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4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x="9144000" cy="6858000" type="screen4x3"/>
  <p:notesSz cx="6858000" cy="9144000"/>
  <p:embeddedFontLst>
    <p:embeddedFont>
      <p:font typeface="Allerta" panose="020B0604020202020204" charset="0"/>
      <p:regular r:id="rId50"/>
    </p:embeddedFon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Lucida Sans" panose="020B060203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EC2743-7E4A-4A78-B393-E97FF55FBA10}">
  <a:tblStyle styleId="{23EC2743-7E4A-4A78-B393-E97FF55FBA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86" name="Google Shape;986;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70" name="Google Shape;1070;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ef3190c67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2ef3190c6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76" name="Google Shape;1076;g2ef3190c67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8bf2822f33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g8bf2822f33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83" name="Google Shape;1083;g8bf2822f33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f2822f33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g8bf2822f33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90" name="Google Shape;1090;g8bf2822f33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8bf2822f33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g8bf2822f33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97" name="Google Shape;1097;g8bf2822f33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8bf2822f33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g8bf2822f3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06" name="Google Shape;1106;g8bf2822f33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8bf2822f33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g8bf2822f33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13" name="Google Shape;1113;g8bf2822f33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bf2822f33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g8bf2822f33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20" name="Google Shape;1120;g8bf2822f33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8bf2822f33_0_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8bf2822f33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26" name="Google Shape;1126;g8bf2822f33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bf2822f33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g8bf2822f33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35" name="Google Shape;1135;g8bf2822f33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8a6a045aa1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8a6a045aa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998" name="Google Shape;998;g8a6a045aa1_0_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8bf2822f33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8bf2822f33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43" name="Google Shape;1143;g8bf2822f33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151" name="Google Shape;1151;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58" name="Google Shape;1158;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167" name="Google Shape;1167;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8a3cbf85f0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8a3cbf85f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100"/>
              <a:t>G*Synchronous Online Learning presents additional tasks and responsibilities for a teacher. We found ourselves often getting hung up on troubleshooting individual issues and having to slow the lesson to a crawl. Not a very fun or engaging class if students have to wait while you have to respond to a single issue.</a:t>
            </a:r>
            <a:endParaRPr sz="1100"/>
          </a:p>
          <a:p>
            <a:pPr marL="0" marR="0" lvl="0" indent="0" algn="l" rtl="0">
              <a:spcBef>
                <a:spcPts val="0"/>
              </a:spcBef>
              <a:spcAft>
                <a:spcPts val="0"/>
              </a:spcAft>
              <a:buClr>
                <a:schemeClr val="dk1"/>
              </a:buClr>
              <a:buSzPts val="1200"/>
              <a:buFont typeface="Calibri"/>
              <a:buNone/>
            </a:pPr>
            <a:endParaRPr sz="1100"/>
          </a:p>
          <a:p>
            <a:pPr marL="0" marR="0" lvl="0" indent="0" algn="l" rtl="0">
              <a:spcBef>
                <a:spcPts val="0"/>
              </a:spcBef>
              <a:spcAft>
                <a:spcPts val="0"/>
              </a:spcAft>
              <a:buClr>
                <a:schemeClr val="dk1"/>
              </a:buClr>
              <a:buSzPts val="1200"/>
              <a:buFont typeface="Calibri"/>
              <a:buNone/>
            </a:pPr>
            <a:r>
              <a:rPr lang="en-US" sz="1100"/>
              <a:t>So we created 2 clear co-teaching responsibilities: lead presenter focus on delivery of content and student understanding and the behind the scenes manager focuses on student engagement. This freed up the class to move much more smoothly and get students engaged. </a:t>
            </a:r>
            <a:endParaRPr sz="1100"/>
          </a:p>
          <a:p>
            <a:pPr marL="0" marR="0" lvl="0" indent="0" algn="l" rtl="0">
              <a:spcBef>
                <a:spcPts val="0"/>
              </a:spcBef>
              <a:spcAft>
                <a:spcPts val="0"/>
              </a:spcAft>
              <a:buClr>
                <a:schemeClr val="dk1"/>
              </a:buClr>
              <a:buSzPts val="1200"/>
              <a:buFont typeface="Calibri"/>
              <a:buNone/>
            </a:pPr>
            <a:br>
              <a:rPr lang="en-US" sz="1100"/>
            </a:br>
            <a:r>
              <a:rPr lang="en-US" sz="1100"/>
              <a:t>These roles can be set for the entire lesson or you can swap depending on the moment in the class.</a:t>
            </a:r>
            <a:endParaRPr sz="1100"/>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73" name="Google Shape;1173;g8a3cbf85f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d7e7a3c4b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8d7e7a3c4b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a:t>
            </a:r>
            <a:endParaRPr/>
          </a:p>
        </p:txBody>
      </p:sp>
      <p:sp>
        <p:nvSpPr>
          <p:cNvPr id="1183" name="Google Shape;1183;g8d7e7a3c4b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8d7e7a3c4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8d7e7a3c4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a:t>
            </a:r>
            <a:endParaRPr/>
          </a:p>
        </p:txBody>
      </p:sp>
      <p:sp>
        <p:nvSpPr>
          <p:cNvPr id="1190" name="Google Shape;1190;g8d7e7a3c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8d7e7a3c4b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8d7e7a3c4b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Kerrigan</a:t>
            </a:r>
            <a:endParaRPr/>
          </a:p>
        </p:txBody>
      </p:sp>
      <p:sp>
        <p:nvSpPr>
          <p:cNvPr id="1198" name="Google Shape;1198;g8d7e7a3c4b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323629853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g323629853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sz="1100"/>
              <a:t>Kerrigan</a:t>
            </a: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06" name="Google Shape;1206;g323629853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8d7e7a3c4b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8d7e7a3c4b_0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Kerrigan</a:t>
            </a:r>
            <a:endParaRPr/>
          </a:p>
        </p:txBody>
      </p:sp>
      <p:sp>
        <p:nvSpPr>
          <p:cNvPr id="1214" name="Google Shape;1214;g8d7e7a3c4b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06" name="Google Shape;1006;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221" name="Google Shape;1221;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8d8660699e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g8d8660699e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28" name="Google Shape;1228;g8d8660699e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8d8660699e_0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35" name="Google Shape;1235;g8d8660699e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8d8660699e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g8d8660699e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41" name="Google Shape;1241;g8d8660699e_0_1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8d8660699e_6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8d8660699e_6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0" name="Google Shape;1250;g8d8660699e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8d8660699e_6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8d8660699e_6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9" name="Google Shape;1259;g8d8660699e_6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267" name="Google Shape;1267;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8a6a0b7e6d_0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8a6a0b7e6d_0_1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3" name="Google Shape;1273;g8a6a0b7e6d_0_1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279" name="Google Shape;1279;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294" name="Google Shape;1294;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6bdf9486c6_0_6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1" name="Google Shape;1011;g6bdf9486c6_0_6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012" name="Google Shape;1012;g6bdf9486c6_0_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8a6a045aa1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308" name="Google Shape;1308;g8a6a045aa1_0_1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3" name="Google Shape;1313;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14" name="Google Shape;1314;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20" name="Google Shape;1320;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6bdf9486c6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6bdf9486c6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21" name="Google Shape;1021;g6bdf9486c6_0_68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29" name="Google Shape;102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6bdf9488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0" name="Google Shape;1040;g6bdf9488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41" name="Google Shape;1041;g6bdf94888f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four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6" name="Google Shape;1056;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8a6a045aa1_0_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8a6a045aa1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3" name="Google Shape;1063;g8a6a045aa1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9</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09" name="Google Shape;809;p115"/>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0" name="Google Shape;810;p115"/>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1" name="Google Shape;811;p115"/>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2" name="Google Shape;812;p115"/>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3" name="Google Shape;813;p115"/>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4" name="Google Shape;814;p115"/>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15" name="Google Shape;815;p115"/>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6" name="Google Shape;816;p115"/>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17" name="Google Shape;817;p115"/>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818" name="Google Shape;818;p115"/>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819" name="Google Shape;819;p115"/>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820" name="Google Shape;820;p115"/>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1" name="Google Shape;821;p115"/>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2" name="Google Shape;822;p115"/>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823" name="Google Shape;823;p115"/>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27"/>
        <p:cNvGrpSpPr/>
        <p:nvPr/>
      </p:nvGrpSpPr>
      <p:grpSpPr>
        <a:xfrm>
          <a:off x="0" y="0"/>
          <a:ext cx="0" cy="0"/>
          <a:chOff x="0" y="0"/>
          <a:chExt cx="0" cy="0"/>
        </a:xfrm>
      </p:grpSpPr>
      <p:sp>
        <p:nvSpPr>
          <p:cNvPr id="828" name="Google Shape;828;p117"/>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9" name="Google Shape;829;p11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30" name="Google Shape;830;p117"/>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1" name="Google Shape;831;p117"/>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2" name="Google Shape;832;p1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33" name="Google Shape;833;p11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34"/>
        <p:cNvGrpSpPr/>
        <p:nvPr/>
      </p:nvGrpSpPr>
      <p:grpSpPr>
        <a:xfrm>
          <a:off x="0" y="0"/>
          <a:ext cx="0" cy="0"/>
          <a:chOff x="0" y="0"/>
          <a:chExt cx="0" cy="0"/>
        </a:xfrm>
      </p:grpSpPr>
      <p:sp>
        <p:nvSpPr>
          <p:cNvPr id="835" name="Google Shape;835;p118"/>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36" name="Google Shape;836;p118"/>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37" name="Google Shape;837;p118"/>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38" name="Google Shape;838;p118"/>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39" name="Google Shape;839;p118"/>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40"/>
        <p:cNvGrpSpPr/>
        <p:nvPr/>
      </p:nvGrpSpPr>
      <p:grpSpPr>
        <a:xfrm>
          <a:off x="0" y="0"/>
          <a:ext cx="0" cy="0"/>
          <a:chOff x="0" y="0"/>
          <a:chExt cx="0" cy="0"/>
        </a:xfrm>
      </p:grpSpPr>
      <p:sp>
        <p:nvSpPr>
          <p:cNvPr id="841" name="Google Shape;841;p119"/>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42" name="Google Shape;842;p11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3" name="Google Shape;843;p11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4" name="Google Shape;844;p119"/>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5" name="Google Shape;845;p11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6" name="Google Shape;846;p119"/>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7" name="Google Shape;847;p119"/>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48"/>
        <p:cNvGrpSpPr/>
        <p:nvPr/>
      </p:nvGrpSpPr>
      <p:grpSpPr>
        <a:xfrm>
          <a:off x="0" y="0"/>
          <a:ext cx="0" cy="0"/>
          <a:chOff x="0" y="0"/>
          <a:chExt cx="0" cy="0"/>
        </a:xfrm>
      </p:grpSpPr>
      <p:sp>
        <p:nvSpPr>
          <p:cNvPr id="849" name="Google Shape;849;p120"/>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0" name="Google Shape;850;p120"/>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51" name="Google Shape;851;p120"/>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52" name="Google Shape;852;p120"/>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53" name="Google Shape;853;p120"/>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54" name="Google Shape;854;p120"/>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55" name="Google Shape;855;p120"/>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6"/>
        <p:cNvGrpSpPr/>
        <p:nvPr/>
      </p:nvGrpSpPr>
      <p:grpSpPr>
        <a:xfrm>
          <a:off x="0" y="0"/>
          <a:ext cx="0" cy="0"/>
          <a:chOff x="0" y="0"/>
          <a:chExt cx="0" cy="0"/>
        </a:xfrm>
      </p:grpSpPr>
      <p:sp>
        <p:nvSpPr>
          <p:cNvPr id="857" name="Google Shape;857;p121"/>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8" name="Google Shape;858;p12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59" name="Google Shape;859;p12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60" name="Google Shape;860;p12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61" name="Google Shape;861;p12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62" name="Google Shape;862;p12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63" name="Google Shape;863;p121"/>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4"/>
        <p:cNvGrpSpPr/>
        <p:nvPr/>
      </p:nvGrpSpPr>
      <p:grpSpPr>
        <a:xfrm>
          <a:off x="0" y="0"/>
          <a:ext cx="0" cy="0"/>
          <a:chOff x="0" y="0"/>
          <a:chExt cx="0" cy="0"/>
        </a:xfrm>
      </p:grpSpPr>
      <p:sp>
        <p:nvSpPr>
          <p:cNvPr id="865" name="Google Shape;865;p12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6" name="Google Shape;866;p122"/>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7" name="Google Shape;867;p122"/>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68" name="Google Shape;868;p122"/>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9" name="Google Shape;869;p122"/>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70" name="Google Shape;870;p1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72" name="Google Shape;872;p122"/>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73"/>
        <p:cNvGrpSpPr/>
        <p:nvPr/>
      </p:nvGrpSpPr>
      <p:grpSpPr>
        <a:xfrm>
          <a:off x="0" y="0"/>
          <a:ext cx="0" cy="0"/>
          <a:chOff x="0" y="0"/>
          <a:chExt cx="0" cy="0"/>
        </a:xfrm>
      </p:grpSpPr>
      <p:sp>
        <p:nvSpPr>
          <p:cNvPr id="874" name="Google Shape;874;p123"/>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5" name="Google Shape;875;p123"/>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76" name="Google Shape;876;p123"/>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3"/>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78" name="Google Shape;878;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79"/>
        <p:cNvGrpSpPr/>
        <p:nvPr/>
      </p:nvGrpSpPr>
      <p:grpSpPr>
        <a:xfrm>
          <a:off x="0" y="0"/>
          <a:ext cx="0" cy="0"/>
          <a:chOff x="0" y="0"/>
          <a:chExt cx="0" cy="0"/>
        </a:xfrm>
      </p:grpSpPr>
      <p:sp>
        <p:nvSpPr>
          <p:cNvPr id="880" name="Google Shape;880;p124"/>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1" name="Google Shape;881;p124"/>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82" name="Google Shape;882;p12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4"/>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84" name="Google Shape;884;p124"/>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85"/>
        <p:cNvGrpSpPr/>
        <p:nvPr/>
      </p:nvGrpSpPr>
      <p:grpSpPr>
        <a:xfrm>
          <a:off x="0" y="0"/>
          <a:ext cx="0" cy="0"/>
          <a:chOff x="0" y="0"/>
          <a:chExt cx="0" cy="0"/>
        </a:xfrm>
      </p:grpSpPr>
      <p:sp>
        <p:nvSpPr>
          <p:cNvPr id="886" name="Google Shape;886;p12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7" name="Google Shape;887;p12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8" name="Google Shape;888;p12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9" name="Google Shape;889;p125"/>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90"/>
        <p:cNvGrpSpPr/>
        <p:nvPr/>
      </p:nvGrpSpPr>
      <p:grpSpPr>
        <a:xfrm>
          <a:off x="0" y="0"/>
          <a:ext cx="0" cy="0"/>
          <a:chOff x="0" y="0"/>
          <a:chExt cx="0" cy="0"/>
        </a:xfrm>
      </p:grpSpPr>
      <p:sp>
        <p:nvSpPr>
          <p:cNvPr id="891" name="Google Shape;891;p126"/>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6"/>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93" name="Google Shape;893;p12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4" name="Google Shape;894;p12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95" name="Google Shape;895;p12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96"/>
        <p:cNvGrpSpPr/>
        <p:nvPr/>
      </p:nvGrpSpPr>
      <p:grpSpPr>
        <a:xfrm>
          <a:off x="0" y="0"/>
          <a:ext cx="0" cy="0"/>
          <a:chOff x="0" y="0"/>
          <a:chExt cx="0" cy="0"/>
        </a:xfrm>
      </p:grpSpPr>
      <p:sp>
        <p:nvSpPr>
          <p:cNvPr id="897" name="Google Shape;897;p12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99" name="Google Shape;899;p12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0" name="Google Shape;900;p12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1" name="Google Shape;901;p12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02"/>
        <p:cNvGrpSpPr/>
        <p:nvPr/>
      </p:nvGrpSpPr>
      <p:grpSpPr>
        <a:xfrm>
          <a:off x="0" y="0"/>
          <a:ext cx="0" cy="0"/>
          <a:chOff x="0" y="0"/>
          <a:chExt cx="0" cy="0"/>
        </a:xfrm>
      </p:grpSpPr>
      <p:sp>
        <p:nvSpPr>
          <p:cNvPr id="903" name="Google Shape;903;p12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04" name="Google Shape;904;p12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05" name="Google Shape;905;p128"/>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8"/>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7" name="Google Shape;907;p128"/>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8" name="Google Shape;908;p128"/>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9" name="Google Shape;909;p128"/>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0" name="Google Shape;910;p128"/>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1" name="Google Shape;911;p128"/>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2" name="Google Shape;912;p128"/>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3" name="Google Shape;913;p128"/>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4" name="Google Shape;914;p128"/>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5" name="Google Shape;915;p128"/>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6" name="Google Shape;916;p128"/>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7" name="Google Shape;917;p128"/>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18" name="Google Shape;918;p128"/>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19"/>
        <p:cNvGrpSpPr/>
        <p:nvPr/>
      </p:nvGrpSpPr>
      <p:grpSpPr>
        <a:xfrm>
          <a:off x="0" y="0"/>
          <a:ext cx="0" cy="0"/>
          <a:chOff x="0" y="0"/>
          <a:chExt cx="0" cy="0"/>
        </a:xfrm>
      </p:grpSpPr>
      <p:sp>
        <p:nvSpPr>
          <p:cNvPr id="920" name="Google Shape;920;p129"/>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1"/>
        <p:cNvGrpSpPr/>
        <p:nvPr/>
      </p:nvGrpSpPr>
      <p:grpSpPr>
        <a:xfrm>
          <a:off x="0" y="0"/>
          <a:ext cx="0" cy="0"/>
          <a:chOff x="0" y="0"/>
          <a:chExt cx="0" cy="0"/>
        </a:xfrm>
      </p:grpSpPr>
      <p:sp>
        <p:nvSpPr>
          <p:cNvPr id="922" name="Google Shape;922;p130"/>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3" name="Google Shape;923;p13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4" name="Google Shape;924;p13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5" name="Google Shape;925;p13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26"/>
        <p:cNvGrpSpPr/>
        <p:nvPr/>
      </p:nvGrpSpPr>
      <p:grpSpPr>
        <a:xfrm>
          <a:off x="0" y="0"/>
          <a:ext cx="0" cy="0"/>
          <a:chOff x="0" y="0"/>
          <a:chExt cx="0" cy="0"/>
        </a:xfrm>
      </p:grpSpPr>
      <p:sp>
        <p:nvSpPr>
          <p:cNvPr id="927" name="Google Shape;927;p13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9" name="Google Shape;929;p13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30"/>
        <p:cNvGrpSpPr/>
        <p:nvPr/>
      </p:nvGrpSpPr>
      <p:grpSpPr>
        <a:xfrm>
          <a:off x="0" y="0"/>
          <a:ext cx="0" cy="0"/>
          <a:chOff x="0" y="0"/>
          <a:chExt cx="0" cy="0"/>
        </a:xfrm>
      </p:grpSpPr>
      <p:sp>
        <p:nvSpPr>
          <p:cNvPr id="931" name="Google Shape;931;p132"/>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2" name="Google Shape;932;p13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33" name="Google Shape;933;p132"/>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934" name="Google Shape;934;p132"/>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35"/>
        <p:cNvGrpSpPr/>
        <p:nvPr/>
      </p:nvGrpSpPr>
      <p:grpSpPr>
        <a:xfrm>
          <a:off x="0" y="0"/>
          <a:ext cx="0" cy="0"/>
          <a:chOff x="0" y="0"/>
          <a:chExt cx="0" cy="0"/>
        </a:xfrm>
      </p:grpSpPr>
      <p:sp>
        <p:nvSpPr>
          <p:cNvPr id="936" name="Google Shape;936;p13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7" name="Google Shape;937;p13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38" name="Google Shape;938;p133"/>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939" name="Google Shape;939;p133"/>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0"/>
        <p:cNvGrpSpPr/>
        <p:nvPr/>
      </p:nvGrpSpPr>
      <p:grpSpPr>
        <a:xfrm>
          <a:off x="0" y="0"/>
          <a:ext cx="0" cy="0"/>
          <a:chOff x="0" y="0"/>
          <a:chExt cx="0" cy="0"/>
        </a:xfrm>
      </p:grpSpPr>
      <p:sp>
        <p:nvSpPr>
          <p:cNvPr id="941" name="Google Shape;941;p134"/>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2" name="Google Shape;942;p134"/>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134"/>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4" name="Google Shape;944;p13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6" name="Google Shape;946;p134"/>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47"/>
        <p:cNvGrpSpPr/>
        <p:nvPr/>
      </p:nvGrpSpPr>
      <p:grpSpPr>
        <a:xfrm>
          <a:off x="0" y="0"/>
          <a:ext cx="0" cy="0"/>
          <a:chOff x="0" y="0"/>
          <a:chExt cx="0" cy="0"/>
        </a:xfrm>
      </p:grpSpPr>
      <p:sp>
        <p:nvSpPr>
          <p:cNvPr id="948" name="Google Shape;948;p13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9" name="Google Shape;949;p13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0" name="Google Shape;950;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135"/>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54"/>
        <p:cNvGrpSpPr/>
        <p:nvPr/>
      </p:nvGrpSpPr>
      <p:grpSpPr>
        <a:xfrm>
          <a:off x="0" y="0"/>
          <a:ext cx="0" cy="0"/>
          <a:chOff x="0" y="0"/>
          <a:chExt cx="0" cy="0"/>
        </a:xfrm>
      </p:grpSpPr>
      <p:sp>
        <p:nvSpPr>
          <p:cNvPr id="955" name="Google Shape;955;p13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8" name="Google Shape;958;p13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136"/>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0" name="Google Shape;960;p136"/>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2" name="Google Shape;962;p13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63"/>
        <p:cNvGrpSpPr/>
        <p:nvPr/>
      </p:nvGrpSpPr>
      <p:grpSpPr>
        <a:xfrm>
          <a:off x="0" y="0"/>
          <a:ext cx="0" cy="0"/>
          <a:chOff x="0" y="0"/>
          <a:chExt cx="0" cy="0"/>
        </a:xfrm>
      </p:grpSpPr>
      <p:sp>
        <p:nvSpPr>
          <p:cNvPr id="964" name="Google Shape;964;p13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5" name="Google Shape;965;p13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6" name="Google Shape;966;p137"/>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7" name="Google Shape;967;p13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8" name="Google Shape;968;p137"/>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9" name="Google Shape;969;p13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70" name="Google Shape;970;p13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71"/>
        <p:cNvGrpSpPr/>
        <p:nvPr/>
      </p:nvGrpSpPr>
      <p:grpSpPr>
        <a:xfrm>
          <a:off x="0" y="0"/>
          <a:ext cx="0" cy="0"/>
          <a:chOff x="0" y="0"/>
          <a:chExt cx="0" cy="0"/>
        </a:xfrm>
      </p:grpSpPr>
      <p:sp>
        <p:nvSpPr>
          <p:cNvPr id="972" name="Google Shape;972;p13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3" name="Google Shape;973;p13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4" name="Google Shape;974;p13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5" name="Google Shape;975;p13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6" name="Google Shape;976;p13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77" name="Google Shape;977;p138"/>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8" name="Google Shape;978;p138"/>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9" name="Google Shape;979;p138"/>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0" name="Google Shape;980;p138"/>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1" name="Google Shape;981;p13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2" name="Google Shape;982;p13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58"/>
        <p:cNvGrpSpPr/>
        <p:nvPr/>
      </p:nvGrpSpPr>
      <p:grpSpPr>
        <a:xfrm>
          <a:off x="0" y="0"/>
          <a:ext cx="0" cy="0"/>
          <a:chOff x="0" y="0"/>
          <a:chExt cx="0" cy="0"/>
        </a:xfrm>
      </p:grpSpPr>
      <p:sp>
        <p:nvSpPr>
          <p:cNvPr id="659" name="Google Shape;659;p94"/>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0" name="Google Shape;660;p9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1" name="Google Shape;661;p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2" name="Google Shape;662;p9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3" name="Google Shape;663;p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4" name="Google Shape;664;p9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65" name="Google Shape;665;p9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66"/>
        <p:cNvGrpSpPr/>
        <p:nvPr/>
      </p:nvGrpSpPr>
      <p:grpSpPr>
        <a:xfrm>
          <a:off x="0" y="0"/>
          <a:ext cx="0" cy="0"/>
          <a:chOff x="0" y="0"/>
          <a:chExt cx="0" cy="0"/>
        </a:xfrm>
      </p:grpSpPr>
      <p:sp>
        <p:nvSpPr>
          <p:cNvPr id="667" name="Google Shape;667;p95"/>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8" name="Google Shape;668;p9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1" name="Google Shape;671;p9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2" name="Google Shape;672;p9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3" name="Google Shape;673;p9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74"/>
        <p:cNvGrpSpPr/>
        <p:nvPr/>
      </p:nvGrpSpPr>
      <p:grpSpPr>
        <a:xfrm>
          <a:off x="0" y="0"/>
          <a:ext cx="0" cy="0"/>
          <a:chOff x="0" y="0"/>
          <a:chExt cx="0" cy="0"/>
        </a:xfrm>
      </p:grpSpPr>
      <p:sp>
        <p:nvSpPr>
          <p:cNvPr id="675" name="Google Shape;675;p96"/>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6" name="Google Shape;676;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9" name="Google Shape;679;p9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0" name="Google Shape;680;p9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1" name="Google Shape;681;p9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82"/>
        <p:cNvGrpSpPr/>
        <p:nvPr/>
      </p:nvGrpSpPr>
      <p:grpSpPr>
        <a:xfrm>
          <a:off x="0" y="0"/>
          <a:ext cx="0" cy="0"/>
          <a:chOff x="0" y="0"/>
          <a:chExt cx="0" cy="0"/>
        </a:xfrm>
      </p:grpSpPr>
      <p:sp>
        <p:nvSpPr>
          <p:cNvPr id="683" name="Google Shape;683;p97"/>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84" name="Google Shape;684;p97"/>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85" name="Google Shape;685;p97"/>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86" name="Google Shape;686;p97"/>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87" name="Google Shape;687;p97"/>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theme" Target="../theme/theme5.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theme" Target="../theme/theme6.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4"/>
        <p:cNvGrpSpPr/>
        <p:nvPr/>
      </p:nvGrpSpPr>
      <p:grpSpPr>
        <a:xfrm>
          <a:off x="0" y="0"/>
          <a:ext cx="0" cy="0"/>
          <a:chOff x="0" y="0"/>
          <a:chExt cx="0" cy="0"/>
        </a:xfrm>
      </p:grpSpPr>
      <p:sp>
        <p:nvSpPr>
          <p:cNvPr id="825" name="Google Shape;825;p11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6" name="Google Shape;826;p1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8" Type="http://schemas.openxmlformats.org/officeDocument/2006/relationships/hyperlink" Target="https://docs.google.com/presentation/d/1A386qthrf-nqWWTw0mhlthVUw0I7Ui2f15zfcF5RFwQ/edit#slide=id.g74a1aaae70_520_8" TargetMode="External"/><Relationship Id="rId3" Type="http://schemas.openxmlformats.org/officeDocument/2006/relationships/hyperlink" Target="https://nearpod.com/" TargetMode="External"/><Relationship Id="rId7" Type="http://schemas.openxmlformats.org/officeDocument/2006/relationships/hyperlink" Target="https://docs.google.com/presentation/d/1R0ob2DEuh2QRYAGKECMzbTnoswr3bbM_B6Dp_AHkoNg/edit#slide=id.g8275916e8d_21_10"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web.seesaw.me" TargetMode="External"/><Relationship Id="rId5" Type="http://schemas.openxmlformats.org/officeDocument/2006/relationships/hyperlink" Target="https://wodb.ca/numbers.html" TargetMode="External"/><Relationship Id="rId4" Type="http://schemas.openxmlformats.org/officeDocument/2006/relationships/hyperlink" Target="https://info.flipgrid.com/" TargetMode="External"/><Relationship Id="rId9" Type="http://schemas.openxmlformats.org/officeDocument/2006/relationships/hyperlink" Target="https://www.illustrativemathematics.org/distance-learning/#D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8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8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1.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hyperlink" Target="https://event.on24.com/wcc/r/2451578/D0772285C0F6D175DB64A5754B616591" TargetMode="External"/><Relationship Id="rId2" Type="http://schemas.openxmlformats.org/officeDocument/2006/relationships/notesSlide" Target="../notesSlides/notesSlide41.xml"/><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jfann@studentsachieve.net"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1.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delizo-osborne@studentsachieve.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9"/>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989" name="Google Shape;989;p139"/>
          <p:cNvGrpSpPr/>
          <p:nvPr/>
        </p:nvGrpSpPr>
        <p:grpSpPr>
          <a:xfrm>
            <a:off x="2791500" y="4149600"/>
            <a:ext cx="6047725" cy="2407800"/>
            <a:chOff x="2746950" y="4450200"/>
            <a:chExt cx="6047725" cy="2407800"/>
          </a:xfrm>
        </p:grpSpPr>
        <p:sp>
          <p:nvSpPr>
            <p:cNvPr id="990" name="Google Shape;990;p139"/>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9"/>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992" name="Google Shape;992;p139"/>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993" name="Google Shape;993;p139"/>
          <p:cNvSpPr txBox="1">
            <a:spLocks noGrp="1"/>
          </p:cNvSpPr>
          <p:nvPr>
            <p:ph type="ctrTitle"/>
          </p:nvPr>
        </p:nvSpPr>
        <p:spPr>
          <a:xfrm>
            <a:off x="219317" y="22313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Structuring Synchronous and Asynchronous Learning in the 2020-21 School Year: Strategies for Inclusive Engagement</a:t>
            </a:r>
            <a:endParaRPr sz="2800" b="0" i="0" u="none" strike="noStrike" cap="none">
              <a:solidFill>
                <a:srgbClr val="50514F"/>
              </a:solidFill>
              <a:latin typeface="Lucida Sans"/>
              <a:ea typeface="Lucida Sans"/>
              <a:cs typeface="Lucida Sans"/>
              <a:sym typeface="Lucida Sans"/>
            </a:endParaRPr>
          </a:p>
        </p:txBody>
      </p:sp>
      <p:sp>
        <p:nvSpPr>
          <p:cNvPr id="994" name="Google Shape;994;p139"/>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July 15,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48"/>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How can teachers utilize technology to amplify student voices and ideas?</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149"/>
          <p:cNvPicPr preferRelativeResize="0"/>
          <p:nvPr/>
        </p:nvPicPr>
        <p:blipFill>
          <a:blip r:embed="rId3">
            <a:alphaModFix/>
          </a:blip>
          <a:stretch>
            <a:fillRect/>
          </a:stretch>
        </p:blipFill>
        <p:spPr>
          <a:xfrm>
            <a:off x="963200" y="874275"/>
            <a:ext cx="7489050" cy="4659976"/>
          </a:xfrm>
          <a:prstGeom prst="rect">
            <a:avLst/>
          </a:prstGeom>
          <a:noFill/>
          <a:ln>
            <a:noFill/>
          </a:ln>
        </p:spPr>
      </p:pic>
      <p:sp>
        <p:nvSpPr>
          <p:cNvPr id="1079" name="Google Shape;1079;p149"/>
          <p:cNvSpPr/>
          <p:nvPr/>
        </p:nvSpPr>
        <p:spPr>
          <a:xfrm>
            <a:off x="5175257" y="1735832"/>
            <a:ext cx="2103025" cy="1505925"/>
          </a:xfrm>
          <a:custGeom>
            <a:avLst/>
            <a:gdLst/>
            <a:ahLst/>
            <a:cxnLst/>
            <a:rect l="l" t="t" r="r" b="b"/>
            <a:pathLst>
              <a:path w="84121" h="60237" extrusionOk="0">
                <a:moveTo>
                  <a:pt x="84121" y="60237"/>
                </a:moveTo>
                <a:cubicBezTo>
                  <a:pt x="71351" y="45338"/>
                  <a:pt x="51716" y="38063"/>
                  <a:pt x="36149" y="26116"/>
                </a:cubicBezTo>
                <a:cubicBezTo>
                  <a:pt x="30336" y="21655"/>
                  <a:pt x="25061" y="16459"/>
                  <a:pt x="20271" y="10913"/>
                </a:cubicBezTo>
                <a:cubicBezTo>
                  <a:pt x="17984" y="8266"/>
                  <a:pt x="18026" y="2129"/>
                  <a:pt x="14528" y="2129"/>
                </a:cubicBezTo>
                <a:cubicBezTo>
                  <a:pt x="9272" y="2129"/>
                  <a:pt x="6944" y="9416"/>
                  <a:pt x="3379" y="13278"/>
                </a:cubicBezTo>
                <a:cubicBezTo>
                  <a:pt x="2352" y="14391"/>
                  <a:pt x="-338" y="18011"/>
                  <a:pt x="339" y="16656"/>
                </a:cubicBezTo>
                <a:cubicBezTo>
                  <a:pt x="2448" y="12438"/>
                  <a:pt x="5493" y="8756"/>
                  <a:pt x="8109" y="4832"/>
                </a:cubicBezTo>
                <a:cubicBezTo>
                  <a:pt x="9148" y="3272"/>
                  <a:pt x="9319" y="-305"/>
                  <a:pt x="11149" y="102"/>
                </a:cubicBezTo>
                <a:cubicBezTo>
                  <a:pt x="19212" y="1895"/>
                  <a:pt x="27610" y="5068"/>
                  <a:pt x="33446" y="10913"/>
                </a:cubicBezTo>
              </a:path>
            </a:pathLst>
          </a:custGeom>
          <a:noFill/>
          <a:ln w="76200" cap="flat" cmpd="sng">
            <a:solidFill>
              <a:schemeClr val="dk2"/>
            </a:solidFill>
            <a:prstDash val="solid"/>
            <a:round/>
            <a:headEnd type="none" w="med" len="med"/>
            <a:tailEnd type="none" w="med" len="med"/>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5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b="1">
                <a:latin typeface="Lucida Sans"/>
                <a:ea typeface="Lucida Sans"/>
                <a:cs typeface="Lucida Sans"/>
                <a:sym typeface="Lucida Sans"/>
              </a:rPr>
              <a:t>My considerations for distance learning</a:t>
            </a:r>
            <a:endParaRPr sz="2400" b="1" i="0" u="none" strike="noStrike" cap="none">
              <a:solidFill>
                <a:srgbClr val="595959"/>
              </a:solidFill>
              <a:latin typeface="Lucida Sans"/>
              <a:ea typeface="Lucida Sans"/>
              <a:cs typeface="Lucida Sans"/>
              <a:sym typeface="Lucida Sans"/>
            </a:endParaRPr>
          </a:p>
        </p:txBody>
      </p:sp>
      <p:sp>
        <p:nvSpPr>
          <p:cNvPr id="1086" name="Google Shape;1086;p150"/>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District/ school site expectations</a:t>
            </a:r>
            <a:endParaRPr sz="2400">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Teacher trust</a:t>
            </a:r>
            <a:endParaRPr sz="2400">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What did learning look like in our classroom v. what does it look like now?</a:t>
            </a:r>
            <a:endParaRPr sz="2400">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Focus on socio-emotional and community building</a:t>
            </a:r>
            <a:endParaRPr sz="24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86">
                                            <p:txEl>
                                              <p:pRg st="0" end="0"/>
                                            </p:txEl>
                                          </p:spTgt>
                                        </p:tgtEl>
                                        <p:attrNameLst>
                                          <p:attrName>style.visibility</p:attrName>
                                        </p:attrNameLst>
                                      </p:cBhvr>
                                      <p:to>
                                        <p:strVal val="visible"/>
                                      </p:to>
                                    </p:set>
                                    <p:anim calcmode="lin" valueType="num">
                                      <p:cBhvr additive="base">
                                        <p:cTn id="7" dur="1000"/>
                                        <p:tgtEl>
                                          <p:spTgt spid="108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86">
                                            <p:txEl>
                                              <p:pRg st="1" end="1"/>
                                            </p:txEl>
                                          </p:spTgt>
                                        </p:tgtEl>
                                        <p:attrNameLst>
                                          <p:attrName>style.visibility</p:attrName>
                                        </p:attrNameLst>
                                      </p:cBhvr>
                                      <p:to>
                                        <p:strVal val="visible"/>
                                      </p:to>
                                    </p:set>
                                    <p:anim calcmode="lin" valueType="num">
                                      <p:cBhvr additive="base">
                                        <p:cTn id="12" dur="1000"/>
                                        <p:tgtEl>
                                          <p:spTgt spid="108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86">
                                            <p:txEl>
                                              <p:pRg st="2" end="2"/>
                                            </p:txEl>
                                          </p:spTgt>
                                        </p:tgtEl>
                                        <p:attrNameLst>
                                          <p:attrName>style.visibility</p:attrName>
                                        </p:attrNameLst>
                                      </p:cBhvr>
                                      <p:to>
                                        <p:strVal val="visible"/>
                                      </p:to>
                                    </p:set>
                                    <p:anim calcmode="lin" valueType="num">
                                      <p:cBhvr additive="base">
                                        <p:cTn id="17" dur="1000"/>
                                        <p:tgtEl>
                                          <p:spTgt spid="108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86">
                                            <p:txEl>
                                              <p:pRg st="3" end="3"/>
                                            </p:txEl>
                                          </p:spTgt>
                                        </p:tgtEl>
                                        <p:attrNameLst>
                                          <p:attrName>style.visibility</p:attrName>
                                        </p:attrNameLst>
                                      </p:cBhvr>
                                      <p:to>
                                        <p:strVal val="visible"/>
                                      </p:to>
                                    </p:set>
                                    <p:anim calcmode="lin" valueType="num">
                                      <p:cBhvr additive="base">
                                        <p:cTn id="22" dur="1000"/>
                                        <p:tgtEl>
                                          <p:spTgt spid="108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86">
                                            <p:txEl>
                                              <p:pRg st="4" end="4"/>
                                            </p:txEl>
                                          </p:spTgt>
                                        </p:tgtEl>
                                        <p:attrNameLst>
                                          <p:attrName>style.visibility</p:attrName>
                                        </p:attrNameLst>
                                      </p:cBhvr>
                                      <p:to>
                                        <p:strVal val="visible"/>
                                      </p:to>
                                    </p:set>
                                    <p:anim calcmode="lin" valueType="num">
                                      <p:cBhvr additive="base">
                                        <p:cTn id="27" dur="1000"/>
                                        <p:tgtEl>
                                          <p:spTgt spid="1086">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86">
                                            <p:txEl>
                                              <p:pRg st="5" end="5"/>
                                            </p:txEl>
                                          </p:spTgt>
                                        </p:tgtEl>
                                        <p:attrNameLst>
                                          <p:attrName>style.visibility</p:attrName>
                                        </p:attrNameLst>
                                      </p:cBhvr>
                                      <p:to>
                                        <p:strVal val="visible"/>
                                      </p:to>
                                    </p:set>
                                    <p:anim calcmode="lin" valueType="num">
                                      <p:cBhvr additive="base">
                                        <p:cTn id="32" dur="1000"/>
                                        <p:tgtEl>
                                          <p:spTgt spid="1086">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86">
                                            <p:txEl>
                                              <p:pRg st="6" end="6"/>
                                            </p:txEl>
                                          </p:spTgt>
                                        </p:tgtEl>
                                        <p:attrNameLst>
                                          <p:attrName>style.visibility</p:attrName>
                                        </p:attrNameLst>
                                      </p:cBhvr>
                                      <p:to>
                                        <p:strVal val="visible"/>
                                      </p:to>
                                    </p:set>
                                    <p:anim calcmode="lin" valueType="num">
                                      <p:cBhvr additive="base">
                                        <p:cTn id="37" dur="1000"/>
                                        <p:tgtEl>
                                          <p:spTgt spid="1086">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51"/>
          <p:cNvSpPr txBox="1">
            <a:spLocks noGrp="1"/>
          </p:cNvSpPr>
          <p:nvPr>
            <p:ph type="title"/>
          </p:nvPr>
        </p:nvSpPr>
        <p:spPr>
          <a:xfrm>
            <a:off x="304800" y="243475"/>
            <a:ext cx="8460000" cy="1174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Mapping our time together</a:t>
            </a:r>
            <a:endParaRPr sz="2400" b="0" i="0" u="none" strike="noStrike" cap="none">
              <a:solidFill>
                <a:srgbClr val="595959"/>
              </a:solidFill>
              <a:latin typeface="Lucida Sans"/>
              <a:ea typeface="Lucida Sans"/>
              <a:cs typeface="Lucida Sans"/>
              <a:sym typeface="Lucida Sans"/>
            </a:endParaRPr>
          </a:p>
        </p:txBody>
      </p:sp>
      <p:graphicFrame>
        <p:nvGraphicFramePr>
          <p:cNvPr id="1093" name="Google Shape;1093;p151"/>
          <p:cNvGraphicFramePr/>
          <p:nvPr/>
        </p:nvGraphicFramePr>
        <p:xfrm>
          <a:off x="952500" y="1568100"/>
          <a:ext cx="7239000" cy="4417320"/>
        </p:xfrm>
        <a:graphic>
          <a:graphicData uri="http://schemas.openxmlformats.org/drawingml/2006/table">
            <a:tbl>
              <a:tblPr>
                <a:noFill/>
                <a:tableStyleId>{23EC2743-7E4A-4A78-B393-E97FF55FBA10}</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75350">
                <a:tc>
                  <a:txBody>
                    <a:bodyPr/>
                    <a:lstStyle/>
                    <a:p>
                      <a:pPr marL="0" lvl="0" indent="0" algn="l" rtl="0">
                        <a:spcBef>
                          <a:spcPts val="0"/>
                        </a:spcBef>
                        <a:spcAft>
                          <a:spcPts val="0"/>
                        </a:spcAft>
                        <a:buNone/>
                      </a:pPr>
                      <a:r>
                        <a:rPr lang="en-US" b="1"/>
                        <a:t>Monday</a:t>
                      </a:r>
                      <a:endParaRPr b="1"/>
                    </a:p>
                  </a:txBody>
                  <a:tcPr marL="91425" marR="91425" marT="91425" marB="91425">
                    <a:solidFill>
                      <a:srgbClr val="B6D7A8"/>
                    </a:solidFill>
                  </a:tcPr>
                </a:tc>
                <a:tc>
                  <a:txBody>
                    <a:bodyPr/>
                    <a:lstStyle/>
                    <a:p>
                      <a:pPr marL="0" lvl="0" indent="0" algn="l" rtl="0">
                        <a:spcBef>
                          <a:spcPts val="0"/>
                        </a:spcBef>
                        <a:spcAft>
                          <a:spcPts val="0"/>
                        </a:spcAft>
                        <a:buNone/>
                      </a:pPr>
                      <a:r>
                        <a:rPr lang="en-US" b="1"/>
                        <a:t>Tuesday</a:t>
                      </a:r>
                      <a:endParaRPr b="1"/>
                    </a:p>
                  </a:txBody>
                  <a:tcPr marL="91425" marR="91425" marT="91425" marB="91425"/>
                </a:tc>
                <a:tc>
                  <a:txBody>
                    <a:bodyPr/>
                    <a:lstStyle/>
                    <a:p>
                      <a:pPr marL="0" lvl="0" indent="0" algn="l" rtl="0">
                        <a:spcBef>
                          <a:spcPts val="0"/>
                        </a:spcBef>
                        <a:spcAft>
                          <a:spcPts val="0"/>
                        </a:spcAft>
                        <a:buNone/>
                      </a:pPr>
                      <a:r>
                        <a:rPr lang="en-US" b="1"/>
                        <a:t>Wednesday</a:t>
                      </a:r>
                      <a:endParaRPr b="1"/>
                    </a:p>
                  </a:txBody>
                  <a:tcPr marL="91425" marR="91425" marT="91425" marB="91425">
                    <a:solidFill>
                      <a:srgbClr val="B6D7A8"/>
                    </a:solidFill>
                  </a:tcPr>
                </a:tc>
                <a:tc>
                  <a:txBody>
                    <a:bodyPr/>
                    <a:lstStyle/>
                    <a:p>
                      <a:pPr marL="0" lvl="0" indent="0" algn="l" rtl="0">
                        <a:spcBef>
                          <a:spcPts val="0"/>
                        </a:spcBef>
                        <a:spcAft>
                          <a:spcPts val="0"/>
                        </a:spcAft>
                        <a:buNone/>
                      </a:pPr>
                      <a:r>
                        <a:rPr lang="en-US" b="1"/>
                        <a:t>Thursday </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b="1"/>
                        <a:t>Friday</a:t>
                      </a:r>
                      <a:endParaRPr b="1"/>
                    </a:p>
                  </a:txBody>
                  <a:tcPr marL="91425" marR="91425" marT="91425" marB="91425">
                    <a:solidFill>
                      <a:srgbClr val="B6D7A8"/>
                    </a:solidFill>
                  </a:tcPr>
                </a:tc>
                <a:extLst>
                  <a:ext uri="{0D108BD9-81ED-4DB2-BD59-A6C34878D82A}">
                    <a16:rowId xmlns:a16="http://schemas.microsoft.com/office/drawing/2014/main" val="10000"/>
                  </a:ext>
                </a:extLst>
              </a:tr>
              <a:tr h="1279050">
                <a:tc rowSpan="3">
                  <a:txBody>
                    <a:bodyPr/>
                    <a:lstStyle/>
                    <a:p>
                      <a:pPr marL="0" lvl="0" indent="0" algn="l" rtl="0">
                        <a:spcBef>
                          <a:spcPts val="0"/>
                        </a:spcBef>
                        <a:spcAft>
                          <a:spcPts val="0"/>
                        </a:spcAft>
                        <a:buNone/>
                      </a:pPr>
                      <a:r>
                        <a:rPr lang="en-US"/>
                        <a:t>Small group synchronous zoom calls (focus ELA: reading, word work)</a:t>
                      </a:r>
                      <a:endParaRPr/>
                    </a:p>
                  </a:txBody>
                  <a:tcPr marL="91425" marR="91425" marT="91425" marB="91425">
                    <a:solidFill>
                      <a:srgbClr val="B6D7A8"/>
                    </a:solidFill>
                  </a:tcPr>
                </a:tc>
                <a:tc>
                  <a:txBody>
                    <a:bodyPr/>
                    <a:lstStyle/>
                    <a:p>
                      <a:pPr marL="0" lvl="0" indent="0" algn="l" rtl="0">
                        <a:spcBef>
                          <a:spcPts val="0"/>
                        </a:spcBef>
                        <a:spcAft>
                          <a:spcPts val="0"/>
                        </a:spcAft>
                        <a:buNone/>
                      </a:pPr>
                      <a:r>
                        <a:rPr lang="en-US"/>
                        <a:t>Recorded read-alouds</a:t>
                      </a:r>
                      <a:endParaRPr/>
                    </a:p>
                  </a:txBody>
                  <a:tcPr marL="91425" marR="91425" marT="91425" marB="91425"/>
                </a:tc>
                <a:tc rowSpan="3">
                  <a:txBody>
                    <a:bodyPr/>
                    <a:lstStyle/>
                    <a:p>
                      <a:pPr marL="0" lvl="0" indent="0" algn="l" rtl="0">
                        <a:spcBef>
                          <a:spcPts val="0"/>
                        </a:spcBef>
                        <a:spcAft>
                          <a:spcPts val="0"/>
                        </a:spcAft>
                        <a:buNone/>
                      </a:pPr>
                      <a:r>
                        <a:rPr lang="en-US">
                          <a:solidFill>
                            <a:schemeClr val="dk1"/>
                          </a:solidFill>
                        </a:rPr>
                        <a:t>Small group synchronous zoom calls (focus ELA: reading, word work)</a:t>
                      </a:r>
                      <a:endParaRPr/>
                    </a:p>
                  </a:txBody>
                  <a:tcPr marL="91425" marR="91425" marT="91425" marB="91425">
                    <a:lnR w="9525" cap="flat" cmpd="sng">
                      <a:solidFill>
                        <a:srgbClr val="9E9E9E"/>
                      </a:solidFill>
                      <a:prstDash val="solid"/>
                      <a:round/>
                      <a:headEnd type="none" w="sm" len="sm"/>
                      <a:tailEnd type="none" w="sm" len="sm"/>
                    </a:lnR>
                    <a:solidFill>
                      <a:srgbClr val="B6D7A8"/>
                    </a:solidFill>
                  </a:tcPr>
                </a:tc>
                <a:tc>
                  <a:txBody>
                    <a:bodyPr/>
                    <a:lstStyle/>
                    <a:p>
                      <a:pPr marL="0" lvl="0" indent="0" algn="l" rtl="0">
                        <a:spcBef>
                          <a:spcPts val="0"/>
                        </a:spcBef>
                        <a:spcAft>
                          <a:spcPts val="0"/>
                        </a:spcAft>
                        <a:buNone/>
                      </a:pPr>
                      <a:r>
                        <a:rPr lang="en-US"/>
                        <a:t>Recorded read-alouds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a:solidFill>
                            <a:schemeClr val="dk1"/>
                          </a:solidFill>
                        </a:rPr>
                        <a:t>Small group synchronous zoom calls (focus ELA: reading, word work)</a:t>
                      </a:r>
                      <a:endParaRPr/>
                    </a:p>
                  </a:txBody>
                  <a:tcPr marL="91425" marR="91425" marT="91425" marB="91425">
                    <a:lnL w="9525" cap="flat" cmpd="sng">
                      <a:solidFill>
                        <a:srgbClr val="9E9E9E"/>
                      </a:solidFill>
                      <a:prstDash val="solid"/>
                      <a:round/>
                      <a:headEnd type="none" w="sm" len="sm"/>
                      <a:tailEnd type="none" w="sm" len="sm"/>
                    </a:lnL>
                    <a:solidFill>
                      <a:srgbClr val="B6D7A8"/>
                    </a:solidFill>
                  </a:tcPr>
                </a:tc>
                <a:extLst>
                  <a:ext uri="{0D108BD9-81ED-4DB2-BD59-A6C34878D82A}">
                    <a16:rowId xmlns:a16="http://schemas.microsoft.com/office/drawing/2014/main" val="10001"/>
                  </a:ext>
                </a:extLst>
              </a:tr>
              <a:tr h="1279050">
                <a:tc vMerge="1">
                  <a:txBody>
                    <a:bodyPr/>
                    <a:lstStyle/>
                    <a:p>
                      <a:endParaRPr lang="en-US"/>
                    </a:p>
                  </a:txBody>
                  <a:tcPr/>
                </a:tc>
                <a:tc>
                  <a:txBody>
                    <a:bodyPr/>
                    <a:lstStyle/>
                    <a:p>
                      <a:pPr marL="0" lvl="0" indent="0" algn="l" rtl="0">
                        <a:spcBef>
                          <a:spcPts val="0"/>
                        </a:spcBef>
                        <a:spcAft>
                          <a:spcPts val="0"/>
                        </a:spcAft>
                        <a:buNone/>
                      </a:pPr>
                      <a:r>
                        <a:rPr lang="en-US"/>
                        <a:t>SeeSaw assignments</a:t>
                      </a:r>
                      <a:endParaRPr/>
                    </a:p>
                  </a:txBody>
                  <a:tcPr marL="91425" marR="91425" marT="91425" marB="91425"/>
                </a:tc>
                <a:tc vMerge="1">
                  <a:txBody>
                    <a:bodyPr/>
                    <a:lstStyle/>
                    <a:p>
                      <a:endParaRPr lang="en-US"/>
                    </a:p>
                  </a:txBody>
                  <a:tcPr/>
                </a:tc>
                <a:tc>
                  <a:txBody>
                    <a:bodyPr/>
                    <a:lstStyle/>
                    <a:p>
                      <a:pPr marL="0" lvl="0" indent="0" algn="l" rtl="0">
                        <a:spcBef>
                          <a:spcPts val="0"/>
                        </a:spcBef>
                        <a:spcAft>
                          <a:spcPts val="0"/>
                        </a:spcAft>
                        <a:buNone/>
                      </a:pPr>
                      <a:r>
                        <a:rPr lang="en-US"/>
                        <a:t>SeeSaw assignments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2">
                  <a:txBody>
                    <a:bodyPr/>
                    <a:lstStyle/>
                    <a:p>
                      <a:pPr marL="0" lvl="0" indent="0" algn="l" rtl="0">
                        <a:spcBef>
                          <a:spcPts val="0"/>
                        </a:spcBef>
                        <a:spcAft>
                          <a:spcPts val="0"/>
                        </a:spcAft>
                        <a:buNone/>
                      </a:pPr>
                      <a:r>
                        <a:rPr lang="en-US" b="1"/>
                        <a:t>All class zoom call</a:t>
                      </a:r>
                      <a:r>
                        <a:rPr lang="en-US"/>
                        <a:t> (focus: art, science, games, community development)</a:t>
                      </a:r>
                      <a:endParaRPr/>
                    </a:p>
                  </a:txBody>
                  <a:tcPr marL="91425" marR="91425" marT="91425" marB="91425">
                    <a:lnL w="9525" cap="flat" cmpd="sng">
                      <a:solidFill>
                        <a:srgbClr val="9E9E9E"/>
                      </a:solidFill>
                      <a:prstDash val="solid"/>
                      <a:round/>
                      <a:headEnd type="none" w="sm" len="sm"/>
                      <a:tailEnd type="none" w="sm" len="sm"/>
                    </a:lnL>
                    <a:solidFill>
                      <a:srgbClr val="B6D7A8"/>
                    </a:solidFill>
                  </a:tcPr>
                </a:tc>
                <a:extLst>
                  <a:ext uri="{0D108BD9-81ED-4DB2-BD59-A6C34878D82A}">
                    <a16:rowId xmlns:a16="http://schemas.microsoft.com/office/drawing/2014/main" val="10002"/>
                  </a:ext>
                </a:extLst>
              </a:tr>
              <a:tr h="1279050">
                <a:tc vMerge="1">
                  <a:txBody>
                    <a:bodyPr/>
                    <a:lstStyle/>
                    <a:p>
                      <a:endParaRPr lang="en-US"/>
                    </a:p>
                  </a:txBody>
                  <a:tcPr/>
                </a:tc>
                <a:tc>
                  <a:txBody>
                    <a:bodyPr/>
                    <a:lstStyle/>
                    <a:p>
                      <a:pPr marL="0" lvl="0" indent="0" algn="l" rtl="0">
                        <a:spcBef>
                          <a:spcPts val="0"/>
                        </a:spcBef>
                        <a:spcAft>
                          <a:spcPts val="0"/>
                        </a:spcAft>
                        <a:buNone/>
                      </a:pPr>
                      <a:r>
                        <a:rPr lang="en-US"/>
                        <a:t>One-on-one sessions as needed, Parent/ caregiver communication</a:t>
                      </a:r>
                      <a:endParaRPr/>
                    </a:p>
                  </a:txBody>
                  <a:tcPr marL="91425" marR="91425" marT="91425" marB="91425"/>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US">
                          <a:solidFill>
                            <a:schemeClr val="dk1"/>
                          </a:solidFill>
                        </a:rPr>
                        <a:t>One-on-one sessions as needed, Parent/ caregiver communication</a:t>
                      </a:r>
                      <a:endParaRPr/>
                    </a:p>
                  </a:txBody>
                  <a:tcPr marL="91425" marR="91425" marT="91425" marB="91425">
                    <a:lnT w="9525" cap="flat" cmpd="sng">
                      <a:solidFill>
                        <a:srgbClr val="9E9E9E"/>
                      </a:solidFill>
                      <a:prstDash val="solid"/>
                      <a:round/>
                      <a:headEnd type="none" w="sm" len="sm"/>
                      <a:tailEnd type="none" w="sm" len="sm"/>
                    </a:lnT>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5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595959"/>
              </a:buClr>
              <a:buSzPts val="2400"/>
              <a:buFont typeface="Allerta"/>
              <a:buNone/>
            </a:pPr>
            <a:r>
              <a:rPr lang="en-US" b="1">
                <a:latin typeface="Lucida Sans"/>
                <a:ea typeface="Lucida Sans"/>
                <a:cs typeface="Lucida Sans"/>
                <a:sym typeface="Lucida Sans"/>
              </a:rPr>
              <a:t>Creating an asynchronous math share out</a:t>
            </a:r>
            <a:endParaRPr b="1">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endParaRPr b="1">
              <a:latin typeface="Lucida Sans"/>
              <a:ea typeface="Lucida Sans"/>
              <a:cs typeface="Lucida Sans"/>
              <a:sym typeface="Lucida Sans"/>
            </a:endParaRPr>
          </a:p>
        </p:txBody>
      </p:sp>
      <p:sp>
        <p:nvSpPr>
          <p:cNvPr id="1100" name="Google Shape;1100;p152"/>
          <p:cNvSpPr txBox="1">
            <a:spLocks noGrp="1"/>
          </p:cNvSpPr>
          <p:nvPr>
            <p:ph type="body" idx="1"/>
          </p:nvPr>
        </p:nvSpPr>
        <p:spPr>
          <a:xfrm>
            <a:off x="380800" y="1258450"/>
            <a:ext cx="3890700" cy="4956300"/>
          </a:xfrm>
          <a:prstGeom prst="rect">
            <a:avLst/>
          </a:prstGeom>
          <a:noFill/>
          <a:ln>
            <a:noFill/>
          </a:ln>
        </p:spPr>
        <p:txBody>
          <a:bodyPr spcFirstLastPara="1" wrap="square" lIns="91425" tIns="91425" rIns="91425" bIns="91425" anchor="t" anchorCtr="0">
            <a:noAutofit/>
          </a:bodyPr>
          <a:lstStyle/>
          <a:p>
            <a:pPr marL="342900" lvl="0" indent="-304800" algn="l" rtl="0">
              <a:spcBef>
                <a:spcPts val="0"/>
              </a:spcBef>
              <a:spcAft>
                <a:spcPts val="0"/>
              </a:spcAft>
              <a:buClr>
                <a:srgbClr val="666666"/>
              </a:buClr>
              <a:buSzPts val="1600"/>
              <a:buFont typeface="Lucida Sans"/>
              <a:buChar char="-"/>
            </a:pPr>
            <a:r>
              <a:rPr lang="en-US" sz="1600">
                <a:solidFill>
                  <a:srgbClr val="666666"/>
                </a:solidFill>
                <a:latin typeface="Lucida Sans"/>
                <a:ea typeface="Lucida Sans"/>
                <a:cs typeface="Lucida Sans"/>
                <a:sym typeface="Lucida Sans"/>
              </a:rPr>
              <a:t>Major work of the grade is prioritized</a:t>
            </a:r>
            <a:endParaRPr sz="1600">
              <a:solidFill>
                <a:srgbClr val="666666"/>
              </a:solidFill>
              <a:latin typeface="Lucida Sans"/>
              <a:ea typeface="Lucida Sans"/>
              <a:cs typeface="Lucida Sans"/>
              <a:sym typeface="Lucida Sans"/>
            </a:endParaRPr>
          </a:p>
          <a:p>
            <a:pPr marL="0" lvl="0" indent="457200" algn="l" rtl="0">
              <a:spcBef>
                <a:spcPts val="0"/>
              </a:spcBef>
              <a:spcAft>
                <a:spcPts val="0"/>
              </a:spcAft>
              <a:buNone/>
            </a:pPr>
            <a:r>
              <a:rPr lang="en-US" sz="900" b="1">
                <a:solidFill>
                  <a:srgbClr val="666666"/>
                </a:solidFill>
                <a:latin typeface="Lucida Sans"/>
                <a:ea typeface="Lucida Sans"/>
                <a:cs typeface="Lucida Sans"/>
                <a:sym typeface="Lucida Sans"/>
              </a:rPr>
              <a:t> </a:t>
            </a:r>
            <a:r>
              <a:rPr lang="en-US" sz="1000" b="1">
                <a:solidFill>
                  <a:srgbClr val="666666"/>
                </a:solidFill>
                <a:latin typeface="Lucida Sans"/>
                <a:ea typeface="Lucida Sans"/>
                <a:cs typeface="Lucida Sans"/>
                <a:sym typeface="Lucida Sans"/>
              </a:rPr>
              <a:t>Operations and Algebraic Thinking</a:t>
            </a:r>
            <a:endParaRPr sz="1000" b="1">
              <a:solidFill>
                <a:srgbClr val="666666"/>
              </a:solidFill>
              <a:latin typeface="Lucida Sans"/>
              <a:ea typeface="Lucida Sans"/>
              <a:cs typeface="Lucida Sans"/>
              <a:sym typeface="Lucida Sans"/>
            </a:endParaRPr>
          </a:p>
          <a:p>
            <a:pPr marL="914400" lvl="0" indent="-285750" algn="l" rtl="0">
              <a:spcBef>
                <a:spcPts val="0"/>
              </a:spcBef>
              <a:spcAft>
                <a:spcPts val="0"/>
              </a:spcAft>
              <a:buClr>
                <a:srgbClr val="666666"/>
              </a:buClr>
              <a:buSzPts val="900"/>
              <a:buFont typeface="Lucida Sans"/>
              <a:buChar char="●"/>
            </a:pPr>
            <a:r>
              <a:rPr lang="en-US" sz="900">
                <a:solidFill>
                  <a:srgbClr val="666666"/>
                </a:solidFill>
                <a:latin typeface="Lucida Sans"/>
                <a:ea typeface="Lucida Sans"/>
                <a:cs typeface="Lucida Sans"/>
                <a:sym typeface="Lucida Sans"/>
              </a:rPr>
              <a:t>K.OA.A.3 Decompose numbers less than or equal to 10 into pairs in more than one way, e.g., by using objects or drawings, and record each decomposition by a drawing or equation (e.g., 5 = 2 + 3 and 5 = 4 + 1).</a:t>
            </a:r>
            <a:endParaRPr sz="900">
              <a:solidFill>
                <a:srgbClr val="666666"/>
              </a:solidFill>
              <a:latin typeface="Lucida Sans"/>
              <a:ea typeface="Lucida Sans"/>
              <a:cs typeface="Lucida Sans"/>
              <a:sym typeface="Lucida Sans"/>
            </a:endParaRPr>
          </a:p>
          <a:p>
            <a:pPr marL="914400" lvl="0" indent="-285750" algn="l" rtl="0">
              <a:spcBef>
                <a:spcPts val="0"/>
              </a:spcBef>
              <a:spcAft>
                <a:spcPts val="0"/>
              </a:spcAft>
              <a:buClr>
                <a:srgbClr val="666666"/>
              </a:buClr>
              <a:buSzPts val="900"/>
              <a:buFont typeface="Lucida Sans"/>
              <a:buChar char="●"/>
            </a:pPr>
            <a:r>
              <a:rPr lang="en-US" sz="900">
                <a:solidFill>
                  <a:srgbClr val="666666"/>
                </a:solidFill>
                <a:latin typeface="Lucida Sans"/>
                <a:ea typeface="Lucida Sans"/>
                <a:cs typeface="Lucida Sans"/>
                <a:sym typeface="Lucida Sans"/>
              </a:rPr>
              <a:t>K.OA.A.1 Represent addition and subtraction with objects, fingers, mental images, drawings, sounds (e.g., claps), acting out situations, verbal explanations, expressions, or equations.</a:t>
            </a:r>
            <a:endParaRPr sz="23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Multiple points of entry within problem for students</a:t>
            </a:r>
            <a:endParaRPr sz="15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Apps that are easy for students to interface with/ students are familiar with (Flipgrid, Seesaw)</a:t>
            </a:r>
            <a:endParaRPr sz="15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Students voices heard and prioritized</a:t>
            </a:r>
            <a:endParaRPr sz="15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Students engaged in each others thinking</a:t>
            </a:r>
            <a:endParaRPr sz="1500">
              <a:solidFill>
                <a:srgbClr val="666666"/>
              </a:solidFill>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solidFill>
                <a:srgbClr val="666666"/>
              </a:solidFill>
              <a:latin typeface="Lucida Sans"/>
              <a:ea typeface="Lucida Sans"/>
              <a:cs typeface="Lucida Sans"/>
              <a:sym typeface="Lucida Sans"/>
            </a:endParaRPr>
          </a:p>
        </p:txBody>
      </p:sp>
      <p:pic>
        <p:nvPicPr>
          <p:cNvPr id="1101" name="Google Shape;1101;p152"/>
          <p:cNvPicPr preferRelativeResize="0"/>
          <p:nvPr/>
        </p:nvPicPr>
        <p:blipFill>
          <a:blip r:embed="rId3">
            <a:alphaModFix/>
          </a:blip>
          <a:stretch>
            <a:fillRect/>
          </a:stretch>
        </p:blipFill>
        <p:spPr>
          <a:xfrm>
            <a:off x="4352575" y="1180950"/>
            <a:ext cx="4608100" cy="2685775"/>
          </a:xfrm>
          <a:prstGeom prst="rect">
            <a:avLst/>
          </a:prstGeom>
          <a:noFill/>
          <a:ln>
            <a:noFill/>
          </a:ln>
        </p:spPr>
      </p:pic>
      <p:sp>
        <p:nvSpPr>
          <p:cNvPr id="1102" name="Google Shape;1102;p152"/>
          <p:cNvSpPr txBox="1"/>
          <p:nvPr/>
        </p:nvSpPr>
        <p:spPr>
          <a:xfrm>
            <a:off x="4589325" y="3583775"/>
            <a:ext cx="26481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b="1"/>
              <a:t>achievethecore.org</a:t>
            </a:r>
            <a:endParaRPr sz="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00">
                                            <p:txEl>
                                              <p:pRg st="0" end="0"/>
                                            </p:txEl>
                                          </p:spTgt>
                                        </p:tgtEl>
                                        <p:attrNameLst>
                                          <p:attrName>style.visibility</p:attrName>
                                        </p:attrNameLst>
                                      </p:cBhvr>
                                      <p:to>
                                        <p:strVal val="visible"/>
                                      </p:to>
                                    </p:set>
                                    <p:anim calcmode="lin" valueType="num">
                                      <p:cBhvr additive="base">
                                        <p:cTn id="7" dur="1000"/>
                                        <p:tgtEl>
                                          <p:spTgt spid="110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00">
                                            <p:txEl>
                                              <p:pRg st="1" end="1"/>
                                            </p:txEl>
                                          </p:spTgt>
                                        </p:tgtEl>
                                        <p:attrNameLst>
                                          <p:attrName>style.visibility</p:attrName>
                                        </p:attrNameLst>
                                      </p:cBhvr>
                                      <p:to>
                                        <p:strVal val="visible"/>
                                      </p:to>
                                    </p:set>
                                    <p:anim calcmode="lin" valueType="num">
                                      <p:cBhvr additive="base">
                                        <p:cTn id="12" dur="1000"/>
                                        <p:tgtEl>
                                          <p:spTgt spid="110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00">
                                            <p:txEl>
                                              <p:pRg st="2" end="2"/>
                                            </p:txEl>
                                          </p:spTgt>
                                        </p:tgtEl>
                                        <p:attrNameLst>
                                          <p:attrName>style.visibility</p:attrName>
                                        </p:attrNameLst>
                                      </p:cBhvr>
                                      <p:to>
                                        <p:strVal val="visible"/>
                                      </p:to>
                                    </p:set>
                                    <p:anim calcmode="lin" valueType="num">
                                      <p:cBhvr additive="base">
                                        <p:cTn id="17" dur="1000"/>
                                        <p:tgtEl>
                                          <p:spTgt spid="110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00">
                                            <p:txEl>
                                              <p:pRg st="3" end="3"/>
                                            </p:txEl>
                                          </p:spTgt>
                                        </p:tgtEl>
                                        <p:attrNameLst>
                                          <p:attrName>style.visibility</p:attrName>
                                        </p:attrNameLst>
                                      </p:cBhvr>
                                      <p:to>
                                        <p:strVal val="visible"/>
                                      </p:to>
                                    </p:set>
                                    <p:anim calcmode="lin" valueType="num">
                                      <p:cBhvr additive="base">
                                        <p:cTn id="22" dur="1000"/>
                                        <p:tgtEl>
                                          <p:spTgt spid="110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00">
                                            <p:txEl>
                                              <p:pRg st="4" end="4"/>
                                            </p:txEl>
                                          </p:spTgt>
                                        </p:tgtEl>
                                        <p:attrNameLst>
                                          <p:attrName>style.visibility</p:attrName>
                                        </p:attrNameLst>
                                      </p:cBhvr>
                                      <p:to>
                                        <p:strVal val="visible"/>
                                      </p:to>
                                    </p:set>
                                    <p:anim calcmode="lin" valueType="num">
                                      <p:cBhvr additive="base">
                                        <p:cTn id="27" dur="1000"/>
                                        <p:tgtEl>
                                          <p:spTgt spid="1100">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00">
                                            <p:txEl>
                                              <p:pRg st="5" end="5"/>
                                            </p:txEl>
                                          </p:spTgt>
                                        </p:tgtEl>
                                        <p:attrNameLst>
                                          <p:attrName>style.visibility</p:attrName>
                                        </p:attrNameLst>
                                      </p:cBhvr>
                                      <p:to>
                                        <p:strVal val="visible"/>
                                      </p:to>
                                    </p:set>
                                    <p:anim calcmode="lin" valueType="num">
                                      <p:cBhvr additive="base">
                                        <p:cTn id="32" dur="1000"/>
                                        <p:tgtEl>
                                          <p:spTgt spid="1100">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00">
                                            <p:txEl>
                                              <p:pRg st="6" end="6"/>
                                            </p:txEl>
                                          </p:spTgt>
                                        </p:tgtEl>
                                        <p:attrNameLst>
                                          <p:attrName>style.visibility</p:attrName>
                                        </p:attrNameLst>
                                      </p:cBhvr>
                                      <p:to>
                                        <p:strVal val="visible"/>
                                      </p:to>
                                    </p:set>
                                    <p:anim calcmode="lin" valueType="num">
                                      <p:cBhvr additive="base">
                                        <p:cTn id="37" dur="1000"/>
                                        <p:tgtEl>
                                          <p:spTgt spid="1100">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00">
                                            <p:txEl>
                                              <p:pRg st="7" end="7"/>
                                            </p:txEl>
                                          </p:spTgt>
                                        </p:tgtEl>
                                        <p:attrNameLst>
                                          <p:attrName>style.visibility</p:attrName>
                                        </p:attrNameLst>
                                      </p:cBhvr>
                                      <p:to>
                                        <p:strVal val="visible"/>
                                      </p:to>
                                    </p:set>
                                    <p:anim calcmode="lin" valueType="num">
                                      <p:cBhvr additive="base">
                                        <p:cTn id="42" dur="1000"/>
                                        <p:tgtEl>
                                          <p:spTgt spid="1100">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100">
                                            <p:txEl>
                                              <p:pRg st="8" end="8"/>
                                            </p:txEl>
                                          </p:spTgt>
                                        </p:tgtEl>
                                        <p:attrNameLst>
                                          <p:attrName>style.visibility</p:attrName>
                                        </p:attrNameLst>
                                      </p:cBhvr>
                                      <p:to>
                                        <p:strVal val="visible"/>
                                      </p:to>
                                    </p:set>
                                    <p:anim calcmode="lin" valueType="num">
                                      <p:cBhvr additive="base">
                                        <p:cTn id="47" dur="1000"/>
                                        <p:tgtEl>
                                          <p:spTgt spid="1100">
                                            <p:txEl>
                                              <p:pRg st="8" end="8"/>
                                            </p:txEl>
                                          </p:spTgt>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100">
                                            <p:txEl>
                                              <p:pRg st="9" end="9"/>
                                            </p:txEl>
                                          </p:spTgt>
                                        </p:tgtEl>
                                        <p:attrNameLst>
                                          <p:attrName>style.visibility</p:attrName>
                                        </p:attrNameLst>
                                      </p:cBhvr>
                                      <p:to>
                                        <p:strVal val="visible"/>
                                      </p:to>
                                    </p:set>
                                    <p:anim calcmode="lin" valueType="num">
                                      <p:cBhvr additive="base">
                                        <p:cTn id="52" dur="1000"/>
                                        <p:tgtEl>
                                          <p:spTgt spid="1100">
                                            <p:txEl>
                                              <p:pRg st="9" end="9"/>
                                            </p:txEl>
                                          </p:spTgt>
                                        </p:tgtEl>
                                        <p:attrNameLst>
                                          <p:attrName>ppt_x</p:attrName>
                                        </p:attrNameLst>
                                      </p:cBhvr>
                                      <p:tavLst>
                                        <p:tav tm="0">
                                          <p:val>
                                            <p:strVal val="#ppt_x-1"/>
                                          </p:val>
                                        </p:tav>
                                        <p:tav tm="100000">
                                          <p:val>
                                            <p:strVal val="#ppt_x"/>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100">
                                            <p:txEl>
                                              <p:pRg st="10" end="10"/>
                                            </p:txEl>
                                          </p:spTgt>
                                        </p:tgtEl>
                                        <p:attrNameLst>
                                          <p:attrName>style.visibility</p:attrName>
                                        </p:attrNameLst>
                                      </p:cBhvr>
                                      <p:to>
                                        <p:strVal val="visible"/>
                                      </p:to>
                                    </p:set>
                                    <p:anim calcmode="lin" valueType="num">
                                      <p:cBhvr additive="base">
                                        <p:cTn id="57" dur="1000"/>
                                        <p:tgtEl>
                                          <p:spTgt spid="1100">
                                            <p:txEl>
                                              <p:pRg st="10" end="10"/>
                                            </p:txEl>
                                          </p:spTgt>
                                        </p:tgtEl>
                                        <p:attrNameLst>
                                          <p:attrName>ppt_x</p:attrName>
                                        </p:attrNameLst>
                                      </p:cBhvr>
                                      <p:tavLst>
                                        <p:tav tm="0">
                                          <p:val>
                                            <p:strVal val="#ppt_x-1"/>
                                          </p:val>
                                        </p:tav>
                                        <p:tav tm="100000">
                                          <p:val>
                                            <p:strVal val="#ppt_x"/>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100">
                                            <p:txEl>
                                              <p:pRg st="11" end="11"/>
                                            </p:txEl>
                                          </p:spTgt>
                                        </p:tgtEl>
                                        <p:attrNameLst>
                                          <p:attrName>style.visibility</p:attrName>
                                        </p:attrNameLst>
                                      </p:cBhvr>
                                      <p:to>
                                        <p:strVal val="visible"/>
                                      </p:to>
                                    </p:set>
                                    <p:anim calcmode="lin" valueType="num">
                                      <p:cBhvr additive="base">
                                        <p:cTn id="62" dur="1000"/>
                                        <p:tgtEl>
                                          <p:spTgt spid="1100">
                                            <p:txEl>
                                              <p:pRg st="11" end="11"/>
                                            </p:txEl>
                                          </p:spTgt>
                                        </p:tgtEl>
                                        <p:attrNameLst>
                                          <p:attrName>ppt_x</p:attrName>
                                        </p:attrNameLst>
                                      </p:cBhvr>
                                      <p:tavLst>
                                        <p:tav tm="0">
                                          <p:val>
                                            <p:strVal val="#ppt_x-1"/>
                                          </p:val>
                                        </p:tav>
                                        <p:tav tm="100000">
                                          <p:val>
                                            <p:strVal val="#ppt_x"/>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100">
                                            <p:txEl>
                                              <p:pRg st="12" end="12"/>
                                            </p:txEl>
                                          </p:spTgt>
                                        </p:tgtEl>
                                        <p:attrNameLst>
                                          <p:attrName>style.visibility</p:attrName>
                                        </p:attrNameLst>
                                      </p:cBhvr>
                                      <p:to>
                                        <p:strVal val="visible"/>
                                      </p:to>
                                    </p:set>
                                    <p:anim calcmode="lin" valueType="num">
                                      <p:cBhvr additive="base">
                                        <p:cTn id="67" dur="1000"/>
                                        <p:tgtEl>
                                          <p:spTgt spid="1100">
                                            <p:txEl>
                                              <p:pRg st="12" end="12"/>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153"/>
          <p:cNvPicPr preferRelativeResize="0"/>
          <p:nvPr/>
        </p:nvPicPr>
        <p:blipFill>
          <a:blip r:embed="rId3">
            <a:alphaModFix/>
          </a:blip>
          <a:stretch>
            <a:fillRect/>
          </a:stretch>
        </p:blipFill>
        <p:spPr>
          <a:xfrm>
            <a:off x="1678862" y="550975"/>
            <a:ext cx="5786275" cy="3020150"/>
          </a:xfrm>
          <a:prstGeom prst="rect">
            <a:avLst/>
          </a:prstGeom>
          <a:noFill/>
          <a:ln>
            <a:noFill/>
          </a:ln>
        </p:spPr>
      </p:pic>
      <p:sp>
        <p:nvSpPr>
          <p:cNvPr id="1109" name="Google Shape;1109;p153"/>
          <p:cNvSpPr txBox="1"/>
          <p:nvPr/>
        </p:nvSpPr>
        <p:spPr>
          <a:xfrm>
            <a:off x="1425900" y="4145450"/>
            <a:ext cx="6292200" cy="16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rgbClr val="666666"/>
                </a:solidFill>
                <a:latin typeface="Lucida Sans"/>
                <a:ea typeface="Lucida Sans"/>
                <a:cs typeface="Lucida Sans"/>
                <a:sym typeface="Lucida Sans"/>
              </a:rPr>
              <a:t>Mrs. Minton has 10 rabbits in her backyard.</a:t>
            </a:r>
            <a:endParaRPr sz="15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500">
                <a:solidFill>
                  <a:srgbClr val="666666"/>
                </a:solidFill>
                <a:latin typeface="Lucida Sans"/>
                <a:ea typeface="Lucida Sans"/>
                <a:cs typeface="Lucida Sans"/>
                <a:sym typeface="Lucida Sans"/>
              </a:rPr>
              <a:t>Sometimes the rabbits are in the hutch and sometimes they are out on the grass.</a:t>
            </a:r>
            <a:endParaRPr sz="1500">
              <a:solidFill>
                <a:srgbClr val="666666"/>
              </a:solidFill>
              <a:latin typeface="Lucida Sans"/>
              <a:ea typeface="Lucida Sans"/>
              <a:cs typeface="Lucida Sans"/>
              <a:sym typeface="Lucida Sans"/>
            </a:endParaRPr>
          </a:p>
          <a:p>
            <a:pPr marL="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500">
                <a:solidFill>
                  <a:srgbClr val="666666"/>
                </a:solidFill>
                <a:latin typeface="Lucida Sans"/>
                <a:ea typeface="Lucida Sans"/>
                <a:cs typeface="Lucida Sans"/>
                <a:sym typeface="Lucida Sans"/>
              </a:rPr>
              <a:t>Show the different ways the rabbits can be in Mrs. Minton’s backyard.</a:t>
            </a:r>
            <a:endParaRPr sz="1500">
              <a:solidFill>
                <a:srgbClr val="666666"/>
              </a:solidFill>
              <a:latin typeface="Lucida Sans"/>
              <a:ea typeface="Lucida Sans"/>
              <a:cs typeface="Lucida Sans"/>
              <a:sym typeface="Lucid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5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595959"/>
              </a:buClr>
              <a:buSzPts val="2400"/>
              <a:buFont typeface="Allerta"/>
              <a:buNone/>
            </a:pPr>
            <a:r>
              <a:rPr lang="en-US" b="1">
                <a:latin typeface="Lucida Sans"/>
                <a:ea typeface="Lucida Sans"/>
                <a:cs typeface="Lucida Sans"/>
                <a:sym typeface="Lucida Sans"/>
              </a:rPr>
              <a:t>Creating an asynchronous math share out</a:t>
            </a:r>
            <a:endParaRPr b="1">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endParaRPr>
              <a:latin typeface="Lucida Sans"/>
              <a:ea typeface="Lucida Sans"/>
              <a:cs typeface="Lucida Sans"/>
              <a:sym typeface="Lucida Sans"/>
            </a:endParaRPr>
          </a:p>
        </p:txBody>
      </p:sp>
      <p:pic>
        <p:nvPicPr>
          <p:cNvPr id="1116" name="Google Shape;1116;p154"/>
          <p:cNvPicPr preferRelativeResize="0"/>
          <p:nvPr/>
        </p:nvPicPr>
        <p:blipFill>
          <a:blip r:embed="rId3">
            <a:alphaModFix/>
          </a:blip>
          <a:stretch>
            <a:fillRect/>
          </a:stretch>
        </p:blipFill>
        <p:spPr>
          <a:xfrm>
            <a:off x="968788" y="1417625"/>
            <a:ext cx="7244525" cy="3500100"/>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5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b="1">
                <a:latin typeface="Lucida Sans"/>
                <a:ea typeface="Lucida Sans"/>
                <a:cs typeface="Lucida Sans"/>
                <a:sym typeface="Lucida Sans"/>
              </a:rPr>
              <a:t>VIDEO HERE</a:t>
            </a:r>
            <a:endParaRPr sz="2400" b="1"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b="1">
                <a:latin typeface="Lucida Sans"/>
                <a:ea typeface="Lucida Sans"/>
                <a:cs typeface="Lucida Sans"/>
                <a:sym typeface="Lucida Sans"/>
              </a:rPr>
              <a:t>Next steps</a:t>
            </a:r>
            <a:endParaRPr sz="2400" b="1" i="0" u="none" strike="noStrike" cap="none">
              <a:solidFill>
                <a:srgbClr val="595959"/>
              </a:solidFill>
              <a:latin typeface="Lucida Sans"/>
              <a:ea typeface="Lucida Sans"/>
              <a:cs typeface="Lucida Sans"/>
              <a:sym typeface="Lucida Sans"/>
            </a:endParaRPr>
          </a:p>
        </p:txBody>
      </p:sp>
      <p:pic>
        <p:nvPicPr>
          <p:cNvPr id="1129" name="Google Shape;1129;p156"/>
          <p:cNvPicPr preferRelativeResize="0"/>
          <p:nvPr/>
        </p:nvPicPr>
        <p:blipFill>
          <a:blip r:embed="rId3">
            <a:alphaModFix/>
          </a:blip>
          <a:stretch>
            <a:fillRect/>
          </a:stretch>
        </p:blipFill>
        <p:spPr>
          <a:xfrm>
            <a:off x="2695438" y="722250"/>
            <a:ext cx="3926374" cy="1594750"/>
          </a:xfrm>
          <a:prstGeom prst="rect">
            <a:avLst/>
          </a:prstGeom>
          <a:noFill/>
          <a:ln w="9525" cap="flat" cmpd="sng">
            <a:solidFill>
              <a:srgbClr val="000000"/>
            </a:solidFill>
            <a:prstDash val="solid"/>
            <a:round/>
            <a:headEnd type="none" w="sm" len="sm"/>
            <a:tailEnd type="none" w="sm" len="sm"/>
          </a:ln>
        </p:spPr>
      </p:pic>
      <p:pic>
        <p:nvPicPr>
          <p:cNvPr id="1130" name="Google Shape;1130;p156"/>
          <p:cNvPicPr preferRelativeResize="0"/>
          <p:nvPr/>
        </p:nvPicPr>
        <p:blipFill>
          <a:blip r:embed="rId4">
            <a:alphaModFix/>
          </a:blip>
          <a:stretch>
            <a:fillRect/>
          </a:stretch>
        </p:blipFill>
        <p:spPr>
          <a:xfrm>
            <a:off x="304800" y="2593525"/>
            <a:ext cx="3993250" cy="3210626"/>
          </a:xfrm>
          <a:prstGeom prst="rect">
            <a:avLst/>
          </a:prstGeom>
          <a:noFill/>
          <a:ln>
            <a:noFill/>
          </a:ln>
        </p:spPr>
      </p:pic>
      <p:pic>
        <p:nvPicPr>
          <p:cNvPr id="1131" name="Google Shape;1131;p156"/>
          <p:cNvPicPr preferRelativeResize="0"/>
          <p:nvPr/>
        </p:nvPicPr>
        <p:blipFill>
          <a:blip r:embed="rId5">
            <a:alphaModFix/>
          </a:blip>
          <a:stretch>
            <a:fillRect/>
          </a:stretch>
        </p:blipFill>
        <p:spPr>
          <a:xfrm>
            <a:off x="4431800" y="2608200"/>
            <a:ext cx="4445499" cy="3181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b="1">
                <a:latin typeface="Lucida Sans"/>
                <a:ea typeface="Lucida Sans"/>
                <a:cs typeface="Lucida Sans"/>
                <a:sym typeface="Lucida Sans"/>
              </a:rPr>
              <a:t>Next steps</a:t>
            </a:r>
            <a:endParaRPr sz="2400" b="1" i="0" u="none" strike="noStrike" cap="none">
              <a:solidFill>
                <a:srgbClr val="595959"/>
              </a:solidFill>
              <a:latin typeface="Lucida Sans"/>
              <a:ea typeface="Lucida Sans"/>
              <a:cs typeface="Lucida Sans"/>
              <a:sym typeface="Lucida Sans"/>
            </a:endParaRPr>
          </a:p>
        </p:txBody>
      </p:sp>
      <p:pic>
        <p:nvPicPr>
          <p:cNvPr id="1138" name="Google Shape;1138;p157"/>
          <p:cNvPicPr preferRelativeResize="0"/>
          <p:nvPr/>
        </p:nvPicPr>
        <p:blipFill>
          <a:blip r:embed="rId3">
            <a:alphaModFix/>
          </a:blip>
          <a:stretch>
            <a:fillRect/>
          </a:stretch>
        </p:blipFill>
        <p:spPr>
          <a:xfrm>
            <a:off x="107300" y="2061450"/>
            <a:ext cx="4324499" cy="3425851"/>
          </a:xfrm>
          <a:prstGeom prst="rect">
            <a:avLst/>
          </a:prstGeom>
          <a:noFill/>
          <a:ln>
            <a:noFill/>
          </a:ln>
        </p:spPr>
      </p:pic>
      <p:pic>
        <p:nvPicPr>
          <p:cNvPr id="1139" name="Google Shape;1139;p157"/>
          <p:cNvPicPr preferRelativeResize="0"/>
          <p:nvPr/>
        </p:nvPicPr>
        <p:blipFill>
          <a:blip r:embed="rId4">
            <a:alphaModFix/>
          </a:blip>
          <a:stretch>
            <a:fillRect/>
          </a:stretch>
        </p:blipFill>
        <p:spPr>
          <a:xfrm>
            <a:off x="4578624" y="2035950"/>
            <a:ext cx="4362301" cy="34768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40"/>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1" name="Google Shape;1001;p140"/>
          <p:cNvSpPr txBox="1">
            <a:spLocks noGrp="1"/>
          </p:cNvSpPr>
          <p:nvPr>
            <p:ph type="body" idx="1"/>
          </p:nvPr>
        </p:nvSpPr>
        <p:spPr>
          <a:xfrm>
            <a:off x="457200" y="76032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 SAP</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6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presenters: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002" name="Google Shape;1002;p140"/>
          <p:cNvSpPr txBox="1"/>
          <p:nvPr/>
        </p:nvSpPr>
        <p:spPr>
          <a:xfrm>
            <a:off x="457200" y="2931525"/>
            <a:ext cx="67683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Bethany Lockhart Johnson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Kindergarten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Downey Unified School District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Matt Kerrigan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4th Grade Math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Mastery Charter Schools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Eric Garnier</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4th Grade Math &amp; Science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Mastery Charter Schools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Claire Rivero</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Digital Strategy Manager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Student Achievement Partners</a:t>
            </a:r>
            <a:endParaRPr sz="1800" i="1">
              <a:solidFill>
                <a:srgbClr val="595959"/>
              </a:solidFill>
              <a:latin typeface="Lucida Sans"/>
              <a:ea typeface="Lucida Sans"/>
              <a:cs typeface="Lucida Sans"/>
              <a:sym typeface="Lucida Sans"/>
            </a:endParaRPr>
          </a:p>
        </p:txBody>
      </p:sp>
      <p:pic>
        <p:nvPicPr>
          <p:cNvPr id="1003" name="Google Shape;1003;p140"/>
          <p:cNvPicPr preferRelativeResize="0"/>
          <p:nvPr/>
        </p:nvPicPr>
        <p:blipFill rotWithShape="1">
          <a:blip r:embed="rId3">
            <a:alphaModFix/>
          </a:blip>
          <a:srcRect/>
          <a:stretch/>
        </p:blipFill>
        <p:spPr>
          <a:xfrm>
            <a:off x="5803075" y="760325"/>
            <a:ext cx="2429051" cy="1821823"/>
          </a:xfrm>
          <a:prstGeom prst="rect">
            <a:avLst/>
          </a:prstGeom>
          <a:noFill/>
          <a:ln w="28575" cap="flat" cmpd="sng">
            <a:solidFill>
              <a:schemeClr val="accent1"/>
            </a:solidFill>
            <a:prstDash val="solid"/>
            <a:round/>
            <a:headEnd type="none" w="sm" len="sm"/>
            <a:tailEnd type="none" w="sm" len="sm"/>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5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595959"/>
              </a:buClr>
              <a:buSzPts val="2400"/>
              <a:buFont typeface="Allerta"/>
              <a:buNone/>
            </a:pPr>
            <a:r>
              <a:rPr lang="en-US" b="1">
                <a:latin typeface="Lucida Sans"/>
                <a:ea typeface="Lucida Sans"/>
                <a:cs typeface="Lucida Sans"/>
                <a:sym typeface="Lucida Sans"/>
              </a:rPr>
              <a:t>Creating an asynchronous math share out</a:t>
            </a:r>
            <a:endParaRPr b="1">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endParaRPr b="1">
              <a:latin typeface="Lucida Sans"/>
              <a:ea typeface="Lucida Sans"/>
              <a:cs typeface="Lucida Sans"/>
              <a:sym typeface="Lucida Sans"/>
            </a:endParaRPr>
          </a:p>
        </p:txBody>
      </p:sp>
      <p:sp>
        <p:nvSpPr>
          <p:cNvPr id="1146" name="Google Shape;1146;p158"/>
          <p:cNvSpPr txBox="1">
            <a:spLocks noGrp="1"/>
          </p:cNvSpPr>
          <p:nvPr>
            <p:ph type="body" idx="1"/>
          </p:nvPr>
        </p:nvSpPr>
        <p:spPr>
          <a:xfrm>
            <a:off x="380800" y="1258450"/>
            <a:ext cx="3890700" cy="4956300"/>
          </a:xfrm>
          <a:prstGeom prst="rect">
            <a:avLst/>
          </a:prstGeom>
          <a:noFill/>
          <a:ln>
            <a:noFill/>
          </a:ln>
        </p:spPr>
        <p:txBody>
          <a:bodyPr spcFirstLastPara="1" wrap="square" lIns="91425" tIns="91425" rIns="91425" bIns="91425" anchor="t" anchorCtr="0">
            <a:noAutofit/>
          </a:bodyPr>
          <a:lstStyle/>
          <a:p>
            <a:pPr marL="342900" lvl="0" indent="-304800" algn="l" rtl="0">
              <a:spcBef>
                <a:spcPts val="0"/>
              </a:spcBef>
              <a:spcAft>
                <a:spcPts val="0"/>
              </a:spcAft>
              <a:buClr>
                <a:srgbClr val="666666"/>
              </a:buClr>
              <a:buSzPts val="1600"/>
              <a:buFont typeface="Lucida Sans"/>
              <a:buChar char="-"/>
            </a:pPr>
            <a:r>
              <a:rPr lang="en-US" sz="1600">
                <a:solidFill>
                  <a:srgbClr val="666666"/>
                </a:solidFill>
                <a:latin typeface="Lucida Sans"/>
                <a:ea typeface="Lucida Sans"/>
                <a:cs typeface="Lucida Sans"/>
                <a:sym typeface="Lucida Sans"/>
              </a:rPr>
              <a:t>Major work of the grade is prioritized</a:t>
            </a:r>
            <a:endParaRPr sz="1600">
              <a:solidFill>
                <a:srgbClr val="666666"/>
              </a:solidFill>
              <a:latin typeface="Lucida Sans"/>
              <a:ea typeface="Lucida Sans"/>
              <a:cs typeface="Lucida Sans"/>
              <a:sym typeface="Lucida Sans"/>
            </a:endParaRPr>
          </a:p>
          <a:p>
            <a:pPr marL="0" lvl="0" indent="457200" algn="l" rtl="0">
              <a:spcBef>
                <a:spcPts val="0"/>
              </a:spcBef>
              <a:spcAft>
                <a:spcPts val="0"/>
              </a:spcAft>
              <a:buNone/>
            </a:pPr>
            <a:r>
              <a:rPr lang="en-US" sz="900" b="1">
                <a:solidFill>
                  <a:srgbClr val="666666"/>
                </a:solidFill>
                <a:latin typeface="Lucida Sans"/>
                <a:ea typeface="Lucida Sans"/>
                <a:cs typeface="Lucida Sans"/>
                <a:sym typeface="Lucida Sans"/>
              </a:rPr>
              <a:t> </a:t>
            </a:r>
            <a:r>
              <a:rPr lang="en-US" sz="1000" b="1">
                <a:solidFill>
                  <a:srgbClr val="666666"/>
                </a:solidFill>
                <a:latin typeface="Lucida Sans"/>
                <a:ea typeface="Lucida Sans"/>
                <a:cs typeface="Lucida Sans"/>
                <a:sym typeface="Lucida Sans"/>
              </a:rPr>
              <a:t>Operations and Algebraic Thinking</a:t>
            </a:r>
            <a:endParaRPr sz="1000" b="1">
              <a:solidFill>
                <a:srgbClr val="666666"/>
              </a:solidFill>
              <a:latin typeface="Lucida Sans"/>
              <a:ea typeface="Lucida Sans"/>
              <a:cs typeface="Lucida Sans"/>
              <a:sym typeface="Lucida Sans"/>
            </a:endParaRPr>
          </a:p>
          <a:p>
            <a:pPr marL="914400" lvl="0" indent="-285750" algn="l" rtl="0">
              <a:spcBef>
                <a:spcPts val="0"/>
              </a:spcBef>
              <a:spcAft>
                <a:spcPts val="0"/>
              </a:spcAft>
              <a:buClr>
                <a:srgbClr val="666666"/>
              </a:buClr>
              <a:buSzPts val="900"/>
              <a:buFont typeface="Lucida Sans"/>
              <a:buChar char="●"/>
            </a:pPr>
            <a:r>
              <a:rPr lang="en-US" sz="900">
                <a:solidFill>
                  <a:srgbClr val="666666"/>
                </a:solidFill>
                <a:latin typeface="Lucida Sans"/>
                <a:ea typeface="Lucida Sans"/>
                <a:cs typeface="Lucida Sans"/>
                <a:sym typeface="Lucida Sans"/>
              </a:rPr>
              <a:t>K.OA.A.3 Decompose numbers less than or equal to 10 into pairs in more than one way, e.g., by using objects or drawings, and record each decomposition by a drawing or equation (e.g., 5 = 2 + 3 and 5 = 4 + 1).</a:t>
            </a:r>
            <a:endParaRPr sz="900">
              <a:solidFill>
                <a:srgbClr val="666666"/>
              </a:solidFill>
              <a:latin typeface="Lucida Sans"/>
              <a:ea typeface="Lucida Sans"/>
              <a:cs typeface="Lucida Sans"/>
              <a:sym typeface="Lucida Sans"/>
            </a:endParaRPr>
          </a:p>
          <a:p>
            <a:pPr marL="914400" lvl="0" indent="-285750" algn="l" rtl="0">
              <a:spcBef>
                <a:spcPts val="0"/>
              </a:spcBef>
              <a:spcAft>
                <a:spcPts val="0"/>
              </a:spcAft>
              <a:buClr>
                <a:srgbClr val="666666"/>
              </a:buClr>
              <a:buSzPts val="900"/>
              <a:buFont typeface="Lucida Sans"/>
              <a:buChar char="●"/>
            </a:pPr>
            <a:r>
              <a:rPr lang="en-US" sz="900">
                <a:solidFill>
                  <a:srgbClr val="666666"/>
                </a:solidFill>
                <a:latin typeface="Lucida Sans"/>
                <a:ea typeface="Lucida Sans"/>
                <a:cs typeface="Lucida Sans"/>
                <a:sym typeface="Lucida Sans"/>
              </a:rPr>
              <a:t>K.OA.A.1 Represent addition and subtraction with objects, fingers, mental images, drawings, sounds (e.g., claps), acting out situations, verbal explanations, expressions, or equations.</a:t>
            </a:r>
            <a:endParaRPr sz="23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Multiple points of entry within problem for students</a:t>
            </a:r>
            <a:endParaRPr sz="15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Apps that are easy for students to interface with/ students are familiar with (Flipgrid, Seesaw)</a:t>
            </a:r>
            <a:endParaRPr sz="15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Students voices heard and prioritized</a:t>
            </a:r>
            <a:endParaRPr sz="1500">
              <a:solidFill>
                <a:srgbClr val="666666"/>
              </a:solidFill>
              <a:latin typeface="Lucida Sans"/>
              <a:ea typeface="Lucida Sans"/>
              <a:cs typeface="Lucida Sans"/>
              <a:sym typeface="Lucida Sans"/>
            </a:endParaRPr>
          </a:p>
          <a:p>
            <a:pPr marL="342900" lvl="0" indent="0" algn="l" rtl="0">
              <a:spcBef>
                <a:spcPts val="0"/>
              </a:spcBef>
              <a:spcAft>
                <a:spcPts val="0"/>
              </a:spcAft>
              <a:buNone/>
            </a:pPr>
            <a:endParaRPr sz="1500">
              <a:solidFill>
                <a:srgbClr val="666666"/>
              </a:solidFill>
              <a:latin typeface="Lucida Sans"/>
              <a:ea typeface="Lucida Sans"/>
              <a:cs typeface="Lucida Sans"/>
              <a:sym typeface="Lucida Sans"/>
            </a:endParaRPr>
          </a:p>
          <a:p>
            <a:pPr marL="342900" lvl="0" indent="-298450" algn="l" rtl="0">
              <a:spcBef>
                <a:spcPts val="0"/>
              </a:spcBef>
              <a:spcAft>
                <a:spcPts val="0"/>
              </a:spcAft>
              <a:buClr>
                <a:srgbClr val="666666"/>
              </a:buClr>
              <a:buSzPts val="1500"/>
              <a:buFont typeface="Lucida Sans"/>
              <a:buChar char="-"/>
            </a:pPr>
            <a:r>
              <a:rPr lang="en-US" sz="1500">
                <a:solidFill>
                  <a:srgbClr val="666666"/>
                </a:solidFill>
                <a:latin typeface="Lucida Sans"/>
                <a:ea typeface="Lucida Sans"/>
                <a:cs typeface="Lucida Sans"/>
                <a:sym typeface="Lucida Sans"/>
              </a:rPr>
              <a:t>Students engaged in each others thinking</a:t>
            </a:r>
            <a:endParaRPr sz="1500">
              <a:solidFill>
                <a:srgbClr val="666666"/>
              </a:solidFill>
              <a:latin typeface="Lucida Sans"/>
              <a:ea typeface="Lucida Sans"/>
              <a:cs typeface="Lucida Sans"/>
              <a:sym typeface="Lucida Sans"/>
            </a:endParaRPr>
          </a:p>
          <a:p>
            <a:pPr marL="800100" marR="0" lvl="0" indent="0" algn="l" rtl="0">
              <a:lnSpc>
                <a:spcPct val="115000"/>
              </a:lnSpc>
              <a:spcBef>
                <a:spcPts val="0"/>
              </a:spcBef>
              <a:spcAft>
                <a:spcPts val="0"/>
              </a:spcAft>
              <a:buNone/>
            </a:pPr>
            <a:endParaRPr sz="2400">
              <a:solidFill>
                <a:srgbClr val="666666"/>
              </a:solidFill>
              <a:latin typeface="Lucida Sans"/>
              <a:ea typeface="Lucida Sans"/>
              <a:cs typeface="Lucida Sans"/>
              <a:sym typeface="Lucida Sans"/>
            </a:endParaRPr>
          </a:p>
        </p:txBody>
      </p:sp>
      <p:pic>
        <p:nvPicPr>
          <p:cNvPr id="1147" name="Google Shape;1147;p158"/>
          <p:cNvPicPr preferRelativeResize="0"/>
          <p:nvPr/>
        </p:nvPicPr>
        <p:blipFill>
          <a:blip r:embed="rId3">
            <a:alphaModFix/>
          </a:blip>
          <a:stretch>
            <a:fillRect/>
          </a:stretch>
        </p:blipFill>
        <p:spPr>
          <a:xfrm>
            <a:off x="4352575" y="1180950"/>
            <a:ext cx="4608100" cy="2685775"/>
          </a:xfrm>
          <a:prstGeom prst="rect">
            <a:avLst/>
          </a:prstGeom>
          <a:noFill/>
          <a:ln>
            <a:noFill/>
          </a:ln>
        </p:spPr>
      </p:pic>
      <p:sp>
        <p:nvSpPr>
          <p:cNvPr id="1148" name="Google Shape;1148;p158"/>
          <p:cNvSpPr txBox="1"/>
          <p:nvPr/>
        </p:nvSpPr>
        <p:spPr>
          <a:xfrm>
            <a:off x="4589325" y="3583775"/>
            <a:ext cx="2648100" cy="1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b="1"/>
              <a:t>achievethecore.org</a:t>
            </a:r>
            <a:endParaRPr sz="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46">
                                            <p:txEl>
                                              <p:pRg st="0" end="0"/>
                                            </p:txEl>
                                          </p:spTgt>
                                        </p:tgtEl>
                                        <p:attrNameLst>
                                          <p:attrName>style.visibility</p:attrName>
                                        </p:attrNameLst>
                                      </p:cBhvr>
                                      <p:to>
                                        <p:strVal val="visible"/>
                                      </p:to>
                                    </p:set>
                                    <p:anim calcmode="lin" valueType="num">
                                      <p:cBhvr additive="base">
                                        <p:cTn id="7" dur="1000"/>
                                        <p:tgtEl>
                                          <p:spTgt spid="114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46">
                                            <p:txEl>
                                              <p:pRg st="1" end="1"/>
                                            </p:txEl>
                                          </p:spTgt>
                                        </p:tgtEl>
                                        <p:attrNameLst>
                                          <p:attrName>style.visibility</p:attrName>
                                        </p:attrNameLst>
                                      </p:cBhvr>
                                      <p:to>
                                        <p:strVal val="visible"/>
                                      </p:to>
                                    </p:set>
                                    <p:anim calcmode="lin" valueType="num">
                                      <p:cBhvr additive="base">
                                        <p:cTn id="12" dur="1000"/>
                                        <p:tgtEl>
                                          <p:spTgt spid="114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46">
                                            <p:txEl>
                                              <p:pRg st="2" end="2"/>
                                            </p:txEl>
                                          </p:spTgt>
                                        </p:tgtEl>
                                        <p:attrNameLst>
                                          <p:attrName>style.visibility</p:attrName>
                                        </p:attrNameLst>
                                      </p:cBhvr>
                                      <p:to>
                                        <p:strVal val="visible"/>
                                      </p:to>
                                    </p:set>
                                    <p:anim calcmode="lin" valueType="num">
                                      <p:cBhvr additive="base">
                                        <p:cTn id="17" dur="1000"/>
                                        <p:tgtEl>
                                          <p:spTgt spid="114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46">
                                            <p:txEl>
                                              <p:pRg st="3" end="3"/>
                                            </p:txEl>
                                          </p:spTgt>
                                        </p:tgtEl>
                                        <p:attrNameLst>
                                          <p:attrName>style.visibility</p:attrName>
                                        </p:attrNameLst>
                                      </p:cBhvr>
                                      <p:to>
                                        <p:strVal val="visible"/>
                                      </p:to>
                                    </p:set>
                                    <p:anim calcmode="lin" valueType="num">
                                      <p:cBhvr additive="base">
                                        <p:cTn id="22" dur="1000"/>
                                        <p:tgtEl>
                                          <p:spTgt spid="114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46">
                                            <p:txEl>
                                              <p:pRg st="4" end="4"/>
                                            </p:txEl>
                                          </p:spTgt>
                                        </p:tgtEl>
                                        <p:attrNameLst>
                                          <p:attrName>style.visibility</p:attrName>
                                        </p:attrNameLst>
                                      </p:cBhvr>
                                      <p:to>
                                        <p:strVal val="visible"/>
                                      </p:to>
                                    </p:set>
                                    <p:anim calcmode="lin" valueType="num">
                                      <p:cBhvr additive="base">
                                        <p:cTn id="27" dur="1000"/>
                                        <p:tgtEl>
                                          <p:spTgt spid="1146">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46">
                                            <p:txEl>
                                              <p:pRg st="5" end="5"/>
                                            </p:txEl>
                                          </p:spTgt>
                                        </p:tgtEl>
                                        <p:attrNameLst>
                                          <p:attrName>style.visibility</p:attrName>
                                        </p:attrNameLst>
                                      </p:cBhvr>
                                      <p:to>
                                        <p:strVal val="visible"/>
                                      </p:to>
                                    </p:set>
                                    <p:anim calcmode="lin" valueType="num">
                                      <p:cBhvr additive="base">
                                        <p:cTn id="32" dur="1000"/>
                                        <p:tgtEl>
                                          <p:spTgt spid="1146">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46">
                                            <p:txEl>
                                              <p:pRg st="6" end="6"/>
                                            </p:txEl>
                                          </p:spTgt>
                                        </p:tgtEl>
                                        <p:attrNameLst>
                                          <p:attrName>style.visibility</p:attrName>
                                        </p:attrNameLst>
                                      </p:cBhvr>
                                      <p:to>
                                        <p:strVal val="visible"/>
                                      </p:to>
                                    </p:set>
                                    <p:anim calcmode="lin" valueType="num">
                                      <p:cBhvr additive="base">
                                        <p:cTn id="37" dur="1000"/>
                                        <p:tgtEl>
                                          <p:spTgt spid="1146">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46">
                                            <p:txEl>
                                              <p:pRg st="7" end="7"/>
                                            </p:txEl>
                                          </p:spTgt>
                                        </p:tgtEl>
                                        <p:attrNameLst>
                                          <p:attrName>style.visibility</p:attrName>
                                        </p:attrNameLst>
                                      </p:cBhvr>
                                      <p:to>
                                        <p:strVal val="visible"/>
                                      </p:to>
                                    </p:set>
                                    <p:anim calcmode="lin" valueType="num">
                                      <p:cBhvr additive="base">
                                        <p:cTn id="42" dur="1000"/>
                                        <p:tgtEl>
                                          <p:spTgt spid="1146">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146">
                                            <p:txEl>
                                              <p:pRg st="8" end="8"/>
                                            </p:txEl>
                                          </p:spTgt>
                                        </p:tgtEl>
                                        <p:attrNameLst>
                                          <p:attrName>style.visibility</p:attrName>
                                        </p:attrNameLst>
                                      </p:cBhvr>
                                      <p:to>
                                        <p:strVal val="visible"/>
                                      </p:to>
                                    </p:set>
                                    <p:anim calcmode="lin" valueType="num">
                                      <p:cBhvr additive="base">
                                        <p:cTn id="47" dur="1000"/>
                                        <p:tgtEl>
                                          <p:spTgt spid="1146">
                                            <p:txEl>
                                              <p:pRg st="8" end="8"/>
                                            </p:txEl>
                                          </p:spTgt>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146">
                                            <p:txEl>
                                              <p:pRg st="9" end="9"/>
                                            </p:txEl>
                                          </p:spTgt>
                                        </p:tgtEl>
                                        <p:attrNameLst>
                                          <p:attrName>style.visibility</p:attrName>
                                        </p:attrNameLst>
                                      </p:cBhvr>
                                      <p:to>
                                        <p:strVal val="visible"/>
                                      </p:to>
                                    </p:set>
                                    <p:anim calcmode="lin" valueType="num">
                                      <p:cBhvr additive="base">
                                        <p:cTn id="52" dur="1000"/>
                                        <p:tgtEl>
                                          <p:spTgt spid="1146">
                                            <p:txEl>
                                              <p:pRg st="9" end="9"/>
                                            </p:txEl>
                                          </p:spTgt>
                                        </p:tgtEl>
                                        <p:attrNameLst>
                                          <p:attrName>ppt_x</p:attrName>
                                        </p:attrNameLst>
                                      </p:cBhvr>
                                      <p:tavLst>
                                        <p:tav tm="0">
                                          <p:val>
                                            <p:strVal val="#ppt_x-1"/>
                                          </p:val>
                                        </p:tav>
                                        <p:tav tm="100000">
                                          <p:val>
                                            <p:strVal val="#ppt_x"/>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146">
                                            <p:txEl>
                                              <p:pRg st="10" end="10"/>
                                            </p:txEl>
                                          </p:spTgt>
                                        </p:tgtEl>
                                        <p:attrNameLst>
                                          <p:attrName>style.visibility</p:attrName>
                                        </p:attrNameLst>
                                      </p:cBhvr>
                                      <p:to>
                                        <p:strVal val="visible"/>
                                      </p:to>
                                    </p:set>
                                    <p:anim calcmode="lin" valueType="num">
                                      <p:cBhvr additive="base">
                                        <p:cTn id="57" dur="1000"/>
                                        <p:tgtEl>
                                          <p:spTgt spid="1146">
                                            <p:txEl>
                                              <p:pRg st="10" end="10"/>
                                            </p:txEl>
                                          </p:spTgt>
                                        </p:tgtEl>
                                        <p:attrNameLst>
                                          <p:attrName>ppt_x</p:attrName>
                                        </p:attrNameLst>
                                      </p:cBhvr>
                                      <p:tavLst>
                                        <p:tav tm="0">
                                          <p:val>
                                            <p:strVal val="#ppt_x-1"/>
                                          </p:val>
                                        </p:tav>
                                        <p:tav tm="100000">
                                          <p:val>
                                            <p:strVal val="#ppt_x"/>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146">
                                            <p:txEl>
                                              <p:pRg st="11" end="11"/>
                                            </p:txEl>
                                          </p:spTgt>
                                        </p:tgtEl>
                                        <p:attrNameLst>
                                          <p:attrName>style.visibility</p:attrName>
                                        </p:attrNameLst>
                                      </p:cBhvr>
                                      <p:to>
                                        <p:strVal val="visible"/>
                                      </p:to>
                                    </p:set>
                                    <p:anim calcmode="lin" valueType="num">
                                      <p:cBhvr additive="base">
                                        <p:cTn id="62" dur="1000"/>
                                        <p:tgtEl>
                                          <p:spTgt spid="1146">
                                            <p:txEl>
                                              <p:pRg st="11" end="11"/>
                                            </p:txEl>
                                          </p:spTgt>
                                        </p:tgtEl>
                                        <p:attrNameLst>
                                          <p:attrName>ppt_x</p:attrName>
                                        </p:attrNameLst>
                                      </p:cBhvr>
                                      <p:tavLst>
                                        <p:tav tm="0">
                                          <p:val>
                                            <p:strVal val="#ppt_x-1"/>
                                          </p:val>
                                        </p:tav>
                                        <p:tav tm="100000">
                                          <p:val>
                                            <p:strVal val="#ppt_x"/>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146">
                                            <p:txEl>
                                              <p:pRg st="12" end="12"/>
                                            </p:txEl>
                                          </p:spTgt>
                                        </p:tgtEl>
                                        <p:attrNameLst>
                                          <p:attrName>style.visibility</p:attrName>
                                        </p:attrNameLst>
                                      </p:cBhvr>
                                      <p:to>
                                        <p:strVal val="visible"/>
                                      </p:to>
                                    </p:set>
                                    <p:anim calcmode="lin" valueType="num">
                                      <p:cBhvr additive="base">
                                        <p:cTn id="67" dur="1000"/>
                                        <p:tgtEl>
                                          <p:spTgt spid="1146">
                                            <p:txEl>
                                              <p:pRg st="12" end="12"/>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59"/>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600" b="0" i="0" u="none" strike="noStrike" cap="none">
                <a:solidFill>
                  <a:schemeClr val="lt1"/>
                </a:solidFill>
                <a:latin typeface="Lucida Sans"/>
                <a:ea typeface="Lucida Sans"/>
                <a:cs typeface="Lucida Sans"/>
                <a:sym typeface="Lucida Sans"/>
              </a:rPr>
              <a:t>Thinking about </a:t>
            </a:r>
            <a:r>
              <a:rPr lang="en-US" sz="2600">
                <a:latin typeface="Lucida Sans"/>
                <a:ea typeface="Lucida Sans"/>
                <a:cs typeface="Lucida Sans"/>
                <a:sym typeface="Lucida Sans"/>
              </a:rPr>
              <a:t>the activity you just learned about:</a:t>
            </a:r>
            <a:endParaRPr sz="26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 </a:t>
            </a: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What opportunities do y</a:t>
            </a:r>
            <a:r>
              <a:rPr lang="en-US">
                <a:latin typeface="Lucida Sans"/>
                <a:ea typeface="Lucida Sans"/>
                <a:cs typeface="Lucida Sans"/>
                <a:sym typeface="Lucida Sans"/>
              </a:rPr>
              <a:t>ou see for student sensemaking as they work through the number problem about rabbits in the backyard</a:t>
            </a: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endParaRPr sz="2000" i="1">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000" b="0" i="1" u="none" strike="noStrike" cap="none">
                <a:solidFill>
                  <a:schemeClr val="lt1"/>
                </a:solidFill>
                <a:latin typeface="Lucida Sans"/>
                <a:ea typeface="Lucida Sans"/>
                <a:cs typeface="Lucida Sans"/>
                <a:sym typeface="Lucida Sans"/>
              </a:rPr>
              <a:t>Please </a:t>
            </a:r>
            <a:r>
              <a:rPr lang="en-US" sz="2000" i="1">
                <a:latin typeface="Lucida Sans"/>
                <a:ea typeface="Lucida Sans"/>
                <a:cs typeface="Lucida Sans"/>
                <a:sym typeface="Lucida Sans"/>
              </a:rPr>
              <a:t>respond in the group chat</a:t>
            </a:r>
            <a:endParaRPr sz="2000" i="1">
              <a:latin typeface="Lucida Sans"/>
              <a:ea typeface="Lucida Sans"/>
              <a:cs typeface="Lucida Sans"/>
              <a:sym typeface="Lucida Sans"/>
            </a:endParaRPr>
          </a:p>
        </p:txBody>
      </p:sp>
      <p:pic>
        <p:nvPicPr>
          <p:cNvPr id="1154" name="Google Shape;1154;p159"/>
          <p:cNvPicPr preferRelativeResize="0"/>
          <p:nvPr/>
        </p:nvPicPr>
        <p:blipFill rotWithShape="1">
          <a:blip r:embed="rId3">
            <a:alphaModFix/>
          </a:blip>
          <a:srcRect l="56564" t="15095" r="31049"/>
          <a:stretch/>
        </p:blipFill>
        <p:spPr>
          <a:xfrm>
            <a:off x="4030600" y="5221075"/>
            <a:ext cx="992450" cy="1095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60"/>
          <p:cNvSpPr txBox="1">
            <a:spLocks noGrp="1"/>
          </p:cNvSpPr>
          <p:nvPr>
            <p:ph type="title"/>
          </p:nvPr>
        </p:nvSpPr>
        <p:spPr>
          <a:xfrm>
            <a:off x="216572" y="4674575"/>
            <a:ext cx="43992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Matt Kerrigan</a:t>
            </a:r>
            <a:endParaRPr/>
          </a:p>
          <a:p>
            <a:pPr marL="0" marR="0" lvl="0" indent="0" algn="l" rtl="0">
              <a:lnSpc>
                <a:spcPct val="100000"/>
              </a:lnSpc>
              <a:spcBef>
                <a:spcPts val="0"/>
              </a:spcBef>
              <a:spcAft>
                <a:spcPts val="0"/>
              </a:spcAft>
              <a:buClr>
                <a:schemeClr val="lt1"/>
              </a:buClr>
              <a:buSzPts val="2800"/>
              <a:buFont typeface="Allerta"/>
              <a:buNone/>
            </a:pPr>
            <a:r>
              <a:rPr lang="en-US" i="1"/>
              <a:t>4th Grade </a:t>
            </a:r>
            <a:endParaRPr i="1"/>
          </a:p>
          <a:p>
            <a:pPr marL="0" marR="0" lvl="0" indent="0" algn="l" rtl="0">
              <a:lnSpc>
                <a:spcPct val="100000"/>
              </a:lnSpc>
              <a:spcBef>
                <a:spcPts val="0"/>
              </a:spcBef>
              <a:spcAft>
                <a:spcPts val="0"/>
              </a:spcAft>
              <a:buClr>
                <a:schemeClr val="lt1"/>
              </a:buClr>
              <a:buSzPts val="2800"/>
              <a:buFont typeface="Allerta"/>
              <a:buNone/>
            </a:pPr>
            <a:r>
              <a:rPr lang="en-US" i="1"/>
              <a:t>Math Teacher</a:t>
            </a:r>
            <a:endParaRPr i="1"/>
          </a:p>
          <a:p>
            <a:pPr marL="0" marR="0" lvl="0" indent="0" algn="l" rtl="0">
              <a:lnSpc>
                <a:spcPct val="100000"/>
              </a:lnSpc>
              <a:spcBef>
                <a:spcPts val="0"/>
              </a:spcBef>
              <a:spcAft>
                <a:spcPts val="0"/>
              </a:spcAft>
              <a:buClr>
                <a:schemeClr val="lt1"/>
              </a:buClr>
              <a:buSzPts val="2800"/>
              <a:buFont typeface="Allerta"/>
              <a:buNone/>
            </a:pPr>
            <a:r>
              <a:rPr lang="en-US" i="1"/>
              <a:t>Philadelphia, PA</a:t>
            </a:r>
            <a:endParaRPr i="1"/>
          </a:p>
        </p:txBody>
      </p:sp>
      <p:sp>
        <p:nvSpPr>
          <p:cNvPr id="1161" name="Google Shape;1161;p160"/>
          <p:cNvSpPr txBox="1">
            <a:spLocks noGrp="1"/>
          </p:cNvSpPr>
          <p:nvPr>
            <p:ph type="title"/>
          </p:nvPr>
        </p:nvSpPr>
        <p:spPr>
          <a:xfrm>
            <a:off x="4615775" y="4674575"/>
            <a:ext cx="42087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Eric Garnier</a:t>
            </a:r>
            <a:endParaRPr/>
          </a:p>
          <a:p>
            <a:pPr marL="0" marR="0" lvl="0" indent="0" algn="l" rtl="0">
              <a:lnSpc>
                <a:spcPct val="100000"/>
              </a:lnSpc>
              <a:spcBef>
                <a:spcPts val="0"/>
              </a:spcBef>
              <a:spcAft>
                <a:spcPts val="0"/>
              </a:spcAft>
              <a:buClr>
                <a:schemeClr val="lt1"/>
              </a:buClr>
              <a:buSzPts val="2800"/>
              <a:buFont typeface="Allerta"/>
              <a:buNone/>
            </a:pPr>
            <a:r>
              <a:rPr lang="en-US" i="1"/>
              <a:t>4th Grade </a:t>
            </a:r>
            <a:endParaRPr i="1"/>
          </a:p>
          <a:p>
            <a:pPr marL="0" marR="0" lvl="0" indent="0" algn="l" rtl="0">
              <a:lnSpc>
                <a:spcPct val="100000"/>
              </a:lnSpc>
              <a:spcBef>
                <a:spcPts val="0"/>
              </a:spcBef>
              <a:spcAft>
                <a:spcPts val="0"/>
              </a:spcAft>
              <a:buClr>
                <a:schemeClr val="lt1"/>
              </a:buClr>
              <a:buSzPts val="2800"/>
              <a:buFont typeface="Allerta"/>
              <a:buNone/>
            </a:pPr>
            <a:r>
              <a:rPr lang="en-US" i="1"/>
              <a:t>Math &amp; Sci. Teacher</a:t>
            </a:r>
            <a:endParaRPr i="1"/>
          </a:p>
          <a:p>
            <a:pPr marL="0" marR="0" lvl="0" indent="0" algn="l" rtl="0">
              <a:lnSpc>
                <a:spcPct val="100000"/>
              </a:lnSpc>
              <a:spcBef>
                <a:spcPts val="0"/>
              </a:spcBef>
              <a:spcAft>
                <a:spcPts val="0"/>
              </a:spcAft>
              <a:buClr>
                <a:schemeClr val="lt1"/>
              </a:buClr>
              <a:buSzPts val="2800"/>
              <a:buFont typeface="Allerta"/>
              <a:buNone/>
            </a:pPr>
            <a:r>
              <a:rPr lang="en-US" sz="2700" i="1"/>
              <a:t>Mastery Charter Schools</a:t>
            </a:r>
            <a:endParaRPr sz="2700" i="1"/>
          </a:p>
        </p:txBody>
      </p:sp>
      <p:pic>
        <p:nvPicPr>
          <p:cNvPr id="1162" name="Google Shape;1162;p160"/>
          <p:cNvPicPr preferRelativeResize="0"/>
          <p:nvPr/>
        </p:nvPicPr>
        <p:blipFill rotWithShape="1">
          <a:blip r:embed="rId3">
            <a:alphaModFix/>
          </a:blip>
          <a:srcRect l="4737" r="8169" b="6672"/>
          <a:stretch/>
        </p:blipFill>
        <p:spPr>
          <a:xfrm rot="5400000">
            <a:off x="-7424" y="1261112"/>
            <a:ext cx="3203074" cy="2578674"/>
          </a:xfrm>
          <a:prstGeom prst="rect">
            <a:avLst/>
          </a:prstGeom>
          <a:noFill/>
          <a:ln>
            <a:noFill/>
          </a:ln>
        </p:spPr>
      </p:pic>
      <p:pic>
        <p:nvPicPr>
          <p:cNvPr id="1163" name="Google Shape;1163;p160"/>
          <p:cNvPicPr preferRelativeResize="0"/>
          <p:nvPr/>
        </p:nvPicPr>
        <p:blipFill rotWithShape="1">
          <a:blip r:embed="rId4">
            <a:alphaModFix/>
          </a:blip>
          <a:srcRect r="3110" b="6638"/>
          <a:stretch/>
        </p:blipFill>
        <p:spPr>
          <a:xfrm>
            <a:off x="4737650" y="948900"/>
            <a:ext cx="2498525" cy="3203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61"/>
          <p:cNvSpPr txBox="1">
            <a:spLocks noGrp="1"/>
          </p:cNvSpPr>
          <p:nvPr>
            <p:ph type="title"/>
          </p:nvPr>
        </p:nvSpPr>
        <p:spPr>
          <a:xfrm>
            <a:off x="216575" y="2522702"/>
            <a:ext cx="8752200" cy="12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How can you deepen student engagement during online live lessons?</a:t>
            </a:r>
            <a:endParaRPr sz="2600">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endParaRPr sz="2600">
              <a:latin typeface="Lucida Sans"/>
              <a:ea typeface="Lucida Sans"/>
              <a:cs typeface="Lucida Sans"/>
              <a:sym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6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Co-Teaching Roles and Responsibilities</a:t>
            </a:r>
            <a:endParaRPr sz="2400" b="0" i="0" u="none" strike="noStrike" cap="none">
              <a:solidFill>
                <a:srgbClr val="595959"/>
              </a:solidFill>
              <a:latin typeface="Lucida Sans"/>
              <a:ea typeface="Lucida Sans"/>
              <a:cs typeface="Lucida Sans"/>
              <a:sym typeface="Lucida Sans"/>
            </a:endParaRPr>
          </a:p>
        </p:txBody>
      </p:sp>
      <p:sp>
        <p:nvSpPr>
          <p:cNvPr id="1176" name="Google Shape;1176;p162"/>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Lead Presenter</a:t>
            </a:r>
            <a:endParaRPr sz="2400">
              <a:latin typeface="Lucida Sans"/>
              <a:ea typeface="Lucida Sans"/>
              <a:cs typeface="Lucida Sans"/>
              <a:sym typeface="Lucida Sans"/>
            </a:endParaRPr>
          </a:p>
        </p:txBody>
      </p:sp>
      <p:sp>
        <p:nvSpPr>
          <p:cNvPr id="1177" name="Google Shape;1177;p162"/>
          <p:cNvSpPr txBox="1">
            <a:spLocks noGrp="1"/>
          </p:cNvSpPr>
          <p:nvPr>
            <p:ph type="body" idx="2"/>
          </p:nvPr>
        </p:nvSpPr>
        <p:spPr>
          <a:xfrm>
            <a:off x="304800" y="2015410"/>
            <a:ext cx="4192500" cy="41265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Char char="•"/>
            </a:pPr>
            <a:r>
              <a:rPr lang="en-US" b="1"/>
              <a:t>Focus on delivery of content and student understanding</a:t>
            </a:r>
            <a:endParaRPr b="1"/>
          </a:p>
          <a:p>
            <a:pPr marL="457200" lvl="0" indent="0" algn="l" rtl="0">
              <a:spcBef>
                <a:spcPts val="440"/>
              </a:spcBef>
              <a:spcAft>
                <a:spcPts val="0"/>
              </a:spcAft>
              <a:buNone/>
            </a:pPr>
            <a:endParaRPr b="1"/>
          </a:p>
          <a:p>
            <a:pPr marL="457200" lvl="0" indent="-368300" algn="l" rtl="0">
              <a:spcBef>
                <a:spcPts val="440"/>
              </a:spcBef>
              <a:spcAft>
                <a:spcPts val="0"/>
              </a:spcAft>
              <a:buSzPts val="2200"/>
              <a:buChar char="•"/>
            </a:pPr>
            <a:r>
              <a:rPr lang="en-US"/>
              <a:t>Facilitate lesson</a:t>
            </a:r>
            <a:endParaRPr b="1"/>
          </a:p>
          <a:p>
            <a:pPr marL="0" lvl="0" indent="0" algn="l" rtl="0">
              <a:spcBef>
                <a:spcPts val="440"/>
              </a:spcBef>
              <a:spcAft>
                <a:spcPts val="0"/>
              </a:spcAft>
              <a:buNone/>
            </a:pPr>
            <a:endParaRPr b="1"/>
          </a:p>
          <a:p>
            <a:pPr marL="457200" lvl="0" indent="-368300" algn="l" rtl="0">
              <a:spcBef>
                <a:spcPts val="440"/>
              </a:spcBef>
              <a:spcAft>
                <a:spcPts val="0"/>
              </a:spcAft>
              <a:buSzPts val="2200"/>
              <a:buChar char="•"/>
            </a:pPr>
            <a:r>
              <a:rPr lang="en-US"/>
              <a:t>Respond and adjust instruction to real time student data</a:t>
            </a:r>
            <a:endParaRPr/>
          </a:p>
        </p:txBody>
      </p:sp>
      <p:sp>
        <p:nvSpPr>
          <p:cNvPr id="1178" name="Google Shape;1178;p162"/>
          <p:cNvSpPr txBox="1">
            <a:spLocks noGrp="1"/>
          </p:cNvSpPr>
          <p:nvPr>
            <p:ph type="body" idx="3"/>
          </p:nvPr>
        </p:nvSpPr>
        <p:spPr>
          <a:xfrm>
            <a:off x="4645025" y="1417637"/>
            <a:ext cx="4194300" cy="632400"/>
          </a:xfrm>
          <a:prstGeom prst="rect">
            <a:avLst/>
          </a:prstGeom>
        </p:spPr>
        <p:txBody>
          <a:bodyPr spcFirstLastPara="1" wrap="square" lIns="91425" tIns="91425" rIns="91425" bIns="91425" anchor="b" anchorCtr="0">
            <a:noAutofit/>
          </a:bodyPr>
          <a:lstStyle/>
          <a:p>
            <a:pPr marL="0" lvl="0" indent="0" algn="l" rtl="0">
              <a:spcBef>
                <a:spcPts val="440"/>
              </a:spcBef>
              <a:spcAft>
                <a:spcPts val="0"/>
              </a:spcAft>
              <a:buNone/>
            </a:pPr>
            <a:r>
              <a:rPr lang="en-US"/>
              <a:t>Behind The Scenes Manager</a:t>
            </a:r>
            <a:endParaRPr/>
          </a:p>
        </p:txBody>
      </p:sp>
      <p:sp>
        <p:nvSpPr>
          <p:cNvPr id="1179" name="Google Shape;1179;p162"/>
          <p:cNvSpPr txBox="1">
            <a:spLocks noGrp="1"/>
          </p:cNvSpPr>
          <p:nvPr>
            <p:ph type="body" idx="4"/>
          </p:nvPr>
        </p:nvSpPr>
        <p:spPr>
          <a:xfrm>
            <a:off x="4645025" y="2050046"/>
            <a:ext cx="4194300" cy="40920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Char char="•"/>
            </a:pPr>
            <a:r>
              <a:rPr lang="en-US" b="1"/>
              <a:t>Focus on student engagement</a:t>
            </a:r>
            <a:endParaRPr b="1"/>
          </a:p>
          <a:p>
            <a:pPr marL="457200" lvl="0" indent="0" algn="l" rtl="0">
              <a:spcBef>
                <a:spcPts val="440"/>
              </a:spcBef>
              <a:spcAft>
                <a:spcPts val="0"/>
              </a:spcAft>
              <a:buNone/>
            </a:pPr>
            <a:endParaRPr b="1"/>
          </a:p>
          <a:p>
            <a:pPr marL="457200" lvl="0" indent="-368300" algn="l" rtl="0">
              <a:spcBef>
                <a:spcPts val="440"/>
              </a:spcBef>
              <a:spcAft>
                <a:spcPts val="0"/>
              </a:spcAft>
              <a:buSzPts val="2200"/>
              <a:buChar char="•"/>
            </a:pPr>
            <a:r>
              <a:rPr lang="en-US"/>
              <a:t>Manage Online Platform (mute, waiting room)</a:t>
            </a:r>
            <a:endParaRPr/>
          </a:p>
          <a:p>
            <a:pPr marL="457200" lvl="0" indent="0" algn="l" rtl="0">
              <a:spcBef>
                <a:spcPts val="440"/>
              </a:spcBef>
              <a:spcAft>
                <a:spcPts val="0"/>
              </a:spcAft>
              <a:buNone/>
            </a:pPr>
            <a:endParaRPr/>
          </a:p>
          <a:p>
            <a:pPr marL="457200" lvl="0" indent="-368300" algn="l" rtl="0">
              <a:spcBef>
                <a:spcPts val="440"/>
              </a:spcBef>
              <a:spcAft>
                <a:spcPts val="0"/>
              </a:spcAft>
              <a:buSzPts val="2200"/>
              <a:buChar char="•"/>
            </a:pPr>
            <a:r>
              <a:rPr lang="en-US"/>
              <a:t>Respond to private messages from students</a:t>
            </a:r>
            <a:endParaRPr/>
          </a:p>
          <a:p>
            <a:pPr marL="0" lvl="0" indent="0" algn="l" rtl="0">
              <a:spcBef>
                <a:spcPts val="440"/>
              </a:spcBef>
              <a:spcAft>
                <a:spcPts val="0"/>
              </a:spcAft>
              <a:buNone/>
            </a:pPr>
            <a:endParaRPr/>
          </a:p>
          <a:p>
            <a:pPr marL="457200" lvl="0" indent="-368300" algn="l" rtl="0">
              <a:spcBef>
                <a:spcPts val="440"/>
              </a:spcBef>
              <a:spcAft>
                <a:spcPts val="0"/>
              </a:spcAft>
              <a:buSzPts val="2200"/>
              <a:buChar char="•"/>
            </a:pPr>
            <a:r>
              <a:rPr lang="en-US"/>
              <a:t>Troubleshoot and Communicate with Families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63"/>
          <p:cNvSpPr txBox="1">
            <a:spLocks noGrp="1"/>
          </p:cNvSpPr>
          <p:nvPr>
            <p:ph type="title"/>
          </p:nvPr>
        </p:nvSpPr>
        <p:spPr>
          <a:xfrm>
            <a:off x="304800" y="274637"/>
            <a:ext cx="8382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200"/>
              <a:t>After the honeymoon phase on online learning wore off...</a:t>
            </a:r>
            <a:endParaRPr/>
          </a:p>
        </p:txBody>
      </p:sp>
      <p:pic>
        <p:nvPicPr>
          <p:cNvPr id="1186" name="Google Shape;1186;p163"/>
          <p:cNvPicPr preferRelativeResize="0"/>
          <p:nvPr/>
        </p:nvPicPr>
        <p:blipFill rotWithShape="1">
          <a:blip r:embed="rId3">
            <a:alphaModFix/>
          </a:blip>
          <a:srcRect r="25914"/>
          <a:stretch/>
        </p:blipFill>
        <p:spPr>
          <a:xfrm>
            <a:off x="410975" y="1417625"/>
            <a:ext cx="7982500" cy="3455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64"/>
          <p:cNvSpPr txBox="1">
            <a:spLocks noGrp="1"/>
          </p:cNvSpPr>
          <p:nvPr>
            <p:ph type="title"/>
          </p:nvPr>
        </p:nvSpPr>
        <p:spPr>
          <a:xfrm>
            <a:off x="304800" y="274637"/>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100"/>
              <a:t>Nearpod</a:t>
            </a:r>
            <a:endParaRPr sz="6100"/>
          </a:p>
        </p:txBody>
      </p:sp>
      <p:pic>
        <p:nvPicPr>
          <p:cNvPr id="1193" name="Google Shape;1193;p164"/>
          <p:cNvPicPr preferRelativeResize="0"/>
          <p:nvPr/>
        </p:nvPicPr>
        <p:blipFill>
          <a:blip r:embed="rId3">
            <a:alphaModFix/>
          </a:blip>
          <a:stretch>
            <a:fillRect/>
          </a:stretch>
        </p:blipFill>
        <p:spPr>
          <a:xfrm>
            <a:off x="5321150" y="274623"/>
            <a:ext cx="3472600" cy="1944650"/>
          </a:xfrm>
          <a:prstGeom prst="rect">
            <a:avLst/>
          </a:prstGeom>
          <a:noFill/>
          <a:ln>
            <a:noFill/>
          </a:ln>
        </p:spPr>
      </p:pic>
      <p:sp>
        <p:nvSpPr>
          <p:cNvPr id="1194" name="Google Shape;1194;p164"/>
          <p:cNvSpPr txBox="1"/>
          <p:nvPr/>
        </p:nvSpPr>
        <p:spPr>
          <a:xfrm>
            <a:off x="446175" y="2131775"/>
            <a:ext cx="8180100" cy="43131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SzPts val="2700"/>
              <a:buFont typeface="Allerta"/>
              <a:buChar char="●"/>
            </a:pPr>
            <a:r>
              <a:rPr lang="en-US" sz="2700">
                <a:latin typeface="Allerta"/>
                <a:ea typeface="Allerta"/>
                <a:cs typeface="Allerta"/>
                <a:sym typeface="Allerta"/>
              </a:rPr>
              <a:t>Free (with $$ tiers) presentation platform</a:t>
            </a:r>
            <a:endParaRPr sz="2700">
              <a:latin typeface="Allerta"/>
              <a:ea typeface="Allerta"/>
              <a:cs typeface="Allerta"/>
              <a:sym typeface="Allerta"/>
            </a:endParaRPr>
          </a:p>
          <a:p>
            <a:pPr marL="457200" lvl="0" indent="0" algn="l" rtl="0">
              <a:spcBef>
                <a:spcPts val="0"/>
              </a:spcBef>
              <a:spcAft>
                <a:spcPts val="0"/>
              </a:spcAft>
              <a:buNone/>
            </a:pPr>
            <a:endParaRPr sz="2700">
              <a:latin typeface="Allerta"/>
              <a:ea typeface="Allerta"/>
              <a:cs typeface="Allerta"/>
              <a:sym typeface="Allerta"/>
            </a:endParaRPr>
          </a:p>
          <a:p>
            <a:pPr marL="457200" lvl="0" indent="-400050" algn="l" rtl="0">
              <a:spcBef>
                <a:spcPts val="0"/>
              </a:spcBef>
              <a:spcAft>
                <a:spcPts val="0"/>
              </a:spcAft>
              <a:buSzPts val="2700"/>
              <a:buFont typeface="Allerta"/>
              <a:buChar char="●"/>
            </a:pPr>
            <a:r>
              <a:rPr lang="en-US" sz="2700">
                <a:latin typeface="Allerta"/>
                <a:ea typeface="Allerta"/>
                <a:cs typeface="Allerta"/>
                <a:sym typeface="Allerta"/>
              </a:rPr>
              <a:t>Can host live or asynchronous lessons  </a:t>
            </a:r>
            <a:endParaRPr sz="2700">
              <a:latin typeface="Allerta"/>
              <a:ea typeface="Allerta"/>
              <a:cs typeface="Allerta"/>
              <a:sym typeface="Allerta"/>
            </a:endParaRPr>
          </a:p>
          <a:p>
            <a:pPr marL="457200" lvl="0" indent="0" algn="l" rtl="0">
              <a:spcBef>
                <a:spcPts val="0"/>
              </a:spcBef>
              <a:spcAft>
                <a:spcPts val="0"/>
              </a:spcAft>
              <a:buNone/>
            </a:pPr>
            <a:endParaRPr sz="2700">
              <a:latin typeface="Allerta"/>
              <a:ea typeface="Allerta"/>
              <a:cs typeface="Allerta"/>
              <a:sym typeface="Allerta"/>
            </a:endParaRPr>
          </a:p>
          <a:p>
            <a:pPr marL="457200" lvl="0" indent="-400050" algn="l" rtl="0">
              <a:spcBef>
                <a:spcPts val="0"/>
              </a:spcBef>
              <a:spcAft>
                <a:spcPts val="0"/>
              </a:spcAft>
              <a:buSzPts val="2700"/>
              <a:buFont typeface="Allerta"/>
              <a:buChar char="●"/>
            </a:pPr>
            <a:r>
              <a:rPr lang="en-US" sz="2700">
                <a:latin typeface="Allerta"/>
                <a:ea typeface="Allerta"/>
                <a:cs typeface="Allerta"/>
                <a:sym typeface="Allerta"/>
              </a:rPr>
              <a:t>Compatible with Google Slides &amp; PPT</a:t>
            </a:r>
            <a:endParaRPr sz="2700">
              <a:latin typeface="Allerta"/>
              <a:ea typeface="Allerta"/>
              <a:cs typeface="Allerta"/>
              <a:sym typeface="Allerta"/>
            </a:endParaRPr>
          </a:p>
          <a:p>
            <a:pPr marL="457200" lvl="0" indent="0" algn="l" rtl="0">
              <a:spcBef>
                <a:spcPts val="0"/>
              </a:spcBef>
              <a:spcAft>
                <a:spcPts val="0"/>
              </a:spcAft>
              <a:buNone/>
            </a:pPr>
            <a:endParaRPr sz="2700">
              <a:latin typeface="Allerta"/>
              <a:ea typeface="Allerta"/>
              <a:cs typeface="Allerta"/>
              <a:sym typeface="Allerta"/>
            </a:endParaRPr>
          </a:p>
          <a:p>
            <a:pPr marL="457200" lvl="0" indent="-400050" algn="l" rtl="0">
              <a:spcBef>
                <a:spcPts val="0"/>
              </a:spcBef>
              <a:spcAft>
                <a:spcPts val="0"/>
              </a:spcAft>
              <a:buSzPts val="2700"/>
              <a:buFont typeface="Allerta"/>
              <a:buChar char="●"/>
            </a:pPr>
            <a:r>
              <a:rPr lang="en-US" sz="2700">
                <a:latin typeface="Allerta"/>
                <a:ea typeface="Allerta"/>
                <a:cs typeface="Allerta"/>
                <a:sym typeface="Allerta"/>
              </a:rPr>
              <a:t>Can embed interactive features (external websites, Youtube videos, written responses, Virtual Field Trips, Flocabulary, Flipgrid) into presentation</a:t>
            </a:r>
            <a:endParaRPr sz="2700">
              <a:latin typeface="Allerta"/>
              <a:ea typeface="Allerta"/>
              <a:cs typeface="Allerta"/>
              <a:sym typeface="Allerta"/>
            </a:endParaRPr>
          </a:p>
          <a:p>
            <a:pPr marL="0" lvl="0" indent="0" algn="l" rtl="0">
              <a:spcBef>
                <a:spcPts val="0"/>
              </a:spcBef>
              <a:spcAft>
                <a:spcPts val="0"/>
              </a:spcAft>
              <a:buNone/>
            </a:pPr>
            <a:endParaRPr sz="2700">
              <a:latin typeface="Allerta"/>
              <a:ea typeface="Allerta"/>
              <a:cs typeface="Allerta"/>
              <a:sym typeface="Allert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65"/>
          <p:cNvSpPr txBox="1">
            <a:spLocks noGrp="1"/>
          </p:cNvSpPr>
          <p:nvPr>
            <p:ph type="title"/>
          </p:nvPr>
        </p:nvSpPr>
        <p:spPr>
          <a:xfrm>
            <a:off x="609600" y="148248"/>
            <a:ext cx="8534400" cy="111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Nearpod Draw It Feature</a:t>
            </a:r>
            <a:endParaRPr/>
          </a:p>
        </p:txBody>
      </p:sp>
      <p:sp>
        <p:nvSpPr>
          <p:cNvPr id="1201" name="Google Shape;1201;p165"/>
          <p:cNvSpPr txBox="1">
            <a:spLocks noGrp="1"/>
          </p:cNvSpPr>
          <p:nvPr>
            <p:ph type="body" idx="1"/>
          </p:nvPr>
        </p:nvSpPr>
        <p:spPr>
          <a:xfrm>
            <a:off x="740075" y="4475300"/>
            <a:ext cx="8086800" cy="1951800"/>
          </a:xfrm>
          <a:prstGeom prst="rect">
            <a:avLst/>
          </a:prstGeom>
        </p:spPr>
        <p:txBody>
          <a:bodyPr spcFirstLastPara="1" wrap="square" lIns="91425" tIns="91425" rIns="91425" bIns="91425" anchor="t" anchorCtr="0">
            <a:noAutofit/>
          </a:bodyPr>
          <a:lstStyle/>
          <a:p>
            <a:pPr marL="457200" lvl="0" indent="-393700" algn="l" rtl="0">
              <a:spcBef>
                <a:spcPts val="440"/>
              </a:spcBef>
              <a:spcAft>
                <a:spcPts val="0"/>
              </a:spcAft>
              <a:buSzPts val="2600"/>
              <a:buChar char="•"/>
            </a:pPr>
            <a:r>
              <a:rPr lang="en-US" sz="2600"/>
              <a:t>Allows any slide to turn into a background where students can then interact with the canvas.</a:t>
            </a:r>
            <a:endParaRPr sz="2600"/>
          </a:p>
          <a:p>
            <a:pPr marL="457200" lvl="0" indent="-393700" algn="l" rtl="0">
              <a:spcBef>
                <a:spcPts val="0"/>
              </a:spcBef>
              <a:spcAft>
                <a:spcPts val="0"/>
              </a:spcAft>
              <a:buSzPts val="2600"/>
              <a:buChar char="•"/>
            </a:pPr>
            <a:r>
              <a:rPr lang="en-US" sz="2600"/>
              <a:t>Perfect for: Solving math problems, highlighting text, vocabulary matching games, marking up music sheets</a:t>
            </a:r>
            <a:endParaRPr sz="2600"/>
          </a:p>
        </p:txBody>
      </p:sp>
      <p:pic>
        <p:nvPicPr>
          <p:cNvPr id="1202" name="Google Shape;1202;p165"/>
          <p:cNvPicPr preferRelativeResize="0"/>
          <p:nvPr/>
        </p:nvPicPr>
        <p:blipFill>
          <a:blip r:embed="rId3">
            <a:alphaModFix/>
          </a:blip>
          <a:stretch>
            <a:fillRect/>
          </a:stretch>
        </p:blipFill>
        <p:spPr>
          <a:xfrm>
            <a:off x="740088" y="846263"/>
            <a:ext cx="8086725" cy="3629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6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Strategy 1: Real-Time Feedback</a:t>
            </a: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67"/>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Strategy 2: Student Work Explanations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4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68"/>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could you use Nearpod in a virtual classroom to engage your students?</a:t>
            </a: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000" i="1">
                <a:latin typeface="Lucida Sans"/>
                <a:ea typeface="Lucida Sans"/>
                <a:cs typeface="Lucida Sans"/>
                <a:sym typeface="Lucida Sans"/>
              </a:rPr>
              <a:t>Please respond in the group chat.</a:t>
            </a:r>
            <a:endParaRPr sz="2000" i="1">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p:txBody>
      </p:sp>
      <p:pic>
        <p:nvPicPr>
          <p:cNvPr id="1224" name="Google Shape;1224;p168"/>
          <p:cNvPicPr preferRelativeResize="0"/>
          <p:nvPr/>
        </p:nvPicPr>
        <p:blipFill rotWithShape="1">
          <a:blip r:embed="rId3">
            <a:alphaModFix/>
          </a:blip>
          <a:srcRect l="56564" t="15095" r="31049"/>
          <a:stretch/>
        </p:blipFill>
        <p:spPr>
          <a:xfrm>
            <a:off x="4075775" y="4560400"/>
            <a:ext cx="992450" cy="1095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6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Claire Rivero</a:t>
            </a:r>
            <a:endParaRPr/>
          </a:p>
          <a:p>
            <a:pPr marL="0" marR="0" lvl="0" indent="0" algn="l" rtl="0">
              <a:lnSpc>
                <a:spcPct val="100000"/>
              </a:lnSpc>
              <a:spcBef>
                <a:spcPts val="0"/>
              </a:spcBef>
              <a:spcAft>
                <a:spcPts val="0"/>
              </a:spcAft>
              <a:buClr>
                <a:schemeClr val="lt1"/>
              </a:buClr>
              <a:buSzPts val="2800"/>
              <a:buFont typeface="Allerta"/>
              <a:buNone/>
            </a:pPr>
            <a:r>
              <a:rPr lang="en-US" sz="2600" i="1"/>
              <a:t>Digital Strategy Manager,</a:t>
            </a:r>
            <a:endParaRPr sz="2600" i="1"/>
          </a:p>
          <a:p>
            <a:pPr marL="0" marR="0" lvl="0" indent="0" algn="l" rtl="0">
              <a:lnSpc>
                <a:spcPct val="100000"/>
              </a:lnSpc>
              <a:spcBef>
                <a:spcPts val="0"/>
              </a:spcBef>
              <a:spcAft>
                <a:spcPts val="0"/>
              </a:spcAft>
              <a:buClr>
                <a:schemeClr val="lt1"/>
              </a:buClr>
              <a:buSzPts val="2800"/>
              <a:buFont typeface="Allerta"/>
              <a:buNone/>
            </a:pPr>
            <a:r>
              <a:rPr lang="en-US" sz="2600" i="1"/>
              <a:t>Tools and Classroom Resources</a:t>
            </a:r>
            <a:endParaRPr sz="2600" i="1"/>
          </a:p>
          <a:p>
            <a:pPr marL="0" marR="0" lvl="0" indent="0" algn="l" rtl="0">
              <a:lnSpc>
                <a:spcPct val="100000"/>
              </a:lnSpc>
              <a:spcBef>
                <a:spcPts val="0"/>
              </a:spcBef>
              <a:spcAft>
                <a:spcPts val="0"/>
              </a:spcAft>
              <a:buClr>
                <a:schemeClr val="lt1"/>
              </a:buClr>
              <a:buSzPts val="2800"/>
              <a:buFont typeface="Allerta"/>
              <a:buNone/>
            </a:pPr>
            <a:r>
              <a:rPr lang="en-US" sz="2600" i="1"/>
              <a:t>Student Achievement Partners</a:t>
            </a:r>
            <a:endParaRPr sz="2600" i="1"/>
          </a:p>
          <a:p>
            <a:pPr marL="0" marR="0" lvl="0" indent="0" algn="l" rtl="0">
              <a:lnSpc>
                <a:spcPct val="100000"/>
              </a:lnSpc>
              <a:spcBef>
                <a:spcPts val="0"/>
              </a:spcBef>
              <a:spcAft>
                <a:spcPts val="0"/>
              </a:spcAft>
              <a:buClr>
                <a:schemeClr val="lt1"/>
              </a:buClr>
              <a:buSzPts val="2800"/>
              <a:buFont typeface="Allerta"/>
              <a:buNone/>
            </a:pPr>
            <a:endParaRPr sz="2600" i="1"/>
          </a:p>
        </p:txBody>
      </p:sp>
      <p:sp>
        <p:nvSpPr>
          <p:cNvPr id="1231" name="Google Shape;1231;p169"/>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232" name="Google Shape;1232;p169"/>
          <p:cNvPicPr preferRelativeResize="0"/>
          <p:nvPr/>
        </p:nvPicPr>
        <p:blipFill rotWithShape="1">
          <a:blip r:embed="rId3">
            <a:alphaModFix/>
          </a:blip>
          <a:srcRect l="19478" r="31321"/>
          <a:stretch/>
        </p:blipFill>
        <p:spPr>
          <a:xfrm>
            <a:off x="5765900" y="1153150"/>
            <a:ext cx="2633775" cy="28550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70"/>
          <p:cNvSpPr txBox="1">
            <a:spLocks noGrp="1"/>
          </p:cNvSpPr>
          <p:nvPr>
            <p:ph type="title"/>
          </p:nvPr>
        </p:nvSpPr>
        <p:spPr>
          <a:xfrm>
            <a:off x="216568" y="2416482"/>
            <a:ext cx="8620500" cy="167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a:t>
            </a:r>
            <a:r>
              <a:rPr lang="en-US"/>
              <a:t>3</a:t>
            </a:r>
            <a:r>
              <a:rPr lang="en-US" sz="2800" b="0" i="0" u="none" strike="noStrike" cap="none">
                <a:solidFill>
                  <a:schemeClr val="lt1"/>
                </a:solidFill>
                <a:latin typeface="Lucida Sans"/>
                <a:ea typeface="Lucida Sans"/>
                <a:cs typeface="Lucida Sans"/>
                <a:sym typeface="Lucida Sans"/>
              </a:rPr>
              <a:t>: </a:t>
            </a:r>
            <a:r>
              <a:rPr lang="en-US"/>
              <a:t>“</a:t>
            </a:r>
            <a:r>
              <a:rPr lang="en-US" sz="2800" b="0" i="0" u="none" strike="noStrike" cap="none">
                <a:solidFill>
                  <a:schemeClr val="lt1"/>
                </a:solidFill>
                <a:latin typeface="Lucida Sans"/>
                <a:ea typeface="Lucida Sans"/>
                <a:cs typeface="Lucida Sans"/>
                <a:sym typeface="Lucida Sans"/>
              </a:rPr>
              <a:t>Talking Math</a:t>
            </a:r>
            <a:r>
              <a:rPr lang="en-US"/>
              <a:t>” Discussion Questions Illustrative Mathematics</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7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a:solidFill>
                  <a:srgbClr val="666666"/>
                </a:solidFill>
              </a:rPr>
              <a:t>What are the “Talking Math” prompts?</a:t>
            </a:r>
            <a:endParaRPr sz="2400" b="0" i="0" u="none" strike="noStrike" cap="none">
              <a:solidFill>
                <a:srgbClr val="595959"/>
              </a:solidFill>
              <a:latin typeface="Lucida Sans"/>
              <a:ea typeface="Lucida Sans"/>
              <a:cs typeface="Lucida Sans"/>
              <a:sym typeface="Lucida Sans"/>
            </a:endParaRPr>
          </a:p>
        </p:txBody>
      </p:sp>
      <p:sp>
        <p:nvSpPr>
          <p:cNvPr id="1244" name="Google Shape;1244;p171"/>
          <p:cNvSpPr txBox="1">
            <a:spLocks noGrp="1"/>
          </p:cNvSpPr>
          <p:nvPr>
            <p:ph type="body" idx="1"/>
          </p:nvPr>
        </p:nvSpPr>
        <p:spPr>
          <a:xfrm>
            <a:off x="457200" y="1417625"/>
            <a:ext cx="7966500" cy="45261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SzPts val="1600"/>
              <a:buFont typeface="Lucida Sans"/>
              <a:buChar char="•"/>
            </a:pPr>
            <a:r>
              <a:rPr lang="en-US" sz="1600"/>
              <a:t>Open-ended prompts or images to spark conversation</a:t>
            </a:r>
            <a:endParaRPr sz="1600"/>
          </a:p>
          <a:p>
            <a:pPr marL="457200" marR="0" lvl="0" indent="-330200" algn="l" rtl="0">
              <a:lnSpc>
                <a:spcPct val="115000"/>
              </a:lnSpc>
              <a:spcBef>
                <a:spcPts val="0"/>
              </a:spcBef>
              <a:spcAft>
                <a:spcPts val="0"/>
              </a:spcAft>
              <a:buSzPts val="1600"/>
              <a:buFont typeface="Lucida Sans"/>
              <a:buChar char="•"/>
            </a:pPr>
            <a:r>
              <a:rPr lang="en-US" sz="1600"/>
              <a:t>Thought-provoking daily questions</a:t>
            </a:r>
            <a:endParaRPr sz="1600"/>
          </a:p>
          <a:p>
            <a:pPr marL="914400" marR="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K-5 -- 70 days of grade-specific questions</a:t>
            </a:r>
            <a:endParaRPr sz="1600">
              <a:latin typeface="Lucida Sans"/>
              <a:ea typeface="Lucida Sans"/>
              <a:cs typeface="Lucida Sans"/>
              <a:sym typeface="Lucida Sans"/>
            </a:endParaRPr>
          </a:p>
          <a:p>
            <a:pPr marL="914400" marR="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6-8 -- 9 weeks of daily questions for 6-8 grade-band</a:t>
            </a:r>
            <a:endParaRPr sz="1600">
              <a:latin typeface="Lucida Sans"/>
              <a:ea typeface="Lucida Sans"/>
              <a:cs typeface="Lucida Sans"/>
              <a:sym typeface="Lucida Sans"/>
            </a:endParaRPr>
          </a:p>
          <a:p>
            <a:pPr marL="1371600" marR="0" lvl="2"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Available in English and Spanish</a:t>
            </a:r>
            <a:endParaRPr sz="1600">
              <a:latin typeface="Lucida Sans"/>
              <a:ea typeface="Lucida Sans"/>
              <a:cs typeface="Lucida Sans"/>
              <a:sym typeface="Lucida Sans"/>
            </a:endParaRPr>
          </a:p>
          <a:p>
            <a:pPr marL="457200" marR="0" lvl="0" indent="0" algn="l" rtl="0">
              <a:lnSpc>
                <a:spcPct val="115000"/>
              </a:lnSpc>
              <a:spcBef>
                <a:spcPts val="0"/>
              </a:spcBef>
              <a:spcAft>
                <a:spcPts val="0"/>
              </a:spcAft>
              <a:buNone/>
            </a:pPr>
            <a:endParaRPr sz="1800"/>
          </a:p>
          <a:p>
            <a:pPr marL="0" marR="0" lvl="0" indent="0" algn="l" rtl="0">
              <a:lnSpc>
                <a:spcPct val="115000"/>
              </a:lnSpc>
              <a:spcBef>
                <a:spcPts val="0"/>
              </a:spcBef>
              <a:spcAft>
                <a:spcPts val="0"/>
              </a:spcAft>
              <a:buNone/>
            </a:pPr>
            <a:endParaRPr sz="1800"/>
          </a:p>
          <a:p>
            <a:pPr marL="685800" marR="0" lvl="0" indent="0" algn="l" rtl="0">
              <a:lnSpc>
                <a:spcPct val="115000"/>
              </a:lnSpc>
              <a:spcBef>
                <a:spcPts val="0"/>
              </a:spcBef>
              <a:spcAft>
                <a:spcPts val="0"/>
              </a:spcAft>
              <a:buNone/>
            </a:pPr>
            <a:endParaRPr sz="1800"/>
          </a:p>
          <a:p>
            <a:pPr marL="685800" marR="0" lvl="0" indent="0" algn="l" rtl="0">
              <a:lnSpc>
                <a:spcPct val="115000"/>
              </a:lnSpc>
              <a:spcBef>
                <a:spcPts val="0"/>
              </a:spcBef>
              <a:spcAft>
                <a:spcPts val="0"/>
              </a:spcAft>
              <a:buNone/>
            </a:pPr>
            <a:endParaRPr sz="1800"/>
          </a:p>
          <a:p>
            <a:pPr marL="0" marR="0" lvl="0" indent="0" algn="l" rtl="0">
              <a:lnSpc>
                <a:spcPct val="115000"/>
              </a:lnSpc>
              <a:spcBef>
                <a:spcPts val="0"/>
              </a:spcBef>
              <a:spcAft>
                <a:spcPts val="0"/>
              </a:spcAft>
              <a:buClr>
                <a:srgbClr val="595959"/>
              </a:buClr>
              <a:buSzPts val="2200"/>
              <a:buFont typeface="Arial"/>
              <a:buNone/>
            </a:pPr>
            <a:r>
              <a:rPr lang="en-US" sz="1800" b="0" i="0" u="none" strike="noStrike" cap="none">
                <a:solidFill>
                  <a:srgbClr val="575757"/>
                </a:solidFill>
                <a:latin typeface="Lucida Sans"/>
                <a:ea typeface="Lucida Sans"/>
                <a:cs typeface="Lucida Sans"/>
                <a:sym typeface="Lucida Sans"/>
              </a:rPr>
              <a:t> </a:t>
            </a:r>
            <a:endParaRPr sz="18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000" b="0" i="0" u="none" strike="noStrike" cap="none">
              <a:solidFill>
                <a:srgbClr val="3F3F39"/>
              </a:solidFill>
              <a:latin typeface="Lucida Sans"/>
              <a:ea typeface="Lucida Sans"/>
              <a:cs typeface="Lucida Sans"/>
              <a:sym typeface="Lucida Sans"/>
            </a:endParaRPr>
          </a:p>
        </p:txBody>
      </p:sp>
      <p:pic>
        <p:nvPicPr>
          <p:cNvPr id="1245" name="Google Shape;1245;p171"/>
          <p:cNvPicPr preferRelativeResize="0"/>
          <p:nvPr/>
        </p:nvPicPr>
        <p:blipFill>
          <a:blip r:embed="rId3">
            <a:alphaModFix/>
          </a:blip>
          <a:stretch>
            <a:fillRect/>
          </a:stretch>
        </p:blipFill>
        <p:spPr>
          <a:xfrm>
            <a:off x="548100" y="2960025"/>
            <a:ext cx="4298776" cy="3211138"/>
          </a:xfrm>
          <a:prstGeom prst="rect">
            <a:avLst/>
          </a:prstGeom>
          <a:noFill/>
          <a:ln>
            <a:noFill/>
          </a:ln>
        </p:spPr>
      </p:pic>
      <p:pic>
        <p:nvPicPr>
          <p:cNvPr id="1246" name="Google Shape;1246;p171"/>
          <p:cNvPicPr preferRelativeResize="0"/>
          <p:nvPr/>
        </p:nvPicPr>
        <p:blipFill>
          <a:blip r:embed="rId4">
            <a:alphaModFix/>
          </a:blip>
          <a:stretch>
            <a:fillRect/>
          </a:stretch>
        </p:blipFill>
        <p:spPr>
          <a:xfrm>
            <a:off x="4640207" y="3709057"/>
            <a:ext cx="4046600" cy="3028276"/>
          </a:xfrm>
          <a:prstGeom prst="rect">
            <a:avLst/>
          </a:prstGeom>
          <a:noFill/>
          <a:ln>
            <a:noFill/>
          </a:ln>
        </p:spPr>
      </p:pic>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72"/>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What we love about these….</a:t>
            </a:r>
            <a:endParaRPr/>
          </a:p>
        </p:txBody>
      </p:sp>
      <p:sp>
        <p:nvSpPr>
          <p:cNvPr id="1253" name="Google Shape;1253;p172"/>
          <p:cNvSpPr txBox="1">
            <a:spLocks noGrp="1"/>
          </p:cNvSpPr>
          <p:nvPr>
            <p:ph type="body" idx="1"/>
          </p:nvPr>
        </p:nvSpPr>
        <p:spPr>
          <a:xfrm>
            <a:off x="304800" y="1570950"/>
            <a:ext cx="5582400" cy="45261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Lucida Sans"/>
              <a:buChar char="•"/>
            </a:pPr>
            <a:r>
              <a:rPr lang="en-US" sz="1600"/>
              <a:t>Deepens understanding of key math topics that represent the Major Work of the Grade</a:t>
            </a:r>
            <a:endParaRPr sz="1600"/>
          </a:p>
          <a:p>
            <a:pPr marL="457200" lvl="0" indent="-330200" algn="l" rtl="0">
              <a:lnSpc>
                <a:spcPct val="115000"/>
              </a:lnSpc>
              <a:spcBef>
                <a:spcPts val="0"/>
              </a:spcBef>
              <a:spcAft>
                <a:spcPts val="0"/>
              </a:spcAft>
              <a:buSzPts val="1600"/>
              <a:buFont typeface="Lucida Sans"/>
              <a:buChar char="•"/>
            </a:pPr>
            <a:r>
              <a:rPr lang="en-US" sz="1600"/>
              <a:t>Strategic design for inclusive learning:</a:t>
            </a:r>
            <a:endParaRPr sz="1600"/>
          </a:p>
          <a:p>
            <a:pPr marL="91440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All students will have an entry point</a:t>
            </a:r>
            <a:endParaRPr sz="1600">
              <a:latin typeface="Lucida Sans"/>
              <a:ea typeface="Lucida Sans"/>
              <a:cs typeface="Lucida Sans"/>
              <a:sym typeface="Lucida Sans"/>
            </a:endParaRPr>
          </a:p>
          <a:p>
            <a:pPr marL="91440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All students will find some aspects that are familiar and some aspects that are new/challenging</a:t>
            </a:r>
            <a:endParaRPr sz="1600">
              <a:latin typeface="Lucida Sans"/>
              <a:ea typeface="Lucida Sans"/>
              <a:cs typeface="Lucida Sans"/>
              <a:sym typeface="Lucida Sans"/>
            </a:endParaRPr>
          </a:p>
          <a:p>
            <a:pPr marL="457200" lvl="0" indent="-330200" algn="l" rtl="0">
              <a:lnSpc>
                <a:spcPct val="115000"/>
              </a:lnSpc>
              <a:spcBef>
                <a:spcPts val="0"/>
              </a:spcBef>
              <a:spcAft>
                <a:spcPts val="0"/>
              </a:spcAft>
              <a:buSzPts val="1600"/>
              <a:buFont typeface="Lucida Sans"/>
              <a:buChar char="•"/>
            </a:pPr>
            <a:r>
              <a:rPr lang="en-US" sz="1600"/>
              <a:t>Guidance on how to deliver </a:t>
            </a:r>
            <a:endParaRPr sz="1600"/>
          </a:p>
          <a:p>
            <a:pPr marL="91440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Asynchronously (independently)</a:t>
            </a:r>
            <a:endParaRPr sz="1600">
              <a:latin typeface="Lucida Sans"/>
              <a:ea typeface="Lucida Sans"/>
              <a:cs typeface="Lucida Sans"/>
              <a:sym typeface="Lucida Sans"/>
            </a:endParaRPr>
          </a:p>
          <a:p>
            <a:pPr marL="91440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Asynchronously (with family/caregiver involvement)</a:t>
            </a:r>
            <a:endParaRPr sz="1600">
              <a:latin typeface="Lucida Sans"/>
              <a:ea typeface="Lucida Sans"/>
              <a:cs typeface="Lucida Sans"/>
              <a:sym typeface="Lucida Sans"/>
            </a:endParaRPr>
          </a:p>
          <a:p>
            <a:pPr marL="914400" lvl="1" indent="-330200" algn="l" rtl="0">
              <a:lnSpc>
                <a:spcPct val="115000"/>
              </a:lnSpc>
              <a:spcBef>
                <a:spcPts val="0"/>
              </a:spcBef>
              <a:spcAft>
                <a:spcPts val="0"/>
              </a:spcAft>
              <a:buSzPts val="1600"/>
              <a:buFont typeface="Lucida Sans"/>
              <a:buChar char="–"/>
            </a:pPr>
            <a:r>
              <a:rPr lang="en-US" sz="1600">
                <a:latin typeface="Lucida Sans"/>
                <a:ea typeface="Lucida Sans"/>
                <a:cs typeface="Lucida Sans"/>
                <a:sym typeface="Lucida Sans"/>
              </a:rPr>
              <a:t>Synchronously (virtual or in-person) teacher-led implementation</a:t>
            </a:r>
            <a:endParaRPr sz="1600">
              <a:latin typeface="Lucida Sans"/>
              <a:ea typeface="Lucida Sans"/>
              <a:cs typeface="Lucida Sans"/>
              <a:sym typeface="Lucida Sans"/>
            </a:endParaRPr>
          </a:p>
          <a:p>
            <a:pPr marL="457200" lvl="0" indent="-330200" algn="l" rtl="0">
              <a:lnSpc>
                <a:spcPct val="115000"/>
              </a:lnSpc>
              <a:spcBef>
                <a:spcPts val="0"/>
              </a:spcBef>
              <a:spcAft>
                <a:spcPts val="0"/>
              </a:spcAft>
              <a:buSzPts val="1600"/>
              <a:buFont typeface="Lucida Sans"/>
              <a:buChar char="•"/>
            </a:pPr>
            <a:r>
              <a:rPr lang="en-US" sz="1600"/>
              <a:t>In K-5: standards alignment across related domains to demonstrate a potential progression of questions across grades (great for cross-grade planning!)</a:t>
            </a:r>
            <a:endParaRPr sz="1600"/>
          </a:p>
          <a:p>
            <a:pPr marL="685800" lvl="0" indent="0" algn="l" rtl="0">
              <a:lnSpc>
                <a:spcPct val="115000"/>
              </a:lnSpc>
              <a:spcBef>
                <a:spcPts val="0"/>
              </a:spcBef>
              <a:spcAft>
                <a:spcPts val="0"/>
              </a:spcAft>
              <a:buClr>
                <a:schemeClr val="dk1"/>
              </a:buClr>
              <a:buSzPts val="1100"/>
              <a:buFont typeface="Arial"/>
              <a:buNone/>
            </a:pPr>
            <a:endParaRPr sz="2000"/>
          </a:p>
          <a:p>
            <a:pPr marL="0" lvl="0" indent="0" algn="l" rtl="0">
              <a:spcBef>
                <a:spcPts val="440"/>
              </a:spcBef>
              <a:spcAft>
                <a:spcPts val="0"/>
              </a:spcAft>
              <a:buNone/>
            </a:pPr>
            <a:endParaRPr/>
          </a:p>
        </p:txBody>
      </p:sp>
      <p:pic>
        <p:nvPicPr>
          <p:cNvPr id="1254" name="Google Shape;1254;p172"/>
          <p:cNvPicPr preferRelativeResize="0"/>
          <p:nvPr/>
        </p:nvPicPr>
        <p:blipFill>
          <a:blip r:embed="rId3">
            <a:alphaModFix/>
          </a:blip>
          <a:stretch>
            <a:fillRect/>
          </a:stretch>
        </p:blipFill>
        <p:spPr>
          <a:xfrm>
            <a:off x="5887200" y="1064225"/>
            <a:ext cx="2952000" cy="2195077"/>
          </a:xfrm>
          <a:prstGeom prst="rect">
            <a:avLst/>
          </a:prstGeom>
          <a:noFill/>
          <a:ln>
            <a:noFill/>
          </a:ln>
        </p:spPr>
      </p:pic>
      <p:pic>
        <p:nvPicPr>
          <p:cNvPr id="1255" name="Google Shape;1255;p172"/>
          <p:cNvPicPr preferRelativeResize="0"/>
          <p:nvPr/>
        </p:nvPicPr>
        <p:blipFill>
          <a:blip r:embed="rId4">
            <a:alphaModFix/>
          </a:blip>
          <a:stretch>
            <a:fillRect/>
          </a:stretch>
        </p:blipFill>
        <p:spPr>
          <a:xfrm>
            <a:off x="6020800" y="3832127"/>
            <a:ext cx="2952000" cy="226493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73"/>
          <p:cNvSpPr txBox="1">
            <a:spLocks noGrp="1"/>
          </p:cNvSpPr>
          <p:nvPr>
            <p:ph type="title"/>
          </p:nvPr>
        </p:nvSpPr>
        <p:spPr>
          <a:xfrm>
            <a:off x="304800" y="-12"/>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Keep an eye out!</a:t>
            </a:r>
            <a:endParaRPr/>
          </a:p>
        </p:txBody>
      </p:sp>
      <p:sp>
        <p:nvSpPr>
          <p:cNvPr id="1262" name="Google Shape;1262;p173"/>
          <p:cNvSpPr txBox="1">
            <a:spLocks noGrp="1"/>
          </p:cNvSpPr>
          <p:nvPr>
            <p:ph type="body" idx="1"/>
          </p:nvPr>
        </p:nvSpPr>
        <p:spPr>
          <a:xfrm>
            <a:off x="304800" y="1007265"/>
            <a:ext cx="8572500" cy="45261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We’ll be sharing more ways to support middle school and high school learners (synchronously and asynchronously) in the coming weeks!</a:t>
            </a:r>
            <a:endParaRPr/>
          </a:p>
          <a:p>
            <a:pPr marL="0" lvl="0" indent="0" algn="l" rtl="0">
              <a:spcBef>
                <a:spcPts val="440"/>
              </a:spcBef>
              <a:spcAft>
                <a:spcPts val="0"/>
              </a:spcAft>
              <a:buNone/>
            </a:pPr>
            <a:endParaRPr/>
          </a:p>
          <a:p>
            <a:pPr marL="0" lvl="0" indent="0" algn="l" rtl="0">
              <a:spcBef>
                <a:spcPts val="440"/>
              </a:spcBef>
              <a:spcAft>
                <a:spcPts val="0"/>
              </a:spcAft>
              <a:buNone/>
            </a:pPr>
            <a:r>
              <a:rPr lang="en-US"/>
              <a:t>In the meantime, check out Illustrative Mathematics’ Distance Learning Resource Hub</a:t>
            </a:r>
            <a:endParaRPr/>
          </a:p>
          <a:p>
            <a:pPr marL="0" lvl="0" indent="0" algn="l" rtl="0">
              <a:spcBef>
                <a:spcPts val="440"/>
              </a:spcBef>
              <a:spcAft>
                <a:spcPts val="0"/>
              </a:spcAft>
              <a:buNone/>
            </a:pPr>
            <a:endParaRPr/>
          </a:p>
          <a:p>
            <a:pPr marL="0" lvl="0" indent="0" algn="l" rtl="0">
              <a:spcBef>
                <a:spcPts val="440"/>
              </a:spcBef>
              <a:spcAft>
                <a:spcPts val="0"/>
              </a:spcAft>
              <a:buNone/>
            </a:pPr>
            <a:endParaRPr/>
          </a:p>
        </p:txBody>
      </p:sp>
      <p:pic>
        <p:nvPicPr>
          <p:cNvPr id="1263" name="Google Shape;1263;p173"/>
          <p:cNvPicPr preferRelativeResize="0"/>
          <p:nvPr/>
        </p:nvPicPr>
        <p:blipFill rotWithShape="1">
          <a:blip r:embed="rId3">
            <a:alphaModFix/>
          </a:blip>
          <a:srcRect t="11276" b="10088"/>
          <a:stretch/>
        </p:blipFill>
        <p:spPr>
          <a:xfrm>
            <a:off x="0" y="3325650"/>
            <a:ext cx="9144000" cy="31096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7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74"/>
        <p:cNvGrpSpPr/>
        <p:nvPr/>
      </p:nvGrpSpPr>
      <p:grpSpPr>
        <a:xfrm>
          <a:off x="0" y="0"/>
          <a:ext cx="0" cy="0"/>
          <a:chOff x="0" y="0"/>
          <a:chExt cx="0" cy="0"/>
        </a:xfrm>
      </p:grpSpPr>
      <p:graphicFrame>
        <p:nvGraphicFramePr>
          <p:cNvPr id="1275" name="Google Shape;1275;p175"/>
          <p:cNvGraphicFramePr/>
          <p:nvPr/>
        </p:nvGraphicFramePr>
        <p:xfrm>
          <a:off x="718700" y="81725"/>
          <a:ext cx="3000000" cy="3000000"/>
        </p:xfrm>
        <a:graphic>
          <a:graphicData uri="http://schemas.openxmlformats.org/drawingml/2006/table">
            <a:tbl>
              <a:tblPr>
                <a:noFill/>
                <a:tableStyleId>{23EC2743-7E4A-4A78-B393-E97FF55FBA10}</a:tableStyleId>
              </a:tblPr>
              <a:tblGrid>
                <a:gridCol w="3619500">
                  <a:extLst>
                    <a:ext uri="{9D8B030D-6E8A-4147-A177-3AD203B41FA5}">
                      <a16:colId xmlns:a16="http://schemas.microsoft.com/office/drawing/2014/main" val="20000"/>
                    </a:ext>
                  </a:extLst>
                </a:gridCol>
                <a:gridCol w="43066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Resource Name</a:t>
                      </a:r>
                      <a:endParaRPr sz="1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Link </a:t>
                      </a:r>
                      <a:endParaRPr sz="1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Nearpod- online platform to build interactive lessons</a:t>
                      </a:r>
                      <a:endParaRPr b="1">
                        <a:solidFill>
                          <a:srgbClr val="464646"/>
                        </a:solidFill>
                        <a:latin typeface="Lucida Sans"/>
                        <a:ea typeface="Lucida Sans"/>
                        <a:cs typeface="Lucida Sans"/>
                        <a:sym typeface="Lucida San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000" u="sng">
                          <a:solidFill>
                            <a:schemeClr val="hlink"/>
                          </a:solidFill>
                          <a:hlinkClick r:id="rId3"/>
                        </a:rPr>
                        <a:t>https://nearpod.com/</a:t>
                      </a:r>
                      <a:endParaRPr sz="2000" b="1">
                        <a:solidFill>
                          <a:srgbClr val="464646"/>
                        </a:solidFill>
                        <a:latin typeface="Lucida Sans"/>
                        <a:ea typeface="Lucida Sans"/>
                        <a:cs typeface="Lucida Sans"/>
                        <a:sym typeface="Lucida Sans"/>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FlipGrid- a platform where students can record and share video responses to prompts</a:t>
                      </a:r>
                      <a:endParaRPr b="1">
                        <a:solidFill>
                          <a:srgbClr val="464646"/>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000" u="sng">
                          <a:solidFill>
                            <a:schemeClr val="hlink"/>
                          </a:solidFill>
                          <a:hlinkClick r:id="rId4"/>
                        </a:rPr>
                        <a:t>https://info.flipgrid.com/</a:t>
                      </a:r>
                      <a:endParaRPr sz="2000" b="1">
                        <a:solidFill>
                          <a:srgbClr val="464646"/>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Which Number Doesn’t Not Belong: A great prompt to stimulate math discussions</a:t>
                      </a:r>
                      <a:endParaRPr b="1">
                        <a:solidFill>
                          <a:srgbClr val="464646"/>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000" u="sng">
                          <a:solidFill>
                            <a:schemeClr val="hlink"/>
                          </a:solidFill>
                          <a:hlinkClick r:id="rId5"/>
                        </a:rPr>
                        <a:t>https://wodb.ca/numbers.html</a:t>
                      </a:r>
                      <a:endParaRPr sz="2000" b="1">
                        <a:solidFill>
                          <a:srgbClr val="464646"/>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Clr>
                          <a:schemeClr val="dk1"/>
                        </a:buClr>
                        <a:buSzPts val="1100"/>
                        <a:buFont typeface="Arial"/>
                        <a:buNone/>
                      </a:pPr>
                      <a:r>
                        <a:rPr lang="en-US" b="1">
                          <a:solidFill>
                            <a:srgbClr val="464646"/>
                          </a:solidFill>
                          <a:latin typeface="Lucida Sans"/>
                          <a:ea typeface="Lucida Sans"/>
                          <a:cs typeface="Lucida Sans"/>
                          <a:sym typeface="Lucida Sans"/>
                        </a:rPr>
                        <a:t>SeeSaw- a platform where students can complete and share teacher created assignments</a:t>
                      </a:r>
                      <a:endParaRPr b="1">
                        <a:solidFill>
                          <a:srgbClr val="464646"/>
                        </a:solidFill>
                        <a:latin typeface="Lucida Sans"/>
                        <a:ea typeface="Lucida Sans"/>
                        <a:cs typeface="Lucida Sans"/>
                        <a:sym typeface="Lucida Sans"/>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solidFill>
                          <a:srgbClr val="464646"/>
                        </a:solidFill>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sz="2000" u="sng">
                          <a:solidFill>
                            <a:schemeClr val="hlink"/>
                          </a:solidFill>
                          <a:hlinkClick r:id="rId6"/>
                        </a:rPr>
                        <a:t>https://web.seesaw.me</a:t>
                      </a:r>
                      <a:endParaRPr b="1">
                        <a:solidFill>
                          <a:srgbClr val="464646"/>
                        </a:solidFill>
                        <a:latin typeface="Lucida Sans"/>
                        <a:ea typeface="Lucida Sans"/>
                        <a:cs typeface="Lucida Sans"/>
                        <a:sym typeface="Lucida Sans"/>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Illustrative Mathematics K-5 Talking Math Slide Deck</a:t>
                      </a:r>
                      <a:endParaRPr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7"/>
                        </a:rPr>
                        <a:t>https://docs.google.com/presentation/d/1R0ob2DEuh2QRYAGKECMzbTnoswr3bbM_B6Dp_AHkoNg/edit#slide=id.g8275916e8d_21_10</a:t>
                      </a:r>
                      <a:r>
                        <a:rPr lang="en-US">
                          <a:solidFill>
                            <a:srgbClr val="464646"/>
                          </a:solidFill>
                          <a:latin typeface="Lucida Sans"/>
                          <a:ea typeface="Lucida Sans"/>
                          <a:cs typeface="Lucida Sans"/>
                          <a:sym typeface="Lucida Sans"/>
                        </a:rPr>
                        <a:t> </a:t>
                      </a:r>
                      <a:endParaRPr>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Illustrative Mathematics 6-8 Talking Math Slide Deck</a:t>
                      </a:r>
                      <a:endParaRPr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8"/>
                        </a:rPr>
                        <a:t>https://docs.google.com/presentation/d/1A386qthrf-nqWWTw0mhlthVUw0I7Ui2f15zfcF5RFwQ/edit#slide=id.g74a1aaae70_520_8</a:t>
                      </a:r>
                      <a:r>
                        <a:rPr lang="en-US">
                          <a:solidFill>
                            <a:srgbClr val="464646"/>
                          </a:solidFill>
                          <a:latin typeface="Lucida Sans"/>
                          <a:ea typeface="Lucida Sans"/>
                          <a:cs typeface="Lucida Sans"/>
                          <a:sym typeface="Lucida Sans"/>
                        </a:rPr>
                        <a:t> </a:t>
                      </a:r>
                      <a:endParaRPr>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Illustrative Mathematics Distance Learning Resources</a:t>
                      </a:r>
                      <a:endParaRPr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u="sng">
                          <a:solidFill>
                            <a:schemeClr val="hlink"/>
                          </a:solidFill>
                          <a:latin typeface="Lucida Sans"/>
                          <a:ea typeface="Lucida Sans"/>
                          <a:cs typeface="Lucida Sans"/>
                          <a:sym typeface="Lucida Sans"/>
                          <a:hlinkClick r:id="rId9"/>
                        </a:rPr>
                        <a:t>https://www.illustrativemathematics.org/distance-learning/#DL</a:t>
                      </a:r>
                      <a:r>
                        <a:rPr lang="en-US">
                          <a:solidFill>
                            <a:srgbClr val="464646"/>
                          </a:solidFill>
                          <a:latin typeface="Lucida Sans"/>
                          <a:ea typeface="Lucida Sans"/>
                          <a:cs typeface="Lucida Sans"/>
                          <a:sym typeface="Lucida Sans"/>
                        </a:rPr>
                        <a:t> </a:t>
                      </a:r>
                      <a:endParaRPr>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76"/>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282" name="Google Shape;1282;p176"/>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283" name="Google Shape;1283;p176"/>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284" name="Google Shape;1284;p176"/>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285" name="Google Shape;1285;p176"/>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286" name="Google Shape;1286;p176"/>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287" name="Google Shape;1287;p176"/>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288" name="Google Shape;1288;p176"/>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289" name="Google Shape;1289;p176"/>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290" name="Google Shape;1290;p176"/>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77"/>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297" name="Google Shape;1297;p177"/>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298" name="Google Shape;1298;p177"/>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299" name="Google Shape;1299;p177"/>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300" name="Google Shape;1300;p177"/>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301" name="Google Shape;1301;p177"/>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302" name="Google Shape;1302;p177"/>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303" name="Google Shape;1303;p177"/>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304" name="Google Shape;1304;p177"/>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305" name="Google Shape;1305;p177"/>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4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015" name="Google Shape;1015;p14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016" name="Google Shape;1016;p142"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017" name="Google Shape;1017;p142"/>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78"/>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t>How did you enjoy this evening’s webinar?</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a:t>Rate 1 - 5</a:t>
            </a:r>
            <a:endParaRPr sz="1200">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7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317" name="Google Shape;1317;p179"/>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666666"/>
              </a:buClr>
              <a:buSzPts val="2400"/>
              <a:buFont typeface="Lucida Sans"/>
              <a:buChar char="●"/>
            </a:pPr>
            <a:r>
              <a:rPr lang="en-US" sz="2400" b="1" i="0" u="none" strike="noStrike" cap="none">
                <a:solidFill>
                  <a:srgbClr val="666666"/>
                </a:solidFill>
              </a:rPr>
              <a:t>Next month’s webinar: </a:t>
            </a:r>
            <a:endParaRPr b="1">
              <a:solidFill>
                <a:srgbClr val="666666"/>
              </a:solidFill>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b="1"/>
              <a:t>Priority Instructional Content: Leveraging the Structure of College- and Career-Ready Mathematics and ELA/Literacy Standards.</a:t>
            </a:r>
            <a:br>
              <a:rPr lang="en-US" b="1"/>
            </a:br>
            <a:r>
              <a:rPr lang="en-US"/>
              <a:t>August 5, 2020 @7PM EST</a:t>
            </a: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666666"/>
              </a:buClr>
              <a:buSzPts val="2400"/>
              <a:buFont typeface="Lucida Sans"/>
              <a:buChar char="●"/>
            </a:pPr>
            <a:r>
              <a:rPr lang="en-US" sz="2400" b="1" i="0" u="none" strike="noStrike" cap="none">
                <a:solidFill>
                  <a:srgbClr val="666666"/>
                </a:solidFill>
              </a:rPr>
              <a:t>Register Here: </a:t>
            </a:r>
            <a:r>
              <a:rPr lang="en-US" sz="2200" b="1" i="0" u="none" strike="noStrike" cap="none">
                <a:solidFill>
                  <a:srgbClr val="666666"/>
                </a:solidFill>
              </a:rPr>
              <a:t> </a:t>
            </a:r>
            <a:br>
              <a:rPr lang="en-US" sz="2200" b="1" i="0" u="none" strike="noStrike" cap="none">
                <a:solidFill>
                  <a:srgbClr val="666666"/>
                </a:solidFill>
              </a:rPr>
            </a:br>
            <a:r>
              <a:rPr lang="en-US" u="sng">
                <a:solidFill>
                  <a:schemeClr val="hlink"/>
                </a:solidFill>
                <a:hlinkClick r:id="rId3"/>
              </a:rPr>
              <a:t>https://event.on24.com/wcc/r/2451578/D0772285C0F6D175DB64A5754B616591</a:t>
            </a:r>
            <a:endParaRPr>
              <a:solidFill>
                <a:srgbClr val="666666"/>
              </a:solidFill>
            </a:endParaRPr>
          </a:p>
          <a:p>
            <a:pPr marL="342900" marR="0" lvl="0" indent="-342900" algn="l" rtl="0">
              <a:lnSpc>
                <a:spcPct val="100000"/>
              </a:lnSpc>
              <a:spcBef>
                <a:spcPts val="0"/>
              </a:spcBef>
              <a:spcAft>
                <a:spcPts val="0"/>
              </a:spcAft>
              <a:buClr>
                <a:srgbClr val="666666"/>
              </a:buClr>
              <a:buSzPts val="2400"/>
              <a:buFont typeface="Lucida Sans"/>
              <a:buChar char="●"/>
            </a:pPr>
            <a:endParaRPr b="1">
              <a:solidFill>
                <a:srgbClr val="666666"/>
              </a:solidFill>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80"/>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24" name="Google Shape;1024;p143"/>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marL="342900" marR="0" lvl="0" indent="0" algn="l" rtl="0">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5"/>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6"/>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25" name="Google Shape;1025;p143"/>
          <p:cNvPicPr preferRelativeResize="0"/>
          <p:nvPr/>
        </p:nvPicPr>
        <p:blipFill>
          <a:blip r:embed="rId7">
            <a:alphaModFix/>
          </a:blip>
          <a:stretch>
            <a:fillRect/>
          </a:stretch>
        </p:blipFill>
        <p:spPr>
          <a:xfrm>
            <a:off x="6189900" y="396005"/>
            <a:ext cx="2590851" cy="3352874"/>
          </a:xfrm>
          <a:prstGeom prst="rect">
            <a:avLst/>
          </a:prstGeom>
          <a:noFill/>
          <a:ln>
            <a:noFill/>
          </a:ln>
        </p:spPr>
      </p:pic>
      <p:pic>
        <p:nvPicPr>
          <p:cNvPr id="1026" name="Google Shape;1026;p143"/>
          <p:cNvPicPr preferRelativeResize="0"/>
          <p:nvPr/>
        </p:nvPicPr>
        <p:blipFill rotWithShape="1">
          <a:blip r:embed="rId8">
            <a:alphaModFix/>
          </a:blip>
          <a:srcRect b="57841"/>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44"/>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2" name="Google Shape;1032;p14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@lockhartedu</a:t>
            </a:r>
            <a:endParaRPr sz="2400">
              <a:solidFill>
                <a:srgbClr val="434343"/>
              </a:solidFill>
              <a:latin typeface="Lucida Sans"/>
              <a:ea typeface="Lucida Sans"/>
              <a:cs typeface="Lucida Sans"/>
              <a:sym typeface="Lucida Sans"/>
            </a:endParaRPr>
          </a:p>
        </p:txBody>
      </p:sp>
      <p:pic>
        <p:nvPicPr>
          <p:cNvPr id="1033" name="Google Shape;1033;p144"/>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034" name="Google Shape;1034;p144"/>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035" name="Google Shape;1035;p144"/>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4"/>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37" name="Google Shape;1037;p144"/>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45"/>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44" name="Google Shape;1044;p145"/>
          <p:cNvSpPr txBox="1">
            <a:spLocks noGrp="1"/>
          </p:cNvSpPr>
          <p:nvPr>
            <p:ph type="body" idx="1"/>
          </p:nvPr>
        </p:nvSpPr>
        <p:spPr>
          <a:xfrm>
            <a:off x="504450" y="1923650"/>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1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p:txBody>
      </p:sp>
      <p:pic>
        <p:nvPicPr>
          <p:cNvPr id="1045" name="Google Shape;1045;p145"/>
          <p:cNvPicPr preferRelativeResize="0"/>
          <p:nvPr/>
        </p:nvPicPr>
        <p:blipFill rotWithShape="1">
          <a:blip r:embed="rId3">
            <a:alphaModFix/>
          </a:blip>
          <a:srcRect l="3208" t="15095" r="2139"/>
          <a:stretch/>
        </p:blipFill>
        <p:spPr>
          <a:xfrm>
            <a:off x="705475" y="2905388"/>
            <a:ext cx="7584300" cy="1095225"/>
          </a:xfrm>
          <a:prstGeom prst="rect">
            <a:avLst/>
          </a:prstGeom>
          <a:noFill/>
          <a:ln>
            <a:noFill/>
          </a:ln>
        </p:spPr>
      </p:pic>
      <p:sp>
        <p:nvSpPr>
          <p:cNvPr id="1046" name="Google Shape;1046;p145"/>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5"/>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5"/>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049" name="Google Shape;1049;p145"/>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0" name="Google Shape;1050;p145"/>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5"/>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2" name="Google Shape;1052;p145"/>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4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59" name="Google Shape;1059;p14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lvl="0" indent="0" algn="l" rtl="0">
              <a:lnSpc>
                <a:spcPct val="115000"/>
              </a:lnSpc>
              <a:spcBef>
                <a:spcPts val="0"/>
              </a:spcBef>
              <a:spcAft>
                <a:spcPts val="0"/>
              </a:spcAft>
              <a:buNone/>
            </a:pPr>
            <a:endParaRPr/>
          </a:p>
          <a:p>
            <a:pPr marL="685800" lvl="0" indent="-342900" algn="l" rtl="0">
              <a:lnSpc>
                <a:spcPct val="115000"/>
              </a:lnSpc>
              <a:spcBef>
                <a:spcPts val="0"/>
              </a:spcBef>
              <a:spcAft>
                <a:spcPts val="0"/>
              </a:spcAft>
              <a:buClr>
                <a:srgbClr val="575757"/>
              </a:buClr>
              <a:buSzPts val="2200"/>
              <a:buFont typeface="Noto Sans Symbols"/>
              <a:buChar char="✓"/>
            </a:pPr>
            <a:r>
              <a:rPr lang="en-US"/>
              <a:t>Reimagine math share outs as asynchronous opportunities to leverage student voices</a:t>
            </a:r>
            <a:endParaRPr/>
          </a:p>
          <a:p>
            <a:pPr marL="68580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Identify co-teacher model in online classrooms </a:t>
            </a:r>
            <a:endParaRPr/>
          </a:p>
          <a:p>
            <a:pPr marL="68580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Leverage synchronous online platforms to increase student engagement and participation</a:t>
            </a:r>
            <a:endParaRPr/>
          </a:p>
          <a:p>
            <a:pPr marL="68580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Introduce the Illustrative Mathematics K-8 </a:t>
            </a:r>
            <a:r>
              <a:rPr lang="en-US" i="1"/>
              <a:t>Talking Math</a:t>
            </a:r>
            <a:r>
              <a:rPr lang="en-US"/>
              <a:t> discussion resources</a:t>
            </a:r>
            <a:endParaRPr/>
          </a:p>
          <a:p>
            <a:pPr marL="685800" marR="0" lvl="0" indent="0" algn="l" rtl="0">
              <a:lnSpc>
                <a:spcPct val="115000"/>
              </a:lnSpc>
              <a:spcBef>
                <a:spcPts val="0"/>
              </a:spcBef>
              <a:spcAft>
                <a:spcPts val="0"/>
              </a:spcAft>
              <a:buNone/>
            </a:pPr>
            <a:endParaRPr/>
          </a:p>
          <a:p>
            <a:pPr marL="685800" marR="0" lvl="0" indent="0" algn="l" rtl="0">
              <a:lnSpc>
                <a:spcPct val="115000"/>
              </a:lnSpc>
              <a:spcBef>
                <a:spcPts val="0"/>
              </a:spcBef>
              <a:spcAft>
                <a:spcPts val="0"/>
              </a:spcAft>
              <a:buNone/>
            </a:pPr>
            <a:endParaRPr/>
          </a:p>
          <a:p>
            <a:pPr marL="685800" marR="0" lvl="0" indent="0" algn="l" rtl="0">
              <a:lnSpc>
                <a:spcPct val="115000"/>
              </a:lnSpc>
              <a:spcBef>
                <a:spcPts val="0"/>
              </a:spcBef>
              <a:spcAft>
                <a:spcPts val="0"/>
              </a:spcAft>
              <a:buNone/>
            </a:pPr>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Bethany Lockhart Johnson</a:t>
            </a:r>
            <a:endParaRPr/>
          </a:p>
          <a:p>
            <a:pPr marL="0" marR="0" lvl="0" indent="0" algn="l" rtl="0">
              <a:lnSpc>
                <a:spcPct val="100000"/>
              </a:lnSpc>
              <a:spcBef>
                <a:spcPts val="0"/>
              </a:spcBef>
              <a:spcAft>
                <a:spcPts val="0"/>
              </a:spcAft>
              <a:buClr>
                <a:schemeClr val="lt1"/>
              </a:buClr>
              <a:buSzPts val="2800"/>
              <a:buFont typeface="Allerta"/>
              <a:buNone/>
            </a:pPr>
            <a:r>
              <a:rPr lang="en-US" i="1"/>
              <a:t>Kindergarten Teacher</a:t>
            </a:r>
            <a:endParaRPr i="1"/>
          </a:p>
          <a:p>
            <a:pPr marL="0" marR="0" lvl="0" indent="0" algn="l" rtl="0">
              <a:lnSpc>
                <a:spcPct val="100000"/>
              </a:lnSpc>
              <a:spcBef>
                <a:spcPts val="0"/>
              </a:spcBef>
              <a:spcAft>
                <a:spcPts val="0"/>
              </a:spcAft>
              <a:buClr>
                <a:schemeClr val="lt1"/>
              </a:buClr>
              <a:buSzPts val="2800"/>
              <a:buFont typeface="Allerta"/>
              <a:buNone/>
            </a:pPr>
            <a:r>
              <a:rPr lang="en-US" i="1"/>
              <a:t>Long Beach, CA</a:t>
            </a:r>
            <a:endParaRPr i="1"/>
          </a:p>
          <a:p>
            <a:pPr marL="0" marR="0" lvl="0" indent="0" algn="l" rtl="0">
              <a:lnSpc>
                <a:spcPct val="100000"/>
              </a:lnSpc>
              <a:spcBef>
                <a:spcPts val="0"/>
              </a:spcBef>
              <a:spcAft>
                <a:spcPts val="0"/>
              </a:spcAft>
              <a:buClr>
                <a:schemeClr val="lt1"/>
              </a:buClr>
              <a:buSzPts val="2800"/>
              <a:buFont typeface="Allerta"/>
              <a:buNone/>
            </a:pPr>
            <a:endParaRPr i="1"/>
          </a:p>
        </p:txBody>
      </p:sp>
      <p:sp>
        <p:nvSpPr>
          <p:cNvPr id="1066" name="Google Shape;1066;p147"/>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3" name="Picture 2" descr="A picture containing grass, person, outdoor, boy&#10;&#10;Description automatically generated">
            <a:extLst>
              <a:ext uri="{FF2B5EF4-FFF2-40B4-BE49-F238E27FC236}">
                <a16:creationId xmlns:a16="http://schemas.microsoft.com/office/drawing/2014/main" id="{F36652DA-CBE8-4814-9C01-8494806DFBCA}"/>
              </a:ext>
            </a:extLst>
          </p:cNvPr>
          <p:cNvPicPr>
            <a:picLocks noChangeAspect="1"/>
          </p:cNvPicPr>
          <p:nvPr/>
        </p:nvPicPr>
        <p:blipFill rotWithShape="1">
          <a:blip r:embed="rId3"/>
          <a:srcRect l="36165" t="860" r="970" b="1201"/>
          <a:stretch/>
        </p:blipFill>
        <p:spPr>
          <a:xfrm>
            <a:off x="5036234" y="1083212"/>
            <a:ext cx="3643532" cy="3784210"/>
          </a:xfrm>
          <a:prstGeom prst="rect">
            <a:avLst/>
          </a:prstGeom>
        </p:spPr>
      </p:pic>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2243</Words>
  <Application>Microsoft Office PowerPoint</Application>
  <PresentationFormat>On-screen Show (4:3)</PresentationFormat>
  <Paragraphs>309</Paragraphs>
  <Slides>42</Slides>
  <Notes>42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42</vt:i4>
      </vt:variant>
    </vt:vector>
  </HeadingPairs>
  <TitlesOfParts>
    <vt:vector size="54" baseType="lpstr">
      <vt:lpstr>Lucida Sans</vt:lpstr>
      <vt:lpstr>Noto Sans Symbols</vt:lpstr>
      <vt:lpstr>Arial</vt:lpstr>
      <vt:lpstr>Allerta</vt:lpstr>
      <vt:lpstr>Georgia</vt:lpstr>
      <vt:lpstr>Calibri</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Structuring Synchronous and Asynchronous Learning in the 2020-21 School Year: Strategies for Inclusive Engagement</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Learn More About Us!</vt:lpstr>
      <vt:lpstr>PowerPoint Presentation</vt:lpstr>
      <vt:lpstr>Engage with Us!</vt:lpstr>
      <vt:lpstr>Goals of the Webinar</vt:lpstr>
      <vt:lpstr>Bethany Lockhart Johnson Kindergarten Teacher Long Beach, CA </vt:lpstr>
      <vt:lpstr>Section 1: How can teachers utilize technology to amplify student voices and ideas?</vt:lpstr>
      <vt:lpstr>PowerPoint Presentation</vt:lpstr>
      <vt:lpstr>My considerations for distance learning</vt:lpstr>
      <vt:lpstr>Mapping our time together</vt:lpstr>
      <vt:lpstr>Creating an asynchronous math share out </vt:lpstr>
      <vt:lpstr>PowerPoint Presentation</vt:lpstr>
      <vt:lpstr>Creating an asynchronous math share out </vt:lpstr>
      <vt:lpstr>VIDEO HERE</vt:lpstr>
      <vt:lpstr>Next steps</vt:lpstr>
      <vt:lpstr>Next steps</vt:lpstr>
      <vt:lpstr>Creating an asynchronous math share out </vt:lpstr>
      <vt:lpstr>Thinking about the activity you just learned about:   What opportunities do you see for student sensemaking as they work through the number problem about rabbits in the backyard?   Please respond in the group chat</vt:lpstr>
      <vt:lpstr>Matt Kerrigan 4th Grade  Math Teacher Philadelphia, PA</vt:lpstr>
      <vt:lpstr>Section 2: How can you deepen student engagement during online live lessons? </vt:lpstr>
      <vt:lpstr>Co-Teaching Roles and Responsibilities</vt:lpstr>
      <vt:lpstr>After the honeymoon phase on online learning wore off...</vt:lpstr>
      <vt:lpstr>Nearpod</vt:lpstr>
      <vt:lpstr>Nearpod Draw It Feature</vt:lpstr>
      <vt:lpstr>Strategy 1: Real-Time Feedback</vt:lpstr>
      <vt:lpstr>Strategy 2: Student Work Explanations</vt:lpstr>
      <vt:lpstr> How could you use Nearpod in a virtual classroom to engage your students?  Please respond in the group chat. </vt:lpstr>
      <vt:lpstr>Claire Rivero Digital Strategy Manager, Tools and Classroom Resources Student Achievement Partners </vt:lpstr>
      <vt:lpstr>Section 3: “Talking Math” Discussion Questions Illustrative Mathematics</vt:lpstr>
      <vt:lpstr>What are the “Talking Math” prompts?</vt:lpstr>
      <vt:lpstr>What we love about these….</vt:lpstr>
      <vt:lpstr>Keep an eye out!</vt:lpstr>
      <vt:lpstr>Questions for Our Guests?</vt:lpstr>
      <vt:lpstr>PowerPoint Presentation</vt:lpstr>
      <vt:lpstr>Join our network!</vt:lpstr>
      <vt:lpstr>Please Join Us!</vt:lpstr>
      <vt:lpstr>How did you enjoy this evening’s webinar?    Rate 1 - 5</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Structuring Synchronous and Asynchronous Learning in the 2020-21 School Year: Strategies for Inclusive Engagement</dc:title>
  <cp:lastModifiedBy>Pascale Joseph</cp:lastModifiedBy>
  <cp:revision>2</cp:revision>
  <dcterms:modified xsi:type="dcterms:W3CDTF">2020-07-16T00:10:17Z</dcterms:modified>
</cp:coreProperties>
</file>