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5.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8" r:id="rId1"/>
    <p:sldMasterId id="2147483789" r:id="rId2"/>
    <p:sldMasterId id="2147483790" r:id="rId3"/>
    <p:sldMasterId id="2147483791" r:id="rId4"/>
    <p:sldMasterId id="2147483792" r:id="rId5"/>
    <p:sldMasterId id="2147483793" r:id="rId6"/>
  </p:sldMasterIdLst>
  <p:notesMasterIdLst>
    <p:notesMasterId r:id="rId79"/>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Lst>
  <p:sldSz cx="9144000" cy="6858000" type="screen4x3"/>
  <p:notesSz cx="6858000" cy="9144000"/>
  <p:embeddedFontLst>
    <p:embeddedFont>
      <p:font typeface="Allerta" panose="020B0604020202020204" charset="0"/>
      <p:regular r:id="rId80"/>
    </p:embeddedFont>
    <p:embeddedFont>
      <p:font typeface="Calibri" panose="020F0502020204030204" pitchFamily="34" charset="0"/>
      <p:regular r:id="rId81"/>
      <p:bold r:id="rId82"/>
      <p:italic r:id="rId83"/>
      <p:boldItalic r:id="rId84"/>
    </p:embeddedFont>
    <p:embeddedFont>
      <p:font typeface="Georgia" panose="02040502050405020303" pitchFamily="18" charset="0"/>
      <p:regular r:id="rId85"/>
      <p:bold r:id="rId86"/>
      <p:italic r:id="rId87"/>
      <p:boldItalic r:id="rId88"/>
    </p:embeddedFont>
    <p:embeddedFont>
      <p:font typeface="Lucida Sans" panose="020B0602030504020204" pitchFamily="34" charset="0"/>
      <p:regular r:id="rId89"/>
      <p:bold r:id="rId90"/>
      <p:italic r:id="rId91"/>
      <p:boldItalic r:id="rId92"/>
    </p:embeddedFont>
    <p:embeddedFont>
      <p:font typeface="Pacifico" panose="020B0604020202020204" charset="0"/>
      <p:regular r:id="rId93"/>
    </p:embeddedFont>
    <p:embeddedFont>
      <p:font typeface="Roboto" panose="020B0604020202020204"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A4C35D0-8047-4058-893E-5D8AB84A757C}">
  <a:tblStyle styleId="{5A4C35D0-8047-4058-893E-5D8AB84A757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44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font" Target="fonts/font1.fntdata"/><Relationship Id="rId85" Type="http://schemas.openxmlformats.org/officeDocument/2006/relationships/font" Target="fonts/font6.fntdata"/><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8.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8.fntdata"/><Relationship Id="rId61" Type="http://schemas.openxmlformats.org/officeDocument/2006/relationships/slide" Target="slides/slide55.xml"/><Relationship Id="rId82" Type="http://schemas.openxmlformats.org/officeDocument/2006/relationships/font" Target="fonts/font3.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14.fntdata"/><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chievethecore.org/aligned/taking-first-step-designing-mathematics-intervention/"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achievethecore.org/aligned/unfinished-learning-in-math-how-do-you-address-it/" TargetMode="External"/><Relationship Id="rId5" Type="http://schemas.openxmlformats.org/officeDocument/2006/relationships/hyperlink" Target="https://achievethecore.org/aligned/designing-shifts-aligned-interventions-in-the-math-classroom/" TargetMode="External"/><Relationship Id="rId4" Type="http://schemas.openxmlformats.org/officeDocument/2006/relationships/hyperlink" Target="https://achievethecore.org/aligned/select-math-intervention-content/"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chievethecore.org/aligned/supporting-all-learners-with-complex-texts/"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achievethecore.org/aligned/strategies-to-support-learners-who-are-below-grade-level/" TargetMode="External"/><Relationship Id="rId4" Type="http://schemas.openxmlformats.org/officeDocument/2006/relationships/hyperlink" Target="https://achievethecore.org/aligned/using-complex-texts-with-all-reader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62bf8cc1b2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0" name="Google Shape;990;g62bf8cc1b2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a:t>First timer poll</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Handouts:</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991" name="Google Shape;991;g62bf8cc1b2_2_0: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906c13cabb_0_9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906c13cabb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Big Idea: Assessment should be used in service of grade-level instruction and should NOT be the first thing we ‘do to students’ when the return to learning in the fall. </a:t>
            </a:r>
            <a:endParaRPr/>
          </a:p>
          <a:p>
            <a:pPr marL="0" lvl="0" indent="0" algn="l" rtl="0">
              <a:spcBef>
                <a:spcPts val="0"/>
              </a:spcBef>
              <a:spcAft>
                <a:spcPts val="0"/>
              </a:spcAft>
              <a:buNone/>
            </a:pPr>
            <a:endParaRPr/>
          </a:p>
          <a:p>
            <a:pPr marL="0" lvl="0" indent="0" algn="l" rtl="0">
              <a:spcBef>
                <a:spcPts val="0"/>
              </a:spcBef>
              <a:spcAft>
                <a:spcPts val="0"/>
              </a:spcAft>
              <a:buNone/>
            </a:pPr>
            <a:r>
              <a:rPr lang="en-US"/>
              <a:t>Notes:</a:t>
            </a:r>
            <a:endParaRPr/>
          </a:p>
          <a:p>
            <a:pPr marL="457200" lvl="0" indent="-317500" algn="l" rtl="0">
              <a:spcBef>
                <a:spcPts val="0"/>
              </a:spcBef>
              <a:spcAft>
                <a:spcPts val="0"/>
              </a:spcAft>
              <a:buSzPts val="1400"/>
              <a:buChar char="●"/>
            </a:pPr>
            <a:r>
              <a:rPr lang="en-US"/>
              <a:t>Focus on using assessment as a tool, a way for you and your educators to determine what students already know and can do. When you have a good understanding of your kiddos strengths, you can then determine what supports are needed to bring them into grade-level work. </a:t>
            </a:r>
            <a:endParaRPr/>
          </a:p>
          <a:p>
            <a:pPr marL="457200" lvl="0" indent="-317500" algn="l" rtl="0">
              <a:spcBef>
                <a:spcPts val="0"/>
              </a:spcBef>
              <a:spcAft>
                <a:spcPts val="0"/>
              </a:spcAft>
              <a:buSzPts val="1400"/>
              <a:buChar char="●"/>
            </a:pPr>
            <a:r>
              <a:rPr lang="en-US"/>
              <a:t>So how do you do this? In a word - formative practices. This is formal tools like the exit tickets, but it is also listening to students converse in small Zoom groups or listening to how they respond to  </a:t>
            </a:r>
            <a:endParaRPr/>
          </a:p>
          <a:p>
            <a:pPr marL="457200" lvl="0" indent="-317500" algn="l" rtl="0">
              <a:spcBef>
                <a:spcPts val="0"/>
              </a:spcBef>
              <a:spcAft>
                <a:spcPts val="0"/>
              </a:spcAft>
              <a:buSzPts val="1400"/>
              <a:buChar char="●"/>
            </a:pPr>
            <a:r>
              <a:rPr lang="en-US"/>
              <a:t>Targeted skills check when appropriate for instructional purposes</a:t>
            </a:r>
            <a:endParaRPr/>
          </a:p>
          <a:p>
            <a:pPr marL="457200" lvl="0" indent="-317500" algn="l" rtl="0">
              <a:spcBef>
                <a:spcPts val="0"/>
              </a:spcBef>
              <a:spcAft>
                <a:spcPts val="0"/>
              </a:spcAft>
              <a:buSzPts val="1400"/>
              <a:buChar char="●"/>
            </a:pPr>
            <a:r>
              <a:rPr lang="en-US"/>
              <a:t>Notice what we haven’t encouraged: interim assessments divorced from instructional materials, sorting/leveling/grouping/tracking students according to assessment results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923b4214d1_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923b4214d1_0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latin typeface="Arial"/>
                <a:ea typeface="Arial"/>
                <a:cs typeface="Arial"/>
                <a:sym typeface="Arial"/>
              </a:rPr>
              <a:t>Big Idea: Because so much of assessment this year must center on those formative practices, it is helpful to have a clear definition of what we mean when we say formative. </a:t>
            </a:r>
            <a:endParaRPr sz="1400">
              <a:latin typeface="Arial"/>
              <a:ea typeface="Arial"/>
              <a:cs typeface="Arial"/>
              <a:sym typeface="Arial"/>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Notes:</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US" sz="1400">
                <a:latin typeface="Arial"/>
                <a:ea typeface="Arial"/>
                <a:cs typeface="Arial"/>
                <a:sym typeface="Arial"/>
              </a:rPr>
              <a:t>This definition from the FAST SCASS, which is a group of researchers and state leaders who meet three times a year to think about formative assessment, provides a clear picture to ground ourselves on. </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US" sz="1400">
                <a:latin typeface="Arial"/>
                <a:ea typeface="Arial"/>
                <a:cs typeface="Arial"/>
                <a:sym typeface="Arial"/>
              </a:rPr>
              <a:t>Key ideas to pull out:</a:t>
            </a:r>
            <a:endParaRPr sz="1400">
              <a:latin typeface="Arial"/>
              <a:ea typeface="Arial"/>
              <a:cs typeface="Arial"/>
              <a:sym typeface="Arial"/>
            </a:endParaRPr>
          </a:p>
          <a:p>
            <a:pPr marL="914400" lvl="1" indent="-317500" algn="l" rtl="0">
              <a:spcBef>
                <a:spcPts val="0"/>
              </a:spcBef>
              <a:spcAft>
                <a:spcPts val="0"/>
              </a:spcAft>
              <a:buSzPts val="1400"/>
              <a:buFont typeface="Arial"/>
              <a:buChar char="○"/>
            </a:pPr>
            <a:r>
              <a:rPr lang="en-US" sz="1400">
                <a:latin typeface="Arial"/>
                <a:ea typeface="Arial"/>
                <a:cs typeface="Arial"/>
                <a:sym typeface="Arial"/>
              </a:rPr>
              <a:t>Formative assessment is a planned, ongoing process. This is happening all day, every lesson. </a:t>
            </a:r>
            <a:endParaRPr sz="1400">
              <a:latin typeface="Arial"/>
              <a:ea typeface="Arial"/>
              <a:cs typeface="Arial"/>
              <a:sym typeface="Arial"/>
            </a:endParaRPr>
          </a:p>
          <a:p>
            <a:pPr marL="914400" lvl="1" indent="-317500" algn="l" rtl="0">
              <a:spcBef>
                <a:spcPts val="0"/>
              </a:spcBef>
              <a:spcAft>
                <a:spcPts val="0"/>
              </a:spcAft>
              <a:buSzPts val="1400"/>
              <a:buFont typeface="Arial"/>
              <a:buChar char="○"/>
            </a:pPr>
            <a:r>
              <a:rPr lang="en-US" sz="1400">
                <a:latin typeface="Arial"/>
                <a:ea typeface="Arial"/>
                <a:cs typeface="Arial"/>
                <a:sym typeface="Arial"/>
              </a:rPr>
              <a:t>The other big point is that this is about adjusting learning strategies, goals, or next steps. This year, it will be essential to really live that portion of the definition in order to ensure that every single student has the support necessary to access grade-level work. </a:t>
            </a:r>
            <a:endParaRPr sz="1400">
              <a:latin typeface="Arial"/>
              <a:ea typeface="Arial"/>
              <a:cs typeface="Arial"/>
              <a:sym typeface="Arial"/>
            </a:endParaRPr>
          </a:p>
        </p:txBody>
      </p:sp>
      <p:sp>
        <p:nvSpPr>
          <p:cNvPr id="1083" name="Google Shape;1083;g923b4214d1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906c13cabb_0_17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906c13cabb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Big idea: Implementing the assessment guidance from the PIC requires leaders to give their teachers the authority to use formative assessment practices and makes clear leaders and teachers should not spend time testing students ad-nauseum. </a:t>
            </a:r>
            <a:endParaRPr/>
          </a:p>
          <a:p>
            <a:pPr marL="0" lvl="0" indent="0" algn="l" rtl="0">
              <a:spcBef>
                <a:spcPts val="0"/>
              </a:spcBef>
              <a:spcAft>
                <a:spcPts val="0"/>
              </a:spcAft>
              <a:buNone/>
            </a:pPr>
            <a:endParaRPr/>
          </a:p>
          <a:p>
            <a:pPr marL="0" lvl="0" indent="0" algn="l" rtl="0">
              <a:spcBef>
                <a:spcPts val="0"/>
              </a:spcBef>
              <a:spcAft>
                <a:spcPts val="0"/>
              </a:spcAft>
              <a:buNone/>
            </a:pPr>
            <a:r>
              <a:rPr lang="en-US"/>
              <a:t>Notes: We are going to spend some time in the lower ½ of this chart, but there are a couple of key points of practical guidance to take from the first two rows. </a:t>
            </a:r>
            <a:endParaRPr/>
          </a:p>
          <a:p>
            <a:pPr marL="457200" lvl="0" indent="-317500" algn="l" rtl="0">
              <a:spcBef>
                <a:spcPts val="0"/>
              </a:spcBef>
              <a:spcAft>
                <a:spcPts val="0"/>
              </a:spcAft>
              <a:buSzPts val="1400"/>
              <a:buChar char="●"/>
            </a:pPr>
            <a:r>
              <a:rPr lang="en-US"/>
              <a:t>To center formative practices, it is really important to begin the year engaging with kids in content. In other words, don’t start this academic year with a battery of tests to determine what “learning loss” exists as a result of the school closures in the spring. Additionally, don’t start the year using test data to “sort” students into groups. This prevents students from seeing themselves as anything other than a number on a test. Students need to connect with their peers, teachers, and schools (be they in-person, virtual, or hybrid), so it is tremendously important to begin the year reaffirming students identities as people and learners. </a:t>
            </a:r>
            <a:endParaRPr/>
          </a:p>
          <a:p>
            <a:pPr marL="457200" lvl="0" indent="-317500" algn="l" rtl="0">
              <a:spcBef>
                <a:spcPts val="0"/>
              </a:spcBef>
              <a:spcAft>
                <a:spcPts val="0"/>
              </a:spcAft>
              <a:buSzPts val="1400"/>
              <a:buChar char="●"/>
            </a:pPr>
            <a:r>
              <a:rPr lang="en-US"/>
              <a:t>Another practical tip - if you are fortunate enough to use standards aligned instructional materials, then you have assessment tools at your disposal. Use them! These are going to be the best measure of what students have learned and are learning over the course of the unit of study. </a:t>
            </a:r>
            <a:endParaRPr/>
          </a:p>
          <a:p>
            <a:pPr marL="457200" lvl="0" indent="-317500" algn="l" rtl="0">
              <a:spcBef>
                <a:spcPts val="0"/>
              </a:spcBef>
              <a:spcAft>
                <a:spcPts val="0"/>
              </a:spcAft>
              <a:buSzPts val="1400"/>
              <a:buChar char="●"/>
            </a:pPr>
            <a:r>
              <a:rPr lang="en-US"/>
              <a:t>Let’s dig in to this third row a little more closely!</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94a9ac827b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94a9ac827b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latin typeface="Arial"/>
                <a:ea typeface="Arial"/>
                <a:cs typeface="Arial"/>
                <a:sym typeface="Arial"/>
              </a:rPr>
              <a:t>Big Idea: In mathematics, the guidance is primarily centered around those formative practices that are so essential. </a:t>
            </a:r>
            <a:endParaRPr sz="1400">
              <a:latin typeface="Arial"/>
              <a:ea typeface="Arial"/>
              <a:cs typeface="Arial"/>
              <a:sym typeface="Arial"/>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Notes:</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US" sz="1400">
                <a:latin typeface="Arial"/>
                <a:ea typeface="Arial"/>
                <a:cs typeface="Arial"/>
                <a:sym typeface="Arial"/>
              </a:rPr>
              <a:t>The core principle of using assessment that is close to instruction, via, for example, the assessment tools provided in standards-aligned instructional materials, will provide teachers with the greatest opportunity to get a sense of how well students are doing with the content being taught. </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US" sz="1400">
                <a:latin typeface="Arial"/>
                <a:ea typeface="Arial"/>
                <a:cs typeface="Arial"/>
                <a:sym typeface="Arial"/>
              </a:rPr>
              <a:t>Also important to note is that you do not need to do a pre-assessment for every unit. In some cases the prerequisites to a unit are few. Indeed some topics are well  thought of as making their first appearance in a given grade, and diagnosing about such topics is inappropriate. In many cases, the prerequisites for a unit are naturally and efficiently prompted by the content of the unit itself (remediating just-in-time, not just-in-case). And in some cases, students’ entry is based on a longer trajectory over multiple years</a:t>
            </a:r>
            <a:endParaRPr sz="14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400">
                <a:latin typeface="Arial"/>
                <a:ea typeface="Arial"/>
                <a:cs typeface="Arial"/>
                <a:sym typeface="Arial"/>
              </a:rPr>
              <a:t>  </a:t>
            </a:r>
            <a:endParaRPr sz="1400">
              <a:latin typeface="Arial"/>
              <a:ea typeface="Arial"/>
              <a:cs typeface="Arial"/>
              <a:sym typeface="Arial"/>
            </a:endParaRPr>
          </a:p>
          <a:p>
            <a:pPr marL="0" lvl="0" indent="0" algn="l" rtl="0">
              <a:spcBef>
                <a:spcPts val="0"/>
              </a:spcBef>
              <a:spcAft>
                <a:spcPts val="0"/>
              </a:spcAft>
              <a:buNone/>
            </a:pPr>
            <a:endParaRPr/>
          </a:p>
        </p:txBody>
      </p:sp>
      <p:sp>
        <p:nvSpPr>
          <p:cNvPr id="1098" name="Google Shape;1098;g94a9ac827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4"/>
        <p:cNvGrpSpPr/>
        <p:nvPr/>
      </p:nvGrpSpPr>
      <p:grpSpPr>
        <a:xfrm>
          <a:off x="0" y="0"/>
          <a:ext cx="0" cy="0"/>
          <a:chOff x="0" y="0"/>
          <a:chExt cx="0" cy="0"/>
        </a:xfrm>
      </p:grpSpPr>
      <p:sp>
        <p:nvSpPr>
          <p:cNvPr id="1105" name="Google Shape;1105;g9192753b56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6" name="Google Shape;1106;g9192753b56_0_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latin typeface="Arial"/>
                <a:ea typeface="Arial"/>
                <a:cs typeface="Arial"/>
                <a:sym typeface="Arial"/>
              </a:rPr>
              <a:t>Big Idea: In literacy there are some specific areas where tracking student progress can be tremendously useful instructionally. These areas are k-2 foundational skills, fluency in grades k-12, and knowledge in grades k-12. </a:t>
            </a:r>
            <a:endParaRPr sz="1400">
              <a:latin typeface="Arial"/>
              <a:ea typeface="Arial"/>
              <a:cs typeface="Arial"/>
              <a:sym typeface="Arial"/>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Talking Points:</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US" sz="1400">
                <a:latin typeface="Arial"/>
                <a:ea typeface="Arial"/>
                <a:cs typeface="Arial"/>
                <a:sym typeface="Arial"/>
              </a:rPr>
              <a:t>These these areas are the places where teachers can get information that can be used to change instruction quickly. </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US" sz="1400">
                <a:latin typeface="Arial"/>
                <a:ea typeface="Arial"/>
                <a:cs typeface="Arial"/>
                <a:sym typeface="Arial"/>
              </a:rPr>
              <a:t>In grades k-2, check in on student progress with their foundational skills. Giving something like a dictation at the end of each week allows teachers to see how well students are doing with the sound/spelling patterns for the week. Teachers can use what they learn from this type of assessment to adjust their student partnerships or groupings for the following week to account for students who may need some additional practice with specific sound/spelling relationships.</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US" sz="1400">
                <a:latin typeface="Arial"/>
                <a:ea typeface="Arial"/>
                <a:cs typeface="Arial"/>
                <a:sym typeface="Arial"/>
              </a:rPr>
              <a:t>In grades k-12, it also makes sense to check in on how fluently students are reading grade-level text. Fluency is often one of the biggest stumbling blocks to comprehension, if a student is devoting all of their mental energy to sounding out the words, they will not have mental energy left to make sense of how the words work together to form sentences, paragraphs, and meaning. Checking on on student fluency with grade-level text allows teachers to determine which students need additional support in this area. </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US" sz="1400">
                <a:latin typeface="Arial"/>
                <a:ea typeface="Arial"/>
                <a:cs typeface="Arial"/>
                <a:sym typeface="Arial"/>
              </a:rPr>
              <a:t>Pre-assessing knowledge before the start of the unit can be a quick way to see where you as an instructor might need to spend additional time and energy building student understanding of the topic of the unit. Teachers can do this quickly and informally, for example, asking students to fill in a KWL chart, asking students to jot down everything they know about birds, or having one-on-one conversations (if time/technology allows) with students about their pre-existing knowledge of the topic of the anchor texts of the unit. What teachers learn from such checks can be used to change instruction - if students indicate that they have never heard of the Dust Bowl before a unit on </a:t>
            </a:r>
            <a:r>
              <a:rPr lang="en-US" sz="1400" i="1">
                <a:latin typeface="Arial"/>
                <a:ea typeface="Arial"/>
                <a:cs typeface="Arial"/>
                <a:sym typeface="Arial"/>
              </a:rPr>
              <a:t>The Grapes of Wrath</a:t>
            </a:r>
            <a:r>
              <a:rPr lang="en-US" sz="1400">
                <a:latin typeface="Arial"/>
                <a:ea typeface="Arial"/>
                <a:cs typeface="Arial"/>
                <a:sym typeface="Arial"/>
              </a:rPr>
              <a:t>, then teachers can adjust planning to build in time to help students develop a deeper understanding of this time period.</a:t>
            </a:r>
            <a:endParaRPr sz="1400">
              <a:latin typeface="Arial"/>
              <a:ea typeface="Arial"/>
              <a:cs typeface="Arial"/>
              <a:sym typeface="Arial"/>
            </a:endParaRPr>
          </a:p>
        </p:txBody>
      </p:sp>
      <p:sp>
        <p:nvSpPr>
          <p:cNvPr id="1107" name="Google Shape;1107;g9192753b56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9192753b56_0_1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9192753b56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Big idea: Returning to this slide - the other area where it is important to Zoom in is around using student work to get a picture of what students know and can do! </a:t>
            </a:r>
            <a:endParaRPr/>
          </a:p>
          <a:p>
            <a:pPr marL="0" lvl="0" indent="0" algn="l" rtl="0">
              <a:spcBef>
                <a:spcPts val="0"/>
              </a:spcBef>
              <a:spcAft>
                <a:spcPts val="0"/>
              </a:spcAft>
              <a:buNone/>
            </a:pPr>
            <a:endParaRPr/>
          </a:p>
          <a:p>
            <a:pPr marL="0" lvl="0" indent="0" algn="l" rtl="0">
              <a:spcBef>
                <a:spcPts val="0"/>
              </a:spcBef>
              <a:spcAft>
                <a:spcPts val="0"/>
              </a:spcAft>
              <a:buNone/>
            </a:pPr>
            <a:r>
              <a:rPr lang="en-US"/>
              <a:t>Notes:</a:t>
            </a:r>
            <a:endParaRPr/>
          </a:p>
          <a:p>
            <a:pPr marL="457200" lvl="0" indent="-317500" algn="l" rtl="0">
              <a:spcBef>
                <a:spcPts val="0"/>
              </a:spcBef>
              <a:spcAft>
                <a:spcPts val="0"/>
              </a:spcAft>
              <a:buSzPts val="1400"/>
              <a:buChar char="●"/>
            </a:pPr>
            <a:r>
              <a:rPr lang="en-US"/>
              <a:t>Student work is an amazing tool to help you understand all of the great knowledge that your students bring to grade-level work. </a:t>
            </a:r>
            <a:endParaRPr/>
          </a:p>
          <a:p>
            <a:pPr marL="457200" lvl="0" indent="-317500" algn="l" rtl="0">
              <a:spcBef>
                <a:spcPts val="0"/>
              </a:spcBef>
              <a:spcAft>
                <a:spcPts val="0"/>
              </a:spcAft>
              <a:buSzPts val="1400"/>
              <a:buChar char="●"/>
            </a:pPr>
            <a:r>
              <a:rPr lang="en-US"/>
              <a:t>Student work is data! </a:t>
            </a:r>
            <a:endParaRPr/>
          </a:p>
          <a:p>
            <a:pPr marL="457200" lvl="0" indent="-317500" algn="l" rtl="0">
              <a:spcBef>
                <a:spcPts val="0"/>
              </a:spcBef>
              <a:spcAft>
                <a:spcPts val="0"/>
              </a:spcAft>
              <a:buSzPts val="1400"/>
              <a:buChar char="●"/>
            </a:pPr>
            <a:r>
              <a:rPr lang="en-US"/>
              <a:t>This means looking at work NOT to see who isn’t ready, but rather, to see what work you as an educator need to do to ensure that all kids can access the grade level-work.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9192753b56_0_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9192753b56_0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latin typeface="Arial"/>
                <a:ea typeface="Arial"/>
                <a:cs typeface="Arial"/>
                <a:sym typeface="Arial"/>
              </a:rPr>
              <a:t>Big Idea: When you are reflecting on the work students are doing, think of it as an opportunity to figure out what they already know. </a:t>
            </a:r>
            <a:endParaRPr sz="1400">
              <a:latin typeface="Arial"/>
              <a:ea typeface="Arial"/>
              <a:cs typeface="Arial"/>
              <a:sym typeface="Arial"/>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Notes:</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US" sz="1400">
                <a:latin typeface="Arial"/>
                <a:ea typeface="Arial"/>
                <a:cs typeface="Arial"/>
                <a:sym typeface="Arial"/>
              </a:rPr>
              <a:t>This means looking at student writing, listening to how they respond to questions from the teacher or in conversation with their peers, looking at the work they do as they engage with a math problem etc. in order to get a deeper understanding of what they are bringing to the work.</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US" sz="1400">
                <a:latin typeface="Arial"/>
                <a:ea typeface="Arial"/>
                <a:cs typeface="Arial"/>
                <a:sym typeface="Arial"/>
              </a:rPr>
              <a:t>As you think about what they know, think about the relevant knowledge, skills, or supports you can provide in order to get them into the work. This does not mean breaking down standards (especially in ELA, we aren’t thinking about the sub-skills), instead, the goal is to think about what additional pieces of knowledge you can bring to build on the assets students already have.  </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US" sz="1400">
                <a:latin typeface="Arial"/>
                <a:ea typeface="Arial"/>
                <a:cs typeface="Arial"/>
                <a:sym typeface="Arial"/>
              </a:rPr>
              <a:t>In mathematics, a tool like the coherence map is tremendously helpful here, because it can help you think about the content that leads up to the grade-level work you want to engage students in</a:t>
            </a:r>
            <a:endParaRPr sz="1400">
              <a:latin typeface="Arial"/>
              <a:ea typeface="Arial"/>
              <a:cs typeface="Arial"/>
              <a:sym typeface="Arial"/>
            </a:endParaRPr>
          </a:p>
        </p:txBody>
      </p:sp>
      <p:sp>
        <p:nvSpPr>
          <p:cNvPr id="1124" name="Google Shape;1124;g9192753b56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94a9ac827b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2" name="Google Shape;1132;g94a9ac827b_0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latin typeface="Arial"/>
                <a:ea typeface="Arial"/>
                <a:cs typeface="Arial"/>
                <a:sym typeface="Arial"/>
              </a:rPr>
              <a:t>Key Idea -  You will identify unfinished learning this year, that’s okay! We don’t have time today to dig into every single area where you may identify students needing support, but we do want to point you to the priority instructional content document, which gives you some specific areas to focus for this year within each grade. </a:t>
            </a:r>
            <a:endParaRPr sz="1400">
              <a:latin typeface="Arial"/>
              <a:ea typeface="Arial"/>
              <a:cs typeface="Arial"/>
              <a:sym typeface="Arial"/>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Notes:</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US" sz="1400">
                <a:latin typeface="Arial"/>
                <a:ea typeface="Arial"/>
                <a:cs typeface="Arial"/>
                <a:sym typeface="Arial"/>
              </a:rPr>
              <a:t>Standards listed in the priority instructional content give you some specific guidance for this year, they even further narrow the focus of major work. If you see a student struggling with a specific element of grade-level content, </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US" sz="1400">
                <a:latin typeface="Arial"/>
                <a:ea typeface="Arial"/>
                <a:cs typeface="Arial"/>
                <a:sym typeface="Arial"/>
              </a:rPr>
              <a:t>Aligned Blogs are included in the resource widget:</a:t>
            </a:r>
            <a:endParaRPr sz="1400">
              <a:latin typeface="Arial"/>
              <a:ea typeface="Arial"/>
              <a:cs typeface="Arial"/>
              <a:sym typeface="Arial"/>
            </a:endParaRPr>
          </a:p>
          <a:p>
            <a:pPr marL="914400" lvl="1" indent="-317500" algn="l" rtl="0">
              <a:spcBef>
                <a:spcPts val="0"/>
              </a:spcBef>
              <a:spcAft>
                <a:spcPts val="0"/>
              </a:spcAft>
              <a:buSzPts val="1400"/>
              <a:buFont typeface="Arial"/>
              <a:buChar char="○"/>
            </a:pPr>
            <a:r>
              <a:rPr lang="en-US" sz="1400" u="sng">
                <a:solidFill>
                  <a:schemeClr val="hlink"/>
                </a:solidFill>
                <a:latin typeface="Arial"/>
                <a:ea typeface="Arial"/>
                <a:cs typeface="Arial"/>
                <a:sym typeface="Arial"/>
                <a:hlinkClick r:id="rId3"/>
              </a:rPr>
              <a:t>https://achievethecore.org/aligned/taking-first-step-designing-mathematics-intervention/</a:t>
            </a:r>
            <a:r>
              <a:rPr lang="en-US" sz="1400">
                <a:latin typeface="Arial"/>
                <a:ea typeface="Arial"/>
                <a:cs typeface="Arial"/>
                <a:sym typeface="Arial"/>
              </a:rPr>
              <a:t>   </a:t>
            </a:r>
            <a:endParaRPr sz="1400">
              <a:latin typeface="Arial"/>
              <a:ea typeface="Arial"/>
              <a:cs typeface="Arial"/>
              <a:sym typeface="Arial"/>
            </a:endParaRPr>
          </a:p>
          <a:p>
            <a:pPr marL="914400" lvl="1" indent="-317500" algn="l" rtl="0">
              <a:spcBef>
                <a:spcPts val="0"/>
              </a:spcBef>
              <a:spcAft>
                <a:spcPts val="0"/>
              </a:spcAft>
              <a:buSzPts val="1400"/>
              <a:buFont typeface="Arial"/>
              <a:buChar char="○"/>
            </a:pPr>
            <a:r>
              <a:rPr lang="en-US" sz="1400" u="sng">
                <a:solidFill>
                  <a:schemeClr val="hlink"/>
                </a:solidFill>
                <a:latin typeface="Arial"/>
                <a:ea typeface="Arial"/>
                <a:cs typeface="Arial"/>
                <a:sym typeface="Arial"/>
                <a:hlinkClick r:id="rId4"/>
              </a:rPr>
              <a:t>https://achievethecore.org/aligned/select-math-intervention-content/</a:t>
            </a:r>
            <a:r>
              <a:rPr lang="en-US" sz="1400">
                <a:latin typeface="Arial"/>
                <a:ea typeface="Arial"/>
                <a:cs typeface="Arial"/>
                <a:sym typeface="Arial"/>
              </a:rPr>
              <a:t>   </a:t>
            </a:r>
            <a:endParaRPr sz="1400">
              <a:latin typeface="Arial"/>
              <a:ea typeface="Arial"/>
              <a:cs typeface="Arial"/>
              <a:sym typeface="Arial"/>
            </a:endParaRPr>
          </a:p>
          <a:p>
            <a:pPr marL="914400" lvl="1" indent="-317500" algn="l" rtl="0">
              <a:spcBef>
                <a:spcPts val="0"/>
              </a:spcBef>
              <a:spcAft>
                <a:spcPts val="0"/>
              </a:spcAft>
              <a:buSzPts val="1400"/>
              <a:buFont typeface="Arial"/>
              <a:buChar char="○"/>
            </a:pPr>
            <a:r>
              <a:rPr lang="en-US" sz="1400" u="sng">
                <a:solidFill>
                  <a:schemeClr val="hlink"/>
                </a:solidFill>
                <a:latin typeface="Arial"/>
                <a:ea typeface="Arial"/>
                <a:cs typeface="Arial"/>
                <a:sym typeface="Arial"/>
                <a:hlinkClick r:id="rId5"/>
              </a:rPr>
              <a:t>https://achievethecore.org/aligned/designing-shifts-aligned-interventions-in-the-math-classroom/</a:t>
            </a:r>
            <a:r>
              <a:rPr lang="en-US" sz="1400">
                <a:latin typeface="Arial"/>
                <a:ea typeface="Arial"/>
                <a:cs typeface="Arial"/>
                <a:sym typeface="Arial"/>
              </a:rPr>
              <a:t>  </a:t>
            </a:r>
            <a:endParaRPr sz="1400">
              <a:latin typeface="Arial"/>
              <a:ea typeface="Arial"/>
              <a:cs typeface="Arial"/>
              <a:sym typeface="Arial"/>
            </a:endParaRPr>
          </a:p>
          <a:p>
            <a:pPr marL="914400" lvl="1" indent="-317500" algn="l" rtl="0">
              <a:spcBef>
                <a:spcPts val="0"/>
              </a:spcBef>
              <a:spcAft>
                <a:spcPts val="0"/>
              </a:spcAft>
              <a:buSzPts val="1400"/>
              <a:buFont typeface="Arial"/>
              <a:buChar char="○"/>
            </a:pPr>
            <a:r>
              <a:rPr lang="en-US" sz="1400" u="sng">
                <a:solidFill>
                  <a:schemeClr val="hlink"/>
                </a:solidFill>
                <a:latin typeface="Arial"/>
                <a:ea typeface="Arial"/>
                <a:cs typeface="Arial"/>
                <a:sym typeface="Arial"/>
                <a:hlinkClick r:id="rId6"/>
              </a:rPr>
              <a:t>https://achievethecore.org/aligned/unfinished-learning-in-math-how-do-you-address-it/</a:t>
            </a:r>
            <a:r>
              <a:rPr lang="en-US" sz="1400">
                <a:latin typeface="Arial"/>
                <a:ea typeface="Arial"/>
                <a:cs typeface="Arial"/>
                <a:sym typeface="Arial"/>
              </a:rPr>
              <a:t>  </a:t>
            </a:r>
            <a:endParaRPr sz="1400">
              <a:latin typeface="Arial"/>
              <a:ea typeface="Arial"/>
              <a:cs typeface="Arial"/>
              <a:sym typeface="Arial"/>
            </a:endParaRPr>
          </a:p>
          <a:p>
            <a:pPr marL="0" lvl="0" indent="0" algn="l" rtl="0">
              <a:spcBef>
                <a:spcPts val="0"/>
              </a:spcBef>
              <a:spcAft>
                <a:spcPts val="0"/>
              </a:spcAft>
              <a:buNone/>
            </a:pPr>
            <a:endParaRPr/>
          </a:p>
        </p:txBody>
      </p:sp>
      <p:sp>
        <p:nvSpPr>
          <p:cNvPr id="1133" name="Google Shape;1133;g94a9ac827b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94a9ac827b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94a9ac827b_0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a:latin typeface="Arial"/>
                <a:ea typeface="Arial"/>
                <a:cs typeface="Arial"/>
                <a:sym typeface="Arial"/>
              </a:rPr>
              <a:t>Big Idea: When you are adjusting your planning based on what your students already know and can do, focus your supports on the area of identified need, specifically places like foundational skills and fluency, knowledge about the topic, vocabulary, etc.</a:t>
            </a:r>
            <a:endParaRPr sz="1400">
              <a:latin typeface="Arial"/>
              <a:ea typeface="Arial"/>
              <a:cs typeface="Arial"/>
              <a:sym typeface="Arial"/>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Notes:</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US" sz="1400">
                <a:latin typeface="Arial"/>
                <a:ea typeface="Arial"/>
                <a:cs typeface="Arial"/>
                <a:sym typeface="Arial"/>
              </a:rPr>
              <a:t>This slide lists some tools and resources that can be supportive as you dig into this work. In the Priority Instructional Content, check out the grade-band specific sections, which includes some concrete suggestions for ways that teachers can support the targeted area of growth</a:t>
            </a:r>
            <a:endParaRPr sz="1400">
              <a:latin typeface="Arial"/>
              <a:ea typeface="Arial"/>
              <a:cs typeface="Arial"/>
              <a:sym typeface="Arial"/>
            </a:endParaRPr>
          </a:p>
          <a:p>
            <a:pPr marL="457200" lvl="0" indent="-317500" algn="l" rtl="0">
              <a:spcBef>
                <a:spcPts val="0"/>
              </a:spcBef>
              <a:spcAft>
                <a:spcPts val="0"/>
              </a:spcAft>
              <a:buSzPts val="1400"/>
              <a:buFont typeface="Arial"/>
              <a:buChar char="●"/>
            </a:pPr>
            <a:r>
              <a:rPr lang="en-US" sz="1400">
                <a:latin typeface="Arial"/>
                <a:ea typeface="Arial"/>
                <a:cs typeface="Arial"/>
                <a:sym typeface="Arial"/>
              </a:rPr>
              <a:t>Some aligned blogs to reference:</a:t>
            </a:r>
            <a:endParaRPr sz="1400">
              <a:latin typeface="Arial"/>
              <a:ea typeface="Arial"/>
              <a:cs typeface="Arial"/>
              <a:sym typeface="Arial"/>
            </a:endParaRPr>
          </a:p>
          <a:p>
            <a:pPr marL="914400" lvl="1" indent="-317500" algn="l" rtl="0">
              <a:spcBef>
                <a:spcPts val="0"/>
              </a:spcBef>
              <a:spcAft>
                <a:spcPts val="0"/>
              </a:spcAft>
              <a:buSzPts val="1400"/>
              <a:buFont typeface="Arial"/>
              <a:buChar char="○"/>
            </a:pPr>
            <a:r>
              <a:rPr lang="en-US" sz="1400" u="sng">
                <a:solidFill>
                  <a:schemeClr val="hlink"/>
                </a:solidFill>
                <a:latin typeface="Arial"/>
                <a:ea typeface="Arial"/>
                <a:cs typeface="Arial"/>
                <a:sym typeface="Arial"/>
                <a:hlinkClick r:id="rId3"/>
              </a:rPr>
              <a:t>https://achievethecore.org/aligned/supporting-all-learners-with-complex-texts/</a:t>
            </a:r>
            <a:r>
              <a:rPr lang="en-US" sz="1400">
                <a:latin typeface="Arial"/>
                <a:ea typeface="Arial"/>
                <a:cs typeface="Arial"/>
                <a:sym typeface="Arial"/>
              </a:rPr>
              <a:t> </a:t>
            </a:r>
            <a:endParaRPr sz="1400">
              <a:latin typeface="Arial"/>
              <a:ea typeface="Arial"/>
              <a:cs typeface="Arial"/>
              <a:sym typeface="Arial"/>
            </a:endParaRPr>
          </a:p>
          <a:p>
            <a:pPr marL="914400" lvl="1" indent="-317500" algn="l" rtl="0">
              <a:spcBef>
                <a:spcPts val="0"/>
              </a:spcBef>
              <a:spcAft>
                <a:spcPts val="0"/>
              </a:spcAft>
              <a:buSzPts val="1400"/>
              <a:buFont typeface="Arial"/>
              <a:buChar char="○"/>
            </a:pPr>
            <a:r>
              <a:rPr lang="en-US" sz="1400" u="sng">
                <a:solidFill>
                  <a:schemeClr val="hlink"/>
                </a:solidFill>
                <a:latin typeface="Arial"/>
                <a:ea typeface="Arial"/>
                <a:cs typeface="Arial"/>
                <a:sym typeface="Arial"/>
                <a:hlinkClick r:id="rId4"/>
              </a:rPr>
              <a:t>https://achievethecore.org/aligned/using-complex-texts-with-all-readers/</a:t>
            </a:r>
            <a:r>
              <a:rPr lang="en-US" sz="1400">
                <a:latin typeface="Arial"/>
                <a:ea typeface="Arial"/>
                <a:cs typeface="Arial"/>
                <a:sym typeface="Arial"/>
              </a:rPr>
              <a:t> </a:t>
            </a:r>
            <a:endParaRPr sz="1400">
              <a:latin typeface="Arial"/>
              <a:ea typeface="Arial"/>
              <a:cs typeface="Arial"/>
              <a:sym typeface="Arial"/>
            </a:endParaRPr>
          </a:p>
          <a:p>
            <a:pPr marL="914400" lvl="1" indent="-317500" algn="l" rtl="0">
              <a:spcBef>
                <a:spcPts val="0"/>
              </a:spcBef>
              <a:spcAft>
                <a:spcPts val="0"/>
              </a:spcAft>
              <a:buSzPts val="1400"/>
              <a:buFont typeface="Arial"/>
              <a:buChar char="○"/>
            </a:pPr>
            <a:r>
              <a:rPr lang="en-US" sz="1400" u="sng">
                <a:solidFill>
                  <a:schemeClr val="hlink"/>
                </a:solidFill>
                <a:latin typeface="Arial"/>
                <a:ea typeface="Arial"/>
                <a:cs typeface="Arial"/>
                <a:sym typeface="Arial"/>
                <a:hlinkClick r:id="rId5"/>
              </a:rPr>
              <a:t>https://achievethecore.org/aligned/strategies-to-support-learners-who-are-below-grade-level/</a:t>
            </a:r>
            <a:r>
              <a:rPr lang="en-US" sz="1400">
                <a:latin typeface="Arial"/>
                <a:ea typeface="Arial"/>
                <a:cs typeface="Arial"/>
                <a:sym typeface="Arial"/>
              </a:rPr>
              <a:t> </a:t>
            </a:r>
            <a:endParaRPr sz="1400">
              <a:latin typeface="Arial"/>
              <a:ea typeface="Arial"/>
              <a:cs typeface="Arial"/>
              <a:sym typeface="Arial"/>
            </a:endParaRPr>
          </a:p>
          <a:p>
            <a:pPr marL="0" lvl="0" indent="0" algn="l" rtl="0">
              <a:spcBef>
                <a:spcPts val="0"/>
              </a:spcBef>
              <a:spcAft>
                <a:spcPts val="0"/>
              </a:spcAft>
              <a:buNone/>
            </a:pPr>
            <a:endParaRPr/>
          </a:p>
        </p:txBody>
      </p:sp>
      <p:sp>
        <p:nvSpPr>
          <p:cNvPr id="1142" name="Google Shape;1142;g94a9ac827b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2f8331e4bd_1_5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150" name="Google Shape;1150;g2f8331e4bd_1_5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901d940a76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2" name="Google Shape;1002;g901d940a7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03" name="Google Shape;1003;g901d940a76_0_1: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2ef3190c67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g2ef3190c6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157" name="Google Shape;1157;g2ef3190c6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20</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2f8331e4bd_1_5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6" name="Google Shape;1166;g2f8331e4bd_1_5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100" b="0" i="0" u="none" strike="noStrike" cap="none">
              <a:solidFill>
                <a:schemeClr val="dk1"/>
              </a:solidFill>
              <a:latin typeface="Calibri"/>
              <a:ea typeface="Calibri"/>
              <a:cs typeface="Calibri"/>
              <a:sym typeface="Calibri"/>
            </a:endParaRPr>
          </a:p>
        </p:txBody>
      </p:sp>
      <p:sp>
        <p:nvSpPr>
          <p:cNvPr id="1167" name="Google Shape;1167;g2f8331e4bd_1_5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92496869bf_0_7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92496869bf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923b4214d1_2_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923b4214d1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94b415e549_0_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94b415e549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92496869bf_0_16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92496869bf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92496869bf_0_33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92496869bf_0_3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94b415e549_0_2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94b415e549_0_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94b415e549_0_3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94b415e549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94b415e549_0_4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94b415e549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6bdf9486c6_0_67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011" name="Google Shape;1011;g6bdf9486c6_0_67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94b415e549_0_5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94b415e549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94b415e549_0_5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94b415e549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94b415e549_0_6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94b415e549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94b415e549_0_9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94b415e549_0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94b415e549_0_13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94b415e549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94b415e549_0_14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5" name="Google Shape;1355;g94b415e549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94b415e549_0_15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94b415e54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94b415e549_0_16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3" name="Google Shape;1373;g94b415e549_0_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94b415e549_0_17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94b415e549_0_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94b415e549_0_18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94b415e549_0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94b415e549_1_4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6" name="Google Shape;1016;g94b415e549_1_4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If you’d like to learn more about the network, contact Jennie (her email is here). </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We also want to invite you to join the network by signing up at achievethecore.org/ca-signup and visit our website for more info and opportunities</a:t>
            </a:r>
            <a:endParaRPr sz="1100">
              <a:latin typeface="Lucida Sans"/>
              <a:ea typeface="Lucida Sans"/>
              <a:cs typeface="Lucida Sans"/>
              <a:sym typeface="Lucida Sans"/>
            </a:endParaRPr>
          </a:p>
        </p:txBody>
      </p:sp>
      <p:sp>
        <p:nvSpPr>
          <p:cNvPr id="1017" name="Google Shape;1017;g94b415e549_1_427: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4</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94b415e549_0_19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94b415e549_0_1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94b415e549_0_11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94b415e549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g94b415e549_0_20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3" name="Google Shape;1433;g94b415e549_0_2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94b415e549_0_22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94b415e549_0_2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94b415e549_0_23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8" name="Google Shape;1468;g94b415e549_0_2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94b415e549_0_24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94b415e549_0_2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94b415e549_0_25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94b415e549_0_2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92e6f18d33_0_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5" name="Google Shape;1495;g92e6f18d33_0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g92496869bf_0_41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4" name="Google Shape;1504;g92496869bf_0_4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92496869bf_0_133: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8" name="Google Shape;1528;g92496869bf_0_1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94b415e549_1_4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5" name="Google Shape;1025;g94b415e549_1_4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26" name="Google Shape;1026;g94b415e549_1_435: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5</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92496869bf_0_14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g92496869bf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92496869bf_0_17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92496869bf_0_1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2ef3190c67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sz="1100" b="0" i="0" u="none" strike="noStrike" cap="none">
              <a:solidFill>
                <a:schemeClr val="dk1"/>
              </a:solidFill>
              <a:latin typeface="Calibri"/>
              <a:ea typeface="Calibri"/>
              <a:cs typeface="Calibri"/>
              <a:sym typeface="Calibri"/>
            </a:endParaRPr>
          </a:p>
        </p:txBody>
      </p:sp>
      <p:sp>
        <p:nvSpPr>
          <p:cNvPr id="1573" name="Google Shape;1573;g2ef3190c67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g92496869bf_0_46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9" name="Google Shape;1579;g92496869bf_0_4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92496869bf_0_554: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3" name="Google Shape;1603;g92496869bf_0_5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92496869bf_0_74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92496869bf_0_7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4"/>
        <p:cNvGrpSpPr/>
        <p:nvPr/>
      </p:nvGrpSpPr>
      <p:grpSpPr>
        <a:xfrm>
          <a:off x="0" y="0"/>
          <a:ext cx="0" cy="0"/>
          <a:chOff x="0" y="0"/>
          <a:chExt cx="0" cy="0"/>
        </a:xfrm>
      </p:grpSpPr>
      <p:sp>
        <p:nvSpPr>
          <p:cNvPr id="1635" name="Google Shape;1635;g92496869bf_0_562: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6" name="Google Shape;1636;g92496869bf_0_5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92496869bf_0_57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5" name="Google Shape;1645;g92496869bf_0_5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92496869bf_0_580: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4" name="Google Shape;1654;g92496869bf_0_5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g92496869bf_0_589: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3" name="Google Shape;1663;g92496869bf_0_5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94b415e549_1_4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94b415e549_1_4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5" name="Google Shape;1045;g94b415e549_1_4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92496869bf_0_598: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2" name="Google Shape;1672;g92496869bf_0_5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g92496869bf_0_60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1" name="Google Shape;1681;g92496869bf_0_6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g92496869bf_0_61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0" name="Google Shape;1690;g92496869bf_0_6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g92496869bf_0_62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9" name="Google Shape;1699;g92496869bf_0_6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92496869bf_0_691: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92496869bf_0_6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g92496869bf_0_706: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7" name="Google Shape;1717;g92496869bf_0_7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g92496869bf_0_737: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6" name="Google Shape;1726;g92496869bf_0_7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a:p>
          <a:p>
            <a:pPr marL="0" marR="0" lvl="0" indent="0" algn="l" rtl="0">
              <a:spcBef>
                <a:spcPts val="0"/>
              </a:spcBef>
              <a:spcAft>
                <a:spcPts val="0"/>
              </a:spcAft>
              <a:buClr>
                <a:schemeClr val="dk1"/>
              </a:buClr>
              <a:buSzPts val="1200"/>
              <a:buFont typeface="Lucida Sans"/>
              <a:buNone/>
            </a:pPr>
            <a:endParaRPr/>
          </a:p>
        </p:txBody>
      </p:sp>
      <p:sp>
        <p:nvSpPr>
          <p:cNvPr id="1736" name="Google Shape;1736;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67</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901d940a76_0_7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901d940a76_0_7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2" name="Google Shape;1742;g901d940a76_0_7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g403aa9954b_0_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7" name="Google Shape;1747;g403aa9954b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As part of our national network, you have opportunities to connect with educators across the country, maybe even the network in your state! You can keep up to date on tools and resources available on Achieve the Core, as well as a variety of virtual learning opportunities and other ways to engage with us. We also work with educators in our network to help us build tools and resources.</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748" name="Google Shape;1748;g403aa9954b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69</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2f8331e4bd_1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3" name="Google Shape;1053;g2f8331e4bd_1_1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a:latin typeface="Lucida Sans"/>
                <a:ea typeface="Lucida Sans"/>
                <a:cs typeface="Lucida Sans"/>
                <a:sym typeface="Lucida Sans"/>
              </a:rPr>
              <a:t>We have three main goals for our webinar tonight. They are to...</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54" name="Google Shape;1054;g2f8331e4bd_1_1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7</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g403aa9954b_0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2" name="Google Shape;1762;g403aa9954b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Lucida Sans"/>
                <a:ea typeface="Lucida Sans"/>
                <a:cs typeface="Lucida Sans"/>
                <a:sym typeface="Lucida Sans"/>
              </a:rPr>
              <a:t>We encourage you to join the network by filling out this survey completely at atc.org/ca-signup</a:t>
            </a:r>
            <a:endParaRPr sz="1100">
              <a:latin typeface="Lucida Sans"/>
              <a:ea typeface="Lucida Sans"/>
              <a:cs typeface="Lucida Sans"/>
              <a:sym typeface="Lucida Sans"/>
            </a:endParaRPr>
          </a:p>
          <a:p>
            <a:pPr marL="0" lvl="0" indent="0" algn="l" rtl="0">
              <a:spcBef>
                <a:spcPts val="0"/>
              </a:spcBef>
              <a:spcAft>
                <a:spcPts val="0"/>
              </a:spcAft>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763" name="Google Shape;1763;g403aa9954b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7" name="Google Shape;1777;p6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778" name="Google Shape;1778;p6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71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2"/>
        <p:cNvGrpSpPr/>
        <p:nvPr/>
      </p:nvGrpSpPr>
      <p:grpSpPr>
        <a:xfrm>
          <a:off x="0" y="0"/>
          <a:ext cx="0" cy="0"/>
          <a:chOff x="0" y="0"/>
          <a:chExt cx="0" cy="0"/>
        </a:xfrm>
      </p:grpSpPr>
      <p:sp>
        <p:nvSpPr>
          <p:cNvPr id="1783" name="Google Shape;1783;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784" name="Google Shape;1784;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2ad7fc6536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g2ad7fc6536_0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61" name="Google Shape;1061;g2ad7fc6536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8</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2f8331e4bd_1_18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69" name="Google Shape;1069;g2f8331e4bd_1_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 name="Google Shape;14;p2"/>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2"/>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Google Shape;74;p1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 name="Google Shape;75;p11"/>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Google Shape;76;p11"/>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 name="Google Shape;77;p1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Google Shape;78;p1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715"/>
        <p:cNvGrpSpPr/>
        <p:nvPr/>
      </p:nvGrpSpPr>
      <p:grpSpPr>
        <a:xfrm>
          <a:off x="0" y="0"/>
          <a:ext cx="0" cy="0"/>
          <a:chOff x="0" y="0"/>
          <a:chExt cx="0" cy="0"/>
        </a:xfrm>
      </p:grpSpPr>
      <p:sp>
        <p:nvSpPr>
          <p:cNvPr id="716" name="Google Shape;716;p104"/>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7" name="Google Shape;717;p104"/>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8" name="Google Shape;718;p104"/>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9" name="Google Shape;719;p104"/>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0" name="Google Shape;720;p104"/>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1" name="Google Shape;721;p10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22" name="Google Shape;722;p10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723"/>
        <p:cNvGrpSpPr/>
        <p:nvPr/>
      </p:nvGrpSpPr>
      <p:grpSpPr>
        <a:xfrm>
          <a:off x="0" y="0"/>
          <a:ext cx="0" cy="0"/>
          <a:chOff x="0" y="0"/>
          <a:chExt cx="0" cy="0"/>
        </a:xfrm>
      </p:grpSpPr>
      <p:sp>
        <p:nvSpPr>
          <p:cNvPr id="724" name="Google Shape;724;p105"/>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5" name="Google Shape;725;p105"/>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6" name="Google Shape;726;p105"/>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7" name="Google Shape;727;p105"/>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8" name="Google Shape;728;p105"/>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9" name="Google Shape;729;p105"/>
          <p:cNvSpPr txBox="1">
            <a:spLocks noGrp="1"/>
          </p:cNvSpPr>
          <p:nvPr>
            <p:ph type="body" idx="1"/>
          </p:nvPr>
        </p:nvSpPr>
        <p:spPr>
          <a:xfrm>
            <a:off x="4533898" y="5646676"/>
            <a:ext cx="41529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0" name="Google Shape;730;p105"/>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1" name="Google Shape;731;p105"/>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2" name="Google Shape;732;p105"/>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3" name="Google Shape;733;p10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34" name="Google Shape;734;p10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39"/>
        <p:cNvGrpSpPr/>
        <p:nvPr/>
      </p:nvGrpSpPr>
      <p:grpSpPr>
        <a:xfrm>
          <a:off x="0" y="0"/>
          <a:ext cx="0" cy="0"/>
          <a:chOff x="0" y="0"/>
          <a:chExt cx="0" cy="0"/>
        </a:xfrm>
      </p:grpSpPr>
      <p:sp>
        <p:nvSpPr>
          <p:cNvPr id="740" name="Google Shape;740;p107"/>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41" name="Google Shape;741;p107"/>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42" name="Google Shape;742;p10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43"/>
        <p:cNvGrpSpPr/>
        <p:nvPr/>
      </p:nvGrpSpPr>
      <p:grpSpPr>
        <a:xfrm>
          <a:off x="0" y="0"/>
          <a:ext cx="0" cy="0"/>
          <a:chOff x="0" y="0"/>
          <a:chExt cx="0" cy="0"/>
        </a:xfrm>
      </p:grpSpPr>
      <p:sp>
        <p:nvSpPr>
          <p:cNvPr id="744" name="Google Shape;744;p108"/>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5" name="Google Shape;745;p10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6"/>
        <p:cNvGrpSpPr/>
        <p:nvPr/>
      </p:nvGrpSpPr>
      <p:grpSpPr>
        <a:xfrm>
          <a:off x="0" y="0"/>
          <a:ext cx="0" cy="0"/>
          <a:chOff x="0" y="0"/>
          <a:chExt cx="0" cy="0"/>
        </a:xfrm>
      </p:grpSpPr>
      <p:sp>
        <p:nvSpPr>
          <p:cNvPr id="747" name="Google Shape;747;p10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8" name="Google Shape;748;p10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49" name="Google Shape;749;p10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50"/>
        <p:cNvGrpSpPr/>
        <p:nvPr/>
      </p:nvGrpSpPr>
      <p:grpSpPr>
        <a:xfrm>
          <a:off x="0" y="0"/>
          <a:ext cx="0" cy="0"/>
          <a:chOff x="0" y="0"/>
          <a:chExt cx="0" cy="0"/>
        </a:xfrm>
      </p:grpSpPr>
      <p:sp>
        <p:nvSpPr>
          <p:cNvPr id="751" name="Google Shape;751;p11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2" name="Google Shape;752;p110"/>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53" name="Google Shape;753;p110"/>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54" name="Google Shape;754;p1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5"/>
        <p:cNvGrpSpPr/>
        <p:nvPr/>
      </p:nvGrpSpPr>
      <p:grpSpPr>
        <a:xfrm>
          <a:off x="0" y="0"/>
          <a:ext cx="0" cy="0"/>
          <a:chOff x="0" y="0"/>
          <a:chExt cx="0" cy="0"/>
        </a:xfrm>
      </p:grpSpPr>
      <p:sp>
        <p:nvSpPr>
          <p:cNvPr id="756" name="Google Shape;756;p11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57" name="Google Shape;757;p1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8"/>
        <p:cNvGrpSpPr/>
        <p:nvPr/>
      </p:nvGrpSpPr>
      <p:grpSpPr>
        <a:xfrm>
          <a:off x="0" y="0"/>
          <a:ext cx="0" cy="0"/>
          <a:chOff x="0" y="0"/>
          <a:chExt cx="0" cy="0"/>
        </a:xfrm>
      </p:grpSpPr>
      <p:sp>
        <p:nvSpPr>
          <p:cNvPr id="759" name="Google Shape;759;p112"/>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60" name="Google Shape;760;p112"/>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1" name="Google Shape;761;p1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62"/>
        <p:cNvGrpSpPr/>
        <p:nvPr/>
      </p:nvGrpSpPr>
      <p:grpSpPr>
        <a:xfrm>
          <a:off x="0" y="0"/>
          <a:ext cx="0" cy="0"/>
          <a:chOff x="0" y="0"/>
          <a:chExt cx="0" cy="0"/>
        </a:xfrm>
      </p:grpSpPr>
      <p:sp>
        <p:nvSpPr>
          <p:cNvPr id="763" name="Google Shape;763;p113"/>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64" name="Google Shape;764;p11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65"/>
        <p:cNvGrpSpPr/>
        <p:nvPr/>
      </p:nvGrpSpPr>
      <p:grpSpPr>
        <a:xfrm>
          <a:off x="0" y="0"/>
          <a:ext cx="0" cy="0"/>
          <a:chOff x="0" y="0"/>
          <a:chExt cx="0" cy="0"/>
        </a:xfrm>
      </p:grpSpPr>
      <p:sp>
        <p:nvSpPr>
          <p:cNvPr id="766" name="Google Shape;766;p114"/>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14"/>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68" name="Google Shape;768;p114"/>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69" name="Google Shape;769;p114"/>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70" name="Google Shape;770;p11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Google Shape;80;p1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 name="Google Shape;82;p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71"/>
        <p:cNvGrpSpPr/>
        <p:nvPr/>
      </p:nvGrpSpPr>
      <p:grpSpPr>
        <a:xfrm>
          <a:off x="0" y="0"/>
          <a:ext cx="0" cy="0"/>
          <a:chOff x="0" y="0"/>
          <a:chExt cx="0" cy="0"/>
        </a:xfrm>
      </p:grpSpPr>
      <p:sp>
        <p:nvSpPr>
          <p:cNvPr id="772" name="Google Shape;772;p115"/>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773" name="Google Shape;773;p11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4"/>
        <p:cNvGrpSpPr/>
        <p:nvPr/>
      </p:nvGrpSpPr>
      <p:grpSpPr>
        <a:xfrm>
          <a:off x="0" y="0"/>
          <a:ext cx="0" cy="0"/>
          <a:chOff x="0" y="0"/>
          <a:chExt cx="0" cy="0"/>
        </a:xfrm>
      </p:grpSpPr>
      <p:sp>
        <p:nvSpPr>
          <p:cNvPr id="775" name="Google Shape;775;p116"/>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76" name="Google Shape;776;p116"/>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777" name="Google Shape;777;p11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8"/>
        <p:cNvGrpSpPr/>
        <p:nvPr/>
      </p:nvGrpSpPr>
      <p:grpSpPr>
        <a:xfrm>
          <a:off x="0" y="0"/>
          <a:ext cx="0" cy="0"/>
          <a:chOff x="0" y="0"/>
          <a:chExt cx="0" cy="0"/>
        </a:xfrm>
      </p:grpSpPr>
      <p:sp>
        <p:nvSpPr>
          <p:cNvPr id="779" name="Google Shape;779;p11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lide - SAP">
  <p:cSld name="Title Slide - SAP">
    <p:spTree>
      <p:nvGrpSpPr>
        <p:cNvPr id="1" name="Shape 780"/>
        <p:cNvGrpSpPr/>
        <p:nvPr/>
      </p:nvGrpSpPr>
      <p:grpSpPr>
        <a:xfrm>
          <a:off x="0" y="0"/>
          <a:ext cx="0" cy="0"/>
          <a:chOff x="0" y="0"/>
          <a:chExt cx="0" cy="0"/>
        </a:xfrm>
      </p:grpSpPr>
      <p:sp>
        <p:nvSpPr>
          <p:cNvPr id="781" name="Google Shape;781;p118"/>
          <p:cNvSpPr txBox="1">
            <a:spLocks noGrp="1"/>
          </p:cNvSpPr>
          <p:nvPr>
            <p:ph type="ctrTitle"/>
          </p:nvPr>
        </p:nvSpPr>
        <p:spPr>
          <a:xfrm>
            <a:off x="219320" y="2362434"/>
            <a:ext cx="8785800" cy="147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1"/>
              </a:buClr>
              <a:buSzPts val="3200"/>
              <a:buFont typeface="Lucida Sans"/>
              <a:buNone/>
              <a:defRPr sz="3200">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2" name="Google Shape;782;p118"/>
          <p:cNvSpPr txBox="1">
            <a:spLocks noGrp="1"/>
          </p:cNvSpPr>
          <p:nvPr>
            <p:ph type="subTitle" idx="1"/>
          </p:nvPr>
        </p:nvSpPr>
        <p:spPr>
          <a:xfrm>
            <a:off x="219317" y="3835562"/>
            <a:ext cx="8785800" cy="792300"/>
          </a:xfrm>
          <a:prstGeom prst="rect">
            <a:avLst/>
          </a:prstGeom>
          <a:noFill/>
          <a:ln>
            <a:noFill/>
          </a:ln>
        </p:spPr>
        <p:txBody>
          <a:bodyPr spcFirstLastPara="1" wrap="square" lIns="91425" tIns="45700" rIns="91425" bIns="45700" anchor="t" anchorCtr="0">
            <a:noAutofit/>
          </a:bodyPr>
          <a:lstStyle>
            <a:lvl1pPr lvl="0" algn="l" rtl="0">
              <a:spcBef>
                <a:spcPts val="400"/>
              </a:spcBef>
              <a:spcAft>
                <a:spcPts val="0"/>
              </a:spcAft>
              <a:buClr>
                <a:srgbClr val="3F3F39"/>
              </a:buClr>
              <a:buSzPts val="2000"/>
              <a:buNone/>
              <a:defRPr sz="2000">
                <a:solidFill>
                  <a:srgbClr val="3F3F39"/>
                </a:solidFill>
              </a:defRPr>
            </a:lvl1pPr>
            <a:lvl2pPr lvl="1" algn="ctr" rtl="0">
              <a:spcBef>
                <a:spcPts val="1600"/>
              </a:spcBef>
              <a:spcAft>
                <a:spcPts val="0"/>
              </a:spcAft>
              <a:buClr>
                <a:srgbClr val="888888"/>
              </a:buClr>
              <a:buSzPts val="2000"/>
              <a:buNone/>
              <a:defRPr>
                <a:solidFill>
                  <a:srgbClr val="888888"/>
                </a:solidFill>
              </a:defRPr>
            </a:lvl2pPr>
            <a:lvl3pPr lvl="2" algn="ctr" rtl="0">
              <a:spcBef>
                <a:spcPts val="1600"/>
              </a:spcBef>
              <a:spcAft>
                <a:spcPts val="0"/>
              </a:spcAft>
              <a:buClr>
                <a:srgbClr val="888888"/>
              </a:buClr>
              <a:buSzPts val="1800"/>
              <a:buNone/>
              <a:defRPr>
                <a:solidFill>
                  <a:srgbClr val="888888"/>
                </a:solidFill>
              </a:defRPr>
            </a:lvl3pPr>
            <a:lvl4pPr lvl="3" algn="ctr" rtl="0">
              <a:spcBef>
                <a:spcPts val="1600"/>
              </a:spcBef>
              <a:spcAft>
                <a:spcPts val="0"/>
              </a:spcAft>
              <a:buClr>
                <a:srgbClr val="888888"/>
              </a:buClr>
              <a:buSzPts val="1600"/>
              <a:buNone/>
              <a:defRPr>
                <a:solidFill>
                  <a:srgbClr val="888888"/>
                </a:solidFill>
              </a:defRPr>
            </a:lvl4pPr>
            <a:lvl5pPr lvl="4" algn="ctr" rtl="0">
              <a:spcBef>
                <a:spcPts val="1600"/>
              </a:spcBef>
              <a:spcAft>
                <a:spcPts val="0"/>
              </a:spcAft>
              <a:buClr>
                <a:srgbClr val="888888"/>
              </a:buClr>
              <a:buSzPts val="1600"/>
              <a:buNone/>
              <a:defRPr>
                <a:solidFill>
                  <a:srgbClr val="888888"/>
                </a:solidFill>
              </a:defRPr>
            </a:lvl5pPr>
            <a:lvl6pPr lvl="5" algn="ctr" rtl="0">
              <a:spcBef>
                <a:spcPts val="1600"/>
              </a:spcBef>
              <a:spcAft>
                <a:spcPts val="0"/>
              </a:spcAft>
              <a:buClr>
                <a:srgbClr val="888888"/>
              </a:buClr>
              <a:buSzPts val="2000"/>
              <a:buNone/>
              <a:defRPr>
                <a:solidFill>
                  <a:srgbClr val="888888"/>
                </a:solidFill>
              </a:defRPr>
            </a:lvl6pPr>
            <a:lvl7pPr lvl="6" algn="ctr" rtl="0">
              <a:spcBef>
                <a:spcPts val="1600"/>
              </a:spcBef>
              <a:spcAft>
                <a:spcPts val="0"/>
              </a:spcAft>
              <a:buClr>
                <a:srgbClr val="888888"/>
              </a:buClr>
              <a:buSzPts val="2000"/>
              <a:buNone/>
              <a:defRPr>
                <a:solidFill>
                  <a:srgbClr val="888888"/>
                </a:solidFill>
              </a:defRPr>
            </a:lvl7pPr>
            <a:lvl8pPr lvl="7" algn="ctr" rtl="0">
              <a:spcBef>
                <a:spcPts val="1600"/>
              </a:spcBef>
              <a:spcAft>
                <a:spcPts val="0"/>
              </a:spcAft>
              <a:buClr>
                <a:srgbClr val="888888"/>
              </a:buClr>
              <a:buSzPts val="2000"/>
              <a:buNone/>
              <a:defRPr>
                <a:solidFill>
                  <a:srgbClr val="888888"/>
                </a:solidFill>
              </a:defRPr>
            </a:lvl8pPr>
            <a:lvl9pPr lvl="8" algn="ctr" rtl="0">
              <a:spcBef>
                <a:spcPts val="1600"/>
              </a:spcBef>
              <a:spcAft>
                <a:spcPts val="1600"/>
              </a:spcAft>
              <a:buClr>
                <a:srgbClr val="888888"/>
              </a:buClr>
              <a:buSzPts val="2000"/>
              <a:buNone/>
              <a:defRPr>
                <a:solidFill>
                  <a:srgbClr val="888888"/>
                </a:solidFill>
              </a:defRPr>
            </a:lvl9pPr>
          </a:lstStyle>
          <a:p>
            <a:endParaRPr/>
          </a:p>
        </p:txBody>
      </p:sp>
      <p:sp>
        <p:nvSpPr>
          <p:cNvPr id="783" name="Google Shape;783;p118"/>
          <p:cNvSpPr/>
          <p:nvPr/>
        </p:nvSpPr>
        <p:spPr>
          <a:xfrm>
            <a:off x="-1" y="1737612"/>
            <a:ext cx="9144000" cy="1107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84" name="Google Shape;784;p118"/>
          <p:cNvPicPr preferRelativeResize="0"/>
          <p:nvPr/>
        </p:nvPicPr>
        <p:blipFill rotWithShape="1">
          <a:blip r:embed="rId2">
            <a:alphaModFix/>
          </a:blip>
          <a:srcRect/>
          <a:stretch/>
        </p:blipFill>
        <p:spPr>
          <a:xfrm>
            <a:off x="470080" y="492398"/>
            <a:ext cx="1022681" cy="40599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785"/>
        <p:cNvGrpSpPr/>
        <p:nvPr/>
      </p:nvGrpSpPr>
      <p:grpSpPr>
        <a:xfrm>
          <a:off x="0" y="0"/>
          <a:ext cx="0" cy="0"/>
          <a:chOff x="0" y="0"/>
          <a:chExt cx="0" cy="0"/>
        </a:xfrm>
      </p:grpSpPr>
      <p:sp>
        <p:nvSpPr>
          <p:cNvPr id="786" name="Google Shape;786;p119"/>
          <p:cNvSpPr txBox="1">
            <a:spLocks noGrp="1"/>
          </p:cNvSpPr>
          <p:nvPr>
            <p:ph type="title"/>
          </p:nvPr>
        </p:nvSpPr>
        <p:spPr>
          <a:xfrm>
            <a:off x="457200" y="274638"/>
            <a:ext cx="8229600" cy="11433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787" name="Google Shape;787;p119"/>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16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160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160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160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8" name="Google Shape;788;p119" descr="footer_saporg_white_horiz.pdf"/>
          <p:cNvPicPr preferRelativeResize="0"/>
          <p:nvPr/>
        </p:nvPicPr>
        <p:blipFill rotWithShape="1">
          <a:blip r:embed="rId2">
            <a:alphaModFix/>
          </a:blip>
          <a:srcRect/>
          <a:stretch/>
        </p:blipFill>
        <p:spPr>
          <a:xfrm>
            <a:off x="75409" y="6436275"/>
            <a:ext cx="4107231" cy="253620"/>
          </a:xfrm>
          <a:prstGeom prst="rect">
            <a:avLst/>
          </a:prstGeom>
          <a:noFill/>
          <a:ln>
            <a:noFill/>
          </a:ln>
        </p:spPr>
      </p:pic>
      <p:sp>
        <p:nvSpPr>
          <p:cNvPr id="789" name="Google Shape;789;p119">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90" name="Google Shape;790;p119"/>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a:p>
        </p:txBody>
      </p:sp>
      <p:pic>
        <p:nvPicPr>
          <p:cNvPr id="791" name="Google Shape;791;p119"/>
          <p:cNvPicPr preferRelativeResize="0"/>
          <p:nvPr/>
        </p:nvPicPr>
        <p:blipFill rotWithShape="1">
          <a:blip r:embed="rId4">
            <a:alphaModFix/>
          </a:blip>
          <a:srcRect/>
          <a:stretch/>
        </p:blipFill>
        <p:spPr>
          <a:xfrm>
            <a:off x="2286848" y="6379714"/>
            <a:ext cx="3414333" cy="175737"/>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792"/>
        <p:cNvGrpSpPr/>
        <p:nvPr/>
      </p:nvGrpSpPr>
      <p:grpSpPr>
        <a:xfrm>
          <a:off x="0" y="0"/>
          <a:ext cx="0" cy="0"/>
          <a:chOff x="0" y="0"/>
          <a:chExt cx="0" cy="0"/>
        </a:xfrm>
      </p:grpSpPr>
      <p:sp>
        <p:nvSpPr>
          <p:cNvPr id="793" name="Google Shape;793;p120"/>
          <p:cNvSpPr/>
          <p:nvPr/>
        </p:nvSpPr>
        <p:spPr>
          <a:xfrm>
            <a:off x="0" y="0"/>
            <a:ext cx="9144000" cy="6858000"/>
          </a:xfrm>
          <a:prstGeom prst="rect">
            <a:avLst/>
          </a:prstGeom>
          <a:solidFill>
            <a:srgbClr val="1EA56A"/>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4" name="Google Shape;794;p12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795" name="Google Shape;795;p12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796" name="Google Shape;796;p12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797" name="Google Shape;797;p12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798" name="Google Shape;798;p120"/>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1"/>
              </a:buClr>
              <a:buSzPts val="3200"/>
              <a:buFont typeface="Lucida Sans"/>
              <a:buNone/>
              <a:defRPr sz="3200" b="0" i="0" u="none" strike="noStrike" cap="none">
                <a:solidFill>
                  <a:schemeClr val="lt1"/>
                </a:solidFill>
                <a:latin typeface="Lucida Sans"/>
                <a:ea typeface="Lucida Sans"/>
                <a:cs typeface="Lucida Sans"/>
                <a:sym typeface="Lucida Sans"/>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99"/>
        <p:cNvGrpSpPr/>
        <p:nvPr/>
      </p:nvGrpSpPr>
      <p:grpSpPr>
        <a:xfrm>
          <a:off x="0" y="0"/>
          <a:ext cx="0" cy="0"/>
          <a:chOff x="0" y="0"/>
          <a:chExt cx="0" cy="0"/>
        </a:xfrm>
      </p:grpSpPr>
      <p:sp>
        <p:nvSpPr>
          <p:cNvPr id="800" name="Google Shape;800;p121"/>
          <p:cNvSpPr/>
          <p:nvPr/>
        </p:nvSpPr>
        <p:spPr>
          <a:xfrm>
            <a:off x="0" y="0"/>
            <a:ext cx="9144000" cy="6858000"/>
          </a:xfrm>
          <a:prstGeom prst="rect">
            <a:avLst/>
          </a:prstGeom>
          <a:solidFill>
            <a:srgbClr val="2A725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1" name="Google Shape;801;p12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02" name="Google Shape;802;p12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03" name="Google Shape;803;p12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04" name="Google Shape;804;p12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3200"/>
              <a:buFont typeface="Calibri"/>
              <a:buNone/>
            </a:pPr>
            <a:endParaRPr sz="3200">
              <a:solidFill>
                <a:schemeClr val="dk1"/>
              </a:solidFill>
              <a:latin typeface="Lucida Sans"/>
              <a:ea typeface="Lucida Sans"/>
              <a:cs typeface="Lucida Sans"/>
              <a:sym typeface="Lucida Sans"/>
            </a:endParaRPr>
          </a:p>
        </p:txBody>
      </p:sp>
      <p:sp>
        <p:nvSpPr>
          <p:cNvPr id="805" name="Google Shape;805;p121"/>
          <p:cNvSpPr txBox="1">
            <a:spLocks noGrp="1"/>
          </p:cNvSpPr>
          <p:nvPr>
            <p:ph type="title"/>
          </p:nvPr>
        </p:nvSpPr>
        <p:spPr>
          <a:xfrm>
            <a:off x="216568" y="2829678"/>
            <a:ext cx="8620500" cy="8685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3200"/>
              <a:buFont typeface="Lucida Sans"/>
              <a:buNone/>
              <a:defRPr sz="3200">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06"/>
        <p:cNvGrpSpPr/>
        <p:nvPr/>
      </p:nvGrpSpPr>
      <p:grpSpPr>
        <a:xfrm>
          <a:off x="0" y="0"/>
          <a:ext cx="0" cy="0"/>
          <a:chOff x="0" y="0"/>
          <a:chExt cx="0" cy="0"/>
        </a:xfrm>
      </p:grpSpPr>
      <p:sp>
        <p:nvSpPr>
          <p:cNvPr id="807" name="Google Shape;807;p1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F3F39"/>
              </a:buClr>
              <a:buSzPts val="2800"/>
              <a:buFont typeface="Lucida Sans"/>
              <a:buNone/>
              <a:defRPr sz="2800" b="0" i="0" u="none" strike="noStrike" cap="none">
                <a:solidFill>
                  <a:srgbClr val="3F3F39"/>
                </a:solidFill>
                <a:latin typeface="Lucida Sans"/>
                <a:ea typeface="Lucida Sans"/>
                <a:cs typeface="Lucida Sans"/>
                <a:sym typeface="Lucida Sans"/>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808" name="Google Shape;808;p122"/>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16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160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160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160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1600"/>
              </a:spcBef>
              <a:spcAft>
                <a:spcPts val="16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9" name="Google Shape;809;p122"/>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rgbClr val="3F3F39"/>
              </a:buClr>
              <a:buSzPts val="2400"/>
              <a:buFont typeface="Arial"/>
              <a:buChar char="•"/>
              <a:defRPr sz="2400" b="0" i="0" u="none" strike="noStrike" cap="none">
                <a:solidFill>
                  <a:srgbClr val="3F3F39"/>
                </a:solidFill>
                <a:latin typeface="Lucida Sans"/>
                <a:ea typeface="Lucida Sans"/>
                <a:cs typeface="Lucida Sans"/>
                <a:sym typeface="Lucida Sans"/>
              </a:defRPr>
            </a:lvl1pPr>
            <a:lvl2pPr marL="914400" marR="0" lvl="1" indent="-355600" algn="l" rtl="0">
              <a:spcBef>
                <a:spcPts val="1600"/>
              </a:spcBef>
              <a:spcAft>
                <a:spcPts val="0"/>
              </a:spcAft>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371600" marR="0" lvl="2" indent="-342900" algn="l" rtl="0">
              <a:spcBef>
                <a:spcPts val="1600"/>
              </a:spcBef>
              <a:spcAft>
                <a:spcPts val="0"/>
              </a:spcAft>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828800" marR="0" lvl="3" indent="-330200" algn="l" rtl="0">
              <a:spcBef>
                <a:spcPts val="160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286000" marR="0" lvl="4" indent="-330200" algn="l" rtl="0">
              <a:spcBef>
                <a:spcPts val="1600"/>
              </a:spcBef>
              <a:spcAft>
                <a:spcPts val="0"/>
              </a:spcAft>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743200" marR="0" lvl="5"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1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1600"/>
              </a:spcBef>
              <a:spcAft>
                <a:spcPts val="160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0" name="Google Shape;810;p122"/>
          <p:cNvSpPr txBox="1"/>
          <p:nvPr/>
        </p:nvSpPr>
        <p:spPr>
          <a:xfrm>
            <a:off x="7571684" y="6380256"/>
            <a:ext cx="1458300" cy="246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000" b="0" i="0" u="none" strike="noStrike" cap="none">
                <a:solidFill>
                  <a:schemeClr val="dk1"/>
                </a:solidFill>
                <a:latin typeface="Lucida Sans"/>
                <a:ea typeface="Lucida Sans"/>
                <a:cs typeface="Lucida Sans"/>
                <a:sym typeface="Lucida Sans"/>
              </a:rPr>
              <a:t>PAGE </a:t>
            </a:r>
            <a:fld id="{00000000-1234-1234-1234-123412341234}" type="slidenum">
              <a:rPr lang="en-US" sz="1000" b="0" i="0" u="none" strike="noStrike" cap="none">
                <a:solidFill>
                  <a:schemeClr val="dk1"/>
                </a:solidFill>
                <a:latin typeface="Lucida Sans"/>
                <a:ea typeface="Lucida Sans"/>
                <a:cs typeface="Lucida Sans"/>
                <a:sym typeface="Lucida Sans"/>
              </a:rPr>
              <a:t>‹#›</a:t>
            </a:fld>
            <a:r>
              <a:rPr lang="en-US" sz="1000" b="0" i="0" u="none" strike="noStrike" cap="none">
                <a:solidFill>
                  <a:schemeClr val="dk1"/>
                </a:solidFill>
                <a:latin typeface="Lucida Sans"/>
                <a:ea typeface="Lucida Sans"/>
                <a:cs typeface="Lucida Sans"/>
                <a:sym typeface="Lucida Sans"/>
              </a:rPr>
              <a:t> </a:t>
            </a:r>
            <a:endParaRPr/>
          </a:p>
        </p:txBody>
      </p:sp>
      <p:pic>
        <p:nvPicPr>
          <p:cNvPr id="811" name="Google Shape;811;p122"/>
          <p:cNvPicPr preferRelativeResize="0"/>
          <p:nvPr/>
        </p:nvPicPr>
        <p:blipFill rotWithShape="1">
          <a:blip r:embed="rId2">
            <a:alphaModFix/>
          </a:blip>
          <a:srcRect/>
          <a:stretch/>
        </p:blipFill>
        <p:spPr>
          <a:xfrm>
            <a:off x="2286848" y="6379714"/>
            <a:ext cx="4552444" cy="234316"/>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815"/>
        <p:cNvGrpSpPr/>
        <p:nvPr/>
      </p:nvGrpSpPr>
      <p:grpSpPr>
        <a:xfrm>
          <a:off x="0" y="0"/>
          <a:ext cx="0" cy="0"/>
          <a:chOff x="0" y="0"/>
          <a:chExt cx="0" cy="0"/>
        </a:xfrm>
      </p:grpSpPr>
      <p:sp>
        <p:nvSpPr>
          <p:cNvPr id="816" name="Google Shape;816;p124"/>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7" name="Google Shape;817;p124"/>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18" name="Google Shape;818;p124"/>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9" name="Google Shape;819;p124"/>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20" name="Google Shape;820;p12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21" name="Google Shape;821;p12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22"/>
        <p:cNvGrpSpPr/>
        <p:nvPr/>
      </p:nvGrpSpPr>
      <p:grpSpPr>
        <a:xfrm>
          <a:off x="0" y="0"/>
          <a:ext cx="0" cy="0"/>
          <a:chOff x="0" y="0"/>
          <a:chExt cx="0" cy="0"/>
        </a:xfrm>
      </p:grpSpPr>
      <p:sp>
        <p:nvSpPr>
          <p:cNvPr id="823" name="Google Shape;823;p125"/>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24" name="Google Shape;824;p12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5" name="Google Shape;825;p12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6" name="Google Shape;826;p125"/>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7" name="Google Shape;827;p125"/>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8" name="Google Shape;828;p125"/>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29" name="Google Shape;829;p125"/>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Google Shape;86;p1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 name="Google Shape;88;p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30"/>
        <p:cNvGrpSpPr/>
        <p:nvPr/>
      </p:nvGrpSpPr>
      <p:grpSpPr>
        <a:xfrm>
          <a:off x="0" y="0"/>
          <a:ext cx="0" cy="0"/>
          <a:chOff x="0" y="0"/>
          <a:chExt cx="0" cy="0"/>
        </a:xfrm>
      </p:grpSpPr>
      <p:sp>
        <p:nvSpPr>
          <p:cNvPr id="831" name="Google Shape;831;p126"/>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2" name="Google Shape;832;p1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3" name="Google Shape;833;p1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4" name="Google Shape;834;p1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5" name="Google Shape;835;p1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6" name="Google Shape;836;p12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37" name="Google Shape;837;p12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38"/>
        <p:cNvGrpSpPr/>
        <p:nvPr/>
      </p:nvGrpSpPr>
      <p:grpSpPr>
        <a:xfrm>
          <a:off x="0" y="0"/>
          <a:ext cx="0" cy="0"/>
          <a:chOff x="0" y="0"/>
          <a:chExt cx="0" cy="0"/>
        </a:xfrm>
      </p:grpSpPr>
      <p:sp>
        <p:nvSpPr>
          <p:cNvPr id="839" name="Google Shape;839;p127"/>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40" name="Google Shape;840;p1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41" name="Google Shape;841;p1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42" name="Google Shape;842;p1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43" name="Google Shape;843;p1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44" name="Google Shape;844;p12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45" name="Google Shape;845;p12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846"/>
        <p:cNvGrpSpPr/>
        <p:nvPr/>
      </p:nvGrpSpPr>
      <p:grpSpPr>
        <a:xfrm>
          <a:off x="0" y="0"/>
          <a:ext cx="0" cy="0"/>
          <a:chOff x="0" y="0"/>
          <a:chExt cx="0" cy="0"/>
        </a:xfrm>
      </p:grpSpPr>
      <p:sp>
        <p:nvSpPr>
          <p:cNvPr id="847" name="Google Shape;847;p128"/>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8" name="Google Shape;848;p128"/>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49" name="Google Shape;849;p128"/>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850" name="Google Shape;850;p128"/>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851" name="Google Shape;851;p128"/>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2"/>
        <p:cNvGrpSpPr/>
        <p:nvPr/>
      </p:nvGrpSpPr>
      <p:grpSpPr>
        <a:xfrm>
          <a:off x="0" y="0"/>
          <a:ext cx="0" cy="0"/>
          <a:chOff x="0" y="0"/>
          <a:chExt cx="0" cy="0"/>
        </a:xfrm>
      </p:grpSpPr>
      <p:sp>
        <p:nvSpPr>
          <p:cNvPr id="853" name="Google Shape;853;p129"/>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54" name="Google Shape;854;p129"/>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5" name="Google Shape;855;p129"/>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6" name="Google Shape;856;p129"/>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7" name="Google Shape;857;p12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8" name="Google Shape;858;p12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59" name="Google Shape;859;p12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60" name="Google Shape;860;p129">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861"/>
        <p:cNvGrpSpPr/>
        <p:nvPr/>
      </p:nvGrpSpPr>
      <p:grpSpPr>
        <a:xfrm>
          <a:off x="0" y="0"/>
          <a:ext cx="0" cy="0"/>
          <a:chOff x="0" y="0"/>
          <a:chExt cx="0" cy="0"/>
        </a:xfrm>
      </p:grpSpPr>
      <p:sp>
        <p:nvSpPr>
          <p:cNvPr id="862" name="Google Shape;862;p13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63" name="Google Shape;863;p130"/>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64" name="Google Shape;864;p13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5" name="Google Shape;865;p13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6" name="Google Shape;866;p13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867"/>
        <p:cNvGrpSpPr/>
        <p:nvPr/>
      </p:nvGrpSpPr>
      <p:grpSpPr>
        <a:xfrm>
          <a:off x="0" y="0"/>
          <a:ext cx="0" cy="0"/>
          <a:chOff x="0" y="0"/>
          <a:chExt cx="0" cy="0"/>
        </a:xfrm>
      </p:grpSpPr>
      <p:sp>
        <p:nvSpPr>
          <p:cNvPr id="868" name="Google Shape;868;p131"/>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69" name="Google Shape;869;p131"/>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70" name="Google Shape;870;p131"/>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1" name="Google Shape;871;p13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72" name="Google Shape;872;p13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873"/>
        <p:cNvGrpSpPr/>
        <p:nvPr/>
      </p:nvGrpSpPr>
      <p:grpSpPr>
        <a:xfrm>
          <a:off x="0" y="0"/>
          <a:ext cx="0" cy="0"/>
          <a:chOff x="0" y="0"/>
          <a:chExt cx="0" cy="0"/>
        </a:xfrm>
      </p:grpSpPr>
      <p:sp>
        <p:nvSpPr>
          <p:cNvPr id="874" name="Google Shape;874;p13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5" name="Google Shape;875;p13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6" name="Google Shape;876;p13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7" name="Google Shape;877;p13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878"/>
        <p:cNvGrpSpPr/>
        <p:nvPr/>
      </p:nvGrpSpPr>
      <p:grpSpPr>
        <a:xfrm>
          <a:off x="0" y="0"/>
          <a:ext cx="0" cy="0"/>
          <a:chOff x="0" y="0"/>
          <a:chExt cx="0" cy="0"/>
        </a:xfrm>
      </p:grpSpPr>
      <p:sp>
        <p:nvSpPr>
          <p:cNvPr id="879" name="Google Shape;879;p133"/>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0" name="Google Shape;880;p133"/>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1" name="Google Shape;881;p1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82" name="Google Shape;882;p1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83" name="Google Shape;883;p13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84"/>
        <p:cNvGrpSpPr/>
        <p:nvPr/>
      </p:nvGrpSpPr>
      <p:grpSpPr>
        <a:xfrm>
          <a:off x="0" y="0"/>
          <a:ext cx="0" cy="0"/>
          <a:chOff x="0" y="0"/>
          <a:chExt cx="0" cy="0"/>
        </a:xfrm>
      </p:grpSpPr>
      <p:sp>
        <p:nvSpPr>
          <p:cNvPr id="885" name="Google Shape;885;p134"/>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6" name="Google Shape;886;p134"/>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7" name="Google Shape;887;p1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88" name="Google Shape;888;p1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89" name="Google Shape;889;p13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890"/>
        <p:cNvGrpSpPr/>
        <p:nvPr/>
      </p:nvGrpSpPr>
      <p:grpSpPr>
        <a:xfrm>
          <a:off x="0" y="0"/>
          <a:ext cx="0" cy="0"/>
          <a:chOff x="0" y="0"/>
          <a:chExt cx="0" cy="0"/>
        </a:xfrm>
      </p:grpSpPr>
      <p:sp>
        <p:nvSpPr>
          <p:cNvPr id="891" name="Google Shape;891;p1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892" name="Google Shape;892;p1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93" name="Google Shape;893;p135"/>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94" name="Google Shape;894;p135"/>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5" name="Google Shape;895;p135"/>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6" name="Google Shape;896;p135"/>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7" name="Google Shape;897;p135"/>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8" name="Google Shape;898;p135"/>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9" name="Google Shape;899;p135"/>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0" name="Google Shape;900;p135"/>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1" name="Google Shape;901;p135"/>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2" name="Google Shape;902;p135"/>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3" name="Google Shape;903;p135"/>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4" name="Google Shape;904;p135"/>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5" name="Google Shape;905;p135"/>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06" name="Google Shape;906;p1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4" name="Google Shape;94;p1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 name="Google Shape;95;p1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Google Shape;107;p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907"/>
        <p:cNvGrpSpPr/>
        <p:nvPr/>
      </p:nvGrpSpPr>
      <p:grpSpPr>
        <a:xfrm>
          <a:off x="0" y="0"/>
          <a:ext cx="0" cy="0"/>
          <a:chOff x="0" y="0"/>
          <a:chExt cx="0" cy="0"/>
        </a:xfrm>
      </p:grpSpPr>
      <p:sp>
        <p:nvSpPr>
          <p:cNvPr id="908" name="Google Shape;908;p136"/>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9"/>
        <p:cNvGrpSpPr/>
        <p:nvPr/>
      </p:nvGrpSpPr>
      <p:grpSpPr>
        <a:xfrm>
          <a:off x="0" y="0"/>
          <a:ext cx="0" cy="0"/>
          <a:chOff x="0" y="0"/>
          <a:chExt cx="0" cy="0"/>
        </a:xfrm>
      </p:grpSpPr>
      <p:sp>
        <p:nvSpPr>
          <p:cNvPr id="910" name="Google Shape;910;p137"/>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11" name="Google Shape;911;p13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2" name="Google Shape;912;p13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13" name="Google Shape;913;p13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914"/>
        <p:cNvGrpSpPr/>
        <p:nvPr/>
      </p:nvGrpSpPr>
      <p:grpSpPr>
        <a:xfrm>
          <a:off x="0" y="0"/>
          <a:ext cx="0" cy="0"/>
          <a:chOff x="0" y="0"/>
          <a:chExt cx="0" cy="0"/>
        </a:xfrm>
      </p:grpSpPr>
      <p:sp>
        <p:nvSpPr>
          <p:cNvPr id="915" name="Google Shape;915;p13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6" name="Google Shape;916;p13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17" name="Google Shape;917;p13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918"/>
        <p:cNvGrpSpPr/>
        <p:nvPr/>
      </p:nvGrpSpPr>
      <p:grpSpPr>
        <a:xfrm>
          <a:off x="0" y="0"/>
          <a:ext cx="0" cy="0"/>
          <a:chOff x="0" y="0"/>
          <a:chExt cx="0" cy="0"/>
        </a:xfrm>
      </p:grpSpPr>
      <p:sp>
        <p:nvSpPr>
          <p:cNvPr id="919" name="Google Shape;919;p139"/>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0" name="Google Shape;920;p1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921" name="Google Shape;921;p139"/>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922" name="Google Shape;922;p139"/>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923"/>
        <p:cNvGrpSpPr/>
        <p:nvPr/>
      </p:nvGrpSpPr>
      <p:grpSpPr>
        <a:xfrm>
          <a:off x="0" y="0"/>
          <a:ext cx="0" cy="0"/>
          <a:chOff x="0" y="0"/>
          <a:chExt cx="0" cy="0"/>
        </a:xfrm>
      </p:grpSpPr>
      <p:sp>
        <p:nvSpPr>
          <p:cNvPr id="924" name="Google Shape;924;p14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5" name="Google Shape;925;p1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26" name="Google Shape;926;p140"/>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927" name="Google Shape;927;p140"/>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8"/>
        <p:cNvGrpSpPr/>
        <p:nvPr/>
      </p:nvGrpSpPr>
      <p:grpSpPr>
        <a:xfrm>
          <a:off x="0" y="0"/>
          <a:ext cx="0" cy="0"/>
          <a:chOff x="0" y="0"/>
          <a:chExt cx="0" cy="0"/>
        </a:xfrm>
      </p:grpSpPr>
      <p:sp>
        <p:nvSpPr>
          <p:cNvPr id="929" name="Google Shape;929;p141"/>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30" name="Google Shape;930;p141"/>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1" name="Google Shape;931;p141"/>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2" name="Google Shape;932;p14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33" name="Google Shape;933;p14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34" name="Google Shape;934;p141">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935"/>
        <p:cNvGrpSpPr/>
        <p:nvPr/>
      </p:nvGrpSpPr>
      <p:grpSpPr>
        <a:xfrm>
          <a:off x="0" y="0"/>
          <a:ext cx="0" cy="0"/>
          <a:chOff x="0" y="0"/>
          <a:chExt cx="0" cy="0"/>
        </a:xfrm>
      </p:grpSpPr>
      <p:sp>
        <p:nvSpPr>
          <p:cNvPr id="936" name="Google Shape;936;p142"/>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7" name="Google Shape;937;p142"/>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38" name="Google Shape;938;p14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9" name="Google Shape;939;p142"/>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0" name="Google Shape;940;p14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41" name="Google Shape;941;p14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942"/>
        <p:cNvGrpSpPr/>
        <p:nvPr/>
      </p:nvGrpSpPr>
      <p:grpSpPr>
        <a:xfrm>
          <a:off x="0" y="0"/>
          <a:ext cx="0" cy="0"/>
          <a:chOff x="0" y="0"/>
          <a:chExt cx="0" cy="0"/>
        </a:xfrm>
      </p:grpSpPr>
      <p:sp>
        <p:nvSpPr>
          <p:cNvPr id="943" name="Google Shape;943;p143"/>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4" name="Google Shape;944;p143"/>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5" name="Google Shape;945;p14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6" name="Google Shape;946;p1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7" name="Google Shape;947;p143"/>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8" name="Google Shape;948;p143"/>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9" name="Google Shape;949;p1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50" name="Google Shape;950;p1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951"/>
        <p:cNvGrpSpPr/>
        <p:nvPr/>
      </p:nvGrpSpPr>
      <p:grpSpPr>
        <a:xfrm>
          <a:off x="0" y="0"/>
          <a:ext cx="0" cy="0"/>
          <a:chOff x="0" y="0"/>
          <a:chExt cx="0" cy="0"/>
        </a:xfrm>
      </p:grpSpPr>
      <p:sp>
        <p:nvSpPr>
          <p:cNvPr id="952" name="Google Shape;952;p144"/>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3" name="Google Shape;953;p14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4" name="Google Shape;954;p144"/>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5" name="Google Shape;955;p144"/>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6" name="Google Shape;956;p144"/>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7" name="Google Shape;957;p1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58" name="Google Shape;958;p1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959"/>
        <p:cNvGrpSpPr/>
        <p:nvPr/>
      </p:nvGrpSpPr>
      <p:grpSpPr>
        <a:xfrm>
          <a:off x="0" y="0"/>
          <a:ext cx="0" cy="0"/>
          <a:chOff x="0" y="0"/>
          <a:chExt cx="0" cy="0"/>
        </a:xfrm>
      </p:grpSpPr>
      <p:sp>
        <p:nvSpPr>
          <p:cNvPr id="960" name="Google Shape;960;p145"/>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61" name="Google Shape;961;p145"/>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62" name="Google Shape;962;p145"/>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63" name="Google Shape;963;p145"/>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64" name="Google Shape;964;p14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65" name="Google Shape;965;p145"/>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6" name="Google Shape;966;p145"/>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7" name="Google Shape;967;p145"/>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8" name="Google Shape;968;p145"/>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9" name="Google Shape;969;p1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70" name="Google Shape;970;p1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Google Shape;109;p1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971"/>
        <p:cNvGrpSpPr/>
        <p:nvPr/>
      </p:nvGrpSpPr>
      <p:grpSpPr>
        <a:xfrm>
          <a:off x="0" y="0"/>
          <a:ext cx="0" cy="0"/>
          <a:chOff x="0" y="0"/>
          <a:chExt cx="0" cy="0"/>
        </a:xfrm>
      </p:grpSpPr>
      <p:sp>
        <p:nvSpPr>
          <p:cNvPr id="972" name="Google Shape;972;p146"/>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3" name="Google Shape;973;p146"/>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4" name="Google Shape;974;p146"/>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5" name="Google Shape;975;p146"/>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6" name="Google Shape;976;p146"/>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7" name="Google Shape;977;p146"/>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8" name="Google Shape;978;p146"/>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979" name="Google Shape;979;p146"/>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80" name="Google Shape;980;p146"/>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81" name="Google Shape;981;p146"/>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982" name="Google Shape;982;p146"/>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983" name="Google Shape;983;p146"/>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984" name="Google Shape;984;p146"/>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5" name="Google Shape;985;p146"/>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6" name="Google Shape;986;p146"/>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987" name="Google Shape;987;p146"/>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2" name="Google Shape;112;p1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7" name="Google Shape;127;p1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Google Shape;133;p20"/>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Google Shape;134;p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5" name="Google Shape;135;p2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 name="Google Shape;21;p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Google Shape;140;p21"/>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Google Shape;141;p2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Google Shape;143;p2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21"/>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Google Shape;149;p22"/>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51" name="Google Shape;151;p22"/>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2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2"/>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Google Shape;157;p23"/>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2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2" name="Google Shape;162;p23"/>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3"/>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3"/>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8"/>
        <p:cNvGrpSpPr/>
        <p:nvPr/>
      </p:nvGrpSpPr>
      <p:grpSpPr>
        <a:xfrm>
          <a:off x="0" y="0"/>
          <a:ext cx="0" cy="0"/>
          <a:chOff x="0" y="0"/>
          <a:chExt cx="0" cy="0"/>
        </a:xfrm>
      </p:grpSpPr>
      <p:sp>
        <p:nvSpPr>
          <p:cNvPr id="169" name="Google Shape;169;p24"/>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0" name="Google Shape;170;p24"/>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440"/>
              </a:spcBef>
              <a:spcAft>
                <a:spcPts val="0"/>
              </a:spcAft>
              <a:buSzPts val="2800"/>
              <a:buNone/>
              <a:defRPr sz="2800"/>
            </a:lvl1pPr>
            <a:lvl2pPr lvl="1" algn="ctr" rtl="0">
              <a:lnSpc>
                <a:spcPct val="100000"/>
              </a:lnSpc>
              <a:spcBef>
                <a:spcPts val="400"/>
              </a:spcBef>
              <a:spcAft>
                <a:spcPts val="0"/>
              </a:spcAft>
              <a:buSzPts val="2800"/>
              <a:buNone/>
              <a:defRPr sz="2800"/>
            </a:lvl2pPr>
            <a:lvl3pPr lvl="2" algn="ctr" rtl="0">
              <a:lnSpc>
                <a:spcPct val="100000"/>
              </a:lnSpc>
              <a:spcBef>
                <a:spcPts val="360"/>
              </a:spcBef>
              <a:spcAft>
                <a:spcPts val="0"/>
              </a:spcAft>
              <a:buSzPts val="2800"/>
              <a:buNone/>
              <a:defRPr sz="2800"/>
            </a:lvl3pPr>
            <a:lvl4pPr lvl="3" algn="ctr" rtl="0">
              <a:lnSpc>
                <a:spcPct val="100000"/>
              </a:lnSpc>
              <a:spcBef>
                <a:spcPts val="320"/>
              </a:spcBef>
              <a:spcAft>
                <a:spcPts val="0"/>
              </a:spcAft>
              <a:buSzPts val="2800"/>
              <a:buNone/>
              <a:defRPr sz="2800"/>
            </a:lvl4pPr>
            <a:lvl5pPr lvl="4" algn="ctr" rtl="0">
              <a:lnSpc>
                <a:spcPct val="100000"/>
              </a:lnSpc>
              <a:spcBef>
                <a:spcPts val="32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171" name="Google Shape;171;p2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311700" y="593367"/>
            <a:ext cx="8520600" cy="763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74" name="Google Shape;174;p2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440"/>
              </a:spcBef>
              <a:spcAft>
                <a:spcPts val="0"/>
              </a:spcAft>
              <a:buSzPts val="1400"/>
              <a:buChar char="•"/>
              <a:defRPr sz="1400"/>
            </a:lvl1pPr>
            <a:lvl2pPr marL="914400" lvl="1" indent="-304800" rtl="0">
              <a:spcBef>
                <a:spcPts val="400"/>
              </a:spcBef>
              <a:spcAft>
                <a:spcPts val="0"/>
              </a:spcAft>
              <a:buSzPts val="1200"/>
              <a:buChar char="–"/>
              <a:defRPr sz="1200"/>
            </a:lvl2pPr>
            <a:lvl3pPr marL="1371600" lvl="2" indent="-304800" rtl="0">
              <a:spcBef>
                <a:spcPts val="360"/>
              </a:spcBef>
              <a:spcAft>
                <a:spcPts val="0"/>
              </a:spcAft>
              <a:buSzPts val="1200"/>
              <a:buChar char="•"/>
              <a:defRPr sz="1200"/>
            </a:lvl3pPr>
            <a:lvl4pPr marL="1828800" lvl="3" indent="-304800" rtl="0">
              <a:spcBef>
                <a:spcPts val="320"/>
              </a:spcBef>
              <a:spcAft>
                <a:spcPts val="0"/>
              </a:spcAft>
              <a:buSzPts val="1200"/>
              <a:buChar char="–"/>
              <a:defRPr sz="1200"/>
            </a:lvl4pPr>
            <a:lvl5pPr marL="2286000" lvl="4" indent="-304800" rtl="0">
              <a:spcBef>
                <a:spcPts val="32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175" name="Google Shape;175;p2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440"/>
              </a:spcBef>
              <a:spcAft>
                <a:spcPts val="0"/>
              </a:spcAft>
              <a:buSzPts val="1400"/>
              <a:buChar char="•"/>
              <a:defRPr sz="1400"/>
            </a:lvl1pPr>
            <a:lvl2pPr marL="914400" lvl="1" indent="-304800" rtl="0">
              <a:spcBef>
                <a:spcPts val="400"/>
              </a:spcBef>
              <a:spcAft>
                <a:spcPts val="0"/>
              </a:spcAft>
              <a:buSzPts val="1200"/>
              <a:buChar char="–"/>
              <a:defRPr sz="1200"/>
            </a:lvl2pPr>
            <a:lvl3pPr marL="1371600" lvl="2" indent="-304800" rtl="0">
              <a:spcBef>
                <a:spcPts val="360"/>
              </a:spcBef>
              <a:spcAft>
                <a:spcPts val="0"/>
              </a:spcAft>
              <a:buSzPts val="1200"/>
              <a:buChar char="•"/>
              <a:defRPr sz="1200"/>
            </a:lvl3pPr>
            <a:lvl4pPr marL="1828800" lvl="3" indent="-304800" rtl="0">
              <a:spcBef>
                <a:spcPts val="320"/>
              </a:spcBef>
              <a:spcAft>
                <a:spcPts val="0"/>
              </a:spcAft>
              <a:buSzPts val="1200"/>
              <a:buChar char="–"/>
              <a:defRPr sz="1200"/>
            </a:lvl4pPr>
            <a:lvl5pPr marL="2286000" lvl="4" indent="-304800" rtl="0">
              <a:spcBef>
                <a:spcPts val="32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176" name="Google Shape;176;p2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p:spTree>
      <p:nvGrpSpPr>
        <p:cNvPr id="1" name="Shape 177"/>
        <p:cNvGrpSpPr/>
        <p:nvPr/>
      </p:nvGrpSpPr>
      <p:grpSpPr>
        <a:xfrm>
          <a:off x="0" y="0"/>
          <a:ext cx="0" cy="0"/>
          <a:chOff x="0" y="0"/>
          <a:chExt cx="0" cy="0"/>
        </a:xfrm>
      </p:grpSpPr>
      <p:sp>
        <p:nvSpPr>
          <p:cNvPr id="178" name="Google Shape;178;p26"/>
          <p:cNvSpPr/>
          <p:nvPr/>
        </p:nvSpPr>
        <p:spPr>
          <a:xfrm>
            <a:off x="4636800" y="107600"/>
            <a:ext cx="4426500" cy="6642900"/>
          </a:xfrm>
          <a:prstGeom prst="rect">
            <a:avLst/>
          </a:prstGeom>
          <a:solidFill>
            <a:srgbClr val="5B0F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Calibri"/>
              <a:buNone/>
            </a:pPr>
            <a:endParaRPr sz="1800">
              <a:solidFill>
                <a:schemeClr val="dk1"/>
              </a:solidFill>
              <a:latin typeface="Calibri"/>
              <a:ea typeface="Calibri"/>
              <a:cs typeface="Calibri"/>
              <a:sym typeface="Calibri"/>
            </a:endParaRPr>
          </a:p>
        </p:txBody>
      </p:sp>
      <p:cxnSp>
        <p:nvCxnSpPr>
          <p:cNvPr id="179" name="Google Shape;179;p26"/>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180" name="Google Shape;180;p26"/>
          <p:cNvSpPr txBox="1">
            <a:spLocks noGrp="1"/>
          </p:cNvSpPr>
          <p:nvPr>
            <p:ph type="title"/>
          </p:nvPr>
        </p:nvSpPr>
        <p:spPr>
          <a:xfrm>
            <a:off x="265500" y="1575600"/>
            <a:ext cx="4045200" cy="2044800"/>
          </a:xfrm>
          <a:prstGeom prst="rect">
            <a:avLst/>
          </a:prstGeom>
          <a:noFill/>
          <a:ln>
            <a:noFill/>
          </a:ln>
        </p:spPr>
        <p:txBody>
          <a:bodyPr spcFirstLastPara="1" wrap="square" lIns="91425" tIns="91425" rIns="91425" bIns="91425" anchor="b" anchorCtr="0">
            <a:noAutofit/>
          </a:bodyPr>
          <a:lstStyle>
            <a:lvl1pPr marL="0" marR="0" lvl="0" indent="0" algn="ctr" rtl="0">
              <a:lnSpc>
                <a:spcPct val="90000"/>
              </a:lnSpc>
              <a:spcBef>
                <a:spcPts val="0"/>
              </a:spcBef>
              <a:spcAft>
                <a:spcPts val="0"/>
              </a:spcAft>
              <a:buClr>
                <a:schemeClr val="dk1"/>
              </a:buClr>
              <a:buSzPts val="2400"/>
              <a:buFont typeface="Calibri"/>
              <a:buNone/>
              <a:defRPr sz="3800" b="0" i="0" u="none" strike="noStrike" cap="none">
                <a:solidFill>
                  <a:schemeClr val="dk1"/>
                </a:solidFill>
                <a:latin typeface="Calibri"/>
                <a:ea typeface="Calibri"/>
                <a:cs typeface="Calibri"/>
                <a:sym typeface="Calibri"/>
              </a:defRPr>
            </a:lvl1pPr>
            <a:lvl2pPr lvl="1" indent="0" algn="ctr" rtl="0">
              <a:spcBef>
                <a:spcPts val="0"/>
              </a:spcBef>
              <a:spcAft>
                <a:spcPts val="0"/>
              </a:spcAft>
              <a:buSzPts val="1800"/>
              <a:buNone/>
              <a:defRPr sz="3800"/>
            </a:lvl2pPr>
            <a:lvl3pPr lvl="2" indent="0" algn="ctr" rtl="0">
              <a:spcBef>
                <a:spcPts val="0"/>
              </a:spcBef>
              <a:spcAft>
                <a:spcPts val="0"/>
              </a:spcAft>
              <a:buSzPts val="1800"/>
              <a:buNone/>
              <a:defRPr sz="3800"/>
            </a:lvl3pPr>
            <a:lvl4pPr lvl="3" indent="0" algn="ctr" rtl="0">
              <a:spcBef>
                <a:spcPts val="0"/>
              </a:spcBef>
              <a:spcAft>
                <a:spcPts val="0"/>
              </a:spcAft>
              <a:buSzPts val="1800"/>
              <a:buNone/>
              <a:defRPr sz="3800"/>
            </a:lvl4pPr>
            <a:lvl5pPr lvl="4" indent="0" algn="ctr" rtl="0">
              <a:spcBef>
                <a:spcPts val="0"/>
              </a:spcBef>
              <a:spcAft>
                <a:spcPts val="0"/>
              </a:spcAft>
              <a:buSzPts val="1800"/>
              <a:buNone/>
              <a:defRPr sz="3800"/>
            </a:lvl5pPr>
            <a:lvl6pPr lvl="5" indent="0" algn="ctr" rtl="0">
              <a:spcBef>
                <a:spcPts val="0"/>
              </a:spcBef>
              <a:spcAft>
                <a:spcPts val="0"/>
              </a:spcAft>
              <a:buSzPts val="1800"/>
              <a:buNone/>
              <a:defRPr sz="3800"/>
            </a:lvl6pPr>
            <a:lvl7pPr lvl="6" indent="0" algn="ctr" rtl="0">
              <a:spcBef>
                <a:spcPts val="0"/>
              </a:spcBef>
              <a:spcAft>
                <a:spcPts val="0"/>
              </a:spcAft>
              <a:buSzPts val="1800"/>
              <a:buNone/>
              <a:defRPr sz="3800"/>
            </a:lvl7pPr>
            <a:lvl8pPr lvl="7" indent="0" algn="ctr" rtl="0">
              <a:spcBef>
                <a:spcPts val="0"/>
              </a:spcBef>
              <a:spcAft>
                <a:spcPts val="0"/>
              </a:spcAft>
              <a:buSzPts val="1800"/>
              <a:buNone/>
              <a:defRPr sz="3800"/>
            </a:lvl8pPr>
            <a:lvl9pPr lvl="8" indent="0" algn="ctr" rtl="0">
              <a:spcBef>
                <a:spcPts val="0"/>
              </a:spcBef>
              <a:spcAft>
                <a:spcPts val="0"/>
              </a:spcAft>
              <a:buSzPts val="1800"/>
              <a:buNone/>
              <a:defRPr sz="3800"/>
            </a:lvl9pPr>
          </a:lstStyle>
          <a:p>
            <a:endParaRPr/>
          </a:p>
        </p:txBody>
      </p:sp>
      <p:sp>
        <p:nvSpPr>
          <p:cNvPr id="181" name="Google Shape;181;p26"/>
          <p:cNvSpPr txBox="1">
            <a:spLocks noGrp="1"/>
          </p:cNvSpPr>
          <p:nvPr>
            <p:ph type="subTitle" idx="1"/>
          </p:nvPr>
        </p:nvSpPr>
        <p:spPr>
          <a:xfrm>
            <a:off x="265500" y="3692000"/>
            <a:ext cx="4045200" cy="1794000"/>
          </a:xfrm>
          <a:prstGeom prst="rect">
            <a:avLst/>
          </a:prstGeom>
          <a:noFill/>
          <a:ln>
            <a:noFill/>
          </a:ln>
        </p:spPr>
        <p:txBody>
          <a:bodyPr spcFirstLastPara="1" wrap="square" lIns="91425" tIns="91425" rIns="91425" bIns="91425" anchor="t" anchorCtr="0">
            <a:noAutofit/>
          </a:bodyPr>
          <a:lstStyle>
            <a:lvl1pPr marL="171450" marR="0" lvl="0" indent="-171450" algn="ctr" rtl="0">
              <a:lnSpc>
                <a:spcPct val="100000"/>
              </a:lnSpc>
              <a:spcBef>
                <a:spcPts val="0"/>
              </a:spcBef>
              <a:spcAft>
                <a:spcPts val="0"/>
              </a:spcAft>
              <a:buClr>
                <a:schemeClr val="dk1"/>
              </a:buClr>
              <a:buSzPts val="2200"/>
              <a:buFont typeface="Arial"/>
              <a:buNone/>
              <a:defRPr sz="2100" b="0" i="0" u="none" strike="noStrike" cap="none">
                <a:solidFill>
                  <a:schemeClr val="dk1"/>
                </a:solidFill>
                <a:latin typeface="Calibri"/>
                <a:ea typeface="Calibri"/>
                <a:cs typeface="Calibri"/>
                <a:sym typeface="Calibri"/>
              </a:defRPr>
            </a:lvl1pPr>
            <a:lvl2pPr marL="514350" marR="0" lvl="1" indent="-171450" algn="ctr" rtl="0">
              <a:lnSpc>
                <a:spcPct val="100000"/>
              </a:lnSpc>
              <a:spcBef>
                <a:spcPts val="0"/>
              </a:spcBef>
              <a:spcAft>
                <a:spcPts val="0"/>
              </a:spcAft>
              <a:buClr>
                <a:schemeClr val="dk1"/>
              </a:buClr>
              <a:buSzPts val="2000"/>
              <a:buFont typeface="Arial"/>
              <a:buNone/>
              <a:defRPr sz="2100" b="0" i="0" u="none" strike="noStrike" cap="none">
                <a:solidFill>
                  <a:schemeClr val="dk1"/>
                </a:solidFill>
                <a:latin typeface="Calibri"/>
                <a:ea typeface="Calibri"/>
                <a:cs typeface="Calibri"/>
                <a:sym typeface="Calibri"/>
              </a:defRPr>
            </a:lvl2pPr>
            <a:lvl3pPr marL="857250" marR="0" lvl="2" indent="-171450" algn="ctr" rtl="0">
              <a:lnSpc>
                <a:spcPct val="100000"/>
              </a:lnSpc>
              <a:spcBef>
                <a:spcPts val="0"/>
              </a:spcBef>
              <a:spcAft>
                <a:spcPts val="0"/>
              </a:spcAft>
              <a:buClr>
                <a:schemeClr val="dk1"/>
              </a:buClr>
              <a:buSzPts val="1800"/>
              <a:buFont typeface="Arial"/>
              <a:buNone/>
              <a:defRPr sz="2100" b="0" i="0" u="none" strike="noStrike" cap="none">
                <a:solidFill>
                  <a:schemeClr val="dk1"/>
                </a:solidFill>
                <a:latin typeface="Calibri"/>
                <a:ea typeface="Calibri"/>
                <a:cs typeface="Calibri"/>
                <a:sym typeface="Calibri"/>
              </a:defRPr>
            </a:lvl3pPr>
            <a:lvl4pPr marL="1200150" marR="0" lvl="3" indent="-171450" algn="ctr" rtl="0">
              <a:lnSpc>
                <a:spcPct val="100000"/>
              </a:lnSpc>
              <a:spcBef>
                <a:spcPts val="0"/>
              </a:spcBef>
              <a:spcAft>
                <a:spcPts val="0"/>
              </a:spcAft>
              <a:buClr>
                <a:schemeClr val="dk1"/>
              </a:buClr>
              <a:buSzPts val="1600"/>
              <a:buFont typeface="Arial"/>
              <a:buNone/>
              <a:defRPr sz="2100" b="0" i="0" u="none" strike="noStrike" cap="none">
                <a:solidFill>
                  <a:schemeClr val="dk1"/>
                </a:solidFill>
                <a:latin typeface="Calibri"/>
                <a:ea typeface="Calibri"/>
                <a:cs typeface="Calibri"/>
                <a:sym typeface="Calibri"/>
              </a:defRPr>
            </a:lvl4pPr>
            <a:lvl5pPr marL="1543050" marR="0" lvl="4" indent="-171450" algn="ctr" rtl="0">
              <a:lnSpc>
                <a:spcPct val="100000"/>
              </a:lnSpc>
              <a:spcBef>
                <a:spcPts val="0"/>
              </a:spcBef>
              <a:spcAft>
                <a:spcPts val="0"/>
              </a:spcAft>
              <a:buClr>
                <a:schemeClr val="dk1"/>
              </a:buClr>
              <a:buSzPts val="1600"/>
              <a:buFont typeface="Arial"/>
              <a:buNone/>
              <a:defRPr sz="2100" b="0" i="0" u="none" strike="noStrike" cap="none">
                <a:solidFill>
                  <a:schemeClr val="dk1"/>
                </a:solidFill>
                <a:latin typeface="Calibri"/>
                <a:ea typeface="Calibri"/>
                <a:cs typeface="Calibri"/>
                <a:sym typeface="Calibri"/>
              </a:defRPr>
            </a:lvl5pPr>
            <a:lvl6pPr marL="1885950" marR="0" lvl="5" indent="-171450" algn="ctr" rtl="0">
              <a:lnSpc>
                <a:spcPct val="100000"/>
              </a:lnSpc>
              <a:spcBef>
                <a:spcPts val="0"/>
              </a:spcBef>
              <a:spcAft>
                <a:spcPts val="0"/>
              </a:spcAft>
              <a:buClr>
                <a:schemeClr val="dk1"/>
              </a:buClr>
              <a:buSzPts val="2000"/>
              <a:buFont typeface="Arial"/>
              <a:buNone/>
              <a:defRPr sz="2100" b="0" i="0" u="none" strike="noStrike" cap="none">
                <a:solidFill>
                  <a:schemeClr val="dk1"/>
                </a:solidFill>
                <a:latin typeface="Calibri"/>
                <a:ea typeface="Calibri"/>
                <a:cs typeface="Calibri"/>
                <a:sym typeface="Calibri"/>
              </a:defRPr>
            </a:lvl6pPr>
            <a:lvl7pPr marL="2228850" marR="0" lvl="6" indent="-171450" algn="ctr" rtl="0">
              <a:lnSpc>
                <a:spcPct val="100000"/>
              </a:lnSpc>
              <a:spcBef>
                <a:spcPts val="0"/>
              </a:spcBef>
              <a:spcAft>
                <a:spcPts val="0"/>
              </a:spcAft>
              <a:buClr>
                <a:schemeClr val="dk1"/>
              </a:buClr>
              <a:buSzPts val="2000"/>
              <a:buFont typeface="Arial"/>
              <a:buNone/>
              <a:defRPr sz="2100" b="0" i="0" u="none" strike="noStrike" cap="none">
                <a:solidFill>
                  <a:schemeClr val="dk1"/>
                </a:solidFill>
                <a:latin typeface="Calibri"/>
                <a:ea typeface="Calibri"/>
                <a:cs typeface="Calibri"/>
                <a:sym typeface="Calibri"/>
              </a:defRPr>
            </a:lvl7pPr>
            <a:lvl8pPr marL="2571750" marR="0" lvl="7" indent="-171450" algn="ctr" rtl="0">
              <a:lnSpc>
                <a:spcPct val="100000"/>
              </a:lnSpc>
              <a:spcBef>
                <a:spcPts val="0"/>
              </a:spcBef>
              <a:spcAft>
                <a:spcPts val="0"/>
              </a:spcAft>
              <a:buClr>
                <a:schemeClr val="dk1"/>
              </a:buClr>
              <a:buSzPts val="2000"/>
              <a:buFont typeface="Arial"/>
              <a:buNone/>
              <a:defRPr sz="2100" b="0" i="0" u="none" strike="noStrike" cap="none">
                <a:solidFill>
                  <a:schemeClr val="dk1"/>
                </a:solidFill>
                <a:latin typeface="Calibri"/>
                <a:ea typeface="Calibri"/>
                <a:cs typeface="Calibri"/>
                <a:sym typeface="Calibri"/>
              </a:defRPr>
            </a:lvl8pPr>
            <a:lvl9pPr marL="2914650" marR="0" lvl="8" indent="-171450" algn="ctr" rtl="0">
              <a:lnSpc>
                <a:spcPct val="100000"/>
              </a:lnSpc>
              <a:spcBef>
                <a:spcPts val="0"/>
              </a:spcBef>
              <a:spcAft>
                <a:spcPts val="0"/>
              </a:spcAft>
              <a:buClr>
                <a:schemeClr val="dk1"/>
              </a:buClr>
              <a:buSzPts val="20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182" name="Google Shape;182;p26"/>
          <p:cNvSpPr txBox="1">
            <a:spLocks noGrp="1"/>
          </p:cNvSpPr>
          <p:nvPr>
            <p:ph type="body" idx="2"/>
          </p:nvPr>
        </p:nvSpPr>
        <p:spPr>
          <a:xfrm>
            <a:off x="4939500" y="965600"/>
            <a:ext cx="3837000" cy="4926900"/>
          </a:xfrm>
          <a:prstGeom prst="rect">
            <a:avLst/>
          </a:prstGeom>
          <a:noFill/>
          <a:ln>
            <a:noFill/>
          </a:ln>
        </p:spPr>
        <p:txBody>
          <a:bodyPr spcFirstLastPara="1" wrap="square" lIns="91425" tIns="91425" rIns="91425" bIns="91425" anchor="ctr" anchorCtr="0">
            <a:noAutofit/>
          </a:bodyPr>
          <a:lstStyle>
            <a:lvl1pPr marL="457200" marR="0" lvl="0" indent="-361950" algn="l" rtl="0">
              <a:lnSpc>
                <a:spcPct val="90000"/>
              </a:lnSpc>
              <a:spcBef>
                <a:spcPts val="0"/>
              </a:spcBef>
              <a:spcAft>
                <a:spcPts val="0"/>
              </a:spcAft>
              <a:buClr>
                <a:schemeClr val="lt1"/>
              </a:buClr>
              <a:buSzPts val="2100"/>
              <a:buFont typeface="Arial"/>
              <a:buChar char="•"/>
              <a:defRPr sz="21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23850" algn="l" rtl="0">
              <a:lnSpc>
                <a:spcPct val="90000"/>
              </a:lnSpc>
              <a:spcBef>
                <a:spcPts val="0"/>
              </a:spcBef>
              <a:spcAft>
                <a:spcPts val="0"/>
              </a:spcAft>
              <a:buClr>
                <a:schemeClr val="lt1"/>
              </a:buClr>
              <a:buSzPts val="1500"/>
              <a:buFont typeface="Arial"/>
              <a:buChar char="•"/>
              <a:defRPr sz="1500" b="0" i="0" u="none" strike="noStrike" cap="none">
                <a:solidFill>
                  <a:schemeClr val="lt1"/>
                </a:solidFill>
                <a:latin typeface="Calibri"/>
                <a:ea typeface="Calibri"/>
                <a:cs typeface="Calibri"/>
                <a:sym typeface="Calibri"/>
              </a:defRPr>
            </a:lvl3pPr>
            <a:lvl4pPr marL="1828800" marR="0" lvl="3" indent="-314325" algn="l" rtl="0">
              <a:lnSpc>
                <a:spcPct val="90000"/>
              </a:lnSpc>
              <a:spcBef>
                <a:spcPts val="0"/>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4pPr>
            <a:lvl5pPr marL="2286000" marR="0" lvl="4" indent="-314325" algn="l" rtl="0">
              <a:lnSpc>
                <a:spcPct val="90000"/>
              </a:lnSpc>
              <a:spcBef>
                <a:spcPts val="0"/>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5pPr>
            <a:lvl6pPr marL="2743200" marR="0" lvl="5" indent="-314325" algn="l" rtl="0">
              <a:lnSpc>
                <a:spcPct val="90000"/>
              </a:lnSpc>
              <a:spcBef>
                <a:spcPts val="0"/>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6pPr>
            <a:lvl7pPr marL="3200400" marR="0" lvl="6" indent="-314325" algn="l" rtl="0">
              <a:lnSpc>
                <a:spcPct val="90000"/>
              </a:lnSpc>
              <a:spcBef>
                <a:spcPts val="0"/>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7pPr>
            <a:lvl8pPr marL="3657600" marR="0" lvl="7" indent="-314325" algn="l" rtl="0">
              <a:lnSpc>
                <a:spcPct val="90000"/>
              </a:lnSpc>
              <a:spcBef>
                <a:spcPts val="0"/>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8pPr>
            <a:lvl9pPr marL="4114800" marR="0" lvl="8" indent="-314325" algn="l" rtl="0">
              <a:lnSpc>
                <a:spcPct val="90000"/>
              </a:lnSpc>
              <a:spcBef>
                <a:spcPts val="0"/>
              </a:spcBef>
              <a:spcAft>
                <a:spcPts val="0"/>
              </a:spcAft>
              <a:buClr>
                <a:schemeClr val="lt1"/>
              </a:buClr>
              <a:buSzPts val="1350"/>
              <a:buFont typeface="Arial"/>
              <a:buChar char="•"/>
              <a:defRPr sz="1350" b="0" i="0" u="none" strike="noStrike" cap="none">
                <a:solidFill>
                  <a:schemeClr val="lt1"/>
                </a:solidFill>
                <a:latin typeface="Calibri"/>
                <a:ea typeface="Calibri"/>
                <a:cs typeface="Calibri"/>
                <a:sym typeface="Calibri"/>
              </a:defRPr>
            </a:lvl9pPr>
          </a:lstStyle>
          <a:p>
            <a:endParaRPr/>
          </a:p>
        </p:txBody>
      </p:sp>
      <p:sp>
        <p:nvSpPr>
          <p:cNvPr id="183" name="Google Shape;183;p26"/>
          <p:cNvSpPr txBox="1">
            <a:spLocks noGrp="1"/>
          </p:cNvSpPr>
          <p:nvPr>
            <p:ph type="sldNum" idx="12"/>
          </p:nvPr>
        </p:nvSpPr>
        <p:spPr>
          <a:xfrm>
            <a:off x="8497999" y="6251677"/>
            <a:ext cx="548700" cy="5247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buNone/>
              <a:defRPr sz="900">
                <a:solidFill>
                  <a:schemeClr val="lt1"/>
                </a:solidFill>
                <a:latin typeface="Calibri"/>
                <a:ea typeface="Calibri"/>
                <a:cs typeface="Calibri"/>
                <a:sym typeface="Calibri"/>
              </a:defRPr>
            </a:lvl1pPr>
            <a:lvl2pPr marL="0" marR="0" lvl="1" indent="0" algn="r" rtl="0">
              <a:spcBef>
                <a:spcPts val="0"/>
              </a:spcBef>
              <a:buNone/>
              <a:defRPr sz="900">
                <a:solidFill>
                  <a:schemeClr val="lt1"/>
                </a:solidFill>
                <a:latin typeface="Calibri"/>
                <a:ea typeface="Calibri"/>
                <a:cs typeface="Calibri"/>
                <a:sym typeface="Calibri"/>
              </a:defRPr>
            </a:lvl2pPr>
            <a:lvl3pPr marL="0" marR="0" lvl="2" indent="0" algn="r" rtl="0">
              <a:spcBef>
                <a:spcPts val="0"/>
              </a:spcBef>
              <a:buNone/>
              <a:defRPr sz="900">
                <a:solidFill>
                  <a:schemeClr val="lt1"/>
                </a:solidFill>
                <a:latin typeface="Calibri"/>
                <a:ea typeface="Calibri"/>
                <a:cs typeface="Calibri"/>
                <a:sym typeface="Calibri"/>
              </a:defRPr>
            </a:lvl3pPr>
            <a:lvl4pPr marL="0" marR="0" lvl="3" indent="0" algn="r" rtl="0">
              <a:spcBef>
                <a:spcPts val="0"/>
              </a:spcBef>
              <a:buNone/>
              <a:defRPr sz="900">
                <a:solidFill>
                  <a:schemeClr val="lt1"/>
                </a:solidFill>
                <a:latin typeface="Calibri"/>
                <a:ea typeface="Calibri"/>
                <a:cs typeface="Calibri"/>
                <a:sym typeface="Calibri"/>
              </a:defRPr>
            </a:lvl4pPr>
            <a:lvl5pPr marL="0" marR="0" lvl="4" indent="0" algn="r" rtl="0">
              <a:spcBef>
                <a:spcPts val="0"/>
              </a:spcBef>
              <a:buNone/>
              <a:defRPr sz="900">
                <a:solidFill>
                  <a:schemeClr val="lt1"/>
                </a:solidFill>
                <a:latin typeface="Calibri"/>
                <a:ea typeface="Calibri"/>
                <a:cs typeface="Calibri"/>
                <a:sym typeface="Calibri"/>
              </a:defRPr>
            </a:lvl5pPr>
            <a:lvl6pPr marL="0" marR="0" lvl="5" indent="0" algn="r" rtl="0">
              <a:spcBef>
                <a:spcPts val="0"/>
              </a:spcBef>
              <a:buNone/>
              <a:defRPr sz="900">
                <a:solidFill>
                  <a:schemeClr val="lt1"/>
                </a:solidFill>
                <a:latin typeface="Calibri"/>
                <a:ea typeface="Calibri"/>
                <a:cs typeface="Calibri"/>
                <a:sym typeface="Calibri"/>
              </a:defRPr>
            </a:lvl6pPr>
            <a:lvl7pPr marL="0" marR="0" lvl="6" indent="0" algn="r" rtl="0">
              <a:spcBef>
                <a:spcPts val="0"/>
              </a:spcBef>
              <a:buNone/>
              <a:defRPr sz="900">
                <a:solidFill>
                  <a:schemeClr val="lt1"/>
                </a:solidFill>
                <a:latin typeface="Calibri"/>
                <a:ea typeface="Calibri"/>
                <a:cs typeface="Calibri"/>
                <a:sym typeface="Calibri"/>
              </a:defRPr>
            </a:lvl7pPr>
            <a:lvl8pPr marL="0" marR="0" lvl="7" indent="0" algn="r" rtl="0">
              <a:spcBef>
                <a:spcPts val="0"/>
              </a:spcBef>
              <a:buNone/>
              <a:defRPr sz="900">
                <a:solidFill>
                  <a:schemeClr val="lt1"/>
                </a:solidFill>
                <a:latin typeface="Calibri"/>
                <a:ea typeface="Calibri"/>
                <a:cs typeface="Calibri"/>
                <a:sym typeface="Calibri"/>
              </a:defRPr>
            </a:lvl8pPr>
            <a:lvl9pPr marL="0" marR="0" lvl="8" indent="0" algn="r" rtl="0">
              <a:spcBef>
                <a:spcPts val="0"/>
              </a:spcBef>
              <a:buNone/>
              <a:defRPr sz="9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311700" y="593367"/>
            <a:ext cx="8520600" cy="763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86" name="Google Shape;186;p27"/>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68300" rtl="0">
              <a:spcBef>
                <a:spcPts val="440"/>
              </a:spcBef>
              <a:spcAft>
                <a:spcPts val="0"/>
              </a:spcAft>
              <a:buSzPts val="22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87" name="Google Shape;187;p2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88"/>
        <p:cNvGrpSpPr/>
        <p:nvPr/>
      </p:nvGrpSpPr>
      <p:grpSpPr>
        <a:xfrm>
          <a:off x="0" y="0"/>
          <a:ext cx="0" cy="0"/>
          <a:chOff x="0" y="0"/>
          <a:chExt cx="0" cy="0"/>
        </a:xfrm>
      </p:grpSpPr>
      <p:sp>
        <p:nvSpPr>
          <p:cNvPr id="189" name="Google Shape;189;p28"/>
          <p:cNvSpPr/>
          <p:nvPr/>
        </p:nvSpPr>
        <p:spPr>
          <a:xfrm>
            <a:off x="0" y="-13000"/>
            <a:ext cx="7726800" cy="6884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8"/>
          <p:cNvSpPr txBox="1">
            <a:spLocks noGrp="1"/>
          </p:cNvSpPr>
          <p:nvPr>
            <p:ph type="body" idx="1"/>
          </p:nvPr>
        </p:nvSpPr>
        <p:spPr>
          <a:xfrm>
            <a:off x="1261050" y="1410867"/>
            <a:ext cx="5404500" cy="3659100"/>
          </a:xfrm>
          <a:prstGeom prst="rect">
            <a:avLst/>
          </a:prstGeom>
        </p:spPr>
        <p:txBody>
          <a:bodyPr spcFirstLastPara="1" wrap="square" lIns="91425" tIns="91425" rIns="91425" bIns="91425" anchor="t" anchorCtr="0">
            <a:noAutofit/>
          </a:bodyPr>
          <a:lstStyle>
            <a:lvl1pPr marL="457200" lvl="0" indent="-419100" rtl="0">
              <a:spcBef>
                <a:spcPts val="440"/>
              </a:spcBef>
              <a:spcAft>
                <a:spcPts val="0"/>
              </a:spcAft>
              <a:buClr>
                <a:srgbClr val="FFFFFF"/>
              </a:buClr>
              <a:buSzPts val="3000"/>
              <a:buChar char="•"/>
              <a:defRPr sz="3000" i="1">
                <a:solidFill>
                  <a:srgbClr val="FFFFFF"/>
                </a:solidFill>
              </a:defRPr>
            </a:lvl1pPr>
            <a:lvl2pPr marL="914400" lvl="1" indent="-419100" rtl="0">
              <a:spcBef>
                <a:spcPts val="400"/>
              </a:spcBef>
              <a:spcAft>
                <a:spcPts val="0"/>
              </a:spcAft>
              <a:buClr>
                <a:srgbClr val="FFFFFF"/>
              </a:buClr>
              <a:buSzPts val="3000"/>
              <a:buChar char="–"/>
              <a:defRPr sz="3000" i="1">
                <a:solidFill>
                  <a:srgbClr val="FFFFFF"/>
                </a:solidFill>
              </a:defRPr>
            </a:lvl2pPr>
            <a:lvl3pPr marL="1371600" lvl="2" indent="-419100" rtl="0">
              <a:spcBef>
                <a:spcPts val="360"/>
              </a:spcBef>
              <a:spcAft>
                <a:spcPts val="0"/>
              </a:spcAft>
              <a:buClr>
                <a:srgbClr val="FFFFFF"/>
              </a:buClr>
              <a:buSzPts val="3000"/>
              <a:buChar char="•"/>
              <a:defRPr sz="3000" i="1">
                <a:solidFill>
                  <a:srgbClr val="FFFFFF"/>
                </a:solidFill>
              </a:defRPr>
            </a:lvl3pPr>
            <a:lvl4pPr marL="1828800" lvl="3" indent="-419100" rtl="0">
              <a:spcBef>
                <a:spcPts val="320"/>
              </a:spcBef>
              <a:spcAft>
                <a:spcPts val="0"/>
              </a:spcAft>
              <a:buClr>
                <a:srgbClr val="FFFFFF"/>
              </a:buClr>
              <a:buSzPts val="3000"/>
              <a:buChar char="–"/>
              <a:defRPr sz="3000" i="1">
                <a:solidFill>
                  <a:srgbClr val="FFFFFF"/>
                </a:solidFill>
              </a:defRPr>
            </a:lvl4pPr>
            <a:lvl5pPr marL="2286000" lvl="4" indent="-419100" rtl="0">
              <a:spcBef>
                <a:spcPts val="320"/>
              </a:spcBef>
              <a:spcAft>
                <a:spcPts val="0"/>
              </a:spcAft>
              <a:buClr>
                <a:srgbClr val="FFFFFF"/>
              </a:buClr>
              <a:buSzPts val="3000"/>
              <a:buChar char="»"/>
              <a:defRPr sz="3000" i="1">
                <a:solidFill>
                  <a:srgbClr val="FFFFFF"/>
                </a:solidFill>
              </a:defRPr>
            </a:lvl5pPr>
            <a:lvl6pPr marL="2743200" lvl="5" indent="-419100" rtl="0">
              <a:spcBef>
                <a:spcPts val="400"/>
              </a:spcBef>
              <a:spcAft>
                <a:spcPts val="0"/>
              </a:spcAft>
              <a:buClr>
                <a:srgbClr val="FFFFFF"/>
              </a:buClr>
              <a:buSzPts val="3000"/>
              <a:buChar char="•"/>
              <a:defRPr sz="3000" i="1">
                <a:solidFill>
                  <a:srgbClr val="FFFFFF"/>
                </a:solidFill>
              </a:defRPr>
            </a:lvl6pPr>
            <a:lvl7pPr marL="3200400" lvl="6" indent="-419100" rtl="0">
              <a:spcBef>
                <a:spcPts val="400"/>
              </a:spcBef>
              <a:spcAft>
                <a:spcPts val="0"/>
              </a:spcAft>
              <a:buClr>
                <a:srgbClr val="FFFFFF"/>
              </a:buClr>
              <a:buSzPts val="3000"/>
              <a:buChar char="•"/>
              <a:defRPr sz="3000" i="1">
                <a:solidFill>
                  <a:srgbClr val="FFFFFF"/>
                </a:solidFill>
              </a:defRPr>
            </a:lvl7pPr>
            <a:lvl8pPr marL="3657600" lvl="7" indent="-419100" rtl="0">
              <a:spcBef>
                <a:spcPts val="400"/>
              </a:spcBef>
              <a:spcAft>
                <a:spcPts val="0"/>
              </a:spcAft>
              <a:buClr>
                <a:srgbClr val="FFFFFF"/>
              </a:buClr>
              <a:buSzPts val="3000"/>
              <a:buChar char="•"/>
              <a:defRPr sz="3000" i="1">
                <a:solidFill>
                  <a:srgbClr val="FFFFFF"/>
                </a:solidFill>
              </a:defRPr>
            </a:lvl8pPr>
            <a:lvl9pPr marL="4114800" lvl="8" indent="-419100" rtl="0">
              <a:spcBef>
                <a:spcPts val="400"/>
              </a:spcBef>
              <a:spcAft>
                <a:spcPts val="0"/>
              </a:spcAft>
              <a:buClr>
                <a:srgbClr val="FFFFFF"/>
              </a:buClr>
              <a:buSzPts val="3000"/>
              <a:buChar char="•"/>
              <a:defRPr sz="3000" i="1">
                <a:solidFill>
                  <a:srgbClr val="FFFFFF"/>
                </a:solidFill>
              </a:defRPr>
            </a:lvl9pPr>
          </a:lstStyle>
          <a:p>
            <a:endParaRPr/>
          </a:p>
        </p:txBody>
      </p:sp>
      <p:sp>
        <p:nvSpPr>
          <p:cNvPr id="191" name="Google Shape;191;p28"/>
          <p:cNvSpPr txBox="1"/>
          <p:nvPr/>
        </p:nvSpPr>
        <p:spPr>
          <a:xfrm>
            <a:off x="439873" y="989792"/>
            <a:ext cx="1957200" cy="8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9600" b="1">
                <a:solidFill>
                  <a:srgbClr val="FFFFFF"/>
                </a:solidFill>
              </a:rPr>
              <a:t>“</a:t>
            </a:r>
            <a:endParaRPr sz="9600" b="1">
              <a:solidFill>
                <a:srgbClr val="FFFFFF"/>
              </a:solidFill>
            </a:endParaRPr>
          </a:p>
        </p:txBody>
      </p:sp>
      <p:sp>
        <p:nvSpPr>
          <p:cNvPr id="192" name="Google Shape;192;p28"/>
          <p:cNvSpPr txBox="1">
            <a:spLocks noGrp="1"/>
          </p:cNvSpPr>
          <p:nvPr>
            <p:ph type="sldNum" idx="12"/>
          </p:nvPr>
        </p:nvSpPr>
        <p:spPr>
          <a:xfrm>
            <a:off x="8480584" y="6333134"/>
            <a:ext cx="548700" cy="5247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2 columns">
  <p:cSld name="TITLE_AND_TWO_COLUMNS_1">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844425" y="563333"/>
            <a:ext cx="32268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95" name="Google Shape;195;p29"/>
          <p:cNvSpPr txBox="1">
            <a:spLocks noGrp="1"/>
          </p:cNvSpPr>
          <p:nvPr>
            <p:ph type="body" idx="1"/>
          </p:nvPr>
        </p:nvSpPr>
        <p:spPr>
          <a:xfrm>
            <a:off x="844425" y="2112933"/>
            <a:ext cx="3267300" cy="4292100"/>
          </a:xfrm>
          <a:prstGeom prst="rect">
            <a:avLst/>
          </a:prstGeom>
        </p:spPr>
        <p:txBody>
          <a:bodyPr spcFirstLastPara="1" wrap="square" lIns="91425" tIns="91425" rIns="91425" bIns="91425" anchor="t" anchorCtr="0">
            <a:noAutofit/>
          </a:bodyPr>
          <a:lstStyle>
            <a:lvl1pPr marL="457200" lvl="0" indent="-368300" rtl="0">
              <a:spcBef>
                <a:spcPts val="440"/>
              </a:spcBef>
              <a:spcAft>
                <a:spcPts val="0"/>
              </a:spcAft>
              <a:buSzPts val="22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96" name="Google Shape;196;p29"/>
          <p:cNvSpPr txBox="1">
            <a:spLocks noGrp="1"/>
          </p:cNvSpPr>
          <p:nvPr>
            <p:ph type="body" idx="2"/>
          </p:nvPr>
        </p:nvSpPr>
        <p:spPr>
          <a:xfrm>
            <a:off x="4308498" y="2112933"/>
            <a:ext cx="3267300" cy="4292100"/>
          </a:xfrm>
          <a:prstGeom prst="rect">
            <a:avLst/>
          </a:prstGeom>
        </p:spPr>
        <p:txBody>
          <a:bodyPr spcFirstLastPara="1" wrap="square" lIns="91425" tIns="91425" rIns="91425" bIns="91425" anchor="t" anchorCtr="0">
            <a:noAutofit/>
          </a:bodyPr>
          <a:lstStyle>
            <a:lvl1pPr marL="457200" lvl="0" indent="-368300" rtl="0">
              <a:spcBef>
                <a:spcPts val="440"/>
              </a:spcBef>
              <a:spcAft>
                <a:spcPts val="0"/>
              </a:spcAft>
              <a:buSzPts val="22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97" name="Google Shape;197;p29"/>
          <p:cNvSpPr/>
          <p:nvPr/>
        </p:nvSpPr>
        <p:spPr>
          <a:xfrm>
            <a:off x="579000" y="772000"/>
            <a:ext cx="54300" cy="90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9"/>
          <p:cNvSpPr/>
          <p:nvPr/>
        </p:nvSpPr>
        <p:spPr>
          <a:xfrm>
            <a:off x="9089700" y="0"/>
            <a:ext cx="543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9"/>
          <p:cNvSpPr txBox="1">
            <a:spLocks noGrp="1"/>
          </p:cNvSpPr>
          <p:nvPr>
            <p:ph type="sldNum" idx="12"/>
          </p:nvPr>
        </p:nvSpPr>
        <p:spPr>
          <a:xfrm>
            <a:off x="8480584" y="6333134"/>
            <a:ext cx="548700" cy="5247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p:cSld name="TITLE_AND_BODY_1">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844425" y="563333"/>
            <a:ext cx="32268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2" name="Google Shape;202;p30"/>
          <p:cNvSpPr txBox="1">
            <a:spLocks noGrp="1"/>
          </p:cNvSpPr>
          <p:nvPr>
            <p:ph type="body" idx="1"/>
          </p:nvPr>
        </p:nvSpPr>
        <p:spPr>
          <a:xfrm>
            <a:off x="844425" y="2115100"/>
            <a:ext cx="5971500" cy="4197900"/>
          </a:xfrm>
          <a:prstGeom prst="rect">
            <a:avLst/>
          </a:prstGeom>
        </p:spPr>
        <p:txBody>
          <a:bodyPr spcFirstLastPara="1" wrap="square" lIns="91425" tIns="91425" rIns="91425" bIns="91425" anchor="t" anchorCtr="0">
            <a:noAutofit/>
          </a:bodyPr>
          <a:lstStyle>
            <a:lvl1pPr marL="457200" lvl="0" indent="-368300" rtl="0">
              <a:spcBef>
                <a:spcPts val="440"/>
              </a:spcBef>
              <a:spcAft>
                <a:spcPts val="0"/>
              </a:spcAft>
              <a:buSzPts val="22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203" name="Google Shape;203;p30"/>
          <p:cNvSpPr/>
          <p:nvPr/>
        </p:nvSpPr>
        <p:spPr>
          <a:xfrm>
            <a:off x="579000" y="772000"/>
            <a:ext cx="54300" cy="90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0"/>
          <p:cNvSpPr/>
          <p:nvPr/>
        </p:nvSpPr>
        <p:spPr>
          <a:xfrm>
            <a:off x="9089700" y="0"/>
            <a:ext cx="543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0"/>
          <p:cNvSpPr txBox="1">
            <a:spLocks noGrp="1"/>
          </p:cNvSpPr>
          <p:nvPr>
            <p:ph type="sldNum" idx="12"/>
          </p:nvPr>
        </p:nvSpPr>
        <p:spPr>
          <a:xfrm>
            <a:off x="8480584" y="6333134"/>
            <a:ext cx="548700" cy="5247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Google Shape;31;p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2" name="Google Shape;32;p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1 column 1">
  <p:cSld name="TITLE_AND_BODY_2">
    <p:spTree>
      <p:nvGrpSpPr>
        <p:cNvPr id="1" name="Shape 206"/>
        <p:cNvGrpSpPr/>
        <p:nvPr/>
      </p:nvGrpSpPr>
      <p:grpSpPr>
        <a:xfrm>
          <a:off x="0" y="0"/>
          <a:ext cx="0" cy="0"/>
          <a:chOff x="0" y="0"/>
          <a:chExt cx="0" cy="0"/>
        </a:xfrm>
      </p:grpSpPr>
      <p:sp>
        <p:nvSpPr>
          <p:cNvPr id="207" name="Google Shape;207;p31"/>
          <p:cNvSpPr txBox="1">
            <a:spLocks noGrp="1"/>
          </p:cNvSpPr>
          <p:nvPr>
            <p:ph type="title"/>
          </p:nvPr>
        </p:nvSpPr>
        <p:spPr>
          <a:xfrm>
            <a:off x="844425" y="563333"/>
            <a:ext cx="32268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08" name="Google Shape;208;p31"/>
          <p:cNvSpPr txBox="1">
            <a:spLocks noGrp="1"/>
          </p:cNvSpPr>
          <p:nvPr>
            <p:ph type="body" idx="1"/>
          </p:nvPr>
        </p:nvSpPr>
        <p:spPr>
          <a:xfrm>
            <a:off x="844425" y="2115100"/>
            <a:ext cx="5971500" cy="4197900"/>
          </a:xfrm>
          <a:prstGeom prst="rect">
            <a:avLst/>
          </a:prstGeom>
        </p:spPr>
        <p:txBody>
          <a:bodyPr spcFirstLastPara="1" wrap="square" lIns="91425" tIns="91425" rIns="91425" bIns="91425" anchor="t" anchorCtr="0">
            <a:noAutofit/>
          </a:bodyPr>
          <a:lstStyle>
            <a:lvl1pPr marL="457200" lvl="0" indent="-368300" rtl="0">
              <a:spcBef>
                <a:spcPts val="440"/>
              </a:spcBef>
              <a:spcAft>
                <a:spcPts val="0"/>
              </a:spcAft>
              <a:buSzPts val="22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209" name="Google Shape;209;p31"/>
          <p:cNvSpPr/>
          <p:nvPr/>
        </p:nvSpPr>
        <p:spPr>
          <a:xfrm>
            <a:off x="579000" y="772000"/>
            <a:ext cx="54300" cy="90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1"/>
          <p:cNvSpPr/>
          <p:nvPr/>
        </p:nvSpPr>
        <p:spPr>
          <a:xfrm>
            <a:off x="9089700" y="0"/>
            <a:ext cx="543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1"/>
          <p:cNvSpPr txBox="1">
            <a:spLocks noGrp="1"/>
          </p:cNvSpPr>
          <p:nvPr>
            <p:ph type="sldNum" idx="12"/>
          </p:nvPr>
        </p:nvSpPr>
        <p:spPr>
          <a:xfrm>
            <a:off x="8480584" y="6333134"/>
            <a:ext cx="548700" cy="5247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2 columns 1">
  <p:cSld name="TITLE_AND_TWO_COLUMNS_2">
    <p:spTree>
      <p:nvGrpSpPr>
        <p:cNvPr id="1" name="Shape 212"/>
        <p:cNvGrpSpPr/>
        <p:nvPr/>
      </p:nvGrpSpPr>
      <p:grpSpPr>
        <a:xfrm>
          <a:off x="0" y="0"/>
          <a:ext cx="0" cy="0"/>
          <a:chOff x="0" y="0"/>
          <a:chExt cx="0" cy="0"/>
        </a:xfrm>
      </p:grpSpPr>
      <p:sp>
        <p:nvSpPr>
          <p:cNvPr id="213" name="Google Shape;213;p32"/>
          <p:cNvSpPr txBox="1">
            <a:spLocks noGrp="1"/>
          </p:cNvSpPr>
          <p:nvPr>
            <p:ph type="title"/>
          </p:nvPr>
        </p:nvSpPr>
        <p:spPr>
          <a:xfrm>
            <a:off x="844425" y="563333"/>
            <a:ext cx="32268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214" name="Google Shape;214;p32"/>
          <p:cNvSpPr txBox="1">
            <a:spLocks noGrp="1"/>
          </p:cNvSpPr>
          <p:nvPr>
            <p:ph type="body" idx="1"/>
          </p:nvPr>
        </p:nvSpPr>
        <p:spPr>
          <a:xfrm>
            <a:off x="844425" y="2112933"/>
            <a:ext cx="3267300" cy="4292100"/>
          </a:xfrm>
          <a:prstGeom prst="rect">
            <a:avLst/>
          </a:prstGeom>
        </p:spPr>
        <p:txBody>
          <a:bodyPr spcFirstLastPara="1" wrap="square" lIns="91425" tIns="91425" rIns="91425" bIns="91425" anchor="t" anchorCtr="0">
            <a:noAutofit/>
          </a:bodyPr>
          <a:lstStyle>
            <a:lvl1pPr marL="457200" lvl="0" indent="-368300" rtl="0">
              <a:spcBef>
                <a:spcPts val="440"/>
              </a:spcBef>
              <a:spcAft>
                <a:spcPts val="0"/>
              </a:spcAft>
              <a:buSzPts val="22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215" name="Google Shape;215;p32"/>
          <p:cNvSpPr txBox="1">
            <a:spLocks noGrp="1"/>
          </p:cNvSpPr>
          <p:nvPr>
            <p:ph type="body" idx="2"/>
          </p:nvPr>
        </p:nvSpPr>
        <p:spPr>
          <a:xfrm>
            <a:off x="4308498" y="2112933"/>
            <a:ext cx="3267300" cy="4292100"/>
          </a:xfrm>
          <a:prstGeom prst="rect">
            <a:avLst/>
          </a:prstGeom>
        </p:spPr>
        <p:txBody>
          <a:bodyPr spcFirstLastPara="1" wrap="square" lIns="91425" tIns="91425" rIns="91425" bIns="91425" anchor="t" anchorCtr="0">
            <a:noAutofit/>
          </a:bodyPr>
          <a:lstStyle>
            <a:lvl1pPr marL="457200" lvl="0" indent="-368300" rtl="0">
              <a:spcBef>
                <a:spcPts val="440"/>
              </a:spcBef>
              <a:spcAft>
                <a:spcPts val="0"/>
              </a:spcAft>
              <a:buSzPts val="22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216" name="Google Shape;216;p32"/>
          <p:cNvSpPr/>
          <p:nvPr/>
        </p:nvSpPr>
        <p:spPr>
          <a:xfrm>
            <a:off x="579000" y="772000"/>
            <a:ext cx="54300" cy="9009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2"/>
          <p:cNvSpPr/>
          <p:nvPr/>
        </p:nvSpPr>
        <p:spPr>
          <a:xfrm>
            <a:off x="9089700" y="0"/>
            <a:ext cx="54300" cy="6858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2"/>
          <p:cNvSpPr txBox="1">
            <a:spLocks noGrp="1"/>
          </p:cNvSpPr>
          <p:nvPr>
            <p:ph type="sldNum" idx="12"/>
          </p:nvPr>
        </p:nvSpPr>
        <p:spPr>
          <a:xfrm>
            <a:off x="8480584" y="6333134"/>
            <a:ext cx="548700" cy="5247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1">
  <p:cSld name="TITLE_1_1_1">
    <p:spTree>
      <p:nvGrpSpPr>
        <p:cNvPr id="1" name="Shape 219"/>
        <p:cNvGrpSpPr/>
        <p:nvPr/>
      </p:nvGrpSpPr>
      <p:grpSpPr>
        <a:xfrm>
          <a:off x="0" y="0"/>
          <a:ext cx="0" cy="0"/>
          <a:chOff x="0" y="0"/>
          <a:chExt cx="0" cy="0"/>
        </a:xfrm>
      </p:grpSpPr>
      <p:sp>
        <p:nvSpPr>
          <p:cNvPr id="220" name="Google Shape;220;p33"/>
          <p:cNvSpPr/>
          <p:nvPr/>
        </p:nvSpPr>
        <p:spPr>
          <a:xfrm>
            <a:off x="0" y="-13000"/>
            <a:ext cx="7726800" cy="68841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3"/>
          <p:cNvSpPr txBox="1">
            <a:spLocks noGrp="1"/>
          </p:cNvSpPr>
          <p:nvPr>
            <p:ph type="body" idx="1"/>
          </p:nvPr>
        </p:nvSpPr>
        <p:spPr>
          <a:xfrm>
            <a:off x="1261050" y="1410867"/>
            <a:ext cx="5404500" cy="3659100"/>
          </a:xfrm>
          <a:prstGeom prst="rect">
            <a:avLst/>
          </a:prstGeom>
        </p:spPr>
        <p:txBody>
          <a:bodyPr spcFirstLastPara="1" wrap="square" lIns="91425" tIns="91425" rIns="91425" bIns="91425" anchor="t" anchorCtr="0">
            <a:noAutofit/>
          </a:bodyPr>
          <a:lstStyle>
            <a:lvl1pPr marL="457200" lvl="0" indent="-419100" rtl="0">
              <a:spcBef>
                <a:spcPts val="440"/>
              </a:spcBef>
              <a:spcAft>
                <a:spcPts val="0"/>
              </a:spcAft>
              <a:buClr>
                <a:srgbClr val="FFFFFF"/>
              </a:buClr>
              <a:buSzPts val="3000"/>
              <a:buChar char="•"/>
              <a:defRPr sz="3000" i="1">
                <a:solidFill>
                  <a:srgbClr val="FFFFFF"/>
                </a:solidFill>
              </a:defRPr>
            </a:lvl1pPr>
            <a:lvl2pPr marL="914400" lvl="1" indent="-419100" rtl="0">
              <a:spcBef>
                <a:spcPts val="400"/>
              </a:spcBef>
              <a:spcAft>
                <a:spcPts val="0"/>
              </a:spcAft>
              <a:buClr>
                <a:srgbClr val="FFFFFF"/>
              </a:buClr>
              <a:buSzPts val="3000"/>
              <a:buChar char="–"/>
              <a:defRPr sz="3000" i="1">
                <a:solidFill>
                  <a:srgbClr val="FFFFFF"/>
                </a:solidFill>
              </a:defRPr>
            </a:lvl2pPr>
            <a:lvl3pPr marL="1371600" lvl="2" indent="-419100" rtl="0">
              <a:spcBef>
                <a:spcPts val="360"/>
              </a:spcBef>
              <a:spcAft>
                <a:spcPts val="0"/>
              </a:spcAft>
              <a:buClr>
                <a:srgbClr val="FFFFFF"/>
              </a:buClr>
              <a:buSzPts val="3000"/>
              <a:buChar char="•"/>
              <a:defRPr sz="3000" i="1">
                <a:solidFill>
                  <a:srgbClr val="FFFFFF"/>
                </a:solidFill>
              </a:defRPr>
            </a:lvl3pPr>
            <a:lvl4pPr marL="1828800" lvl="3" indent="-419100" rtl="0">
              <a:spcBef>
                <a:spcPts val="320"/>
              </a:spcBef>
              <a:spcAft>
                <a:spcPts val="0"/>
              </a:spcAft>
              <a:buClr>
                <a:srgbClr val="FFFFFF"/>
              </a:buClr>
              <a:buSzPts val="3000"/>
              <a:buChar char="–"/>
              <a:defRPr sz="3000" i="1">
                <a:solidFill>
                  <a:srgbClr val="FFFFFF"/>
                </a:solidFill>
              </a:defRPr>
            </a:lvl4pPr>
            <a:lvl5pPr marL="2286000" lvl="4" indent="-419100" rtl="0">
              <a:spcBef>
                <a:spcPts val="320"/>
              </a:spcBef>
              <a:spcAft>
                <a:spcPts val="0"/>
              </a:spcAft>
              <a:buClr>
                <a:srgbClr val="FFFFFF"/>
              </a:buClr>
              <a:buSzPts val="3000"/>
              <a:buChar char="»"/>
              <a:defRPr sz="3000" i="1">
                <a:solidFill>
                  <a:srgbClr val="FFFFFF"/>
                </a:solidFill>
              </a:defRPr>
            </a:lvl5pPr>
            <a:lvl6pPr marL="2743200" lvl="5" indent="-419100" rtl="0">
              <a:spcBef>
                <a:spcPts val="400"/>
              </a:spcBef>
              <a:spcAft>
                <a:spcPts val="0"/>
              </a:spcAft>
              <a:buClr>
                <a:srgbClr val="FFFFFF"/>
              </a:buClr>
              <a:buSzPts val="3000"/>
              <a:buChar char="•"/>
              <a:defRPr sz="3000" i="1">
                <a:solidFill>
                  <a:srgbClr val="FFFFFF"/>
                </a:solidFill>
              </a:defRPr>
            </a:lvl6pPr>
            <a:lvl7pPr marL="3200400" lvl="6" indent="-419100" rtl="0">
              <a:spcBef>
                <a:spcPts val="400"/>
              </a:spcBef>
              <a:spcAft>
                <a:spcPts val="0"/>
              </a:spcAft>
              <a:buClr>
                <a:srgbClr val="FFFFFF"/>
              </a:buClr>
              <a:buSzPts val="3000"/>
              <a:buChar char="•"/>
              <a:defRPr sz="3000" i="1">
                <a:solidFill>
                  <a:srgbClr val="FFFFFF"/>
                </a:solidFill>
              </a:defRPr>
            </a:lvl7pPr>
            <a:lvl8pPr marL="3657600" lvl="7" indent="-419100" rtl="0">
              <a:spcBef>
                <a:spcPts val="400"/>
              </a:spcBef>
              <a:spcAft>
                <a:spcPts val="0"/>
              </a:spcAft>
              <a:buClr>
                <a:srgbClr val="FFFFFF"/>
              </a:buClr>
              <a:buSzPts val="3000"/>
              <a:buChar char="•"/>
              <a:defRPr sz="3000" i="1">
                <a:solidFill>
                  <a:srgbClr val="FFFFFF"/>
                </a:solidFill>
              </a:defRPr>
            </a:lvl8pPr>
            <a:lvl9pPr marL="4114800" lvl="8" indent="-419100" rtl="0">
              <a:spcBef>
                <a:spcPts val="400"/>
              </a:spcBef>
              <a:spcAft>
                <a:spcPts val="0"/>
              </a:spcAft>
              <a:buClr>
                <a:srgbClr val="FFFFFF"/>
              </a:buClr>
              <a:buSzPts val="3000"/>
              <a:buChar char="•"/>
              <a:defRPr sz="3000" i="1">
                <a:solidFill>
                  <a:srgbClr val="FFFFFF"/>
                </a:solidFill>
              </a:defRPr>
            </a:lvl9pPr>
          </a:lstStyle>
          <a:p>
            <a:endParaRPr/>
          </a:p>
        </p:txBody>
      </p:sp>
      <p:sp>
        <p:nvSpPr>
          <p:cNvPr id="222" name="Google Shape;222;p33"/>
          <p:cNvSpPr txBox="1"/>
          <p:nvPr/>
        </p:nvSpPr>
        <p:spPr>
          <a:xfrm>
            <a:off x="439873" y="989792"/>
            <a:ext cx="1957200" cy="87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9600" b="1">
                <a:solidFill>
                  <a:srgbClr val="FFFFFF"/>
                </a:solidFill>
              </a:rPr>
              <a:t>“</a:t>
            </a:r>
            <a:endParaRPr sz="9600" b="1">
              <a:solidFill>
                <a:srgbClr val="FFFFFF"/>
              </a:solidFill>
            </a:endParaRPr>
          </a:p>
        </p:txBody>
      </p:sp>
      <p:sp>
        <p:nvSpPr>
          <p:cNvPr id="223" name="Google Shape;223;p33"/>
          <p:cNvSpPr txBox="1">
            <a:spLocks noGrp="1"/>
          </p:cNvSpPr>
          <p:nvPr>
            <p:ph type="sldNum" idx="12"/>
          </p:nvPr>
        </p:nvSpPr>
        <p:spPr>
          <a:xfrm>
            <a:off x="8480584" y="6333134"/>
            <a:ext cx="548700" cy="5247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227"/>
        <p:cNvGrpSpPr/>
        <p:nvPr/>
      </p:nvGrpSpPr>
      <p:grpSpPr>
        <a:xfrm>
          <a:off x="0" y="0"/>
          <a:ext cx="0" cy="0"/>
          <a:chOff x="0" y="0"/>
          <a:chExt cx="0" cy="0"/>
        </a:xfrm>
      </p:grpSpPr>
      <p:sp>
        <p:nvSpPr>
          <p:cNvPr id="228" name="Google Shape;228;p35"/>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9" name="Google Shape;229;p3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0" name="Google Shape;230;p3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1" name="Google Shape;231;p35"/>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Google Shape;232;p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Google Shape;233;p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34"/>
        <p:cNvGrpSpPr/>
        <p:nvPr/>
      </p:nvGrpSpPr>
      <p:grpSpPr>
        <a:xfrm>
          <a:off x="0" y="0"/>
          <a:ext cx="0" cy="0"/>
          <a:chOff x="0" y="0"/>
          <a:chExt cx="0" cy="0"/>
        </a:xfrm>
      </p:grpSpPr>
      <p:sp>
        <p:nvSpPr>
          <p:cNvPr id="235" name="Google Shape;235;p36"/>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6" name="Google Shape;236;p3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37" name="Google Shape;237;p3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38" name="Google Shape;238;p3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39" name="Google Shape;239;p3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40" name="Google Shape;240;p3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41" name="Google Shape;241;p3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242"/>
        <p:cNvGrpSpPr/>
        <p:nvPr/>
      </p:nvGrpSpPr>
      <p:grpSpPr>
        <a:xfrm>
          <a:off x="0" y="0"/>
          <a:ext cx="0" cy="0"/>
          <a:chOff x="0" y="0"/>
          <a:chExt cx="0" cy="0"/>
        </a:xfrm>
      </p:grpSpPr>
      <p:sp>
        <p:nvSpPr>
          <p:cNvPr id="243" name="Google Shape;243;p37"/>
          <p:cNvSpPr/>
          <p:nvPr/>
        </p:nvSpPr>
        <p:spPr>
          <a:xfrm>
            <a:off x="0" y="0"/>
            <a:ext cx="9144000" cy="6858000"/>
          </a:xfrm>
          <a:prstGeom prst="rect">
            <a:avLst/>
          </a:prstGeom>
          <a:solidFill>
            <a:srgbClr val="A9B0AC"/>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45" name="Google Shape;245;p3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46" name="Google Shape;246;p3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47" name="Google Shape;247;p3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48" name="Google Shape;248;p3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49" name="Google Shape;249;p3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50"/>
        <p:cNvGrpSpPr/>
        <p:nvPr/>
      </p:nvGrpSpPr>
      <p:grpSpPr>
        <a:xfrm>
          <a:off x="0" y="0"/>
          <a:ext cx="0" cy="0"/>
          <a:chOff x="0" y="0"/>
          <a:chExt cx="0" cy="0"/>
        </a:xfrm>
      </p:grpSpPr>
      <p:sp>
        <p:nvSpPr>
          <p:cNvPr id="251" name="Google Shape;251;p38"/>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52" name="Google Shape;252;p3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53" name="Google Shape;253;p3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54" name="Google Shape;254;p3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55" name="Google Shape;255;p3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56" name="Google Shape;256;p3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57" name="Google Shape;257;p3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258"/>
        <p:cNvGrpSpPr/>
        <p:nvPr/>
      </p:nvGrpSpPr>
      <p:grpSpPr>
        <a:xfrm>
          <a:off x="0" y="0"/>
          <a:ext cx="0" cy="0"/>
          <a:chOff x="0" y="0"/>
          <a:chExt cx="0" cy="0"/>
        </a:xfrm>
      </p:grpSpPr>
      <p:sp>
        <p:nvSpPr>
          <p:cNvPr id="259" name="Google Shape;259;p39"/>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0" name="Google Shape;260;p3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61" name="Google Shape;261;p3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62" name="Google Shape;262;p39"/>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263" name="Google Shape;263;p39"/>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4"/>
        <p:cNvGrpSpPr/>
        <p:nvPr/>
      </p:nvGrpSpPr>
      <p:grpSpPr>
        <a:xfrm>
          <a:off x="0" y="0"/>
          <a:ext cx="0" cy="0"/>
          <a:chOff x="0" y="0"/>
          <a:chExt cx="0" cy="0"/>
        </a:xfrm>
      </p:grpSpPr>
      <p:sp>
        <p:nvSpPr>
          <p:cNvPr id="265" name="Google Shape;265;p40"/>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6" name="Google Shape;266;p40"/>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7" name="Google Shape;267;p4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68" name="Google Shape;268;p40"/>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9" name="Google Shape;269;p4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70" name="Google Shape;270;p4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1" name="Google Shape;271;p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72" name="Google Shape;272;p40">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73"/>
        <p:cNvGrpSpPr/>
        <p:nvPr/>
      </p:nvGrpSpPr>
      <p:grpSpPr>
        <a:xfrm>
          <a:off x="0" y="0"/>
          <a:ext cx="0" cy="0"/>
          <a:chOff x="0" y="0"/>
          <a:chExt cx="0" cy="0"/>
        </a:xfrm>
      </p:grpSpPr>
      <p:sp>
        <p:nvSpPr>
          <p:cNvPr id="274" name="Google Shape;274;p4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75" name="Google Shape;275;p41"/>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76" name="Google Shape;276;p4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7" name="Google Shape;277;p4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78" name="Google Shape;278;p4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Google Shape;39;p5"/>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0" name="Google Shape;40;p5"/>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79"/>
        <p:cNvGrpSpPr/>
        <p:nvPr/>
      </p:nvGrpSpPr>
      <p:grpSpPr>
        <a:xfrm>
          <a:off x="0" y="0"/>
          <a:ext cx="0" cy="0"/>
          <a:chOff x="0" y="0"/>
          <a:chExt cx="0" cy="0"/>
        </a:xfrm>
      </p:grpSpPr>
      <p:sp>
        <p:nvSpPr>
          <p:cNvPr id="280" name="Google Shape;280;p42"/>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1" name="Google Shape;281;p42"/>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82" name="Google Shape;282;p4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3" name="Google Shape;283;p4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84" name="Google Shape;284;p4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85"/>
        <p:cNvGrpSpPr/>
        <p:nvPr/>
      </p:nvGrpSpPr>
      <p:grpSpPr>
        <a:xfrm>
          <a:off x="0" y="0"/>
          <a:ext cx="0" cy="0"/>
          <a:chOff x="0" y="0"/>
          <a:chExt cx="0" cy="0"/>
        </a:xfrm>
      </p:grpSpPr>
      <p:sp>
        <p:nvSpPr>
          <p:cNvPr id="286" name="Google Shape;286;p4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7" name="Google Shape;287;p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8" name="Google Shape;288;p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9" name="Google Shape;289;p4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90"/>
        <p:cNvGrpSpPr/>
        <p:nvPr/>
      </p:nvGrpSpPr>
      <p:grpSpPr>
        <a:xfrm>
          <a:off x="0" y="0"/>
          <a:ext cx="0" cy="0"/>
          <a:chOff x="0" y="0"/>
          <a:chExt cx="0" cy="0"/>
        </a:xfrm>
      </p:grpSpPr>
      <p:sp>
        <p:nvSpPr>
          <p:cNvPr id="291" name="Google Shape;291;p4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2" name="Google Shape;292;p4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3" name="Google Shape;293;p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4" name="Google Shape;294;p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95" name="Google Shape;295;p4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96"/>
        <p:cNvGrpSpPr/>
        <p:nvPr/>
      </p:nvGrpSpPr>
      <p:grpSpPr>
        <a:xfrm>
          <a:off x="0" y="0"/>
          <a:ext cx="0" cy="0"/>
          <a:chOff x="0" y="0"/>
          <a:chExt cx="0" cy="0"/>
        </a:xfrm>
      </p:grpSpPr>
      <p:sp>
        <p:nvSpPr>
          <p:cNvPr id="297" name="Google Shape;297;p4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8" name="Google Shape;298;p4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9" name="Google Shape;299;p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0" name="Google Shape;300;p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301" name="Google Shape;301;p4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302"/>
        <p:cNvGrpSpPr/>
        <p:nvPr/>
      </p:nvGrpSpPr>
      <p:grpSpPr>
        <a:xfrm>
          <a:off x="0" y="0"/>
          <a:ext cx="0" cy="0"/>
          <a:chOff x="0" y="0"/>
          <a:chExt cx="0" cy="0"/>
        </a:xfrm>
      </p:grpSpPr>
      <p:sp>
        <p:nvSpPr>
          <p:cNvPr id="303" name="Google Shape;303;p4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304" name="Google Shape;304;p4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305" name="Google Shape;305;p46"/>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6" name="Google Shape;306;p46"/>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7" name="Google Shape;307;p4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8" name="Google Shape;308;p46"/>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9" name="Google Shape;309;p46"/>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0" name="Google Shape;310;p46"/>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46"/>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2" name="Google Shape;312;p46"/>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4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4" name="Google Shape;314;p46"/>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5" name="Google Shape;315;p46"/>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6" name="Google Shape;316;p46"/>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7" name="Google Shape;317;p4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18" name="Google Shape;318;p4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319"/>
        <p:cNvGrpSpPr/>
        <p:nvPr/>
      </p:nvGrpSpPr>
      <p:grpSpPr>
        <a:xfrm>
          <a:off x="0" y="0"/>
          <a:ext cx="0" cy="0"/>
          <a:chOff x="0" y="0"/>
          <a:chExt cx="0" cy="0"/>
        </a:xfrm>
      </p:grpSpPr>
      <p:sp>
        <p:nvSpPr>
          <p:cNvPr id="320" name="Google Shape;320;p4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1"/>
        <p:cNvGrpSpPr/>
        <p:nvPr/>
      </p:nvGrpSpPr>
      <p:grpSpPr>
        <a:xfrm>
          <a:off x="0" y="0"/>
          <a:ext cx="0" cy="0"/>
          <a:chOff x="0" y="0"/>
          <a:chExt cx="0" cy="0"/>
        </a:xfrm>
      </p:grpSpPr>
      <p:sp>
        <p:nvSpPr>
          <p:cNvPr id="322" name="Google Shape;322;p48"/>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3" name="Google Shape;323;p4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4" name="Google Shape;324;p4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325" name="Google Shape;325;p4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326"/>
        <p:cNvGrpSpPr/>
        <p:nvPr/>
      </p:nvGrpSpPr>
      <p:grpSpPr>
        <a:xfrm>
          <a:off x="0" y="0"/>
          <a:ext cx="0" cy="0"/>
          <a:chOff x="0" y="0"/>
          <a:chExt cx="0" cy="0"/>
        </a:xfrm>
      </p:grpSpPr>
      <p:sp>
        <p:nvSpPr>
          <p:cNvPr id="327" name="Google Shape;327;p4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8" name="Google Shape;328;p4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329" name="Google Shape;329;p4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330"/>
        <p:cNvGrpSpPr/>
        <p:nvPr/>
      </p:nvGrpSpPr>
      <p:grpSpPr>
        <a:xfrm>
          <a:off x="0" y="0"/>
          <a:ext cx="0" cy="0"/>
          <a:chOff x="0" y="0"/>
          <a:chExt cx="0" cy="0"/>
        </a:xfrm>
      </p:grpSpPr>
      <p:sp>
        <p:nvSpPr>
          <p:cNvPr id="331" name="Google Shape;331;p5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32" name="Google Shape;332;p5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333" name="Google Shape;333;p50"/>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334" name="Google Shape;334;p50"/>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335"/>
        <p:cNvGrpSpPr/>
        <p:nvPr/>
      </p:nvGrpSpPr>
      <p:grpSpPr>
        <a:xfrm>
          <a:off x="0" y="0"/>
          <a:ext cx="0" cy="0"/>
          <a:chOff x="0" y="0"/>
          <a:chExt cx="0" cy="0"/>
        </a:xfrm>
      </p:grpSpPr>
      <p:sp>
        <p:nvSpPr>
          <p:cNvPr id="336" name="Google Shape;336;p5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37" name="Google Shape;337;p5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338" name="Google Shape;338;p5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339" name="Google Shape;339;p5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0"/>
        <p:cNvGrpSpPr/>
        <p:nvPr/>
      </p:nvGrpSpPr>
      <p:grpSpPr>
        <a:xfrm>
          <a:off x="0" y="0"/>
          <a:ext cx="0" cy="0"/>
          <a:chOff x="0" y="0"/>
          <a:chExt cx="0" cy="0"/>
        </a:xfrm>
      </p:grpSpPr>
      <p:sp>
        <p:nvSpPr>
          <p:cNvPr id="341" name="Google Shape;341;p52"/>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42" name="Google Shape;342;p5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3" name="Google Shape;343;p5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4" name="Google Shape;344;p5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5" name="Google Shape;345;p5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346" name="Google Shape;346;p52">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347"/>
        <p:cNvGrpSpPr/>
        <p:nvPr/>
      </p:nvGrpSpPr>
      <p:grpSpPr>
        <a:xfrm>
          <a:off x="0" y="0"/>
          <a:ext cx="0" cy="0"/>
          <a:chOff x="0" y="0"/>
          <a:chExt cx="0" cy="0"/>
        </a:xfrm>
      </p:grpSpPr>
      <p:sp>
        <p:nvSpPr>
          <p:cNvPr id="348" name="Google Shape;348;p53"/>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49" name="Google Shape;349;p5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0" name="Google Shape;350;p5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1" name="Google Shape;351;p53"/>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2" name="Google Shape;352;p5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3" name="Google Shape;353;p5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354"/>
        <p:cNvGrpSpPr/>
        <p:nvPr/>
      </p:nvGrpSpPr>
      <p:grpSpPr>
        <a:xfrm>
          <a:off x="0" y="0"/>
          <a:ext cx="0" cy="0"/>
          <a:chOff x="0" y="0"/>
          <a:chExt cx="0" cy="0"/>
        </a:xfrm>
      </p:grpSpPr>
      <p:sp>
        <p:nvSpPr>
          <p:cNvPr id="355" name="Google Shape;355;p5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56" name="Google Shape;356;p54"/>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57" name="Google Shape;357;p5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8" name="Google Shape;358;p5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9" name="Google Shape;359;p54"/>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0" name="Google Shape;360;p54"/>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1" name="Google Shape;361;p5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62" name="Google Shape;362;p5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63"/>
        <p:cNvGrpSpPr/>
        <p:nvPr/>
      </p:nvGrpSpPr>
      <p:grpSpPr>
        <a:xfrm>
          <a:off x="0" y="0"/>
          <a:ext cx="0" cy="0"/>
          <a:chOff x="0" y="0"/>
          <a:chExt cx="0" cy="0"/>
        </a:xfrm>
      </p:grpSpPr>
      <p:sp>
        <p:nvSpPr>
          <p:cNvPr id="364" name="Google Shape;364;p55"/>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65" name="Google Shape;365;p5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66" name="Google Shape;366;p55"/>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7" name="Google Shape;367;p55"/>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68" name="Google Shape;368;p55"/>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9" name="Google Shape;369;p5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70" name="Google Shape;370;p5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71"/>
        <p:cNvGrpSpPr/>
        <p:nvPr/>
      </p:nvGrpSpPr>
      <p:grpSpPr>
        <a:xfrm>
          <a:off x="0" y="0"/>
          <a:ext cx="0" cy="0"/>
          <a:chOff x="0" y="0"/>
          <a:chExt cx="0" cy="0"/>
        </a:xfrm>
      </p:grpSpPr>
      <p:sp>
        <p:nvSpPr>
          <p:cNvPr id="372" name="Google Shape;372;p56"/>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73" name="Google Shape;373;p5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74" name="Google Shape;374;p5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75" name="Google Shape;375;p56"/>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76" name="Google Shape;376;p5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7" name="Google Shape;377;p56"/>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8" name="Google Shape;378;p56"/>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9" name="Google Shape;379;p56"/>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0" name="Google Shape;380;p56"/>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1" name="Google Shape;381;p5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82" name="Google Shape;382;p5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83"/>
        <p:cNvGrpSpPr/>
        <p:nvPr/>
      </p:nvGrpSpPr>
      <p:grpSpPr>
        <a:xfrm>
          <a:off x="0" y="0"/>
          <a:ext cx="0" cy="0"/>
          <a:chOff x="0" y="0"/>
          <a:chExt cx="0" cy="0"/>
        </a:xfrm>
      </p:grpSpPr>
      <p:sp>
        <p:nvSpPr>
          <p:cNvPr id="384" name="Google Shape;384;p5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85" name="Google Shape;385;p57"/>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86" name="Google Shape;386;p57"/>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87" name="Google Shape;387;p57"/>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88" name="Google Shape;388;p5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89" name="Google Shape;389;p57"/>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90" name="Google Shape;390;p57"/>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391" name="Google Shape;391;p57"/>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92" name="Google Shape;392;p57"/>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93" name="Google Shape;393;p57"/>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394" name="Google Shape;394;p5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395" name="Google Shape;395;p57"/>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396" name="Google Shape;396;p57"/>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97" name="Google Shape;397;p57"/>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98" name="Google Shape;398;p5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399" name="Google Shape;399;p57"/>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03"/>
        <p:cNvGrpSpPr/>
        <p:nvPr/>
      </p:nvGrpSpPr>
      <p:grpSpPr>
        <a:xfrm>
          <a:off x="0" y="0"/>
          <a:ext cx="0" cy="0"/>
          <a:chOff x="0" y="0"/>
          <a:chExt cx="0" cy="0"/>
        </a:xfrm>
      </p:grpSpPr>
      <p:sp>
        <p:nvSpPr>
          <p:cNvPr id="404" name="Google Shape;404;p59"/>
          <p:cNvSpPr/>
          <p:nvPr/>
        </p:nvSpPr>
        <p:spPr>
          <a:xfrm>
            <a:off x="0" y="0"/>
            <a:ext cx="9144000" cy="6858000"/>
          </a:xfrm>
          <a:prstGeom prst="rect">
            <a:avLst/>
          </a:prstGeom>
          <a:solidFill>
            <a:srgbClr val="A9B0AC"/>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5" name="Google Shape;405;p5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06" name="Google Shape;406;p5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07" name="Google Shape;407;p5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08" name="Google Shape;408;p5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09" name="Google Shape;409;p5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10" name="Google Shape;410;p59"/>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11"/>
        <p:cNvGrpSpPr/>
        <p:nvPr/>
      </p:nvGrpSpPr>
      <p:grpSpPr>
        <a:xfrm>
          <a:off x="0" y="0"/>
          <a:ext cx="0" cy="0"/>
          <a:chOff x="0" y="0"/>
          <a:chExt cx="0" cy="0"/>
        </a:xfrm>
      </p:grpSpPr>
      <p:sp>
        <p:nvSpPr>
          <p:cNvPr id="412" name="Google Shape;412;p60"/>
          <p:cNvSpPr/>
          <p:nvPr/>
        </p:nvSpPr>
        <p:spPr>
          <a:xfrm>
            <a:off x="0" y="0"/>
            <a:ext cx="9144000" cy="6858000"/>
          </a:xfrm>
          <a:prstGeom prst="rect">
            <a:avLst/>
          </a:prstGeom>
          <a:solidFill>
            <a:srgbClr val="1C9963"/>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3" name="Google Shape;413;p6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14" name="Google Shape;414;p6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15" name="Google Shape;415;p6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16" name="Google Shape;416;p6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17" name="Google Shape;417;p6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18" name="Google Shape;418;p6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419"/>
        <p:cNvGrpSpPr/>
        <p:nvPr/>
      </p:nvGrpSpPr>
      <p:grpSpPr>
        <a:xfrm>
          <a:off x="0" y="0"/>
          <a:ext cx="0" cy="0"/>
          <a:chOff x="0" y="0"/>
          <a:chExt cx="0" cy="0"/>
        </a:xfrm>
      </p:grpSpPr>
      <p:sp>
        <p:nvSpPr>
          <p:cNvPr id="420" name="Google Shape;420;p61"/>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1" name="Google Shape;421;p61"/>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22" name="Google Shape;422;p61"/>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23" name="Google Shape;423;p61"/>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4" name="Google Shape;424;p6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5" name="Google Shape;425;p61"/>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426"/>
        <p:cNvGrpSpPr/>
        <p:nvPr/>
      </p:nvGrpSpPr>
      <p:grpSpPr>
        <a:xfrm>
          <a:off x="0" y="0"/>
          <a:ext cx="0" cy="0"/>
          <a:chOff x="0" y="0"/>
          <a:chExt cx="0" cy="0"/>
        </a:xfrm>
      </p:grpSpPr>
      <p:sp>
        <p:nvSpPr>
          <p:cNvPr id="427" name="Google Shape;427;p62"/>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28" name="Google Shape;428;p62"/>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29" name="Google Shape;429;p6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30" name="Google Shape;430;p6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431" name="Google Shape;431;p62"/>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 name="Google Shape;47;p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2"/>
        <p:cNvGrpSpPr/>
        <p:nvPr/>
      </p:nvGrpSpPr>
      <p:grpSpPr>
        <a:xfrm>
          <a:off x="0" y="0"/>
          <a:ext cx="0" cy="0"/>
          <a:chOff x="0" y="0"/>
          <a:chExt cx="0" cy="0"/>
        </a:xfrm>
      </p:grpSpPr>
      <p:sp>
        <p:nvSpPr>
          <p:cNvPr id="433" name="Google Shape;433;p63"/>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4" name="Google Shape;434;p63"/>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5" name="Google Shape;435;p63"/>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36" name="Google Shape;436;p63"/>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7" name="Google Shape;437;p63"/>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38" name="Google Shape;438;p6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9" name="Google Shape;439;p6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0" name="Google Shape;440;p63">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441"/>
        <p:cNvGrpSpPr/>
        <p:nvPr/>
      </p:nvGrpSpPr>
      <p:grpSpPr>
        <a:xfrm>
          <a:off x="0" y="0"/>
          <a:ext cx="0" cy="0"/>
          <a:chOff x="0" y="0"/>
          <a:chExt cx="0" cy="0"/>
        </a:xfrm>
      </p:grpSpPr>
      <p:sp>
        <p:nvSpPr>
          <p:cNvPr id="442" name="Google Shape;442;p64"/>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3" name="Google Shape;443;p64"/>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44" name="Google Shape;444;p64"/>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5" name="Google Shape;445;p64"/>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46" name="Google Shape;446;p64"/>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447"/>
        <p:cNvGrpSpPr/>
        <p:nvPr/>
      </p:nvGrpSpPr>
      <p:grpSpPr>
        <a:xfrm>
          <a:off x="0" y="0"/>
          <a:ext cx="0" cy="0"/>
          <a:chOff x="0" y="0"/>
          <a:chExt cx="0" cy="0"/>
        </a:xfrm>
      </p:grpSpPr>
      <p:sp>
        <p:nvSpPr>
          <p:cNvPr id="448" name="Google Shape;448;p65"/>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9" name="Google Shape;449;p65"/>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50" name="Google Shape;450;p65"/>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1" name="Google Shape;451;p65"/>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52" name="Google Shape;452;p65"/>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3"/>
        <p:cNvGrpSpPr/>
        <p:nvPr/>
      </p:nvGrpSpPr>
      <p:grpSpPr>
        <a:xfrm>
          <a:off x="0" y="0"/>
          <a:ext cx="0" cy="0"/>
          <a:chOff x="0" y="0"/>
          <a:chExt cx="0" cy="0"/>
        </a:xfrm>
      </p:grpSpPr>
      <p:sp>
        <p:nvSpPr>
          <p:cNvPr id="454" name="Google Shape;454;p6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55" name="Google Shape;455;p6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6" name="Google Shape;456;p6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57" name="Google Shape;457;p6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458"/>
        <p:cNvGrpSpPr/>
        <p:nvPr/>
      </p:nvGrpSpPr>
      <p:grpSpPr>
        <a:xfrm>
          <a:off x="0" y="0"/>
          <a:ext cx="0" cy="0"/>
          <a:chOff x="0" y="0"/>
          <a:chExt cx="0" cy="0"/>
        </a:xfrm>
      </p:grpSpPr>
      <p:sp>
        <p:nvSpPr>
          <p:cNvPr id="459" name="Google Shape;459;p67"/>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0" name="Google Shape;460;p67"/>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1" name="Google Shape;461;p6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2" name="Google Shape;462;p6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63" name="Google Shape;463;p6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464"/>
        <p:cNvGrpSpPr/>
        <p:nvPr/>
      </p:nvGrpSpPr>
      <p:grpSpPr>
        <a:xfrm>
          <a:off x="0" y="0"/>
          <a:ext cx="0" cy="0"/>
          <a:chOff x="0" y="0"/>
          <a:chExt cx="0" cy="0"/>
        </a:xfrm>
      </p:grpSpPr>
      <p:sp>
        <p:nvSpPr>
          <p:cNvPr id="465" name="Google Shape;465;p68"/>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6" name="Google Shape;466;p68"/>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7" name="Google Shape;467;p6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8" name="Google Shape;468;p6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69" name="Google Shape;469;p6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470"/>
        <p:cNvGrpSpPr/>
        <p:nvPr/>
      </p:nvGrpSpPr>
      <p:grpSpPr>
        <a:xfrm>
          <a:off x="0" y="0"/>
          <a:ext cx="0" cy="0"/>
          <a:chOff x="0" y="0"/>
          <a:chExt cx="0" cy="0"/>
        </a:xfrm>
      </p:grpSpPr>
      <p:sp>
        <p:nvSpPr>
          <p:cNvPr id="471" name="Google Shape;471;p6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Arial"/>
              <a:ea typeface="Arial"/>
              <a:cs typeface="Arial"/>
              <a:sym typeface="Arial"/>
            </a:endParaRPr>
          </a:p>
        </p:txBody>
      </p:sp>
      <p:sp>
        <p:nvSpPr>
          <p:cNvPr id="472" name="Google Shape;472;p6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73" name="Google Shape;473;p69"/>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4" name="Google Shape;474;p69"/>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5" name="Google Shape;475;p69"/>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6" name="Google Shape;476;p69"/>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7" name="Google Shape;477;p69"/>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8" name="Google Shape;478;p69"/>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9" name="Google Shape;479;p69"/>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0" name="Google Shape;480;p69"/>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1" name="Google Shape;481;p69"/>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2" name="Google Shape;482;p69"/>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3" name="Google Shape;483;p69"/>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4" name="Google Shape;484;p69"/>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5" name="Google Shape;485;p69"/>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86" name="Google Shape;486;p6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87"/>
        <p:cNvGrpSpPr/>
        <p:nvPr/>
      </p:nvGrpSpPr>
      <p:grpSpPr>
        <a:xfrm>
          <a:off x="0" y="0"/>
          <a:ext cx="0" cy="0"/>
          <a:chOff x="0" y="0"/>
          <a:chExt cx="0" cy="0"/>
        </a:xfrm>
      </p:grpSpPr>
      <p:sp>
        <p:nvSpPr>
          <p:cNvPr id="488" name="Google Shape;488;p70"/>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9"/>
        <p:cNvGrpSpPr/>
        <p:nvPr/>
      </p:nvGrpSpPr>
      <p:grpSpPr>
        <a:xfrm>
          <a:off x="0" y="0"/>
          <a:ext cx="0" cy="0"/>
          <a:chOff x="0" y="0"/>
          <a:chExt cx="0" cy="0"/>
        </a:xfrm>
      </p:grpSpPr>
      <p:sp>
        <p:nvSpPr>
          <p:cNvPr id="490" name="Google Shape;490;p71"/>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91" name="Google Shape;491;p7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2" name="Google Shape;492;p7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93" name="Google Shape;493;p71"/>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94"/>
        <p:cNvGrpSpPr/>
        <p:nvPr/>
      </p:nvGrpSpPr>
      <p:grpSpPr>
        <a:xfrm>
          <a:off x="0" y="0"/>
          <a:ext cx="0" cy="0"/>
          <a:chOff x="0" y="0"/>
          <a:chExt cx="0" cy="0"/>
        </a:xfrm>
      </p:grpSpPr>
      <p:sp>
        <p:nvSpPr>
          <p:cNvPr id="495" name="Google Shape;495;p7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6" name="Google Shape;496;p7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97" name="Google Shape;497;p7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Google Shape;56;p8"/>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7" name="Google Shape;57;p8"/>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98"/>
        <p:cNvGrpSpPr/>
        <p:nvPr/>
      </p:nvGrpSpPr>
      <p:grpSpPr>
        <a:xfrm>
          <a:off x="0" y="0"/>
          <a:ext cx="0" cy="0"/>
          <a:chOff x="0" y="0"/>
          <a:chExt cx="0" cy="0"/>
        </a:xfrm>
      </p:grpSpPr>
      <p:sp>
        <p:nvSpPr>
          <p:cNvPr id="499" name="Google Shape;499;p73"/>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0" name="Google Shape;500;p7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01" name="Google Shape;501;p73"/>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502" name="Google Shape;502;p73"/>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503"/>
        <p:cNvGrpSpPr/>
        <p:nvPr/>
      </p:nvGrpSpPr>
      <p:grpSpPr>
        <a:xfrm>
          <a:off x="0" y="0"/>
          <a:ext cx="0" cy="0"/>
          <a:chOff x="0" y="0"/>
          <a:chExt cx="0" cy="0"/>
        </a:xfrm>
      </p:grpSpPr>
      <p:sp>
        <p:nvSpPr>
          <p:cNvPr id="504" name="Google Shape;504;p7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5" name="Google Shape;505;p7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06" name="Google Shape;506;p74"/>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507" name="Google Shape;507;p74"/>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8"/>
        <p:cNvGrpSpPr/>
        <p:nvPr/>
      </p:nvGrpSpPr>
      <p:grpSpPr>
        <a:xfrm>
          <a:off x="0" y="0"/>
          <a:ext cx="0" cy="0"/>
          <a:chOff x="0" y="0"/>
          <a:chExt cx="0" cy="0"/>
        </a:xfrm>
      </p:grpSpPr>
      <p:sp>
        <p:nvSpPr>
          <p:cNvPr id="509" name="Google Shape;509;p75"/>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10" name="Google Shape;510;p75"/>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1" name="Google Shape;511;p75"/>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2" name="Google Shape;512;p7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3" name="Google Shape;513;p7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14" name="Google Shape;514;p75">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515"/>
        <p:cNvGrpSpPr/>
        <p:nvPr/>
      </p:nvGrpSpPr>
      <p:grpSpPr>
        <a:xfrm>
          <a:off x="0" y="0"/>
          <a:ext cx="0" cy="0"/>
          <a:chOff x="0" y="0"/>
          <a:chExt cx="0" cy="0"/>
        </a:xfrm>
      </p:grpSpPr>
      <p:sp>
        <p:nvSpPr>
          <p:cNvPr id="516" name="Google Shape;516;p76"/>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17" name="Google Shape;517;p7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18" name="Google Shape;518;p76"/>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19" name="Google Shape;519;p76"/>
          <p:cNvSpPr txBox="1">
            <a:spLocks noGrp="1"/>
          </p:cNvSpPr>
          <p:nvPr>
            <p:ph type="body" idx="3"/>
          </p:nvPr>
        </p:nvSpPr>
        <p:spPr>
          <a:xfrm>
            <a:off x="4673600" y="5646677"/>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0" name="Google Shape;520;p7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1" name="Google Shape;521;p7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522"/>
        <p:cNvGrpSpPr/>
        <p:nvPr/>
      </p:nvGrpSpPr>
      <p:grpSpPr>
        <a:xfrm>
          <a:off x="0" y="0"/>
          <a:ext cx="0" cy="0"/>
          <a:chOff x="0" y="0"/>
          <a:chExt cx="0" cy="0"/>
        </a:xfrm>
      </p:grpSpPr>
      <p:sp>
        <p:nvSpPr>
          <p:cNvPr id="523" name="Google Shape;523;p77"/>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24" name="Google Shape;524;p77"/>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25" name="Google Shape;525;p7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6" name="Google Shape;526;p77"/>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7" name="Google Shape;527;p77"/>
          <p:cNvSpPr txBox="1">
            <a:spLocks noGrp="1"/>
          </p:cNvSpPr>
          <p:nvPr>
            <p:ph type="body" idx="4"/>
          </p:nvPr>
        </p:nvSpPr>
        <p:spPr>
          <a:xfrm>
            <a:off x="4673600" y="5646677"/>
            <a:ext cx="4057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8" name="Google Shape;528;p77"/>
          <p:cNvSpPr txBox="1">
            <a:spLocks noGrp="1"/>
          </p:cNvSpPr>
          <p:nvPr>
            <p:ph type="body" idx="5"/>
          </p:nvPr>
        </p:nvSpPr>
        <p:spPr>
          <a:xfrm>
            <a:off x="4673600" y="3354831"/>
            <a:ext cx="40131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29" name="Google Shape;529;p7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0" name="Google Shape;530;p7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531"/>
        <p:cNvGrpSpPr/>
        <p:nvPr/>
      </p:nvGrpSpPr>
      <p:grpSpPr>
        <a:xfrm>
          <a:off x="0" y="0"/>
          <a:ext cx="0" cy="0"/>
          <a:chOff x="0" y="0"/>
          <a:chExt cx="0" cy="0"/>
        </a:xfrm>
      </p:grpSpPr>
      <p:sp>
        <p:nvSpPr>
          <p:cNvPr id="532" name="Google Shape;532;p78"/>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33" name="Google Shape;533;p7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4" name="Google Shape;534;p78"/>
          <p:cNvSpPr txBox="1">
            <a:spLocks noGrp="1"/>
          </p:cNvSpPr>
          <p:nvPr>
            <p:ph type="body" idx="1"/>
          </p:nvPr>
        </p:nvSpPr>
        <p:spPr>
          <a:xfrm>
            <a:off x="4683120" y="5646677"/>
            <a:ext cx="4003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5" name="Google Shape;535;p78"/>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36" name="Google Shape;536;p78"/>
          <p:cNvSpPr txBox="1">
            <a:spLocks noGrp="1"/>
          </p:cNvSpPr>
          <p:nvPr>
            <p:ph type="body" idx="4"/>
          </p:nvPr>
        </p:nvSpPr>
        <p:spPr>
          <a:xfrm>
            <a:off x="304800" y="5646677"/>
            <a:ext cx="42258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7" name="Google Shape;537;p7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8" name="Google Shape;538;p7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539"/>
        <p:cNvGrpSpPr/>
        <p:nvPr/>
      </p:nvGrpSpPr>
      <p:grpSpPr>
        <a:xfrm>
          <a:off x="0" y="0"/>
          <a:ext cx="0" cy="0"/>
          <a:chOff x="0" y="0"/>
          <a:chExt cx="0" cy="0"/>
        </a:xfrm>
      </p:grpSpPr>
      <p:sp>
        <p:nvSpPr>
          <p:cNvPr id="540" name="Google Shape;540;p79"/>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41" name="Google Shape;541;p79"/>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42" name="Google Shape;542;p79"/>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43" name="Google Shape;543;p79"/>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44" name="Google Shape;544;p79"/>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5" name="Google Shape;545;p79"/>
          <p:cNvSpPr txBox="1">
            <a:spLocks noGrp="1"/>
          </p:cNvSpPr>
          <p:nvPr>
            <p:ph type="body" idx="1"/>
          </p:nvPr>
        </p:nvSpPr>
        <p:spPr>
          <a:xfrm>
            <a:off x="4533898" y="5646677"/>
            <a:ext cx="41529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6" name="Google Shape;546;p79"/>
          <p:cNvSpPr txBox="1">
            <a:spLocks noGrp="1"/>
          </p:cNvSpPr>
          <p:nvPr>
            <p:ph type="body" idx="6"/>
          </p:nvPr>
        </p:nvSpPr>
        <p:spPr>
          <a:xfrm>
            <a:off x="304800" y="5646677"/>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7" name="Google Shape;547;p79"/>
          <p:cNvSpPr txBox="1">
            <a:spLocks noGrp="1"/>
          </p:cNvSpPr>
          <p:nvPr>
            <p:ph type="body" idx="7"/>
          </p:nvPr>
        </p:nvSpPr>
        <p:spPr>
          <a:xfrm>
            <a:off x="4530722" y="3354831"/>
            <a:ext cx="4156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8" name="Google Shape;548;p79"/>
          <p:cNvSpPr txBox="1">
            <a:spLocks noGrp="1"/>
          </p:cNvSpPr>
          <p:nvPr>
            <p:ph type="body" idx="8"/>
          </p:nvPr>
        </p:nvSpPr>
        <p:spPr>
          <a:xfrm>
            <a:off x="304801" y="3354831"/>
            <a:ext cx="4159200" cy="479400"/>
          </a:xfrm>
          <a:prstGeom prst="rect">
            <a:avLst/>
          </a:prstGeom>
          <a:solidFill>
            <a:srgbClr val="FFFFFF">
              <a:alpha val="47843"/>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9" name="Google Shape;549;p7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50" name="Google Shape;550;p7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551"/>
        <p:cNvGrpSpPr/>
        <p:nvPr/>
      </p:nvGrpSpPr>
      <p:grpSpPr>
        <a:xfrm>
          <a:off x="0" y="0"/>
          <a:ext cx="0" cy="0"/>
          <a:chOff x="0" y="0"/>
          <a:chExt cx="0" cy="0"/>
        </a:xfrm>
      </p:grpSpPr>
      <p:sp>
        <p:nvSpPr>
          <p:cNvPr id="552" name="Google Shape;552;p80"/>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3" name="Google Shape;553;p80"/>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4" name="Google Shape;554;p80"/>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5" name="Google Shape;555;p80"/>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6" name="Google Shape;556;p80"/>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7" name="Google Shape;557;p80"/>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8" name="Google Shape;558;p80"/>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559" name="Google Shape;559;p80"/>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0" name="Google Shape;560;p80"/>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1" name="Google Shape;561;p80"/>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562" name="Google Shape;562;p80"/>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563" name="Google Shape;563;p80"/>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564" name="Google Shape;564;p80"/>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5" name="Google Shape;565;p80"/>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6" name="Google Shape;566;p80"/>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567" name="Google Shape;567;p80"/>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noAutofit/>
          </a:bodyPr>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8"/>
        <p:cNvGrpSpPr/>
        <p:nvPr/>
      </p:nvGrpSpPr>
      <p:grpSpPr>
        <a:xfrm>
          <a:off x="0" y="0"/>
          <a:ext cx="0" cy="0"/>
          <a:chOff x="0" y="0"/>
          <a:chExt cx="0" cy="0"/>
        </a:xfrm>
      </p:grpSpPr>
      <p:sp>
        <p:nvSpPr>
          <p:cNvPr id="569" name="Google Shape;569;p81"/>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70" name="Google Shape;570;p81"/>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440"/>
              </a:spcBef>
              <a:spcAft>
                <a:spcPts val="0"/>
              </a:spcAft>
              <a:buSzPts val="2800"/>
              <a:buNone/>
              <a:defRPr sz="2800"/>
            </a:lvl1pPr>
            <a:lvl2pPr lvl="1" algn="ctr" rtl="0">
              <a:lnSpc>
                <a:spcPct val="100000"/>
              </a:lnSpc>
              <a:spcBef>
                <a:spcPts val="400"/>
              </a:spcBef>
              <a:spcAft>
                <a:spcPts val="0"/>
              </a:spcAft>
              <a:buSzPts val="2800"/>
              <a:buNone/>
              <a:defRPr sz="2800"/>
            </a:lvl2pPr>
            <a:lvl3pPr lvl="2" algn="ctr" rtl="0">
              <a:lnSpc>
                <a:spcPct val="100000"/>
              </a:lnSpc>
              <a:spcBef>
                <a:spcPts val="360"/>
              </a:spcBef>
              <a:spcAft>
                <a:spcPts val="0"/>
              </a:spcAft>
              <a:buSzPts val="2800"/>
              <a:buNone/>
              <a:defRPr sz="2800"/>
            </a:lvl3pPr>
            <a:lvl4pPr lvl="3" algn="ctr" rtl="0">
              <a:lnSpc>
                <a:spcPct val="100000"/>
              </a:lnSpc>
              <a:spcBef>
                <a:spcPts val="320"/>
              </a:spcBef>
              <a:spcAft>
                <a:spcPts val="0"/>
              </a:spcAft>
              <a:buSzPts val="2800"/>
              <a:buNone/>
              <a:defRPr sz="2800"/>
            </a:lvl4pPr>
            <a:lvl5pPr lvl="4" algn="ctr" rtl="0">
              <a:lnSpc>
                <a:spcPct val="100000"/>
              </a:lnSpc>
              <a:spcBef>
                <a:spcPts val="32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571" name="Google Shape;571;p8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72"/>
        <p:cNvGrpSpPr/>
        <p:nvPr/>
      </p:nvGrpSpPr>
      <p:grpSpPr>
        <a:xfrm>
          <a:off x="0" y="0"/>
          <a:ext cx="0" cy="0"/>
          <a:chOff x="0" y="0"/>
          <a:chExt cx="0" cy="0"/>
        </a:xfrm>
      </p:grpSpPr>
      <p:sp>
        <p:nvSpPr>
          <p:cNvPr id="573" name="Google Shape;573;p82"/>
          <p:cNvSpPr txBox="1">
            <a:spLocks noGrp="1"/>
          </p:cNvSpPr>
          <p:nvPr>
            <p:ph type="title"/>
          </p:nvPr>
        </p:nvSpPr>
        <p:spPr>
          <a:xfrm>
            <a:off x="311700" y="593367"/>
            <a:ext cx="8520600" cy="763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574" name="Google Shape;574;p8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68300" rtl="0">
              <a:spcBef>
                <a:spcPts val="440"/>
              </a:spcBef>
              <a:spcAft>
                <a:spcPts val="0"/>
              </a:spcAft>
              <a:buSzPts val="2200"/>
              <a:buChar char="•"/>
              <a:defRPr/>
            </a:lvl1pPr>
            <a:lvl2pPr marL="914400" lvl="1" indent="-355600" rtl="0">
              <a:spcBef>
                <a:spcPts val="400"/>
              </a:spcBef>
              <a:spcAft>
                <a:spcPts val="0"/>
              </a:spcAft>
              <a:buSzPts val="2000"/>
              <a:buChar char="–"/>
              <a:defRPr/>
            </a:lvl2pPr>
            <a:lvl3pPr marL="1371600" lvl="2" indent="-342900" rtl="0">
              <a:spcBef>
                <a:spcPts val="360"/>
              </a:spcBef>
              <a:spcAft>
                <a:spcPts val="0"/>
              </a:spcAft>
              <a:buSzPts val="1800"/>
              <a:buChar char="•"/>
              <a:defRPr/>
            </a:lvl3pPr>
            <a:lvl4pPr marL="1828800" lvl="3" indent="-330200" rtl="0">
              <a:spcBef>
                <a:spcPts val="320"/>
              </a:spcBef>
              <a:spcAft>
                <a:spcPts val="0"/>
              </a:spcAft>
              <a:buSzPts val="1600"/>
              <a:buChar char="–"/>
              <a:defRPr/>
            </a:lvl4pPr>
            <a:lvl5pPr marL="2286000" lvl="4" indent="-330200" rtl="0">
              <a:spcBef>
                <a:spcPts val="320"/>
              </a:spcBef>
              <a:spcAft>
                <a:spcPts val="0"/>
              </a:spcAft>
              <a:buSzPts val="16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575" name="Google Shape;575;p8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579"/>
        <p:cNvGrpSpPr/>
        <p:nvPr/>
      </p:nvGrpSpPr>
      <p:grpSpPr>
        <a:xfrm>
          <a:off x="0" y="0"/>
          <a:ext cx="0" cy="0"/>
          <a:chOff x="0" y="0"/>
          <a:chExt cx="0" cy="0"/>
        </a:xfrm>
      </p:grpSpPr>
      <p:sp>
        <p:nvSpPr>
          <p:cNvPr id="580" name="Google Shape;580;p84"/>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81" name="Google Shape;581;p84"/>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82" name="Google Shape;582;p84"/>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83" name="Google Shape;583;p84"/>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84" name="Google Shape;584;p8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585" name="Google Shape;585;p8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586"/>
        <p:cNvGrpSpPr/>
        <p:nvPr/>
      </p:nvGrpSpPr>
      <p:grpSpPr>
        <a:xfrm>
          <a:off x="0" y="0"/>
          <a:ext cx="0" cy="0"/>
          <a:chOff x="0" y="0"/>
          <a:chExt cx="0" cy="0"/>
        </a:xfrm>
      </p:grpSpPr>
      <p:sp>
        <p:nvSpPr>
          <p:cNvPr id="587" name="Google Shape;587;p85"/>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88" name="Google Shape;588;p85"/>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89" name="Google Shape;589;p85"/>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590" name="Google Shape;590;p85"/>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591" name="Google Shape;591;p85"/>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592"/>
        <p:cNvGrpSpPr/>
        <p:nvPr/>
      </p:nvGrpSpPr>
      <p:grpSpPr>
        <a:xfrm>
          <a:off x="0" y="0"/>
          <a:ext cx="0" cy="0"/>
          <a:chOff x="0" y="0"/>
          <a:chExt cx="0" cy="0"/>
        </a:xfrm>
      </p:grpSpPr>
      <p:sp>
        <p:nvSpPr>
          <p:cNvPr id="593" name="Google Shape;593;p86"/>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94" name="Google Shape;594;p8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95" name="Google Shape;595;p8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96" name="Google Shape;596;p8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97" name="Google Shape;597;p8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98" name="Google Shape;598;p86"/>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99" name="Google Shape;599;p86"/>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600"/>
        <p:cNvGrpSpPr/>
        <p:nvPr/>
      </p:nvGrpSpPr>
      <p:grpSpPr>
        <a:xfrm>
          <a:off x="0" y="0"/>
          <a:ext cx="0" cy="0"/>
          <a:chOff x="0" y="0"/>
          <a:chExt cx="0" cy="0"/>
        </a:xfrm>
      </p:grpSpPr>
      <p:sp>
        <p:nvSpPr>
          <p:cNvPr id="601" name="Google Shape;601;p87"/>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02" name="Google Shape;602;p8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03" name="Google Shape;603;p8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04" name="Google Shape;604;p8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05" name="Google Shape;605;p8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06" name="Google Shape;606;p87"/>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07" name="Google Shape;607;p87"/>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08"/>
        <p:cNvGrpSpPr/>
        <p:nvPr/>
      </p:nvGrpSpPr>
      <p:grpSpPr>
        <a:xfrm>
          <a:off x="0" y="0"/>
          <a:ext cx="0" cy="0"/>
          <a:chOff x="0" y="0"/>
          <a:chExt cx="0" cy="0"/>
        </a:xfrm>
      </p:grpSpPr>
      <p:sp>
        <p:nvSpPr>
          <p:cNvPr id="609" name="Google Shape;609;p88"/>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10" name="Google Shape;610;p88"/>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11" name="Google Shape;611;p88"/>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12" name="Google Shape;612;p88"/>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13" name="Google Shape;613;p88"/>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14" name="Google Shape;614;p88"/>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15" name="Google Shape;615;p88"/>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6"/>
        <p:cNvGrpSpPr/>
        <p:nvPr/>
      </p:nvGrpSpPr>
      <p:grpSpPr>
        <a:xfrm>
          <a:off x="0" y="0"/>
          <a:ext cx="0" cy="0"/>
          <a:chOff x="0" y="0"/>
          <a:chExt cx="0" cy="0"/>
        </a:xfrm>
      </p:grpSpPr>
      <p:sp>
        <p:nvSpPr>
          <p:cNvPr id="617" name="Google Shape;617;p8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8" name="Google Shape;618;p8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9" name="Google Shape;619;p89"/>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0" name="Google Shape;620;p8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21" name="Google Shape;621;p8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2" name="Google Shape;622;p8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23" name="Google Shape;623;p8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24" name="Google Shape;624;p89"/>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25"/>
        <p:cNvGrpSpPr/>
        <p:nvPr/>
      </p:nvGrpSpPr>
      <p:grpSpPr>
        <a:xfrm>
          <a:off x="0" y="0"/>
          <a:ext cx="0" cy="0"/>
          <a:chOff x="0" y="0"/>
          <a:chExt cx="0" cy="0"/>
        </a:xfrm>
      </p:grpSpPr>
      <p:sp>
        <p:nvSpPr>
          <p:cNvPr id="626" name="Google Shape;626;p9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27" name="Google Shape;627;p9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28" name="Google Shape;628;p9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29" name="Google Shape;629;p9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30" name="Google Shape;630;p9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631"/>
        <p:cNvGrpSpPr/>
        <p:nvPr/>
      </p:nvGrpSpPr>
      <p:grpSpPr>
        <a:xfrm>
          <a:off x="0" y="0"/>
          <a:ext cx="0" cy="0"/>
          <a:chOff x="0" y="0"/>
          <a:chExt cx="0" cy="0"/>
        </a:xfrm>
      </p:grpSpPr>
      <p:sp>
        <p:nvSpPr>
          <p:cNvPr id="632" name="Google Shape;632;p91"/>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33" name="Google Shape;633;p91"/>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34" name="Google Shape;634;p91"/>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35" name="Google Shape;635;p9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noAutofit/>
          </a:bodyPr>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36" name="Google Shape;636;p9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637"/>
        <p:cNvGrpSpPr/>
        <p:nvPr/>
      </p:nvGrpSpPr>
      <p:grpSpPr>
        <a:xfrm>
          <a:off x="0" y="0"/>
          <a:ext cx="0" cy="0"/>
          <a:chOff x="0" y="0"/>
          <a:chExt cx="0" cy="0"/>
        </a:xfrm>
      </p:grpSpPr>
      <p:sp>
        <p:nvSpPr>
          <p:cNvPr id="638" name="Google Shape;638;p92"/>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39" name="Google Shape;639;p9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40" name="Google Shape;640;p9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41" name="Google Shape;641;p9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642"/>
        <p:cNvGrpSpPr/>
        <p:nvPr/>
      </p:nvGrpSpPr>
      <p:grpSpPr>
        <a:xfrm>
          <a:off x="0" y="0"/>
          <a:ext cx="0" cy="0"/>
          <a:chOff x="0" y="0"/>
          <a:chExt cx="0" cy="0"/>
        </a:xfrm>
      </p:grpSpPr>
      <p:sp>
        <p:nvSpPr>
          <p:cNvPr id="643" name="Google Shape;643;p93"/>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44" name="Google Shape;644;p93"/>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45" name="Google Shape;645;p9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46" name="Google Shape;646;p9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47" name="Google Shape;647;p9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 name="Google Shape;69;p1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Google Shape;70;p1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Google Shape;71;p1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noAutofit/>
          </a:bodyPr>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648"/>
        <p:cNvGrpSpPr/>
        <p:nvPr/>
      </p:nvGrpSpPr>
      <p:grpSpPr>
        <a:xfrm>
          <a:off x="0" y="0"/>
          <a:ext cx="0" cy="0"/>
          <a:chOff x="0" y="0"/>
          <a:chExt cx="0" cy="0"/>
        </a:xfrm>
      </p:grpSpPr>
      <p:sp>
        <p:nvSpPr>
          <p:cNvPr id="649" name="Google Shape;649;p94"/>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0" name="Google Shape;650;p94"/>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1" name="Google Shape;651;p9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2" name="Google Shape;652;p9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53" name="Google Shape;653;p9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654"/>
        <p:cNvGrpSpPr/>
        <p:nvPr/>
      </p:nvGrpSpPr>
      <p:grpSpPr>
        <a:xfrm>
          <a:off x="0" y="0"/>
          <a:ext cx="0" cy="0"/>
          <a:chOff x="0" y="0"/>
          <a:chExt cx="0" cy="0"/>
        </a:xfrm>
      </p:grpSpPr>
      <p:sp>
        <p:nvSpPr>
          <p:cNvPr id="655" name="Google Shape;655;p9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656" name="Google Shape;656;p9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57" name="Google Shape;657;p95"/>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8" name="Google Shape;658;p95"/>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9" name="Google Shape;659;p95"/>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0" name="Google Shape;660;p95"/>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1" name="Google Shape;661;p95"/>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2" name="Google Shape;662;p95"/>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3" name="Google Shape;663;p95"/>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4" name="Google Shape;664;p95"/>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5" name="Google Shape;665;p95"/>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6" name="Google Shape;666;p95"/>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7" name="Google Shape;667;p95"/>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8" name="Google Shape;668;p95"/>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9" name="Google Shape;669;p95"/>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70" name="Google Shape;670;p95"/>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671"/>
        <p:cNvGrpSpPr/>
        <p:nvPr/>
      </p:nvGrpSpPr>
      <p:grpSpPr>
        <a:xfrm>
          <a:off x="0" y="0"/>
          <a:ext cx="0" cy="0"/>
          <a:chOff x="0" y="0"/>
          <a:chExt cx="0" cy="0"/>
        </a:xfrm>
      </p:grpSpPr>
      <p:sp>
        <p:nvSpPr>
          <p:cNvPr id="672" name="Google Shape;672;p96"/>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noAutofit/>
          </a:bodyPr>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3"/>
        <p:cNvGrpSpPr/>
        <p:nvPr/>
      </p:nvGrpSpPr>
      <p:grpSpPr>
        <a:xfrm>
          <a:off x="0" y="0"/>
          <a:ext cx="0" cy="0"/>
          <a:chOff x="0" y="0"/>
          <a:chExt cx="0" cy="0"/>
        </a:xfrm>
      </p:grpSpPr>
      <p:sp>
        <p:nvSpPr>
          <p:cNvPr id="674" name="Google Shape;674;p97"/>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75" name="Google Shape;675;p9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6" name="Google Shape;676;p9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77" name="Google Shape;677;p9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678"/>
        <p:cNvGrpSpPr/>
        <p:nvPr/>
      </p:nvGrpSpPr>
      <p:grpSpPr>
        <a:xfrm>
          <a:off x="0" y="0"/>
          <a:ext cx="0" cy="0"/>
          <a:chOff x="0" y="0"/>
          <a:chExt cx="0" cy="0"/>
        </a:xfrm>
      </p:grpSpPr>
      <p:sp>
        <p:nvSpPr>
          <p:cNvPr id="679" name="Google Shape;679;p9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0" name="Google Shape;680;p9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81" name="Google Shape;681;p98"/>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682"/>
        <p:cNvGrpSpPr/>
        <p:nvPr/>
      </p:nvGrpSpPr>
      <p:grpSpPr>
        <a:xfrm>
          <a:off x="0" y="0"/>
          <a:ext cx="0" cy="0"/>
          <a:chOff x="0" y="0"/>
          <a:chExt cx="0" cy="0"/>
        </a:xfrm>
      </p:grpSpPr>
      <p:sp>
        <p:nvSpPr>
          <p:cNvPr id="683" name="Google Shape;683;p99"/>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4" name="Google Shape;684;p9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685" name="Google Shape;685;p99"/>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686" name="Google Shape;686;p99"/>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687"/>
        <p:cNvGrpSpPr/>
        <p:nvPr/>
      </p:nvGrpSpPr>
      <p:grpSpPr>
        <a:xfrm>
          <a:off x="0" y="0"/>
          <a:ext cx="0" cy="0"/>
          <a:chOff x="0" y="0"/>
          <a:chExt cx="0" cy="0"/>
        </a:xfrm>
      </p:grpSpPr>
      <p:sp>
        <p:nvSpPr>
          <p:cNvPr id="688" name="Google Shape;688;p10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9" name="Google Shape;689;p10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90" name="Google Shape;690;p100"/>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691" name="Google Shape;691;p100"/>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92"/>
        <p:cNvGrpSpPr/>
        <p:nvPr/>
      </p:nvGrpSpPr>
      <p:grpSpPr>
        <a:xfrm>
          <a:off x="0" y="0"/>
          <a:ext cx="0" cy="0"/>
          <a:chOff x="0" y="0"/>
          <a:chExt cx="0" cy="0"/>
        </a:xfrm>
      </p:grpSpPr>
      <p:sp>
        <p:nvSpPr>
          <p:cNvPr id="693" name="Google Shape;693;p101"/>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4" name="Google Shape;694;p101"/>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5" name="Google Shape;695;p101"/>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96" name="Google Shape;696;p10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7" name="Google Shape;697;p10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98" name="Google Shape;698;p101"/>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699"/>
        <p:cNvGrpSpPr/>
        <p:nvPr/>
      </p:nvGrpSpPr>
      <p:grpSpPr>
        <a:xfrm>
          <a:off x="0" y="0"/>
          <a:ext cx="0" cy="0"/>
          <a:chOff x="0" y="0"/>
          <a:chExt cx="0" cy="0"/>
        </a:xfrm>
      </p:grpSpPr>
      <p:sp>
        <p:nvSpPr>
          <p:cNvPr id="700" name="Google Shape;700;p102"/>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1" name="Google Shape;701;p10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2" name="Google Shape;702;p10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3" name="Google Shape;703;p102"/>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04" name="Google Shape;704;p10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5" name="Google Shape;705;p10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706"/>
        <p:cNvGrpSpPr/>
        <p:nvPr/>
      </p:nvGrpSpPr>
      <p:grpSpPr>
        <a:xfrm>
          <a:off x="0" y="0"/>
          <a:ext cx="0" cy="0"/>
          <a:chOff x="0" y="0"/>
          <a:chExt cx="0" cy="0"/>
        </a:xfrm>
      </p:grpSpPr>
      <p:sp>
        <p:nvSpPr>
          <p:cNvPr id="707" name="Google Shape;707;p103"/>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8" name="Google Shape;708;p103"/>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9" name="Google Shape;709;p10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0" name="Google Shape;710;p10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1" name="Google Shape;711;p103"/>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2" name="Google Shape;712;p103"/>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spcFirstLastPara="1" wrap="square" lIns="91425" tIns="91425" rIns="91425" bIns="91425" anchor="ctr" anchorCtr="0">
            <a:noAutofit/>
          </a:bodyPr>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3" name="Google Shape;713;p10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4" name="Google Shape;714;p10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theme" Target="../theme/theme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theme" Target="../theme/theme3.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theme" Target="../theme/theme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theme" Target="../theme/theme5.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theme" Target="../theme/theme6.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26" name="Google Shape;226;p3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0"/>
        <p:cNvGrpSpPr/>
        <p:nvPr/>
      </p:nvGrpSpPr>
      <p:grpSpPr>
        <a:xfrm>
          <a:off x="0" y="0"/>
          <a:ext cx="0" cy="0"/>
          <a:chOff x="0" y="0"/>
          <a:chExt cx="0" cy="0"/>
        </a:xfrm>
      </p:grpSpPr>
      <p:sp>
        <p:nvSpPr>
          <p:cNvPr id="401" name="Google Shape;401;p5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2" name="Google Shape;402;p5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6"/>
        <p:cNvGrpSpPr/>
        <p:nvPr/>
      </p:nvGrpSpPr>
      <p:grpSpPr>
        <a:xfrm>
          <a:off x="0" y="0"/>
          <a:ext cx="0" cy="0"/>
          <a:chOff x="0" y="0"/>
          <a:chExt cx="0" cy="0"/>
        </a:xfrm>
      </p:grpSpPr>
      <p:sp>
        <p:nvSpPr>
          <p:cNvPr id="577" name="Google Shape;577;p83"/>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8" name="Google Shape;578;p83"/>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35"/>
        <p:cNvGrpSpPr/>
        <p:nvPr/>
      </p:nvGrpSpPr>
      <p:grpSpPr>
        <a:xfrm>
          <a:off x="0" y="0"/>
          <a:ext cx="0" cy="0"/>
          <a:chOff x="0" y="0"/>
          <a:chExt cx="0" cy="0"/>
        </a:xfrm>
      </p:grpSpPr>
      <p:sp>
        <p:nvSpPr>
          <p:cNvPr id="736" name="Google Shape;736;p10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37" name="Google Shape;737;p10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738" name="Google Shape;738;p10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2"/>
        <p:cNvGrpSpPr/>
        <p:nvPr/>
      </p:nvGrpSpPr>
      <p:grpSpPr>
        <a:xfrm>
          <a:off x="0" y="0"/>
          <a:ext cx="0" cy="0"/>
          <a:chOff x="0" y="0"/>
          <a:chExt cx="0" cy="0"/>
        </a:xfrm>
      </p:grpSpPr>
      <p:sp>
        <p:nvSpPr>
          <p:cNvPr id="813" name="Google Shape;813;p12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14" name="Google Shape;814;p123"/>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chievethecore.org/page/3267/2020-21-priority-instructional-content-in-english-language-arts-literacy-and-mathematics" TargetMode="External"/><Relationship Id="rId2" Type="http://schemas.openxmlformats.org/officeDocument/2006/relationships/notesSlide" Target="../notesSlides/notesSlide10.xml"/><Relationship Id="rId1" Type="http://schemas.openxmlformats.org/officeDocument/2006/relationships/slideLayout" Target="../slideLayouts/slideLayout104.xml"/></Relationships>
</file>

<file path=ppt/slides/_rels/slide11.xml.rels><?xml version="1.0" encoding="UTF-8" standalone="yes"?>
<Relationships xmlns="http://schemas.openxmlformats.org/package/2006/relationships"><Relationship Id="rId3" Type="http://schemas.openxmlformats.org/officeDocument/2006/relationships/hyperlink" Target="https://ccsso.org/resource-library/revising-definition-formative-assessment" TargetMode="External"/><Relationship Id="rId2" Type="http://schemas.openxmlformats.org/officeDocument/2006/relationships/notesSlide" Target="../notesSlides/notesSlide11.xml"/><Relationship Id="rId1" Type="http://schemas.openxmlformats.org/officeDocument/2006/relationships/slideLayout" Target="../slideLayouts/slideLayout10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04.xml"/><Relationship Id="rId4" Type="http://schemas.openxmlformats.org/officeDocument/2006/relationships/hyperlink" Target="https://achievethecore.org/page/3267/2020-21-priority-instructional-content-in-english-language-arts-literacy-and-mathematic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04.xml"/><Relationship Id="rId4" Type="http://schemas.openxmlformats.org/officeDocument/2006/relationships/hyperlink" Target="https://achievethecore.org/page/3267/2020-21-priority-instructional-content-in-english-language-arts-literacy-and-mathematic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05.xml"/></Relationships>
</file>

<file path=ppt/slides/_rels/slide17.xml.rels><?xml version="1.0" encoding="UTF-8" standalone="yes"?>
<Relationships xmlns="http://schemas.openxmlformats.org/package/2006/relationships"><Relationship Id="rId3" Type="http://schemas.openxmlformats.org/officeDocument/2006/relationships/hyperlink" Target="https://achievethecore.org/page/3267/2020-21-priority-instructional-content-in-english-language-arts-literacy-and-mathematics" TargetMode="External"/><Relationship Id="rId2" Type="http://schemas.openxmlformats.org/officeDocument/2006/relationships/notesSlide" Target="../notesSlides/notesSlide17.xml"/><Relationship Id="rId1" Type="http://schemas.openxmlformats.org/officeDocument/2006/relationships/slideLayout" Target="../slideLayouts/slideLayout104.xml"/><Relationship Id="rId5" Type="http://schemas.openxmlformats.org/officeDocument/2006/relationships/image" Target="../media/image17.png"/><Relationship Id="rId4" Type="http://schemas.openxmlformats.org/officeDocument/2006/relationships/hyperlink" Target="https://achievethecore.org/coherence-map/"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achievethecore.org/page/3267/2020-21-priority-instructional-content-in-english-language-arts-literacy-and-mathematics" TargetMode="External"/><Relationship Id="rId2" Type="http://schemas.openxmlformats.org/officeDocument/2006/relationships/notesSlide" Target="../notesSlides/notesSlide18.xml"/><Relationship Id="rId1" Type="http://schemas.openxmlformats.org/officeDocument/2006/relationships/slideLayout" Target="../slideLayouts/slideLayout104.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8.xml"/><Relationship Id="rId5" Type="http://schemas.openxmlformats.org/officeDocument/2006/relationships/image" Target="../media/image23.pn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8.xml"/><Relationship Id="rId4" Type="http://schemas.openxmlformats.org/officeDocument/2006/relationships/image" Target="../media/image24.gif"/></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8.xml"/><Relationship Id="rId4" Type="http://schemas.openxmlformats.org/officeDocument/2006/relationships/image" Target="../media/image25.gif"/></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8.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8.xml"/><Relationship Id="rId4" Type="http://schemas.openxmlformats.org/officeDocument/2006/relationships/image" Target="../media/image27.gif"/></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8.xml"/><Relationship Id="rId4" Type="http://schemas.openxmlformats.org/officeDocument/2006/relationships/image" Target="../media/image28.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3.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8.xml"/><Relationship Id="rId4" Type="http://schemas.openxmlformats.org/officeDocument/2006/relationships/image" Target="../media/image29.gif"/></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78.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78.xml"/><Relationship Id="rId4" Type="http://schemas.openxmlformats.org/officeDocument/2006/relationships/hyperlink" Target="http://www.edcite.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78.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78.xml"/><Relationship Id="rId5" Type="http://schemas.openxmlformats.org/officeDocument/2006/relationships/hyperlink" Target="http://www.edcite.com" TargetMode="Externa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78.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78.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78.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78.xml"/><Relationship Id="rId5" Type="http://schemas.openxmlformats.org/officeDocument/2006/relationships/image" Target="../media/image35.jpg"/><Relationship Id="rId4" Type="http://schemas.openxmlformats.org/officeDocument/2006/relationships/hyperlink" Target="http://drive.google.com/file/d/1c2XTuvMqAuwIu30l_9orqGpLu6IJ9J74/view"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www.achievethecore.org/ca-signup" TargetMode="External"/><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achievethecore.org/page/1026/national-core-advocate-network" TargetMode="External"/><Relationship Id="rId5" Type="http://schemas.openxmlformats.org/officeDocument/2006/relationships/hyperlink" Target="mailto:jdelizo-osborne@studentsachieve.net" TargetMode="External"/><Relationship Id="rId4" Type="http://schemas.openxmlformats.org/officeDocument/2006/relationships/hyperlink" Target="mailto:jfann@studentsachieve.net"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78.xml"/><Relationship Id="rId4" Type="http://schemas.openxmlformats.org/officeDocument/2006/relationships/image" Target="../media/image36.gif"/></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78.xml"/><Relationship Id="rId4" Type="http://schemas.openxmlformats.org/officeDocument/2006/relationships/hyperlink" Target="http://www.edcite.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78.xml"/><Relationship Id="rId5" Type="http://schemas.openxmlformats.org/officeDocument/2006/relationships/image" Target="../media/image37.png"/><Relationship Id="rId4" Type="http://schemas.openxmlformats.org/officeDocument/2006/relationships/image" Target="../media/image36.gif"/></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78.xml"/><Relationship Id="rId4" Type="http://schemas.openxmlformats.org/officeDocument/2006/relationships/image" Target="../media/image38.gif"/></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78.xml"/><Relationship Id="rId4" Type="http://schemas.openxmlformats.org/officeDocument/2006/relationships/image" Target="../media/image39.gif"/></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78.xml"/><Relationship Id="rId4" Type="http://schemas.openxmlformats.org/officeDocument/2006/relationships/image" Target="../media/image40.gif"/></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78.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9.xml"/><Relationship Id="rId1" Type="http://schemas.openxmlformats.org/officeDocument/2006/relationships/slideLayout" Target="../slideLayouts/slideLayout78.xml"/><Relationship Id="rId4" Type="http://schemas.openxmlformats.org/officeDocument/2006/relationships/image" Target="../media/image41.gi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78.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78.xml"/><Relationship Id="rId4" Type="http://schemas.openxmlformats.org/officeDocument/2006/relationships/image" Target="../media/image33.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2.xml"/><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78.xml"/></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78.xml"/><Relationship Id="rId4" Type="http://schemas.openxmlformats.org/officeDocument/2006/relationships/image" Target="../media/image42.gif"/></Relationships>
</file>

<file path=ppt/slides/_rels/slide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78.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6.xml"/><Relationship Id="rId1" Type="http://schemas.openxmlformats.org/officeDocument/2006/relationships/slideLayout" Target="../slideLayouts/slideLayout78.xml"/><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78.xml"/><Relationship Id="rId4" Type="http://schemas.openxmlformats.org/officeDocument/2006/relationships/image" Target="../media/image44.gif"/></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78.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0.xml"/><Relationship Id="rId1" Type="http://schemas.openxmlformats.org/officeDocument/2006/relationships/slideLayout" Target="../slideLayouts/slideLayout78.xml"/><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78.xml"/><Relationship Id="rId4"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78.xml"/><Relationship Id="rId4" Type="http://schemas.openxmlformats.org/officeDocument/2006/relationships/image" Target="../media/image46.gif"/></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78.xm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78.xml"/><Relationship Id="rId4" Type="http://schemas.openxmlformats.org/officeDocument/2006/relationships/image" Target="../media/image48.gif"/></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78.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78.xml"/><Relationship Id="rId4" Type="http://schemas.openxmlformats.org/officeDocument/2006/relationships/hyperlink" Target="mailto:support@edcite.com"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9.xml"/></Relationships>
</file>

<file path=ppt/slides/_rels/slide68.xml.rels><?xml version="1.0" encoding="UTF-8" standalone="yes"?>
<Relationships xmlns="http://schemas.openxmlformats.org/package/2006/relationships"><Relationship Id="rId3" Type="http://schemas.openxmlformats.org/officeDocument/2006/relationships/hyperlink" Target="http://www.achievethecore.org/ca-signup" TargetMode="External"/><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hyperlink" Target="https://achievethecore.org/aligned/strategies-to-support-learners-who-are-below-grade-level/" TargetMode="External"/><Relationship Id="rId5" Type="http://schemas.openxmlformats.org/officeDocument/2006/relationships/hyperlink" Target="https://achievethecore.org/aligned/using-complex-texts-with-all-readers/" TargetMode="External"/><Relationship Id="rId4" Type="http://schemas.openxmlformats.org/officeDocument/2006/relationships/hyperlink" Target="https://achievethecore.org/aligned/supporting-all-learners-with-complex-text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1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11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3" Type="http://schemas.openxmlformats.org/officeDocument/2006/relationships/hyperlink" Target="https://event.on24.com/wcc/r/2494927/04E2762A168035E20E5F42E927F5E964" TargetMode="External"/><Relationship Id="rId2" Type="http://schemas.openxmlformats.org/officeDocument/2006/relationships/notesSlide" Target="../notesSlides/notesSlide71.xml"/><Relationship Id="rId1" Type="http://schemas.openxmlformats.org/officeDocument/2006/relationships/slideLayout" Target="../slideLayouts/slideLayout1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47"/>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grpSp>
        <p:nvGrpSpPr>
          <p:cNvPr id="994" name="Google Shape;994;p147"/>
          <p:cNvGrpSpPr/>
          <p:nvPr/>
        </p:nvGrpSpPr>
        <p:grpSpPr>
          <a:xfrm>
            <a:off x="2791500" y="4149600"/>
            <a:ext cx="6047725" cy="2407800"/>
            <a:chOff x="2746950" y="4450200"/>
            <a:chExt cx="6047725" cy="2407800"/>
          </a:xfrm>
        </p:grpSpPr>
        <p:sp>
          <p:nvSpPr>
            <p:cNvPr id="995" name="Google Shape;995;p147"/>
            <p:cNvSpPr/>
            <p:nvPr/>
          </p:nvSpPr>
          <p:spPr>
            <a:xfrm>
              <a:off x="5192875" y="5443950"/>
              <a:ext cx="933300" cy="710100"/>
            </a:xfrm>
            <a:prstGeom prst="leftArrow">
              <a:avLst>
                <a:gd name="adj1" fmla="val 50000"/>
                <a:gd name="adj2" fmla="val 50000"/>
              </a:avLst>
            </a:prstGeom>
            <a:solidFill>
              <a:srgbClr val="0E5A1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7"/>
            <p:cNvSpPr txBox="1"/>
            <p:nvPr/>
          </p:nvSpPr>
          <p:spPr>
            <a:xfrm>
              <a:off x="6126175" y="4450200"/>
              <a:ext cx="2668500" cy="24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666666"/>
                  </a:solidFill>
                  <a:latin typeface="Lucida Sans"/>
                  <a:ea typeface="Lucida Sans"/>
                  <a:cs typeface="Lucida Sans"/>
                  <a:sym typeface="Lucida Sans"/>
                </a:rPr>
                <a:t>The webinar will begin shortly. </a:t>
              </a:r>
              <a:endParaRPr sz="1800">
                <a:solidFill>
                  <a:srgbClr val="666666"/>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666666"/>
                  </a:solidFill>
                  <a:latin typeface="Lucida Sans"/>
                  <a:ea typeface="Lucida Sans"/>
                  <a:cs typeface="Lucida Sans"/>
                  <a:sym typeface="Lucida Sans"/>
                </a:rPr>
                <a:t>Check your Resource widget to preview the resources for today’s session! Use the Group Chat to introduce yourself!</a:t>
              </a:r>
              <a:endParaRPr sz="1800">
                <a:solidFill>
                  <a:srgbClr val="666666"/>
                </a:solidFill>
                <a:latin typeface="Lucida Sans"/>
                <a:ea typeface="Lucida Sans"/>
                <a:cs typeface="Lucida Sans"/>
                <a:sym typeface="Lucida Sans"/>
              </a:endParaRPr>
            </a:p>
          </p:txBody>
        </p:sp>
        <p:pic>
          <p:nvPicPr>
            <p:cNvPr id="997" name="Google Shape;997;p147"/>
            <p:cNvPicPr preferRelativeResize="0"/>
            <p:nvPr/>
          </p:nvPicPr>
          <p:blipFill rotWithShape="1">
            <a:blip r:embed="rId3">
              <a:alphaModFix/>
            </a:blip>
            <a:srcRect l="55253" r="16117"/>
            <a:stretch/>
          </p:blipFill>
          <p:spPr>
            <a:xfrm>
              <a:off x="2746950" y="5191328"/>
              <a:ext cx="2237499" cy="1118750"/>
            </a:xfrm>
            <a:prstGeom prst="rect">
              <a:avLst/>
            </a:prstGeom>
            <a:noFill/>
            <a:ln>
              <a:noFill/>
            </a:ln>
          </p:spPr>
        </p:pic>
      </p:grpSp>
      <p:sp>
        <p:nvSpPr>
          <p:cNvPr id="998" name="Google Shape;998;p147"/>
          <p:cNvSpPr txBox="1">
            <a:spLocks noGrp="1"/>
          </p:cNvSpPr>
          <p:nvPr>
            <p:ph type="ctrTitle"/>
          </p:nvPr>
        </p:nvSpPr>
        <p:spPr>
          <a:xfrm>
            <a:off x="219325" y="2330475"/>
            <a:ext cx="8619900" cy="15021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b="1">
                <a:solidFill>
                  <a:srgbClr val="575757"/>
                </a:solidFill>
              </a:rPr>
              <a:t>Supporting Students: Remote Observation, Just-in-Time Instruction, and Edcite's Real Time Connect</a:t>
            </a:r>
            <a:endParaRPr sz="2800" b="0" i="0" u="none" strike="noStrike" cap="none">
              <a:solidFill>
                <a:srgbClr val="50514F"/>
              </a:solidFill>
              <a:latin typeface="Lucida Sans"/>
              <a:ea typeface="Lucida Sans"/>
              <a:cs typeface="Lucida Sans"/>
              <a:sym typeface="Lucida Sans"/>
            </a:endParaRPr>
          </a:p>
        </p:txBody>
      </p:sp>
      <p:sp>
        <p:nvSpPr>
          <p:cNvPr id="999" name="Google Shape;999;p147"/>
          <p:cNvSpPr txBox="1">
            <a:spLocks noGrp="1"/>
          </p:cNvSpPr>
          <p:nvPr>
            <p:ph type="subTitle" idx="1"/>
          </p:nvPr>
        </p:nvSpPr>
        <p:spPr>
          <a:xfrm>
            <a:off x="219318" y="3832457"/>
            <a:ext cx="86199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a:p>
          <a:p>
            <a:pPr marL="0" marR="0" lvl="0" indent="0" algn="l" rtl="0">
              <a:lnSpc>
                <a:spcPct val="100000"/>
              </a:lnSpc>
              <a:spcBef>
                <a:spcPts val="400"/>
              </a:spcBef>
              <a:spcAft>
                <a:spcPts val="0"/>
              </a:spcAft>
              <a:buClr>
                <a:srgbClr val="595959"/>
              </a:buClr>
              <a:buSzPts val="500"/>
              <a:buFont typeface="Arial"/>
              <a:buNone/>
            </a:pPr>
            <a:r>
              <a:rPr lang="en-US">
                <a:solidFill>
                  <a:srgbClr val="575757"/>
                </a:solidFill>
              </a:rPr>
              <a:t>August 27,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75"/>
        <p:cNvGrpSpPr/>
        <p:nvPr/>
      </p:nvGrpSpPr>
      <p:grpSpPr>
        <a:xfrm>
          <a:off x="0" y="0"/>
          <a:ext cx="0" cy="0"/>
          <a:chOff x="0" y="0"/>
          <a:chExt cx="0" cy="0"/>
        </a:xfrm>
      </p:grpSpPr>
      <p:sp>
        <p:nvSpPr>
          <p:cNvPr id="1076" name="Google Shape;1076;p156"/>
          <p:cNvSpPr txBox="1"/>
          <p:nvPr/>
        </p:nvSpPr>
        <p:spPr>
          <a:xfrm>
            <a:off x="480675" y="2253875"/>
            <a:ext cx="8386200" cy="29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solidFill>
                  <a:srgbClr val="1D7E74"/>
                </a:solidFill>
              </a:rPr>
              <a:t>Assessment should ...</a:t>
            </a:r>
            <a:endParaRPr sz="2200">
              <a:solidFill>
                <a:srgbClr val="1D7E74"/>
              </a:solidFill>
            </a:endParaRPr>
          </a:p>
          <a:p>
            <a:pPr marL="457200" lvl="0" indent="-368300" algn="l" rtl="0">
              <a:spcBef>
                <a:spcPts val="0"/>
              </a:spcBef>
              <a:spcAft>
                <a:spcPts val="0"/>
              </a:spcAft>
              <a:buClr>
                <a:srgbClr val="1D7E74"/>
              </a:buClr>
              <a:buSzPts val="2200"/>
              <a:buAutoNum type="arabicPeriod"/>
            </a:pPr>
            <a:r>
              <a:rPr lang="en-US" sz="2200">
                <a:solidFill>
                  <a:srgbClr val="1D7E74"/>
                </a:solidFill>
              </a:rPr>
              <a:t>be used to </a:t>
            </a:r>
            <a:r>
              <a:rPr lang="en-US" sz="2200" b="1">
                <a:solidFill>
                  <a:srgbClr val="1D7E74"/>
                </a:solidFill>
              </a:rPr>
              <a:t>determine </a:t>
            </a:r>
            <a:r>
              <a:rPr lang="en-US" sz="2200" b="1" i="1">
                <a:solidFill>
                  <a:srgbClr val="1D7E74"/>
                </a:solidFill>
              </a:rPr>
              <a:t>how </a:t>
            </a:r>
            <a:r>
              <a:rPr lang="en-US" sz="2200" b="1">
                <a:solidFill>
                  <a:srgbClr val="1D7E74"/>
                </a:solidFill>
              </a:rPr>
              <a:t>to bring students into grade-level</a:t>
            </a:r>
            <a:r>
              <a:rPr lang="en-US" sz="2200">
                <a:solidFill>
                  <a:srgbClr val="1D7E74"/>
                </a:solidFill>
              </a:rPr>
              <a:t> instruction, not </a:t>
            </a:r>
            <a:r>
              <a:rPr lang="en-US" sz="2200" i="1">
                <a:solidFill>
                  <a:srgbClr val="1D7E74"/>
                </a:solidFill>
              </a:rPr>
              <a:t>whether </a:t>
            </a:r>
            <a:r>
              <a:rPr lang="en-US" sz="2200">
                <a:solidFill>
                  <a:srgbClr val="1D7E74"/>
                </a:solidFill>
              </a:rPr>
              <a:t>to bring them into it.</a:t>
            </a:r>
            <a:endParaRPr sz="2200">
              <a:solidFill>
                <a:srgbClr val="1D7E74"/>
              </a:solidFill>
            </a:endParaRPr>
          </a:p>
          <a:p>
            <a:pPr marL="457200" lvl="0" indent="-368300" algn="l" rtl="0">
              <a:spcBef>
                <a:spcPts val="1000"/>
              </a:spcBef>
              <a:spcAft>
                <a:spcPts val="0"/>
              </a:spcAft>
              <a:buClr>
                <a:srgbClr val="1D7E74"/>
              </a:buClr>
              <a:buSzPts val="2200"/>
              <a:buAutoNum type="arabicPeriod"/>
            </a:pPr>
            <a:r>
              <a:rPr lang="en-US" sz="2200">
                <a:solidFill>
                  <a:srgbClr val="1D7E74"/>
                </a:solidFill>
              </a:rPr>
              <a:t>center on </a:t>
            </a:r>
            <a:r>
              <a:rPr lang="en-US" sz="2200" b="1">
                <a:solidFill>
                  <a:srgbClr val="1D7E74"/>
                </a:solidFill>
              </a:rPr>
              <a:t>formative practices </a:t>
            </a:r>
            <a:r>
              <a:rPr lang="en-US" sz="2200">
                <a:solidFill>
                  <a:srgbClr val="1D7E74"/>
                </a:solidFill>
              </a:rPr>
              <a:t>(exit tickets, student work, and student discussions, etc.) to inform instruction. </a:t>
            </a:r>
            <a:endParaRPr sz="2200">
              <a:solidFill>
                <a:srgbClr val="1D7E74"/>
              </a:solidFill>
            </a:endParaRPr>
          </a:p>
          <a:p>
            <a:pPr marL="457200" lvl="0" indent="-368300" algn="l" rtl="0">
              <a:spcBef>
                <a:spcPts val="1000"/>
              </a:spcBef>
              <a:spcAft>
                <a:spcPts val="0"/>
              </a:spcAft>
              <a:buClr>
                <a:srgbClr val="1D7E74"/>
              </a:buClr>
              <a:buSzPts val="2200"/>
              <a:buAutoNum type="arabicPeriod"/>
            </a:pPr>
            <a:r>
              <a:rPr lang="en-US" sz="2200">
                <a:solidFill>
                  <a:srgbClr val="1D7E74"/>
                </a:solidFill>
              </a:rPr>
              <a:t>include </a:t>
            </a:r>
            <a:r>
              <a:rPr lang="en-US" sz="2200" b="1">
                <a:solidFill>
                  <a:srgbClr val="1D7E74"/>
                </a:solidFill>
              </a:rPr>
              <a:t>targeted checks </a:t>
            </a:r>
            <a:r>
              <a:rPr lang="en-US" sz="2200">
                <a:solidFill>
                  <a:srgbClr val="1D7E74"/>
                </a:solidFill>
              </a:rPr>
              <a:t>for </a:t>
            </a:r>
            <a:r>
              <a:rPr lang="en-US" sz="2200" b="1">
                <a:solidFill>
                  <a:srgbClr val="1D7E74"/>
                </a:solidFill>
              </a:rPr>
              <a:t>specific subject</a:t>
            </a:r>
            <a:r>
              <a:rPr lang="en-US" sz="2200">
                <a:solidFill>
                  <a:srgbClr val="1D7E74"/>
                </a:solidFill>
              </a:rPr>
              <a:t> and grade-level instructional purposes (specifically, phonics or math fluency inventories, checks for reading fluency).</a:t>
            </a:r>
            <a:endParaRPr sz="2200">
              <a:solidFill>
                <a:srgbClr val="1D7E74"/>
              </a:solidFill>
            </a:endParaRPr>
          </a:p>
          <a:p>
            <a:pPr marL="0" lvl="0" indent="0" algn="l" rtl="0">
              <a:spcBef>
                <a:spcPts val="1000"/>
              </a:spcBef>
              <a:spcAft>
                <a:spcPts val="0"/>
              </a:spcAft>
              <a:buNone/>
            </a:pPr>
            <a:endParaRPr sz="1700"/>
          </a:p>
        </p:txBody>
      </p:sp>
      <p:sp>
        <p:nvSpPr>
          <p:cNvPr id="1077" name="Google Shape;1077;p156"/>
          <p:cNvSpPr txBox="1">
            <a:spLocks noGrp="1"/>
          </p:cNvSpPr>
          <p:nvPr>
            <p:ph type="title"/>
          </p:nvPr>
        </p:nvSpPr>
        <p:spPr>
          <a:xfrm>
            <a:off x="399300" y="1304150"/>
            <a:ext cx="83454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3F3F39"/>
                </a:solidFill>
              </a:rPr>
              <a:t>Assessment is a tool to support grade-level work</a:t>
            </a:r>
            <a:endParaRPr>
              <a:solidFill>
                <a:srgbClr val="3F3F39"/>
              </a:solidFill>
            </a:endParaRPr>
          </a:p>
        </p:txBody>
      </p:sp>
      <p:sp>
        <p:nvSpPr>
          <p:cNvPr id="1078" name="Google Shape;1078;p156"/>
          <p:cNvSpPr txBox="1"/>
          <p:nvPr/>
        </p:nvSpPr>
        <p:spPr>
          <a:xfrm>
            <a:off x="392025" y="5437100"/>
            <a:ext cx="8424300" cy="62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t>Source: </a:t>
            </a:r>
            <a:r>
              <a:rPr lang="en-US" sz="2000" u="sng">
                <a:solidFill>
                  <a:schemeClr val="hlink"/>
                </a:solidFill>
                <a:hlinkClick r:id="rId3"/>
              </a:rPr>
              <a:t>2020-21 Priority Instructional Content in ELA/Literacy and Mathematics</a:t>
            </a:r>
            <a:r>
              <a:rPr lang="en-US" sz="2000" u="sng">
                <a:solidFill>
                  <a:schemeClr val="hlink"/>
                </a:solidFill>
                <a:hlinkClick r:id="rId3"/>
              </a:rPr>
              <a:t> </a:t>
            </a:r>
            <a:endParaRPr sz="2000"/>
          </a:p>
        </p:txBody>
      </p:sp>
      <p:sp>
        <p:nvSpPr>
          <p:cNvPr id="1079" name="Google Shape;1079;p156"/>
          <p:cNvSpPr txBox="1"/>
          <p:nvPr/>
        </p:nvSpPr>
        <p:spPr>
          <a:xfrm>
            <a:off x="2103150" y="390175"/>
            <a:ext cx="4937700" cy="57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100">
                <a:solidFill>
                  <a:srgbClr val="464646"/>
                </a:solidFill>
                <a:latin typeface="Pacifico"/>
                <a:ea typeface="Pacifico"/>
                <a:cs typeface="Pacifico"/>
                <a:sym typeface="Pacifico"/>
              </a:rPr>
              <a:t>Guiding Principle</a:t>
            </a:r>
            <a:endParaRPr sz="4100">
              <a:solidFill>
                <a:srgbClr val="464646"/>
              </a:solidFill>
              <a:latin typeface="Pacifico"/>
              <a:ea typeface="Pacifico"/>
              <a:cs typeface="Pacifico"/>
              <a:sym typeface="Pacific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6">
                                            <p:txEl>
                                              <p:pRg st="0" end="0"/>
                                            </p:txEl>
                                          </p:spTgt>
                                        </p:tgtEl>
                                        <p:attrNameLst>
                                          <p:attrName>style.visibility</p:attrName>
                                        </p:attrNameLst>
                                      </p:cBhvr>
                                      <p:to>
                                        <p:strVal val="visible"/>
                                      </p:to>
                                    </p:set>
                                    <p:animEffect transition="in" filter="fade">
                                      <p:cBhvr>
                                        <p:cTn id="7" dur="1000"/>
                                        <p:tgtEl>
                                          <p:spTgt spid="10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6">
                                            <p:txEl>
                                              <p:pRg st="1" end="1"/>
                                            </p:txEl>
                                          </p:spTgt>
                                        </p:tgtEl>
                                        <p:attrNameLst>
                                          <p:attrName>style.visibility</p:attrName>
                                        </p:attrNameLst>
                                      </p:cBhvr>
                                      <p:to>
                                        <p:strVal val="visible"/>
                                      </p:to>
                                    </p:set>
                                    <p:animEffect transition="in" filter="fade">
                                      <p:cBhvr>
                                        <p:cTn id="12" dur="1000"/>
                                        <p:tgtEl>
                                          <p:spTgt spid="10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6">
                                            <p:txEl>
                                              <p:pRg st="2" end="2"/>
                                            </p:txEl>
                                          </p:spTgt>
                                        </p:tgtEl>
                                        <p:attrNameLst>
                                          <p:attrName>style.visibility</p:attrName>
                                        </p:attrNameLst>
                                      </p:cBhvr>
                                      <p:to>
                                        <p:strVal val="visible"/>
                                      </p:to>
                                    </p:set>
                                    <p:animEffect transition="in" filter="fade">
                                      <p:cBhvr>
                                        <p:cTn id="17" dur="1000"/>
                                        <p:tgtEl>
                                          <p:spTgt spid="10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76">
                                            <p:txEl>
                                              <p:pRg st="3" end="3"/>
                                            </p:txEl>
                                          </p:spTgt>
                                        </p:tgtEl>
                                        <p:attrNameLst>
                                          <p:attrName>style.visibility</p:attrName>
                                        </p:attrNameLst>
                                      </p:cBhvr>
                                      <p:to>
                                        <p:strVal val="visible"/>
                                      </p:to>
                                    </p:set>
                                    <p:animEffect transition="in" filter="fade">
                                      <p:cBhvr>
                                        <p:cTn id="22" dur="1000"/>
                                        <p:tgtEl>
                                          <p:spTgt spid="10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76">
                                            <p:txEl>
                                              <p:pRg st="4" end="4"/>
                                            </p:txEl>
                                          </p:spTgt>
                                        </p:tgtEl>
                                        <p:attrNameLst>
                                          <p:attrName>style.visibility</p:attrName>
                                        </p:attrNameLst>
                                      </p:cBhvr>
                                      <p:to>
                                        <p:strVal val="visible"/>
                                      </p:to>
                                    </p:set>
                                    <p:animEffect transition="in" filter="fade">
                                      <p:cBhvr>
                                        <p:cTn id="27" dur="1000"/>
                                        <p:tgtEl>
                                          <p:spTgt spid="10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5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Formative Assessment PRACTICES</a:t>
            </a:r>
            <a:endParaRPr/>
          </a:p>
        </p:txBody>
      </p:sp>
      <p:sp>
        <p:nvSpPr>
          <p:cNvPr id="1086" name="Google Shape;1086;p157"/>
          <p:cNvSpPr txBox="1">
            <a:spLocks noGrp="1"/>
          </p:cNvSpPr>
          <p:nvPr>
            <p:ph type="body" idx="1"/>
          </p:nvPr>
        </p:nvSpPr>
        <p:spPr>
          <a:xfrm>
            <a:off x="311700" y="1171224"/>
            <a:ext cx="8520600" cy="492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“Formative assessment is a planned, ongoing process used by all students and teachers during learning and teaching to elicit and use evidence of student learning to improve student understanding of intended disciplinary learning outcomes and support students to become self-directed learners. </a:t>
            </a:r>
            <a:endParaRPr/>
          </a:p>
          <a:p>
            <a:pPr marL="0" lvl="0" indent="0" algn="l" rtl="0">
              <a:spcBef>
                <a:spcPts val="1600"/>
              </a:spcBef>
              <a:spcAft>
                <a:spcPts val="0"/>
              </a:spcAft>
              <a:buNone/>
            </a:pPr>
            <a:r>
              <a:rPr lang="en-US"/>
              <a:t>Effective use of the formative assessment process requires students and teachers to integrate and embed the following practices in a collaborative and respectful classroom environment: </a:t>
            </a:r>
            <a:endParaRPr/>
          </a:p>
          <a:p>
            <a:pPr marL="457200" lvl="0" indent="-342900" algn="l" rtl="0">
              <a:spcBef>
                <a:spcPts val="1600"/>
              </a:spcBef>
              <a:spcAft>
                <a:spcPts val="0"/>
              </a:spcAft>
              <a:buSzPts val="1800"/>
              <a:buChar char="●"/>
            </a:pPr>
            <a:r>
              <a:rPr lang="en-US"/>
              <a:t>Clarifying learning goals and success criteria within a broader progression of learning; </a:t>
            </a:r>
            <a:endParaRPr/>
          </a:p>
          <a:p>
            <a:pPr marL="457200" lvl="0" indent="-342900" algn="l" rtl="0">
              <a:spcBef>
                <a:spcPts val="0"/>
              </a:spcBef>
              <a:spcAft>
                <a:spcPts val="0"/>
              </a:spcAft>
              <a:buSzPts val="1800"/>
              <a:buChar char="●"/>
            </a:pPr>
            <a:r>
              <a:rPr lang="en-US"/>
              <a:t>Eliciting and analyzing evidence of student thinking; </a:t>
            </a:r>
            <a:endParaRPr/>
          </a:p>
          <a:p>
            <a:pPr marL="457200" lvl="0" indent="-342900" algn="l" rtl="0">
              <a:spcBef>
                <a:spcPts val="0"/>
              </a:spcBef>
              <a:spcAft>
                <a:spcPts val="0"/>
              </a:spcAft>
              <a:buSzPts val="1800"/>
              <a:buChar char="●"/>
            </a:pPr>
            <a:r>
              <a:rPr lang="en-US"/>
              <a:t>Engaging in self-assessment and peer feedback; </a:t>
            </a:r>
            <a:endParaRPr/>
          </a:p>
          <a:p>
            <a:pPr marL="457200" lvl="0" indent="-342900" algn="l" rtl="0">
              <a:spcBef>
                <a:spcPts val="0"/>
              </a:spcBef>
              <a:spcAft>
                <a:spcPts val="0"/>
              </a:spcAft>
              <a:buSzPts val="1800"/>
              <a:buChar char="●"/>
            </a:pPr>
            <a:r>
              <a:rPr lang="en-US"/>
              <a:t>Providing actionable feedback; </a:t>
            </a:r>
            <a:endParaRPr/>
          </a:p>
          <a:p>
            <a:pPr marL="457200" lvl="0" indent="-342900" algn="l" rtl="0">
              <a:spcBef>
                <a:spcPts val="0"/>
              </a:spcBef>
              <a:spcAft>
                <a:spcPts val="0"/>
              </a:spcAft>
              <a:buSzPts val="1800"/>
              <a:buChar char="●"/>
            </a:pPr>
            <a:r>
              <a:rPr lang="en-US"/>
              <a:t>Using evidence and feedback to move learning forward by adjusting learning strategies, goals, or next instructional steps.”</a:t>
            </a:r>
            <a:endParaRPr/>
          </a:p>
          <a:p>
            <a:pPr marL="0" lvl="0" indent="0" algn="l" rtl="0">
              <a:spcBef>
                <a:spcPts val="1600"/>
              </a:spcBef>
              <a:spcAft>
                <a:spcPts val="1600"/>
              </a:spcAft>
              <a:buNone/>
            </a:pPr>
            <a:r>
              <a:rPr lang="en-US" sz="1400"/>
              <a:t>Source: </a:t>
            </a:r>
            <a:r>
              <a:rPr lang="en-US" sz="1400" u="sng">
                <a:solidFill>
                  <a:schemeClr val="hlink"/>
                </a:solidFill>
                <a:hlinkClick r:id="rId3"/>
              </a:rPr>
              <a:t>Revising the </a:t>
            </a:r>
            <a:r>
              <a:rPr lang="en-US" sz="1400" u="sng">
                <a:solidFill>
                  <a:schemeClr val="hlink"/>
                </a:solidFill>
                <a:hlinkClick r:id="rId3"/>
              </a:rPr>
              <a:t>Definition</a:t>
            </a:r>
            <a:r>
              <a:rPr lang="en-US" sz="1400" u="sng">
                <a:solidFill>
                  <a:schemeClr val="hlink"/>
                </a:solidFill>
                <a:hlinkClick r:id="rId3"/>
              </a:rPr>
              <a:t> of Formative Assessment </a:t>
            </a:r>
            <a:endParaRPr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90"/>
        <p:cNvGrpSpPr/>
        <p:nvPr/>
      </p:nvGrpSpPr>
      <p:grpSpPr>
        <a:xfrm>
          <a:off x="0" y="0"/>
          <a:ext cx="0" cy="0"/>
          <a:chOff x="0" y="0"/>
          <a:chExt cx="0" cy="0"/>
        </a:xfrm>
      </p:grpSpPr>
      <p:sp>
        <p:nvSpPr>
          <p:cNvPr id="1091" name="Google Shape;1091;p158"/>
          <p:cNvSpPr txBox="1">
            <a:spLocks noGrp="1"/>
          </p:cNvSpPr>
          <p:nvPr>
            <p:ph type="title"/>
          </p:nvPr>
        </p:nvSpPr>
        <p:spPr>
          <a:xfrm>
            <a:off x="311700" y="210333"/>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Implementing the guidance on assessment....</a:t>
            </a:r>
            <a:endParaRPr/>
          </a:p>
        </p:txBody>
      </p:sp>
      <p:sp>
        <p:nvSpPr>
          <p:cNvPr id="1092" name="Google Shape;1092;p158"/>
          <p:cNvSpPr txBox="1"/>
          <p:nvPr/>
        </p:nvSpPr>
        <p:spPr>
          <a:xfrm>
            <a:off x="4106450" y="6158600"/>
            <a:ext cx="4680000" cy="489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i="1"/>
              <a:t>For details, see Priority Instructional Content, page 5.</a:t>
            </a:r>
            <a:endParaRPr sz="1200" i="1"/>
          </a:p>
        </p:txBody>
      </p:sp>
      <p:graphicFrame>
        <p:nvGraphicFramePr>
          <p:cNvPr id="1093" name="Google Shape;1093;p158"/>
          <p:cNvGraphicFramePr/>
          <p:nvPr/>
        </p:nvGraphicFramePr>
        <p:xfrm>
          <a:off x="311700" y="928625"/>
          <a:ext cx="3000000" cy="3000000"/>
        </p:xfrm>
        <a:graphic>
          <a:graphicData uri="http://schemas.openxmlformats.org/drawingml/2006/table">
            <a:tbl>
              <a:tblPr>
                <a:noFill/>
                <a:tableStyleId>{5A4C35D0-8047-4058-893E-5D8AB84A757C}</a:tableStyleId>
              </a:tblPr>
              <a:tblGrid>
                <a:gridCol w="4000700">
                  <a:extLst>
                    <a:ext uri="{9D8B030D-6E8A-4147-A177-3AD203B41FA5}">
                      <a16:colId xmlns:a16="http://schemas.microsoft.com/office/drawing/2014/main" val="20000"/>
                    </a:ext>
                  </a:extLst>
                </a:gridCol>
                <a:gridCol w="4313600">
                  <a:extLst>
                    <a:ext uri="{9D8B030D-6E8A-4147-A177-3AD203B41FA5}">
                      <a16:colId xmlns:a16="http://schemas.microsoft.com/office/drawing/2014/main" val="20001"/>
                    </a:ext>
                  </a:extLst>
                </a:gridCol>
              </a:tblGrid>
              <a:tr h="508000">
                <a:tc>
                  <a:txBody>
                    <a:bodyPr/>
                    <a:lstStyle/>
                    <a:p>
                      <a:pPr marL="0" lvl="0" indent="0" algn="l" rtl="0">
                        <a:spcBef>
                          <a:spcPts val="0"/>
                        </a:spcBef>
                        <a:spcAft>
                          <a:spcPts val="0"/>
                        </a:spcAft>
                        <a:buNone/>
                      </a:pPr>
                      <a:r>
                        <a:rPr lang="en-US" sz="1900" b="1">
                          <a:solidFill>
                            <a:srgbClr val="FFFFFF"/>
                          </a:solidFill>
                        </a:rPr>
                        <a:t>Educators DO this</a:t>
                      </a:r>
                      <a:endParaRPr sz="1900" b="1">
                        <a:solidFill>
                          <a:srgbClr val="FFFFFF"/>
                        </a:solidFill>
                      </a:endParaRPr>
                    </a:p>
                  </a:txBody>
                  <a:tcPr marL="91425" marR="91425" marT="121900" marB="121900">
                    <a:solidFill>
                      <a:srgbClr val="38761D"/>
                    </a:solidFill>
                  </a:tcPr>
                </a:tc>
                <a:tc>
                  <a:txBody>
                    <a:bodyPr/>
                    <a:lstStyle/>
                    <a:p>
                      <a:pPr marL="0" lvl="0" indent="0" algn="l" rtl="0">
                        <a:spcBef>
                          <a:spcPts val="0"/>
                        </a:spcBef>
                        <a:spcAft>
                          <a:spcPts val="0"/>
                        </a:spcAft>
                        <a:buNone/>
                      </a:pPr>
                      <a:r>
                        <a:rPr lang="en-US" sz="1900" b="1">
                          <a:solidFill>
                            <a:srgbClr val="FFFFFF"/>
                          </a:solidFill>
                        </a:rPr>
                        <a:t>Educators DO NOT do this</a:t>
                      </a:r>
                      <a:endParaRPr sz="1900" b="1">
                        <a:solidFill>
                          <a:srgbClr val="FFFFFF"/>
                        </a:solidFill>
                      </a:endParaRPr>
                    </a:p>
                  </a:txBody>
                  <a:tcPr marL="91425" marR="91425" marT="121900" marB="121900">
                    <a:solidFill>
                      <a:srgbClr val="38761D"/>
                    </a:solidFill>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r>
                        <a:rPr lang="en-US" sz="1900"/>
                        <a:t>Engage immediately and consistently in learning new ideas (affirms students) </a:t>
                      </a:r>
                      <a:r>
                        <a:rPr lang="en-US" sz="1900">
                          <a:solidFill>
                            <a:schemeClr val="dk1"/>
                          </a:solidFill>
                        </a:rPr>
                        <a:t>and building on prior learning </a:t>
                      </a:r>
                      <a:endParaRPr sz="1900"/>
                    </a:p>
                  </a:txBody>
                  <a:tcPr marL="91425" marR="91425" marT="121900" marB="121900"/>
                </a:tc>
                <a:tc>
                  <a:txBody>
                    <a:bodyPr/>
                    <a:lstStyle/>
                    <a:p>
                      <a:pPr marL="0" lvl="0" indent="0" algn="l" rtl="0">
                        <a:spcBef>
                          <a:spcPts val="0"/>
                        </a:spcBef>
                        <a:spcAft>
                          <a:spcPts val="0"/>
                        </a:spcAft>
                        <a:buNone/>
                      </a:pPr>
                      <a:r>
                        <a:rPr lang="en-US" sz="1900"/>
                        <a:t>Test for placement as part of the start of the school year (alienates students)</a:t>
                      </a:r>
                      <a:endParaRPr sz="1900"/>
                    </a:p>
                  </a:txBody>
                  <a:tcPr marL="91425" marR="91425" marT="121900" marB="121900"/>
                </a:tc>
                <a:extLst>
                  <a:ext uri="{0D108BD9-81ED-4DB2-BD59-A6C34878D82A}">
                    <a16:rowId xmlns:a16="http://schemas.microsoft.com/office/drawing/2014/main" val="10001"/>
                  </a:ext>
                </a:extLst>
              </a:tr>
              <a:tr h="508000">
                <a:tc>
                  <a:txBody>
                    <a:bodyPr/>
                    <a:lstStyle/>
                    <a:p>
                      <a:pPr marL="0" lvl="0" indent="0" algn="l" rtl="0">
                        <a:spcBef>
                          <a:spcPts val="0"/>
                        </a:spcBef>
                        <a:spcAft>
                          <a:spcPts val="0"/>
                        </a:spcAft>
                        <a:buNone/>
                      </a:pPr>
                      <a:r>
                        <a:rPr lang="en-US" sz="1900"/>
                        <a:t>Use assessments that are embedded in standards-aligned instructional materials</a:t>
                      </a:r>
                      <a:endParaRPr sz="1900"/>
                    </a:p>
                  </a:txBody>
                  <a:tcPr marL="91425" marR="91425" marT="121900" marB="121900">
                    <a:solidFill>
                      <a:srgbClr val="F3F3F3"/>
                    </a:solidFill>
                  </a:tcPr>
                </a:tc>
                <a:tc>
                  <a:txBody>
                    <a:bodyPr/>
                    <a:lstStyle/>
                    <a:p>
                      <a:pPr marL="0" lvl="0" indent="0" algn="l" rtl="0">
                        <a:spcBef>
                          <a:spcPts val="0"/>
                        </a:spcBef>
                        <a:spcAft>
                          <a:spcPts val="0"/>
                        </a:spcAft>
                        <a:buNone/>
                      </a:pPr>
                      <a:r>
                        <a:rPr lang="en-US" sz="1900"/>
                        <a:t>Use curriculum agnostic interim assessments to place students in groups or track that deny them access to grade-level work</a:t>
                      </a:r>
                      <a:endParaRPr sz="1900"/>
                    </a:p>
                  </a:txBody>
                  <a:tcPr marL="91425" marR="91425" marT="121900" marB="121900">
                    <a:solidFill>
                      <a:srgbClr val="F3F3F3"/>
                    </a:solidFill>
                  </a:tcPr>
                </a:tc>
                <a:extLst>
                  <a:ext uri="{0D108BD9-81ED-4DB2-BD59-A6C34878D82A}">
                    <a16:rowId xmlns:a16="http://schemas.microsoft.com/office/drawing/2014/main" val="10002"/>
                  </a:ext>
                </a:extLst>
              </a:tr>
              <a:tr h="508000">
                <a:tc>
                  <a:txBody>
                    <a:bodyPr/>
                    <a:lstStyle/>
                    <a:p>
                      <a:pPr marL="0" lvl="0" indent="0" algn="l" rtl="0">
                        <a:spcBef>
                          <a:spcPts val="0"/>
                        </a:spcBef>
                        <a:spcAft>
                          <a:spcPts val="0"/>
                        </a:spcAft>
                        <a:buClr>
                          <a:schemeClr val="dk1"/>
                        </a:buClr>
                        <a:buSzPts val="1100"/>
                        <a:buFont typeface="Arial"/>
                        <a:buNone/>
                      </a:pPr>
                      <a:r>
                        <a:rPr lang="en-US" sz="1900">
                          <a:solidFill>
                            <a:schemeClr val="dk1"/>
                          </a:solidFill>
                        </a:rPr>
                        <a:t>Use targeted checks for fluency and foundational skills to inform supports</a:t>
                      </a:r>
                      <a:endParaRPr sz="1900"/>
                    </a:p>
                  </a:txBody>
                  <a:tcPr marL="91425" marR="91425" marT="121900" marB="121900"/>
                </a:tc>
                <a:tc>
                  <a:txBody>
                    <a:bodyPr/>
                    <a:lstStyle/>
                    <a:p>
                      <a:pPr marL="0" lvl="0" indent="0" algn="l" rtl="0">
                        <a:spcBef>
                          <a:spcPts val="0"/>
                        </a:spcBef>
                        <a:spcAft>
                          <a:spcPts val="0"/>
                        </a:spcAft>
                        <a:buClr>
                          <a:schemeClr val="dk1"/>
                        </a:buClr>
                        <a:buSzPts val="1100"/>
                        <a:buFont typeface="Arial"/>
                        <a:buNone/>
                      </a:pPr>
                      <a:r>
                        <a:rPr lang="en-US" sz="1900">
                          <a:solidFill>
                            <a:schemeClr val="dk1"/>
                          </a:solidFill>
                        </a:rPr>
                        <a:t>Use these checks as gatekeepers to rich, grade-level content</a:t>
                      </a:r>
                      <a:endParaRPr sz="1900"/>
                    </a:p>
                  </a:txBody>
                  <a:tcPr marL="91425" marR="91425" marT="121900" marB="121900"/>
                </a:tc>
                <a:extLst>
                  <a:ext uri="{0D108BD9-81ED-4DB2-BD59-A6C34878D82A}">
                    <a16:rowId xmlns:a16="http://schemas.microsoft.com/office/drawing/2014/main" val="10003"/>
                  </a:ext>
                </a:extLst>
              </a:tr>
              <a:tr h="508000">
                <a:tc>
                  <a:txBody>
                    <a:bodyPr/>
                    <a:lstStyle/>
                    <a:p>
                      <a:pPr marL="0" lvl="0" indent="0" algn="l" rtl="0">
                        <a:spcBef>
                          <a:spcPts val="0"/>
                        </a:spcBef>
                        <a:spcAft>
                          <a:spcPts val="0"/>
                        </a:spcAft>
                        <a:buNone/>
                      </a:pPr>
                      <a:r>
                        <a:rPr lang="en-US" sz="1900"/>
                        <a:t>Use </a:t>
                      </a:r>
                      <a:r>
                        <a:rPr lang="en-US" sz="1900" b="1"/>
                        <a:t>student work</a:t>
                      </a:r>
                      <a:r>
                        <a:rPr lang="en-US" sz="1900"/>
                        <a:t> to gauge how to bring students into grade-level instruction</a:t>
                      </a:r>
                      <a:endParaRPr sz="1900"/>
                    </a:p>
                  </a:txBody>
                  <a:tcPr marL="91425" marR="91425" marT="121900" marB="121900"/>
                </a:tc>
                <a:tc>
                  <a:txBody>
                    <a:bodyPr/>
                    <a:lstStyle/>
                    <a:p>
                      <a:pPr marL="0" lvl="0" indent="0" algn="l" rtl="0">
                        <a:spcBef>
                          <a:spcPts val="0"/>
                        </a:spcBef>
                        <a:spcAft>
                          <a:spcPts val="0"/>
                        </a:spcAft>
                        <a:buNone/>
                      </a:pPr>
                      <a:r>
                        <a:rPr lang="en-US" sz="1900"/>
                        <a:t>Use student work to determine students “aren’t ready” for a unit or lesson </a:t>
                      </a:r>
                      <a:endParaRPr sz="1900"/>
                    </a:p>
                  </a:txBody>
                  <a:tcPr marL="91425" marR="91425" marT="121900" marB="121900"/>
                </a:tc>
                <a:extLst>
                  <a:ext uri="{0D108BD9-81ED-4DB2-BD59-A6C34878D82A}">
                    <a16:rowId xmlns:a16="http://schemas.microsoft.com/office/drawing/2014/main" val="10004"/>
                  </a:ext>
                </a:extLst>
              </a:tr>
            </a:tbl>
          </a:graphicData>
        </a:graphic>
      </p:graphicFrame>
      <p:sp>
        <p:nvSpPr>
          <p:cNvPr id="1094" name="Google Shape;1094;p158"/>
          <p:cNvSpPr/>
          <p:nvPr/>
        </p:nvSpPr>
        <p:spPr>
          <a:xfrm>
            <a:off x="221100" y="4231775"/>
            <a:ext cx="4005600" cy="1198500"/>
          </a:xfrm>
          <a:prstGeom prst="roundRect">
            <a:avLst>
              <a:gd name="adj" fmla="val 16667"/>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5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Mathematics</a:t>
            </a:r>
            <a:endParaRPr/>
          </a:p>
        </p:txBody>
      </p:sp>
      <p:sp>
        <p:nvSpPr>
          <p:cNvPr id="1101" name="Google Shape;1101;p159"/>
          <p:cNvSpPr txBox="1">
            <a:spLocks noGrp="1"/>
          </p:cNvSpPr>
          <p:nvPr>
            <p:ph type="body" idx="1"/>
          </p:nvPr>
        </p:nvSpPr>
        <p:spPr>
          <a:xfrm>
            <a:off x="2632225" y="1536625"/>
            <a:ext cx="6200100" cy="3472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a:t>Rely on assessment tools from standards-aligned instructional materials. </a:t>
            </a:r>
            <a:endParaRPr/>
          </a:p>
          <a:p>
            <a:pPr marL="457200" lvl="0" indent="-342900" algn="l" rtl="0">
              <a:spcBef>
                <a:spcPts val="1000"/>
              </a:spcBef>
              <a:spcAft>
                <a:spcPts val="0"/>
              </a:spcAft>
              <a:buSzPts val="1800"/>
              <a:buChar char="●"/>
            </a:pPr>
            <a:r>
              <a:rPr lang="en-US"/>
              <a:t>Strategically choose a few problems to use when observing students </a:t>
            </a:r>
            <a:endParaRPr/>
          </a:p>
          <a:p>
            <a:pPr marL="457200" lvl="0" indent="-342900" algn="l" rtl="0">
              <a:spcBef>
                <a:spcPts val="1000"/>
              </a:spcBef>
              <a:spcAft>
                <a:spcPts val="0"/>
              </a:spcAft>
              <a:buSzPts val="1800"/>
              <a:buChar char="●"/>
            </a:pPr>
            <a:r>
              <a:rPr lang="en-US"/>
              <a:t>When possible, engage in one-on-one check ins to understand how students are thinking about mathematics</a:t>
            </a:r>
            <a:endParaRPr/>
          </a:p>
          <a:p>
            <a:pPr marL="457200" lvl="0" indent="-342900" algn="l" rtl="0">
              <a:spcBef>
                <a:spcPts val="1000"/>
              </a:spcBef>
              <a:spcAft>
                <a:spcPts val="1000"/>
              </a:spcAft>
              <a:buSzPts val="1800"/>
              <a:buChar char="●"/>
            </a:pPr>
            <a:r>
              <a:rPr lang="en-US"/>
              <a:t>Use pre-assessment on an as-needed basis </a:t>
            </a:r>
            <a:endParaRPr/>
          </a:p>
        </p:txBody>
      </p:sp>
      <p:pic>
        <p:nvPicPr>
          <p:cNvPr id="1102" name="Google Shape;1102;p159"/>
          <p:cNvPicPr preferRelativeResize="0"/>
          <p:nvPr/>
        </p:nvPicPr>
        <p:blipFill rotWithShape="1">
          <a:blip r:embed="rId3">
            <a:alphaModFix/>
          </a:blip>
          <a:srcRect b="6331"/>
          <a:stretch/>
        </p:blipFill>
        <p:spPr>
          <a:xfrm>
            <a:off x="311700" y="2468600"/>
            <a:ext cx="1943100" cy="1730875"/>
          </a:xfrm>
          <a:prstGeom prst="rect">
            <a:avLst/>
          </a:prstGeom>
          <a:noFill/>
          <a:ln>
            <a:noFill/>
          </a:ln>
        </p:spPr>
      </p:pic>
      <p:sp>
        <p:nvSpPr>
          <p:cNvPr id="1103" name="Google Shape;1103;p159"/>
          <p:cNvSpPr txBox="1"/>
          <p:nvPr/>
        </p:nvSpPr>
        <p:spPr>
          <a:xfrm>
            <a:off x="158850" y="5381075"/>
            <a:ext cx="8826300" cy="116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1"/>
                </a:solidFill>
              </a:rPr>
              <a:t>Source: </a:t>
            </a:r>
            <a:r>
              <a:rPr lang="en-US" sz="2000" u="sng">
                <a:solidFill>
                  <a:schemeClr val="accent5"/>
                </a:solidFill>
                <a:hlinkClick r:id="rId4">
                  <a:extLst>
                    <a:ext uri="{A12FA001-AC4F-418D-AE19-62706E023703}">
                      <ahyp:hlinkClr xmlns:ahyp="http://schemas.microsoft.com/office/drawing/2018/hyperlinkcolor" val="tx"/>
                    </a:ext>
                  </a:extLst>
                </a:hlinkClick>
              </a:rPr>
              <a:t>2020-21 Priority Instructional Content in ELA/Literacy and Mathematics </a:t>
            </a:r>
            <a:r>
              <a:rPr lang="en-US" sz="2000">
                <a:solidFill>
                  <a:schemeClr val="dk1"/>
                </a:solidFill>
              </a:rPr>
              <a:t>(pg. 65-66)</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6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ELA/Literacy</a:t>
            </a:r>
            <a:endParaRPr/>
          </a:p>
        </p:txBody>
      </p:sp>
      <p:sp>
        <p:nvSpPr>
          <p:cNvPr id="1110" name="Google Shape;1110;p160"/>
          <p:cNvSpPr txBox="1">
            <a:spLocks noGrp="1"/>
          </p:cNvSpPr>
          <p:nvPr>
            <p:ph type="body" idx="1"/>
          </p:nvPr>
        </p:nvSpPr>
        <p:spPr>
          <a:xfrm>
            <a:off x="2391675" y="1536625"/>
            <a:ext cx="64407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K-2:</a:t>
            </a:r>
            <a:endParaRPr/>
          </a:p>
          <a:p>
            <a:pPr marL="457200" lvl="0" indent="-342900" algn="l" rtl="0">
              <a:spcBef>
                <a:spcPts val="1600"/>
              </a:spcBef>
              <a:spcAft>
                <a:spcPts val="0"/>
              </a:spcAft>
              <a:buSzPts val="1800"/>
              <a:buChar char="●"/>
            </a:pPr>
            <a:r>
              <a:rPr lang="en-US"/>
              <a:t>Frequently check in on student progress with foundational skills using program-specific tools</a:t>
            </a:r>
            <a:endParaRPr/>
          </a:p>
          <a:p>
            <a:pPr marL="0" lvl="0" indent="0" algn="l" rtl="0">
              <a:spcBef>
                <a:spcPts val="1600"/>
              </a:spcBef>
              <a:spcAft>
                <a:spcPts val="0"/>
              </a:spcAft>
              <a:buNone/>
            </a:pPr>
            <a:r>
              <a:rPr lang="en-US"/>
              <a:t>In K-12:</a:t>
            </a:r>
            <a:endParaRPr/>
          </a:p>
          <a:p>
            <a:pPr marL="457200" lvl="0" indent="-342900" algn="l" rtl="0">
              <a:spcBef>
                <a:spcPts val="1600"/>
              </a:spcBef>
              <a:spcAft>
                <a:spcPts val="0"/>
              </a:spcAft>
              <a:buSzPts val="1800"/>
              <a:buChar char="●"/>
            </a:pPr>
            <a:r>
              <a:rPr lang="en-US"/>
              <a:t>Every 6 weeks (or so) check in on student fluency with grade-level text for students who demonstrate a need</a:t>
            </a:r>
            <a:endParaRPr/>
          </a:p>
          <a:p>
            <a:pPr marL="457200" lvl="0" indent="-342900" algn="l" rtl="0">
              <a:spcBef>
                <a:spcPts val="1000"/>
              </a:spcBef>
              <a:spcAft>
                <a:spcPts val="1000"/>
              </a:spcAft>
              <a:buSzPts val="1800"/>
              <a:buChar char="●"/>
            </a:pPr>
            <a:r>
              <a:rPr lang="en-US"/>
              <a:t>Informally pre-assess knowledge students bring to the topic under study</a:t>
            </a:r>
            <a:endParaRPr/>
          </a:p>
        </p:txBody>
      </p:sp>
      <p:pic>
        <p:nvPicPr>
          <p:cNvPr id="1111" name="Google Shape;1111;p160"/>
          <p:cNvPicPr preferRelativeResize="0"/>
          <p:nvPr/>
        </p:nvPicPr>
        <p:blipFill rotWithShape="1">
          <a:blip r:embed="rId3">
            <a:alphaModFix/>
          </a:blip>
          <a:srcRect b="6331"/>
          <a:stretch/>
        </p:blipFill>
        <p:spPr>
          <a:xfrm>
            <a:off x="311700" y="2468600"/>
            <a:ext cx="1943100" cy="1730875"/>
          </a:xfrm>
          <a:prstGeom prst="rect">
            <a:avLst/>
          </a:prstGeom>
          <a:noFill/>
          <a:ln>
            <a:noFill/>
          </a:ln>
        </p:spPr>
      </p:pic>
      <p:sp>
        <p:nvSpPr>
          <p:cNvPr id="1112" name="Google Shape;1112;p160"/>
          <p:cNvSpPr txBox="1"/>
          <p:nvPr/>
        </p:nvSpPr>
        <p:spPr>
          <a:xfrm>
            <a:off x="392025" y="5437100"/>
            <a:ext cx="8424300" cy="10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t>Source: </a:t>
            </a:r>
            <a:r>
              <a:rPr lang="en-US" sz="2000" u="sng">
                <a:solidFill>
                  <a:schemeClr val="hlink"/>
                </a:solidFill>
                <a:hlinkClick r:id="rId4"/>
              </a:rPr>
              <a:t>2020-21 Priority Instructional Content in ELA/Literacy and Mathematics </a:t>
            </a:r>
            <a:r>
              <a:rPr lang="en-US" sz="2000"/>
              <a:t>(pg. 65-66)</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116"/>
        <p:cNvGrpSpPr/>
        <p:nvPr/>
      </p:nvGrpSpPr>
      <p:grpSpPr>
        <a:xfrm>
          <a:off x="0" y="0"/>
          <a:ext cx="0" cy="0"/>
          <a:chOff x="0" y="0"/>
          <a:chExt cx="0" cy="0"/>
        </a:xfrm>
      </p:grpSpPr>
      <p:sp>
        <p:nvSpPr>
          <p:cNvPr id="1117" name="Google Shape;1117;p161"/>
          <p:cNvSpPr txBox="1">
            <a:spLocks noGrp="1"/>
          </p:cNvSpPr>
          <p:nvPr>
            <p:ph type="title"/>
          </p:nvPr>
        </p:nvSpPr>
        <p:spPr>
          <a:xfrm>
            <a:off x="311700" y="210333"/>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Implementing the guidance on assessment....</a:t>
            </a:r>
            <a:endParaRPr/>
          </a:p>
        </p:txBody>
      </p:sp>
      <p:sp>
        <p:nvSpPr>
          <p:cNvPr id="1118" name="Google Shape;1118;p161"/>
          <p:cNvSpPr txBox="1"/>
          <p:nvPr/>
        </p:nvSpPr>
        <p:spPr>
          <a:xfrm>
            <a:off x="4106450" y="6158600"/>
            <a:ext cx="4680000" cy="489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i="1"/>
              <a:t>For details, see Priority Instructional Content, page 5.</a:t>
            </a:r>
            <a:endParaRPr sz="1200" i="1"/>
          </a:p>
        </p:txBody>
      </p:sp>
      <p:graphicFrame>
        <p:nvGraphicFramePr>
          <p:cNvPr id="1119" name="Google Shape;1119;p161"/>
          <p:cNvGraphicFramePr/>
          <p:nvPr/>
        </p:nvGraphicFramePr>
        <p:xfrm>
          <a:off x="311700" y="928625"/>
          <a:ext cx="3000000" cy="3000000"/>
        </p:xfrm>
        <a:graphic>
          <a:graphicData uri="http://schemas.openxmlformats.org/drawingml/2006/table">
            <a:tbl>
              <a:tblPr>
                <a:noFill/>
                <a:tableStyleId>{5A4C35D0-8047-4058-893E-5D8AB84A757C}</a:tableStyleId>
              </a:tblPr>
              <a:tblGrid>
                <a:gridCol w="4000700">
                  <a:extLst>
                    <a:ext uri="{9D8B030D-6E8A-4147-A177-3AD203B41FA5}">
                      <a16:colId xmlns:a16="http://schemas.microsoft.com/office/drawing/2014/main" val="20000"/>
                    </a:ext>
                  </a:extLst>
                </a:gridCol>
                <a:gridCol w="4313600">
                  <a:extLst>
                    <a:ext uri="{9D8B030D-6E8A-4147-A177-3AD203B41FA5}">
                      <a16:colId xmlns:a16="http://schemas.microsoft.com/office/drawing/2014/main" val="20001"/>
                    </a:ext>
                  </a:extLst>
                </a:gridCol>
              </a:tblGrid>
              <a:tr h="508000">
                <a:tc>
                  <a:txBody>
                    <a:bodyPr/>
                    <a:lstStyle/>
                    <a:p>
                      <a:pPr marL="0" lvl="0" indent="0" algn="l" rtl="0">
                        <a:spcBef>
                          <a:spcPts val="0"/>
                        </a:spcBef>
                        <a:spcAft>
                          <a:spcPts val="0"/>
                        </a:spcAft>
                        <a:buNone/>
                      </a:pPr>
                      <a:r>
                        <a:rPr lang="en-US" sz="1900" b="1">
                          <a:solidFill>
                            <a:srgbClr val="FFFFFF"/>
                          </a:solidFill>
                        </a:rPr>
                        <a:t>Educators DO this</a:t>
                      </a:r>
                      <a:endParaRPr sz="1900" b="1">
                        <a:solidFill>
                          <a:srgbClr val="FFFFFF"/>
                        </a:solidFill>
                      </a:endParaRPr>
                    </a:p>
                  </a:txBody>
                  <a:tcPr marL="91425" marR="91425" marT="121900" marB="121900">
                    <a:solidFill>
                      <a:srgbClr val="38761D"/>
                    </a:solidFill>
                  </a:tcPr>
                </a:tc>
                <a:tc>
                  <a:txBody>
                    <a:bodyPr/>
                    <a:lstStyle/>
                    <a:p>
                      <a:pPr marL="0" lvl="0" indent="0" algn="l" rtl="0">
                        <a:spcBef>
                          <a:spcPts val="0"/>
                        </a:spcBef>
                        <a:spcAft>
                          <a:spcPts val="0"/>
                        </a:spcAft>
                        <a:buNone/>
                      </a:pPr>
                      <a:r>
                        <a:rPr lang="en-US" sz="1900" b="1">
                          <a:solidFill>
                            <a:srgbClr val="FFFFFF"/>
                          </a:solidFill>
                        </a:rPr>
                        <a:t>Educators DO NOT do this</a:t>
                      </a:r>
                      <a:endParaRPr sz="1900" b="1">
                        <a:solidFill>
                          <a:srgbClr val="FFFFFF"/>
                        </a:solidFill>
                      </a:endParaRPr>
                    </a:p>
                  </a:txBody>
                  <a:tcPr marL="91425" marR="91425" marT="121900" marB="121900">
                    <a:solidFill>
                      <a:srgbClr val="38761D"/>
                    </a:solidFill>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r>
                        <a:rPr lang="en-US" sz="1900"/>
                        <a:t>Engage immediately and consistently in learning new ideas (affirms students) and building on prior learning </a:t>
                      </a:r>
                      <a:endParaRPr sz="1900"/>
                    </a:p>
                  </a:txBody>
                  <a:tcPr marL="91425" marR="91425" marT="121900" marB="121900"/>
                </a:tc>
                <a:tc>
                  <a:txBody>
                    <a:bodyPr/>
                    <a:lstStyle/>
                    <a:p>
                      <a:pPr marL="0" lvl="0" indent="0" algn="l" rtl="0">
                        <a:spcBef>
                          <a:spcPts val="0"/>
                        </a:spcBef>
                        <a:spcAft>
                          <a:spcPts val="0"/>
                        </a:spcAft>
                        <a:buNone/>
                      </a:pPr>
                      <a:r>
                        <a:rPr lang="en-US" sz="1900"/>
                        <a:t>Test for placement as part of the start of the school year (alienates students)</a:t>
                      </a:r>
                      <a:endParaRPr sz="1900"/>
                    </a:p>
                  </a:txBody>
                  <a:tcPr marL="91425" marR="91425" marT="121900" marB="121900"/>
                </a:tc>
                <a:extLst>
                  <a:ext uri="{0D108BD9-81ED-4DB2-BD59-A6C34878D82A}">
                    <a16:rowId xmlns:a16="http://schemas.microsoft.com/office/drawing/2014/main" val="10001"/>
                  </a:ext>
                </a:extLst>
              </a:tr>
              <a:tr h="508000">
                <a:tc>
                  <a:txBody>
                    <a:bodyPr/>
                    <a:lstStyle/>
                    <a:p>
                      <a:pPr marL="0" lvl="0" indent="0" algn="l" rtl="0">
                        <a:spcBef>
                          <a:spcPts val="0"/>
                        </a:spcBef>
                        <a:spcAft>
                          <a:spcPts val="0"/>
                        </a:spcAft>
                        <a:buNone/>
                      </a:pPr>
                      <a:r>
                        <a:rPr lang="en-US" sz="1900"/>
                        <a:t>Use assessments that are embedded in standards-aligned instructional materials</a:t>
                      </a:r>
                      <a:endParaRPr sz="1900"/>
                    </a:p>
                  </a:txBody>
                  <a:tcPr marL="91425" marR="91425" marT="121900" marB="121900">
                    <a:solidFill>
                      <a:srgbClr val="F3F3F3"/>
                    </a:solidFill>
                  </a:tcPr>
                </a:tc>
                <a:tc>
                  <a:txBody>
                    <a:bodyPr/>
                    <a:lstStyle/>
                    <a:p>
                      <a:pPr marL="0" lvl="0" indent="0" algn="l" rtl="0">
                        <a:spcBef>
                          <a:spcPts val="0"/>
                        </a:spcBef>
                        <a:spcAft>
                          <a:spcPts val="0"/>
                        </a:spcAft>
                        <a:buNone/>
                      </a:pPr>
                      <a:r>
                        <a:rPr lang="en-US" sz="1900"/>
                        <a:t>Use curriculum agnostic interim assessments to place students in groups or track that deny them access to grade-level work</a:t>
                      </a:r>
                      <a:endParaRPr sz="1900"/>
                    </a:p>
                  </a:txBody>
                  <a:tcPr marL="91425" marR="91425" marT="121900" marB="121900">
                    <a:solidFill>
                      <a:srgbClr val="F3F3F3"/>
                    </a:solidFill>
                  </a:tcPr>
                </a:tc>
                <a:extLst>
                  <a:ext uri="{0D108BD9-81ED-4DB2-BD59-A6C34878D82A}">
                    <a16:rowId xmlns:a16="http://schemas.microsoft.com/office/drawing/2014/main" val="10002"/>
                  </a:ext>
                </a:extLst>
              </a:tr>
              <a:tr h="508000">
                <a:tc>
                  <a:txBody>
                    <a:bodyPr/>
                    <a:lstStyle/>
                    <a:p>
                      <a:pPr marL="0" lvl="0" indent="0" algn="l" rtl="0">
                        <a:spcBef>
                          <a:spcPts val="0"/>
                        </a:spcBef>
                        <a:spcAft>
                          <a:spcPts val="0"/>
                        </a:spcAft>
                        <a:buClr>
                          <a:schemeClr val="dk1"/>
                        </a:buClr>
                        <a:buSzPts val="1100"/>
                        <a:buFont typeface="Arial"/>
                        <a:buNone/>
                      </a:pPr>
                      <a:r>
                        <a:rPr lang="en-US" sz="1900">
                          <a:solidFill>
                            <a:schemeClr val="dk1"/>
                          </a:solidFill>
                        </a:rPr>
                        <a:t>Use targeted checks for fluency and foundational skills to inform supports</a:t>
                      </a:r>
                      <a:endParaRPr sz="1900"/>
                    </a:p>
                  </a:txBody>
                  <a:tcPr marL="91425" marR="91425" marT="121900" marB="121900"/>
                </a:tc>
                <a:tc>
                  <a:txBody>
                    <a:bodyPr/>
                    <a:lstStyle/>
                    <a:p>
                      <a:pPr marL="0" lvl="0" indent="0" algn="l" rtl="0">
                        <a:spcBef>
                          <a:spcPts val="0"/>
                        </a:spcBef>
                        <a:spcAft>
                          <a:spcPts val="0"/>
                        </a:spcAft>
                        <a:buClr>
                          <a:schemeClr val="dk1"/>
                        </a:buClr>
                        <a:buSzPts val="1100"/>
                        <a:buFont typeface="Arial"/>
                        <a:buNone/>
                      </a:pPr>
                      <a:r>
                        <a:rPr lang="en-US" sz="1900">
                          <a:solidFill>
                            <a:schemeClr val="dk1"/>
                          </a:solidFill>
                        </a:rPr>
                        <a:t>Use these checks as gatekeepers to rich, grade-level content </a:t>
                      </a:r>
                      <a:endParaRPr sz="1900"/>
                    </a:p>
                  </a:txBody>
                  <a:tcPr marL="91425" marR="91425" marT="121900" marB="121900"/>
                </a:tc>
                <a:extLst>
                  <a:ext uri="{0D108BD9-81ED-4DB2-BD59-A6C34878D82A}">
                    <a16:rowId xmlns:a16="http://schemas.microsoft.com/office/drawing/2014/main" val="10003"/>
                  </a:ext>
                </a:extLst>
              </a:tr>
              <a:tr h="508000">
                <a:tc>
                  <a:txBody>
                    <a:bodyPr/>
                    <a:lstStyle/>
                    <a:p>
                      <a:pPr marL="0" lvl="0" indent="0" algn="l" rtl="0">
                        <a:spcBef>
                          <a:spcPts val="0"/>
                        </a:spcBef>
                        <a:spcAft>
                          <a:spcPts val="0"/>
                        </a:spcAft>
                        <a:buNone/>
                      </a:pPr>
                      <a:r>
                        <a:rPr lang="en-US" sz="1900"/>
                        <a:t>Use evidence from </a:t>
                      </a:r>
                      <a:r>
                        <a:rPr lang="en-US" sz="1900" b="1"/>
                        <a:t>student work</a:t>
                      </a:r>
                      <a:r>
                        <a:rPr lang="en-US" sz="1900"/>
                        <a:t> to gauge how to bring students into grade-level instruction</a:t>
                      </a:r>
                      <a:endParaRPr sz="1900"/>
                    </a:p>
                  </a:txBody>
                  <a:tcPr marL="91425" marR="91425" marT="121900" marB="121900"/>
                </a:tc>
                <a:tc>
                  <a:txBody>
                    <a:bodyPr/>
                    <a:lstStyle/>
                    <a:p>
                      <a:pPr marL="0" lvl="0" indent="0" algn="l" rtl="0">
                        <a:spcBef>
                          <a:spcPts val="0"/>
                        </a:spcBef>
                        <a:spcAft>
                          <a:spcPts val="0"/>
                        </a:spcAft>
                        <a:buNone/>
                      </a:pPr>
                      <a:r>
                        <a:rPr lang="en-US" sz="1900"/>
                        <a:t>Use student work to determine students “aren’t ready” for a unit or lesson </a:t>
                      </a:r>
                      <a:endParaRPr sz="1900"/>
                    </a:p>
                  </a:txBody>
                  <a:tcPr marL="91425" marR="91425" marT="121900" marB="121900"/>
                </a:tc>
                <a:extLst>
                  <a:ext uri="{0D108BD9-81ED-4DB2-BD59-A6C34878D82A}">
                    <a16:rowId xmlns:a16="http://schemas.microsoft.com/office/drawing/2014/main" val="10004"/>
                  </a:ext>
                </a:extLst>
              </a:tr>
            </a:tbl>
          </a:graphicData>
        </a:graphic>
      </p:graphicFrame>
      <p:sp>
        <p:nvSpPr>
          <p:cNvPr id="1120" name="Google Shape;1120;p161"/>
          <p:cNvSpPr/>
          <p:nvPr/>
        </p:nvSpPr>
        <p:spPr>
          <a:xfrm>
            <a:off x="311700" y="5332825"/>
            <a:ext cx="4005600" cy="1198500"/>
          </a:xfrm>
          <a:prstGeom prst="roundRect">
            <a:avLst>
              <a:gd name="adj" fmla="val 16667"/>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162"/>
          <p:cNvSpPr txBox="1">
            <a:spLocks noGrp="1"/>
          </p:cNvSpPr>
          <p:nvPr>
            <p:ph type="body" idx="1"/>
          </p:nvPr>
        </p:nvSpPr>
        <p:spPr>
          <a:xfrm>
            <a:off x="311700" y="2696175"/>
            <a:ext cx="3999900" cy="339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a:t>Look for evidence of what a student </a:t>
            </a:r>
            <a:r>
              <a:rPr lang="en-US" sz="1600" b="1"/>
              <a:t>already</a:t>
            </a:r>
            <a:r>
              <a:rPr lang="en-US" sz="1600"/>
              <a:t> understands about a concept, topic, or text</a:t>
            </a:r>
            <a:endParaRPr sz="1600"/>
          </a:p>
          <a:p>
            <a:pPr marL="457200" lvl="0" indent="-330200" algn="l" rtl="0">
              <a:spcBef>
                <a:spcPts val="1600"/>
              </a:spcBef>
              <a:spcAft>
                <a:spcPts val="0"/>
              </a:spcAft>
              <a:buSzPts val="1600"/>
              <a:buChar char="●"/>
            </a:pPr>
            <a:r>
              <a:rPr lang="en-US" sz="1600"/>
              <a:t>Spend time thinking about the knowledge students are bringing with them to the topic, content, or text. </a:t>
            </a:r>
            <a:endParaRPr sz="1600"/>
          </a:p>
          <a:p>
            <a:pPr marL="457200" lvl="0" indent="-330200" algn="l" rtl="0">
              <a:spcBef>
                <a:spcPts val="0"/>
              </a:spcBef>
              <a:spcAft>
                <a:spcPts val="0"/>
              </a:spcAft>
              <a:buSzPts val="1600"/>
              <a:buChar char="●"/>
            </a:pPr>
            <a:r>
              <a:rPr lang="en-US" sz="1600"/>
              <a:t>Use student work to determine what additional knowledge, scaffolds, or supports about the concept, topic, or text you can provide </a:t>
            </a:r>
            <a:endParaRPr sz="1600"/>
          </a:p>
          <a:p>
            <a:pPr marL="0" lvl="0" indent="0" algn="l" rtl="0">
              <a:spcBef>
                <a:spcPts val="1600"/>
              </a:spcBef>
              <a:spcAft>
                <a:spcPts val="1600"/>
              </a:spcAft>
              <a:buNone/>
            </a:pPr>
            <a:endParaRPr/>
          </a:p>
        </p:txBody>
      </p:sp>
      <p:sp>
        <p:nvSpPr>
          <p:cNvPr id="1127" name="Google Shape;1127;p162"/>
          <p:cNvSpPr txBox="1">
            <a:spLocks noGrp="1"/>
          </p:cNvSpPr>
          <p:nvPr>
            <p:ph type="body" idx="2"/>
          </p:nvPr>
        </p:nvSpPr>
        <p:spPr>
          <a:xfrm>
            <a:off x="4832400" y="2781900"/>
            <a:ext cx="3999900" cy="330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600"/>
              <a:t>Look for evidence of mastery of a standard </a:t>
            </a:r>
            <a:endParaRPr sz="1600"/>
          </a:p>
          <a:p>
            <a:pPr marL="457200" lvl="0" indent="-330200" algn="l" rtl="0">
              <a:spcBef>
                <a:spcPts val="1600"/>
              </a:spcBef>
              <a:spcAft>
                <a:spcPts val="0"/>
              </a:spcAft>
              <a:buSzPts val="1600"/>
              <a:buChar char="●"/>
            </a:pPr>
            <a:r>
              <a:rPr lang="en-US" sz="1600"/>
              <a:t>Use student work to determine how to break down the standard into sub-skills that a student is lacking </a:t>
            </a:r>
            <a:endParaRPr sz="1600"/>
          </a:p>
          <a:p>
            <a:pPr marL="0" lvl="0" indent="0" algn="l" rtl="0">
              <a:spcBef>
                <a:spcPts val="1600"/>
              </a:spcBef>
              <a:spcAft>
                <a:spcPts val="1600"/>
              </a:spcAft>
              <a:buNone/>
            </a:pPr>
            <a:endParaRPr sz="1600"/>
          </a:p>
        </p:txBody>
      </p:sp>
      <p:pic>
        <p:nvPicPr>
          <p:cNvPr id="1128" name="Google Shape;1128;p162"/>
          <p:cNvPicPr preferRelativeResize="0"/>
          <p:nvPr/>
        </p:nvPicPr>
        <p:blipFill rotWithShape="1">
          <a:blip r:embed="rId3">
            <a:alphaModFix/>
          </a:blip>
          <a:srcRect r="50278"/>
          <a:stretch/>
        </p:blipFill>
        <p:spPr>
          <a:xfrm>
            <a:off x="1297294" y="158125"/>
            <a:ext cx="2173825" cy="2495550"/>
          </a:xfrm>
          <a:prstGeom prst="rect">
            <a:avLst/>
          </a:prstGeom>
          <a:noFill/>
          <a:ln>
            <a:noFill/>
          </a:ln>
        </p:spPr>
      </p:pic>
      <p:pic>
        <p:nvPicPr>
          <p:cNvPr id="1129" name="Google Shape;1129;p162"/>
          <p:cNvPicPr preferRelativeResize="0"/>
          <p:nvPr/>
        </p:nvPicPr>
        <p:blipFill rotWithShape="1">
          <a:blip r:embed="rId3">
            <a:alphaModFix/>
          </a:blip>
          <a:srcRect l="49566"/>
          <a:stretch/>
        </p:blipFill>
        <p:spPr>
          <a:xfrm>
            <a:off x="5700002" y="152400"/>
            <a:ext cx="2112900" cy="2391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1135" name="Google Shape;1135;p163"/>
          <p:cNvSpPr txBox="1">
            <a:spLocks noGrp="1"/>
          </p:cNvSpPr>
          <p:nvPr>
            <p:ph type="title"/>
          </p:nvPr>
        </p:nvSpPr>
        <p:spPr>
          <a:xfrm>
            <a:off x="311700" y="315003"/>
            <a:ext cx="8520600" cy="104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Mathematics: What do I do when I identify a need?</a:t>
            </a:r>
            <a:endParaRPr/>
          </a:p>
        </p:txBody>
      </p:sp>
      <p:sp>
        <p:nvSpPr>
          <p:cNvPr id="1136" name="Google Shape;1136;p163"/>
          <p:cNvSpPr txBox="1">
            <a:spLocks noGrp="1"/>
          </p:cNvSpPr>
          <p:nvPr>
            <p:ph type="body" idx="1"/>
          </p:nvPr>
        </p:nvSpPr>
        <p:spPr>
          <a:xfrm>
            <a:off x="163350" y="1502400"/>
            <a:ext cx="2676900" cy="455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Focus on Major Work connected to the content under study!</a:t>
            </a:r>
            <a:endParaRPr/>
          </a:p>
          <a:p>
            <a:pPr marL="0" lvl="0" indent="0" algn="ctr" rtl="0">
              <a:spcBef>
                <a:spcPts val="1600"/>
              </a:spcBef>
              <a:spcAft>
                <a:spcPts val="0"/>
              </a:spcAft>
              <a:buNone/>
            </a:pPr>
            <a:r>
              <a:rPr lang="en-US" sz="2000" u="sng">
                <a:solidFill>
                  <a:schemeClr val="accent5"/>
                </a:solidFill>
                <a:hlinkClick r:id="rId3">
                  <a:extLst>
                    <a:ext uri="{A12FA001-AC4F-418D-AE19-62706E023703}">
                      <ahyp:hlinkClr xmlns:ahyp="http://schemas.microsoft.com/office/drawing/2018/hyperlinkcolor" val="tx"/>
                    </a:ext>
                  </a:extLst>
                </a:hlinkClick>
              </a:rPr>
              <a:t>2020-21 Priority Instructional Content in ELA/Literacy and Mathematics </a:t>
            </a:r>
            <a:endParaRPr/>
          </a:p>
          <a:p>
            <a:pPr marL="0" lvl="0" indent="0" algn="l" rtl="0">
              <a:lnSpc>
                <a:spcPct val="100000"/>
              </a:lnSpc>
              <a:spcBef>
                <a:spcPts val="1600"/>
              </a:spcBef>
              <a:spcAft>
                <a:spcPts val="0"/>
              </a:spcAft>
              <a:buClr>
                <a:schemeClr val="dk1"/>
              </a:buClr>
              <a:buSzPts val="1100"/>
              <a:buFont typeface="Arial"/>
              <a:buNone/>
            </a:pPr>
            <a:endParaRPr/>
          </a:p>
          <a:p>
            <a:pPr marL="0" lvl="0" indent="0" algn="l" rtl="0">
              <a:spcBef>
                <a:spcPts val="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r>
              <a:rPr lang="en-US" u="sng">
                <a:solidFill>
                  <a:schemeClr val="hlink"/>
                </a:solidFill>
                <a:hlinkClick r:id="rId4"/>
              </a:rPr>
              <a:t>Coherence Map</a:t>
            </a:r>
            <a:r>
              <a:rPr lang="en-US"/>
              <a:t> </a:t>
            </a:r>
            <a:endParaRPr/>
          </a:p>
          <a:p>
            <a:pPr marL="0" lvl="0" indent="0" algn="l" rtl="0">
              <a:spcBef>
                <a:spcPts val="1600"/>
              </a:spcBef>
              <a:spcAft>
                <a:spcPts val="1600"/>
              </a:spcAft>
              <a:buNone/>
            </a:pPr>
            <a:endParaRPr/>
          </a:p>
        </p:txBody>
      </p:sp>
      <p:pic>
        <p:nvPicPr>
          <p:cNvPr id="1137" name="Google Shape;1137;p163"/>
          <p:cNvPicPr preferRelativeResize="0"/>
          <p:nvPr/>
        </p:nvPicPr>
        <p:blipFill>
          <a:blip r:embed="rId5">
            <a:alphaModFix/>
          </a:blip>
          <a:stretch>
            <a:fillRect/>
          </a:stretch>
        </p:blipFill>
        <p:spPr>
          <a:xfrm>
            <a:off x="3043275" y="1614800"/>
            <a:ext cx="5876951" cy="3462649"/>
          </a:xfrm>
          <a:prstGeom prst="rect">
            <a:avLst/>
          </a:prstGeom>
          <a:noFill/>
          <a:ln w="9525" cap="flat" cmpd="sng">
            <a:solidFill>
              <a:schemeClr val="dk2"/>
            </a:solidFill>
            <a:prstDash val="solid"/>
            <a:round/>
            <a:headEnd type="none" w="sm" len="sm"/>
            <a:tailEnd type="none" w="sm" len="sm"/>
          </a:ln>
        </p:spPr>
      </p:pic>
      <p:sp>
        <p:nvSpPr>
          <p:cNvPr id="1138" name="Google Shape;1138;p163"/>
          <p:cNvSpPr txBox="1"/>
          <p:nvPr/>
        </p:nvSpPr>
        <p:spPr>
          <a:xfrm>
            <a:off x="341350" y="5426075"/>
            <a:ext cx="8578800" cy="95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t>Don’t forget the </a:t>
            </a:r>
            <a:r>
              <a:rPr lang="en-US" sz="2000" u="sng">
                <a:solidFill>
                  <a:schemeClr val="hlink"/>
                </a:solidFill>
                <a:hlinkClick r:id="rId4"/>
              </a:rPr>
              <a:t>Coherence Map</a:t>
            </a:r>
            <a:r>
              <a:rPr lang="en-US" sz="2000"/>
              <a:t>! </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44" name="Google Shape;1144;p164"/>
          <p:cNvSpPr txBox="1">
            <a:spLocks noGrp="1"/>
          </p:cNvSpPr>
          <p:nvPr>
            <p:ph type="title"/>
          </p:nvPr>
        </p:nvSpPr>
        <p:spPr>
          <a:xfrm>
            <a:off x="311700" y="509653"/>
            <a:ext cx="8520600" cy="102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Literacy: What do I do when I identify a need?</a:t>
            </a:r>
            <a:endParaRPr/>
          </a:p>
        </p:txBody>
      </p:sp>
      <p:sp>
        <p:nvSpPr>
          <p:cNvPr id="1145" name="Google Shape;1145;p16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Support students where the need is! </a:t>
            </a:r>
            <a:endParaRPr/>
          </a:p>
          <a:p>
            <a:pPr marL="0" lvl="0" indent="0" algn="l" rtl="0">
              <a:lnSpc>
                <a:spcPct val="100000"/>
              </a:lnSpc>
              <a:spcBef>
                <a:spcPts val="1600"/>
              </a:spcBef>
              <a:spcAft>
                <a:spcPts val="0"/>
              </a:spcAft>
              <a:buClr>
                <a:schemeClr val="dk1"/>
              </a:buClr>
              <a:buSzPts val="1100"/>
              <a:buFont typeface="Arial"/>
              <a:buNone/>
            </a:pPr>
            <a:r>
              <a:rPr lang="en-US" sz="2000" u="sng">
                <a:solidFill>
                  <a:schemeClr val="accent5"/>
                </a:solidFill>
                <a:hlinkClick r:id="rId3">
                  <a:extLst>
                    <a:ext uri="{A12FA001-AC4F-418D-AE19-62706E023703}">
                      <ahyp:hlinkClr xmlns:ahyp="http://schemas.microsoft.com/office/drawing/2018/hyperlinkcolor" val="tx"/>
                    </a:ext>
                  </a:extLst>
                </a:hlinkClick>
              </a:rPr>
              <a:t>2020-21 Priority Instructional Content in ELA/Literacy and Mathematics </a:t>
            </a:r>
            <a:endParaRPr/>
          </a:p>
          <a:p>
            <a:pPr marL="0" lvl="0" indent="0" algn="l" rtl="0">
              <a:spcBef>
                <a:spcPts val="0"/>
              </a:spcBef>
              <a:spcAft>
                <a:spcPts val="0"/>
              </a:spcAft>
              <a:buNone/>
            </a:pPr>
            <a:endParaRPr/>
          </a:p>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146" name="Google Shape;1146;p164"/>
          <p:cNvPicPr preferRelativeResize="0"/>
          <p:nvPr/>
        </p:nvPicPr>
        <p:blipFill>
          <a:blip r:embed="rId4">
            <a:alphaModFix/>
          </a:blip>
          <a:stretch>
            <a:fillRect/>
          </a:stretch>
        </p:blipFill>
        <p:spPr>
          <a:xfrm>
            <a:off x="166675" y="3146313"/>
            <a:ext cx="8810625" cy="2619375"/>
          </a:xfrm>
          <a:prstGeom prst="rect">
            <a:avLst/>
          </a:prstGeom>
          <a:noFill/>
          <a:ln>
            <a:noFill/>
          </a:ln>
        </p:spPr>
      </p:pic>
      <p:sp>
        <p:nvSpPr>
          <p:cNvPr id="1147" name="Google Shape;1147;p164"/>
          <p:cNvSpPr/>
          <p:nvPr/>
        </p:nvSpPr>
        <p:spPr>
          <a:xfrm>
            <a:off x="227225" y="3680200"/>
            <a:ext cx="3948300" cy="4107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165"/>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Question: </a:t>
            </a:r>
            <a:endParaRPr sz="2800" b="0" i="0" u="none" strike="noStrike" cap="none">
              <a:solidFill>
                <a:schemeClr val="lt1"/>
              </a:solidFill>
              <a:latin typeface="Lucida Sans"/>
              <a:ea typeface="Lucida Sans"/>
              <a:cs typeface="Lucida Sans"/>
              <a:sym typeface="Lucida Sans"/>
            </a:endParaRPr>
          </a:p>
          <a:p>
            <a:pPr marL="0" marR="0" lvl="0" indent="0" algn="l" rtl="0">
              <a:lnSpc>
                <a:spcPct val="100000"/>
              </a:lnSpc>
              <a:spcBef>
                <a:spcPts val="0"/>
              </a:spcBef>
              <a:spcAft>
                <a:spcPts val="0"/>
              </a:spcAft>
              <a:buClr>
                <a:schemeClr val="lt1"/>
              </a:buClr>
              <a:buSzPts val="700"/>
              <a:buFont typeface="Allerta"/>
              <a:buNone/>
            </a:pPr>
            <a:endParaRPr>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What is one key takeaway you will consider as you think about assessing students this year?</a:t>
            </a:r>
            <a:endParaRPr sz="12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endParaRPr sz="1200">
              <a:latin typeface="Lucida Sans"/>
              <a:ea typeface="Lucida Sans"/>
              <a:cs typeface="Lucida Sans"/>
              <a:sym typeface="Lucida Sans"/>
            </a:endParaRPr>
          </a:p>
        </p:txBody>
      </p:sp>
      <p:pic>
        <p:nvPicPr>
          <p:cNvPr id="1153" name="Google Shape;1153;p165"/>
          <p:cNvPicPr preferRelativeResize="0"/>
          <p:nvPr/>
        </p:nvPicPr>
        <p:blipFill rotWithShape="1">
          <a:blip r:embed="rId3">
            <a:alphaModFix/>
          </a:blip>
          <a:srcRect l="56743" r="30463"/>
          <a:stretch/>
        </p:blipFill>
        <p:spPr>
          <a:xfrm>
            <a:off x="3968824" y="4425725"/>
            <a:ext cx="1206351" cy="14433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148"/>
          <p:cNvSpPr txBox="1">
            <a:spLocks noGrp="1"/>
          </p:cNvSpPr>
          <p:nvPr>
            <p:ph type="title"/>
          </p:nvPr>
        </p:nvSpPr>
        <p:spPr>
          <a:xfrm>
            <a:off x="457200" y="-154063"/>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Introductions</a:t>
            </a:r>
            <a:endParaRPr/>
          </a:p>
        </p:txBody>
      </p:sp>
      <p:sp>
        <p:nvSpPr>
          <p:cNvPr id="1006" name="Google Shape;1006;p148"/>
          <p:cNvSpPr txBox="1">
            <a:spLocks noGrp="1"/>
          </p:cNvSpPr>
          <p:nvPr>
            <p:ph type="body" idx="1"/>
          </p:nvPr>
        </p:nvSpPr>
        <p:spPr>
          <a:xfrm>
            <a:off x="457200" y="760325"/>
            <a:ext cx="4856100" cy="2286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chemeClr val="accent2"/>
                </a:solidFill>
                <a:latin typeface="Lucida Sans"/>
                <a:ea typeface="Lucida Sans"/>
                <a:cs typeface="Lucida Sans"/>
                <a:sym typeface="Lucida Sans"/>
              </a:rPr>
              <a:t>Your hosts from </a:t>
            </a:r>
            <a:r>
              <a:rPr lang="en-US">
                <a:solidFill>
                  <a:schemeClr val="accent2"/>
                </a:solidFill>
              </a:rPr>
              <a:t>Student Achievement Partners:</a:t>
            </a:r>
            <a:endParaRPr>
              <a:solidFill>
                <a:schemeClr val="accent2"/>
              </a:solidFill>
            </a:endParaRPr>
          </a:p>
          <a:p>
            <a:pPr marL="0" marR="0" lvl="0" indent="0" algn="l" rtl="0">
              <a:lnSpc>
                <a:spcPct val="80000"/>
              </a:lnSpc>
              <a:spcBef>
                <a:spcPts val="0"/>
              </a:spcBef>
              <a:spcAft>
                <a:spcPts val="0"/>
              </a:spcAft>
              <a:buNone/>
            </a:pPr>
            <a:endParaRPr sz="1800" i="1"/>
          </a:p>
          <a:p>
            <a:pPr marL="0" marR="0" lvl="0" indent="0" algn="l" rtl="0">
              <a:lnSpc>
                <a:spcPct val="80000"/>
              </a:lnSpc>
              <a:spcBef>
                <a:spcPts val="0"/>
              </a:spcBef>
              <a:spcAft>
                <a:spcPts val="0"/>
              </a:spcAft>
              <a:buNone/>
            </a:pPr>
            <a:r>
              <a:rPr lang="en-US" sz="1800" b="1" i="1"/>
              <a:t>Pascale Joseph</a:t>
            </a:r>
            <a:br>
              <a:rPr lang="en-US" sz="1800" i="1"/>
            </a:br>
            <a:r>
              <a:rPr lang="en-US" sz="1800" i="1"/>
              <a:t>Project Coordinator, </a:t>
            </a:r>
            <a:endParaRPr sz="1800" i="1"/>
          </a:p>
          <a:p>
            <a:pPr marL="0" marR="0" lvl="0" indent="0" algn="l" rtl="0">
              <a:lnSpc>
                <a:spcPct val="80000"/>
              </a:lnSpc>
              <a:spcBef>
                <a:spcPts val="0"/>
              </a:spcBef>
              <a:spcAft>
                <a:spcPts val="0"/>
              </a:spcAft>
              <a:buNone/>
            </a:pPr>
            <a:r>
              <a:rPr lang="en-US" sz="1800" i="1"/>
              <a:t>Tools and Classroom Resources, SAP</a:t>
            </a:r>
            <a:br>
              <a:rPr lang="en-US" sz="1800" i="1"/>
            </a:br>
            <a:endParaRPr sz="1800" i="1"/>
          </a:p>
          <a:p>
            <a:pPr marL="0" marR="0" lvl="0" indent="0" algn="l" rtl="0">
              <a:lnSpc>
                <a:spcPct val="80000"/>
              </a:lnSpc>
              <a:spcBef>
                <a:spcPts val="0"/>
              </a:spcBef>
              <a:spcAft>
                <a:spcPts val="0"/>
              </a:spcAft>
              <a:buClr>
                <a:srgbClr val="3F3F39"/>
              </a:buClr>
              <a:buSzPts val="550"/>
              <a:buFont typeface="Arial"/>
              <a:buNone/>
            </a:pPr>
            <a:endParaRPr sz="600" b="0" i="0" u="none" strike="noStrike" cap="none">
              <a:solidFill>
                <a:schemeClr val="accent2"/>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chemeClr val="accent2"/>
                </a:solidFill>
                <a:latin typeface="Lucida Sans"/>
                <a:ea typeface="Lucida Sans"/>
                <a:cs typeface="Lucida Sans"/>
                <a:sym typeface="Lucida Sans"/>
              </a:rPr>
              <a:t>This </a:t>
            </a:r>
            <a:r>
              <a:rPr lang="en-US">
                <a:solidFill>
                  <a:schemeClr val="accent2"/>
                </a:solidFill>
              </a:rPr>
              <a:t>m</a:t>
            </a:r>
            <a:r>
              <a:rPr lang="en-US" sz="2200" b="0" i="0" u="none" strike="noStrike" cap="none">
                <a:solidFill>
                  <a:schemeClr val="accent2"/>
                </a:solidFill>
                <a:latin typeface="Lucida Sans"/>
                <a:ea typeface="Lucida Sans"/>
                <a:cs typeface="Lucida Sans"/>
                <a:sym typeface="Lucida Sans"/>
              </a:rPr>
              <a:t>onth’s </a:t>
            </a:r>
            <a:r>
              <a:rPr lang="en-US">
                <a:solidFill>
                  <a:schemeClr val="accent2"/>
                </a:solidFill>
              </a:rPr>
              <a:t>presenters: </a:t>
            </a:r>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a:p>
            <a:pPr marL="742950" marR="0" lvl="1" indent="-171450" algn="l" rtl="0">
              <a:lnSpc>
                <a:spcPct val="80000"/>
              </a:lnSpc>
              <a:spcBef>
                <a:spcPts val="370"/>
              </a:spcBef>
              <a:spcAft>
                <a:spcPts val="0"/>
              </a:spcAft>
              <a:buClr>
                <a:srgbClr val="3F3F39"/>
              </a:buClr>
              <a:buSzPts val="463"/>
              <a:buFont typeface="Arial"/>
              <a:buNone/>
            </a:pPr>
            <a:endParaRPr sz="1850">
              <a:solidFill>
                <a:srgbClr val="3F3F39"/>
              </a:solidFill>
              <a:latin typeface="Lucida Sans"/>
              <a:ea typeface="Lucida Sans"/>
              <a:cs typeface="Lucida Sans"/>
              <a:sym typeface="Lucida Sans"/>
            </a:endParaRPr>
          </a:p>
        </p:txBody>
      </p:sp>
      <p:sp>
        <p:nvSpPr>
          <p:cNvPr id="1007" name="Google Shape;1007;p148"/>
          <p:cNvSpPr txBox="1"/>
          <p:nvPr/>
        </p:nvSpPr>
        <p:spPr>
          <a:xfrm>
            <a:off x="533550" y="3021750"/>
            <a:ext cx="6768300" cy="27432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Katie Keown</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Senior Literacy Specialist </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i="1">
                <a:solidFill>
                  <a:srgbClr val="595959"/>
                </a:solidFill>
                <a:latin typeface="Lucida Sans"/>
                <a:ea typeface="Lucida Sans"/>
                <a:cs typeface="Lucida Sans"/>
                <a:sym typeface="Lucida Sans"/>
              </a:rPr>
              <a:t>Advisory Support, SAP </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endParaRPr sz="1800" b="1"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None/>
            </a:pPr>
            <a:r>
              <a:rPr lang="en-US" sz="1800" b="1" i="1">
                <a:solidFill>
                  <a:srgbClr val="595959"/>
                </a:solidFill>
                <a:latin typeface="Lucida Sans"/>
                <a:ea typeface="Lucida Sans"/>
                <a:cs typeface="Lucida Sans"/>
                <a:sym typeface="Lucida Sans"/>
              </a:rPr>
              <a:t>Julia Sweeney</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Director of Sales</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Edcite</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b="1" i="1">
                <a:solidFill>
                  <a:srgbClr val="595959"/>
                </a:solidFill>
                <a:latin typeface="Lucida Sans"/>
                <a:ea typeface="Lucida Sans"/>
                <a:cs typeface="Lucida Sans"/>
                <a:sym typeface="Lucida Sans"/>
              </a:rPr>
              <a:t>Brian McIntosh</a:t>
            </a:r>
            <a:br>
              <a:rPr lang="en-US" sz="1800" i="1">
                <a:solidFill>
                  <a:srgbClr val="595959"/>
                </a:solidFill>
                <a:latin typeface="Lucida Sans"/>
                <a:ea typeface="Lucida Sans"/>
                <a:cs typeface="Lucida Sans"/>
                <a:sym typeface="Lucida Sans"/>
              </a:rPr>
            </a:br>
            <a:r>
              <a:rPr lang="en-US" sz="1800" i="1">
                <a:solidFill>
                  <a:srgbClr val="595959"/>
                </a:solidFill>
                <a:latin typeface="Lucida Sans"/>
                <a:ea typeface="Lucida Sans"/>
                <a:cs typeface="Lucida Sans"/>
                <a:sym typeface="Lucida Sans"/>
              </a:rPr>
              <a:t>Product Manager</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r>
              <a:rPr lang="en-US" sz="1800" i="1">
                <a:solidFill>
                  <a:srgbClr val="595959"/>
                </a:solidFill>
                <a:latin typeface="Lucida Sans"/>
                <a:ea typeface="Lucida Sans"/>
                <a:cs typeface="Lucida Sans"/>
                <a:sym typeface="Lucida Sans"/>
              </a:rPr>
              <a:t>Edcite</a:t>
            </a:r>
            <a:endParaRPr sz="1800" i="1">
              <a:solidFill>
                <a:srgbClr val="595959"/>
              </a:solidFill>
              <a:latin typeface="Lucida Sans"/>
              <a:ea typeface="Lucida Sans"/>
              <a:cs typeface="Lucida Sans"/>
              <a:sym typeface="Lucida Sans"/>
            </a:endParaRPr>
          </a:p>
          <a:p>
            <a:pPr marL="0" lvl="0" indent="0" algn="l" rtl="0">
              <a:lnSpc>
                <a:spcPct val="80000"/>
              </a:lnSpc>
              <a:spcBef>
                <a:spcPts val="0"/>
              </a:spcBef>
              <a:spcAft>
                <a:spcPts val="0"/>
              </a:spcAft>
              <a:buClr>
                <a:schemeClr val="dk1"/>
              </a:buClr>
              <a:buSzPts val="1100"/>
              <a:buFont typeface="Arial"/>
              <a:buNone/>
            </a:pPr>
            <a:endParaRPr sz="1800" i="1">
              <a:solidFill>
                <a:srgbClr val="595959"/>
              </a:solidFill>
              <a:latin typeface="Lucida Sans"/>
              <a:ea typeface="Lucida Sans"/>
              <a:cs typeface="Lucida Sans"/>
              <a:sym typeface="Lucida Sans"/>
            </a:endParaRPr>
          </a:p>
        </p:txBody>
      </p:sp>
      <p:pic>
        <p:nvPicPr>
          <p:cNvPr id="1008" name="Google Shape;1008;p148"/>
          <p:cNvPicPr preferRelativeResize="0"/>
          <p:nvPr/>
        </p:nvPicPr>
        <p:blipFill rotWithShape="1">
          <a:blip r:embed="rId3">
            <a:alphaModFix/>
          </a:blip>
          <a:srcRect/>
          <a:stretch/>
        </p:blipFill>
        <p:spPr>
          <a:xfrm>
            <a:off x="5510425" y="1094425"/>
            <a:ext cx="2429051" cy="1821823"/>
          </a:xfrm>
          <a:prstGeom prst="rect">
            <a:avLst/>
          </a:prstGeom>
          <a:noFill/>
          <a:ln w="28575" cap="flat" cmpd="sng">
            <a:solidFill>
              <a:schemeClr val="accent1"/>
            </a:solidFill>
            <a:prstDash val="solid"/>
            <a:round/>
            <a:headEnd type="none" w="sm" len="sm"/>
            <a:tailEnd type="none" w="sm" len="sm"/>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166"/>
          <p:cNvSpPr txBox="1">
            <a:spLocks noGrp="1"/>
          </p:cNvSpPr>
          <p:nvPr>
            <p:ph type="title"/>
          </p:nvPr>
        </p:nvSpPr>
        <p:spPr>
          <a:xfrm>
            <a:off x="247096" y="1185038"/>
            <a:ext cx="415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Julia Sweeney</a:t>
            </a:r>
            <a:endParaRPr/>
          </a:p>
          <a:p>
            <a:pPr marL="0" marR="0" lvl="0" indent="0" algn="l" rtl="0">
              <a:lnSpc>
                <a:spcPct val="100000"/>
              </a:lnSpc>
              <a:spcBef>
                <a:spcPts val="0"/>
              </a:spcBef>
              <a:spcAft>
                <a:spcPts val="0"/>
              </a:spcAft>
              <a:buClr>
                <a:schemeClr val="lt1"/>
              </a:buClr>
              <a:buSzPts val="2800"/>
              <a:buFont typeface="Allerta"/>
              <a:buNone/>
            </a:pPr>
            <a:r>
              <a:rPr lang="en-US" i="1"/>
              <a:t>Director of Sales</a:t>
            </a:r>
            <a:endParaRPr i="1"/>
          </a:p>
          <a:p>
            <a:pPr marL="0" marR="0" lvl="0" indent="0" algn="l" rtl="0">
              <a:lnSpc>
                <a:spcPct val="100000"/>
              </a:lnSpc>
              <a:spcBef>
                <a:spcPts val="0"/>
              </a:spcBef>
              <a:spcAft>
                <a:spcPts val="0"/>
              </a:spcAft>
              <a:buClr>
                <a:schemeClr val="lt1"/>
              </a:buClr>
              <a:buSzPts val="2800"/>
              <a:buFont typeface="Allerta"/>
              <a:buNone/>
            </a:pPr>
            <a:r>
              <a:rPr lang="en-US" i="1"/>
              <a:t>Edcite</a:t>
            </a:r>
            <a:endParaRPr i="1"/>
          </a:p>
        </p:txBody>
      </p:sp>
      <p:sp>
        <p:nvSpPr>
          <p:cNvPr id="1160" name="Google Shape;1160;p166"/>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161" name="Google Shape;1161;p166"/>
          <p:cNvPicPr preferRelativeResize="0"/>
          <p:nvPr/>
        </p:nvPicPr>
        <p:blipFill>
          <a:blip r:embed="rId3">
            <a:alphaModFix/>
          </a:blip>
          <a:stretch>
            <a:fillRect/>
          </a:stretch>
        </p:blipFill>
        <p:spPr>
          <a:xfrm>
            <a:off x="4935899" y="635175"/>
            <a:ext cx="2147726" cy="2259450"/>
          </a:xfrm>
          <a:prstGeom prst="rect">
            <a:avLst/>
          </a:prstGeom>
          <a:noFill/>
          <a:ln w="19050" cap="flat" cmpd="sng">
            <a:solidFill>
              <a:srgbClr val="1EA56A"/>
            </a:solidFill>
            <a:prstDash val="solid"/>
            <a:round/>
            <a:headEnd type="none" w="sm" len="sm"/>
            <a:tailEnd type="none" w="sm" len="sm"/>
          </a:ln>
        </p:spPr>
      </p:pic>
      <p:sp>
        <p:nvSpPr>
          <p:cNvPr id="1162" name="Google Shape;1162;p166"/>
          <p:cNvSpPr txBox="1">
            <a:spLocks noGrp="1"/>
          </p:cNvSpPr>
          <p:nvPr>
            <p:ph type="title"/>
          </p:nvPr>
        </p:nvSpPr>
        <p:spPr>
          <a:xfrm>
            <a:off x="247096" y="3796538"/>
            <a:ext cx="415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Brian McIntosh</a:t>
            </a:r>
            <a:endParaRPr/>
          </a:p>
          <a:p>
            <a:pPr marL="0" marR="0" lvl="0" indent="0" algn="l" rtl="0">
              <a:lnSpc>
                <a:spcPct val="100000"/>
              </a:lnSpc>
              <a:spcBef>
                <a:spcPts val="0"/>
              </a:spcBef>
              <a:spcAft>
                <a:spcPts val="0"/>
              </a:spcAft>
              <a:buClr>
                <a:schemeClr val="lt1"/>
              </a:buClr>
              <a:buSzPts val="2800"/>
              <a:buFont typeface="Allerta"/>
              <a:buNone/>
            </a:pPr>
            <a:r>
              <a:rPr lang="en-US" i="1"/>
              <a:t>Product Manager</a:t>
            </a:r>
            <a:endParaRPr i="1"/>
          </a:p>
          <a:p>
            <a:pPr marL="0" marR="0" lvl="0" indent="0" algn="l" rtl="0">
              <a:lnSpc>
                <a:spcPct val="100000"/>
              </a:lnSpc>
              <a:spcBef>
                <a:spcPts val="0"/>
              </a:spcBef>
              <a:spcAft>
                <a:spcPts val="0"/>
              </a:spcAft>
              <a:buClr>
                <a:schemeClr val="lt1"/>
              </a:buClr>
              <a:buSzPts val="2800"/>
              <a:buFont typeface="Allerta"/>
              <a:buNone/>
            </a:pPr>
            <a:r>
              <a:rPr lang="en-US" i="1"/>
              <a:t>Edcite</a:t>
            </a:r>
            <a:endParaRPr i="1"/>
          </a:p>
        </p:txBody>
      </p:sp>
      <p:pic>
        <p:nvPicPr>
          <p:cNvPr id="1163" name="Google Shape;1163;p166"/>
          <p:cNvPicPr preferRelativeResize="0"/>
          <p:nvPr/>
        </p:nvPicPr>
        <p:blipFill>
          <a:blip r:embed="rId4">
            <a:alphaModFix/>
          </a:blip>
          <a:stretch>
            <a:fillRect/>
          </a:stretch>
        </p:blipFill>
        <p:spPr>
          <a:xfrm>
            <a:off x="4935910" y="3396085"/>
            <a:ext cx="2147725" cy="2147725"/>
          </a:xfrm>
          <a:prstGeom prst="rect">
            <a:avLst/>
          </a:prstGeom>
          <a:noFill/>
          <a:ln w="19050" cap="flat" cmpd="sng">
            <a:solidFill>
              <a:srgbClr val="1EA56A"/>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67"/>
          <p:cNvSpPr txBox="1">
            <a:spLocks noGrp="1"/>
          </p:cNvSpPr>
          <p:nvPr>
            <p:ph type="title"/>
          </p:nvPr>
        </p:nvSpPr>
        <p:spPr>
          <a:xfrm>
            <a:off x="216568" y="2829677"/>
            <a:ext cx="8752334" cy="90574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2: </a:t>
            </a:r>
            <a:r>
              <a:rPr lang="en-US" sz="2600">
                <a:latin typeface="Lucida Sans"/>
                <a:ea typeface="Lucida Sans"/>
                <a:cs typeface="Lucida Sans"/>
                <a:sym typeface="Lucida Sans"/>
              </a:rPr>
              <a:t>How can technology help us support students in accessing grade level material?</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68"/>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68"/>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6" name="Google Shape;1176;p168"/>
          <p:cNvPicPr preferRelativeResize="0"/>
          <p:nvPr/>
        </p:nvPicPr>
        <p:blipFill>
          <a:blip r:embed="rId3">
            <a:alphaModFix/>
          </a:blip>
          <a:stretch>
            <a:fillRect/>
          </a:stretch>
        </p:blipFill>
        <p:spPr>
          <a:xfrm>
            <a:off x="6900238" y="5543400"/>
            <a:ext cx="1666875" cy="781050"/>
          </a:xfrm>
          <a:prstGeom prst="rect">
            <a:avLst/>
          </a:prstGeom>
          <a:noFill/>
          <a:ln>
            <a:noFill/>
          </a:ln>
        </p:spPr>
      </p:pic>
      <p:pic>
        <p:nvPicPr>
          <p:cNvPr id="1177" name="Google Shape;1177;p168"/>
          <p:cNvPicPr preferRelativeResize="0"/>
          <p:nvPr/>
        </p:nvPicPr>
        <p:blipFill>
          <a:blip r:embed="rId4">
            <a:alphaModFix/>
          </a:blip>
          <a:stretch>
            <a:fillRect/>
          </a:stretch>
        </p:blipFill>
        <p:spPr>
          <a:xfrm>
            <a:off x="733300" y="2021601"/>
            <a:ext cx="3722923" cy="2481704"/>
          </a:xfrm>
          <a:prstGeom prst="rect">
            <a:avLst/>
          </a:prstGeom>
          <a:noFill/>
          <a:ln w="19050" cap="flat" cmpd="sng">
            <a:solidFill>
              <a:srgbClr val="DA7100"/>
            </a:solidFill>
            <a:prstDash val="solid"/>
            <a:round/>
            <a:headEnd type="none" w="sm" len="sm"/>
            <a:tailEnd type="none" w="sm" len="sm"/>
          </a:ln>
        </p:spPr>
      </p:pic>
      <p:pic>
        <p:nvPicPr>
          <p:cNvPr id="1178" name="Google Shape;1178;p168"/>
          <p:cNvPicPr preferRelativeResize="0"/>
          <p:nvPr/>
        </p:nvPicPr>
        <p:blipFill>
          <a:blip r:embed="rId5">
            <a:alphaModFix/>
          </a:blip>
          <a:stretch>
            <a:fillRect/>
          </a:stretch>
        </p:blipFill>
        <p:spPr>
          <a:xfrm>
            <a:off x="4607007" y="2021600"/>
            <a:ext cx="3883961" cy="2481704"/>
          </a:xfrm>
          <a:prstGeom prst="rect">
            <a:avLst/>
          </a:prstGeom>
          <a:noFill/>
          <a:ln w="19050" cap="flat" cmpd="sng">
            <a:solidFill>
              <a:srgbClr val="DA7100"/>
            </a:solidFill>
            <a:prstDash val="solid"/>
            <a:round/>
            <a:headEnd type="none" w="sm" len="sm"/>
            <a:tailEnd type="none" w="sm" len="sm"/>
          </a:ln>
        </p:spPr>
      </p:pic>
      <p:sp>
        <p:nvSpPr>
          <p:cNvPr id="1179" name="Google Shape;1179;p168"/>
          <p:cNvSpPr txBox="1"/>
          <p:nvPr/>
        </p:nvSpPr>
        <p:spPr>
          <a:xfrm>
            <a:off x="733300" y="740000"/>
            <a:ext cx="7757700" cy="67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chemeClr val="lt1"/>
                </a:solidFill>
                <a:latin typeface="Allerta"/>
                <a:ea typeface="Allerta"/>
                <a:cs typeface="Allerta"/>
                <a:sym typeface="Allerta"/>
              </a:rPr>
              <a:t>Meet students where they are...</a:t>
            </a:r>
            <a:endParaRPr sz="3600" b="1">
              <a:solidFill>
                <a:schemeClr val="lt1"/>
              </a:solidFill>
              <a:latin typeface="Allerta"/>
              <a:ea typeface="Allerta"/>
              <a:cs typeface="Allerta"/>
              <a:sym typeface="Allerta"/>
            </a:endParaRPr>
          </a:p>
        </p:txBody>
      </p:sp>
      <p:sp>
        <p:nvSpPr>
          <p:cNvPr id="1180" name="Google Shape;1180;p168"/>
          <p:cNvSpPr txBox="1"/>
          <p:nvPr/>
        </p:nvSpPr>
        <p:spPr>
          <a:xfrm>
            <a:off x="861063" y="1400150"/>
            <a:ext cx="3467400" cy="58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i="1">
                <a:solidFill>
                  <a:schemeClr val="lt1"/>
                </a:solidFill>
                <a:latin typeface="Allerta"/>
                <a:ea typeface="Allerta"/>
                <a:cs typeface="Allerta"/>
                <a:sym typeface="Allerta"/>
              </a:rPr>
              <a:t>academically</a:t>
            </a:r>
            <a:endParaRPr sz="3200" i="1">
              <a:solidFill>
                <a:schemeClr val="lt1"/>
              </a:solidFill>
              <a:latin typeface="Allerta"/>
              <a:ea typeface="Allerta"/>
              <a:cs typeface="Allerta"/>
              <a:sym typeface="Allerta"/>
            </a:endParaRPr>
          </a:p>
        </p:txBody>
      </p:sp>
      <p:sp>
        <p:nvSpPr>
          <p:cNvPr id="1181" name="Google Shape;1181;p168"/>
          <p:cNvSpPr txBox="1"/>
          <p:nvPr/>
        </p:nvSpPr>
        <p:spPr>
          <a:xfrm>
            <a:off x="5174325" y="1400150"/>
            <a:ext cx="2627100" cy="58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i="1">
                <a:solidFill>
                  <a:schemeClr val="lt1"/>
                </a:solidFill>
                <a:latin typeface="Allerta"/>
                <a:ea typeface="Allerta"/>
                <a:cs typeface="Allerta"/>
                <a:sym typeface="Allerta"/>
              </a:rPr>
              <a:t>literally</a:t>
            </a:r>
            <a:endParaRPr sz="3200" i="1">
              <a:solidFill>
                <a:schemeClr val="lt1"/>
              </a:solidFill>
              <a:latin typeface="Allerta"/>
              <a:ea typeface="Allerta"/>
              <a:cs typeface="Allerta"/>
              <a:sym typeface="Allerta"/>
            </a:endParaRPr>
          </a:p>
        </p:txBody>
      </p:sp>
      <p:sp>
        <p:nvSpPr>
          <p:cNvPr id="1182" name="Google Shape;1182;p168"/>
          <p:cNvSpPr txBox="1"/>
          <p:nvPr/>
        </p:nvSpPr>
        <p:spPr>
          <a:xfrm>
            <a:off x="3258450" y="1400150"/>
            <a:ext cx="2627100" cy="111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400" i="1">
                <a:solidFill>
                  <a:schemeClr val="lt1"/>
                </a:solidFill>
                <a:latin typeface="Allerta"/>
                <a:ea typeface="Allerta"/>
                <a:cs typeface="Allerta"/>
                <a:sym typeface="Allerta"/>
              </a:rPr>
              <a:t>&amp;</a:t>
            </a:r>
            <a:endParaRPr sz="3100" i="1">
              <a:solidFill>
                <a:schemeClr val="lt1"/>
              </a:solidFill>
              <a:latin typeface="Allerta"/>
              <a:ea typeface="Allerta"/>
              <a:cs typeface="Allerta"/>
              <a:sym typeface="Allerta"/>
            </a:endParaRPr>
          </a:p>
        </p:txBody>
      </p:sp>
      <p:sp>
        <p:nvSpPr>
          <p:cNvPr id="1183" name="Google Shape;1183;p168"/>
          <p:cNvSpPr txBox="1"/>
          <p:nvPr/>
        </p:nvSpPr>
        <p:spPr>
          <a:xfrm>
            <a:off x="410500" y="4496400"/>
            <a:ext cx="8080500" cy="672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3600" b="1">
                <a:solidFill>
                  <a:schemeClr val="lt1"/>
                </a:solidFill>
                <a:latin typeface="Allerta"/>
                <a:ea typeface="Allerta"/>
                <a:cs typeface="Allerta"/>
                <a:sym typeface="Allerta"/>
              </a:rPr>
              <a:t>...to support them in accessing grade level work.</a:t>
            </a:r>
            <a:endParaRPr sz="3600" b="1">
              <a:solidFill>
                <a:schemeClr val="lt1"/>
              </a:solidFill>
              <a:latin typeface="Allerta"/>
              <a:ea typeface="Allerta"/>
              <a:cs typeface="Allerta"/>
              <a:sym typeface="Allert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69"/>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69"/>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0" name="Google Shape;1190;p169"/>
          <p:cNvPicPr preferRelativeResize="0"/>
          <p:nvPr/>
        </p:nvPicPr>
        <p:blipFill>
          <a:blip r:embed="rId3">
            <a:alphaModFix/>
          </a:blip>
          <a:stretch>
            <a:fillRect/>
          </a:stretch>
        </p:blipFill>
        <p:spPr>
          <a:xfrm>
            <a:off x="6900238" y="5543400"/>
            <a:ext cx="1666875" cy="781050"/>
          </a:xfrm>
          <a:prstGeom prst="rect">
            <a:avLst/>
          </a:prstGeom>
          <a:noFill/>
          <a:ln>
            <a:noFill/>
          </a:ln>
        </p:spPr>
      </p:pic>
      <p:grpSp>
        <p:nvGrpSpPr>
          <p:cNvPr id="1191" name="Google Shape;1191;p169"/>
          <p:cNvGrpSpPr/>
          <p:nvPr/>
        </p:nvGrpSpPr>
        <p:grpSpPr>
          <a:xfrm>
            <a:off x="-108249" y="1767125"/>
            <a:ext cx="3278306" cy="871417"/>
            <a:chOff x="1093408" y="1315117"/>
            <a:chExt cx="2519061" cy="669600"/>
          </a:xfrm>
        </p:grpSpPr>
        <p:cxnSp>
          <p:nvCxnSpPr>
            <p:cNvPr id="1192" name="Google Shape;1192;p169"/>
            <p:cNvCxnSpPr/>
            <p:nvPr/>
          </p:nvCxnSpPr>
          <p:spPr>
            <a:xfrm>
              <a:off x="3178969" y="1638300"/>
              <a:ext cx="433500" cy="252300"/>
            </a:xfrm>
            <a:prstGeom prst="straightConnector1">
              <a:avLst/>
            </a:prstGeom>
            <a:noFill/>
            <a:ln w="19050" cap="flat" cmpd="sng">
              <a:solidFill>
                <a:srgbClr val="7CA738"/>
              </a:solidFill>
              <a:prstDash val="solid"/>
              <a:round/>
              <a:headEnd type="oval" w="med" len="med"/>
              <a:tailEnd type="none" w="sm" len="sm"/>
            </a:ln>
          </p:spPr>
        </p:cxnSp>
        <p:sp>
          <p:nvSpPr>
            <p:cNvPr id="1193" name="Google Shape;1193;p169"/>
            <p:cNvSpPr txBox="1"/>
            <p:nvPr/>
          </p:nvSpPr>
          <p:spPr>
            <a:xfrm>
              <a:off x="1093408" y="1315117"/>
              <a:ext cx="20826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2000" b="1">
                  <a:solidFill>
                    <a:schemeClr val="lt1"/>
                  </a:solidFill>
                  <a:latin typeface="Roboto"/>
                  <a:ea typeface="Roboto"/>
                  <a:cs typeface="Roboto"/>
                  <a:sym typeface="Roboto"/>
                </a:rPr>
                <a:t>Respond to Data</a:t>
              </a:r>
              <a:endParaRPr sz="2000">
                <a:solidFill>
                  <a:schemeClr val="lt1"/>
                </a:solidFill>
                <a:latin typeface="Roboto"/>
                <a:ea typeface="Roboto"/>
                <a:cs typeface="Roboto"/>
                <a:sym typeface="Roboto"/>
              </a:endParaRPr>
            </a:p>
          </p:txBody>
        </p:sp>
      </p:grpSp>
      <p:grpSp>
        <p:nvGrpSpPr>
          <p:cNvPr id="1194" name="Google Shape;1194;p169"/>
          <p:cNvGrpSpPr/>
          <p:nvPr/>
        </p:nvGrpSpPr>
        <p:grpSpPr>
          <a:xfrm>
            <a:off x="5649028" y="1767125"/>
            <a:ext cx="2993611" cy="871417"/>
            <a:chOff x="5517319" y="1315117"/>
            <a:chExt cx="2300300" cy="669600"/>
          </a:xfrm>
        </p:grpSpPr>
        <p:cxnSp>
          <p:nvCxnSpPr>
            <p:cNvPr id="1195" name="Google Shape;1195;p169"/>
            <p:cNvCxnSpPr/>
            <p:nvPr/>
          </p:nvCxnSpPr>
          <p:spPr>
            <a:xfrm flipH="1">
              <a:off x="5517319" y="1638300"/>
              <a:ext cx="433500" cy="252300"/>
            </a:xfrm>
            <a:prstGeom prst="straightConnector1">
              <a:avLst/>
            </a:prstGeom>
            <a:noFill/>
            <a:ln w="19050" cap="flat" cmpd="sng">
              <a:solidFill>
                <a:srgbClr val="002F41"/>
              </a:solidFill>
              <a:prstDash val="solid"/>
              <a:round/>
              <a:headEnd type="oval" w="med" len="med"/>
              <a:tailEnd type="none" w="sm" len="sm"/>
            </a:ln>
          </p:spPr>
        </p:cxnSp>
        <p:sp>
          <p:nvSpPr>
            <p:cNvPr id="1196" name="Google Shape;1196;p169"/>
            <p:cNvSpPr txBox="1"/>
            <p:nvPr/>
          </p:nvSpPr>
          <p:spPr>
            <a:xfrm>
              <a:off x="5885919" y="1315117"/>
              <a:ext cx="19317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a:solidFill>
                    <a:schemeClr val="lt1"/>
                  </a:solidFill>
                  <a:latin typeface="Roboto"/>
                  <a:ea typeface="Roboto"/>
                  <a:cs typeface="Roboto"/>
                  <a:sym typeface="Roboto"/>
                </a:rPr>
                <a:t>Design Content</a:t>
              </a:r>
              <a:endParaRPr sz="2000">
                <a:solidFill>
                  <a:schemeClr val="lt1"/>
                </a:solidFill>
                <a:latin typeface="Roboto"/>
                <a:ea typeface="Roboto"/>
                <a:cs typeface="Roboto"/>
                <a:sym typeface="Roboto"/>
              </a:endParaRPr>
            </a:p>
          </p:txBody>
        </p:sp>
      </p:grpSp>
      <p:grpSp>
        <p:nvGrpSpPr>
          <p:cNvPr id="1197" name="Google Shape;1197;p169"/>
          <p:cNvGrpSpPr/>
          <p:nvPr/>
        </p:nvGrpSpPr>
        <p:grpSpPr>
          <a:xfrm>
            <a:off x="2429796" y="4656264"/>
            <a:ext cx="3977989" cy="1374844"/>
            <a:chOff x="3043650" y="3535140"/>
            <a:chExt cx="3056700" cy="1056435"/>
          </a:xfrm>
        </p:grpSpPr>
        <p:cxnSp>
          <p:nvCxnSpPr>
            <p:cNvPr id="1198" name="Google Shape;1198;p169"/>
            <p:cNvCxnSpPr/>
            <p:nvPr/>
          </p:nvCxnSpPr>
          <p:spPr>
            <a:xfrm rot="10800000">
              <a:off x="4556399" y="3535140"/>
              <a:ext cx="0" cy="460500"/>
            </a:xfrm>
            <a:prstGeom prst="straightConnector1">
              <a:avLst/>
            </a:prstGeom>
            <a:noFill/>
            <a:ln w="19050" cap="flat" cmpd="sng">
              <a:solidFill>
                <a:srgbClr val="F9A11A"/>
              </a:solidFill>
              <a:prstDash val="solid"/>
              <a:round/>
              <a:headEnd type="oval" w="med" len="med"/>
              <a:tailEnd type="none" w="sm" len="sm"/>
            </a:ln>
          </p:spPr>
        </p:cxnSp>
        <p:sp>
          <p:nvSpPr>
            <p:cNvPr id="1199" name="Google Shape;1199;p169"/>
            <p:cNvSpPr txBox="1"/>
            <p:nvPr/>
          </p:nvSpPr>
          <p:spPr>
            <a:xfrm>
              <a:off x="3043650" y="3921975"/>
              <a:ext cx="30567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000" b="1">
                  <a:solidFill>
                    <a:schemeClr val="lt1"/>
                  </a:solidFill>
                  <a:latin typeface="Roboto"/>
                  <a:ea typeface="Roboto"/>
                  <a:cs typeface="Roboto"/>
                  <a:sym typeface="Roboto"/>
                </a:rPr>
                <a:t>Send to Students</a:t>
              </a:r>
              <a:endParaRPr sz="2000">
                <a:solidFill>
                  <a:schemeClr val="lt1"/>
                </a:solidFill>
                <a:latin typeface="Roboto"/>
                <a:ea typeface="Roboto"/>
                <a:cs typeface="Roboto"/>
                <a:sym typeface="Roboto"/>
              </a:endParaRPr>
            </a:p>
          </p:txBody>
        </p:sp>
      </p:grpSp>
      <p:sp>
        <p:nvSpPr>
          <p:cNvPr id="1200" name="Google Shape;1200;p169"/>
          <p:cNvSpPr/>
          <p:nvPr/>
        </p:nvSpPr>
        <p:spPr>
          <a:xfrm rot="1799997">
            <a:off x="2659212" y="1469571"/>
            <a:ext cx="3502205" cy="3502205"/>
          </a:xfrm>
          <a:prstGeom prst="blockArc">
            <a:avLst>
              <a:gd name="adj1" fmla="val 14414370"/>
              <a:gd name="adj2" fmla="val 694"/>
              <a:gd name="adj3" fmla="val 9562"/>
            </a:avLst>
          </a:prstGeom>
          <a:solidFill>
            <a:srgbClr val="002F4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69"/>
          <p:cNvSpPr/>
          <p:nvPr/>
        </p:nvSpPr>
        <p:spPr>
          <a:xfrm rot="-1799997" flipH="1">
            <a:off x="2661847" y="1469571"/>
            <a:ext cx="3502205" cy="3502205"/>
          </a:xfrm>
          <a:prstGeom prst="blockArc">
            <a:avLst>
              <a:gd name="adj1" fmla="val 14348563"/>
              <a:gd name="adj2" fmla="val 21472873"/>
              <a:gd name="adj3" fmla="val 9381"/>
            </a:avLst>
          </a:prstGeom>
          <a:solidFill>
            <a:srgbClr val="7CA738"/>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69"/>
          <p:cNvSpPr/>
          <p:nvPr/>
        </p:nvSpPr>
        <p:spPr>
          <a:xfrm rot="-8100000">
            <a:off x="4172627" y="1392735"/>
            <a:ext cx="472630" cy="472630"/>
          </a:xfrm>
          <a:prstGeom prst="rtTriangle">
            <a:avLst/>
          </a:prstGeom>
          <a:solidFill>
            <a:srgbClr val="7CA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69"/>
          <p:cNvSpPr/>
          <p:nvPr/>
        </p:nvSpPr>
        <p:spPr>
          <a:xfrm rot="-9000729" flipH="1">
            <a:off x="2660651" y="1467511"/>
            <a:ext cx="3501086" cy="3501086"/>
          </a:xfrm>
          <a:prstGeom prst="blockArc">
            <a:avLst>
              <a:gd name="adj1" fmla="val 14316164"/>
              <a:gd name="adj2" fmla="val 21502663"/>
              <a:gd name="adj3" fmla="val 9415"/>
            </a:avLst>
          </a:prstGeom>
          <a:solidFill>
            <a:srgbClr val="F9A11A"/>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69"/>
          <p:cNvSpPr/>
          <p:nvPr/>
        </p:nvSpPr>
        <p:spPr>
          <a:xfrm rot="-1029145">
            <a:off x="5608360" y="3764418"/>
            <a:ext cx="406897" cy="406897"/>
          </a:xfrm>
          <a:prstGeom prst="rtTriangle">
            <a:avLst/>
          </a:prstGeom>
          <a:solidFill>
            <a:srgbClr val="002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69"/>
          <p:cNvSpPr/>
          <p:nvPr/>
        </p:nvSpPr>
        <p:spPr>
          <a:xfrm rot="6360616">
            <a:off x="2784088" y="3761751"/>
            <a:ext cx="473153" cy="473153"/>
          </a:xfrm>
          <a:prstGeom prst="rtTriangle">
            <a:avLst/>
          </a:prstGeom>
          <a:solidFill>
            <a:srgbClr val="F9A1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9"/>
          <p:cNvSpPr txBox="1"/>
          <p:nvPr/>
        </p:nvSpPr>
        <p:spPr>
          <a:xfrm>
            <a:off x="3151948" y="2697223"/>
            <a:ext cx="2514000" cy="1046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000" b="1">
                <a:solidFill>
                  <a:schemeClr val="lt1"/>
                </a:solidFill>
                <a:latin typeface="Roboto"/>
                <a:ea typeface="Roboto"/>
                <a:cs typeface="Roboto"/>
                <a:sym typeface="Roboto"/>
              </a:rPr>
              <a:t>Assessments for </a:t>
            </a:r>
            <a:endParaRPr sz="30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3000" b="1">
                <a:solidFill>
                  <a:schemeClr val="lt1"/>
                </a:solidFill>
                <a:latin typeface="Roboto"/>
                <a:ea typeface="Roboto"/>
                <a:cs typeface="Roboto"/>
                <a:sym typeface="Roboto"/>
              </a:rPr>
              <a:t>Learning</a:t>
            </a:r>
            <a:endParaRPr sz="30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170"/>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170"/>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3" name="Google Shape;1213;p170"/>
          <p:cNvPicPr preferRelativeResize="0"/>
          <p:nvPr/>
        </p:nvPicPr>
        <p:blipFill>
          <a:blip r:embed="rId3">
            <a:alphaModFix/>
          </a:blip>
          <a:stretch>
            <a:fillRect/>
          </a:stretch>
        </p:blipFill>
        <p:spPr>
          <a:xfrm>
            <a:off x="6900238" y="5543400"/>
            <a:ext cx="1666875" cy="781050"/>
          </a:xfrm>
          <a:prstGeom prst="rect">
            <a:avLst/>
          </a:prstGeom>
          <a:noFill/>
          <a:ln>
            <a:noFill/>
          </a:ln>
        </p:spPr>
      </p:pic>
      <p:grpSp>
        <p:nvGrpSpPr>
          <p:cNvPr id="1214" name="Google Shape;1214;p170"/>
          <p:cNvGrpSpPr/>
          <p:nvPr/>
        </p:nvGrpSpPr>
        <p:grpSpPr>
          <a:xfrm>
            <a:off x="379701" y="4229825"/>
            <a:ext cx="1826205" cy="428075"/>
            <a:chOff x="656965" y="1315130"/>
            <a:chExt cx="2955503" cy="669600"/>
          </a:xfrm>
        </p:grpSpPr>
        <p:cxnSp>
          <p:nvCxnSpPr>
            <p:cNvPr id="1215" name="Google Shape;1215;p170"/>
            <p:cNvCxnSpPr/>
            <p:nvPr/>
          </p:nvCxnSpPr>
          <p:spPr>
            <a:xfrm>
              <a:off x="3178969" y="1638300"/>
              <a:ext cx="433500" cy="252300"/>
            </a:xfrm>
            <a:prstGeom prst="straightConnector1">
              <a:avLst/>
            </a:prstGeom>
            <a:noFill/>
            <a:ln w="19050" cap="flat" cmpd="sng">
              <a:solidFill>
                <a:srgbClr val="7CA738"/>
              </a:solidFill>
              <a:prstDash val="solid"/>
              <a:round/>
              <a:headEnd type="oval" w="med" len="med"/>
              <a:tailEnd type="none" w="sm" len="sm"/>
            </a:ln>
          </p:spPr>
        </p:cxnSp>
        <p:sp>
          <p:nvSpPr>
            <p:cNvPr id="1216" name="Google Shape;1216;p170"/>
            <p:cNvSpPr txBox="1"/>
            <p:nvPr/>
          </p:nvSpPr>
          <p:spPr>
            <a:xfrm>
              <a:off x="656965" y="1315130"/>
              <a:ext cx="25191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300" b="1">
                  <a:solidFill>
                    <a:schemeClr val="lt1"/>
                  </a:solidFill>
                  <a:latin typeface="Roboto"/>
                  <a:ea typeface="Roboto"/>
                  <a:cs typeface="Roboto"/>
                  <a:sym typeface="Roboto"/>
                </a:rPr>
                <a:t>Respond to Data</a:t>
              </a:r>
              <a:endParaRPr sz="1300">
                <a:solidFill>
                  <a:schemeClr val="lt1"/>
                </a:solidFill>
                <a:latin typeface="Roboto"/>
                <a:ea typeface="Roboto"/>
                <a:cs typeface="Roboto"/>
                <a:sym typeface="Roboto"/>
              </a:endParaRPr>
            </a:p>
          </p:txBody>
        </p:sp>
      </p:grpSp>
      <p:grpSp>
        <p:nvGrpSpPr>
          <p:cNvPr id="1217" name="Google Shape;1217;p170"/>
          <p:cNvGrpSpPr/>
          <p:nvPr/>
        </p:nvGrpSpPr>
        <p:grpSpPr>
          <a:xfrm>
            <a:off x="3382914" y="4229825"/>
            <a:ext cx="1894610" cy="428075"/>
            <a:chOff x="5517319" y="1315130"/>
            <a:chExt cx="3066207" cy="669600"/>
          </a:xfrm>
        </p:grpSpPr>
        <p:cxnSp>
          <p:nvCxnSpPr>
            <p:cNvPr id="1218" name="Google Shape;1218;p170"/>
            <p:cNvCxnSpPr/>
            <p:nvPr/>
          </p:nvCxnSpPr>
          <p:spPr>
            <a:xfrm flipH="1">
              <a:off x="5517319" y="1638300"/>
              <a:ext cx="433500" cy="252300"/>
            </a:xfrm>
            <a:prstGeom prst="straightConnector1">
              <a:avLst/>
            </a:prstGeom>
            <a:noFill/>
            <a:ln w="19050" cap="flat" cmpd="sng">
              <a:solidFill>
                <a:srgbClr val="002F41"/>
              </a:solidFill>
              <a:prstDash val="solid"/>
              <a:round/>
              <a:headEnd type="oval" w="med" len="med"/>
              <a:tailEnd type="none" w="sm" len="sm"/>
            </a:ln>
          </p:spPr>
        </p:cxnSp>
        <p:sp>
          <p:nvSpPr>
            <p:cNvPr id="1219" name="Google Shape;1219;p170"/>
            <p:cNvSpPr txBox="1"/>
            <p:nvPr/>
          </p:nvSpPr>
          <p:spPr>
            <a:xfrm>
              <a:off x="5885926" y="1315130"/>
              <a:ext cx="26976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b="1">
                  <a:solidFill>
                    <a:schemeClr val="lt1"/>
                  </a:solidFill>
                  <a:latin typeface="Roboto"/>
                  <a:ea typeface="Roboto"/>
                  <a:cs typeface="Roboto"/>
                  <a:sym typeface="Roboto"/>
                </a:rPr>
                <a:t>Design Content</a:t>
              </a:r>
              <a:endParaRPr sz="1300">
                <a:solidFill>
                  <a:schemeClr val="lt1"/>
                </a:solidFill>
                <a:latin typeface="Roboto"/>
                <a:ea typeface="Roboto"/>
                <a:cs typeface="Roboto"/>
                <a:sym typeface="Roboto"/>
              </a:endParaRPr>
            </a:p>
          </p:txBody>
        </p:sp>
      </p:grpSp>
      <p:grpSp>
        <p:nvGrpSpPr>
          <p:cNvPr id="1220" name="Google Shape;1220;p170"/>
          <p:cNvGrpSpPr/>
          <p:nvPr/>
        </p:nvGrpSpPr>
        <p:grpSpPr>
          <a:xfrm>
            <a:off x="1854434" y="5649078"/>
            <a:ext cx="1888735" cy="675379"/>
            <a:chOff x="3043650" y="3535140"/>
            <a:chExt cx="3056700" cy="1056435"/>
          </a:xfrm>
        </p:grpSpPr>
        <p:cxnSp>
          <p:nvCxnSpPr>
            <p:cNvPr id="1221" name="Google Shape;1221;p170"/>
            <p:cNvCxnSpPr/>
            <p:nvPr/>
          </p:nvCxnSpPr>
          <p:spPr>
            <a:xfrm rot="10800000">
              <a:off x="4556399" y="3535140"/>
              <a:ext cx="0" cy="460500"/>
            </a:xfrm>
            <a:prstGeom prst="straightConnector1">
              <a:avLst/>
            </a:prstGeom>
            <a:noFill/>
            <a:ln w="19050" cap="flat" cmpd="sng">
              <a:solidFill>
                <a:srgbClr val="F9A11A"/>
              </a:solidFill>
              <a:prstDash val="solid"/>
              <a:round/>
              <a:headEnd type="oval" w="med" len="med"/>
              <a:tailEnd type="none" w="sm" len="sm"/>
            </a:ln>
          </p:spPr>
        </p:cxnSp>
        <p:sp>
          <p:nvSpPr>
            <p:cNvPr id="1222" name="Google Shape;1222;p170"/>
            <p:cNvSpPr txBox="1"/>
            <p:nvPr/>
          </p:nvSpPr>
          <p:spPr>
            <a:xfrm>
              <a:off x="3043650" y="3921975"/>
              <a:ext cx="30567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300" b="1">
                  <a:solidFill>
                    <a:schemeClr val="lt1"/>
                  </a:solidFill>
                  <a:latin typeface="Roboto"/>
                  <a:ea typeface="Roboto"/>
                  <a:cs typeface="Roboto"/>
                  <a:sym typeface="Roboto"/>
                </a:rPr>
                <a:t>Send to Students</a:t>
              </a:r>
              <a:endParaRPr sz="1300">
                <a:solidFill>
                  <a:schemeClr val="lt1"/>
                </a:solidFill>
                <a:latin typeface="Roboto"/>
                <a:ea typeface="Roboto"/>
                <a:cs typeface="Roboto"/>
                <a:sym typeface="Roboto"/>
              </a:endParaRPr>
            </a:p>
          </p:txBody>
        </p:sp>
      </p:grpSp>
      <p:sp>
        <p:nvSpPr>
          <p:cNvPr id="1223" name="Google Shape;1223;p170"/>
          <p:cNvSpPr/>
          <p:nvPr/>
        </p:nvSpPr>
        <p:spPr>
          <a:xfrm rot="1850971">
            <a:off x="1955921" y="4090575"/>
            <a:ext cx="1677311" cy="1705922"/>
          </a:xfrm>
          <a:prstGeom prst="blockArc">
            <a:avLst>
              <a:gd name="adj1" fmla="val 14414370"/>
              <a:gd name="adj2" fmla="val 694"/>
              <a:gd name="adj3" fmla="val 9562"/>
            </a:avLst>
          </a:prstGeom>
          <a:solidFill>
            <a:srgbClr val="002F4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70"/>
          <p:cNvSpPr/>
          <p:nvPr/>
        </p:nvSpPr>
        <p:spPr>
          <a:xfrm rot="-1850971" flipH="1">
            <a:off x="1957395" y="4090575"/>
            <a:ext cx="1677311" cy="1705922"/>
          </a:xfrm>
          <a:prstGeom prst="blockArc">
            <a:avLst>
              <a:gd name="adj1" fmla="val 14348563"/>
              <a:gd name="adj2" fmla="val 21472873"/>
              <a:gd name="adj3" fmla="val 9381"/>
            </a:avLst>
          </a:prstGeom>
          <a:solidFill>
            <a:srgbClr val="7CA738"/>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70"/>
          <p:cNvSpPr/>
          <p:nvPr/>
        </p:nvSpPr>
        <p:spPr>
          <a:xfrm rot="-8042497">
            <a:off x="2679893" y="4047792"/>
            <a:ext cx="228286" cy="228286"/>
          </a:xfrm>
          <a:prstGeom prst="rtTriangle">
            <a:avLst/>
          </a:prstGeom>
          <a:solidFill>
            <a:srgbClr val="7CA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70"/>
          <p:cNvSpPr/>
          <p:nvPr/>
        </p:nvSpPr>
        <p:spPr>
          <a:xfrm rot="-8949769" flipH="1">
            <a:off x="1956659" y="4089587"/>
            <a:ext cx="1676746" cy="1705483"/>
          </a:xfrm>
          <a:prstGeom prst="blockArc">
            <a:avLst>
              <a:gd name="adj1" fmla="val 14316164"/>
              <a:gd name="adj2" fmla="val 21502663"/>
              <a:gd name="adj3" fmla="val 9415"/>
            </a:avLst>
          </a:prstGeom>
          <a:solidFill>
            <a:srgbClr val="F9A11A"/>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70"/>
          <p:cNvSpPr/>
          <p:nvPr/>
        </p:nvSpPr>
        <p:spPr>
          <a:xfrm rot="-1065694">
            <a:off x="3363190" y="5210928"/>
            <a:ext cx="193735" cy="199420"/>
          </a:xfrm>
          <a:prstGeom prst="rtTriangle">
            <a:avLst/>
          </a:prstGeom>
          <a:solidFill>
            <a:srgbClr val="002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70"/>
          <p:cNvSpPr/>
          <p:nvPr/>
        </p:nvSpPr>
        <p:spPr>
          <a:xfrm rot="6327399">
            <a:off x="2019159" y="5213287"/>
            <a:ext cx="231887" cy="224966"/>
          </a:xfrm>
          <a:prstGeom prst="rtTriangle">
            <a:avLst/>
          </a:prstGeom>
          <a:solidFill>
            <a:srgbClr val="F9A1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70"/>
          <p:cNvSpPr txBox="1"/>
          <p:nvPr/>
        </p:nvSpPr>
        <p:spPr>
          <a:xfrm>
            <a:off x="2197239" y="4686544"/>
            <a:ext cx="1193400" cy="513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300" b="1">
                <a:solidFill>
                  <a:schemeClr val="lt1"/>
                </a:solidFill>
                <a:latin typeface="Roboto"/>
                <a:ea typeface="Roboto"/>
                <a:cs typeface="Roboto"/>
                <a:sym typeface="Roboto"/>
              </a:rPr>
              <a:t>Assessments for </a:t>
            </a:r>
            <a:endParaRPr sz="13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300" b="1">
                <a:solidFill>
                  <a:schemeClr val="lt1"/>
                </a:solidFill>
                <a:latin typeface="Roboto"/>
                <a:ea typeface="Roboto"/>
                <a:cs typeface="Roboto"/>
                <a:sym typeface="Roboto"/>
              </a:rPr>
              <a:t>Learning</a:t>
            </a:r>
            <a:endParaRPr sz="1300">
              <a:solidFill>
                <a:schemeClr val="lt1"/>
              </a:solidFill>
            </a:endParaRPr>
          </a:p>
        </p:txBody>
      </p:sp>
      <p:sp>
        <p:nvSpPr>
          <p:cNvPr id="1230" name="Google Shape;1230;p170"/>
          <p:cNvSpPr txBox="1"/>
          <p:nvPr/>
        </p:nvSpPr>
        <p:spPr>
          <a:xfrm>
            <a:off x="869300" y="832650"/>
            <a:ext cx="7575900" cy="29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a:solidFill>
                  <a:srgbClr val="FFFFFF"/>
                </a:solidFill>
                <a:latin typeface="Allerta"/>
                <a:ea typeface="Allerta"/>
                <a:cs typeface="Allerta"/>
                <a:sym typeface="Allerta"/>
              </a:rPr>
              <a:t>Design Content:</a:t>
            </a:r>
            <a:br>
              <a:rPr lang="en-US" sz="3200" b="1">
                <a:solidFill>
                  <a:srgbClr val="FFFFFF"/>
                </a:solidFill>
                <a:latin typeface="Allerta"/>
                <a:ea typeface="Allerta"/>
                <a:cs typeface="Allerta"/>
                <a:sym typeface="Allerta"/>
              </a:rPr>
            </a:br>
            <a:endParaRPr sz="900" b="1">
              <a:solidFill>
                <a:srgbClr val="FFFFFF"/>
              </a:solidFill>
              <a:latin typeface="Allerta"/>
              <a:ea typeface="Allerta"/>
              <a:cs typeface="Allerta"/>
              <a:sym typeface="Allerta"/>
            </a:endParaRPr>
          </a:p>
          <a:p>
            <a:pPr marL="457200" lvl="0"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Leverage existing standards-aligned materials</a:t>
            </a:r>
            <a:endParaRPr sz="1800">
              <a:solidFill>
                <a:srgbClr val="FFFFFF"/>
              </a:solidFill>
              <a:latin typeface="Allerta"/>
              <a:ea typeface="Allerta"/>
              <a:cs typeface="Allerta"/>
              <a:sym typeface="Allerta"/>
            </a:endParaRPr>
          </a:p>
          <a:p>
            <a:pPr marL="914400" lvl="1"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Example: Achieve the Core Mini-Assessments</a:t>
            </a:r>
            <a:br>
              <a:rPr lang="en-US" sz="1800">
                <a:solidFill>
                  <a:srgbClr val="FFFFFF"/>
                </a:solidFill>
                <a:latin typeface="Allerta"/>
                <a:ea typeface="Allerta"/>
                <a:cs typeface="Allerta"/>
                <a:sym typeface="Allerta"/>
              </a:rPr>
            </a:br>
            <a:endParaRPr sz="1800">
              <a:solidFill>
                <a:srgbClr val="FFFFFF"/>
              </a:solidFill>
              <a:latin typeface="Allerta"/>
              <a:ea typeface="Allerta"/>
              <a:cs typeface="Allerta"/>
              <a:sym typeface="Allerta"/>
            </a:endParaRPr>
          </a:p>
          <a:p>
            <a:pPr marL="457200" lvl="0"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Build targeted checks using question types that align with the skills</a:t>
            </a:r>
            <a:br>
              <a:rPr lang="en-US" sz="1800">
                <a:solidFill>
                  <a:srgbClr val="FFFFFF"/>
                </a:solidFill>
                <a:latin typeface="Allerta"/>
                <a:ea typeface="Allerta"/>
                <a:cs typeface="Allerta"/>
                <a:sym typeface="Allerta"/>
              </a:rPr>
            </a:br>
            <a:endParaRPr sz="1800">
              <a:solidFill>
                <a:srgbClr val="FFFFFF"/>
              </a:solidFill>
              <a:latin typeface="Allerta"/>
              <a:ea typeface="Allerta"/>
              <a:cs typeface="Allerta"/>
              <a:sym typeface="Allerta"/>
            </a:endParaRPr>
          </a:p>
          <a:p>
            <a:pPr marL="457200" lvl="0"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Use multimedia to provide additional supports around foundational skills or content knowledge</a:t>
            </a:r>
            <a:endParaRPr sz="1800">
              <a:solidFill>
                <a:srgbClr val="FFFFFF"/>
              </a:solidFill>
              <a:latin typeface="Allerta"/>
              <a:ea typeface="Allerta"/>
              <a:cs typeface="Allerta"/>
              <a:sym typeface="Allert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171"/>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71"/>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7" name="Google Shape;1237;p171"/>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238" name="Google Shape;1238;p171"/>
          <p:cNvSpPr txBox="1"/>
          <p:nvPr/>
        </p:nvSpPr>
        <p:spPr>
          <a:xfrm>
            <a:off x="777650" y="649350"/>
            <a:ext cx="7514700" cy="7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llerta"/>
              <a:ea typeface="Allerta"/>
              <a:cs typeface="Allerta"/>
              <a:sym typeface="Allerta"/>
            </a:endParaRPr>
          </a:p>
        </p:txBody>
      </p:sp>
      <p:sp>
        <p:nvSpPr>
          <p:cNvPr id="1239" name="Google Shape;1239;p171"/>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Achieve the Core Mini-assessments</a:t>
            </a:r>
            <a:endParaRPr sz="2800" b="1">
              <a:solidFill>
                <a:schemeClr val="lt1"/>
              </a:solidFill>
              <a:latin typeface="Allerta"/>
              <a:ea typeface="Allerta"/>
              <a:cs typeface="Allerta"/>
              <a:sym typeface="Allerta"/>
            </a:endParaRPr>
          </a:p>
        </p:txBody>
      </p:sp>
      <p:pic>
        <p:nvPicPr>
          <p:cNvPr id="1240" name="Google Shape;1240;p171"/>
          <p:cNvPicPr preferRelativeResize="0"/>
          <p:nvPr/>
        </p:nvPicPr>
        <p:blipFill>
          <a:blip r:embed="rId4">
            <a:alphaModFix/>
          </a:blip>
          <a:stretch>
            <a:fillRect/>
          </a:stretch>
        </p:blipFill>
        <p:spPr>
          <a:xfrm>
            <a:off x="770000" y="1391575"/>
            <a:ext cx="7514700" cy="3574700"/>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172"/>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72"/>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7" name="Google Shape;1247;p172"/>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248" name="Google Shape;1248;p172"/>
          <p:cNvSpPr txBox="1"/>
          <p:nvPr/>
        </p:nvSpPr>
        <p:spPr>
          <a:xfrm>
            <a:off x="777650" y="649350"/>
            <a:ext cx="7514700" cy="7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llerta"/>
              <a:ea typeface="Allerta"/>
              <a:cs typeface="Allerta"/>
              <a:sym typeface="Allerta"/>
            </a:endParaRPr>
          </a:p>
        </p:txBody>
      </p:sp>
      <p:sp>
        <p:nvSpPr>
          <p:cNvPr id="1249" name="Google Shape;1249;p172"/>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Attaching Student Work</a:t>
            </a:r>
            <a:endParaRPr sz="2800" b="1">
              <a:solidFill>
                <a:schemeClr val="lt1"/>
              </a:solidFill>
              <a:latin typeface="Allerta"/>
              <a:ea typeface="Allerta"/>
              <a:cs typeface="Allerta"/>
              <a:sym typeface="Allerta"/>
            </a:endParaRPr>
          </a:p>
        </p:txBody>
      </p:sp>
      <p:pic>
        <p:nvPicPr>
          <p:cNvPr id="1250" name="Google Shape;1250;p172"/>
          <p:cNvPicPr preferRelativeResize="0"/>
          <p:nvPr/>
        </p:nvPicPr>
        <p:blipFill>
          <a:blip r:embed="rId4">
            <a:alphaModFix/>
          </a:blip>
          <a:stretch>
            <a:fillRect/>
          </a:stretch>
        </p:blipFill>
        <p:spPr>
          <a:xfrm>
            <a:off x="731825" y="1430550"/>
            <a:ext cx="7591051" cy="3720544"/>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73"/>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73"/>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7" name="Google Shape;1257;p173"/>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258" name="Google Shape;1258;p173"/>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Design with Aligned Question Types</a:t>
            </a:r>
            <a:endParaRPr sz="2800" b="1">
              <a:solidFill>
                <a:schemeClr val="lt1"/>
              </a:solidFill>
              <a:latin typeface="Allerta"/>
              <a:ea typeface="Allerta"/>
              <a:cs typeface="Allerta"/>
              <a:sym typeface="Allerta"/>
            </a:endParaRPr>
          </a:p>
        </p:txBody>
      </p:sp>
      <p:pic>
        <p:nvPicPr>
          <p:cNvPr id="1259" name="Google Shape;1259;p173"/>
          <p:cNvPicPr preferRelativeResize="0"/>
          <p:nvPr/>
        </p:nvPicPr>
        <p:blipFill>
          <a:blip r:embed="rId4">
            <a:alphaModFix/>
          </a:blip>
          <a:stretch>
            <a:fillRect/>
          </a:stretch>
        </p:blipFill>
        <p:spPr>
          <a:xfrm>
            <a:off x="686000" y="1474075"/>
            <a:ext cx="7682702" cy="3762467"/>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174"/>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74"/>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6" name="Google Shape;1266;p174"/>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267" name="Google Shape;1267;p174"/>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Design with Aligned Question Types</a:t>
            </a:r>
            <a:endParaRPr sz="2800" b="1">
              <a:solidFill>
                <a:schemeClr val="lt1"/>
              </a:solidFill>
              <a:latin typeface="Allerta"/>
              <a:ea typeface="Allerta"/>
              <a:cs typeface="Allerta"/>
              <a:sym typeface="Allerta"/>
            </a:endParaRPr>
          </a:p>
        </p:txBody>
      </p:sp>
      <p:pic>
        <p:nvPicPr>
          <p:cNvPr id="1268" name="Google Shape;1268;p174"/>
          <p:cNvPicPr preferRelativeResize="0"/>
          <p:nvPr/>
        </p:nvPicPr>
        <p:blipFill>
          <a:blip r:embed="rId4">
            <a:alphaModFix/>
          </a:blip>
          <a:stretch>
            <a:fillRect/>
          </a:stretch>
        </p:blipFill>
        <p:spPr>
          <a:xfrm>
            <a:off x="754200" y="1474075"/>
            <a:ext cx="6146049" cy="4036666"/>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175"/>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75"/>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5" name="Google Shape;1275;p175"/>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276" name="Google Shape;1276;p175"/>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Design with Aligned Question Types</a:t>
            </a:r>
            <a:endParaRPr sz="2800" b="1">
              <a:solidFill>
                <a:schemeClr val="lt1"/>
              </a:solidFill>
              <a:latin typeface="Allerta"/>
              <a:ea typeface="Allerta"/>
              <a:cs typeface="Allerta"/>
              <a:sym typeface="Allerta"/>
            </a:endParaRPr>
          </a:p>
        </p:txBody>
      </p:sp>
      <p:pic>
        <p:nvPicPr>
          <p:cNvPr id="1277" name="Google Shape;1277;p175"/>
          <p:cNvPicPr preferRelativeResize="0"/>
          <p:nvPr/>
        </p:nvPicPr>
        <p:blipFill>
          <a:blip r:embed="rId4">
            <a:alphaModFix/>
          </a:blip>
          <a:stretch>
            <a:fillRect/>
          </a:stretch>
        </p:blipFill>
        <p:spPr>
          <a:xfrm>
            <a:off x="801575" y="1278575"/>
            <a:ext cx="5612151" cy="4712250"/>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149"/>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many Core Advocate Webinars have you attended?</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r>
              <a:rPr lang="en-US" sz="1200" b="0" i="0" u="none" strike="noStrike" cap="none">
                <a:solidFill>
                  <a:schemeClr val="lt1"/>
                </a:solidFill>
                <a:latin typeface="Lucida Sans"/>
                <a:ea typeface="Lucida Sans"/>
                <a:cs typeface="Lucida Sans"/>
                <a:sym typeface="Lucida Sans"/>
              </a:rPr>
              <a:t>Please use the Questions tab on your control panel to respond.</a:t>
            </a:r>
            <a:endParaRPr sz="12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176"/>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76"/>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4" name="Google Shape;1284;p176"/>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285" name="Google Shape;1285;p176"/>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Design with Aligned Question Types</a:t>
            </a:r>
            <a:endParaRPr sz="2800" b="1">
              <a:solidFill>
                <a:schemeClr val="lt1"/>
              </a:solidFill>
              <a:latin typeface="Allerta"/>
              <a:ea typeface="Allerta"/>
              <a:cs typeface="Allerta"/>
              <a:sym typeface="Allerta"/>
            </a:endParaRPr>
          </a:p>
        </p:txBody>
      </p:sp>
      <p:pic>
        <p:nvPicPr>
          <p:cNvPr id="1286" name="Google Shape;1286;p176"/>
          <p:cNvPicPr preferRelativeResize="0"/>
          <p:nvPr/>
        </p:nvPicPr>
        <p:blipFill>
          <a:blip r:embed="rId4">
            <a:alphaModFix/>
          </a:blip>
          <a:stretch>
            <a:fillRect/>
          </a:stretch>
        </p:blipFill>
        <p:spPr>
          <a:xfrm>
            <a:off x="823450" y="1350501"/>
            <a:ext cx="7014076" cy="4079600"/>
          </a:xfrm>
          <a:prstGeom prst="rect">
            <a:avLst/>
          </a:prstGeom>
          <a:noFill/>
          <a:ln w="38100" cap="flat" cmpd="sng">
            <a:solidFill>
              <a:srgbClr val="DA7100"/>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p177"/>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77"/>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93" name="Google Shape;1293;p177"/>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294" name="Google Shape;1294;p177"/>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Provide Foundational Supports</a:t>
            </a:r>
            <a:endParaRPr sz="2800" b="1">
              <a:solidFill>
                <a:schemeClr val="lt1"/>
              </a:solidFill>
              <a:latin typeface="Allerta"/>
              <a:ea typeface="Allerta"/>
              <a:cs typeface="Allerta"/>
              <a:sym typeface="Allerta"/>
            </a:endParaRPr>
          </a:p>
        </p:txBody>
      </p:sp>
      <p:pic>
        <p:nvPicPr>
          <p:cNvPr id="1295" name="Google Shape;1295;p177"/>
          <p:cNvPicPr preferRelativeResize="0"/>
          <p:nvPr/>
        </p:nvPicPr>
        <p:blipFill>
          <a:blip r:embed="rId4">
            <a:alphaModFix/>
          </a:blip>
          <a:stretch>
            <a:fillRect/>
          </a:stretch>
        </p:blipFill>
        <p:spPr>
          <a:xfrm>
            <a:off x="777650" y="1325637"/>
            <a:ext cx="6587029" cy="4206725"/>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178"/>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8"/>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2" name="Google Shape;1302;p178"/>
          <p:cNvPicPr preferRelativeResize="0"/>
          <p:nvPr/>
        </p:nvPicPr>
        <p:blipFill>
          <a:blip r:embed="rId3">
            <a:alphaModFix/>
          </a:blip>
          <a:stretch>
            <a:fillRect/>
          </a:stretch>
        </p:blipFill>
        <p:spPr>
          <a:xfrm>
            <a:off x="6900238" y="5543400"/>
            <a:ext cx="1666875" cy="781050"/>
          </a:xfrm>
          <a:prstGeom prst="rect">
            <a:avLst/>
          </a:prstGeom>
          <a:noFill/>
          <a:ln>
            <a:noFill/>
          </a:ln>
        </p:spPr>
      </p:pic>
      <p:grpSp>
        <p:nvGrpSpPr>
          <p:cNvPr id="1303" name="Google Shape;1303;p178"/>
          <p:cNvGrpSpPr/>
          <p:nvPr/>
        </p:nvGrpSpPr>
        <p:grpSpPr>
          <a:xfrm>
            <a:off x="379701" y="4229825"/>
            <a:ext cx="1826205" cy="428075"/>
            <a:chOff x="656965" y="1315130"/>
            <a:chExt cx="2955503" cy="669600"/>
          </a:xfrm>
        </p:grpSpPr>
        <p:cxnSp>
          <p:nvCxnSpPr>
            <p:cNvPr id="1304" name="Google Shape;1304;p178"/>
            <p:cNvCxnSpPr/>
            <p:nvPr/>
          </p:nvCxnSpPr>
          <p:spPr>
            <a:xfrm>
              <a:off x="3178969" y="1638300"/>
              <a:ext cx="433500" cy="252300"/>
            </a:xfrm>
            <a:prstGeom prst="straightConnector1">
              <a:avLst/>
            </a:prstGeom>
            <a:noFill/>
            <a:ln w="19050" cap="flat" cmpd="sng">
              <a:solidFill>
                <a:srgbClr val="7CA738"/>
              </a:solidFill>
              <a:prstDash val="solid"/>
              <a:round/>
              <a:headEnd type="oval" w="med" len="med"/>
              <a:tailEnd type="none" w="sm" len="sm"/>
            </a:ln>
          </p:spPr>
        </p:cxnSp>
        <p:sp>
          <p:nvSpPr>
            <p:cNvPr id="1305" name="Google Shape;1305;p178"/>
            <p:cNvSpPr txBox="1"/>
            <p:nvPr/>
          </p:nvSpPr>
          <p:spPr>
            <a:xfrm>
              <a:off x="656965" y="1315130"/>
              <a:ext cx="25191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300" b="1">
                  <a:solidFill>
                    <a:schemeClr val="lt1"/>
                  </a:solidFill>
                  <a:latin typeface="Roboto"/>
                  <a:ea typeface="Roboto"/>
                  <a:cs typeface="Roboto"/>
                  <a:sym typeface="Roboto"/>
                </a:rPr>
                <a:t>Respond to Data</a:t>
              </a:r>
              <a:endParaRPr sz="1300">
                <a:solidFill>
                  <a:schemeClr val="lt1"/>
                </a:solidFill>
                <a:latin typeface="Roboto"/>
                <a:ea typeface="Roboto"/>
                <a:cs typeface="Roboto"/>
                <a:sym typeface="Roboto"/>
              </a:endParaRPr>
            </a:p>
          </p:txBody>
        </p:sp>
      </p:grpSp>
      <p:grpSp>
        <p:nvGrpSpPr>
          <p:cNvPr id="1306" name="Google Shape;1306;p178"/>
          <p:cNvGrpSpPr/>
          <p:nvPr/>
        </p:nvGrpSpPr>
        <p:grpSpPr>
          <a:xfrm>
            <a:off x="3382914" y="4229825"/>
            <a:ext cx="1894610" cy="428075"/>
            <a:chOff x="5517319" y="1315130"/>
            <a:chExt cx="3066207" cy="669600"/>
          </a:xfrm>
        </p:grpSpPr>
        <p:cxnSp>
          <p:nvCxnSpPr>
            <p:cNvPr id="1307" name="Google Shape;1307;p178"/>
            <p:cNvCxnSpPr/>
            <p:nvPr/>
          </p:nvCxnSpPr>
          <p:spPr>
            <a:xfrm flipH="1">
              <a:off x="5517319" y="1638300"/>
              <a:ext cx="433500" cy="252300"/>
            </a:xfrm>
            <a:prstGeom prst="straightConnector1">
              <a:avLst/>
            </a:prstGeom>
            <a:noFill/>
            <a:ln w="19050" cap="flat" cmpd="sng">
              <a:solidFill>
                <a:srgbClr val="002F41"/>
              </a:solidFill>
              <a:prstDash val="solid"/>
              <a:round/>
              <a:headEnd type="oval" w="med" len="med"/>
              <a:tailEnd type="none" w="sm" len="sm"/>
            </a:ln>
          </p:spPr>
        </p:cxnSp>
        <p:sp>
          <p:nvSpPr>
            <p:cNvPr id="1308" name="Google Shape;1308;p178"/>
            <p:cNvSpPr txBox="1"/>
            <p:nvPr/>
          </p:nvSpPr>
          <p:spPr>
            <a:xfrm>
              <a:off x="5885926" y="1315130"/>
              <a:ext cx="26976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b="1">
                  <a:solidFill>
                    <a:schemeClr val="lt1"/>
                  </a:solidFill>
                  <a:latin typeface="Roboto"/>
                  <a:ea typeface="Roboto"/>
                  <a:cs typeface="Roboto"/>
                  <a:sym typeface="Roboto"/>
                </a:rPr>
                <a:t>Design Content</a:t>
              </a:r>
              <a:endParaRPr sz="1300">
                <a:solidFill>
                  <a:schemeClr val="lt1"/>
                </a:solidFill>
                <a:latin typeface="Roboto"/>
                <a:ea typeface="Roboto"/>
                <a:cs typeface="Roboto"/>
                <a:sym typeface="Roboto"/>
              </a:endParaRPr>
            </a:p>
          </p:txBody>
        </p:sp>
      </p:grpSp>
      <p:grpSp>
        <p:nvGrpSpPr>
          <p:cNvPr id="1309" name="Google Shape;1309;p178"/>
          <p:cNvGrpSpPr/>
          <p:nvPr/>
        </p:nvGrpSpPr>
        <p:grpSpPr>
          <a:xfrm>
            <a:off x="1854434" y="5649078"/>
            <a:ext cx="1888735" cy="675379"/>
            <a:chOff x="3043650" y="3535140"/>
            <a:chExt cx="3056700" cy="1056435"/>
          </a:xfrm>
        </p:grpSpPr>
        <p:cxnSp>
          <p:nvCxnSpPr>
            <p:cNvPr id="1310" name="Google Shape;1310;p178"/>
            <p:cNvCxnSpPr/>
            <p:nvPr/>
          </p:nvCxnSpPr>
          <p:spPr>
            <a:xfrm rot="10800000">
              <a:off x="4556399" y="3535140"/>
              <a:ext cx="0" cy="460500"/>
            </a:xfrm>
            <a:prstGeom prst="straightConnector1">
              <a:avLst/>
            </a:prstGeom>
            <a:noFill/>
            <a:ln w="19050" cap="flat" cmpd="sng">
              <a:solidFill>
                <a:srgbClr val="F9A11A"/>
              </a:solidFill>
              <a:prstDash val="solid"/>
              <a:round/>
              <a:headEnd type="oval" w="med" len="med"/>
              <a:tailEnd type="none" w="sm" len="sm"/>
            </a:ln>
          </p:spPr>
        </p:cxnSp>
        <p:sp>
          <p:nvSpPr>
            <p:cNvPr id="1311" name="Google Shape;1311;p178"/>
            <p:cNvSpPr txBox="1"/>
            <p:nvPr/>
          </p:nvSpPr>
          <p:spPr>
            <a:xfrm>
              <a:off x="3043650" y="3921975"/>
              <a:ext cx="30567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300" b="1">
                  <a:solidFill>
                    <a:schemeClr val="lt1"/>
                  </a:solidFill>
                  <a:latin typeface="Roboto"/>
                  <a:ea typeface="Roboto"/>
                  <a:cs typeface="Roboto"/>
                  <a:sym typeface="Roboto"/>
                </a:rPr>
                <a:t>Send to Students</a:t>
              </a:r>
              <a:endParaRPr sz="1300">
                <a:solidFill>
                  <a:schemeClr val="lt1"/>
                </a:solidFill>
                <a:latin typeface="Roboto"/>
                <a:ea typeface="Roboto"/>
                <a:cs typeface="Roboto"/>
                <a:sym typeface="Roboto"/>
              </a:endParaRPr>
            </a:p>
          </p:txBody>
        </p:sp>
      </p:grpSp>
      <p:sp>
        <p:nvSpPr>
          <p:cNvPr id="1312" name="Google Shape;1312;p178"/>
          <p:cNvSpPr/>
          <p:nvPr/>
        </p:nvSpPr>
        <p:spPr>
          <a:xfrm rot="1850971">
            <a:off x="1955921" y="4090575"/>
            <a:ext cx="1677311" cy="1705922"/>
          </a:xfrm>
          <a:prstGeom prst="blockArc">
            <a:avLst>
              <a:gd name="adj1" fmla="val 14414370"/>
              <a:gd name="adj2" fmla="val 694"/>
              <a:gd name="adj3" fmla="val 9562"/>
            </a:avLst>
          </a:prstGeom>
          <a:solidFill>
            <a:srgbClr val="002F4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8"/>
          <p:cNvSpPr/>
          <p:nvPr/>
        </p:nvSpPr>
        <p:spPr>
          <a:xfrm rot="-1850971" flipH="1">
            <a:off x="1957395" y="4090575"/>
            <a:ext cx="1677311" cy="1705922"/>
          </a:xfrm>
          <a:prstGeom prst="blockArc">
            <a:avLst>
              <a:gd name="adj1" fmla="val 14348563"/>
              <a:gd name="adj2" fmla="val 21472873"/>
              <a:gd name="adj3" fmla="val 9381"/>
            </a:avLst>
          </a:prstGeom>
          <a:solidFill>
            <a:srgbClr val="7CA738"/>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8"/>
          <p:cNvSpPr/>
          <p:nvPr/>
        </p:nvSpPr>
        <p:spPr>
          <a:xfrm rot="-8042497">
            <a:off x="2679893" y="4047792"/>
            <a:ext cx="228286" cy="228286"/>
          </a:xfrm>
          <a:prstGeom prst="rtTriangle">
            <a:avLst/>
          </a:prstGeom>
          <a:solidFill>
            <a:srgbClr val="7CA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8"/>
          <p:cNvSpPr/>
          <p:nvPr/>
        </p:nvSpPr>
        <p:spPr>
          <a:xfrm rot="-8949769" flipH="1">
            <a:off x="1956659" y="4089587"/>
            <a:ext cx="1676746" cy="1705483"/>
          </a:xfrm>
          <a:prstGeom prst="blockArc">
            <a:avLst>
              <a:gd name="adj1" fmla="val 14316164"/>
              <a:gd name="adj2" fmla="val 21502663"/>
              <a:gd name="adj3" fmla="val 9415"/>
            </a:avLst>
          </a:prstGeom>
          <a:solidFill>
            <a:srgbClr val="F9A11A"/>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78"/>
          <p:cNvSpPr/>
          <p:nvPr/>
        </p:nvSpPr>
        <p:spPr>
          <a:xfrm rot="-1065694">
            <a:off x="3363190" y="5210928"/>
            <a:ext cx="193735" cy="199420"/>
          </a:xfrm>
          <a:prstGeom prst="rtTriangle">
            <a:avLst/>
          </a:prstGeom>
          <a:solidFill>
            <a:srgbClr val="002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78"/>
          <p:cNvSpPr/>
          <p:nvPr/>
        </p:nvSpPr>
        <p:spPr>
          <a:xfrm rot="6327399">
            <a:off x="2019159" y="5213287"/>
            <a:ext cx="231887" cy="224966"/>
          </a:xfrm>
          <a:prstGeom prst="rtTriangle">
            <a:avLst/>
          </a:prstGeom>
          <a:solidFill>
            <a:srgbClr val="F9A1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8"/>
          <p:cNvSpPr txBox="1"/>
          <p:nvPr/>
        </p:nvSpPr>
        <p:spPr>
          <a:xfrm>
            <a:off x="2197239" y="4686544"/>
            <a:ext cx="1193400" cy="513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300" b="1">
                <a:solidFill>
                  <a:schemeClr val="lt1"/>
                </a:solidFill>
                <a:latin typeface="Roboto"/>
                <a:ea typeface="Roboto"/>
                <a:cs typeface="Roboto"/>
                <a:sym typeface="Roboto"/>
              </a:rPr>
              <a:t>Assessments for </a:t>
            </a:r>
            <a:endParaRPr sz="13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300" b="1">
                <a:solidFill>
                  <a:schemeClr val="lt1"/>
                </a:solidFill>
                <a:latin typeface="Roboto"/>
                <a:ea typeface="Roboto"/>
                <a:cs typeface="Roboto"/>
                <a:sym typeface="Roboto"/>
              </a:rPr>
              <a:t>Learning</a:t>
            </a:r>
            <a:endParaRPr sz="1300">
              <a:solidFill>
                <a:schemeClr val="lt1"/>
              </a:solidFill>
            </a:endParaRPr>
          </a:p>
        </p:txBody>
      </p:sp>
      <p:sp>
        <p:nvSpPr>
          <p:cNvPr id="1319" name="Google Shape;1319;p178"/>
          <p:cNvSpPr txBox="1"/>
          <p:nvPr/>
        </p:nvSpPr>
        <p:spPr>
          <a:xfrm>
            <a:off x="869300" y="832650"/>
            <a:ext cx="7575900" cy="29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a:solidFill>
                  <a:srgbClr val="FFFFFF"/>
                </a:solidFill>
                <a:latin typeface="Allerta"/>
                <a:ea typeface="Allerta"/>
                <a:cs typeface="Allerta"/>
                <a:sym typeface="Allerta"/>
              </a:rPr>
              <a:t>Design Content:</a:t>
            </a:r>
            <a:br>
              <a:rPr lang="en-US" sz="3200" b="1">
                <a:solidFill>
                  <a:srgbClr val="FFFFFF"/>
                </a:solidFill>
                <a:latin typeface="Allerta"/>
                <a:ea typeface="Allerta"/>
                <a:cs typeface="Allerta"/>
                <a:sym typeface="Allerta"/>
              </a:rPr>
            </a:br>
            <a:endParaRPr sz="900" b="1">
              <a:solidFill>
                <a:srgbClr val="FFFFFF"/>
              </a:solidFill>
              <a:latin typeface="Allerta"/>
              <a:ea typeface="Allerta"/>
              <a:cs typeface="Allerta"/>
              <a:sym typeface="Allerta"/>
            </a:endParaRPr>
          </a:p>
          <a:p>
            <a:pPr marL="457200" lvl="0"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Leverage existing standards-aligned materials</a:t>
            </a:r>
            <a:endParaRPr sz="1800">
              <a:solidFill>
                <a:srgbClr val="FFFFFF"/>
              </a:solidFill>
              <a:latin typeface="Allerta"/>
              <a:ea typeface="Allerta"/>
              <a:cs typeface="Allerta"/>
              <a:sym typeface="Allerta"/>
            </a:endParaRPr>
          </a:p>
          <a:p>
            <a:pPr marL="914400" lvl="1"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Example: Achieve the Core Mini-Assessments</a:t>
            </a:r>
            <a:br>
              <a:rPr lang="en-US" sz="1800">
                <a:solidFill>
                  <a:srgbClr val="FFFFFF"/>
                </a:solidFill>
                <a:latin typeface="Allerta"/>
                <a:ea typeface="Allerta"/>
                <a:cs typeface="Allerta"/>
                <a:sym typeface="Allerta"/>
              </a:rPr>
            </a:br>
            <a:endParaRPr sz="1800">
              <a:solidFill>
                <a:srgbClr val="FFFFFF"/>
              </a:solidFill>
              <a:latin typeface="Allerta"/>
              <a:ea typeface="Allerta"/>
              <a:cs typeface="Allerta"/>
              <a:sym typeface="Allerta"/>
            </a:endParaRPr>
          </a:p>
          <a:p>
            <a:pPr marL="457200" lvl="0"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Build targeted checks using question types that align with the skills</a:t>
            </a:r>
            <a:br>
              <a:rPr lang="en-US" sz="1800">
                <a:solidFill>
                  <a:srgbClr val="FFFFFF"/>
                </a:solidFill>
                <a:latin typeface="Allerta"/>
                <a:ea typeface="Allerta"/>
                <a:cs typeface="Allerta"/>
                <a:sym typeface="Allerta"/>
              </a:rPr>
            </a:br>
            <a:endParaRPr sz="1800">
              <a:solidFill>
                <a:srgbClr val="FFFFFF"/>
              </a:solidFill>
              <a:latin typeface="Allerta"/>
              <a:ea typeface="Allerta"/>
              <a:cs typeface="Allerta"/>
              <a:sym typeface="Allerta"/>
            </a:endParaRPr>
          </a:p>
          <a:p>
            <a:pPr marL="457200" lvl="0"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Use multimedia to provide additional supports around foundational skills or content knowledge</a:t>
            </a:r>
            <a:endParaRPr sz="1800">
              <a:solidFill>
                <a:srgbClr val="FFFFFF"/>
              </a:solidFill>
              <a:latin typeface="Allerta"/>
              <a:ea typeface="Allerta"/>
              <a:cs typeface="Allerta"/>
              <a:sym typeface="Allert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179"/>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9"/>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6" name="Google Shape;1326;p179"/>
          <p:cNvPicPr preferRelativeResize="0"/>
          <p:nvPr/>
        </p:nvPicPr>
        <p:blipFill>
          <a:blip r:embed="rId3">
            <a:alphaModFix/>
          </a:blip>
          <a:stretch>
            <a:fillRect/>
          </a:stretch>
        </p:blipFill>
        <p:spPr>
          <a:xfrm>
            <a:off x="6900238" y="5543400"/>
            <a:ext cx="1666875" cy="781050"/>
          </a:xfrm>
          <a:prstGeom prst="rect">
            <a:avLst/>
          </a:prstGeom>
          <a:noFill/>
          <a:ln>
            <a:noFill/>
          </a:ln>
        </p:spPr>
      </p:pic>
      <p:grpSp>
        <p:nvGrpSpPr>
          <p:cNvPr id="1327" name="Google Shape;1327;p179"/>
          <p:cNvGrpSpPr/>
          <p:nvPr/>
        </p:nvGrpSpPr>
        <p:grpSpPr>
          <a:xfrm>
            <a:off x="379701" y="4229825"/>
            <a:ext cx="1826205" cy="428075"/>
            <a:chOff x="656965" y="1315130"/>
            <a:chExt cx="2955503" cy="669600"/>
          </a:xfrm>
        </p:grpSpPr>
        <p:cxnSp>
          <p:nvCxnSpPr>
            <p:cNvPr id="1328" name="Google Shape;1328;p179"/>
            <p:cNvCxnSpPr/>
            <p:nvPr/>
          </p:nvCxnSpPr>
          <p:spPr>
            <a:xfrm>
              <a:off x="3178969" y="1638300"/>
              <a:ext cx="433500" cy="252300"/>
            </a:xfrm>
            <a:prstGeom prst="straightConnector1">
              <a:avLst/>
            </a:prstGeom>
            <a:noFill/>
            <a:ln w="19050" cap="flat" cmpd="sng">
              <a:solidFill>
                <a:srgbClr val="7CA738"/>
              </a:solidFill>
              <a:prstDash val="solid"/>
              <a:round/>
              <a:headEnd type="oval" w="med" len="med"/>
              <a:tailEnd type="none" w="sm" len="sm"/>
            </a:ln>
          </p:spPr>
        </p:cxnSp>
        <p:sp>
          <p:nvSpPr>
            <p:cNvPr id="1329" name="Google Shape;1329;p179"/>
            <p:cNvSpPr txBox="1"/>
            <p:nvPr/>
          </p:nvSpPr>
          <p:spPr>
            <a:xfrm>
              <a:off x="656965" y="1315130"/>
              <a:ext cx="25191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300" b="1">
                  <a:solidFill>
                    <a:schemeClr val="lt1"/>
                  </a:solidFill>
                  <a:latin typeface="Roboto"/>
                  <a:ea typeface="Roboto"/>
                  <a:cs typeface="Roboto"/>
                  <a:sym typeface="Roboto"/>
                </a:rPr>
                <a:t>Respond to Data</a:t>
              </a:r>
              <a:endParaRPr sz="1300">
                <a:solidFill>
                  <a:schemeClr val="lt1"/>
                </a:solidFill>
                <a:latin typeface="Roboto"/>
                <a:ea typeface="Roboto"/>
                <a:cs typeface="Roboto"/>
                <a:sym typeface="Roboto"/>
              </a:endParaRPr>
            </a:p>
          </p:txBody>
        </p:sp>
      </p:grpSp>
      <p:grpSp>
        <p:nvGrpSpPr>
          <p:cNvPr id="1330" name="Google Shape;1330;p179"/>
          <p:cNvGrpSpPr/>
          <p:nvPr/>
        </p:nvGrpSpPr>
        <p:grpSpPr>
          <a:xfrm>
            <a:off x="3382914" y="4229825"/>
            <a:ext cx="1894610" cy="428075"/>
            <a:chOff x="5517319" y="1315130"/>
            <a:chExt cx="3066207" cy="669600"/>
          </a:xfrm>
        </p:grpSpPr>
        <p:cxnSp>
          <p:nvCxnSpPr>
            <p:cNvPr id="1331" name="Google Shape;1331;p179"/>
            <p:cNvCxnSpPr/>
            <p:nvPr/>
          </p:nvCxnSpPr>
          <p:spPr>
            <a:xfrm flipH="1">
              <a:off x="5517319" y="1638300"/>
              <a:ext cx="433500" cy="252300"/>
            </a:xfrm>
            <a:prstGeom prst="straightConnector1">
              <a:avLst/>
            </a:prstGeom>
            <a:noFill/>
            <a:ln w="19050" cap="flat" cmpd="sng">
              <a:solidFill>
                <a:srgbClr val="002F41"/>
              </a:solidFill>
              <a:prstDash val="solid"/>
              <a:round/>
              <a:headEnd type="oval" w="med" len="med"/>
              <a:tailEnd type="none" w="sm" len="sm"/>
            </a:ln>
          </p:spPr>
        </p:cxnSp>
        <p:sp>
          <p:nvSpPr>
            <p:cNvPr id="1332" name="Google Shape;1332;p179"/>
            <p:cNvSpPr txBox="1"/>
            <p:nvPr/>
          </p:nvSpPr>
          <p:spPr>
            <a:xfrm>
              <a:off x="5885926" y="1315130"/>
              <a:ext cx="26976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b="1">
                  <a:solidFill>
                    <a:schemeClr val="lt1"/>
                  </a:solidFill>
                  <a:latin typeface="Roboto"/>
                  <a:ea typeface="Roboto"/>
                  <a:cs typeface="Roboto"/>
                  <a:sym typeface="Roboto"/>
                </a:rPr>
                <a:t>Design Content</a:t>
              </a:r>
              <a:endParaRPr sz="1300">
                <a:solidFill>
                  <a:schemeClr val="lt1"/>
                </a:solidFill>
                <a:latin typeface="Roboto"/>
                <a:ea typeface="Roboto"/>
                <a:cs typeface="Roboto"/>
                <a:sym typeface="Roboto"/>
              </a:endParaRPr>
            </a:p>
          </p:txBody>
        </p:sp>
      </p:grpSp>
      <p:grpSp>
        <p:nvGrpSpPr>
          <p:cNvPr id="1333" name="Google Shape;1333;p179"/>
          <p:cNvGrpSpPr/>
          <p:nvPr/>
        </p:nvGrpSpPr>
        <p:grpSpPr>
          <a:xfrm>
            <a:off x="1854434" y="5649078"/>
            <a:ext cx="1888735" cy="675379"/>
            <a:chOff x="3043650" y="3535140"/>
            <a:chExt cx="3056700" cy="1056435"/>
          </a:xfrm>
        </p:grpSpPr>
        <p:cxnSp>
          <p:nvCxnSpPr>
            <p:cNvPr id="1334" name="Google Shape;1334;p179"/>
            <p:cNvCxnSpPr/>
            <p:nvPr/>
          </p:nvCxnSpPr>
          <p:spPr>
            <a:xfrm rot="10800000">
              <a:off x="4556399" y="3535140"/>
              <a:ext cx="0" cy="460500"/>
            </a:xfrm>
            <a:prstGeom prst="straightConnector1">
              <a:avLst/>
            </a:prstGeom>
            <a:noFill/>
            <a:ln w="19050" cap="flat" cmpd="sng">
              <a:solidFill>
                <a:srgbClr val="F9A11A"/>
              </a:solidFill>
              <a:prstDash val="solid"/>
              <a:round/>
              <a:headEnd type="oval" w="med" len="med"/>
              <a:tailEnd type="none" w="sm" len="sm"/>
            </a:ln>
          </p:spPr>
        </p:cxnSp>
        <p:sp>
          <p:nvSpPr>
            <p:cNvPr id="1335" name="Google Shape;1335;p179"/>
            <p:cNvSpPr txBox="1"/>
            <p:nvPr/>
          </p:nvSpPr>
          <p:spPr>
            <a:xfrm>
              <a:off x="3043650" y="3921975"/>
              <a:ext cx="30567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300" b="1">
                  <a:solidFill>
                    <a:schemeClr val="lt1"/>
                  </a:solidFill>
                  <a:latin typeface="Roboto"/>
                  <a:ea typeface="Roboto"/>
                  <a:cs typeface="Roboto"/>
                  <a:sym typeface="Roboto"/>
                </a:rPr>
                <a:t>Send to Students</a:t>
              </a:r>
              <a:endParaRPr sz="1300">
                <a:solidFill>
                  <a:schemeClr val="lt1"/>
                </a:solidFill>
                <a:latin typeface="Roboto"/>
                <a:ea typeface="Roboto"/>
                <a:cs typeface="Roboto"/>
                <a:sym typeface="Roboto"/>
              </a:endParaRPr>
            </a:p>
          </p:txBody>
        </p:sp>
      </p:grpSp>
      <p:sp>
        <p:nvSpPr>
          <p:cNvPr id="1336" name="Google Shape;1336;p179"/>
          <p:cNvSpPr/>
          <p:nvPr/>
        </p:nvSpPr>
        <p:spPr>
          <a:xfrm rot="1850971">
            <a:off x="1955921" y="4090575"/>
            <a:ext cx="1677311" cy="1705922"/>
          </a:xfrm>
          <a:prstGeom prst="blockArc">
            <a:avLst>
              <a:gd name="adj1" fmla="val 14414370"/>
              <a:gd name="adj2" fmla="val 694"/>
              <a:gd name="adj3" fmla="val 9562"/>
            </a:avLst>
          </a:prstGeom>
          <a:solidFill>
            <a:srgbClr val="002F4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79"/>
          <p:cNvSpPr/>
          <p:nvPr/>
        </p:nvSpPr>
        <p:spPr>
          <a:xfrm rot="-1850971" flipH="1">
            <a:off x="1957395" y="4090575"/>
            <a:ext cx="1677311" cy="1705922"/>
          </a:xfrm>
          <a:prstGeom prst="blockArc">
            <a:avLst>
              <a:gd name="adj1" fmla="val 14348563"/>
              <a:gd name="adj2" fmla="val 21472873"/>
              <a:gd name="adj3" fmla="val 9381"/>
            </a:avLst>
          </a:prstGeom>
          <a:solidFill>
            <a:srgbClr val="7CA738"/>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79"/>
          <p:cNvSpPr/>
          <p:nvPr/>
        </p:nvSpPr>
        <p:spPr>
          <a:xfrm rot="-8042497">
            <a:off x="2679893" y="4047792"/>
            <a:ext cx="228286" cy="228286"/>
          </a:xfrm>
          <a:prstGeom prst="rtTriangle">
            <a:avLst/>
          </a:prstGeom>
          <a:solidFill>
            <a:srgbClr val="7CA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79"/>
          <p:cNvSpPr/>
          <p:nvPr/>
        </p:nvSpPr>
        <p:spPr>
          <a:xfrm rot="-8949769" flipH="1">
            <a:off x="1956659" y="4089587"/>
            <a:ext cx="1676746" cy="1705483"/>
          </a:xfrm>
          <a:prstGeom prst="blockArc">
            <a:avLst>
              <a:gd name="adj1" fmla="val 14316164"/>
              <a:gd name="adj2" fmla="val 21502663"/>
              <a:gd name="adj3" fmla="val 9415"/>
            </a:avLst>
          </a:prstGeom>
          <a:solidFill>
            <a:srgbClr val="F9A11A"/>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79"/>
          <p:cNvSpPr/>
          <p:nvPr/>
        </p:nvSpPr>
        <p:spPr>
          <a:xfrm rot="-1065694">
            <a:off x="3363190" y="5210928"/>
            <a:ext cx="193735" cy="199420"/>
          </a:xfrm>
          <a:prstGeom prst="rtTriangle">
            <a:avLst/>
          </a:prstGeom>
          <a:solidFill>
            <a:srgbClr val="002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79"/>
          <p:cNvSpPr/>
          <p:nvPr/>
        </p:nvSpPr>
        <p:spPr>
          <a:xfrm rot="6327399">
            <a:off x="2019159" y="5213287"/>
            <a:ext cx="231887" cy="224966"/>
          </a:xfrm>
          <a:prstGeom prst="rtTriangle">
            <a:avLst/>
          </a:prstGeom>
          <a:solidFill>
            <a:srgbClr val="F9A1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79"/>
          <p:cNvSpPr txBox="1"/>
          <p:nvPr/>
        </p:nvSpPr>
        <p:spPr>
          <a:xfrm>
            <a:off x="2197239" y="4686544"/>
            <a:ext cx="1193400" cy="513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300" b="1">
                <a:solidFill>
                  <a:schemeClr val="lt1"/>
                </a:solidFill>
                <a:latin typeface="Roboto"/>
                <a:ea typeface="Roboto"/>
                <a:cs typeface="Roboto"/>
                <a:sym typeface="Roboto"/>
              </a:rPr>
              <a:t>Assessments for </a:t>
            </a:r>
            <a:endParaRPr sz="13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300" b="1">
                <a:solidFill>
                  <a:schemeClr val="lt1"/>
                </a:solidFill>
                <a:latin typeface="Roboto"/>
                <a:ea typeface="Roboto"/>
                <a:cs typeface="Roboto"/>
                <a:sym typeface="Roboto"/>
              </a:rPr>
              <a:t>Learning</a:t>
            </a:r>
            <a:endParaRPr sz="1300">
              <a:solidFill>
                <a:schemeClr val="lt1"/>
              </a:solidFill>
            </a:endParaRPr>
          </a:p>
        </p:txBody>
      </p:sp>
      <p:sp>
        <p:nvSpPr>
          <p:cNvPr id="1343" name="Google Shape;1343;p179"/>
          <p:cNvSpPr txBox="1"/>
          <p:nvPr/>
        </p:nvSpPr>
        <p:spPr>
          <a:xfrm>
            <a:off x="869300" y="832650"/>
            <a:ext cx="7575900" cy="29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a:solidFill>
                  <a:srgbClr val="FFFFFF"/>
                </a:solidFill>
                <a:latin typeface="Allerta"/>
                <a:ea typeface="Allerta"/>
                <a:cs typeface="Allerta"/>
                <a:sym typeface="Allerta"/>
              </a:rPr>
              <a:t>Send to Students:</a:t>
            </a:r>
            <a:br>
              <a:rPr lang="en-US" sz="3200" b="1">
                <a:solidFill>
                  <a:srgbClr val="FFFFFF"/>
                </a:solidFill>
                <a:latin typeface="Allerta"/>
                <a:ea typeface="Allerta"/>
                <a:cs typeface="Allerta"/>
                <a:sym typeface="Allerta"/>
              </a:rPr>
            </a:br>
            <a:endParaRPr sz="900" b="1">
              <a:solidFill>
                <a:srgbClr val="FFFFFF"/>
              </a:solidFill>
              <a:latin typeface="Allerta"/>
              <a:ea typeface="Allerta"/>
              <a:cs typeface="Allerta"/>
              <a:sym typeface="Allerta"/>
            </a:endParaRPr>
          </a:p>
          <a:p>
            <a:pPr marL="457200" lvl="0"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Assign materials to classes, students, or groups of students</a:t>
            </a:r>
            <a:br>
              <a:rPr lang="en-US" sz="1800">
                <a:solidFill>
                  <a:srgbClr val="FFFFFF"/>
                </a:solidFill>
                <a:latin typeface="Allerta"/>
                <a:ea typeface="Allerta"/>
                <a:cs typeface="Allerta"/>
                <a:sym typeface="Allerta"/>
              </a:rPr>
            </a:br>
            <a:endParaRPr sz="1800">
              <a:solidFill>
                <a:srgbClr val="FFFFFF"/>
              </a:solidFill>
              <a:latin typeface="Allerta"/>
              <a:ea typeface="Allerta"/>
              <a:cs typeface="Allerta"/>
              <a:sym typeface="Allerta"/>
            </a:endParaRPr>
          </a:p>
          <a:p>
            <a:pPr marL="457200" lvl="0"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Instruct students to access materials on their </a:t>
            </a:r>
            <a:r>
              <a:rPr lang="en-US" sz="1800" u="sng">
                <a:solidFill>
                  <a:srgbClr val="FFFFFF"/>
                </a:solidFill>
                <a:latin typeface="Allerta"/>
                <a:ea typeface="Allerta"/>
                <a:cs typeface="Allerta"/>
                <a:sym typeface="Allerta"/>
                <a:hlinkClick r:id="rId4">
                  <a:extLst>
                    <a:ext uri="{A12FA001-AC4F-418D-AE19-62706E023703}">
                      <ahyp:hlinkClr xmlns:ahyp="http://schemas.microsoft.com/office/drawing/2018/hyperlinkcolor" val="tx"/>
                    </a:ext>
                  </a:extLst>
                </a:hlinkClick>
              </a:rPr>
              <a:t>www.edcite.com</a:t>
            </a:r>
            <a:r>
              <a:rPr lang="en-US" sz="1800">
                <a:solidFill>
                  <a:srgbClr val="FFFFFF"/>
                </a:solidFill>
                <a:latin typeface="Allerta"/>
                <a:ea typeface="Allerta"/>
                <a:cs typeface="Allerta"/>
                <a:sym typeface="Allerta"/>
              </a:rPr>
              <a:t> homepage or post links to your LMS (example: Google Classroom)</a:t>
            </a:r>
            <a:br>
              <a:rPr lang="en-US" sz="1800">
                <a:solidFill>
                  <a:srgbClr val="FFFFFF"/>
                </a:solidFill>
                <a:latin typeface="Allerta"/>
                <a:ea typeface="Allerta"/>
                <a:cs typeface="Allerta"/>
                <a:sym typeface="Allerta"/>
              </a:rPr>
            </a:br>
            <a:endParaRPr sz="1800">
              <a:solidFill>
                <a:srgbClr val="FFFFFF"/>
              </a:solidFill>
              <a:latin typeface="Allerta"/>
              <a:ea typeface="Allerta"/>
              <a:cs typeface="Allerta"/>
              <a:sym typeface="Allerta"/>
            </a:endParaRPr>
          </a:p>
          <a:p>
            <a:pPr marL="457200" lvl="0"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Use Real-time Connect to provide live support to the class or specific students</a:t>
            </a:r>
            <a:endParaRPr sz="1800">
              <a:solidFill>
                <a:srgbClr val="FFFFFF"/>
              </a:solidFill>
              <a:latin typeface="Allerta"/>
              <a:ea typeface="Allerta"/>
              <a:cs typeface="Allerta"/>
              <a:sym typeface="Allert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180"/>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80"/>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0" name="Google Shape;1350;p180"/>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351" name="Google Shape;1351;p180"/>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Assign by class, student, or group</a:t>
            </a:r>
            <a:endParaRPr sz="2800" b="1">
              <a:solidFill>
                <a:schemeClr val="lt1"/>
              </a:solidFill>
              <a:latin typeface="Allerta"/>
              <a:ea typeface="Allerta"/>
              <a:cs typeface="Allerta"/>
              <a:sym typeface="Allerta"/>
            </a:endParaRPr>
          </a:p>
        </p:txBody>
      </p:sp>
      <p:pic>
        <p:nvPicPr>
          <p:cNvPr id="1352" name="Google Shape;1352;p180"/>
          <p:cNvPicPr preferRelativeResize="0"/>
          <p:nvPr/>
        </p:nvPicPr>
        <p:blipFill>
          <a:blip r:embed="rId4">
            <a:alphaModFix/>
          </a:blip>
          <a:stretch>
            <a:fillRect/>
          </a:stretch>
        </p:blipFill>
        <p:spPr>
          <a:xfrm>
            <a:off x="784050" y="1363275"/>
            <a:ext cx="7584649" cy="3028965"/>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181"/>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81"/>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9" name="Google Shape;1359;p181"/>
          <p:cNvPicPr preferRelativeResize="0"/>
          <p:nvPr/>
        </p:nvPicPr>
        <p:blipFill>
          <a:blip r:embed="rId3">
            <a:alphaModFix/>
          </a:blip>
          <a:stretch>
            <a:fillRect/>
          </a:stretch>
        </p:blipFill>
        <p:spPr>
          <a:xfrm>
            <a:off x="6900238" y="5543400"/>
            <a:ext cx="1666875" cy="781050"/>
          </a:xfrm>
          <a:prstGeom prst="rect">
            <a:avLst/>
          </a:prstGeom>
          <a:noFill/>
          <a:ln>
            <a:noFill/>
          </a:ln>
        </p:spPr>
      </p:pic>
      <p:pic>
        <p:nvPicPr>
          <p:cNvPr id="1360" name="Google Shape;1360;p181"/>
          <p:cNvPicPr preferRelativeResize="0"/>
          <p:nvPr/>
        </p:nvPicPr>
        <p:blipFill>
          <a:blip r:embed="rId4">
            <a:alphaModFix/>
          </a:blip>
          <a:stretch>
            <a:fillRect/>
          </a:stretch>
        </p:blipFill>
        <p:spPr>
          <a:xfrm>
            <a:off x="817600" y="1859775"/>
            <a:ext cx="7266777" cy="2001649"/>
          </a:xfrm>
          <a:prstGeom prst="rect">
            <a:avLst/>
          </a:prstGeom>
          <a:noFill/>
          <a:ln w="38100" cap="flat" cmpd="sng">
            <a:solidFill>
              <a:srgbClr val="F9A11A"/>
            </a:solidFill>
            <a:prstDash val="solid"/>
            <a:round/>
            <a:headEnd type="none" w="sm" len="sm"/>
            <a:tailEnd type="none" w="sm" len="sm"/>
          </a:ln>
        </p:spPr>
      </p:pic>
      <p:sp>
        <p:nvSpPr>
          <p:cNvPr id="1361" name="Google Shape;1361;p181"/>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rgbClr val="FFFFFF"/>
                </a:solidFill>
                <a:latin typeface="Allerta"/>
                <a:ea typeface="Allerta"/>
                <a:cs typeface="Allerta"/>
                <a:sym typeface="Allerta"/>
              </a:rPr>
              <a:t>Students can access from </a:t>
            </a:r>
            <a:r>
              <a:rPr lang="en-US" sz="2800" b="1" u="sng">
                <a:solidFill>
                  <a:srgbClr val="FFFFFF"/>
                </a:solidFill>
                <a:latin typeface="Allerta"/>
                <a:ea typeface="Allerta"/>
                <a:cs typeface="Allerta"/>
                <a:sym typeface="Allerta"/>
                <a:hlinkClick r:id="rId5">
                  <a:extLst>
                    <a:ext uri="{A12FA001-AC4F-418D-AE19-62706E023703}">
                      <ahyp:hlinkClr xmlns:ahyp="http://schemas.microsoft.com/office/drawing/2018/hyperlinkcolor" val="tx"/>
                    </a:ext>
                  </a:extLst>
                </a:hlinkClick>
              </a:rPr>
              <a:t>www.edcite.com</a:t>
            </a:r>
            <a:r>
              <a:rPr lang="en-US" sz="2800" b="1">
                <a:solidFill>
                  <a:srgbClr val="FFFFFF"/>
                </a:solidFill>
                <a:latin typeface="Allerta"/>
                <a:ea typeface="Allerta"/>
                <a:cs typeface="Allerta"/>
                <a:sym typeface="Allerta"/>
              </a:rPr>
              <a:t> or with a link</a:t>
            </a:r>
            <a:endParaRPr sz="2800" b="1">
              <a:solidFill>
                <a:srgbClr val="FFFFFF"/>
              </a:solidFill>
              <a:latin typeface="Allerta"/>
              <a:ea typeface="Allerta"/>
              <a:cs typeface="Allerta"/>
              <a:sym typeface="Allert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182"/>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82"/>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8" name="Google Shape;1368;p182"/>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369" name="Google Shape;1369;p182"/>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Support Students with Real-time Connect</a:t>
            </a:r>
            <a:endParaRPr sz="2800" b="1">
              <a:solidFill>
                <a:schemeClr val="lt1"/>
              </a:solidFill>
              <a:latin typeface="Allerta"/>
              <a:ea typeface="Allerta"/>
              <a:cs typeface="Allerta"/>
              <a:sym typeface="Allerta"/>
            </a:endParaRPr>
          </a:p>
        </p:txBody>
      </p:sp>
      <p:pic>
        <p:nvPicPr>
          <p:cNvPr id="1370" name="Google Shape;1370;p182"/>
          <p:cNvPicPr preferRelativeResize="0"/>
          <p:nvPr/>
        </p:nvPicPr>
        <p:blipFill>
          <a:blip r:embed="rId4">
            <a:alphaModFix/>
          </a:blip>
          <a:stretch>
            <a:fillRect/>
          </a:stretch>
        </p:blipFill>
        <p:spPr>
          <a:xfrm>
            <a:off x="831450" y="1291642"/>
            <a:ext cx="6839593" cy="3820974"/>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183"/>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3"/>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7" name="Google Shape;1377;p183"/>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378" name="Google Shape;1378;p183"/>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Support Students with Real-time Connect</a:t>
            </a:r>
            <a:endParaRPr sz="2800" b="1">
              <a:solidFill>
                <a:schemeClr val="lt1"/>
              </a:solidFill>
              <a:latin typeface="Allerta"/>
              <a:ea typeface="Allerta"/>
              <a:cs typeface="Allerta"/>
              <a:sym typeface="Allerta"/>
            </a:endParaRPr>
          </a:p>
        </p:txBody>
      </p:sp>
      <p:pic>
        <p:nvPicPr>
          <p:cNvPr id="1379" name="Google Shape;1379;p183"/>
          <p:cNvPicPr preferRelativeResize="0"/>
          <p:nvPr/>
        </p:nvPicPr>
        <p:blipFill>
          <a:blip r:embed="rId4">
            <a:alphaModFix/>
          </a:blip>
          <a:stretch>
            <a:fillRect/>
          </a:stretch>
        </p:blipFill>
        <p:spPr>
          <a:xfrm>
            <a:off x="819800" y="1322200"/>
            <a:ext cx="6606339" cy="4221199"/>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184"/>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84"/>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6" name="Google Shape;1386;p184"/>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387" name="Google Shape;1387;p184"/>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Support Students with Real-time Connect</a:t>
            </a:r>
            <a:endParaRPr sz="2800" b="1">
              <a:solidFill>
                <a:schemeClr val="lt1"/>
              </a:solidFill>
              <a:latin typeface="Allerta"/>
              <a:ea typeface="Allerta"/>
              <a:cs typeface="Allerta"/>
              <a:sym typeface="Allerta"/>
            </a:endParaRPr>
          </a:p>
        </p:txBody>
      </p:sp>
      <p:pic>
        <p:nvPicPr>
          <p:cNvPr id="1388" name="Google Shape;1388;p184"/>
          <p:cNvPicPr preferRelativeResize="0"/>
          <p:nvPr/>
        </p:nvPicPr>
        <p:blipFill>
          <a:blip r:embed="rId4">
            <a:alphaModFix/>
          </a:blip>
          <a:stretch>
            <a:fillRect/>
          </a:stretch>
        </p:blipFill>
        <p:spPr>
          <a:xfrm>
            <a:off x="806524" y="1306926"/>
            <a:ext cx="7407901" cy="4138451"/>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185"/>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5"/>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5" name="Google Shape;1395;p185"/>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396" name="Google Shape;1396;p185"/>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Support Students with Real-time Connect</a:t>
            </a:r>
            <a:endParaRPr sz="2800" b="1">
              <a:solidFill>
                <a:schemeClr val="lt1"/>
              </a:solidFill>
              <a:latin typeface="Allerta"/>
              <a:ea typeface="Allerta"/>
              <a:cs typeface="Allerta"/>
              <a:sym typeface="Allerta"/>
            </a:endParaRPr>
          </a:p>
        </p:txBody>
      </p:sp>
      <p:pic>
        <p:nvPicPr>
          <p:cNvPr id="1397" name="Google Shape;1397;p185" title="Student RTC Experience.mp4">
            <a:hlinkClick r:id="rId4"/>
          </p:cNvPr>
          <p:cNvPicPr preferRelativeResize="0"/>
          <p:nvPr/>
        </p:nvPicPr>
        <p:blipFill>
          <a:blip r:embed="rId5">
            <a:alphaModFix/>
          </a:blip>
          <a:stretch>
            <a:fillRect/>
          </a:stretch>
        </p:blipFill>
        <p:spPr>
          <a:xfrm>
            <a:off x="769925" y="1383300"/>
            <a:ext cx="7389644" cy="4160100"/>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5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959"/>
              </a:buClr>
              <a:buSzPts val="2400"/>
              <a:buFont typeface="Allerta"/>
              <a:buNone/>
            </a:pPr>
            <a:r>
              <a:rPr lang="en-US"/>
              <a:t>Join Our Network!</a:t>
            </a:r>
            <a:endParaRPr sz="2800">
              <a:solidFill>
                <a:srgbClr val="3F3F39"/>
              </a:solidFill>
            </a:endParaRPr>
          </a:p>
        </p:txBody>
      </p:sp>
      <p:sp>
        <p:nvSpPr>
          <p:cNvPr id="1020" name="Google Shape;1020;p150"/>
          <p:cNvSpPr txBox="1">
            <a:spLocks noGrp="1"/>
          </p:cNvSpPr>
          <p:nvPr>
            <p:ph type="body" idx="1"/>
          </p:nvPr>
        </p:nvSpPr>
        <p:spPr>
          <a:xfrm>
            <a:off x="457200" y="1165950"/>
            <a:ext cx="8686800" cy="4526100"/>
          </a:xfrm>
          <a:prstGeom prst="rect">
            <a:avLst/>
          </a:prstGeom>
          <a:noFill/>
          <a:ln>
            <a:noFill/>
          </a:ln>
        </p:spPr>
        <p:txBody>
          <a:bodyPr spcFirstLastPara="1" wrap="square" lIns="91425" tIns="45700" rIns="91425" bIns="45700" anchor="t" anchorCtr="0">
            <a:noAutofit/>
          </a:bodyPr>
          <a:lstStyle/>
          <a:p>
            <a:pPr marL="342900" lvl="0" indent="-317500" algn="l" rtl="0">
              <a:spcBef>
                <a:spcPts val="480"/>
              </a:spcBef>
              <a:spcAft>
                <a:spcPts val="0"/>
              </a:spcAft>
              <a:buClr>
                <a:srgbClr val="3F3F39"/>
              </a:buClr>
              <a:buSzPts val="2000"/>
              <a:buFont typeface="Lucida Sans"/>
              <a:buChar char="●"/>
            </a:pPr>
            <a:r>
              <a:rPr lang="en-US" sz="2000">
                <a:solidFill>
                  <a:srgbClr val="3F3F39"/>
                </a:solidFill>
              </a:rPr>
              <a:t>Complete this survey &amp; join our mailing list: </a:t>
            </a:r>
            <a:r>
              <a:rPr lang="en-US" sz="2000" u="sng">
                <a:solidFill>
                  <a:schemeClr val="hlink"/>
                </a:solidFill>
                <a:hlinkClick r:id="rId3"/>
              </a:rPr>
              <a:t>www.achievethecore.org/ca-signup</a:t>
            </a:r>
            <a:endParaRPr sz="2000"/>
          </a:p>
          <a:p>
            <a:pPr marL="342900" marR="0" lvl="0" indent="-317500" algn="l" rtl="0">
              <a:lnSpc>
                <a:spcPct val="100000"/>
              </a:lnSpc>
              <a:spcBef>
                <a:spcPts val="0"/>
              </a:spcBef>
              <a:spcAft>
                <a:spcPts val="0"/>
              </a:spcAft>
              <a:buClr>
                <a:srgbClr val="3F3F39"/>
              </a:buClr>
              <a:buSzPts val="2000"/>
              <a:buFont typeface="Lucida Sans"/>
              <a:buChar char="●"/>
            </a:pPr>
            <a:r>
              <a:rPr lang="en-US" sz="2000">
                <a:solidFill>
                  <a:srgbClr val="3F3F39"/>
                </a:solidFill>
              </a:rPr>
              <a:t>Questions? Contact:</a:t>
            </a:r>
            <a:endParaRPr sz="2000">
              <a:solidFill>
                <a:srgbClr val="3F3F39"/>
              </a:solidFill>
            </a:endParaRPr>
          </a:p>
          <a:p>
            <a:pPr marL="965200" marR="0" lvl="1" indent="-228600" algn="l" rtl="0">
              <a:lnSpc>
                <a:spcPct val="100000"/>
              </a:lnSpc>
              <a:spcBef>
                <a:spcPts val="0"/>
              </a:spcBef>
              <a:spcAft>
                <a:spcPts val="0"/>
              </a:spcAft>
              <a:buClr>
                <a:srgbClr val="3F3F39"/>
              </a:buClr>
              <a:buSzPts val="2000"/>
              <a:buFont typeface="Lucida Sans"/>
              <a:buChar char="○"/>
            </a:pPr>
            <a:r>
              <a:rPr lang="en-US" sz="2000" b="0" i="0" u="none" strike="noStrike" cap="none">
                <a:solidFill>
                  <a:srgbClr val="3F3F39"/>
                </a:solidFill>
                <a:latin typeface="Lucida Sans"/>
                <a:ea typeface="Lucida Sans"/>
                <a:cs typeface="Lucida Sans"/>
                <a:sym typeface="Lucida Sans"/>
              </a:rPr>
              <a:t>Jennie Beltramini </a:t>
            </a:r>
            <a:br>
              <a:rPr lang="en-US" sz="2000" b="0" i="0" u="none" strike="noStrike" cap="none">
                <a:solidFill>
                  <a:srgbClr val="3F3F39"/>
                </a:solidFill>
                <a:latin typeface="Lucida Sans"/>
                <a:ea typeface="Lucida Sans"/>
                <a:cs typeface="Lucida Sans"/>
                <a:sym typeface="Lucida Sans"/>
              </a:rPr>
            </a:br>
            <a:r>
              <a:rPr lang="en-US" sz="2000" b="0" i="0" u="none" strike="noStrike" cap="none">
                <a:solidFill>
                  <a:srgbClr val="3F3F39"/>
                </a:solidFill>
                <a:latin typeface="Lucida Sans"/>
                <a:ea typeface="Lucida Sans"/>
                <a:cs typeface="Lucida Sans"/>
                <a:sym typeface="Lucida Sans"/>
              </a:rPr>
              <a:t>(</a:t>
            </a:r>
            <a:r>
              <a:rPr lang="en-US" sz="2000" b="0" i="0" u="sng" strike="noStrike" cap="none">
                <a:solidFill>
                  <a:schemeClr val="hlink"/>
                </a:solidFill>
                <a:latin typeface="Lucida Sans"/>
                <a:ea typeface="Lucida Sans"/>
                <a:cs typeface="Lucida Sans"/>
                <a:sym typeface="Lucida Sans"/>
                <a:hlinkClick r:id="rId4"/>
              </a:rPr>
              <a:t>jbeltramini@studentsachieve.net</a:t>
            </a:r>
            <a:r>
              <a:rPr lang="en-US" sz="2000" b="0" i="0" u="none" strike="noStrike" cap="none">
                <a:solidFill>
                  <a:srgbClr val="3F3F39"/>
                </a:solidFill>
                <a:latin typeface="Lucida Sans"/>
                <a:ea typeface="Lucida Sans"/>
                <a:cs typeface="Lucida Sans"/>
                <a:sym typeface="Lucida Sans"/>
              </a:rPr>
              <a:t>)</a:t>
            </a:r>
            <a:endParaRPr>
              <a:solidFill>
                <a:srgbClr val="3F3F39"/>
              </a:solidFill>
              <a:latin typeface="Lucida Sans"/>
              <a:ea typeface="Lucida Sans"/>
              <a:cs typeface="Lucida Sans"/>
              <a:sym typeface="Lucida Sans"/>
            </a:endParaRPr>
          </a:p>
          <a:p>
            <a:pPr marL="965200" marR="0" lvl="1" indent="-228600" algn="l" rtl="0">
              <a:lnSpc>
                <a:spcPct val="100000"/>
              </a:lnSpc>
              <a:spcBef>
                <a:spcPts val="0"/>
              </a:spcBef>
              <a:spcAft>
                <a:spcPts val="0"/>
              </a:spcAft>
              <a:buClr>
                <a:srgbClr val="3F3F39"/>
              </a:buClr>
              <a:buSzPts val="2000"/>
              <a:buFont typeface="Lucida Sans"/>
              <a:buChar char="○"/>
            </a:pPr>
            <a:r>
              <a:rPr lang="en-US" sz="2000" i="0" u="none" strike="noStrike" cap="none">
                <a:solidFill>
                  <a:srgbClr val="3F3F39"/>
                </a:solidFill>
                <a:latin typeface="Lucida Sans"/>
                <a:ea typeface="Lucida Sans"/>
                <a:cs typeface="Lucida Sans"/>
                <a:sym typeface="Lucida Sans"/>
              </a:rPr>
              <a:t>Joy Delizo</a:t>
            </a:r>
            <a:r>
              <a:rPr lang="en-US" sz="2000">
                <a:solidFill>
                  <a:srgbClr val="3F3F39"/>
                </a:solidFill>
                <a:latin typeface="Lucida Sans"/>
                <a:ea typeface="Lucida Sans"/>
                <a:cs typeface="Lucida Sans"/>
                <a:sym typeface="Lucida Sans"/>
              </a:rPr>
              <a:t>-Osborne</a:t>
            </a:r>
            <a:br>
              <a:rPr lang="en-US">
                <a:solidFill>
                  <a:srgbClr val="3F3F39"/>
                </a:solidFill>
                <a:latin typeface="Lucida Sans"/>
                <a:ea typeface="Lucida Sans"/>
                <a:cs typeface="Lucida Sans"/>
                <a:sym typeface="Lucida Sans"/>
              </a:rPr>
            </a:br>
            <a:r>
              <a:rPr lang="en-US" sz="2000">
                <a:solidFill>
                  <a:srgbClr val="3F3F39"/>
                </a:solidFill>
                <a:latin typeface="Lucida Sans"/>
                <a:ea typeface="Lucida Sans"/>
                <a:cs typeface="Lucida Sans"/>
                <a:sym typeface="Lucida Sans"/>
              </a:rPr>
              <a:t>(</a:t>
            </a:r>
            <a:r>
              <a:rPr lang="en-US" sz="2000" u="sng">
                <a:solidFill>
                  <a:schemeClr val="hlink"/>
                </a:solidFill>
                <a:latin typeface="Lucida Sans"/>
                <a:ea typeface="Lucida Sans"/>
                <a:cs typeface="Lucida Sans"/>
                <a:sym typeface="Lucida Sans"/>
                <a:hlinkClick r:id="rId5"/>
              </a:rPr>
              <a:t>jdelizo-osborne@studentsachieve.net</a:t>
            </a:r>
            <a:r>
              <a:rPr lang="en-US" sz="2000">
                <a:solidFill>
                  <a:srgbClr val="3F3F39"/>
                </a:solidFill>
                <a:latin typeface="Lucida Sans"/>
                <a:ea typeface="Lucida Sans"/>
                <a:cs typeface="Lucida Sans"/>
                <a:sym typeface="Lucida Sans"/>
              </a:rPr>
              <a:t>)</a:t>
            </a:r>
            <a:endParaRPr sz="2000">
              <a:solidFill>
                <a:srgbClr val="3F3F39"/>
              </a:solidFill>
              <a:latin typeface="Lucida Sans"/>
              <a:ea typeface="Lucida Sans"/>
              <a:cs typeface="Lucida Sans"/>
              <a:sym typeface="Lucida Sans"/>
            </a:endParaRPr>
          </a:p>
          <a:p>
            <a:pPr marL="342900" marR="0" lvl="0" indent="-317500" algn="l" rtl="0">
              <a:lnSpc>
                <a:spcPct val="100000"/>
              </a:lnSpc>
              <a:spcBef>
                <a:spcPts val="480"/>
              </a:spcBef>
              <a:spcAft>
                <a:spcPts val="0"/>
              </a:spcAft>
              <a:buClr>
                <a:srgbClr val="3F3F39"/>
              </a:buClr>
              <a:buSzPts val="2000"/>
              <a:buFont typeface="Lucida Sans"/>
              <a:buChar char="●"/>
            </a:pPr>
            <a:r>
              <a:rPr lang="en-US" sz="2000">
                <a:solidFill>
                  <a:srgbClr val="3F3F39"/>
                </a:solidFill>
              </a:rPr>
              <a:t>Learn more about us on </a:t>
            </a:r>
            <a:r>
              <a:rPr lang="en-US" sz="2000" b="0" i="0" u="none" strike="noStrike" cap="none">
                <a:solidFill>
                  <a:srgbClr val="3F3F39"/>
                </a:solidFill>
                <a:latin typeface="Lucida Sans"/>
                <a:ea typeface="Lucida Sans"/>
                <a:cs typeface="Lucida Sans"/>
                <a:sym typeface="Lucida Sans"/>
              </a:rPr>
              <a:t>our website: </a:t>
            </a:r>
            <a:r>
              <a:rPr lang="en-US" sz="1800" u="sng">
                <a:solidFill>
                  <a:schemeClr val="hlink"/>
                </a:solidFill>
                <a:hlinkClick r:id="rId6"/>
              </a:rPr>
              <a:t>https://achievethecore.org/page/1026/national-core-advocate-network</a:t>
            </a:r>
            <a:endParaRPr sz="1800"/>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021" name="Google Shape;1021;p150"/>
          <p:cNvPicPr preferRelativeResize="0"/>
          <p:nvPr/>
        </p:nvPicPr>
        <p:blipFill>
          <a:blip r:embed="rId7">
            <a:alphaModFix/>
          </a:blip>
          <a:stretch>
            <a:fillRect/>
          </a:stretch>
        </p:blipFill>
        <p:spPr>
          <a:xfrm>
            <a:off x="6428325" y="125900"/>
            <a:ext cx="2501150" cy="3236801"/>
          </a:xfrm>
          <a:prstGeom prst="rect">
            <a:avLst/>
          </a:prstGeom>
          <a:noFill/>
          <a:ln>
            <a:noFill/>
          </a:ln>
        </p:spPr>
      </p:pic>
      <p:pic>
        <p:nvPicPr>
          <p:cNvPr id="1022" name="Google Shape;1022;p150"/>
          <p:cNvPicPr preferRelativeResize="0"/>
          <p:nvPr/>
        </p:nvPicPr>
        <p:blipFill rotWithShape="1">
          <a:blip r:embed="rId8">
            <a:alphaModFix/>
          </a:blip>
          <a:srcRect b="57841"/>
          <a:stretch/>
        </p:blipFill>
        <p:spPr>
          <a:xfrm>
            <a:off x="0" y="4285600"/>
            <a:ext cx="9143999" cy="2047250"/>
          </a:xfrm>
          <a:prstGeom prst="rect">
            <a:avLst/>
          </a:prstGeom>
          <a:noFill/>
          <a:ln>
            <a:noFill/>
          </a:ln>
        </p:spPr>
      </p:pic>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186"/>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6"/>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4" name="Google Shape;1404;p186"/>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405" name="Google Shape;1405;p186"/>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Support Students with Real-time Connect</a:t>
            </a:r>
            <a:endParaRPr sz="2800" b="1">
              <a:solidFill>
                <a:schemeClr val="lt1"/>
              </a:solidFill>
              <a:latin typeface="Allerta"/>
              <a:ea typeface="Allerta"/>
              <a:cs typeface="Allerta"/>
              <a:sym typeface="Allerta"/>
            </a:endParaRPr>
          </a:p>
        </p:txBody>
      </p:sp>
      <p:pic>
        <p:nvPicPr>
          <p:cNvPr id="1406" name="Google Shape;1406;p186"/>
          <p:cNvPicPr preferRelativeResize="0"/>
          <p:nvPr/>
        </p:nvPicPr>
        <p:blipFill>
          <a:blip r:embed="rId4">
            <a:alphaModFix/>
          </a:blip>
          <a:stretch>
            <a:fillRect/>
          </a:stretch>
        </p:blipFill>
        <p:spPr>
          <a:xfrm>
            <a:off x="718925" y="1329475"/>
            <a:ext cx="7616850" cy="3610950"/>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187"/>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87"/>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3" name="Google Shape;1413;p187"/>
          <p:cNvPicPr preferRelativeResize="0"/>
          <p:nvPr/>
        </p:nvPicPr>
        <p:blipFill>
          <a:blip r:embed="rId3">
            <a:alphaModFix/>
          </a:blip>
          <a:stretch>
            <a:fillRect/>
          </a:stretch>
        </p:blipFill>
        <p:spPr>
          <a:xfrm>
            <a:off x="6900238" y="5543400"/>
            <a:ext cx="1666875" cy="781050"/>
          </a:xfrm>
          <a:prstGeom prst="rect">
            <a:avLst/>
          </a:prstGeom>
          <a:noFill/>
          <a:ln>
            <a:noFill/>
          </a:ln>
        </p:spPr>
      </p:pic>
      <p:grpSp>
        <p:nvGrpSpPr>
          <p:cNvPr id="1414" name="Google Shape;1414;p187"/>
          <p:cNvGrpSpPr/>
          <p:nvPr/>
        </p:nvGrpSpPr>
        <p:grpSpPr>
          <a:xfrm>
            <a:off x="379701" y="4229825"/>
            <a:ext cx="1826205" cy="428075"/>
            <a:chOff x="656965" y="1315130"/>
            <a:chExt cx="2955503" cy="669600"/>
          </a:xfrm>
        </p:grpSpPr>
        <p:cxnSp>
          <p:nvCxnSpPr>
            <p:cNvPr id="1415" name="Google Shape;1415;p187"/>
            <p:cNvCxnSpPr/>
            <p:nvPr/>
          </p:nvCxnSpPr>
          <p:spPr>
            <a:xfrm>
              <a:off x="3178969" y="1638300"/>
              <a:ext cx="433500" cy="252300"/>
            </a:xfrm>
            <a:prstGeom prst="straightConnector1">
              <a:avLst/>
            </a:prstGeom>
            <a:noFill/>
            <a:ln w="19050" cap="flat" cmpd="sng">
              <a:solidFill>
                <a:srgbClr val="7CA738"/>
              </a:solidFill>
              <a:prstDash val="solid"/>
              <a:round/>
              <a:headEnd type="oval" w="med" len="med"/>
              <a:tailEnd type="none" w="sm" len="sm"/>
            </a:ln>
          </p:spPr>
        </p:cxnSp>
        <p:sp>
          <p:nvSpPr>
            <p:cNvPr id="1416" name="Google Shape;1416;p187"/>
            <p:cNvSpPr txBox="1"/>
            <p:nvPr/>
          </p:nvSpPr>
          <p:spPr>
            <a:xfrm>
              <a:off x="656965" y="1315130"/>
              <a:ext cx="25191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300" b="1">
                  <a:solidFill>
                    <a:schemeClr val="lt1"/>
                  </a:solidFill>
                  <a:latin typeface="Roboto"/>
                  <a:ea typeface="Roboto"/>
                  <a:cs typeface="Roboto"/>
                  <a:sym typeface="Roboto"/>
                </a:rPr>
                <a:t>Respond to Data</a:t>
              </a:r>
              <a:endParaRPr sz="1300">
                <a:solidFill>
                  <a:schemeClr val="lt1"/>
                </a:solidFill>
                <a:latin typeface="Roboto"/>
                <a:ea typeface="Roboto"/>
                <a:cs typeface="Roboto"/>
                <a:sym typeface="Roboto"/>
              </a:endParaRPr>
            </a:p>
          </p:txBody>
        </p:sp>
      </p:grpSp>
      <p:grpSp>
        <p:nvGrpSpPr>
          <p:cNvPr id="1417" name="Google Shape;1417;p187"/>
          <p:cNvGrpSpPr/>
          <p:nvPr/>
        </p:nvGrpSpPr>
        <p:grpSpPr>
          <a:xfrm>
            <a:off x="3382914" y="4229825"/>
            <a:ext cx="1894610" cy="428075"/>
            <a:chOff x="5517319" y="1315130"/>
            <a:chExt cx="3066207" cy="669600"/>
          </a:xfrm>
        </p:grpSpPr>
        <p:cxnSp>
          <p:nvCxnSpPr>
            <p:cNvPr id="1418" name="Google Shape;1418;p187"/>
            <p:cNvCxnSpPr/>
            <p:nvPr/>
          </p:nvCxnSpPr>
          <p:spPr>
            <a:xfrm flipH="1">
              <a:off x="5517319" y="1638300"/>
              <a:ext cx="433500" cy="252300"/>
            </a:xfrm>
            <a:prstGeom prst="straightConnector1">
              <a:avLst/>
            </a:prstGeom>
            <a:noFill/>
            <a:ln w="19050" cap="flat" cmpd="sng">
              <a:solidFill>
                <a:srgbClr val="002F41"/>
              </a:solidFill>
              <a:prstDash val="solid"/>
              <a:round/>
              <a:headEnd type="oval" w="med" len="med"/>
              <a:tailEnd type="none" w="sm" len="sm"/>
            </a:ln>
          </p:spPr>
        </p:cxnSp>
        <p:sp>
          <p:nvSpPr>
            <p:cNvPr id="1419" name="Google Shape;1419;p187"/>
            <p:cNvSpPr txBox="1"/>
            <p:nvPr/>
          </p:nvSpPr>
          <p:spPr>
            <a:xfrm>
              <a:off x="5885926" y="1315130"/>
              <a:ext cx="26976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b="1">
                  <a:solidFill>
                    <a:schemeClr val="lt1"/>
                  </a:solidFill>
                  <a:latin typeface="Roboto"/>
                  <a:ea typeface="Roboto"/>
                  <a:cs typeface="Roboto"/>
                  <a:sym typeface="Roboto"/>
                </a:rPr>
                <a:t>Design Content</a:t>
              </a:r>
              <a:endParaRPr sz="1300">
                <a:solidFill>
                  <a:schemeClr val="lt1"/>
                </a:solidFill>
                <a:latin typeface="Roboto"/>
                <a:ea typeface="Roboto"/>
                <a:cs typeface="Roboto"/>
                <a:sym typeface="Roboto"/>
              </a:endParaRPr>
            </a:p>
          </p:txBody>
        </p:sp>
      </p:grpSp>
      <p:grpSp>
        <p:nvGrpSpPr>
          <p:cNvPr id="1420" name="Google Shape;1420;p187"/>
          <p:cNvGrpSpPr/>
          <p:nvPr/>
        </p:nvGrpSpPr>
        <p:grpSpPr>
          <a:xfrm>
            <a:off x="1854434" y="5649078"/>
            <a:ext cx="1888735" cy="675379"/>
            <a:chOff x="3043650" y="3535140"/>
            <a:chExt cx="3056700" cy="1056435"/>
          </a:xfrm>
        </p:grpSpPr>
        <p:cxnSp>
          <p:nvCxnSpPr>
            <p:cNvPr id="1421" name="Google Shape;1421;p187"/>
            <p:cNvCxnSpPr/>
            <p:nvPr/>
          </p:nvCxnSpPr>
          <p:spPr>
            <a:xfrm rot="10800000">
              <a:off x="4556399" y="3535140"/>
              <a:ext cx="0" cy="460500"/>
            </a:xfrm>
            <a:prstGeom prst="straightConnector1">
              <a:avLst/>
            </a:prstGeom>
            <a:noFill/>
            <a:ln w="19050" cap="flat" cmpd="sng">
              <a:solidFill>
                <a:srgbClr val="F9A11A"/>
              </a:solidFill>
              <a:prstDash val="solid"/>
              <a:round/>
              <a:headEnd type="oval" w="med" len="med"/>
              <a:tailEnd type="none" w="sm" len="sm"/>
            </a:ln>
          </p:spPr>
        </p:cxnSp>
        <p:sp>
          <p:nvSpPr>
            <p:cNvPr id="1422" name="Google Shape;1422;p187"/>
            <p:cNvSpPr txBox="1"/>
            <p:nvPr/>
          </p:nvSpPr>
          <p:spPr>
            <a:xfrm>
              <a:off x="3043650" y="3921975"/>
              <a:ext cx="30567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300" b="1">
                  <a:solidFill>
                    <a:schemeClr val="lt1"/>
                  </a:solidFill>
                  <a:latin typeface="Roboto"/>
                  <a:ea typeface="Roboto"/>
                  <a:cs typeface="Roboto"/>
                  <a:sym typeface="Roboto"/>
                </a:rPr>
                <a:t>Send to Students</a:t>
              </a:r>
              <a:endParaRPr sz="1300">
                <a:solidFill>
                  <a:schemeClr val="lt1"/>
                </a:solidFill>
                <a:latin typeface="Roboto"/>
                <a:ea typeface="Roboto"/>
                <a:cs typeface="Roboto"/>
                <a:sym typeface="Roboto"/>
              </a:endParaRPr>
            </a:p>
          </p:txBody>
        </p:sp>
      </p:grpSp>
      <p:sp>
        <p:nvSpPr>
          <p:cNvPr id="1423" name="Google Shape;1423;p187"/>
          <p:cNvSpPr/>
          <p:nvPr/>
        </p:nvSpPr>
        <p:spPr>
          <a:xfrm rot="1850971">
            <a:off x="1955921" y="4090575"/>
            <a:ext cx="1677311" cy="1705922"/>
          </a:xfrm>
          <a:prstGeom prst="blockArc">
            <a:avLst>
              <a:gd name="adj1" fmla="val 14414370"/>
              <a:gd name="adj2" fmla="val 694"/>
              <a:gd name="adj3" fmla="val 9562"/>
            </a:avLst>
          </a:prstGeom>
          <a:solidFill>
            <a:srgbClr val="002F4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7"/>
          <p:cNvSpPr/>
          <p:nvPr/>
        </p:nvSpPr>
        <p:spPr>
          <a:xfrm rot="-1850971" flipH="1">
            <a:off x="1957395" y="4090575"/>
            <a:ext cx="1677311" cy="1705922"/>
          </a:xfrm>
          <a:prstGeom prst="blockArc">
            <a:avLst>
              <a:gd name="adj1" fmla="val 14348563"/>
              <a:gd name="adj2" fmla="val 21472873"/>
              <a:gd name="adj3" fmla="val 9381"/>
            </a:avLst>
          </a:prstGeom>
          <a:solidFill>
            <a:srgbClr val="7CA738"/>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87"/>
          <p:cNvSpPr/>
          <p:nvPr/>
        </p:nvSpPr>
        <p:spPr>
          <a:xfrm rot="-8042497">
            <a:off x="2679893" y="4047792"/>
            <a:ext cx="228286" cy="228286"/>
          </a:xfrm>
          <a:prstGeom prst="rtTriangle">
            <a:avLst/>
          </a:prstGeom>
          <a:solidFill>
            <a:srgbClr val="7CA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87"/>
          <p:cNvSpPr/>
          <p:nvPr/>
        </p:nvSpPr>
        <p:spPr>
          <a:xfrm rot="-8949769" flipH="1">
            <a:off x="1956659" y="4089587"/>
            <a:ext cx="1676746" cy="1705483"/>
          </a:xfrm>
          <a:prstGeom prst="blockArc">
            <a:avLst>
              <a:gd name="adj1" fmla="val 14316164"/>
              <a:gd name="adj2" fmla="val 21502663"/>
              <a:gd name="adj3" fmla="val 9415"/>
            </a:avLst>
          </a:prstGeom>
          <a:solidFill>
            <a:srgbClr val="F9A11A"/>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7"/>
          <p:cNvSpPr/>
          <p:nvPr/>
        </p:nvSpPr>
        <p:spPr>
          <a:xfrm rot="-1065694">
            <a:off x="3363190" y="5210928"/>
            <a:ext cx="193735" cy="199420"/>
          </a:xfrm>
          <a:prstGeom prst="rtTriangle">
            <a:avLst/>
          </a:prstGeom>
          <a:solidFill>
            <a:srgbClr val="002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7"/>
          <p:cNvSpPr/>
          <p:nvPr/>
        </p:nvSpPr>
        <p:spPr>
          <a:xfrm rot="6327399">
            <a:off x="2019159" y="5213287"/>
            <a:ext cx="231887" cy="224966"/>
          </a:xfrm>
          <a:prstGeom prst="rtTriangle">
            <a:avLst/>
          </a:prstGeom>
          <a:solidFill>
            <a:srgbClr val="F9A1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7"/>
          <p:cNvSpPr txBox="1"/>
          <p:nvPr/>
        </p:nvSpPr>
        <p:spPr>
          <a:xfrm>
            <a:off x="2197239" y="4686544"/>
            <a:ext cx="1193400" cy="513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300" b="1">
                <a:solidFill>
                  <a:schemeClr val="lt1"/>
                </a:solidFill>
                <a:latin typeface="Roboto"/>
                <a:ea typeface="Roboto"/>
                <a:cs typeface="Roboto"/>
                <a:sym typeface="Roboto"/>
              </a:rPr>
              <a:t>Assessments for </a:t>
            </a:r>
            <a:endParaRPr sz="13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300" b="1">
                <a:solidFill>
                  <a:schemeClr val="lt1"/>
                </a:solidFill>
                <a:latin typeface="Roboto"/>
                <a:ea typeface="Roboto"/>
                <a:cs typeface="Roboto"/>
                <a:sym typeface="Roboto"/>
              </a:rPr>
              <a:t>Learning</a:t>
            </a:r>
            <a:endParaRPr sz="1300">
              <a:solidFill>
                <a:schemeClr val="lt1"/>
              </a:solidFill>
            </a:endParaRPr>
          </a:p>
        </p:txBody>
      </p:sp>
      <p:sp>
        <p:nvSpPr>
          <p:cNvPr id="1430" name="Google Shape;1430;p187"/>
          <p:cNvSpPr txBox="1"/>
          <p:nvPr/>
        </p:nvSpPr>
        <p:spPr>
          <a:xfrm>
            <a:off x="869300" y="832650"/>
            <a:ext cx="7575900" cy="29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a:solidFill>
                  <a:srgbClr val="FFFFFF"/>
                </a:solidFill>
                <a:latin typeface="Allerta"/>
                <a:ea typeface="Allerta"/>
                <a:cs typeface="Allerta"/>
                <a:sym typeface="Allerta"/>
              </a:rPr>
              <a:t>Send to Students:</a:t>
            </a:r>
            <a:br>
              <a:rPr lang="en-US" sz="3200" b="1">
                <a:solidFill>
                  <a:srgbClr val="FFFFFF"/>
                </a:solidFill>
                <a:latin typeface="Allerta"/>
                <a:ea typeface="Allerta"/>
                <a:cs typeface="Allerta"/>
                <a:sym typeface="Allerta"/>
              </a:rPr>
            </a:br>
            <a:endParaRPr sz="900" b="1">
              <a:solidFill>
                <a:srgbClr val="FFFFFF"/>
              </a:solidFill>
              <a:latin typeface="Allerta"/>
              <a:ea typeface="Allerta"/>
              <a:cs typeface="Allerta"/>
              <a:sym typeface="Allerta"/>
            </a:endParaRPr>
          </a:p>
          <a:p>
            <a:pPr marL="457200" lvl="0"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Assign materials to classes, students, or groups of students</a:t>
            </a:r>
            <a:br>
              <a:rPr lang="en-US" sz="1800">
                <a:solidFill>
                  <a:srgbClr val="FFFFFF"/>
                </a:solidFill>
                <a:latin typeface="Allerta"/>
                <a:ea typeface="Allerta"/>
                <a:cs typeface="Allerta"/>
                <a:sym typeface="Allerta"/>
              </a:rPr>
            </a:br>
            <a:endParaRPr sz="1800">
              <a:solidFill>
                <a:srgbClr val="FFFFFF"/>
              </a:solidFill>
              <a:latin typeface="Allerta"/>
              <a:ea typeface="Allerta"/>
              <a:cs typeface="Allerta"/>
              <a:sym typeface="Allerta"/>
            </a:endParaRPr>
          </a:p>
          <a:p>
            <a:pPr marL="457200" lvl="0"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Instruct students to access materials on their </a:t>
            </a:r>
            <a:r>
              <a:rPr lang="en-US" sz="1800" u="sng">
                <a:solidFill>
                  <a:srgbClr val="FFFFFF"/>
                </a:solidFill>
                <a:latin typeface="Allerta"/>
                <a:ea typeface="Allerta"/>
                <a:cs typeface="Allerta"/>
                <a:sym typeface="Allerta"/>
                <a:hlinkClick r:id="rId4">
                  <a:extLst>
                    <a:ext uri="{A12FA001-AC4F-418D-AE19-62706E023703}">
                      <ahyp:hlinkClr xmlns:ahyp="http://schemas.microsoft.com/office/drawing/2018/hyperlinkcolor" val="tx"/>
                    </a:ext>
                  </a:extLst>
                </a:hlinkClick>
              </a:rPr>
              <a:t>www.edcite.com</a:t>
            </a:r>
            <a:r>
              <a:rPr lang="en-US" sz="1800">
                <a:solidFill>
                  <a:srgbClr val="FFFFFF"/>
                </a:solidFill>
                <a:latin typeface="Allerta"/>
                <a:ea typeface="Allerta"/>
                <a:cs typeface="Allerta"/>
                <a:sym typeface="Allerta"/>
              </a:rPr>
              <a:t> homepage or post links to your LMS (example: Google Classroom)</a:t>
            </a:r>
            <a:br>
              <a:rPr lang="en-US" sz="1800">
                <a:solidFill>
                  <a:srgbClr val="FFFFFF"/>
                </a:solidFill>
                <a:latin typeface="Allerta"/>
                <a:ea typeface="Allerta"/>
                <a:cs typeface="Allerta"/>
                <a:sym typeface="Allerta"/>
              </a:rPr>
            </a:br>
            <a:endParaRPr sz="1800">
              <a:solidFill>
                <a:srgbClr val="FFFFFF"/>
              </a:solidFill>
              <a:latin typeface="Allerta"/>
              <a:ea typeface="Allerta"/>
              <a:cs typeface="Allerta"/>
              <a:sym typeface="Allerta"/>
            </a:endParaRPr>
          </a:p>
          <a:p>
            <a:pPr marL="457200" lvl="0"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Use Real-time Connect to provide live support to the class or specific students</a:t>
            </a:r>
            <a:endParaRPr sz="1800">
              <a:solidFill>
                <a:srgbClr val="FFFFFF"/>
              </a:solidFill>
              <a:latin typeface="Allerta"/>
              <a:ea typeface="Allerta"/>
              <a:cs typeface="Allerta"/>
              <a:sym typeface="Allert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88"/>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8"/>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37" name="Google Shape;1437;p188"/>
          <p:cNvPicPr preferRelativeResize="0"/>
          <p:nvPr/>
        </p:nvPicPr>
        <p:blipFill>
          <a:blip r:embed="rId3">
            <a:alphaModFix/>
          </a:blip>
          <a:stretch>
            <a:fillRect/>
          </a:stretch>
        </p:blipFill>
        <p:spPr>
          <a:xfrm>
            <a:off x="6900238" y="5543400"/>
            <a:ext cx="1666875" cy="781050"/>
          </a:xfrm>
          <a:prstGeom prst="rect">
            <a:avLst/>
          </a:prstGeom>
          <a:noFill/>
          <a:ln>
            <a:noFill/>
          </a:ln>
        </p:spPr>
      </p:pic>
      <p:grpSp>
        <p:nvGrpSpPr>
          <p:cNvPr id="1438" name="Google Shape;1438;p188"/>
          <p:cNvGrpSpPr/>
          <p:nvPr/>
        </p:nvGrpSpPr>
        <p:grpSpPr>
          <a:xfrm>
            <a:off x="379701" y="4229825"/>
            <a:ext cx="1826205" cy="428075"/>
            <a:chOff x="656965" y="1315130"/>
            <a:chExt cx="2955503" cy="669600"/>
          </a:xfrm>
        </p:grpSpPr>
        <p:cxnSp>
          <p:nvCxnSpPr>
            <p:cNvPr id="1439" name="Google Shape;1439;p188"/>
            <p:cNvCxnSpPr/>
            <p:nvPr/>
          </p:nvCxnSpPr>
          <p:spPr>
            <a:xfrm>
              <a:off x="3178969" y="1638300"/>
              <a:ext cx="433500" cy="252300"/>
            </a:xfrm>
            <a:prstGeom prst="straightConnector1">
              <a:avLst/>
            </a:prstGeom>
            <a:noFill/>
            <a:ln w="19050" cap="flat" cmpd="sng">
              <a:solidFill>
                <a:srgbClr val="7CA738"/>
              </a:solidFill>
              <a:prstDash val="solid"/>
              <a:round/>
              <a:headEnd type="oval" w="med" len="med"/>
              <a:tailEnd type="none" w="sm" len="sm"/>
            </a:ln>
          </p:spPr>
        </p:cxnSp>
        <p:sp>
          <p:nvSpPr>
            <p:cNvPr id="1440" name="Google Shape;1440;p188"/>
            <p:cNvSpPr txBox="1"/>
            <p:nvPr/>
          </p:nvSpPr>
          <p:spPr>
            <a:xfrm>
              <a:off x="656965" y="1315130"/>
              <a:ext cx="25191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1300" b="1">
                  <a:solidFill>
                    <a:schemeClr val="lt1"/>
                  </a:solidFill>
                  <a:latin typeface="Roboto"/>
                  <a:ea typeface="Roboto"/>
                  <a:cs typeface="Roboto"/>
                  <a:sym typeface="Roboto"/>
                </a:rPr>
                <a:t>Respond to Data</a:t>
              </a:r>
              <a:endParaRPr sz="1300">
                <a:solidFill>
                  <a:schemeClr val="lt1"/>
                </a:solidFill>
                <a:latin typeface="Roboto"/>
                <a:ea typeface="Roboto"/>
                <a:cs typeface="Roboto"/>
                <a:sym typeface="Roboto"/>
              </a:endParaRPr>
            </a:p>
          </p:txBody>
        </p:sp>
      </p:grpSp>
      <p:grpSp>
        <p:nvGrpSpPr>
          <p:cNvPr id="1441" name="Google Shape;1441;p188"/>
          <p:cNvGrpSpPr/>
          <p:nvPr/>
        </p:nvGrpSpPr>
        <p:grpSpPr>
          <a:xfrm>
            <a:off x="3382914" y="4229825"/>
            <a:ext cx="1894610" cy="428075"/>
            <a:chOff x="5517319" y="1315130"/>
            <a:chExt cx="3066207" cy="669600"/>
          </a:xfrm>
        </p:grpSpPr>
        <p:cxnSp>
          <p:nvCxnSpPr>
            <p:cNvPr id="1442" name="Google Shape;1442;p188"/>
            <p:cNvCxnSpPr/>
            <p:nvPr/>
          </p:nvCxnSpPr>
          <p:spPr>
            <a:xfrm flipH="1">
              <a:off x="5517319" y="1638300"/>
              <a:ext cx="433500" cy="252300"/>
            </a:xfrm>
            <a:prstGeom prst="straightConnector1">
              <a:avLst/>
            </a:prstGeom>
            <a:noFill/>
            <a:ln w="19050" cap="flat" cmpd="sng">
              <a:solidFill>
                <a:srgbClr val="002F41"/>
              </a:solidFill>
              <a:prstDash val="solid"/>
              <a:round/>
              <a:headEnd type="oval" w="med" len="med"/>
              <a:tailEnd type="none" w="sm" len="sm"/>
            </a:ln>
          </p:spPr>
        </p:cxnSp>
        <p:sp>
          <p:nvSpPr>
            <p:cNvPr id="1443" name="Google Shape;1443;p188"/>
            <p:cNvSpPr txBox="1"/>
            <p:nvPr/>
          </p:nvSpPr>
          <p:spPr>
            <a:xfrm>
              <a:off x="5885926" y="1315130"/>
              <a:ext cx="26976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b="1">
                  <a:solidFill>
                    <a:schemeClr val="lt1"/>
                  </a:solidFill>
                  <a:latin typeface="Roboto"/>
                  <a:ea typeface="Roboto"/>
                  <a:cs typeface="Roboto"/>
                  <a:sym typeface="Roboto"/>
                </a:rPr>
                <a:t>Design Content</a:t>
              </a:r>
              <a:endParaRPr sz="1300">
                <a:solidFill>
                  <a:schemeClr val="lt1"/>
                </a:solidFill>
                <a:latin typeface="Roboto"/>
                <a:ea typeface="Roboto"/>
                <a:cs typeface="Roboto"/>
                <a:sym typeface="Roboto"/>
              </a:endParaRPr>
            </a:p>
          </p:txBody>
        </p:sp>
      </p:grpSp>
      <p:grpSp>
        <p:nvGrpSpPr>
          <p:cNvPr id="1444" name="Google Shape;1444;p188"/>
          <p:cNvGrpSpPr/>
          <p:nvPr/>
        </p:nvGrpSpPr>
        <p:grpSpPr>
          <a:xfrm>
            <a:off x="1854434" y="5649078"/>
            <a:ext cx="1888735" cy="675379"/>
            <a:chOff x="3043650" y="3535140"/>
            <a:chExt cx="3056700" cy="1056435"/>
          </a:xfrm>
        </p:grpSpPr>
        <p:cxnSp>
          <p:nvCxnSpPr>
            <p:cNvPr id="1445" name="Google Shape;1445;p188"/>
            <p:cNvCxnSpPr/>
            <p:nvPr/>
          </p:nvCxnSpPr>
          <p:spPr>
            <a:xfrm rot="10800000">
              <a:off x="4556399" y="3535140"/>
              <a:ext cx="0" cy="460500"/>
            </a:xfrm>
            <a:prstGeom prst="straightConnector1">
              <a:avLst/>
            </a:prstGeom>
            <a:noFill/>
            <a:ln w="19050" cap="flat" cmpd="sng">
              <a:solidFill>
                <a:srgbClr val="F9A11A"/>
              </a:solidFill>
              <a:prstDash val="solid"/>
              <a:round/>
              <a:headEnd type="oval" w="med" len="med"/>
              <a:tailEnd type="none" w="sm" len="sm"/>
            </a:ln>
          </p:spPr>
        </p:cxnSp>
        <p:sp>
          <p:nvSpPr>
            <p:cNvPr id="1446" name="Google Shape;1446;p188"/>
            <p:cNvSpPr txBox="1"/>
            <p:nvPr/>
          </p:nvSpPr>
          <p:spPr>
            <a:xfrm>
              <a:off x="3043650" y="3921975"/>
              <a:ext cx="30567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300" b="1">
                  <a:solidFill>
                    <a:schemeClr val="lt1"/>
                  </a:solidFill>
                  <a:latin typeface="Roboto"/>
                  <a:ea typeface="Roboto"/>
                  <a:cs typeface="Roboto"/>
                  <a:sym typeface="Roboto"/>
                </a:rPr>
                <a:t>Send to Students</a:t>
              </a:r>
              <a:endParaRPr sz="1300">
                <a:solidFill>
                  <a:schemeClr val="lt1"/>
                </a:solidFill>
                <a:latin typeface="Roboto"/>
                <a:ea typeface="Roboto"/>
                <a:cs typeface="Roboto"/>
                <a:sym typeface="Roboto"/>
              </a:endParaRPr>
            </a:p>
          </p:txBody>
        </p:sp>
      </p:grpSp>
      <p:sp>
        <p:nvSpPr>
          <p:cNvPr id="1447" name="Google Shape;1447;p188"/>
          <p:cNvSpPr/>
          <p:nvPr/>
        </p:nvSpPr>
        <p:spPr>
          <a:xfrm rot="1850971">
            <a:off x="1955921" y="4090575"/>
            <a:ext cx="1677311" cy="1705922"/>
          </a:xfrm>
          <a:prstGeom prst="blockArc">
            <a:avLst>
              <a:gd name="adj1" fmla="val 14414370"/>
              <a:gd name="adj2" fmla="val 694"/>
              <a:gd name="adj3" fmla="val 9562"/>
            </a:avLst>
          </a:prstGeom>
          <a:solidFill>
            <a:srgbClr val="002F4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88"/>
          <p:cNvSpPr/>
          <p:nvPr/>
        </p:nvSpPr>
        <p:spPr>
          <a:xfrm rot="-1850971" flipH="1">
            <a:off x="1957395" y="4090575"/>
            <a:ext cx="1677311" cy="1705922"/>
          </a:xfrm>
          <a:prstGeom prst="blockArc">
            <a:avLst>
              <a:gd name="adj1" fmla="val 14348563"/>
              <a:gd name="adj2" fmla="val 21472873"/>
              <a:gd name="adj3" fmla="val 9381"/>
            </a:avLst>
          </a:prstGeom>
          <a:solidFill>
            <a:srgbClr val="7CA738"/>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88"/>
          <p:cNvSpPr/>
          <p:nvPr/>
        </p:nvSpPr>
        <p:spPr>
          <a:xfrm rot="-8042497">
            <a:off x="2679893" y="4047792"/>
            <a:ext cx="228286" cy="228286"/>
          </a:xfrm>
          <a:prstGeom prst="rtTriangle">
            <a:avLst/>
          </a:prstGeom>
          <a:solidFill>
            <a:srgbClr val="7CA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88"/>
          <p:cNvSpPr/>
          <p:nvPr/>
        </p:nvSpPr>
        <p:spPr>
          <a:xfrm rot="-8949769" flipH="1">
            <a:off x="1956659" y="4089587"/>
            <a:ext cx="1676746" cy="1705483"/>
          </a:xfrm>
          <a:prstGeom prst="blockArc">
            <a:avLst>
              <a:gd name="adj1" fmla="val 14316164"/>
              <a:gd name="adj2" fmla="val 21502663"/>
              <a:gd name="adj3" fmla="val 9415"/>
            </a:avLst>
          </a:prstGeom>
          <a:solidFill>
            <a:srgbClr val="F9A11A"/>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88"/>
          <p:cNvSpPr/>
          <p:nvPr/>
        </p:nvSpPr>
        <p:spPr>
          <a:xfrm rot="-1065694">
            <a:off x="3363190" y="5210928"/>
            <a:ext cx="193735" cy="199420"/>
          </a:xfrm>
          <a:prstGeom prst="rtTriangle">
            <a:avLst/>
          </a:prstGeom>
          <a:solidFill>
            <a:srgbClr val="002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88"/>
          <p:cNvSpPr/>
          <p:nvPr/>
        </p:nvSpPr>
        <p:spPr>
          <a:xfrm rot="6327399">
            <a:off x="2019159" y="5213287"/>
            <a:ext cx="231887" cy="224966"/>
          </a:xfrm>
          <a:prstGeom prst="rtTriangle">
            <a:avLst/>
          </a:prstGeom>
          <a:solidFill>
            <a:srgbClr val="F9A1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88"/>
          <p:cNvSpPr txBox="1"/>
          <p:nvPr/>
        </p:nvSpPr>
        <p:spPr>
          <a:xfrm>
            <a:off x="2197239" y="4686544"/>
            <a:ext cx="1193400" cy="513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1300" b="1">
                <a:solidFill>
                  <a:schemeClr val="lt1"/>
                </a:solidFill>
                <a:latin typeface="Roboto"/>
                <a:ea typeface="Roboto"/>
                <a:cs typeface="Roboto"/>
                <a:sym typeface="Roboto"/>
              </a:rPr>
              <a:t>Assessments for </a:t>
            </a:r>
            <a:endParaRPr sz="13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300" b="1">
                <a:solidFill>
                  <a:schemeClr val="lt1"/>
                </a:solidFill>
                <a:latin typeface="Roboto"/>
                <a:ea typeface="Roboto"/>
                <a:cs typeface="Roboto"/>
                <a:sym typeface="Roboto"/>
              </a:rPr>
              <a:t>Learning</a:t>
            </a:r>
            <a:endParaRPr sz="1300">
              <a:solidFill>
                <a:schemeClr val="lt1"/>
              </a:solidFill>
            </a:endParaRPr>
          </a:p>
        </p:txBody>
      </p:sp>
      <p:sp>
        <p:nvSpPr>
          <p:cNvPr id="1454" name="Google Shape;1454;p188"/>
          <p:cNvSpPr txBox="1"/>
          <p:nvPr/>
        </p:nvSpPr>
        <p:spPr>
          <a:xfrm>
            <a:off x="869300" y="832650"/>
            <a:ext cx="7575900" cy="293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a:solidFill>
                  <a:srgbClr val="FFFFFF"/>
                </a:solidFill>
                <a:latin typeface="Allerta"/>
                <a:ea typeface="Allerta"/>
                <a:cs typeface="Allerta"/>
                <a:sym typeface="Allerta"/>
              </a:rPr>
              <a:t>Respond to Data:</a:t>
            </a:r>
            <a:br>
              <a:rPr lang="en-US" sz="3200" b="1">
                <a:solidFill>
                  <a:srgbClr val="FFFFFF"/>
                </a:solidFill>
                <a:latin typeface="Allerta"/>
                <a:ea typeface="Allerta"/>
                <a:cs typeface="Allerta"/>
                <a:sym typeface="Allerta"/>
              </a:rPr>
            </a:br>
            <a:endParaRPr sz="900" b="1">
              <a:solidFill>
                <a:srgbClr val="FFFFFF"/>
              </a:solidFill>
              <a:latin typeface="Allerta"/>
              <a:ea typeface="Allerta"/>
              <a:cs typeface="Allerta"/>
              <a:sym typeface="Allerta"/>
            </a:endParaRPr>
          </a:p>
          <a:p>
            <a:pPr marL="457200" lvl="0"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Use Real-time Connect to provide supports while students are working</a:t>
            </a:r>
            <a:br>
              <a:rPr lang="en-US" sz="1800">
                <a:solidFill>
                  <a:srgbClr val="FFFFFF"/>
                </a:solidFill>
                <a:latin typeface="Allerta"/>
                <a:ea typeface="Allerta"/>
                <a:cs typeface="Allerta"/>
                <a:sym typeface="Allerta"/>
              </a:rPr>
            </a:br>
            <a:endParaRPr sz="1800">
              <a:solidFill>
                <a:srgbClr val="FFFFFF"/>
              </a:solidFill>
              <a:latin typeface="Allerta"/>
              <a:ea typeface="Allerta"/>
              <a:cs typeface="Allerta"/>
              <a:sym typeface="Allerta"/>
            </a:endParaRPr>
          </a:p>
          <a:p>
            <a:pPr marL="457200" lvl="0"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Review scratch work and student thinking</a:t>
            </a:r>
            <a:br>
              <a:rPr lang="en-US" sz="1800">
                <a:solidFill>
                  <a:srgbClr val="FFFFFF"/>
                </a:solidFill>
                <a:latin typeface="Allerta"/>
                <a:ea typeface="Allerta"/>
                <a:cs typeface="Allerta"/>
                <a:sym typeface="Allerta"/>
              </a:rPr>
            </a:br>
            <a:endParaRPr sz="1800">
              <a:solidFill>
                <a:srgbClr val="FFFFFF"/>
              </a:solidFill>
              <a:latin typeface="Allerta"/>
              <a:ea typeface="Allerta"/>
              <a:cs typeface="Allerta"/>
              <a:sym typeface="Allerta"/>
            </a:endParaRPr>
          </a:p>
          <a:p>
            <a:pPr marL="457200" lvl="0" indent="-342900" algn="l" rtl="0">
              <a:spcBef>
                <a:spcPts val="0"/>
              </a:spcBef>
              <a:spcAft>
                <a:spcPts val="0"/>
              </a:spcAft>
              <a:buClr>
                <a:srgbClr val="FFFFFF"/>
              </a:buClr>
              <a:buSzPts val="1800"/>
              <a:buFont typeface="Allerta"/>
              <a:buChar char="●"/>
            </a:pPr>
            <a:r>
              <a:rPr lang="en-US" sz="1800">
                <a:solidFill>
                  <a:srgbClr val="FFFFFF"/>
                </a:solidFill>
                <a:latin typeface="Allerta"/>
                <a:ea typeface="Allerta"/>
                <a:cs typeface="Allerta"/>
                <a:sym typeface="Allerta"/>
              </a:rPr>
              <a:t>Use the summary report to understand where students need more support</a:t>
            </a:r>
            <a:endParaRPr sz="1800">
              <a:solidFill>
                <a:srgbClr val="FFFFFF"/>
              </a:solidFill>
              <a:latin typeface="Allerta"/>
              <a:ea typeface="Allerta"/>
              <a:cs typeface="Allerta"/>
              <a:sym typeface="Allert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189"/>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89"/>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1" name="Google Shape;1461;p189"/>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462" name="Google Shape;1462;p189"/>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Support Students with Real-time Connect</a:t>
            </a:r>
            <a:endParaRPr sz="2800" b="1">
              <a:solidFill>
                <a:schemeClr val="lt1"/>
              </a:solidFill>
              <a:latin typeface="Allerta"/>
              <a:ea typeface="Allerta"/>
              <a:cs typeface="Allerta"/>
              <a:sym typeface="Allerta"/>
            </a:endParaRPr>
          </a:p>
        </p:txBody>
      </p:sp>
      <p:pic>
        <p:nvPicPr>
          <p:cNvPr id="1463" name="Google Shape;1463;p189"/>
          <p:cNvPicPr preferRelativeResize="0"/>
          <p:nvPr/>
        </p:nvPicPr>
        <p:blipFill rotWithShape="1">
          <a:blip r:embed="rId4">
            <a:alphaModFix/>
          </a:blip>
          <a:srcRect r="72559" b="66384"/>
          <a:stretch/>
        </p:blipFill>
        <p:spPr>
          <a:xfrm>
            <a:off x="718925" y="1329475"/>
            <a:ext cx="4029950" cy="2344125"/>
          </a:xfrm>
          <a:prstGeom prst="rect">
            <a:avLst/>
          </a:prstGeom>
          <a:noFill/>
          <a:ln w="38100" cap="flat" cmpd="sng">
            <a:solidFill>
              <a:srgbClr val="F9A11A"/>
            </a:solidFill>
            <a:prstDash val="solid"/>
            <a:round/>
            <a:headEnd type="none" w="sm" len="sm"/>
            <a:tailEnd type="none" w="sm" len="sm"/>
          </a:ln>
        </p:spPr>
      </p:pic>
      <p:pic>
        <p:nvPicPr>
          <p:cNvPr id="1464" name="Google Shape;1464;p189"/>
          <p:cNvPicPr preferRelativeResize="0"/>
          <p:nvPr/>
        </p:nvPicPr>
        <p:blipFill rotWithShape="1">
          <a:blip r:embed="rId5">
            <a:alphaModFix/>
          </a:blip>
          <a:srcRect b="46389"/>
          <a:stretch/>
        </p:blipFill>
        <p:spPr>
          <a:xfrm>
            <a:off x="3705875" y="1792775"/>
            <a:ext cx="3899151" cy="3718001"/>
          </a:xfrm>
          <a:prstGeom prst="rect">
            <a:avLst/>
          </a:prstGeom>
          <a:noFill/>
          <a:ln w="76200" cap="flat" cmpd="sng">
            <a:solidFill>
              <a:srgbClr val="F9A11A"/>
            </a:solidFill>
            <a:prstDash val="solid"/>
            <a:round/>
            <a:headEnd type="none" w="sm" len="sm"/>
            <a:tailEnd type="none" w="sm" len="sm"/>
          </a:ln>
        </p:spPr>
      </p:pic>
      <p:sp>
        <p:nvSpPr>
          <p:cNvPr id="1465" name="Google Shape;1465;p189"/>
          <p:cNvSpPr/>
          <p:nvPr/>
        </p:nvSpPr>
        <p:spPr>
          <a:xfrm>
            <a:off x="2712065" y="1792784"/>
            <a:ext cx="495900" cy="496500"/>
          </a:xfrm>
          <a:prstGeom prst="ellipse">
            <a:avLst/>
          </a:prstGeom>
          <a:noFill/>
          <a:ln w="76200" cap="flat" cmpd="sng">
            <a:solidFill>
              <a:srgbClr val="F9A1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p190"/>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90"/>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2" name="Google Shape;1472;p190"/>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473" name="Google Shape;1473;p190"/>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Use the Live Progress Dashboard</a:t>
            </a:r>
            <a:endParaRPr sz="2800" b="1">
              <a:solidFill>
                <a:schemeClr val="lt1"/>
              </a:solidFill>
              <a:latin typeface="Allerta"/>
              <a:ea typeface="Allerta"/>
              <a:cs typeface="Allerta"/>
              <a:sym typeface="Allerta"/>
            </a:endParaRPr>
          </a:p>
        </p:txBody>
      </p:sp>
      <p:pic>
        <p:nvPicPr>
          <p:cNvPr id="1474" name="Google Shape;1474;p190"/>
          <p:cNvPicPr preferRelativeResize="0"/>
          <p:nvPr/>
        </p:nvPicPr>
        <p:blipFill>
          <a:blip r:embed="rId4">
            <a:alphaModFix/>
          </a:blip>
          <a:stretch>
            <a:fillRect/>
          </a:stretch>
        </p:blipFill>
        <p:spPr>
          <a:xfrm>
            <a:off x="770000" y="1474075"/>
            <a:ext cx="7514700" cy="3620347"/>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191"/>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1"/>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81" name="Google Shape;1481;p191"/>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482" name="Google Shape;1482;p191"/>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Review Scratch Work &amp; Student Thinking</a:t>
            </a:r>
            <a:endParaRPr sz="2800" b="1">
              <a:solidFill>
                <a:schemeClr val="lt1"/>
              </a:solidFill>
              <a:latin typeface="Allerta"/>
              <a:ea typeface="Allerta"/>
              <a:cs typeface="Allerta"/>
              <a:sym typeface="Allerta"/>
            </a:endParaRPr>
          </a:p>
        </p:txBody>
      </p:sp>
      <p:pic>
        <p:nvPicPr>
          <p:cNvPr id="1483" name="Google Shape;1483;p191"/>
          <p:cNvPicPr preferRelativeResize="0"/>
          <p:nvPr/>
        </p:nvPicPr>
        <p:blipFill rotWithShape="1">
          <a:blip r:embed="rId4">
            <a:alphaModFix/>
          </a:blip>
          <a:srcRect l="24681" t="-2764"/>
          <a:stretch/>
        </p:blipFill>
        <p:spPr>
          <a:xfrm>
            <a:off x="777650" y="1443788"/>
            <a:ext cx="6243024" cy="3970425"/>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192"/>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92"/>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0" name="Google Shape;1490;p192"/>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491" name="Google Shape;1491;p192"/>
          <p:cNvSpPr txBox="1"/>
          <p:nvPr/>
        </p:nvSpPr>
        <p:spPr>
          <a:xfrm>
            <a:off x="686000" y="634075"/>
            <a:ext cx="78810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Use the Summary Report to Identify Needs</a:t>
            </a:r>
            <a:endParaRPr sz="2800" b="1">
              <a:solidFill>
                <a:schemeClr val="lt1"/>
              </a:solidFill>
              <a:latin typeface="Allerta"/>
              <a:ea typeface="Allerta"/>
              <a:cs typeface="Allerta"/>
              <a:sym typeface="Allerta"/>
            </a:endParaRPr>
          </a:p>
        </p:txBody>
      </p:sp>
      <p:pic>
        <p:nvPicPr>
          <p:cNvPr id="1492" name="Google Shape;1492;p192"/>
          <p:cNvPicPr preferRelativeResize="0"/>
          <p:nvPr/>
        </p:nvPicPr>
        <p:blipFill>
          <a:blip r:embed="rId4">
            <a:alphaModFix/>
          </a:blip>
          <a:stretch>
            <a:fillRect/>
          </a:stretch>
        </p:blipFill>
        <p:spPr>
          <a:xfrm>
            <a:off x="770000" y="1474075"/>
            <a:ext cx="7514700" cy="3659500"/>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193"/>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3"/>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9" name="Google Shape;1499;p193"/>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500" name="Google Shape;1500;p193"/>
          <p:cNvSpPr txBox="1"/>
          <p:nvPr/>
        </p:nvSpPr>
        <p:spPr>
          <a:xfrm>
            <a:off x="777650" y="649350"/>
            <a:ext cx="7514700" cy="7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llerta"/>
              <a:ea typeface="Allerta"/>
              <a:cs typeface="Allerta"/>
              <a:sym typeface="Allerta"/>
            </a:endParaRPr>
          </a:p>
        </p:txBody>
      </p:sp>
      <p:graphicFrame>
        <p:nvGraphicFramePr>
          <p:cNvPr id="1501" name="Google Shape;1501;p193"/>
          <p:cNvGraphicFramePr/>
          <p:nvPr/>
        </p:nvGraphicFramePr>
        <p:xfrm>
          <a:off x="777650" y="649350"/>
          <a:ext cx="3000000" cy="3000000"/>
        </p:xfrm>
        <a:graphic>
          <a:graphicData uri="http://schemas.openxmlformats.org/drawingml/2006/table">
            <a:tbl>
              <a:tblPr>
                <a:noFill/>
                <a:tableStyleId>{5A4C35D0-8047-4058-893E-5D8AB84A757C}</a:tableStyleId>
              </a:tblPr>
              <a:tblGrid>
                <a:gridCol w="4447275">
                  <a:extLst>
                    <a:ext uri="{9D8B030D-6E8A-4147-A177-3AD203B41FA5}">
                      <a16:colId xmlns:a16="http://schemas.microsoft.com/office/drawing/2014/main" val="20000"/>
                    </a:ext>
                  </a:extLst>
                </a:gridCol>
              </a:tblGrid>
              <a:tr h="469100">
                <a:tc>
                  <a:txBody>
                    <a:bodyPr/>
                    <a:lstStyle/>
                    <a:p>
                      <a:pPr marL="0" lvl="0" indent="0" algn="l" rtl="0">
                        <a:spcBef>
                          <a:spcPts val="0"/>
                        </a:spcBef>
                        <a:spcAft>
                          <a:spcPts val="0"/>
                        </a:spcAft>
                        <a:buNone/>
                      </a:pPr>
                      <a:r>
                        <a:rPr lang="en-US" sz="1900" b="1">
                          <a:solidFill>
                            <a:srgbClr val="FFFFFF"/>
                          </a:solidFill>
                        </a:rPr>
                        <a:t>Educators DO this</a:t>
                      </a:r>
                      <a:endParaRPr sz="1900" b="1">
                        <a:solidFill>
                          <a:srgbClr val="FFFFFF"/>
                        </a:solidFill>
                      </a:endParaRPr>
                    </a:p>
                  </a:txBody>
                  <a:tcPr marL="91425" marR="91425" marT="121900" marB="121900">
                    <a:solidFill>
                      <a:srgbClr val="38761D"/>
                    </a:solidFill>
                  </a:tcPr>
                </a:tc>
                <a:extLst>
                  <a:ext uri="{0D108BD9-81ED-4DB2-BD59-A6C34878D82A}">
                    <a16:rowId xmlns:a16="http://schemas.microsoft.com/office/drawing/2014/main" val="10000"/>
                  </a:ext>
                </a:extLst>
              </a:tr>
              <a:tr h="1228475">
                <a:tc>
                  <a:txBody>
                    <a:bodyPr/>
                    <a:lstStyle/>
                    <a:p>
                      <a:pPr marL="0" lvl="0" indent="0" algn="l" rtl="0">
                        <a:spcBef>
                          <a:spcPts val="0"/>
                        </a:spcBef>
                        <a:spcAft>
                          <a:spcPts val="0"/>
                        </a:spcAft>
                        <a:buNone/>
                      </a:pPr>
                      <a:r>
                        <a:rPr lang="en-US" sz="1900"/>
                        <a:t>Engage immediately and consistently in learning new ideas (affirms students) </a:t>
                      </a:r>
                      <a:r>
                        <a:rPr lang="en-US" sz="1900">
                          <a:solidFill>
                            <a:schemeClr val="dk1"/>
                          </a:solidFill>
                        </a:rPr>
                        <a:t>and building on prior learning </a:t>
                      </a:r>
                      <a:endParaRPr sz="1900"/>
                    </a:p>
                  </a:txBody>
                  <a:tcPr marL="91425" marR="91425" marT="121900" marB="121900">
                    <a:solidFill>
                      <a:srgbClr val="FFFFFF"/>
                    </a:solidFill>
                  </a:tcPr>
                </a:tc>
                <a:extLst>
                  <a:ext uri="{0D108BD9-81ED-4DB2-BD59-A6C34878D82A}">
                    <a16:rowId xmlns:a16="http://schemas.microsoft.com/office/drawing/2014/main" val="10001"/>
                  </a:ext>
                </a:extLst>
              </a:tr>
              <a:tr h="975350">
                <a:tc>
                  <a:txBody>
                    <a:bodyPr/>
                    <a:lstStyle/>
                    <a:p>
                      <a:pPr marL="0" lvl="0" indent="0" algn="l" rtl="0">
                        <a:spcBef>
                          <a:spcPts val="0"/>
                        </a:spcBef>
                        <a:spcAft>
                          <a:spcPts val="0"/>
                        </a:spcAft>
                        <a:buNone/>
                      </a:pPr>
                      <a:r>
                        <a:rPr lang="en-US" sz="1900"/>
                        <a:t>Use assessments that are embedded in standards-aligned instructional materials</a:t>
                      </a:r>
                      <a:endParaRPr sz="1900"/>
                    </a:p>
                  </a:txBody>
                  <a:tcPr marL="91425" marR="91425" marT="121900" marB="121900">
                    <a:solidFill>
                      <a:srgbClr val="FFFFFF"/>
                    </a:solidFill>
                  </a:tcPr>
                </a:tc>
                <a:extLst>
                  <a:ext uri="{0D108BD9-81ED-4DB2-BD59-A6C34878D82A}">
                    <a16:rowId xmlns:a16="http://schemas.microsoft.com/office/drawing/2014/main" val="10002"/>
                  </a:ext>
                </a:extLst>
              </a:tr>
              <a:tr h="975350">
                <a:tc>
                  <a:txBody>
                    <a:bodyPr/>
                    <a:lstStyle/>
                    <a:p>
                      <a:pPr marL="0" lvl="0" indent="0" algn="l" rtl="0">
                        <a:spcBef>
                          <a:spcPts val="0"/>
                        </a:spcBef>
                        <a:spcAft>
                          <a:spcPts val="0"/>
                        </a:spcAft>
                        <a:buClr>
                          <a:schemeClr val="dk1"/>
                        </a:buClr>
                        <a:buSzPts val="1100"/>
                        <a:buFont typeface="Arial"/>
                        <a:buNone/>
                      </a:pPr>
                      <a:r>
                        <a:rPr lang="en-US" sz="1900">
                          <a:solidFill>
                            <a:schemeClr val="dk1"/>
                          </a:solidFill>
                        </a:rPr>
                        <a:t>Use targeted checks for fluency and foundational skills to inform supports</a:t>
                      </a:r>
                      <a:endParaRPr sz="1900"/>
                    </a:p>
                  </a:txBody>
                  <a:tcPr marL="91425" marR="91425" marT="121900" marB="121900">
                    <a:solidFill>
                      <a:srgbClr val="FFFFFF"/>
                    </a:solidFill>
                  </a:tcPr>
                </a:tc>
                <a:extLst>
                  <a:ext uri="{0D108BD9-81ED-4DB2-BD59-A6C34878D82A}">
                    <a16:rowId xmlns:a16="http://schemas.microsoft.com/office/drawing/2014/main" val="10003"/>
                  </a:ext>
                </a:extLst>
              </a:tr>
              <a:tr h="975350">
                <a:tc>
                  <a:txBody>
                    <a:bodyPr/>
                    <a:lstStyle/>
                    <a:p>
                      <a:pPr marL="0" lvl="0" indent="0" algn="l" rtl="0">
                        <a:spcBef>
                          <a:spcPts val="0"/>
                        </a:spcBef>
                        <a:spcAft>
                          <a:spcPts val="0"/>
                        </a:spcAft>
                        <a:buNone/>
                      </a:pPr>
                      <a:r>
                        <a:rPr lang="en-US" sz="1900"/>
                        <a:t>Use </a:t>
                      </a:r>
                      <a:r>
                        <a:rPr lang="en-US" sz="1900" b="1"/>
                        <a:t>student work</a:t>
                      </a:r>
                      <a:r>
                        <a:rPr lang="en-US" sz="1900"/>
                        <a:t> to gauge how to bring students into grade-level instruction</a:t>
                      </a:r>
                      <a:endParaRPr sz="1900"/>
                    </a:p>
                  </a:txBody>
                  <a:tcPr marL="91425" marR="91425" marT="121900" marB="121900">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p194"/>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4"/>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8" name="Google Shape;1508;p194"/>
          <p:cNvPicPr preferRelativeResize="0"/>
          <p:nvPr/>
        </p:nvPicPr>
        <p:blipFill>
          <a:blip r:embed="rId3">
            <a:alphaModFix/>
          </a:blip>
          <a:stretch>
            <a:fillRect/>
          </a:stretch>
        </p:blipFill>
        <p:spPr>
          <a:xfrm>
            <a:off x="6900238" y="5543400"/>
            <a:ext cx="1666875" cy="781050"/>
          </a:xfrm>
          <a:prstGeom prst="rect">
            <a:avLst/>
          </a:prstGeom>
          <a:noFill/>
          <a:ln>
            <a:noFill/>
          </a:ln>
        </p:spPr>
      </p:pic>
      <p:grpSp>
        <p:nvGrpSpPr>
          <p:cNvPr id="1509" name="Google Shape;1509;p194"/>
          <p:cNvGrpSpPr/>
          <p:nvPr/>
        </p:nvGrpSpPr>
        <p:grpSpPr>
          <a:xfrm>
            <a:off x="486599" y="1767125"/>
            <a:ext cx="2683457" cy="871417"/>
            <a:chOff x="1550492" y="1315117"/>
            <a:chExt cx="2061977" cy="669600"/>
          </a:xfrm>
        </p:grpSpPr>
        <p:cxnSp>
          <p:nvCxnSpPr>
            <p:cNvPr id="1510" name="Google Shape;1510;p194"/>
            <p:cNvCxnSpPr/>
            <p:nvPr/>
          </p:nvCxnSpPr>
          <p:spPr>
            <a:xfrm>
              <a:off x="3178969" y="1638300"/>
              <a:ext cx="433500" cy="252300"/>
            </a:xfrm>
            <a:prstGeom prst="straightConnector1">
              <a:avLst/>
            </a:prstGeom>
            <a:noFill/>
            <a:ln w="19050" cap="flat" cmpd="sng">
              <a:solidFill>
                <a:srgbClr val="7CA738"/>
              </a:solidFill>
              <a:prstDash val="solid"/>
              <a:round/>
              <a:headEnd type="oval" w="med" len="med"/>
              <a:tailEnd type="none" w="sm" len="sm"/>
            </a:ln>
          </p:spPr>
        </p:cxnSp>
        <p:sp>
          <p:nvSpPr>
            <p:cNvPr id="1511" name="Google Shape;1511;p194"/>
            <p:cNvSpPr txBox="1"/>
            <p:nvPr/>
          </p:nvSpPr>
          <p:spPr>
            <a:xfrm>
              <a:off x="1550492" y="1315117"/>
              <a:ext cx="16254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2000" b="1">
                  <a:solidFill>
                    <a:schemeClr val="lt1"/>
                  </a:solidFill>
                  <a:latin typeface="Roboto"/>
                  <a:ea typeface="Roboto"/>
                  <a:cs typeface="Roboto"/>
                  <a:sym typeface="Roboto"/>
                </a:rPr>
                <a:t>Respond to Data</a:t>
              </a:r>
              <a:endParaRPr sz="2000" b="1">
                <a:solidFill>
                  <a:schemeClr val="lt1"/>
                </a:solidFill>
                <a:latin typeface="Roboto"/>
                <a:ea typeface="Roboto"/>
                <a:cs typeface="Roboto"/>
                <a:sym typeface="Roboto"/>
              </a:endParaRPr>
            </a:p>
            <a:p>
              <a:pPr marL="0" lvl="0" indent="0" algn="r" rtl="0">
                <a:lnSpc>
                  <a:spcPct val="115000"/>
                </a:lnSpc>
                <a:spcBef>
                  <a:spcPts val="0"/>
                </a:spcBef>
                <a:spcAft>
                  <a:spcPts val="0"/>
                </a:spcAft>
                <a:buNone/>
              </a:pPr>
              <a:r>
                <a:rPr lang="en-US" sz="1500">
                  <a:solidFill>
                    <a:schemeClr val="lt1"/>
                  </a:solidFill>
                  <a:latin typeface="Roboto"/>
                  <a:ea typeface="Roboto"/>
                  <a:cs typeface="Roboto"/>
                  <a:sym typeface="Roboto"/>
                </a:rPr>
                <a:t>Analyze the live progress dashboard and provide in the moment intervention &amp; do targeted analysis of student work </a:t>
              </a:r>
              <a:endParaRPr sz="1500">
                <a:solidFill>
                  <a:schemeClr val="lt1"/>
                </a:solidFill>
                <a:latin typeface="Roboto"/>
                <a:ea typeface="Roboto"/>
                <a:cs typeface="Roboto"/>
                <a:sym typeface="Roboto"/>
              </a:endParaRPr>
            </a:p>
          </p:txBody>
        </p:sp>
      </p:grpSp>
      <p:grpSp>
        <p:nvGrpSpPr>
          <p:cNvPr id="1512" name="Google Shape;1512;p194"/>
          <p:cNvGrpSpPr/>
          <p:nvPr/>
        </p:nvGrpSpPr>
        <p:grpSpPr>
          <a:xfrm>
            <a:off x="5649028" y="1767125"/>
            <a:ext cx="2993611" cy="871417"/>
            <a:chOff x="5517319" y="1315117"/>
            <a:chExt cx="2300300" cy="669600"/>
          </a:xfrm>
        </p:grpSpPr>
        <p:cxnSp>
          <p:nvCxnSpPr>
            <p:cNvPr id="1513" name="Google Shape;1513;p194"/>
            <p:cNvCxnSpPr/>
            <p:nvPr/>
          </p:nvCxnSpPr>
          <p:spPr>
            <a:xfrm flipH="1">
              <a:off x="5517319" y="1638300"/>
              <a:ext cx="433500" cy="252300"/>
            </a:xfrm>
            <a:prstGeom prst="straightConnector1">
              <a:avLst/>
            </a:prstGeom>
            <a:noFill/>
            <a:ln w="19050" cap="flat" cmpd="sng">
              <a:solidFill>
                <a:srgbClr val="002F41"/>
              </a:solidFill>
              <a:prstDash val="solid"/>
              <a:round/>
              <a:headEnd type="oval" w="med" len="med"/>
              <a:tailEnd type="none" w="sm" len="sm"/>
            </a:ln>
          </p:spPr>
        </p:cxnSp>
        <p:sp>
          <p:nvSpPr>
            <p:cNvPr id="1514" name="Google Shape;1514;p194"/>
            <p:cNvSpPr txBox="1"/>
            <p:nvPr/>
          </p:nvSpPr>
          <p:spPr>
            <a:xfrm>
              <a:off x="5885919" y="1315117"/>
              <a:ext cx="19317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a:solidFill>
                    <a:schemeClr val="lt1"/>
                  </a:solidFill>
                  <a:latin typeface="Roboto"/>
                  <a:ea typeface="Roboto"/>
                  <a:cs typeface="Roboto"/>
                  <a:sym typeface="Roboto"/>
                </a:rPr>
                <a:t>Design Content</a:t>
              </a:r>
              <a:endParaRPr sz="2000" b="1">
                <a:solidFill>
                  <a:schemeClr val="lt1"/>
                </a:solidFill>
                <a:latin typeface="Roboto"/>
                <a:ea typeface="Roboto"/>
                <a:cs typeface="Roboto"/>
                <a:sym typeface="Roboto"/>
              </a:endParaRPr>
            </a:p>
            <a:p>
              <a:pPr marL="0" lvl="0" indent="0" algn="l" rtl="0">
                <a:lnSpc>
                  <a:spcPct val="115000"/>
                </a:lnSpc>
                <a:spcBef>
                  <a:spcPts val="0"/>
                </a:spcBef>
                <a:spcAft>
                  <a:spcPts val="0"/>
                </a:spcAft>
                <a:buNone/>
              </a:pPr>
              <a:r>
                <a:rPr lang="en-US" sz="1500">
                  <a:solidFill>
                    <a:schemeClr val="lt1"/>
                  </a:solidFill>
                  <a:latin typeface="Roboto"/>
                  <a:ea typeface="Roboto"/>
                  <a:cs typeface="Roboto"/>
                  <a:sym typeface="Roboto"/>
                </a:rPr>
                <a:t>Copy the Mini-Assessments for just-in-time checks.</a:t>
              </a:r>
              <a:endParaRPr sz="1500">
                <a:solidFill>
                  <a:schemeClr val="lt1"/>
                </a:solidFill>
                <a:latin typeface="Roboto"/>
                <a:ea typeface="Roboto"/>
                <a:cs typeface="Roboto"/>
                <a:sym typeface="Roboto"/>
              </a:endParaRPr>
            </a:p>
          </p:txBody>
        </p:sp>
      </p:grpSp>
      <p:grpSp>
        <p:nvGrpSpPr>
          <p:cNvPr id="1515" name="Google Shape;1515;p194"/>
          <p:cNvGrpSpPr/>
          <p:nvPr/>
        </p:nvGrpSpPr>
        <p:grpSpPr>
          <a:xfrm>
            <a:off x="2018275" y="4656264"/>
            <a:ext cx="4784207" cy="1374854"/>
            <a:chOff x="2727436" y="3535140"/>
            <a:chExt cx="3676200" cy="1056442"/>
          </a:xfrm>
        </p:grpSpPr>
        <p:cxnSp>
          <p:nvCxnSpPr>
            <p:cNvPr id="1516" name="Google Shape;1516;p194"/>
            <p:cNvCxnSpPr/>
            <p:nvPr/>
          </p:nvCxnSpPr>
          <p:spPr>
            <a:xfrm rot="10800000">
              <a:off x="4556399" y="3535140"/>
              <a:ext cx="0" cy="460500"/>
            </a:xfrm>
            <a:prstGeom prst="straightConnector1">
              <a:avLst/>
            </a:prstGeom>
            <a:noFill/>
            <a:ln w="19050" cap="flat" cmpd="sng">
              <a:solidFill>
                <a:srgbClr val="F9A11A"/>
              </a:solidFill>
              <a:prstDash val="solid"/>
              <a:round/>
              <a:headEnd type="oval" w="med" len="med"/>
              <a:tailEnd type="none" w="sm" len="sm"/>
            </a:ln>
          </p:spPr>
        </p:cxnSp>
        <p:sp>
          <p:nvSpPr>
            <p:cNvPr id="1517" name="Google Shape;1517;p194"/>
            <p:cNvSpPr txBox="1"/>
            <p:nvPr/>
          </p:nvSpPr>
          <p:spPr>
            <a:xfrm>
              <a:off x="2727436" y="3921982"/>
              <a:ext cx="36762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000" b="1">
                  <a:solidFill>
                    <a:schemeClr val="lt1"/>
                  </a:solidFill>
                  <a:latin typeface="Roboto"/>
                  <a:ea typeface="Roboto"/>
                  <a:cs typeface="Roboto"/>
                  <a:sym typeface="Roboto"/>
                </a:rPr>
                <a:t>Send to Students</a:t>
              </a:r>
              <a:endParaRPr sz="20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500">
                  <a:solidFill>
                    <a:schemeClr val="lt1"/>
                  </a:solidFill>
                  <a:latin typeface="Roboto"/>
                  <a:ea typeface="Roboto"/>
                  <a:cs typeface="Roboto"/>
                  <a:sym typeface="Roboto"/>
                </a:rPr>
                <a:t>Turn on Real-time Connect and ask students to attach pictures of work</a:t>
              </a:r>
              <a:endParaRPr sz="1500">
                <a:solidFill>
                  <a:schemeClr val="lt1"/>
                </a:solidFill>
                <a:latin typeface="Roboto"/>
                <a:ea typeface="Roboto"/>
                <a:cs typeface="Roboto"/>
                <a:sym typeface="Roboto"/>
              </a:endParaRPr>
            </a:p>
          </p:txBody>
        </p:sp>
      </p:grpSp>
      <p:sp>
        <p:nvSpPr>
          <p:cNvPr id="1518" name="Google Shape;1518;p194"/>
          <p:cNvSpPr/>
          <p:nvPr/>
        </p:nvSpPr>
        <p:spPr>
          <a:xfrm rot="1799997">
            <a:off x="2659212" y="1469571"/>
            <a:ext cx="3502205" cy="3502205"/>
          </a:xfrm>
          <a:prstGeom prst="blockArc">
            <a:avLst>
              <a:gd name="adj1" fmla="val 14414370"/>
              <a:gd name="adj2" fmla="val 694"/>
              <a:gd name="adj3" fmla="val 9562"/>
            </a:avLst>
          </a:prstGeom>
          <a:solidFill>
            <a:srgbClr val="002F4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94"/>
          <p:cNvSpPr/>
          <p:nvPr/>
        </p:nvSpPr>
        <p:spPr>
          <a:xfrm rot="-1799997" flipH="1">
            <a:off x="2661847" y="1469571"/>
            <a:ext cx="3502205" cy="3502205"/>
          </a:xfrm>
          <a:prstGeom prst="blockArc">
            <a:avLst>
              <a:gd name="adj1" fmla="val 14348563"/>
              <a:gd name="adj2" fmla="val 21472873"/>
              <a:gd name="adj3" fmla="val 9381"/>
            </a:avLst>
          </a:prstGeom>
          <a:solidFill>
            <a:srgbClr val="7CA738"/>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94"/>
          <p:cNvSpPr/>
          <p:nvPr/>
        </p:nvSpPr>
        <p:spPr>
          <a:xfrm rot="-8100000">
            <a:off x="4172627" y="1392735"/>
            <a:ext cx="472630" cy="472630"/>
          </a:xfrm>
          <a:prstGeom prst="rtTriangle">
            <a:avLst/>
          </a:prstGeom>
          <a:solidFill>
            <a:srgbClr val="7CA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94"/>
          <p:cNvSpPr/>
          <p:nvPr/>
        </p:nvSpPr>
        <p:spPr>
          <a:xfrm rot="-9000729" flipH="1">
            <a:off x="2660651" y="1467511"/>
            <a:ext cx="3501086" cy="3501086"/>
          </a:xfrm>
          <a:prstGeom prst="blockArc">
            <a:avLst>
              <a:gd name="adj1" fmla="val 14316164"/>
              <a:gd name="adj2" fmla="val 21502663"/>
              <a:gd name="adj3" fmla="val 9415"/>
            </a:avLst>
          </a:prstGeom>
          <a:solidFill>
            <a:srgbClr val="F9A11A"/>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94"/>
          <p:cNvSpPr/>
          <p:nvPr/>
        </p:nvSpPr>
        <p:spPr>
          <a:xfrm rot="-1029145">
            <a:off x="5608360" y="3764418"/>
            <a:ext cx="406897" cy="406897"/>
          </a:xfrm>
          <a:prstGeom prst="rtTriangle">
            <a:avLst/>
          </a:prstGeom>
          <a:solidFill>
            <a:srgbClr val="002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94"/>
          <p:cNvSpPr/>
          <p:nvPr/>
        </p:nvSpPr>
        <p:spPr>
          <a:xfrm rot="6360616">
            <a:off x="2784088" y="3761751"/>
            <a:ext cx="473153" cy="473153"/>
          </a:xfrm>
          <a:prstGeom prst="rtTriangle">
            <a:avLst/>
          </a:prstGeom>
          <a:solidFill>
            <a:srgbClr val="F9A1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94"/>
          <p:cNvSpPr txBox="1"/>
          <p:nvPr/>
        </p:nvSpPr>
        <p:spPr>
          <a:xfrm>
            <a:off x="3151948" y="2697223"/>
            <a:ext cx="2514000" cy="1046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000" b="1">
                <a:solidFill>
                  <a:schemeClr val="lt1"/>
                </a:solidFill>
                <a:latin typeface="Roboto"/>
                <a:ea typeface="Roboto"/>
                <a:cs typeface="Roboto"/>
                <a:sym typeface="Roboto"/>
              </a:rPr>
              <a:t>Assessments for </a:t>
            </a:r>
            <a:endParaRPr sz="30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3000" b="1">
                <a:solidFill>
                  <a:schemeClr val="lt1"/>
                </a:solidFill>
                <a:latin typeface="Roboto"/>
                <a:ea typeface="Roboto"/>
                <a:cs typeface="Roboto"/>
                <a:sym typeface="Roboto"/>
              </a:rPr>
              <a:t>Learning</a:t>
            </a:r>
            <a:endParaRPr sz="3000">
              <a:solidFill>
                <a:schemeClr val="lt1"/>
              </a:solidFill>
            </a:endParaRPr>
          </a:p>
        </p:txBody>
      </p:sp>
      <p:sp>
        <p:nvSpPr>
          <p:cNvPr id="1525" name="Google Shape;1525;p194"/>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Achieve the Core Mini-assessments</a:t>
            </a:r>
            <a:endParaRPr sz="2800" b="1">
              <a:solidFill>
                <a:schemeClr val="lt1"/>
              </a:solidFill>
              <a:latin typeface="Allerta"/>
              <a:ea typeface="Allerta"/>
              <a:cs typeface="Allerta"/>
              <a:sym typeface="Allert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95"/>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95"/>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2" name="Google Shape;1532;p195"/>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533" name="Google Shape;1533;p195"/>
          <p:cNvSpPr txBox="1"/>
          <p:nvPr/>
        </p:nvSpPr>
        <p:spPr>
          <a:xfrm>
            <a:off x="777650" y="649350"/>
            <a:ext cx="7514700" cy="7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llerta"/>
              <a:ea typeface="Allerta"/>
              <a:cs typeface="Allerta"/>
              <a:sym typeface="Allerta"/>
            </a:endParaRPr>
          </a:p>
        </p:txBody>
      </p:sp>
      <p:sp>
        <p:nvSpPr>
          <p:cNvPr id="1534" name="Google Shape;1534;p195"/>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lt1"/>
                </a:solidFill>
                <a:latin typeface="Allerta"/>
                <a:ea typeface="Allerta"/>
                <a:cs typeface="Allerta"/>
                <a:sym typeface="Allerta"/>
              </a:rPr>
              <a:t>Achieve the Core Mini-assessments</a:t>
            </a:r>
            <a:endParaRPr sz="2800">
              <a:solidFill>
                <a:schemeClr val="lt1"/>
              </a:solidFill>
              <a:latin typeface="Allerta"/>
              <a:ea typeface="Allerta"/>
              <a:cs typeface="Allerta"/>
              <a:sym typeface="Allerta"/>
            </a:endParaRPr>
          </a:p>
        </p:txBody>
      </p:sp>
      <p:sp>
        <p:nvSpPr>
          <p:cNvPr id="1535" name="Google Shape;1535;p195"/>
          <p:cNvSpPr txBox="1"/>
          <p:nvPr/>
        </p:nvSpPr>
        <p:spPr>
          <a:xfrm>
            <a:off x="777650" y="1230600"/>
            <a:ext cx="1666800"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9A11A"/>
                </a:solidFill>
                <a:latin typeface="Allerta"/>
                <a:ea typeface="Allerta"/>
                <a:cs typeface="Allerta"/>
                <a:sym typeface="Allerta"/>
              </a:rPr>
              <a:t>Design Content</a:t>
            </a:r>
            <a:endParaRPr>
              <a:solidFill>
                <a:srgbClr val="F9A11A"/>
              </a:solidFill>
              <a:latin typeface="Allerta"/>
              <a:ea typeface="Allerta"/>
              <a:cs typeface="Allerta"/>
              <a:sym typeface="Allerta"/>
            </a:endParaRPr>
          </a:p>
        </p:txBody>
      </p:sp>
      <p:sp>
        <p:nvSpPr>
          <p:cNvPr id="1536" name="Google Shape;1536;p195"/>
          <p:cNvSpPr txBox="1"/>
          <p:nvPr/>
        </p:nvSpPr>
        <p:spPr>
          <a:xfrm>
            <a:off x="3624000" y="1230600"/>
            <a:ext cx="1896000"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latin typeface="Allerta"/>
                <a:ea typeface="Allerta"/>
                <a:cs typeface="Allerta"/>
                <a:sym typeface="Allerta"/>
              </a:rPr>
              <a:t>Send to Students</a:t>
            </a:r>
            <a:endParaRPr>
              <a:solidFill>
                <a:schemeClr val="lt1"/>
              </a:solidFill>
              <a:latin typeface="Allerta"/>
              <a:ea typeface="Allerta"/>
              <a:cs typeface="Allerta"/>
              <a:sym typeface="Allerta"/>
            </a:endParaRPr>
          </a:p>
        </p:txBody>
      </p:sp>
      <p:sp>
        <p:nvSpPr>
          <p:cNvPr id="1537" name="Google Shape;1537;p195"/>
          <p:cNvSpPr txBox="1"/>
          <p:nvPr/>
        </p:nvSpPr>
        <p:spPr>
          <a:xfrm>
            <a:off x="6472700" y="1230600"/>
            <a:ext cx="1896000"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latin typeface="Allerta"/>
                <a:ea typeface="Allerta"/>
                <a:cs typeface="Allerta"/>
                <a:sym typeface="Allerta"/>
              </a:rPr>
              <a:t>Respond to Data</a:t>
            </a:r>
            <a:endParaRPr>
              <a:solidFill>
                <a:schemeClr val="lt1"/>
              </a:solidFill>
              <a:latin typeface="Allerta"/>
              <a:ea typeface="Allerta"/>
              <a:cs typeface="Allerta"/>
              <a:sym typeface="Allerta"/>
            </a:endParaRPr>
          </a:p>
        </p:txBody>
      </p:sp>
      <p:pic>
        <p:nvPicPr>
          <p:cNvPr id="1538" name="Google Shape;1538;p195"/>
          <p:cNvPicPr preferRelativeResize="0"/>
          <p:nvPr/>
        </p:nvPicPr>
        <p:blipFill>
          <a:blip r:embed="rId4">
            <a:alphaModFix/>
          </a:blip>
          <a:stretch>
            <a:fillRect/>
          </a:stretch>
        </p:blipFill>
        <p:spPr>
          <a:xfrm>
            <a:off x="777650" y="1715100"/>
            <a:ext cx="7591051" cy="3676922"/>
          </a:xfrm>
          <a:prstGeom prst="rect">
            <a:avLst/>
          </a:prstGeom>
          <a:noFill/>
          <a:ln w="38100" cap="flat" cmpd="sng">
            <a:solidFill>
              <a:srgbClr val="F9A11A"/>
            </a:solidFill>
            <a:prstDash val="solid"/>
            <a:round/>
            <a:headEnd type="none" w="sm" len="sm"/>
            <a:tailEnd type="none" w="sm" len="sm"/>
          </a:ln>
        </p:spPr>
      </p:pic>
      <p:cxnSp>
        <p:nvCxnSpPr>
          <p:cNvPr id="1539" name="Google Shape;1539;p195"/>
          <p:cNvCxnSpPr/>
          <p:nvPr/>
        </p:nvCxnSpPr>
        <p:spPr>
          <a:xfrm>
            <a:off x="2444450" y="1486850"/>
            <a:ext cx="1179600" cy="0"/>
          </a:xfrm>
          <a:prstGeom prst="straightConnector1">
            <a:avLst/>
          </a:prstGeom>
          <a:noFill/>
          <a:ln w="38100" cap="flat" cmpd="sng">
            <a:solidFill>
              <a:schemeClr val="lt1"/>
            </a:solidFill>
            <a:prstDash val="solid"/>
            <a:round/>
            <a:headEnd type="none" w="med" len="med"/>
            <a:tailEnd type="none" w="med" len="med"/>
          </a:ln>
        </p:spPr>
      </p:cxnSp>
      <p:cxnSp>
        <p:nvCxnSpPr>
          <p:cNvPr id="1540" name="Google Shape;1540;p195"/>
          <p:cNvCxnSpPr/>
          <p:nvPr/>
        </p:nvCxnSpPr>
        <p:spPr>
          <a:xfrm>
            <a:off x="5293100" y="1478325"/>
            <a:ext cx="1179600" cy="0"/>
          </a:xfrm>
          <a:prstGeom prst="straightConnector1">
            <a:avLst/>
          </a:prstGeom>
          <a:noFill/>
          <a:ln w="38100" cap="flat" cmpd="sng">
            <a:solidFill>
              <a:schemeClr val="lt1"/>
            </a:solidFill>
            <a:prstDash val="solid"/>
            <a:round/>
            <a:headEnd type="none" w="med" len="med"/>
            <a:tailEnd type="none"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pic>
        <p:nvPicPr>
          <p:cNvPr id="1028" name="Google Shape;1028;p151"/>
          <p:cNvPicPr preferRelativeResize="0"/>
          <p:nvPr/>
        </p:nvPicPr>
        <p:blipFill rotWithShape="1">
          <a:blip r:embed="rId3">
            <a:alphaModFix/>
          </a:blip>
          <a:srcRect l="27388"/>
          <a:stretch/>
        </p:blipFill>
        <p:spPr>
          <a:xfrm>
            <a:off x="1148473" y="2905400"/>
            <a:ext cx="6847051" cy="1443375"/>
          </a:xfrm>
          <a:prstGeom prst="rect">
            <a:avLst/>
          </a:prstGeom>
          <a:noFill/>
          <a:ln>
            <a:noFill/>
          </a:ln>
        </p:spPr>
      </p:pic>
      <p:sp>
        <p:nvSpPr>
          <p:cNvPr id="1029" name="Google Shape;1029;p151"/>
          <p:cNvSpPr txBox="1">
            <a:spLocks noGrp="1"/>
          </p:cNvSpPr>
          <p:nvPr>
            <p:ph type="title"/>
          </p:nvPr>
        </p:nvSpPr>
        <p:spPr>
          <a:xfrm>
            <a:off x="382825" y="-102063"/>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2800" b="0" i="0" u="none" strike="noStrike" cap="none">
                <a:solidFill>
                  <a:srgbClr val="3F3F39"/>
                </a:solidFill>
                <a:latin typeface="Lucida Sans"/>
                <a:ea typeface="Lucida Sans"/>
                <a:cs typeface="Lucida Sans"/>
                <a:sym typeface="Lucida Sans"/>
              </a:rPr>
              <a:t>Engage with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030" name="Google Shape;1030;p151"/>
          <p:cNvSpPr/>
          <p:nvPr/>
        </p:nvSpPr>
        <p:spPr>
          <a:xfrm>
            <a:off x="4233475" y="2316200"/>
            <a:ext cx="777900" cy="589200"/>
          </a:xfrm>
          <a:prstGeom prst="downArrow">
            <a:avLst>
              <a:gd name="adj1" fmla="val 50000"/>
              <a:gd name="adj2" fmla="val 50000"/>
            </a:avLst>
          </a:prstGeom>
          <a:solidFill>
            <a:srgbClr val="1155C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51"/>
          <p:cNvSpPr/>
          <p:nvPr/>
        </p:nvSpPr>
        <p:spPr>
          <a:xfrm>
            <a:off x="1556375" y="2365975"/>
            <a:ext cx="777900" cy="589200"/>
          </a:xfrm>
          <a:prstGeom prst="downArrow">
            <a:avLst>
              <a:gd name="adj1" fmla="val 50000"/>
              <a:gd name="adj2" fmla="val 50000"/>
            </a:avLst>
          </a:prstGeom>
          <a:solidFill>
            <a:srgbClr val="9900FF"/>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51"/>
          <p:cNvSpPr txBox="1"/>
          <p:nvPr/>
        </p:nvSpPr>
        <p:spPr>
          <a:xfrm>
            <a:off x="545325" y="1408850"/>
            <a:ext cx="2349600" cy="76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a:solidFill>
                  <a:srgbClr val="9900FF"/>
                </a:solidFill>
                <a:latin typeface="Lucida Sans"/>
                <a:ea typeface="Lucida Sans"/>
                <a:cs typeface="Lucida Sans"/>
                <a:sym typeface="Lucida Sans"/>
              </a:rPr>
              <a:t>Question just for the presenters/ tech help</a:t>
            </a:r>
            <a:endParaRPr sz="1700" b="1">
              <a:solidFill>
                <a:srgbClr val="9900FF"/>
              </a:solidFill>
              <a:latin typeface="Lucida Sans"/>
              <a:ea typeface="Lucida Sans"/>
              <a:cs typeface="Lucida Sans"/>
              <a:sym typeface="Lucida Sans"/>
            </a:endParaRPr>
          </a:p>
          <a:p>
            <a:pPr marL="0" lvl="0" indent="0" algn="ctr" rtl="0">
              <a:spcBef>
                <a:spcPts val="0"/>
              </a:spcBef>
              <a:spcAft>
                <a:spcPts val="0"/>
              </a:spcAft>
              <a:buNone/>
            </a:pPr>
            <a:endParaRPr sz="1300">
              <a:latin typeface="Lucida Sans"/>
              <a:ea typeface="Lucida Sans"/>
              <a:cs typeface="Lucida Sans"/>
              <a:sym typeface="Lucida Sans"/>
            </a:endParaRPr>
          </a:p>
        </p:txBody>
      </p:sp>
      <p:sp>
        <p:nvSpPr>
          <p:cNvPr id="1033" name="Google Shape;1033;p151"/>
          <p:cNvSpPr txBox="1"/>
          <p:nvPr/>
        </p:nvSpPr>
        <p:spPr>
          <a:xfrm>
            <a:off x="3847750" y="1830800"/>
            <a:ext cx="1753800" cy="48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0000FF"/>
                </a:solidFill>
                <a:latin typeface="Lucida Sans"/>
                <a:ea typeface="Lucida Sans"/>
                <a:cs typeface="Lucida Sans"/>
                <a:sym typeface="Lucida Sans"/>
              </a:rPr>
              <a:t>Group chat </a:t>
            </a:r>
            <a:endParaRPr sz="1800" b="1">
              <a:solidFill>
                <a:srgbClr val="0000FF"/>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034" name="Google Shape;1034;p151"/>
          <p:cNvSpPr/>
          <p:nvPr/>
        </p:nvSpPr>
        <p:spPr>
          <a:xfrm>
            <a:off x="2894925" y="2365975"/>
            <a:ext cx="777900" cy="589200"/>
          </a:xfrm>
          <a:prstGeom prst="downArrow">
            <a:avLst>
              <a:gd name="adj1" fmla="val 50000"/>
              <a:gd name="adj2" fmla="val 50000"/>
            </a:avLst>
          </a:prstGeom>
          <a:solidFill>
            <a:schemeClr val="accent2"/>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1"/>
          <p:cNvSpPr txBox="1"/>
          <p:nvPr/>
        </p:nvSpPr>
        <p:spPr>
          <a:xfrm>
            <a:off x="2406975" y="1830800"/>
            <a:ext cx="1753800" cy="48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chemeClr val="accent2"/>
                </a:solidFill>
                <a:latin typeface="Lucida Sans"/>
                <a:ea typeface="Lucida Sans"/>
                <a:cs typeface="Lucida Sans"/>
                <a:sym typeface="Lucida Sans"/>
              </a:rPr>
              <a:t>Resources </a:t>
            </a:r>
            <a:endParaRPr sz="1800" b="1">
              <a:solidFill>
                <a:schemeClr val="accent2"/>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036" name="Google Shape;1036;p151"/>
          <p:cNvSpPr txBox="1"/>
          <p:nvPr/>
        </p:nvSpPr>
        <p:spPr>
          <a:xfrm>
            <a:off x="382825" y="758300"/>
            <a:ext cx="3909900" cy="65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None/>
            </a:pPr>
            <a:r>
              <a:rPr lang="en-US" sz="2200">
                <a:solidFill>
                  <a:srgbClr val="3F3F39"/>
                </a:solidFill>
                <a:latin typeface="Lucida Sans"/>
                <a:ea typeface="Lucida Sans"/>
                <a:cs typeface="Lucida Sans"/>
                <a:sym typeface="Lucida Sans"/>
              </a:rPr>
              <a:t>During the webinar:</a:t>
            </a:r>
            <a:endParaRPr/>
          </a:p>
        </p:txBody>
      </p:sp>
      <p:sp>
        <p:nvSpPr>
          <p:cNvPr id="1037" name="Google Shape;1037;p151"/>
          <p:cNvSpPr/>
          <p:nvPr/>
        </p:nvSpPr>
        <p:spPr>
          <a:xfrm>
            <a:off x="6910575" y="2316200"/>
            <a:ext cx="777900" cy="589200"/>
          </a:xfrm>
          <a:prstGeom prst="downArrow">
            <a:avLst>
              <a:gd name="adj1" fmla="val 50000"/>
              <a:gd name="adj2" fmla="val 50000"/>
            </a:avLst>
          </a:prstGeom>
          <a:solidFill>
            <a:srgbClr val="F1C232"/>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51"/>
          <p:cNvSpPr txBox="1"/>
          <p:nvPr/>
        </p:nvSpPr>
        <p:spPr>
          <a:xfrm>
            <a:off x="6554375" y="1830800"/>
            <a:ext cx="1625700" cy="48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F1C232"/>
                </a:solidFill>
                <a:latin typeface="Lucida Sans"/>
                <a:ea typeface="Lucida Sans"/>
                <a:cs typeface="Lucida Sans"/>
                <a:sym typeface="Lucida Sans"/>
              </a:rPr>
              <a:t>Certificate</a:t>
            </a:r>
            <a:endParaRPr sz="1800" b="1">
              <a:solidFill>
                <a:srgbClr val="F1C232"/>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039" name="Google Shape;1039;p151"/>
          <p:cNvSpPr txBox="1"/>
          <p:nvPr/>
        </p:nvSpPr>
        <p:spPr>
          <a:xfrm>
            <a:off x="5324400" y="1830788"/>
            <a:ext cx="1528800" cy="485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a:solidFill>
                  <a:srgbClr val="9FC5E8"/>
                </a:solidFill>
                <a:latin typeface="Lucida Sans"/>
                <a:ea typeface="Lucida Sans"/>
                <a:cs typeface="Lucida Sans"/>
                <a:sym typeface="Lucida Sans"/>
              </a:rPr>
              <a:t>Twitter</a:t>
            </a:r>
            <a:endParaRPr sz="1800" b="1">
              <a:solidFill>
                <a:srgbClr val="9FC5E8"/>
              </a:solidFill>
              <a:latin typeface="Lucida Sans"/>
              <a:ea typeface="Lucida Sans"/>
              <a:cs typeface="Lucida Sans"/>
              <a:sym typeface="Lucida Sans"/>
            </a:endParaRPr>
          </a:p>
          <a:p>
            <a:pPr marL="0" lvl="0" indent="0" algn="l" rtl="0">
              <a:spcBef>
                <a:spcPts val="0"/>
              </a:spcBef>
              <a:spcAft>
                <a:spcPts val="0"/>
              </a:spcAft>
              <a:buNone/>
            </a:pPr>
            <a:endParaRPr sz="1800" b="1">
              <a:solidFill>
                <a:srgbClr val="0000FF"/>
              </a:solidFill>
              <a:latin typeface="Lucida Sans"/>
              <a:ea typeface="Lucida Sans"/>
              <a:cs typeface="Lucida Sans"/>
              <a:sym typeface="Lucida Sans"/>
            </a:endParaRPr>
          </a:p>
          <a:p>
            <a:pPr marL="0" lvl="0" indent="0" algn="ctr" rtl="0">
              <a:spcBef>
                <a:spcPts val="0"/>
              </a:spcBef>
              <a:spcAft>
                <a:spcPts val="0"/>
              </a:spcAft>
              <a:buNone/>
            </a:pPr>
            <a:endParaRPr>
              <a:solidFill>
                <a:srgbClr val="0000FF"/>
              </a:solidFill>
              <a:latin typeface="Lucida Sans"/>
              <a:ea typeface="Lucida Sans"/>
              <a:cs typeface="Lucida Sans"/>
              <a:sym typeface="Lucida Sans"/>
            </a:endParaRPr>
          </a:p>
        </p:txBody>
      </p:sp>
      <p:sp>
        <p:nvSpPr>
          <p:cNvPr id="1040" name="Google Shape;1040;p151"/>
          <p:cNvSpPr/>
          <p:nvPr/>
        </p:nvSpPr>
        <p:spPr>
          <a:xfrm>
            <a:off x="5572025" y="2365975"/>
            <a:ext cx="777900" cy="589200"/>
          </a:xfrm>
          <a:prstGeom prst="downArrow">
            <a:avLst>
              <a:gd name="adj1" fmla="val 50000"/>
              <a:gd name="adj2" fmla="val 50000"/>
            </a:avLst>
          </a:prstGeom>
          <a:solidFill>
            <a:srgbClr val="6FA8DC"/>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51"/>
          <p:cNvSpPr txBox="1"/>
          <p:nvPr/>
        </p:nvSpPr>
        <p:spPr>
          <a:xfrm>
            <a:off x="241825" y="4544450"/>
            <a:ext cx="8761200" cy="1598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dirty="0">
                <a:solidFill>
                  <a:srgbClr val="3F3F39"/>
                </a:solidFill>
                <a:latin typeface="Lucida Sans"/>
                <a:ea typeface="Lucida Sans"/>
                <a:cs typeface="Lucida Sans"/>
                <a:sym typeface="Lucida Sans"/>
              </a:rPr>
              <a:t>Feel free to tweet during and after the webinar using #coreadvocates</a:t>
            </a:r>
            <a:endParaRPr sz="2000" dirty="0">
              <a:solidFill>
                <a:srgbClr val="595959"/>
              </a:solidFill>
              <a:latin typeface="Lucida Sans"/>
              <a:ea typeface="Lucida Sans"/>
              <a:cs typeface="Lucida Sans"/>
              <a:sym typeface="Lucida Sans"/>
            </a:endParaRPr>
          </a:p>
          <a:p>
            <a:pPr marL="342900" lvl="0" indent="-317500" algn="l" rtl="0">
              <a:spcBef>
                <a:spcPts val="480"/>
              </a:spcBef>
              <a:spcAft>
                <a:spcPts val="0"/>
              </a:spcAft>
              <a:buClr>
                <a:srgbClr val="434343"/>
              </a:buClr>
              <a:buSzPts val="2000"/>
              <a:buFont typeface="Lucida Sans"/>
              <a:buChar char="●"/>
            </a:pPr>
            <a:r>
              <a:rPr lang="en-US" sz="2000" dirty="0">
                <a:solidFill>
                  <a:srgbClr val="434343"/>
                </a:solidFill>
                <a:latin typeface="Lucida Sans"/>
                <a:ea typeface="Lucida Sans"/>
                <a:cs typeface="Lucida Sans"/>
                <a:sym typeface="Lucida Sans"/>
              </a:rPr>
              <a:t>@achievethecore</a:t>
            </a:r>
            <a:endParaRPr sz="2000" dirty="0">
              <a:solidFill>
                <a:srgbClr val="434343"/>
              </a:solidFill>
              <a:latin typeface="Lucida Sans"/>
              <a:ea typeface="Lucida Sans"/>
              <a:cs typeface="Lucida Sans"/>
              <a:sym typeface="Lucida Sans"/>
            </a:endParaRPr>
          </a:p>
          <a:p>
            <a:pPr marL="342900" lvl="0" indent="-317500" algn="l" rtl="0">
              <a:spcBef>
                <a:spcPts val="480"/>
              </a:spcBef>
              <a:spcAft>
                <a:spcPts val="0"/>
              </a:spcAft>
              <a:buClr>
                <a:srgbClr val="434343"/>
              </a:buClr>
              <a:buSzPts val="2000"/>
              <a:buFont typeface="Lucida Sans"/>
              <a:buChar char="●"/>
            </a:pPr>
            <a:r>
              <a:rPr lang="en-US" sz="2000" dirty="0">
                <a:solidFill>
                  <a:srgbClr val="434343"/>
                </a:solidFill>
                <a:latin typeface="Lucida Sans"/>
                <a:ea typeface="Lucida Sans"/>
                <a:cs typeface="Lucida Sans"/>
                <a:sym typeface="Lucida Sans"/>
              </a:rPr>
              <a:t>@edciteteam</a:t>
            </a:r>
          </a:p>
          <a:p>
            <a:pPr marL="342900" lvl="0" indent="-317500" algn="l" rtl="0">
              <a:spcBef>
                <a:spcPts val="480"/>
              </a:spcBef>
              <a:spcAft>
                <a:spcPts val="0"/>
              </a:spcAft>
              <a:buClr>
                <a:srgbClr val="434343"/>
              </a:buClr>
              <a:buSzPts val="2000"/>
              <a:buFont typeface="Lucida Sans"/>
              <a:buChar char="●"/>
            </a:pPr>
            <a:r>
              <a:rPr lang="en-US" sz="2000" dirty="0">
                <a:solidFill>
                  <a:srgbClr val="434343"/>
                </a:solidFill>
                <a:latin typeface="Lucida Sans"/>
                <a:ea typeface="Lucida Sans"/>
                <a:cs typeface="Lucida Sans"/>
                <a:sym typeface="Lucida Sans"/>
              </a:rPr>
              <a:t>@kckeown</a:t>
            </a:r>
          </a:p>
          <a:p>
            <a:pPr marL="342900" lvl="0" indent="-317500" algn="l" rtl="0">
              <a:spcBef>
                <a:spcPts val="480"/>
              </a:spcBef>
              <a:spcAft>
                <a:spcPts val="0"/>
              </a:spcAft>
              <a:buClr>
                <a:srgbClr val="434343"/>
              </a:buClr>
              <a:buSzPts val="2000"/>
              <a:buFont typeface="Lucida Sans"/>
              <a:buChar char="●"/>
            </a:pPr>
            <a:r>
              <a:rPr lang="en-US" sz="2000" dirty="0">
                <a:solidFill>
                  <a:srgbClr val="434343"/>
                </a:solidFill>
                <a:latin typeface="Lucida Sans"/>
                <a:ea typeface="Lucida Sans"/>
                <a:cs typeface="Lucida Sans"/>
                <a:sym typeface="Lucida Sans"/>
              </a:rPr>
              <a:t>@juliasween</a:t>
            </a:r>
          </a:p>
        </p:txBody>
      </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196"/>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96"/>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47" name="Google Shape;1547;p196"/>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548" name="Google Shape;1548;p196"/>
          <p:cNvSpPr txBox="1"/>
          <p:nvPr/>
        </p:nvSpPr>
        <p:spPr>
          <a:xfrm>
            <a:off x="777650" y="649350"/>
            <a:ext cx="7514700" cy="7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llerta"/>
              <a:ea typeface="Allerta"/>
              <a:cs typeface="Allerta"/>
              <a:sym typeface="Allerta"/>
            </a:endParaRPr>
          </a:p>
        </p:txBody>
      </p:sp>
      <p:sp>
        <p:nvSpPr>
          <p:cNvPr id="1549" name="Google Shape;1549;p196"/>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Achieve the Core Mini-assessments</a:t>
            </a:r>
            <a:endParaRPr sz="2800" b="1">
              <a:solidFill>
                <a:schemeClr val="lt1"/>
              </a:solidFill>
              <a:latin typeface="Allerta"/>
              <a:ea typeface="Allerta"/>
              <a:cs typeface="Allerta"/>
              <a:sym typeface="Allerta"/>
            </a:endParaRPr>
          </a:p>
        </p:txBody>
      </p:sp>
      <p:sp>
        <p:nvSpPr>
          <p:cNvPr id="1550" name="Google Shape;1550;p196"/>
          <p:cNvSpPr txBox="1"/>
          <p:nvPr/>
        </p:nvSpPr>
        <p:spPr>
          <a:xfrm>
            <a:off x="777650" y="1230600"/>
            <a:ext cx="1666800"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latin typeface="Allerta"/>
                <a:ea typeface="Allerta"/>
                <a:cs typeface="Allerta"/>
                <a:sym typeface="Allerta"/>
              </a:rPr>
              <a:t>Design Content</a:t>
            </a:r>
            <a:endParaRPr>
              <a:solidFill>
                <a:schemeClr val="lt1"/>
              </a:solidFill>
              <a:latin typeface="Allerta"/>
              <a:ea typeface="Allerta"/>
              <a:cs typeface="Allerta"/>
              <a:sym typeface="Allerta"/>
            </a:endParaRPr>
          </a:p>
        </p:txBody>
      </p:sp>
      <p:sp>
        <p:nvSpPr>
          <p:cNvPr id="1551" name="Google Shape;1551;p196"/>
          <p:cNvSpPr txBox="1"/>
          <p:nvPr/>
        </p:nvSpPr>
        <p:spPr>
          <a:xfrm>
            <a:off x="3624000" y="1230600"/>
            <a:ext cx="1896000"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9A11A"/>
                </a:solidFill>
                <a:latin typeface="Allerta"/>
                <a:ea typeface="Allerta"/>
                <a:cs typeface="Allerta"/>
                <a:sym typeface="Allerta"/>
              </a:rPr>
              <a:t>Send to Students</a:t>
            </a:r>
            <a:endParaRPr>
              <a:solidFill>
                <a:srgbClr val="F9A11A"/>
              </a:solidFill>
              <a:latin typeface="Allerta"/>
              <a:ea typeface="Allerta"/>
              <a:cs typeface="Allerta"/>
              <a:sym typeface="Allerta"/>
            </a:endParaRPr>
          </a:p>
        </p:txBody>
      </p:sp>
      <p:sp>
        <p:nvSpPr>
          <p:cNvPr id="1552" name="Google Shape;1552;p196"/>
          <p:cNvSpPr txBox="1"/>
          <p:nvPr/>
        </p:nvSpPr>
        <p:spPr>
          <a:xfrm>
            <a:off x="6472700" y="1230600"/>
            <a:ext cx="1896000"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latin typeface="Allerta"/>
                <a:ea typeface="Allerta"/>
                <a:cs typeface="Allerta"/>
                <a:sym typeface="Allerta"/>
              </a:rPr>
              <a:t>Respond to Data</a:t>
            </a:r>
            <a:endParaRPr>
              <a:solidFill>
                <a:schemeClr val="lt1"/>
              </a:solidFill>
              <a:latin typeface="Allerta"/>
              <a:ea typeface="Allerta"/>
              <a:cs typeface="Allerta"/>
              <a:sym typeface="Allerta"/>
            </a:endParaRPr>
          </a:p>
        </p:txBody>
      </p:sp>
      <p:cxnSp>
        <p:nvCxnSpPr>
          <p:cNvPr id="1553" name="Google Shape;1553;p196"/>
          <p:cNvCxnSpPr/>
          <p:nvPr/>
        </p:nvCxnSpPr>
        <p:spPr>
          <a:xfrm>
            <a:off x="2444450" y="1486850"/>
            <a:ext cx="1179600" cy="0"/>
          </a:xfrm>
          <a:prstGeom prst="straightConnector1">
            <a:avLst/>
          </a:prstGeom>
          <a:noFill/>
          <a:ln w="38100" cap="flat" cmpd="sng">
            <a:solidFill>
              <a:schemeClr val="lt1"/>
            </a:solidFill>
            <a:prstDash val="solid"/>
            <a:round/>
            <a:headEnd type="none" w="med" len="med"/>
            <a:tailEnd type="none" w="med" len="med"/>
          </a:ln>
        </p:spPr>
      </p:cxnSp>
      <p:cxnSp>
        <p:nvCxnSpPr>
          <p:cNvPr id="1554" name="Google Shape;1554;p196"/>
          <p:cNvCxnSpPr/>
          <p:nvPr/>
        </p:nvCxnSpPr>
        <p:spPr>
          <a:xfrm>
            <a:off x="5293100" y="1478325"/>
            <a:ext cx="1179600" cy="0"/>
          </a:xfrm>
          <a:prstGeom prst="straightConnector1">
            <a:avLst/>
          </a:prstGeom>
          <a:noFill/>
          <a:ln w="38100" cap="flat" cmpd="sng">
            <a:solidFill>
              <a:schemeClr val="lt1"/>
            </a:solidFill>
            <a:prstDash val="solid"/>
            <a:round/>
            <a:headEnd type="none" w="med" len="med"/>
            <a:tailEnd type="none" w="med" len="med"/>
          </a:ln>
        </p:spPr>
      </p:cxnSp>
      <p:pic>
        <p:nvPicPr>
          <p:cNvPr id="1555" name="Google Shape;1555;p196"/>
          <p:cNvPicPr preferRelativeResize="0"/>
          <p:nvPr/>
        </p:nvPicPr>
        <p:blipFill/>
        <p:spPr>
          <a:xfrm>
            <a:off x="707813" y="1676962"/>
            <a:ext cx="7728375" cy="3676331"/>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197"/>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97"/>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2" name="Google Shape;1562;p197"/>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563" name="Google Shape;1563;p197"/>
          <p:cNvSpPr txBox="1"/>
          <p:nvPr/>
        </p:nvSpPr>
        <p:spPr>
          <a:xfrm>
            <a:off x="777650" y="649350"/>
            <a:ext cx="7514700" cy="7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llerta"/>
              <a:ea typeface="Allerta"/>
              <a:cs typeface="Allerta"/>
              <a:sym typeface="Allerta"/>
            </a:endParaRPr>
          </a:p>
        </p:txBody>
      </p:sp>
      <p:sp>
        <p:nvSpPr>
          <p:cNvPr id="1564" name="Google Shape;1564;p197"/>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Achieve the Core Mini-assessments</a:t>
            </a:r>
            <a:endParaRPr sz="2800" b="1">
              <a:solidFill>
                <a:schemeClr val="lt1"/>
              </a:solidFill>
              <a:latin typeface="Allerta"/>
              <a:ea typeface="Allerta"/>
              <a:cs typeface="Allerta"/>
              <a:sym typeface="Allerta"/>
            </a:endParaRPr>
          </a:p>
        </p:txBody>
      </p:sp>
      <p:sp>
        <p:nvSpPr>
          <p:cNvPr id="1565" name="Google Shape;1565;p197"/>
          <p:cNvSpPr txBox="1"/>
          <p:nvPr/>
        </p:nvSpPr>
        <p:spPr>
          <a:xfrm>
            <a:off x="777650" y="1230600"/>
            <a:ext cx="1666800"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lt1"/>
                </a:solidFill>
                <a:latin typeface="Allerta"/>
                <a:ea typeface="Allerta"/>
                <a:cs typeface="Allerta"/>
                <a:sym typeface="Allerta"/>
              </a:rPr>
              <a:t>Design Content</a:t>
            </a:r>
            <a:endParaRPr>
              <a:solidFill>
                <a:schemeClr val="lt1"/>
              </a:solidFill>
              <a:latin typeface="Allerta"/>
              <a:ea typeface="Allerta"/>
              <a:cs typeface="Allerta"/>
              <a:sym typeface="Allerta"/>
            </a:endParaRPr>
          </a:p>
        </p:txBody>
      </p:sp>
      <p:sp>
        <p:nvSpPr>
          <p:cNvPr id="1566" name="Google Shape;1566;p197"/>
          <p:cNvSpPr txBox="1"/>
          <p:nvPr/>
        </p:nvSpPr>
        <p:spPr>
          <a:xfrm>
            <a:off x="3624000" y="1230600"/>
            <a:ext cx="1896000"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Allerta"/>
                <a:ea typeface="Allerta"/>
                <a:cs typeface="Allerta"/>
                <a:sym typeface="Allerta"/>
              </a:rPr>
              <a:t>Send to Students</a:t>
            </a:r>
            <a:endParaRPr>
              <a:solidFill>
                <a:srgbClr val="FFFFFF"/>
              </a:solidFill>
              <a:latin typeface="Allerta"/>
              <a:ea typeface="Allerta"/>
              <a:cs typeface="Allerta"/>
              <a:sym typeface="Allerta"/>
            </a:endParaRPr>
          </a:p>
        </p:txBody>
      </p:sp>
      <p:sp>
        <p:nvSpPr>
          <p:cNvPr id="1567" name="Google Shape;1567;p197"/>
          <p:cNvSpPr txBox="1"/>
          <p:nvPr/>
        </p:nvSpPr>
        <p:spPr>
          <a:xfrm>
            <a:off x="6472700" y="1230600"/>
            <a:ext cx="1896000"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9A11A"/>
                </a:solidFill>
                <a:latin typeface="Allerta"/>
                <a:ea typeface="Allerta"/>
                <a:cs typeface="Allerta"/>
                <a:sym typeface="Allerta"/>
              </a:rPr>
              <a:t>Respond to Data</a:t>
            </a:r>
            <a:endParaRPr>
              <a:solidFill>
                <a:srgbClr val="F9A11A"/>
              </a:solidFill>
              <a:latin typeface="Allerta"/>
              <a:ea typeface="Allerta"/>
              <a:cs typeface="Allerta"/>
              <a:sym typeface="Allerta"/>
            </a:endParaRPr>
          </a:p>
        </p:txBody>
      </p:sp>
      <p:cxnSp>
        <p:nvCxnSpPr>
          <p:cNvPr id="1568" name="Google Shape;1568;p197"/>
          <p:cNvCxnSpPr/>
          <p:nvPr/>
        </p:nvCxnSpPr>
        <p:spPr>
          <a:xfrm>
            <a:off x="2444450" y="1486850"/>
            <a:ext cx="1179600" cy="0"/>
          </a:xfrm>
          <a:prstGeom prst="straightConnector1">
            <a:avLst/>
          </a:prstGeom>
          <a:noFill/>
          <a:ln w="38100" cap="flat" cmpd="sng">
            <a:solidFill>
              <a:schemeClr val="lt1"/>
            </a:solidFill>
            <a:prstDash val="solid"/>
            <a:round/>
            <a:headEnd type="none" w="med" len="med"/>
            <a:tailEnd type="none" w="med" len="med"/>
          </a:ln>
        </p:spPr>
      </p:cxnSp>
      <p:cxnSp>
        <p:nvCxnSpPr>
          <p:cNvPr id="1569" name="Google Shape;1569;p197"/>
          <p:cNvCxnSpPr/>
          <p:nvPr/>
        </p:nvCxnSpPr>
        <p:spPr>
          <a:xfrm>
            <a:off x="5293100" y="1478325"/>
            <a:ext cx="1179600" cy="0"/>
          </a:xfrm>
          <a:prstGeom prst="straightConnector1">
            <a:avLst/>
          </a:prstGeom>
          <a:noFill/>
          <a:ln w="38100" cap="flat" cmpd="sng">
            <a:solidFill>
              <a:schemeClr val="lt1"/>
            </a:solidFill>
            <a:prstDash val="solid"/>
            <a:round/>
            <a:headEnd type="none" w="med" len="med"/>
            <a:tailEnd type="none" w="med" len="med"/>
          </a:ln>
        </p:spPr>
      </p:cxnSp>
      <p:pic>
        <p:nvPicPr>
          <p:cNvPr id="1570" name="Google Shape;1570;p197"/>
          <p:cNvPicPr preferRelativeResize="0"/>
          <p:nvPr/>
        </p:nvPicPr>
        <p:blipFill>
          <a:blip r:embed="rId4">
            <a:alphaModFix/>
          </a:blip>
          <a:stretch>
            <a:fillRect/>
          </a:stretch>
        </p:blipFill>
        <p:spPr>
          <a:xfrm>
            <a:off x="1152200" y="1734592"/>
            <a:ext cx="6839593" cy="3820974"/>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74"/>
        <p:cNvGrpSpPr/>
        <p:nvPr/>
      </p:nvGrpSpPr>
      <p:grpSpPr>
        <a:xfrm>
          <a:off x="0" y="0"/>
          <a:ext cx="0" cy="0"/>
          <a:chOff x="0" y="0"/>
          <a:chExt cx="0" cy="0"/>
        </a:xfrm>
      </p:grpSpPr>
      <p:sp>
        <p:nvSpPr>
          <p:cNvPr id="1575" name="Google Shape;1575;p198"/>
          <p:cNvSpPr txBox="1">
            <a:spLocks noGrp="1"/>
          </p:cNvSpPr>
          <p:nvPr>
            <p:ph type="title"/>
          </p:nvPr>
        </p:nvSpPr>
        <p:spPr>
          <a:xfrm>
            <a:off x="0" y="2587900"/>
            <a:ext cx="91440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Question: </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Besides the mini-assessments, what other content could you use with Edcite’s Real-time Connect?</a:t>
            </a:r>
            <a:r>
              <a:rPr lang="en-US" sz="2800" b="0" i="0" u="none" strike="noStrike" cap="none">
                <a:solidFill>
                  <a:schemeClr val="lt1"/>
                </a:solidFill>
                <a:latin typeface="Lucida Sans"/>
                <a:ea typeface="Lucida Sans"/>
                <a:cs typeface="Lucida Sans"/>
                <a:sym typeface="Lucida Sans"/>
              </a:rPr>
              <a:t> </a:t>
            </a:r>
            <a:br>
              <a:rPr lang="en-US" sz="2800" b="0" i="0" u="none" strike="noStrike" cap="none">
                <a:solidFill>
                  <a:schemeClr val="lt1"/>
                </a:solidFill>
                <a:latin typeface="Lucida Sans"/>
                <a:ea typeface="Lucida Sans"/>
                <a:cs typeface="Lucida Sans"/>
                <a:sym typeface="Lucida Sans"/>
              </a:rPr>
            </a:br>
            <a:br>
              <a:rPr lang="en-US" sz="2800" b="0" i="0" u="none" strike="noStrike" cap="none">
                <a:solidFill>
                  <a:schemeClr val="lt1"/>
                </a:solidFill>
                <a:latin typeface="Lucida Sans"/>
                <a:ea typeface="Lucida Sans"/>
                <a:cs typeface="Lucida Sans"/>
                <a:sym typeface="Lucida Sans"/>
              </a:rPr>
            </a:br>
            <a:endParaRPr sz="1200">
              <a:latin typeface="Lucida Sans"/>
              <a:ea typeface="Lucida Sans"/>
              <a:cs typeface="Lucida Sans"/>
              <a:sym typeface="Lucida Sans"/>
            </a:endParaRPr>
          </a:p>
        </p:txBody>
      </p:sp>
      <p:pic>
        <p:nvPicPr>
          <p:cNvPr id="1576" name="Google Shape;1576;p198"/>
          <p:cNvPicPr preferRelativeResize="0"/>
          <p:nvPr/>
        </p:nvPicPr>
        <p:blipFill rotWithShape="1">
          <a:blip r:embed="rId3">
            <a:alphaModFix/>
          </a:blip>
          <a:srcRect l="56743" r="30463"/>
          <a:stretch/>
        </p:blipFill>
        <p:spPr>
          <a:xfrm>
            <a:off x="3968824" y="4425725"/>
            <a:ext cx="1206351" cy="14433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p199"/>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99"/>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3" name="Google Shape;1583;p199"/>
          <p:cNvPicPr preferRelativeResize="0"/>
          <p:nvPr/>
        </p:nvPicPr>
        <p:blipFill>
          <a:blip r:embed="rId3">
            <a:alphaModFix/>
          </a:blip>
          <a:stretch>
            <a:fillRect/>
          </a:stretch>
        </p:blipFill>
        <p:spPr>
          <a:xfrm>
            <a:off x="6900238" y="5543400"/>
            <a:ext cx="1666875" cy="781050"/>
          </a:xfrm>
          <a:prstGeom prst="rect">
            <a:avLst/>
          </a:prstGeom>
          <a:noFill/>
          <a:ln>
            <a:noFill/>
          </a:ln>
        </p:spPr>
      </p:pic>
      <p:grpSp>
        <p:nvGrpSpPr>
          <p:cNvPr id="1584" name="Google Shape;1584;p199"/>
          <p:cNvGrpSpPr/>
          <p:nvPr/>
        </p:nvGrpSpPr>
        <p:grpSpPr>
          <a:xfrm>
            <a:off x="486599" y="1767125"/>
            <a:ext cx="2683457" cy="871417"/>
            <a:chOff x="1550492" y="1315117"/>
            <a:chExt cx="2061977" cy="669600"/>
          </a:xfrm>
        </p:grpSpPr>
        <p:cxnSp>
          <p:nvCxnSpPr>
            <p:cNvPr id="1585" name="Google Shape;1585;p199"/>
            <p:cNvCxnSpPr/>
            <p:nvPr/>
          </p:nvCxnSpPr>
          <p:spPr>
            <a:xfrm>
              <a:off x="3178969" y="1638300"/>
              <a:ext cx="433500" cy="252300"/>
            </a:xfrm>
            <a:prstGeom prst="straightConnector1">
              <a:avLst/>
            </a:prstGeom>
            <a:noFill/>
            <a:ln w="19050" cap="flat" cmpd="sng">
              <a:solidFill>
                <a:srgbClr val="7CA738"/>
              </a:solidFill>
              <a:prstDash val="solid"/>
              <a:round/>
              <a:headEnd type="oval" w="med" len="med"/>
              <a:tailEnd type="none" w="sm" len="sm"/>
            </a:ln>
          </p:spPr>
        </p:cxnSp>
        <p:sp>
          <p:nvSpPr>
            <p:cNvPr id="1586" name="Google Shape;1586;p199"/>
            <p:cNvSpPr txBox="1"/>
            <p:nvPr/>
          </p:nvSpPr>
          <p:spPr>
            <a:xfrm>
              <a:off x="1550492" y="1315117"/>
              <a:ext cx="16254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2000" b="1">
                  <a:solidFill>
                    <a:schemeClr val="lt1"/>
                  </a:solidFill>
                  <a:latin typeface="Roboto"/>
                  <a:ea typeface="Roboto"/>
                  <a:cs typeface="Roboto"/>
                  <a:sym typeface="Roboto"/>
                </a:rPr>
                <a:t>Respond to Data</a:t>
              </a:r>
              <a:endParaRPr sz="2000" b="1">
                <a:solidFill>
                  <a:schemeClr val="lt1"/>
                </a:solidFill>
                <a:latin typeface="Roboto"/>
                <a:ea typeface="Roboto"/>
                <a:cs typeface="Roboto"/>
                <a:sym typeface="Roboto"/>
              </a:endParaRPr>
            </a:p>
            <a:p>
              <a:pPr marL="0" lvl="0" indent="0" algn="r" rtl="0">
                <a:lnSpc>
                  <a:spcPct val="115000"/>
                </a:lnSpc>
                <a:spcBef>
                  <a:spcPts val="0"/>
                </a:spcBef>
                <a:spcAft>
                  <a:spcPts val="0"/>
                </a:spcAft>
                <a:buNone/>
              </a:pPr>
              <a:r>
                <a:rPr lang="en-US" sz="1500">
                  <a:solidFill>
                    <a:schemeClr val="lt1"/>
                  </a:solidFill>
                  <a:latin typeface="Roboto"/>
                  <a:ea typeface="Roboto"/>
                  <a:cs typeface="Roboto"/>
                  <a:sym typeface="Roboto"/>
                </a:rPr>
                <a:t>Analyze live progress &amp; question by question performance</a:t>
              </a:r>
              <a:endParaRPr sz="1500">
                <a:solidFill>
                  <a:schemeClr val="lt1"/>
                </a:solidFill>
                <a:latin typeface="Roboto"/>
                <a:ea typeface="Roboto"/>
                <a:cs typeface="Roboto"/>
                <a:sym typeface="Roboto"/>
              </a:endParaRPr>
            </a:p>
          </p:txBody>
        </p:sp>
      </p:grpSp>
      <p:grpSp>
        <p:nvGrpSpPr>
          <p:cNvPr id="1587" name="Google Shape;1587;p199"/>
          <p:cNvGrpSpPr/>
          <p:nvPr/>
        </p:nvGrpSpPr>
        <p:grpSpPr>
          <a:xfrm>
            <a:off x="5649028" y="1767125"/>
            <a:ext cx="2993611" cy="871417"/>
            <a:chOff x="5517319" y="1315117"/>
            <a:chExt cx="2300300" cy="669600"/>
          </a:xfrm>
        </p:grpSpPr>
        <p:cxnSp>
          <p:nvCxnSpPr>
            <p:cNvPr id="1588" name="Google Shape;1588;p199"/>
            <p:cNvCxnSpPr/>
            <p:nvPr/>
          </p:nvCxnSpPr>
          <p:spPr>
            <a:xfrm flipH="1">
              <a:off x="5517319" y="1638300"/>
              <a:ext cx="433500" cy="252300"/>
            </a:xfrm>
            <a:prstGeom prst="straightConnector1">
              <a:avLst/>
            </a:prstGeom>
            <a:noFill/>
            <a:ln w="19050" cap="flat" cmpd="sng">
              <a:solidFill>
                <a:srgbClr val="002F41"/>
              </a:solidFill>
              <a:prstDash val="solid"/>
              <a:round/>
              <a:headEnd type="oval" w="med" len="med"/>
              <a:tailEnd type="none" w="sm" len="sm"/>
            </a:ln>
          </p:spPr>
        </p:cxnSp>
        <p:sp>
          <p:nvSpPr>
            <p:cNvPr id="1589" name="Google Shape;1589;p199"/>
            <p:cNvSpPr txBox="1"/>
            <p:nvPr/>
          </p:nvSpPr>
          <p:spPr>
            <a:xfrm>
              <a:off x="5885919" y="1315117"/>
              <a:ext cx="19317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a:solidFill>
                    <a:schemeClr val="lt1"/>
                  </a:solidFill>
                  <a:latin typeface="Roboto"/>
                  <a:ea typeface="Roboto"/>
                  <a:cs typeface="Roboto"/>
                  <a:sym typeface="Roboto"/>
                </a:rPr>
                <a:t>Design Content</a:t>
              </a:r>
              <a:br>
                <a:rPr lang="en-US" sz="2000" b="1">
                  <a:solidFill>
                    <a:schemeClr val="lt1"/>
                  </a:solidFill>
                  <a:latin typeface="Roboto"/>
                  <a:ea typeface="Roboto"/>
                  <a:cs typeface="Roboto"/>
                  <a:sym typeface="Roboto"/>
                </a:rPr>
              </a:br>
              <a:r>
                <a:rPr lang="en-US" sz="1500">
                  <a:solidFill>
                    <a:schemeClr val="lt1"/>
                  </a:solidFill>
                  <a:latin typeface="Roboto"/>
                  <a:ea typeface="Roboto"/>
                  <a:cs typeface="Roboto"/>
                  <a:sym typeface="Roboto"/>
                </a:rPr>
                <a:t>Build a standards-aligned assignment from the Edcite Question Bank</a:t>
              </a: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500">
                <a:solidFill>
                  <a:schemeClr val="lt1"/>
                </a:solidFill>
                <a:latin typeface="Roboto"/>
                <a:ea typeface="Roboto"/>
                <a:cs typeface="Roboto"/>
                <a:sym typeface="Roboto"/>
              </a:endParaRPr>
            </a:p>
          </p:txBody>
        </p:sp>
      </p:grpSp>
      <p:grpSp>
        <p:nvGrpSpPr>
          <p:cNvPr id="1590" name="Google Shape;1590;p199"/>
          <p:cNvGrpSpPr/>
          <p:nvPr/>
        </p:nvGrpSpPr>
        <p:grpSpPr>
          <a:xfrm>
            <a:off x="2018275" y="4656264"/>
            <a:ext cx="4784207" cy="1374854"/>
            <a:chOff x="2727436" y="3535140"/>
            <a:chExt cx="3676200" cy="1056442"/>
          </a:xfrm>
        </p:grpSpPr>
        <p:cxnSp>
          <p:nvCxnSpPr>
            <p:cNvPr id="1591" name="Google Shape;1591;p199"/>
            <p:cNvCxnSpPr/>
            <p:nvPr/>
          </p:nvCxnSpPr>
          <p:spPr>
            <a:xfrm rot="10800000">
              <a:off x="4556399" y="3535140"/>
              <a:ext cx="0" cy="460500"/>
            </a:xfrm>
            <a:prstGeom prst="straightConnector1">
              <a:avLst/>
            </a:prstGeom>
            <a:noFill/>
            <a:ln w="19050" cap="flat" cmpd="sng">
              <a:solidFill>
                <a:srgbClr val="F9A11A"/>
              </a:solidFill>
              <a:prstDash val="solid"/>
              <a:round/>
              <a:headEnd type="oval" w="med" len="med"/>
              <a:tailEnd type="none" w="sm" len="sm"/>
            </a:ln>
          </p:spPr>
        </p:cxnSp>
        <p:sp>
          <p:nvSpPr>
            <p:cNvPr id="1592" name="Google Shape;1592;p199"/>
            <p:cNvSpPr txBox="1"/>
            <p:nvPr/>
          </p:nvSpPr>
          <p:spPr>
            <a:xfrm>
              <a:off x="2727436" y="3921982"/>
              <a:ext cx="36762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000" b="1">
                  <a:solidFill>
                    <a:schemeClr val="lt1"/>
                  </a:solidFill>
                  <a:latin typeface="Roboto"/>
                  <a:ea typeface="Roboto"/>
                  <a:cs typeface="Roboto"/>
                  <a:sym typeface="Roboto"/>
                </a:rPr>
                <a:t>Send to Students</a:t>
              </a:r>
              <a:endParaRPr sz="20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500">
                  <a:solidFill>
                    <a:schemeClr val="lt1"/>
                  </a:solidFill>
                  <a:latin typeface="Roboto"/>
                  <a:ea typeface="Roboto"/>
                  <a:cs typeface="Roboto"/>
                  <a:sym typeface="Roboto"/>
                </a:rPr>
                <a:t>Turn on Real-time Connect (attaching student work is on by default)</a:t>
              </a:r>
              <a:endParaRPr sz="1500">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endParaRPr sz="1500">
                <a:solidFill>
                  <a:schemeClr val="lt1"/>
                </a:solidFill>
                <a:latin typeface="Roboto"/>
                <a:ea typeface="Roboto"/>
                <a:cs typeface="Roboto"/>
                <a:sym typeface="Roboto"/>
              </a:endParaRPr>
            </a:p>
          </p:txBody>
        </p:sp>
      </p:grpSp>
      <p:sp>
        <p:nvSpPr>
          <p:cNvPr id="1593" name="Google Shape;1593;p199"/>
          <p:cNvSpPr/>
          <p:nvPr/>
        </p:nvSpPr>
        <p:spPr>
          <a:xfrm rot="1799997">
            <a:off x="2659212" y="1469571"/>
            <a:ext cx="3502205" cy="3502205"/>
          </a:xfrm>
          <a:prstGeom prst="blockArc">
            <a:avLst>
              <a:gd name="adj1" fmla="val 14414370"/>
              <a:gd name="adj2" fmla="val 694"/>
              <a:gd name="adj3" fmla="val 9562"/>
            </a:avLst>
          </a:prstGeom>
          <a:solidFill>
            <a:srgbClr val="002F4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99"/>
          <p:cNvSpPr/>
          <p:nvPr/>
        </p:nvSpPr>
        <p:spPr>
          <a:xfrm rot="-1799997" flipH="1">
            <a:off x="2661847" y="1469571"/>
            <a:ext cx="3502205" cy="3502205"/>
          </a:xfrm>
          <a:prstGeom prst="blockArc">
            <a:avLst>
              <a:gd name="adj1" fmla="val 14348563"/>
              <a:gd name="adj2" fmla="val 21472873"/>
              <a:gd name="adj3" fmla="val 9381"/>
            </a:avLst>
          </a:prstGeom>
          <a:solidFill>
            <a:srgbClr val="7CA738"/>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99"/>
          <p:cNvSpPr/>
          <p:nvPr/>
        </p:nvSpPr>
        <p:spPr>
          <a:xfrm rot="-8100000">
            <a:off x="4172627" y="1392735"/>
            <a:ext cx="472630" cy="472630"/>
          </a:xfrm>
          <a:prstGeom prst="rtTriangle">
            <a:avLst/>
          </a:prstGeom>
          <a:solidFill>
            <a:srgbClr val="7CA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99"/>
          <p:cNvSpPr/>
          <p:nvPr/>
        </p:nvSpPr>
        <p:spPr>
          <a:xfrm rot="-9000729" flipH="1">
            <a:off x="2660651" y="1467511"/>
            <a:ext cx="3501086" cy="3501086"/>
          </a:xfrm>
          <a:prstGeom prst="blockArc">
            <a:avLst>
              <a:gd name="adj1" fmla="val 14316164"/>
              <a:gd name="adj2" fmla="val 21502663"/>
              <a:gd name="adj3" fmla="val 9415"/>
            </a:avLst>
          </a:prstGeom>
          <a:solidFill>
            <a:srgbClr val="F9A11A"/>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99"/>
          <p:cNvSpPr/>
          <p:nvPr/>
        </p:nvSpPr>
        <p:spPr>
          <a:xfrm rot="-1029145">
            <a:off x="5608360" y="3764418"/>
            <a:ext cx="406897" cy="406897"/>
          </a:xfrm>
          <a:prstGeom prst="rtTriangle">
            <a:avLst/>
          </a:prstGeom>
          <a:solidFill>
            <a:srgbClr val="002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99"/>
          <p:cNvSpPr/>
          <p:nvPr/>
        </p:nvSpPr>
        <p:spPr>
          <a:xfrm rot="6360616">
            <a:off x="2784088" y="3761751"/>
            <a:ext cx="473153" cy="473153"/>
          </a:xfrm>
          <a:prstGeom prst="rtTriangle">
            <a:avLst/>
          </a:prstGeom>
          <a:solidFill>
            <a:srgbClr val="F9A1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99"/>
          <p:cNvSpPr txBox="1"/>
          <p:nvPr/>
        </p:nvSpPr>
        <p:spPr>
          <a:xfrm>
            <a:off x="3151948" y="2697223"/>
            <a:ext cx="2514000" cy="1046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000" b="1">
                <a:solidFill>
                  <a:schemeClr val="lt1"/>
                </a:solidFill>
                <a:latin typeface="Roboto"/>
                <a:ea typeface="Roboto"/>
                <a:cs typeface="Roboto"/>
                <a:sym typeface="Roboto"/>
              </a:rPr>
              <a:t>Assessments for </a:t>
            </a:r>
            <a:endParaRPr sz="30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3000" b="1">
                <a:solidFill>
                  <a:schemeClr val="lt1"/>
                </a:solidFill>
                <a:latin typeface="Roboto"/>
                <a:ea typeface="Roboto"/>
                <a:cs typeface="Roboto"/>
                <a:sym typeface="Roboto"/>
              </a:rPr>
              <a:t>Learning</a:t>
            </a:r>
            <a:endParaRPr sz="3000">
              <a:solidFill>
                <a:schemeClr val="lt1"/>
              </a:solidFill>
            </a:endParaRPr>
          </a:p>
        </p:txBody>
      </p:sp>
      <p:sp>
        <p:nvSpPr>
          <p:cNvPr id="1600" name="Google Shape;1600;p199"/>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Build Targeted Checks from the Bank</a:t>
            </a:r>
            <a:endParaRPr sz="2800" b="1">
              <a:solidFill>
                <a:schemeClr val="lt1"/>
              </a:solidFill>
              <a:latin typeface="Allerta"/>
              <a:ea typeface="Allerta"/>
              <a:cs typeface="Allerta"/>
              <a:sym typeface="Allert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200"/>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00"/>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07" name="Google Shape;1607;p200"/>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608" name="Google Shape;1608;p200"/>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Build Targeted Checks from the Bank</a:t>
            </a:r>
            <a:endParaRPr sz="2800" b="1">
              <a:solidFill>
                <a:schemeClr val="lt1"/>
              </a:solidFill>
              <a:latin typeface="Allerta"/>
              <a:ea typeface="Allerta"/>
              <a:cs typeface="Allerta"/>
              <a:sym typeface="Allerta"/>
            </a:endParaRPr>
          </a:p>
        </p:txBody>
      </p:sp>
      <p:pic>
        <p:nvPicPr>
          <p:cNvPr id="1609" name="Google Shape;1609;p200"/>
          <p:cNvPicPr preferRelativeResize="0"/>
          <p:nvPr/>
        </p:nvPicPr>
        <p:blipFill>
          <a:blip r:embed="rId4">
            <a:alphaModFix/>
          </a:blip>
          <a:stretch>
            <a:fillRect/>
          </a:stretch>
        </p:blipFill>
        <p:spPr>
          <a:xfrm>
            <a:off x="681025" y="1403338"/>
            <a:ext cx="7781926" cy="3715328"/>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201"/>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01"/>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6" name="Google Shape;1616;p201"/>
          <p:cNvPicPr preferRelativeResize="0"/>
          <p:nvPr/>
        </p:nvPicPr>
        <p:blipFill>
          <a:blip r:embed="rId3">
            <a:alphaModFix/>
          </a:blip>
          <a:stretch>
            <a:fillRect/>
          </a:stretch>
        </p:blipFill>
        <p:spPr>
          <a:xfrm>
            <a:off x="6900238" y="5543400"/>
            <a:ext cx="1666875" cy="781050"/>
          </a:xfrm>
          <a:prstGeom prst="rect">
            <a:avLst/>
          </a:prstGeom>
          <a:noFill/>
          <a:ln>
            <a:noFill/>
          </a:ln>
        </p:spPr>
      </p:pic>
      <p:grpSp>
        <p:nvGrpSpPr>
          <p:cNvPr id="1617" name="Google Shape;1617;p201"/>
          <p:cNvGrpSpPr/>
          <p:nvPr/>
        </p:nvGrpSpPr>
        <p:grpSpPr>
          <a:xfrm>
            <a:off x="486599" y="1767125"/>
            <a:ext cx="2683457" cy="871417"/>
            <a:chOff x="1550492" y="1315117"/>
            <a:chExt cx="2061977" cy="669600"/>
          </a:xfrm>
        </p:grpSpPr>
        <p:cxnSp>
          <p:nvCxnSpPr>
            <p:cNvPr id="1618" name="Google Shape;1618;p201"/>
            <p:cNvCxnSpPr/>
            <p:nvPr/>
          </p:nvCxnSpPr>
          <p:spPr>
            <a:xfrm>
              <a:off x="3178969" y="1638300"/>
              <a:ext cx="433500" cy="252300"/>
            </a:xfrm>
            <a:prstGeom prst="straightConnector1">
              <a:avLst/>
            </a:prstGeom>
            <a:noFill/>
            <a:ln w="19050" cap="flat" cmpd="sng">
              <a:solidFill>
                <a:srgbClr val="7CA738"/>
              </a:solidFill>
              <a:prstDash val="solid"/>
              <a:round/>
              <a:headEnd type="oval" w="med" len="med"/>
              <a:tailEnd type="none" w="sm" len="sm"/>
            </a:ln>
          </p:spPr>
        </p:cxnSp>
        <p:sp>
          <p:nvSpPr>
            <p:cNvPr id="1619" name="Google Shape;1619;p201"/>
            <p:cNvSpPr txBox="1"/>
            <p:nvPr/>
          </p:nvSpPr>
          <p:spPr>
            <a:xfrm>
              <a:off x="1550492" y="1315117"/>
              <a:ext cx="16254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2000" b="1">
                  <a:solidFill>
                    <a:schemeClr val="lt1"/>
                  </a:solidFill>
                  <a:latin typeface="Roboto"/>
                  <a:ea typeface="Roboto"/>
                  <a:cs typeface="Roboto"/>
                  <a:sym typeface="Roboto"/>
                </a:rPr>
                <a:t>Respond to Data</a:t>
              </a:r>
              <a:endParaRPr sz="2000" b="1">
                <a:solidFill>
                  <a:schemeClr val="lt1"/>
                </a:solidFill>
                <a:latin typeface="Roboto"/>
                <a:ea typeface="Roboto"/>
                <a:cs typeface="Roboto"/>
                <a:sym typeface="Roboto"/>
              </a:endParaRPr>
            </a:p>
            <a:p>
              <a:pPr marL="0" lvl="0" indent="0" algn="r" rtl="0">
                <a:lnSpc>
                  <a:spcPct val="115000"/>
                </a:lnSpc>
                <a:spcBef>
                  <a:spcPts val="0"/>
                </a:spcBef>
                <a:spcAft>
                  <a:spcPts val="0"/>
                </a:spcAft>
                <a:buNone/>
              </a:pPr>
              <a:r>
                <a:rPr lang="en-US" sz="1500">
                  <a:solidFill>
                    <a:schemeClr val="lt1"/>
                  </a:solidFill>
                  <a:latin typeface="Roboto"/>
                  <a:ea typeface="Roboto"/>
                  <a:cs typeface="Roboto"/>
                  <a:sym typeface="Roboto"/>
                </a:rPr>
                <a:t>Analyze live progress &amp; question by question performance</a:t>
              </a:r>
              <a:endParaRPr sz="1500">
                <a:solidFill>
                  <a:schemeClr val="lt1"/>
                </a:solidFill>
                <a:latin typeface="Roboto"/>
                <a:ea typeface="Roboto"/>
                <a:cs typeface="Roboto"/>
                <a:sym typeface="Roboto"/>
              </a:endParaRPr>
            </a:p>
          </p:txBody>
        </p:sp>
      </p:grpSp>
      <p:grpSp>
        <p:nvGrpSpPr>
          <p:cNvPr id="1620" name="Google Shape;1620;p201"/>
          <p:cNvGrpSpPr/>
          <p:nvPr/>
        </p:nvGrpSpPr>
        <p:grpSpPr>
          <a:xfrm>
            <a:off x="5649028" y="1767125"/>
            <a:ext cx="2993611" cy="871417"/>
            <a:chOff x="5517319" y="1315117"/>
            <a:chExt cx="2300300" cy="669600"/>
          </a:xfrm>
        </p:grpSpPr>
        <p:cxnSp>
          <p:nvCxnSpPr>
            <p:cNvPr id="1621" name="Google Shape;1621;p201"/>
            <p:cNvCxnSpPr/>
            <p:nvPr/>
          </p:nvCxnSpPr>
          <p:spPr>
            <a:xfrm flipH="1">
              <a:off x="5517319" y="1638300"/>
              <a:ext cx="433500" cy="252300"/>
            </a:xfrm>
            <a:prstGeom prst="straightConnector1">
              <a:avLst/>
            </a:prstGeom>
            <a:noFill/>
            <a:ln w="19050" cap="flat" cmpd="sng">
              <a:solidFill>
                <a:srgbClr val="002F41"/>
              </a:solidFill>
              <a:prstDash val="solid"/>
              <a:round/>
              <a:headEnd type="oval" w="med" len="med"/>
              <a:tailEnd type="none" w="sm" len="sm"/>
            </a:ln>
          </p:spPr>
        </p:cxnSp>
        <p:sp>
          <p:nvSpPr>
            <p:cNvPr id="1622" name="Google Shape;1622;p201"/>
            <p:cNvSpPr txBox="1"/>
            <p:nvPr/>
          </p:nvSpPr>
          <p:spPr>
            <a:xfrm>
              <a:off x="5885919" y="1315117"/>
              <a:ext cx="19317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a:solidFill>
                    <a:schemeClr val="lt1"/>
                  </a:solidFill>
                  <a:latin typeface="Roboto"/>
                  <a:ea typeface="Roboto"/>
                  <a:cs typeface="Roboto"/>
                  <a:sym typeface="Roboto"/>
                </a:rPr>
                <a:t>Design Content</a:t>
              </a:r>
              <a:br>
                <a:rPr lang="en-US" sz="2000" b="1">
                  <a:solidFill>
                    <a:schemeClr val="lt1"/>
                  </a:solidFill>
                  <a:latin typeface="Roboto"/>
                  <a:ea typeface="Roboto"/>
                  <a:cs typeface="Roboto"/>
                  <a:sym typeface="Roboto"/>
                </a:rPr>
              </a:br>
              <a:r>
                <a:rPr lang="en-US" sz="1500">
                  <a:solidFill>
                    <a:schemeClr val="lt1"/>
                  </a:solidFill>
                  <a:latin typeface="Roboto"/>
                  <a:ea typeface="Roboto"/>
                  <a:cs typeface="Roboto"/>
                  <a:sym typeface="Roboto"/>
                </a:rPr>
                <a:t>Build questions from scratch!</a:t>
              </a:r>
              <a:endParaRPr sz="15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500">
                <a:solidFill>
                  <a:schemeClr val="lt1"/>
                </a:solidFill>
                <a:latin typeface="Roboto"/>
                <a:ea typeface="Roboto"/>
                <a:cs typeface="Roboto"/>
                <a:sym typeface="Roboto"/>
              </a:endParaRPr>
            </a:p>
          </p:txBody>
        </p:sp>
      </p:grpSp>
      <p:grpSp>
        <p:nvGrpSpPr>
          <p:cNvPr id="1623" name="Google Shape;1623;p201"/>
          <p:cNvGrpSpPr/>
          <p:nvPr/>
        </p:nvGrpSpPr>
        <p:grpSpPr>
          <a:xfrm>
            <a:off x="2018275" y="4656264"/>
            <a:ext cx="4784207" cy="1374854"/>
            <a:chOff x="2727436" y="3535140"/>
            <a:chExt cx="3676200" cy="1056442"/>
          </a:xfrm>
        </p:grpSpPr>
        <p:cxnSp>
          <p:nvCxnSpPr>
            <p:cNvPr id="1624" name="Google Shape;1624;p201"/>
            <p:cNvCxnSpPr/>
            <p:nvPr/>
          </p:nvCxnSpPr>
          <p:spPr>
            <a:xfrm rot="10800000">
              <a:off x="4556399" y="3535140"/>
              <a:ext cx="0" cy="460500"/>
            </a:xfrm>
            <a:prstGeom prst="straightConnector1">
              <a:avLst/>
            </a:prstGeom>
            <a:noFill/>
            <a:ln w="19050" cap="flat" cmpd="sng">
              <a:solidFill>
                <a:srgbClr val="F9A11A"/>
              </a:solidFill>
              <a:prstDash val="solid"/>
              <a:round/>
              <a:headEnd type="oval" w="med" len="med"/>
              <a:tailEnd type="none" w="sm" len="sm"/>
            </a:ln>
          </p:spPr>
        </p:cxnSp>
        <p:sp>
          <p:nvSpPr>
            <p:cNvPr id="1625" name="Google Shape;1625;p201"/>
            <p:cNvSpPr txBox="1"/>
            <p:nvPr/>
          </p:nvSpPr>
          <p:spPr>
            <a:xfrm>
              <a:off x="2727436" y="3921982"/>
              <a:ext cx="36762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000" b="1">
                  <a:solidFill>
                    <a:schemeClr val="lt1"/>
                  </a:solidFill>
                  <a:latin typeface="Roboto"/>
                  <a:ea typeface="Roboto"/>
                  <a:cs typeface="Roboto"/>
                  <a:sym typeface="Roboto"/>
                </a:rPr>
                <a:t>Send to Students</a:t>
              </a:r>
              <a:endParaRPr sz="20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1500">
                  <a:solidFill>
                    <a:schemeClr val="lt1"/>
                  </a:solidFill>
                  <a:latin typeface="Roboto"/>
                  <a:ea typeface="Roboto"/>
                  <a:cs typeface="Roboto"/>
                  <a:sym typeface="Roboto"/>
                </a:rPr>
                <a:t>Turn on Real-time Connect</a:t>
              </a:r>
              <a:endParaRPr sz="1500">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endParaRPr sz="1500">
                <a:solidFill>
                  <a:schemeClr val="lt1"/>
                </a:solidFill>
                <a:latin typeface="Roboto"/>
                <a:ea typeface="Roboto"/>
                <a:cs typeface="Roboto"/>
                <a:sym typeface="Roboto"/>
              </a:endParaRPr>
            </a:p>
          </p:txBody>
        </p:sp>
      </p:grpSp>
      <p:sp>
        <p:nvSpPr>
          <p:cNvPr id="1626" name="Google Shape;1626;p201"/>
          <p:cNvSpPr/>
          <p:nvPr/>
        </p:nvSpPr>
        <p:spPr>
          <a:xfrm rot="1799997">
            <a:off x="2659212" y="1469571"/>
            <a:ext cx="3502205" cy="3502205"/>
          </a:xfrm>
          <a:prstGeom prst="blockArc">
            <a:avLst>
              <a:gd name="adj1" fmla="val 14414370"/>
              <a:gd name="adj2" fmla="val 694"/>
              <a:gd name="adj3" fmla="val 9562"/>
            </a:avLst>
          </a:prstGeom>
          <a:solidFill>
            <a:srgbClr val="002F4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01"/>
          <p:cNvSpPr/>
          <p:nvPr/>
        </p:nvSpPr>
        <p:spPr>
          <a:xfrm rot="-1799997" flipH="1">
            <a:off x="2661847" y="1469571"/>
            <a:ext cx="3502205" cy="3502205"/>
          </a:xfrm>
          <a:prstGeom prst="blockArc">
            <a:avLst>
              <a:gd name="adj1" fmla="val 14348563"/>
              <a:gd name="adj2" fmla="val 21472873"/>
              <a:gd name="adj3" fmla="val 9381"/>
            </a:avLst>
          </a:prstGeom>
          <a:solidFill>
            <a:srgbClr val="7CA738"/>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01"/>
          <p:cNvSpPr/>
          <p:nvPr/>
        </p:nvSpPr>
        <p:spPr>
          <a:xfrm rot="-8100000">
            <a:off x="4172627" y="1392735"/>
            <a:ext cx="472630" cy="472630"/>
          </a:xfrm>
          <a:prstGeom prst="rtTriangle">
            <a:avLst/>
          </a:prstGeom>
          <a:solidFill>
            <a:srgbClr val="7CA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01"/>
          <p:cNvSpPr/>
          <p:nvPr/>
        </p:nvSpPr>
        <p:spPr>
          <a:xfrm rot="-9000729" flipH="1">
            <a:off x="2660651" y="1467511"/>
            <a:ext cx="3501086" cy="3501086"/>
          </a:xfrm>
          <a:prstGeom prst="blockArc">
            <a:avLst>
              <a:gd name="adj1" fmla="val 14316164"/>
              <a:gd name="adj2" fmla="val 21502663"/>
              <a:gd name="adj3" fmla="val 9415"/>
            </a:avLst>
          </a:prstGeom>
          <a:solidFill>
            <a:srgbClr val="F9A11A"/>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01"/>
          <p:cNvSpPr/>
          <p:nvPr/>
        </p:nvSpPr>
        <p:spPr>
          <a:xfrm rot="-1029145">
            <a:off x="5608360" y="3764418"/>
            <a:ext cx="406897" cy="406897"/>
          </a:xfrm>
          <a:prstGeom prst="rtTriangle">
            <a:avLst/>
          </a:prstGeom>
          <a:solidFill>
            <a:srgbClr val="002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01"/>
          <p:cNvSpPr/>
          <p:nvPr/>
        </p:nvSpPr>
        <p:spPr>
          <a:xfrm rot="6360616">
            <a:off x="2784088" y="3761751"/>
            <a:ext cx="473153" cy="473153"/>
          </a:xfrm>
          <a:prstGeom prst="rtTriangle">
            <a:avLst/>
          </a:prstGeom>
          <a:solidFill>
            <a:srgbClr val="F9A1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01"/>
          <p:cNvSpPr txBox="1"/>
          <p:nvPr/>
        </p:nvSpPr>
        <p:spPr>
          <a:xfrm>
            <a:off x="3151948" y="2697223"/>
            <a:ext cx="2514000" cy="10467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000" b="1">
                <a:solidFill>
                  <a:schemeClr val="lt1"/>
                </a:solidFill>
                <a:latin typeface="Roboto"/>
                <a:ea typeface="Roboto"/>
                <a:cs typeface="Roboto"/>
                <a:sym typeface="Roboto"/>
              </a:rPr>
              <a:t>Assessments for </a:t>
            </a:r>
            <a:endParaRPr sz="3000" b="1">
              <a:solidFill>
                <a:schemeClr val="lt1"/>
              </a:solidFill>
              <a:latin typeface="Roboto"/>
              <a:ea typeface="Roboto"/>
              <a:cs typeface="Roboto"/>
              <a:sym typeface="Roboto"/>
            </a:endParaRPr>
          </a:p>
          <a:p>
            <a:pPr marL="0" lvl="0" indent="0" algn="ctr" rtl="0">
              <a:lnSpc>
                <a:spcPct val="115000"/>
              </a:lnSpc>
              <a:spcBef>
                <a:spcPts val="0"/>
              </a:spcBef>
              <a:spcAft>
                <a:spcPts val="0"/>
              </a:spcAft>
              <a:buNone/>
            </a:pPr>
            <a:r>
              <a:rPr lang="en-US" sz="3000" b="1">
                <a:solidFill>
                  <a:schemeClr val="lt1"/>
                </a:solidFill>
                <a:latin typeface="Roboto"/>
                <a:ea typeface="Roboto"/>
                <a:cs typeface="Roboto"/>
                <a:sym typeface="Roboto"/>
              </a:rPr>
              <a:t>Learning</a:t>
            </a:r>
            <a:endParaRPr sz="3000">
              <a:solidFill>
                <a:schemeClr val="lt1"/>
              </a:solidFill>
            </a:endParaRPr>
          </a:p>
        </p:txBody>
      </p:sp>
      <p:sp>
        <p:nvSpPr>
          <p:cNvPr id="1633" name="Google Shape;1633;p201"/>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Build Targeted Checks from Scratch</a:t>
            </a:r>
            <a:endParaRPr sz="2800" b="1">
              <a:solidFill>
                <a:schemeClr val="lt1"/>
              </a:solidFill>
              <a:latin typeface="Allerta"/>
              <a:ea typeface="Allerta"/>
              <a:cs typeface="Allerta"/>
              <a:sym typeface="Allert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sp>
        <p:nvSpPr>
          <p:cNvPr id="1638" name="Google Shape;1638;p202"/>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02"/>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40" name="Google Shape;1640;p202"/>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641" name="Google Shape;1641;p202"/>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Edcite Basics</a:t>
            </a:r>
            <a:endParaRPr sz="2800" b="1">
              <a:solidFill>
                <a:schemeClr val="lt1"/>
              </a:solidFill>
              <a:latin typeface="Allerta"/>
              <a:ea typeface="Allerta"/>
              <a:cs typeface="Allerta"/>
              <a:sym typeface="Allerta"/>
            </a:endParaRPr>
          </a:p>
        </p:txBody>
      </p:sp>
      <p:pic>
        <p:nvPicPr>
          <p:cNvPr id="1642" name="Google Shape;1642;p202"/>
          <p:cNvPicPr preferRelativeResize="0"/>
          <p:nvPr/>
        </p:nvPicPr>
        <p:blipFill>
          <a:blip r:embed="rId4">
            <a:alphaModFix/>
          </a:blip>
          <a:stretch>
            <a:fillRect/>
          </a:stretch>
        </p:blipFill>
        <p:spPr>
          <a:xfrm>
            <a:off x="686000" y="1330325"/>
            <a:ext cx="7682702" cy="3732630"/>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203"/>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03"/>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49" name="Google Shape;1649;p203"/>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650" name="Google Shape;1650;p203"/>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Edcite Basics</a:t>
            </a:r>
            <a:endParaRPr sz="2800" b="1">
              <a:solidFill>
                <a:schemeClr val="lt1"/>
              </a:solidFill>
              <a:latin typeface="Allerta"/>
              <a:ea typeface="Allerta"/>
              <a:cs typeface="Allerta"/>
              <a:sym typeface="Allerta"/>
            </a:endParaRPr>
          </a:p>
        </p:txBody>
      </p:sp>
      <p:pic>
        <p:nvPicPr>
          <p:cNvPr id="1651" name="Google Shape;1651;p203"/>
          <p:cNvPicPr preferRelativeResize="0"/>
          <p:nvPr/>
        </p:nvPicPr>
        <p:blipFill>
          <a:blip r:embed="rId4">
            <a:alphaModFix/>
          </a:blip>
          <a:stretch>
            <a:fillRect/>
          </a:stretch>
        </p:blipFill>
        <p:spPr>
          <a:xfrm>
            <a:off x="686000" y="1474075"/>
            <a:ext cx="7615224" cy="3589450"/>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Google Shape;1656;p204"/>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04"/>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58" name="Google Shape;1658;p204"/>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659" name="Google Shape;1659;p204"/>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Edcite Basics</a:t>
            </a:r>
            <a:endParaRPr sz="2800" b="1">
              <a:solidFill>
                <a:schemeClr val="lt1"/>
              </a:solidFill>
              <a:latin typeface="Allerta"/>
              <a:ea typeface="Allerta"/>
              <a:cs typeface="Allerta"/>
              <a:sym typeface="Allerta"/>
            </a:endParaRPr>
          </a:p>
        </p:txBody>
      </p:sp>
      <p:sp>
        <p:nvSpPr>
          <p:cNvPr id="1660" name="Google Shape;1660;p204"/>
          <p:cNvSpPr txBox="1"/>
          <p:nvPr/>
        </p:nvSpPr>
        <p:spPr>
          <a:xfrm>
            <a:off x="686000" y="1912588"/>
            <a:ext cx="7682700" cy="3192300"/>
          </a:xfrm>
          <a:prstGeom prst="rect">
            <a:avLst/>
          </a:prstGeom>
          <a:solidFill>
            <a:srgbClr val="FFFFFF"/>
          </a:solidFill>
          <a:ln w="38100" cap="flat" cmpd="sng">
            <a:solidFill>
              <a:srgbClr val="F9A11A"/>
            </a:solidFill>
            <a:prstDash val="solid"/>
            <a:round/>
            <a:headEnd type="none" w="sm" len="sm"/>
            <a:tailEnd type="none" w="sm" len="sm"/>
          </a:ln>
        </p:spPr>
        <p:txBody>
          <a:bodyPr spcFirstLastPara="1" wrap="square" lIns="91425" tIns="91425" rIns="91425" bIns="91425" anchor="ctr" anchorCtr="0">
            <a:noAutofit/>
          </a:bodyPr>
          <a:lstStyle/>
          <a:p>
            <a:pPr marL="457200" lvl="0" indent="-381000" algn="l" rtl="0">
              <a:spcBef>
                <a:spcPts val="0"/>
              </a:spcBef>
              <a:spcAft>
                <a:spcPts val="0"/>
              </a:spcAft>
              <a:buClr>
                <a:srgbClr val="434343"/>
              </a:buClr>
              <a:buSzPts val="2400"/>
              <a:buChar char="●"/>
            </a:pPr>
            <a:r>
              <a:rPr lang="en-US" sz="2400" b="1">
                <a:solidFill>
                  <a:srgbClr val="434343"/>
                </a:solidFill>
              </a:rPr>
              <a:t>Questions: </a:t>
            </a:r>
            <a:r>
              <a:rPr lang="en-US" sz="2400">
                <a:solidFill>
                  <a:srgbClr val="434343"/>
                </a:solidFill>
              </a:rPr>
              <a:t>Individual items students will answer</a:t>
            </a:r>
            <a:br>
              <a:rPr lang="en-US" sz="2400" b="1">
                <a:solidFill>
                  <a:srgbClr val="434343"/>
                </a:solidFill>
              </a:rPr>
            </a:br>
            <a:endParaRPr sz="2400" b="1">
              <a:solidFill>
                <a:srgbClr val="434343"/>
              </a:solidFill>
            </a:endParaRPr>
          </a:p>
          <a:p>
            <a:pPr marL="457200" lvl="0" indent="-381000" algn="l" rtl="0">
              <a:spcBef>
                <a:spcPts val="0"/>
              </a:spcBef>
              <a:spcAft>
                <a:spcPts val="0"/>
              </a:spcAft>
              <a:buClr>
                <a:srgbClr val="434343"/>
              </a:buClr>
              <a:buSzPts val="2400"/>
              <a:buChar char="●"/>
            </a:pPr>
            <a:r>
              <a:rPr lang="en-US" sz="2400" b="1">
                <a:solidFill>
                  <a:srgbClr val="434343"/>
                </a:solidFill>
              </a:rPr>
              <a:t>Assignments: </a:t>
            </a:r>
            <a:r>
              <a:rPr lang="en-US" sz="2400">
                <a:solidFill>
                  <a:srgbClr val="434343"/>
                </a:solidFill>
              </a:rPr>
              <a:t>Set of questions you assign to students</a:t>
            </a:r>
            <a:br>
              <a:rPr lang="en-US" sz="2400" b="1">
                <a:solidFill>
                  <a:srgbClr val="434343"/>
                </a:solidFill>
              </a:rPr>
            </a:br>
            <a:endParaRPr sz="2400" b="1">
              <a:solidFill>
                <a:srgbClr val="434343"/>
              </a:solidFill>
            </a:endParaRPr>
          </a:p>
          <a:p>
            <a:pPr marL="457200" lvl="0" indent="-381000" algn="l" rtl="0">
              <a:spcBef>
                <a:spcPts val="0"/>
              </a:spcBef>
              <a:spcAft>
                <a:spcPts val="0"/>
              </a:spcAft>
              <a:buClr>
                <a:srgbClr val="434343"/>
              </a:buClr>
              <a:buSzPts val="2400"/>
              <a:buChar char="●"/>
            </a:pPr>
            <a:r>
              <a:rPr lang="en-US" sz="2400" b="1">
                <a:solidFill>
                  <a:srgbClr val="434343"/>
                </a:solidFill>
              </a:rPr>
              <a:t>Collections: </a:t>
            </a:r>
            <a:r>
              <a:rPr lang="en-US" sz="2400">
                <a:solidFill>
                  <a:srgbClr val="434343"/>
                </a:solidFill>
              </a:rPr>
              <a:t>Group of assignments to browse or schedule in bulk</a:t>
            </a:r>
            <a:endParaRPr sz="2400">
              <a:solidFill>
                <a:srgbClr val="434343"/>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205"/>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05"/>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7" name="Google Shape;1667;p205"/>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668" name="Google Shape;1668;p205"/>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Edcite Basics</a:t>
            </a:r>
            <a:endParaRPr sz="2800" b="1">
              <a:solidFill>
                <a:schemeClr val="lt1"/>
              </a:solidFill>
              <a:latin typeface="Allerta"/>
              <a:ea typeface="Allerta"/>
              <a:cs typeface="Allerta"/>
              <a:sym typeface="Allerta"/>
            </a:endParaRPr>
          </a:p>
        </p:txBody>
      </p:sp>
      <p:sp>
        <p:nvSpPr>
          <p:cNvPr id="1669" name="Google Shape;1669;p205"/>
          <p:cNvSpPr txBox="1"/>
          <p:nvPr/>
        </p:nvSpPr>
        <p:spPr>
          <a:xfrm>
            <a:off x="686000" y="2051400"/>
            <a:ext cx="7682700" cy="2755200"/>
          </a:xfrm>
          <a:prstGeom prst="rect">
            <a:avLst/>
          </a:prstGeom>
          <a:solidFill>
            <a:srgbClr val="FFFFFF"/>
          </a:solidFill>
          <a:ln w="38100" cap="flat" cmpd="sng">
            <a:solidFill>
              <a:srgbClr val="F9A1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rgbClr val="434343"/>
                </a:solidFill>
                <a:highlight>
                  <a:srgbClr val="FFFF00"/>
                </a:highlight>
              </a:rPr>
              <a:t>Creating Questions</a:t>
            </a:r>
            <a:r>
              <a:rPr lang="en-US" sz="2400" b="1">
                <a:solidFill>
                  <a:srgbClr val="434343"/>
                </a:solidFill>
              </a:rPr>
              <a:t> </a:t>
            </a:r>
            <a:r>
              <a:rPr lang="en-US" sz="2400">
                <a:solidFill>
                  <a:srgbClr val="434343"/>
                </a:solidFill>
              </a:rPr>
              <a:t>→ Create Assignment → Assign</a:t>
            </a:r>
            <a:endParaRPr sz="2400">
              <a:solidFill>
                <a:srgbClr val="434343"/>
              </a:solidFill>
            </a:endParaRPr>
          </a:p>
          <a:p>
            <a:pPr marL="0" lvl="0" indent="0" algn="l" rtl="0">
              <a:spcBef>
                <a:spcPts val="0"/>
              </a:spcBef>
              <a:spcAft>
                <a:spcPts val="0"/>
              </a:spcAft>
              <a:buNone/>
            </a:pPr>
            <a:endParaRPr sz="2400" b="1">
              <a:solidFill>
                <a:srgbClr val="434343"/>
              </a:solidFill>
            </a:endParaRPr>
          </a:p>
          <a:p>
            <a:pPr marL="457200" lvl="0" indent="-381000" algn="l" rtl="0">
              <a:spcBef>
                <a:spcPts val="0"/>
              </a:spcBef>
              <a:spcAft>
                <a:spcPts val="0"/>
              </a:spcAft>
              <a:buClr>
                <a:srgbClr val="434343"/>
              </a:buClr>
              <a:buSzPts val="2400"/>
              <a:buChar char="●"/>
            </a:pPr>
            <a:r>
              <a:rPr lang="en-US" sz="2400">
                <a:solidFill>
                  <a:srgbClr val="434343"/>
                </a:solidFill>
              </a:rPr>
              <a:t>All creations you create will live in “My Questions”</a:t>
            </a:r>
            <a:endParaRPr sz="2400">
              <a:solidFill>
                <a:srgbClr val="434343"/>
              </a:solidFill>
            </a:endParaRPr>
          </a:p>
          <a:p>
            <a:pPr marL="457200" lvl="0" indent="0" algn="l" rtl="0">
              <a:spcBef>
                <a:spcPts val="0"/>
              </a:spcBef>
              <a:spcAft>
                <a:spcPts val="0"/>
              </a:spcAft>
              <a:buNone/>
            </a:pPr>
            <a:endParaRPr sz="2400">
              <a:solidFill>
                <a:srgbClr val="434343"/>
              </a:solidFill>
            </a:endParaRPr>
          </a:p>
          <a:p>
            <a:pPr marL="457200" lvl="0" indent="-381000" algn="l" rtl="0">
              <a:spcBef>
                <a:spcPts val="0"/>
              </a:spcBef>
              <a:spcAft>
                <a:spcPts val="0"/>
              </a:spcAft>
              <a:buClr>
                <a:srgbClr val="434343"/>
              </a:buClr>
              <a:buSzPts val="2400"/>
              <a:buChar char="●"/>
            </a:pPr>
            <a:r>
              <a:rPr lang="en-US" sz="2400">
                <a:solidFill>
                  <a:srgbClr val="434343"/>
                </a:solidFill>
              </a:rPr>
              <a:t>60+ types of questions to ensure alignment to the skill being taught</a:t>
            </a:r>
            <a:endParaRPr sz="2400">
              <a:solidFill>
                <a:srgbClr val="43434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152"/>
          <p:cNvSpPr txBox="1">
            <a:spLocks noGrp="1"/>
          </p:cNvSpPr>
          <p:nvPr>
            <p:ph type="body" idx="1"/>
          </p:nvPr>
        </p:nvSpPr>
        <p:spPr>
          <a:xfrm>
            <a:off x="372600" y="1191475"/>
            <a:ext cx="4816200" cy="41016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500"/>
              </a:spcBef>
              <a:spcAft>
                <a:spcPts val="0"/>
              </a:spcAft>
              <a:buClr>
                <a:srgbClr val="3F3F39"/>
              </a:buClr>
              <a:buSzPts val="2000"/>
              <a:buChar char="•"/>
            </a:pPr>
            <a:r>
              <a:rPr lang="en-US" sz="2000">
                <a:solidFill>
                  <a:srgbClr val="3F3F39"/>
                </a:solidFill>
              </a:rPr>
              <a:t>A certificate will be available via the Certification box to the right. </a:t>
            </a:r>
            <a:br>
              <a:rPr lang="en-US" sz="2000">
                <a:solidFill>
                  <a:srgbClr val="3F3F39"/>
                </a:solidFill>
              </a:rPr>
            </a:br>
            <a:r>
              <a:rPr lang="en-US" sz="2000">
                <a:solidFill>
                  <a:srgbClr val="3F3F39"/>
                </a:solidFill>
              </a:rPr>
              <a:t>Click on the blue-ribbon icon to print or download the certificate at the end of the webinar.</a:t>
            </a:r>
            <a:br>
              <a:rPr lang="en-US" sz="2000">
                <a:solidFill>
                  <a:srgbClr val="3F3F39"/>
                </a:solidFill>
              </a:rPr>
            </a:br>
            <a:endParaRPr sz="2000">
              <a:solidFill>
                <a:srgbClr val="3F3F39"/>
              </a:solidFill>
            </a:endParaRPr>
          </a:p>
          <a:p>
            <a:pPr marL="457200" lvl="0" indent="-355600" algn="l" rtl="0">
              <a:lnSpc>
                <a:spcPct val="115000"/>
              </a:lnSpc>
              <a:spcBef>
                <a:spcPts val="0"/>
              </a:spcBef>
              <a:spcAft>
                <a:spcPts val="0"/>
              </a:spcAft>
              <a:buClr>
                <a:srgbClr val="3F3F39"/>
              </a:buClr>
              <a:buSzPts val="2000"/>
              <a:buChar char="•"/>
            </a:pPr>
            <a:r>
              <a:rPr lang="en-US" sz="2000">
                <a:solidFill>
                  <a:srgbClr val="3F3F39"/>
                </a:solidFill>
              </a:rPr>
              <a:t>Access to recording will be available via your registration link &amp; posted on Achieve the Core</a:t>
            </a:r>
            <a:br>
              <a:rPr lang="en-US" sz="2000">
                <a:solidFill>
                  <a:srgbClr val="3F3F39"/>
                </a:solidFill>
              </a:rPr>
            </a:br>
            <a:endParaRPr sz="1000">
              <a:solidFill>
                <a:srgbClr val="3F3F39"/>
              </a:solidFill>
            </a:endParaRPr>
          </a:p>
          <a:p>
            <a:pPr marL="457200" lvl="0" indent="-355600" algn="l" rtl="0">
              <a:lnSpc>
                <a:spcPct val="115000"/>
              </a:lnSpc>
              <a:spcBef>
                <a:spcPts val="0"/>
              </a:spcBef>
              <a:spcAft>
                <a:spcPts val="0"/>
              </a:spcAft>
              <a:buClr>
                <a:srgbClr val="3F3F39"/>
              </a:buClr>
              <a:buSzPts val="2000"/>
              <a:buChar char="•"/>
            </a:pPr>
            <a:r>
              <a:rPr lang="en-US" sz="2000" i="1">
                <a:solidFill>
                  <a:srgbClr val="3F3F39"/>
                </a:solidFill>
              </a:rPr>
              <a:t>Take our short survey at the end of the month and be entered into a raffle for a $25 Amazon gift card.</a:t>
            </a:r>
            <a:endParaRPr>
              <a:solidFill>
                <a:srgbClr val="3F3F39"/>
              </a:solidFill>
            </a:endParaRPr>
          </a:p>
        </p:txBody>
      </p:sp>
      <p:pic>
        <p:nvPicPr>
          <p:cNvPr id="1048" name="Google Shape;1048;p152"/>
          <p:cNvPicPr preferRelativeResize="0"/>
          <p:nvPr/>
        </p:nvPicPr>
        <p:blipFill rotWithShape="1">
          <a:blip r:embed="rId3">
            <a:alphaModFix/>
          </a:blip>
          <a:srcRect t="7700" r="34071" b="34920"/>
          <a:stretch/>
        </p:blipFill>
        <p:spPr>
          <a:xfrm>
            <a:off x="5295950" y="993175"/>
            <a:ext cx="3255500" cy="2216375"/>
          </a:xfrm>
          <a:prstGeom prst="rect">
            <a:avLst/>
          </a:prstGeom>
          <a:noFill/>
          <a:ln>
            <a:noFill/>
          </a:ln>
        </p:spPr>
      </p:pic>
      <p:sp>
        <p:nvSpPr>
          <p:cNvPr id="1049" name="Google Shape;1049;p152"/>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US" sz="2800">
                <a:solidFill>
                  <a:srgbClr val="3F3F39"/>
                </a:solidFill>
              </a:rPr>
              <a:t>After the webinar</a:t>
            </a:r>
            <a:endParaRPr/>
          </a:p>
        </p:txBody>
      </p:sp>
      <p:sp>
        <p:nvSpPr>
          <p:cNvPr id="1050" name="Google Shape;1050;p152"/>
          <p:cNvSpPr/>
          <p:nvPr/>
        </p:nvSpPr>
        <p:spPr>
          <a:xfrm>
            <a:off x="5861700" y="2071600"/>
            <a:ext cx="3015600" cy="15141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206"/>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06"/>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76" name="Google Shape;1676;p206"/>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677" name="Google Shape;1677;p206"/>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Edcite Basics</a:t>
            </a:r>
            <a:endParaRPr sz="2800" b="1">
              <a:solidFill>
                <a:schemeClr val="lt1"/>
              </a:solidFill>
              <a:latin typeface="Allerta"/>
              <a:ea typeface="Allerta"/>
              <a:cs typeface="Allerta"/>
              <a:sym typeface="Allerta"/>
            </a:endParaRPr>
          </a:p>
        </p:txBody>
      </p:sp>
      <p:pic>
        <p:nvPicPr>
          <p:cNvPr id="1678" name="Google Shape;1678;p206"/>
          <p:cNvPicPr preferRelativeResize="0"/>
          <p:nvPr/>
        </p:nvPicPr>
        <p:blipFill>
          <a:blip r:embed="rId4">
            <a:alphaModFix/>
          </a:blip>
          <a:stretch>
            <a:fillRect/>
          </a:stretch>
        </p:blipFill>
        <p:spPr>
          <a:xfrm>
            <a:off x="686000" y="1474075"/>
            <a:ext cx="7682702" cy="3762467"/>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82"/>
        <p:cNvGrpSpPr/>
        <p:nvPr/>
      </p:nvGrpSpPr>
      <p:grpSpPr>
        <a:xfrm>
          <a:off x="0" y="0"/>
          <a:ext cx="0" cy="0"/>
          <a:chOff x="0" y="0"/>
          <a:chExt cx="0" cy="0"/>
        </a:xfrm>
      </p:grpSpPr>
      <p:sp>
        <p:nvSpPr>
          <p:cNvPr id="1683" name="Google Shape;1683;p207"/>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07"/>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85" name="Google Shape;1685;p207"/>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686" name="Google Shape;1686;p207"/>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Edcite Basics</a:t>
            </a:r>
            <a:endParaRPr sz="2800" b="1">
              <a:solidFill>
                <a:schemeClr val="lt1"/>
              </a:solidFill>
              <a:latin typeface="Allerta"/>
              <a:ea typeface="Allerta"/>
              <a:cs typeface="Allerta"/>
              <a:sym typeface="Allerta"/>
            </a:endParaRPr>
          </a:p>
        </p:txBody>
      </p:sp>
      <p:pic>
        <p:nvPicPr>
          <p:cNvPr id="1687" name="Google Shape;1687;p207"/>
          <p:cNvPicPr preferRelativeResize="0"/>
          <p:nvPr/>
        </p:nvPicPr>
        <p:blipFill>
          <a:blip r:embed="rId4">
            <a:alphaModFix/>
          </a:blip>
          <a:stretch>
            <a:fillRect/>
          </a:stretch>
        </p:blipFill>
        <p:spPr>
          <a:xfrm>
            <a:off x="686000" y="1383125"/>
            <a:ext cx="7764326" cy="3787324"/>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2" name="Google Shape;1692;p208"/>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08"/>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94" name="Google Shape;1694;p208"/>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695" name="Google Shape;1695;p208"/>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Edcite Basics</a:t>
            </a:r>
            <a:endParaRPr sz="2800" b="1">
              <a:solidFill>
                <a:schemeClr val="lt1"/>
              </a:solidFill>
              <a:latin typeface="Allerta"/>
              <a:ea typeface="Allerta"/>
              <a:cs typeface="Allerta"/>
              <a:sym typeface="Allerta"/>
            </a:endParaRPr>
          </a:p>
        </p:txBody>
      </p:sp>
      <p:pic>
        <p:nvPicPr>
          <p:cNvPr id="1696" name="Google Shape;1696;p208"/>
          <p:cNvPicPr preferRelativeResize="0"/>
          <p:nvPr/>
        </p:nvPicPr>
        <p:blipFill>
          <a:blip r:embed="rId4">
            <a:alphaModFix/>
          </a:blip>
          <a:stretch>
            <a:fillRect/>
          </a:stretch>
        </p:blipFill>
        <p:spPr>
          <a:xfrm>
            <a:off x="686000" y="1474075"/>
            <a:ext cx="7682700" cy="3701289"/>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p209"/>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09"/>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03" name="Google Shape;1703;p209"/>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704" name="Google Shape;1704;p209"/>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Edcite Basics</a:t>
            </a:r>
            <a:endParaRPr sz="2800" b="1">
              <a:solidFill>
                <a:schemeClr val="lt1"/>
              </a:solidFill>
              <a:latin typeface="Allerta"/>
              <a:ea typeface="Allerta"/>
              <a:cs typeface="Allerta"/>
              <a:sym typeface="Allerta"/>
            </a:endParaRPr>
          </a:p>
        </p:txBody>
      </p:sp>
      <p:pic>
        <p:nvPicPr>
          <p:cNvPr id="1705" name="Google Shape;1705;p209"/>
          <p:cNvPicPr preferRelativeResize="0"/>
          <p:nvPr/>
        </p:nvPicPr>
        <p:blipFill>
          <a:blip r:embed="rId4">
            <a:alphaModFix/>
          </a:blip>
          <a:stretch>
            <a:fillRect/>
          </a:stretch>
        </p:blipFill>
        <p:spPr>
          <a:xfrm>
            <a:off x="686000" y="1753899"/>
            <a:ext cx="7072723" cy="2445025"/>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709"/>
        <p:cNvGrpSpPr/>
        <p:nvPr/>
      </p:nvGrpSpPr>
      <p:grpSpPr>
        <a:xfrm>
          <a:off x="0" y="0"/>
          <a:ext cx="0" cy="0"/>
          <a:chOff x="0" y="0"/>
          <a:chExt cx="0" cy="0"/>
        </a:xfrm>
      </p:grpSpPr>
      <p:sp>
        <p:nvSpPr>
          <p:cNvPr id="1710" name="Google Shape;1710;p210"/>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10"/>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12" name="Google Shape;1712;p210"/>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713" name="Google Shape;1713;p210"/>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Edcite Basics</a:t>
            </a:r>
            <a:endParaRPr sz="2800" b="1">
              <a:solidFill>
                <a:schemeClr val="lt1"/>
              </a:solidFill>
              <a:latin typeface="Allerta"/>
              <a:ea typeface="Allerta"/>
              <a:cs typeface="Allerta"/>
              <a:sym typeface="Allerta"/>
            </a:endParaRPr>
          </a:p>
        </p:txBody>
      </p:sp>
      <p:pic>
        <p:nvPicPr>
          <p:cNvPr id="1714" name="Google Shape;1714;p210"/>
          <p:cNvPicPr preferRelativeResize="0"/>
          <p:nvPr/>
        </p:nvPicPr>
        <p:blipFill>
          <a:blip r:embed="rId4">
            <a:alphaModFix/>
          </a:blip>
          <a:stretch>
            <a:fillRect/>
          </a:stretch>
        </p:blipFill>
        <p:spPr>
          <a:xfrm>
            <a:off x="686000" y="1381275"/>
            <a:ext cx="7682700" cy="3772507"/>
          </a:xfrm>
          <a:prstGeom prst="rect">
            <a:avLst/>
          </a:prstGeom>
          <a:noFill/>
          <a:ln w="38100" cap="flat" cmpd="sng">
            <a:solidFill>
              <a:srgbClr val="F9A11A"/>
            </a:solidFill>
            <a:prstDash val="solid"/>
            <a:round/>
            <a:headEnd type="none" w="sm" len="sm"/>
            <a:tailEnd type="none" w="sm" len="sm"/>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18"/>
        <p:cNvGrpSpPr/>
        <p:nvPr/>
      </p:nvGrpSpPr>
      <p:grpSpPr>
        <a:xfrm>
          <a:off x="0" y="0"/>
          <a:ext cx="0" cy="0"/>
          <a:chOff x="0" y="0"/>
          <a:chExt cx="0" cy="0"/>
        </a:xfrm>
      </p:grpSpPr>
      <p:sp>
        <p:nvSpPr>
          <p:cNvPr id="1719" name="Google Shape;1719;p211"/>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11"/>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21" name="Google Shape;1721;p211"/>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722" name="Google Shape;1722;p211"/>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Key Edcite Points</a:t>
            </a:r>
            <a:endParaRPr sz="2800" b="1">
              <a:solidFill>
                <a:schemeClr val="lt1"/>
              </a:solidFill>
              <a:latin typeface="Allerta"/>
              <a:ea typeface="Allerta"/>
              <a:cs typeface="Allerta"/>
              <a:sym typeface="Allerta"/>
            </a:endParaRPr>
          </a:p>
        </p:txBody>
      </p:sp>
      <p:sp>
        <p:nvSpPr>
          <p:cNvPr id="1723" name="Google Shape;1723;p211"/>
          <p:cNvSpPr txBox="1"/>
          <p:nvPr/>
        </p:nvSpPr>
        <p:spPr>
          <a:xfrm>
            <a:off x="792925" y="1474150"/>
            <a:ext cx="7575600" cy="4337700"/>
          </a:xfrm>
          <a:prstGeom prst="rect">
            <a:avLst/>
          </a:prstGeom>
          <a:noFill/>
          <a:ln>
            <a:noFill/>
          </a:ln>
        </p:spPr>
        <p:txBody>
          <a:bodyPr spcFirstLastPara="1" wrap="square" lIns="91425" tIns="91425" rIns="91425" bIns="91425" anchor="t" anchorCtr="0">
            <a:noAutofit/>
          </a:bodyPr>
          <a:lstStyle/>
          <a:p>
            <a:pPr marL="457200" lvl="0" indent="-400050" algn="l" rtl="0">
              <a:spcBef>
                <a:spcPts val="0"/>
              </a:spcBef>
              <a:spcAft>
                <a:spcPts val="0"/>
              </a:spcAft>
              <a:buClr>
                <a:srgbClr val="FFFFFF"/>
              </a:buClr>
              <a:buSzPts val="2700"/>
              <a:buFont typeface="Allerta"/>
              <a:buChar char="●"/>
            </a:pPr>
            <a:r>
              <a:rPr lang="en-US" sz="2700">
                <a:solidFill>
                  <a:srgbClr val="FFFFFF"/>
                </a:solidFill>
                <a:latin typeface="Allerta"/>
                <a:ea typeface="Allerta"/>
                <a:cs typeface="Allerta"/>
                <a:sym typeface="Allerta"/>
              </a:rPr>
              <a:t>Lots of content available or you can build your own</a:t>
            </a:r>
            <a:br>
              <a:rPr lang="en-US" sz="2700">
                <a:solidFill>
                  <a:srgbClr val="FFFFFF"/>
                </a:solidFill>
                <a:latin typeface="Allerta"/>
                <a:ea typeface="Allerta"/>
                <a:cs typeface="Allerta"/>
                <a:sym typeface="Allerta"/>
              </a:rPr>
            </a:br>
            <a:endParaRPr sz="2700">
              <a:solidFill>
                <a:srgbClr val="FFFFFF"/>
              </a:solidFill>
              <a:latin typeface="Allerta"/>
              <a:ea typeface="Allerta"/>
              <a:cs typeface="Allerta"/>
              <a:sym typeface="Allerta"/>
            </a:endParaRPr>
          </a:p>
          <a:p>
            <a:pPr marL="457200" lvl="0" indent="-400050" algn="l" rtl="0">
              <a:spcBef>
                <a:spcPts val="0"/>
              </a:spcBef>
              <a:spcAft>
                <a:spcPts val="0"/>
              </a:spcAft>
              <a:buClr>
                <a:srgbClr val="FFFFFF"/>
              </a:buClr>
              <a:buSzPts val="2700"/>
              <a:buFont typeface="Allerta"/>
              <a:buChar char="●"/>
            </a:pPr>
            <a:r>
              <a:rPr lang="en-US" sz="2700">
                <a:solidFill>
                  <a:srgbClr val="FFFFFF"/>
                </a:solidFill>
                <a:latin typeface="Allerta"/>
                <a:ea typeface="Allerta"/>
                <a:cs typeface="Allerta"/>
                <a:sym typeface="Allerta"/>
              </a:rPr>
              <a:t>Turn on Real-time Connect to provide live support to students as they are working</a:t>
            </a:r>
            <a:br>
              <a:rPr lang="en-US" sz="2700">
                <a:solidFill>
                  <a:srgbClr val="FFFFFF"/>
                </a:solidFill>
                <a:latin typeface="Allerta"/>
                <a:ea typeface="Allerta"/>
                <a:cs typeface="Allerta"/>
                <a:sym typeface="Allerta"/>
              </a:rPr>
            </a:br>
            <a:endParaRPr sz="2700">
              <a:solidFill>
                <a:srgbClr val="FFFFFF"/>
              </a:solidFill>
              <a:latin typeface="Allerta"/>
              <a:ea typeface="Allerta"/>
              <a:cs typeface="Allerta"/>
              <a:sym typeface="Allerta"/>
            </a:endParaRPr>
          </a:p>
          <a:p>
            <a:pPr marL="457200" lvl="0" indent="-400050" algn="l" rtl="0">
              <a:spcBef>
                <a:spcPts val="0"/>
              </a:spcBef>
              <a:spcAft>
                <a:spcPts val="0"/>
              </a:spcAft>
              <a:buClr>
                <a:srgbClr val="FFFFFF"/>
              </a:buClr>
              <a:buSzPts val="2700"/>
              <a:buFont typeface="Allerta"/>
              <a:buChar char="●"/>
            </a:pPr>
            <a:r>
              <a:rPr lang="en-US" sz="2700">
                <a:solidFill>
                  <a:srgbClr val="FFFFFF"/>
                </a:solidFill>
                <a:latin typeface="Allerta"/>
                <a:ea typeface="Allerta"/>
                <a:cs typeface="Allerta"/>
                <a:sym typeface="Allerta"/>
              </a:rPr>
              <a:t>Analyze attached student work and standards data</a:t>
            </a:r>
            <a:endParaRPr sz="2700">
              <a:solidFill>
                <a:srgbClr val="FFFFFF"/>
              </a:solidFill>
              <a:latin typeface="Allerta"/>
              <a:ea typeface="Allerta"/>
              <a:cs typeface="Allerta"/>
              <a:sym typeface="Allert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p212"/>
          <p:cNvSpPr/>
          <p:nvPr/>
        </p:nvSpPr>
        <p:spPr>
          <a:xfrm>
            <a:off x="257100" y="175650"/>
            <a:ext cx="8629800" cy="6506700"/>
          </a:xfrm>
          <a:prstGeom prst="rect">
            <a:avLst/>
          </a:prstGeom>
          <a:noFill/>
          <a:ln w="76200" cap="flat" cmpd="sng">
            <a:solidFill>
              <a:srgbClr val="0E66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12"/>
          <p:cNvSpPr/>
          <p:nvPr/>
        </p:nvSpPr>
        <p:spPr>
          <a:xfrm>
            <a:off x="486600" y="420000"/>
            <a:ext cx="8170800" cy="6018000"/>
          </a:xfrm>
          <a:prstGeom prst="rect">
            <a:avLst/>
          </a:prstGeom>
          <a:solidFill>
            <a:srgbClr val="0E664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30" name="Google Shape;1730;p212"/>
          <p:cNvPicPr preferRelativeResize="0"/>
          <p:nvPr/>
        </p:nvPicPr>
        <p:blipFill>
          <a:blip r:embed="rId3">
            <a:alphaModFix/>
          </a:blip>
          <a:stretch>
            <a:fillRect/>
          </a:stretch>
        </p:blipFill>
        <p:spPr>
          <a:xfrm>
            <a:off x="6900238" y="5543400"/>
            <a:ext cx="1666875" cy="781050"/>
          </a:xfrm>
          <a:prstGeom prst="rect">
            <a:avLst/>
          </a:prstGeom>
          <a:noFill/>
          <a:ln>
            <a:noFill/>
          </a:ln>
        </p:spPr>
      </p:pic>
      <p:sp>
        <p:nvSpPr>
          <p:cNvPr id="1731" name="Google Shape;1731;p212"/>
          <p:cNvSpPr txBox="1"/>
          <p:nvPr/>
        </p:nvSpPr>
        <p:spPr>
          <a:xfrm>
            <a:off x="686000" y="634075"/>
            <a:ext cx="7682700" cy="8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a:solidFill>
                  <a:schemeClr val="lt1"/>
                </a:solidFill>
                <a:latin typeface="Allerta"/>
                <a:ea typeface="Allerta"/>
                <a:cs typeface="Allerta"/>
                <a:sym typeface="Allerta"/>
              </a:rPr>
              <a:t>Contact us for more information!</a:t>
            </a:r>
            <a:endParaRPr sz="2800" b="1">
              <a:solidFill>
                <a:schemeClr val="lt1"/>
              </a:solidFill>
              <a:latin typeface="Allerta"/>
              <a:ea typeface="Allerta"/>
              <a:cs typeface="Allerta"/>
              <a:sym typeface="Allerta"/>
            </a:endParaRPr>
          </a:p>
        </p:txBody>
      </p:sp>
      <p:sp>
        <p:nvSpPr>
          <p:cNvPr id="1732" name="Google Shape;1732;p212"/>
          <p:cNvSpPr txBox="1"/>
          <p:nvPr/>
        </p:nvSpPr>
        <p:spPr>
          <a:xfrm>
            <a:off x="792925" y="1474150"/>
            <a:ext cx="7575600" cy="4337700"/>
          </a:xfrm>
          <a:prstGeom prst="rect">
            <a:avLst/>
          </a:prstGeom>
          <a:noFill/>
          <a:ln>
            <a:noFill/>
          </a:ln>
        </p:spPr>
        <p:txBody>
          <a:bodyPr spcFirstLastPara="1" wrap="square" lIns="91425" tIns="91425" rIns="91425" bIns="91425" anchor="t" anchorCtr="0">
            <a:noAutofit/>
          </a:bodyPr>
          <a:lstStyle/>
          <a:p>
            <a:pPr marL="457200" lvl="0" indent="-514350" algn="l" rtl="0">
              <a:spcBef>
                <a:spcPts val="0"/>
              </a:spcBef>
              <a:spcAft>
                <a:spcPts val="0"/>
              </a:spcAft>
              <a:buClr>
                <a:srgbClr val="FFFFFF"/>
              </a:buClr>
              <a:buSzPts val="4500"/>
              <a:buFont typeface="Allerta"/>
              <a:buChar char="●"/>
            </a:pPr>
            <a:r>
              <a:rPr lang="en-US" sz="4500" u="sng">
                <a:solidFill>
                  <a:schemeClr val="lt1"/>
                </a:solidFill>
                <a:latin typeface="Allerta"/>
                <a:ea typeface="Allerta"/>
                <a:cs typeface="Allerta"/>
                <a:sym typeface="Allerta"/>
                <a:hlinkClick r:id="rId4">
                  <a:extLst>
                    <a:ext uri="{A12FA001-AC4F-418D-AE19-62706E023703}">
                      <ahyp:hlinkClr xmlns:ahyp="http://schemas.microsoft.com/office/drawing/2018/hyperlinkcolor" val="tx"/>
                    </a:ext>
                  </a:extLst>
                </a:hlinkClick>
              </a:rPr>
              <a:t>support@edcite.com</a:t>
            </a:r>
            <a:br>
              <a:rPr lang="en-US" sz="4500">
                <a:solidFill>
                  <a:srgbClr val="FFFFFF"/>
                </a:solidFill>
                <a:latin typeface="Allerta"/>
                <a:ea typeface="Allerta"/>
                <a:cs typeface="Allerta"/>
                <a:sym typeface="Allerta"/>
              </a:rPr>
            </a:br>
            <a:endParaRPr sz="4500">
              <a:solidFill>
                <a:srgbClr val="FFFFFF"/>
              </a:solidFill>
              <a:latin typeface="Allerta"/>
              <a:ea typeface="Allerta"/>
              <a:cs typeface="Allerta"/>
              <a:sym typeface="Allerta"/>
            </a:endParaRPr>
          </a:p>
          <a:p>
            <a:pPr marL="457200" lvl="0" indent="-400050" algn="l" rtl="0">
              <a:spcBef>
                <a:spcPts val="0"/>
              </a:spcBef>
              <a:spcAft>
                <a:spcPts val="0"/>
              </a:spcAft>
              <a:buClr>
                <a:srgbClr val="FFFFFF"/>
              </a:buClr>
              <a:buSzPts val="2700"/>
              <a:buFont typeface="Allerta"/>
              <a:buChar char="●"/>
            </a:pPr>
            <a:r>
              <a:rPr lang="en-US" sz="4500">
                <a:solidFill>
                  <a:srgbClr val="FFFFFF"/>
                </a:solidFill>
                <a:latin typeface="Allerta"/>
                <a:ea typeface="Allerta"/>
                <a:cs typeface="Allerta"/>
                <a:sym typeface="Allerta"/>
              </a:rPr>
              <a:t>Sign-up for office hours with our team here: </a:t>
            </a:r>
            <a:br>
              <a:rPr lang="en-US" sz="2700">
                <a:solidFill>
                  <a:srgbClr val="FFFFFF"/>
                </a:solidFill>
                <a:latin typeface="Allerta"/>
                <a:ea typeface="Allerta"/>
                <a:cs typeface="Allerta"/>
                <a:sym typeface="Allerta"/>
              </a:rPr>
            </a:br>
            <a:r>
              <a:rPr lang="en-US" sz="3500">
                <a:solidFill>
                  <a:srgbClr val="FFFFFF"/>
                </a:solidFill>
                <a:latin typeface="Allerta"/>
                <a:ea typeface="Allerta"/>
                <a:cs typeface="Allerta"/>
                <a:sym typeface="Allerta"/>
              </a:rPr>
              <a:t>http://bit.ly/EdciteOfficeHours</a:t>
            </a:r>
            <a:endParaRPr sz="7100">
              <a:solidFill>
                <a:srgbClr val="FFFFFF"/>
              </a:solidFill>
              <a:latin typeface="Allerta"/>
              <a:ea typeface="Allerta"/>
              <a:cs typeface="Allerta"/>
              <a:sym typeface="Allerta"/>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213"/>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Questions for </a:t>
            </a:r>
            <a:r>
              <a:rPr lang="en-US"/>
              <a:t>O</a:t>
            </a:r>
            <a:r>
              <a:rPr lang="en-US" sz="2800" b="0" i="0" u="none" strike="noStrike" cap="none">
                <a:solidFill>
                  <a:schemeClr val="lt1"/>
                </a:solidFill>
                <a:latin typeface="Lucida Sans"/>
                <a:ea typeface="Lucida Sans"/>
                <a:cs typeface="Lucida Sans"/>
                <a:sym typeface="Lucida Sans"/>
              </a:rPr>
              <a:t>ur Guests?</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743"/>
        <p:cNvGrpSpPr/>
        <p:nvPr/>
      </p:nvGrpSpPr>
      <p:grpSpPr>
        <a:xfrm>
          <a:off x="0" y="0"/>
          <a:ext cx="0" cy="0"/>
          <a:chOff x="0" y="0"/>
          <a:chExt cx="0" cy="0"/>
        </a:xfrm>
      </p:grpSpPr>
      <p:graphicFrame>
        <p:nvGraphicFramePr>
          <p:cNvPr id="1744" name="Google Shape;1744;p214"/>
          <p:cNvGraphicFramePr/>
          <p:nvPr/>
        </p:nvGraphicFramePr>
        <p:xfrm>
          <a:off x="530825" y="288400"/>
          <a:ext cx="3000000" cy="3000000"/>
        </p:xfrm>
        <a:graphic>
          <a:graphicData uri="http://schemas.openxmlformats.org/drawingml/2006/table">
            <a:tbl>
              <a:tblPr>
                <a:noFill/>
                <a:tableStyleId>{5A4C35D0-8047-4058-893E-5D8AB84A757C}</a:tableStyleId>
              </a:tblPr>
              <a:tblGrid>
                <a:gridCol w="3619500">
                  <a:extLst>
                    <a:ext uri="{9D8B030D-6E8A-4147-A177-3AD203B41FA5}">
                      <a16:colId xmlns:a16="http://schemas.microsoft.com/office/drawing/2014/main" val="20000"/>
                    </a:ext>
                  </a:extLst>
                </a:gridCol>
                <a:gridCol w="43066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b="1">
                          <a:solidFill>
                            <a:srgbClr val="464646"/>
                          </a:solidFill>
                          <a:latin typeface="Lucida Sans"/>
                          <a:ea typeface="Lucida Sans"/>
                          <a:cs typeface="Lucida Sans"/>
                          <a:sym typeface="Lucida Sans"/>
                        </a:rPr>
                        <a:t>Resource Name</a:t>
                      </a:r>
                      <a:endParaRPr b="1">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b="1">
                          <a:solidFill>
                            <a:srgbClr val="464646"/>
                          </a:solidFill>
                          <a:latin typeface="Lucida Sans"/>
                          <a:ea typeface="Lucida Sans"/>
                          <a:cs typeface="Lucida Sans"/>
                          <a:sym typeface="Lucida Sans"/>
                        </a:rPr>
                        <a:t>Link </a:t>
                      </a:r>
                      <a:endParaRPr b="1">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a:solidFill>
                            <a:srgbClr val="464646"/>
                          </a:solidFill>
                          <a:latin typeface="Lucida Sans"/>
                          <a:ea typeface="Lucida Sans"/>
                          <a:cs typeface="Lucida Sans"/>
                          <a:sym typeface="Lucida Sans"/>
                        </a:rPr>
                        <a:t>Join Our Network!</a:t>
                      </a: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Clr>
                          <a:schemeClr val="accent5"/>
                        </a:buClr>
                        <a:buSzPts val="1800"/>
                        <a:buFont typeface="Lucida Sans"/>
                        <a:buNone/>
                      </a:pPr>
                      <a:r>
                        <a:rPr lang="en-US" sz="1100" u="sng">
                          <a:solidFill>
                            <a:srgbClr val="464646"/>
                          </a:solidFill>
                          <a:latin typeface="Lucida Sans"/>
                          <a:ea typeface="Lucida Sans"/>
                          <a:cs typeface="Lucida Sans"/>
                          <a:sym typeface="Lucida Sans"/>
                          <a:hlinkClick r:id="rId3">
                            <a:extLst>
                              <a:ext uri="{A12FA001-AC4F-418D-AE19-62706E023703}">
                                <ahyp:hlinkClr xmlns:ahyp="http://schemas.microsoft.com/office/drawing/2018/hyperlinkcolor" val="tx"/>
                              </a:ext>
                            </a:extLst>
                          </a:hlinkClick>
                        </a:rPr>
                        <a:t>www.achievethecore.org/ca-signup</a:t>
                      </a:r>
                      <a:endParaRPr sz="1100" u="sng">
                        <a:solidFill>
                          <a:srgbClr val="464646"/>
                        </a:solidFill>
                        <a:latin typeface="Lucida Sans"/>
                        <a:ea typeface="Lucida Sans"/>
                        <a:cs typeface="Lucida Sans"/>
                        <a:sym typeface="Lucida Sans"/>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000">
                          <a:solidFill>
                            <a:srgbClr val="464646"/>
                          </a:solidFill>
                          <a:latin typeface="Lucida Sans"/>
                          <a:ea typeface="Lucida Sans"/>
                          <a:cs typeface="Lucida Sans"/>
                          <a:sym typeface="Lucida Sans"/>
                        </a:rPr>
                        <a:t>COherence Map</a:t>
                      </a:r>
                      <a:endParaRPr sz="10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https://achievethecore.org/coherence-map/</a:t>
                      </a:r>
                      <a:endParaRPr sz="10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1000">
                          <a:solidFill>
                            <a:srgbClr val="464646"/>
                          </a:solidFill>
                          <a:latin typeface="Lucida Sans"/>
                          <a:ea typeface="Lucida Sans"/>
                          <a:cs typeface="Lucida Sans"/>
                          <a:sym typeface="Lucida Sans"/>
                        </a:rPr>
                        <a:t>Focus Documents</a:t>
                      </a:r>
                      <a:endParaRPr sz="10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https://achievethecore.org/category/774/mathematics-focus-by-grade-level</a:t>
                      </a:r>
                      <a:endParaRPr sz="10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1000">
                          <a:solidFill>
                            <a:srgbClr val="464646"/>
                          </a:solidFill>
                          <a:latin typeface="Lucida Sans"/>
                          <a:ea typeface="Lucida Sans"/>
                          <a:cs typeface="Lucida Sans"/>
                          <a:sym typeface="Lucida Sans"/>
                        </a:rPr>
                        <a:t>Aligned Blogs Math</a:t>
                      </a:r>
                      <a:endParaRPr sz="1000">
                        <a:solidFill>
                          <a:srgbClr val="464646"/>
                        </a:solidFill>
                        <a:latin typeface="Lucida Sans"/>
                        <a:ea typeface="Lucida Sans"/>
                        <a:cs typeface="Lucida Sans"/>
                        <a:sym typeface="Lucida Sans"/>
                      </a:endParaRPr>
                    </a:p>
                  </a:txBody>
                  <a:tcPr marL="91425" marR="91425" marT="91425" marB="91425"/>
                </a:tc>
                <a:tc>
                  <a:txBody>
                    <a:bodyPr/>
                    <a:lstStyle/>
                    <a:p>
                      <a:pPr marL="914400" lvl="1" indent="-292100" algn="l" rtl="0">
                        <a:spcBef>
                          <a:spcPts val="0"/>
                        </a:spcBef>
                        <a:spcAft>
                          <a:spcPts val="0"/>
                        </a:spcAft>
                        <a:buClr>
                          <a:schemeClr val="dk1"/>
                        </a:buClr>
                        <a:buSzPts val="1000"/>
                        <a:buFont typeface="Calibri"/>
                        <a:buChar char="○"/>
                      </a:pPr>
                      <a:r>
                        <a:rPr lang="en-US" sz="1000">
                          <a:solidFill>
                            <a:schemeClr val="dk1"/>
                          </a:solidFill>
                          <a:latin typeface="Calibri"/>
                          <a:ea typeface="Calibri"/>
                          <a:cs typeface="Calibri"/>
                          <a:sym typeface="Calibri"/>
                        </a:rPr>
                        <a:t>https://achievethecore.org/aligned/taking-first-step-designing-mathematics-intervention/ </a:t>
                      </a:r>
                      <a:endParaRPr sz="1000">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a:solidFill>
                            <a:schemeClr val="dk1"/>
                          </a:solidFill>
                          <a:latin typeface="Calibri"/>
                          <a:ea typeface="Calibri"/>
                          <a:cs typeface="Calibri"/>
                          <a:sym typeface="Calibri"/>
                        </a:rPr>
                        <a:t>https://achievethecore.org/aligned/select-math-intervention-content/ </a:t>
                      </a:r>
                      <a:endParaRPr sz="1000">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a:solidFill>
                            <a:schemeClr val="dk1"/>
                          </a:solidFill>
                          <a:latin typeface="Calibri"/>
                          <a:ea typeface="Calibri"/>
                          <a:cs typeface="Calibri"/>
                          <a:sym typeface="Calibri"/>
                        </a:rPr>
                        <a:t>https://achievethecore.org/aligned/designing-shifts-aligned-interventions-in-the-math-classroom/ </a:t>
                      </a:r>
                      <a:endParaRPr sz="1000">
                        <a:solidFill>
                          <a:schemeClr val="dk1"/>
                        </a:solidFill>
                        <a:latin typeface="Calibri"/>
                        <a:ea typeface="Calibri"/>
                        <a:cs typeface="Calibri"/>
                        <a:sym typeface="Calibri"/>
                      </a:endParaRPr>
                    </a:p>
                    <a:p>
                      <a:pPr marL="914400" lvl="1" indent="-292100" algn="l" rtl="0">
                        <a:spcBef>
                          <a:spcPts val="0"/>
                        </a:spcBef>
                        <a:spcAft>
                          <a:spcPts val="0"/>
                        </a:spcAft>
                        <a:buClr>
                          <a:schemeClr val="dk1"/>
                        </a:buClr>
                        <a:buSzPts val="1000"/>
                        <a:buFont typeface="Calibri"/>
                        <a:buChar char="○"/>
                      </a:pPr>
                      <a:r>
                        <a:rPr lang="en-US" sz="1000">
                          <a:solidFill>
                            <a:schemeClr val="dk1"/>
                          </a:solidFill>
                          <a:latin typeface="Calibri"/>
                          <a:ea typeface="Calibri"/>
                          <a:cs typeface="Calibri"/>
                          <a:sym typeface="Calibri"/>
                        </a:rPr>
                        <a:t>https://achievethecore.org/aligned/unfinished-learning-in-math-how-do-you-address-it/ </a:t>
                      </a:r>
                      <a:endParaRPr sz="1000"/>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sz="1000">
                          <a:solidFill>
                            <a:srgbClr val="464646"/>
                          </a:solidFill>
                          <a:latin typeface="Lucida Sans"/>
                          <a:ea typeface="Lucida Sans"/>
                          <a:cs typeface="Lucida Sans"/>
                          <a:sym typeface="Lucida Sans"/>
                        </a:rPr>
                        <a:t>Aligned Blogs ELA</a:t>
                      </a:r>
                      <a:endParaRPr sz="1000">
                        <a:solidFill>
                          <a:srgbClr val="464646"/>
                        </a:solidFill>
                        <a:latin typeface="Lucida Sans"/>
                        <a:ea typeface="Lucida Sans"/>
                        <a:cs typeface="Lucida Sans"/>
                        <a:sym typeface="Lucida Sans"/>
                      </a:endParaRPr>
                    </a:p>
                  </a:txBody>
                  <a:tcPr marL="91425" marR="91425" marT="91425" marB="91425"/>
                </a:tc>
                <a:tc>
                  <a:txBody>
                    <a:bodyPr/>
                    <a:lstStyle/>
                    <a:p>
                      <a:pPr marL="914400" lvl="1" indent="-292100" algn="l" rtl="0">
                        <a:spcBef>
                          <a:spcPts val="0"/>
                        </a:spcBef>
                        <a:spcAft>
                          <a:spcPts val="0"/>
                        </a:spcAft>
                        <a:buClr>
                          <a:schemeClr val="dk1"/>
                        </a:buClr>
                        <a:buSzPts val="1000"/>
                        <a:buFont typeface="Arial"/>
                        <a:buChar char="○"/>
                      </a:pPr>
                      <a:r>
                        <a:rPr lang="en-US" sz="1000" u="sng">
                          <a:solidFill>
                            <a:srgbClr val="0097A7"/>
                          </a:solidFill>
                          <a:hlinkClick r:id="rId4">
                            <a:extLst>
                              <a:ext uri="{A12FA001-AC4F-418D-AE19-62706E023703}">
                                <ahyp:hlinkClr xmlns:ahyp="http://schemas.microsoft.com/office/drawing/2018/hyperlinkcolor" val="tx"/>
                              </a:ext>
                            </a:extLst>
                          </a:hlinkClick>
                        </a:rPr>
                        <a:t>https://achievethecore.org/aligned/supporting-all-learners-with-complex-texts/</a:t>
                      </a:r>
                      <a:r>
                        <a:rPr lang="en-US" sz="1000">
                          <a:solidFill>
                            <a:schemeClr val="dk1"/>
                          </a:solidFill>
                        </a:rPr>
                        <a:t> </a:t>
                      </a:r>
                      <a:endParaRPr sz="1000">
                        <a:solidFill>
                          <a:schemeClr val="dk1"/>
                        </a:solidFill>
                      </a:endParaRPr>
                    </a:p>
                    <a:p>
                      <a:pPr marL="914400" lvl="1" indent="-292100" algn="l" rtl="0">
                        <a:spcBef>
                          <a:spcPts val="0"/>
                        </a:spcBef>
                        <a:spcAft>
                          <a:spcPts val="0"/>
                        </a:spcAft>
                        <a:buClr>
                          <a:schemeClr val="dk1"/>
                        </a:buClr>
                        <a:buSzPts val="1000"/>
                        <a:buFont typeface="Arial"/>
                        <a:buChar char="○"/>
                      </a:pPr>
                      <a:r>
                        <a:rPr lang="en-US" sz="1000" u="sng">
                          <a:solidFill>
                            <a:srgbClr val="0097A7"/>
                          </a:solidFill>
                          <a:hlinkClick r:id="rId5">
                            <a:extLst>
                              <a:ext uri="{A12FA001-AC4F-418D-AE19-62706E023703}">
                                <ahyp:hlinkClr xmlns:ahyp="http://schemas.microsoft.com/office/drawing/2018/hyperlinkcolor" val="tx"/>
                              </a:ext>
                            </a:extLst>
                          </a:hlinkClick>
                        </a:rPr>
                        <a:t>https://achievethecore.org/aligned/using-complex-texts-with-all-readers/</a:t>
                      </a:r>
                      <a:r>
                        <a:rPr lang="en-US" sz="1000">
                          <a:solidFill>
                            <a:schemeClr val="dk1"/>
                          </a:solidFill>
                        </a:rPr>
                        <a:t> </a:t>
                      </a:r>
                      <a:endParaRPr sz="1000">
                        <a:solidFill>
                          <a:schemeClr val="dk1"/>
                        </a:solidFill>
                      </a:endParaRPr>
                    </a:p>
                    <a:p>
                      <a:pPr marL="914400" lvl="1" indent="-292100" algn="l" rtl="0">
                        <a:spcBef>
                          <a:spcPts val="0"/>
                        </a:spcBef>
                        <a:spcAft>
                          <a:spcPts val="0"/>
                        </a:spcAft>
                        <a:buClr>
                          <a:schemeClr val="dk1"/>
                        </a:buClr>
                        <a:buSzPts val="1000"/>
                        <a:buFont typeface="Arial"/>
                        <a:buChar char="○"/>
                      </a:pPr>
                      <a:r>
                        <a:rPr lang="en-US" sz="1000" u="sng">
                          <a:solidFill>
                            <a:srgbClr val="0097A7"/>
                          </a:solidFill>
                          <a:hlinkClick r:id="rId6">
                            <a:extLst>
                              <a:ext uri="{A12FA001-AC4F-418D-AE19-62706E023703}">
                                <ahyp:hlinkClr xmlns:ahyp="http://schemas.microsoft.com/office/drawing/2018/hyperlinkcolor" val="tx"/>
                              </a:ext>
                            </a:extLst>
                          </a:hlinkClick>
                        </a:rPr>
                        <a:t>https://achievethecore.org/aligned/strategies-to-support-learners-who-are-below-grade-level/</a:t>
                      </a:r>
                      <a:r>
                        <a:rPr lang="en-US" sz="1000">
                          <a:solidFill>
                            <a:schemeClr val="dk1"/>
                          </a:solidFill>
                        </a:rPr>
                        <a:t> </a:t>
                      </a:r>
                      <a:endParaRPr sz="1000">
                        <a:solidFill>
                          <a:schemeClr val="dk1"/>
                        </a:solidFill>
                      </a:endParaRPr>
                    </a:p>
                    <a:p>
                      <a:pPr marL="0" lvl="0" indent="0" algn="l" rtl="0">
                        <a:spcBef>
                          <a:spcPts val="0"/>
                        </a:spcBef>
                        <a:spcAft>
                          <a:spcPts val="0"/>
                        </a:spcAft>
                        <a:buNone/>
                      </a:pPr>
                      <a:endParaRPr sz="1000"/>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sz="1000">
                          <a:solidFill>
                            <a:srgbClr val="464646"/>
                          </a:solidFill>
                          <a:latin typeface="Lucida Sans"/>
                          <a:ea typeface="Lucida Sans"/>
                          <a:cs typeface="Lucida Sans"/>
                          <a:sym typeface="Lucida Sans"/>
                        </a:rPr>
                        <a:t>Priority Instructional Content Document</a:t>
                      </a:r>
                      <a:endParaRPr sz="10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https://achievethecore.org/page/3267/2020-21-priority-instructional-content-in-english-language-arts-literacy-and-mathematics</a:t>
                      </a:r>
                      <a:endParaRPr sz="1000"/>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US" sz="1000">
                          <a:solidFill>
                            <a:srgbClr val="464646"/>
                          </a:solidFill>
                          <a:latin typeface="Lucida Sans"/>
                          <a:ea typeface="Lucida Sans"/>
                          <a:cs typeface="Lucida Sans"/>
                          <a:sym typeface="Lucida Sans"/>
                        </a:rPr>
                        <a:t>Edcite Real-Time Connect</a:t>
                      </a:r>
                      <a:endParaRPr sz="1000">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1000"/>
                        <a:t>https://blog.edcite.com/2020/05/28/real-time-connect-communication-tools-for-formative-and-summative-assessments/</a:t>
                      </a:r>
                      <a:endParaRPr sz="1000"/>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US">
                          <a:solidFill>
                            <a:srgbClr val="464646"/>
                          </a:solidFill>
                          <a:latin typeface="Lucida Sans"/>
                          <a:ea typeface="Lucida Sans"/>
                          <a:cs typeface="Lucida Sans"/>
                          <a:sym typeface="Lucida Sans"/>
                        </a:rPr>
                        <a:t>Edcite.com</a:t>
                      </a: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r>
                        <a:rPr lang="en-US" sz="800"/>
                        <a:t>https://www.edcite.com/</a:t>
                      </a:r>
                      <a:endParaRPr sz="800"/>
                    </a:p>
                  </a:txBody>
                  <a:tcPr marL="91425" marR="91425" marT="91425" marB="91425"/>
                </a:tc>
                <a:extLst>
                  <a:ext uri="{0D108BD9-81ED-4DB2-BD59-A6C34878D82A}">
                    <a16:rowId xmlns:a16="http://schemas.microsoft.com/office/drawing/2014/main" val="10008"/>
                  </a:ext>
                </a:extLst>
              </a:tr>
              <a:tr h="381000">
                <a:tc>
                  <a:txBody>
                    <a:bodyPr/>
                    <a:lstStyle/>
                    <a:p>
                      <a:pPr marL="0" lvl="0" indent="0" algn="l" rtl="0">
                        <a:spcBef>
                          <a:spcPts val="0"/>
                        </a:spcBef>
                        <a:spcAft>
                          <a:spcPts val="0"/>
                        </a:spcAft>
                        <a:buNone/>
                      </a:pPr>
                      <a:r>
                        <a:rPr lang="en-US">
                          <a:solidFill>
                            <a:srgbClr val="464646"/>
                          </a:solidFill>
                          <a:latin typeface="Lucida Sans"/>
                          <a:ea typeface="Lucida Sans"/>
                          <a:cs typeface="Lucida Sans"/>
                          <a:sym typeface="Lucida Sans"/>
                        </a:rPr>
                        <a:t>Edcite Office Hours</a:t>
                      </a:r>
                      <a:endParaRPr>
                        <a:solidFill>
                          <a:srgbClr val="464646"/>
                        </a:solidFill>
                        <a:latin typeface="Lucida Sans"/>
                        <a:ea typeface="Lucida Sans"/>
                        <a:cs typeface="Lucida Sans"/>
                        <a:sym typeface="Lucida Sans"/>
                      </a:endParaRPr>
                    </a:p>
                  </a:txBody>
                  <a:tcPr marL="91425" marR="91425" marT="91425" marB="91425"/>
                </a:tc>
                <a:tc>
                  <a:txBody>
                    <a:bodyPr/>
                    <a:lstStyle/>
                    <a:p>
                      <a:pPr marL="457200" lvl="0" indent="-279400" algn="l" rtl="0">
                        <a:spcBef>
                          <a:spcPts val="0"/>
                        </a:spcBef>
                        <a:spcAft>
                          <a:spcPts val="0"/>
                        </a:spcAft>
                        <a:buClr>
                          <a:srgbClr val="000000"/>
                        </a:buClr>
                        <a:buSzPts val="800"/>
                        <a:buFont typeface="Allerta"/>
                        <a:buChar char="●"/>
                      </a:pPr>
                      <a:r>
                        <a:rPr lang="en-US" sz="1600">
                          <a:latin typeface="Allerta"/>
                          <a:ea typeface="Allerta"/>
                          <a:cs typeface="Allerta"/>
                          <a:sym typeface="Allerta"/>
                        </a:rPr>
                        <a:t>http://bit.ly/EdciteOfficeHours</a:t>
                      </a:r>
                      <a:endParaRPr sz="1200"/>
                    </a:p>
                  </a:txBody>
                  <a:tcPr marL="91425" marR="91425" marT="91425" marB="91425"/>
                </a:tc>
                <a:extLst>
                  <a:ext uri="{0D108BD9-81ED-4DB2-BD59-A6C34878D82A}">
                    <a16:rowId xmlns:a16="http://schemas.microsoft.com/office/drawing/2014/main" val="10009"/>
                  </a:ext>
                </a:extLst>
              </a:tr>
              <a:tr h="381000">
                <a:tc>
                  <a:txBody>
                    <a:bodyPr/>
                    <a:lstStyle/>
                    <a:p>
                      <a:pPr marL="0" lvl="0" indent="0" algn="l" rtl="0">
                        <a:spcBef>
                          <a:spcPts val="0"/>
                        </a:spcBef>
                        <a:spcAft>
                          <a:spcPts val="0"/>
                        </a:spcAft>
                        <a:buNone/>
                      </a:pP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endParaRPr sz="700"/>
                    </a:p>
                  </a:txBody>
                  <a:tcPr marL="91425" marR="91425" marT="91425" marB="91425"/>
                </a:tc>
                <a:extLst>
                  <a:ext uri="{0D108BD9-81ED-4DB2-BD59-A6C34878D82A}">
                    <a16:rowId xmlns:a16="http://schemas.microsoft.com/office/drawing/2014/main" val="10010"/>
                  </a:ext>
                </a:extLst>
              </a:tr>
              <a:tr h="381000">
                <a:tc>
                  <a:txBody>
                    <a:bodyPr/>
                    <a:lstStyle/>
                    <a:p>
                      <a:pPr marL="0" lvl="0" indent="0" algn="l" rtl="0">
                        <a:spcBef>
                          <a:spcPts val="0"/>
                        </a:spcBef>
                        <a:spcAft>
                          <a:spcPts val="0"/>
                        </a:spcAft>
                        <a:buNone/>
                      </a:pP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endParaRPr sz="700"/>
                    </a:p>
                  </a:txBody>
                  <a:tcPr marL="91425" marR="91425" marT="91425" marB="91425"/>
                </a:tc>
                <a:extLst>
                  <a:ext uri="{0D108BD9-81ED-4DB2-BD59-A6C34878D82A}">
                    <a16:rowId xmlns:a16="http://schemas.microsoft.com/office/drawing/2014/main" val="10011"/>
                  </a:ext>
                </a:extLst>
              </a:tr>
              <a:tr h="381000">
                <a:tc>
                  <a:txBody>
                    <a:bodyPr/>
                    <a:lstStyle/>
                    <a:p>
                      <a:pPr marL="0" lvl="0" indent="0" algn="l" rtl="0">
                        <a:spcBef>
                          <a:spcPts val="0"/>
                        </a:spcBef>
                        <a:spcAft>
                          <a:spcPts val="0"/>
                        </a:spcAft>
                        <a:buNone/>
                      </a:pP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endParaRPr sz="700"/>
                    </a:p>
                  </a:txBody>
                  <a:tcPr marL="91425" marR="91425" marT="91425" marB="91425"/>
                </a:tc>
                <a:extLst>
                  <a:ext uri="{0D108BD9-81ED-4DB2-BD59-A6C34878D82A}">
                    <a16:rowId xmlns:a16="http://schemas.microsoft.com/office/drawing/2014/main" val="10012"/>
                  </a:ext>
                </a:extLst>
              </a:tr>
              <a:tr h="381000">
                <a:tc>
                  <a:txBody>
                    <a:bodyPr/>
                    <a:lstStyle/>
                    <a:p>
                      <a:pPr marL="0" lvl="0" indent="0" algn="l" rtl="0">
                        <a:spcBef>
                          <a:spcPts val="0"/>
                        </a:spcBef>
                        <a:spcAft>
                          <a:spcPts val="0"/>
                        </a:spcAft>
                        <a:buNone/>
                      </a:pP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endParaRPr sz="700"/>
                    </a:p>
                  </a:txBody>
                  <a:tcPr marL="91425" marR="91425" marT="91425" marB="91425"/>
                </a:tc>
                <a:extLst>
                  <a:ext uri="{0D108BD9-81ED-4DB2-BD59-A6C34878D82A}">
                    <a16:rowId xmlns:a16="http://schemas.microsoft.com/office/drawing/2014/main" val="10013"/>
                  </a:ext>
                </a:extLst>
              </a:tr>
              <a:tr h="381000">
                <a:tc>
                  <a:txBody>
                    <a:bodyPr/>
                    <a:lstStyle/>
                    <a:p>
                      <a:pPr marL="0" lvl="0" indent="0" algn="l" rtl="0">
                        <a:spcBef>
                          <a:spcPts val="0"/>
                        </a:spcBef>
                        <a:spcAft>
                          <a:spcPts val="0"/>
                        </a:spcAft>
                        <a:buNone/>
                      </a:pPr>
                      <a:endParaRPr>
                        <a:solidFill>
                          <a:srgbClr val="464646"/>
                        </a:solidFill>
                        <a:latin typeface="Lucida Sans"/>
                        <a:ea typeface="Lucida Sans"/>
                        <a:cs typeface="Lucida Sans"/>
                        <a:sym typeface="Lucida Sans"/>
                      </a:endParaRPr>
                    </a:p>
                  </a:txBody>
                  <a:tcPr marL="91425" marR="91425" marT="91425" marB="91425"/>
                </a:tc>
                <a:tc>
                  <a:txBody>
                    <a:bodyPr/>
                    <a:lstStyle/>
                    <a:p>
                      <a:pPr marL="0" lvl="0" indent="0" algn="l" rtl="0">
                        <a:spcBef>
                          <a:spcPts val="0"/>
                        </a:spcBef>
                        <a:spcAft>
                          <a:spcPts val="0"/>
                        </a:spcAft>
                        <a:buNone/>
                      </a:pPr>
                      <a:endParaRPr sz="700"/>
                    </a:p>
                  </a:txBody>
                  <a:tcPr marL="91425" marR="91425" marT="91425" marB="91425"/>
                </a:tc>
                <a:extLst>
                  <a:ext uri="{0D108BD9-81ED-4DB2-BD59-A6C34878D82A}">
                    <a16:rowId xmlns:a16="http://schemas.microsoft.com/office/drawing/2014/main" val="10014"/>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sp>
        <p:nvSpPr>
          <p:cNvPr id="1750" name="Google Shape;1750;p215"/>
          <p:cNvSpPr txBox="1">
            <a:spLocks noGrp="1"/>
          </p:cNvSpPr>
          <p:nvPr>
            <p:ph type="title"/>
          </p:nvPr>
        </p:nvSpPr>
        <p:spPr>
          <a:xfrm>
            <a:off x="304800" y="274647"/>
            <a:ext cx="8572500" cy="873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our network!</a:t>
            </a:r>
            <a:endParaRPr/>
          </a:p>
        </p:txBody>
      </p:sp>
      <p:sp>
        <p:nvSpPr>
          <p:cNvPr id="1751" name="Google Shape;1751;p215"/>
          <p:cNvSpPr txBox="1"/>
          <p:nvPr/>
        </p:nvSpPr>
        <p:spPr>
          <a:xfrm>
            <a:off x="393775" y="284602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1752" name="Google Shape;1752;p215"/>
          <p:cNvSpPr txBox="1"/>
          <p:nvPr/>
        </p:nvSpPr>
        <p:spPr>
          <a:xfrm>
            <a:off x="4848450" y="3336838"/>
            <a:ext cx="40128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1753" name="Google Shape;1753;p215"/>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1754" name="Google Shape;1754;p215"/>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1755" name="Google Shape;1755;p215"/>
          <p:cNvSpPr txBox="1"/>
          <p:nvPr/>
        </p:nvSpPr>
        <p:spPr>
          <a:xfrm>
            <a:off x="845600" y="516857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1756" name="Google Shape;1756;p215"/>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1757" name="Google Shape;1757;p215"/>
          <p:cNvSpPr txBox="1"/>
          <p:nvPr/>
        </p:nvSpPr>
        <p:spPr>
          <a:xfrm>
            <a:off x="5848100" y="4780600"/>
            <a:ext cx="2738700" cy="74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marL="0" lvl="0" indent="0" algn="ctr" rtl="0">
              <a:spcBef>
                <a:spcPts val="0"/>
              </a:spcBef>
              <a:spcAft>
                <a:spcPts val="0"/>
              </a:spcAft>
              <a:buNone/>
            </a:pPr>
            <a:endParaRPr sz="1600">
              <a:solidFill>
                <a:srgbClr val="2A7251"/>
              </a:solidFill>
              <a:latin typeface="Lucida Sans"/>
              <a:ea typeface="Lucida Sans"/>
              <a:cs typeface="Lucida Sans"/>
              <a:sym typeface="Lucida Sans"/>
            </a:endParaRPr>
          </a:p>
        </p:txBody>
      </p:sp>
      <p:pic>
        <p:nvPicPr>
          <p:cNvPr id="1758" name="Google Shape;1758;p215"/>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1759" name="Google Shape;1759;p215"/>
          <p:cNvPicPr preferRelativeResize="0"/>
          <p:nvPr/>
        </p:nvPicPr>
        <p:blipFill>
          <a:blip r:embed="rId7">
            <a:alphaModFix/>
          </a:blip>
          <a:stretch>
            <a:fillRect/>
          </a:stretch>
        </p:blipFill>
        <p:spPr>
          <a:xfrm>
            <a:off x="4973787" y="896525"/>
            <a:ext cx="3762126" cy="2393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15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666666"/>
                </a:solidFill>
                <a:latin typeface="Lucida Sans"/>
                <a:ea typeface="Lucida Sans"/>
                <a:cs typeface="Lucida Sans"/>
                <a:sym typeface="Lucida Sans"/>
              </a:rPr>
              <a:t>Goals of the </a:t>
            </a:r>
            <a:r>
              <a:rPr lang="en-US" sz="2800">
                <a:solidFill>
                  <a:srgbClr val="666666"/>
                </a:solidFill>
              </a:rPr>
              <a:t>W</a:t>
            </a:r>
            <a:r>
              <a:rPr lang="en-US" sz="2800" b="0" i="0" u="none" strike="noStrike" cap="none">
                <a:solidFill>
                  <a:srgbClr val="666666"/>
                </a:solidFill>
                <a:latin typeface="Lucida Sans"/>
                <a:ea typeface="Lucida Sans"/>
                <a:cs typeface="Lucida Sans"/>
                <a:sym typeface="Lucida Sans"/>
              </a:rPr>
              <a:t>ebinar</a:t>
            </a:r>
            <a:endParaRPr sz="2400" b="0" i="0" u="none" strike="noStrike" cap="none">
              <a:solidFill>
                <a:srgbClr val="595959"/>
              </a:solidFill>
              <a:latin typeface="Lucida Sans"/>
              <a:ea typeface="Lucida Sans"/>
              <a:cs typeface="Lucida Sans"/>
              <a:sym typeface="Lucida Sans"/>
            </a:endParaRPr>
          </a:p>
        </p:txBody>
      </p:sp>
      <p:sp>
        <p:nvSpPr>
          <p:cNvPr id="1057" name="Google Shape;1057;p15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685800" marR="0" lvl="0" indent="-342900" algn="l" rtl="0">
              <a:lnSpc>
                <a:spcPct val="115000"/>
              </a:lnSpc>
              <a:spcBef>
                <a:spcPts val="0"/>
              </a:spcBef>
              <a:spcAft>
                <a:spcPts val="0"/>
              </a:spcAft>
              <a:buClr>
                <a:srgbClr val="575757"/>
              </a:buClr>
              <a:buSzPts val="2200"/>
              <a:buFont typeface="Noto Sans Symbols"/>
              <a:buChar char="✓"/>
            </a:pPr>
            <a:r>
              <a:rPr lang="en-US"/>
              <a:t>develop a shared understanding of the purpose of assessment as a tool for learning </a:t>
            </a: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consider some content-specific recommendations for assessment practices </a:t>
            </a:r>
            <a:endParaRPr/>
          </a:p>
          <a:p>
            <a:pPr marL="685800" marR="0" lvl="0" indent="-342900" algn="l" rtl="0">
              <a:lnSpc>
                <a:spcPct val="115000"/>
              </a:lnSpc>
              <a:spcBef>
                <a:spcPts val="0"/>
              </a:spcBef>
              <a:spcAft>
                <a:spcPts val="0"/>
              </a:spcAft>
              <a:buClr>
                <a:srgbClr val="575757"/>
              </a:buClr>
              <a:buSzPts val="2200"/>
              <a:buFont typeface="Noto Sans Symbols"/>
              <a:buChar char="✓"/>
            </a:pPr>
            <a:r>
              <a:rPr lang="en-US"/>
              <a:t>review the Edcite platform and how to support students from a distance</a:t>
            </a:r>
            <a:endParaRPr/>
          </a:p>
          <a:p>
            <a:pPr marL="0" marR="0" lvl="0" indent="0" algn="l" rtl="0">
              <a:lnSpc>
                <a:spcPct val="115000"/>
              </a:lnSpc>
              <a:spcBef>
                <a:spcPts val="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US"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1765" name="Google Shape;1765;p216"/>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Please Join Us!</a:t>
            </a:r>
            <a:endParaRPr sz="2800"/>
          </a:p>
        </p:txBody>
      </p:sp>
      <p:sp>
        <p:nvSpPr>
          <p:cNvPr id="1766" name="Google Shape;1766;p216"/>
          <p:cNvSpPr txBox="1"/>
          <p:nvPr/>
        </p:nvSpPr>
        <p:spPr>
          <a:xfrm>
            <a:off x="1879950" y="1937688"/>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767" name="Google Shape;1767;p216"/>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768" name="Google Shape;1768;p216"/>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769" name="Google Shape;1769;p216"/>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770" name="Google Shape;1770;p216"/>
          <p:cNvSpPr txBox="1"/>
          <p:nvPr/>
        </p:nvSpPr>
        <p:spPr>
          <a:xfrm>
            <a:off x="1879950" y="298740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771" name="Google Shape;1771;p216"/>
          <p:cNvSpPr txBox="1"/>
          <p:nvPr/>
        </p:nvSpPr>
        <p:spPr>
          <a:xfrm>
            <a:off x="1879950" y="3959075"/>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772" name="Google Shape;1772;p216"/>
          <p:cNvSpPr txBox="1"/>
          <p:nvPr/>
        </p:nvSpPr>
        <p:spPr>
          <a:xfrm>
            <a:off x="1879950" y="493075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773" name="Google Shape;1773;p216"/>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774" name="Google Shape;1774;p216"/>
          <p:cNvPicPr preferRelativeResize="0"/>
          <p:nvPr/>
        </p:nvPicPr>
        <p:blipFill>
          <a:blip r:embed="rId7">
            <a:alphaModFix/>
          </a:blip>
          <a:stretch>
            <a:fillRect/>
          </a:stretch>
        </p:blipFill>
        <p:spPr>
          <a:xfrm>
            <a:off x="7313039" y="4835450"/>
            <a:ext cx="1151686" cy="14849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21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Please </a:t>
            </a:r>
            <a:r>
              <a:rPr lang="en-US" sz="2800">
                <a:solidFill>
                  <a:srgbClr val="3F3F39"/>
                </a:solidFill>
              </a:rPr>
              <a:t>J</a:t>
            </a:r>
            <a:r>
              <a:rPr lang="en-US" sz="2800" b="0" i="0" u="none" strike="noStrike" cap="none">
                <a:solidFill>
                  <a:srgbClr val="3F3F39"/>
                </a:solidFill>
                <a:latin typeface="Lucida Sans"/>
                <a:ea typeface="Lucida Sans"/>
                <a:cs typeface="Lucida Sans"/>
                <a:sym typeface="Lucida Sans"/>
              </a:rPr>
              <a:t>oin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gain </a:t>
            </a:r>
            <a:r>
              <a:rPr lang="en-US" sz="2800">
                <a:solidFill>
                  <a:srgbClr val="3F3F39"/>
                </a:solidFill>
              </a:rPr>
              <a:t>N</a:t>
            </a:r>
            <a:r>
              <a:rPr lang="en-US" sz="2800" b="0" i="0" u="none" strike="noStrike" cap="none">
                <a:solidFill>
                  <a:srgbClr val="3F3F39"/>
                </a:solidFill>
                <a:latin typeface="Lucida Sans"/>
                <a:ea typeface="Lucida Sans"/>
                <a:cs typeface="Lucida Sans"/>
                <a:sym typeface="Lucida Sans"/>
              </a:rPr>
              <a:t>ext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onth!</a:t>
            </a:r>
            <a:endParaRPr/>
          </a:p>
        </p:txBody>
      </p:sp>
      <p:sp>
        <p:nvSpPr>
          <p:cNvPr id="1781" name="Google Shape;1781;p217"/>
          <p:cNvSpPr txBox="1">
            <a:spLocks noGrp="1"/>
          </p:cNvSpPr>
          <p:nvPr>
            <p:ph type="body" idx="1"/>
          </p:nvPr>
        </p:nvSpPr>
        <p:spPr>
          <a:xfrm>
            <a:off x="386950" y="1487775"/>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Next month’s webinar: </a:t>
            </a:r>
            <a:endParaRPr/>
          </a:p>
          <a:p>
            <a:pPr marL="342900" marR="0" lvl="0" indent="0" algn="l" rtl="0">
              <a:lnSpc>
                <a:spcPct val="100000"/>
              </a:lnSpc>
              <a:spcBef>
                <a:spcPts val="0"/>
              </a:spcBef>
              <a:spcAft>
                <a:spcPts val="0"/>
              </a:spcAft>
              <a:buNone/>
            </a:pPr>
            <a:r>
              <a:rPr lang="en-US" b="1"/>
              <a:t>Fostering Culturally Responsive Classrooms in the Age of COVID</a:t>
            </a:r>
            <a:br>
              <a:rPr lang="en-US" b="1"/>
            </a:br>
            <a:r>
              <a:rPr lang="en-US"/>
              <a:t>Wednesday, September 2 @ 7PM ET</a:t>
            </a:r>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Register Here: </a:t>
            </a:r>
            <a:r>
              <a:rPr lang="en-US" sz="2200" b="0" i="0" u="none" strike="noStrike" cap="none">
                <a:solidFill>
                  <a:srgbClr val="3F3F39"/>
                </a:solidFill>
                <a:latin typeface="Lucida Sans"/>
                <a:ea typeface="Lucida Sans"/>
                <a:cs typeface="Lucida Sans"/>
                <a:sym typeface="Lucida Sans"/>
              </a:rPr>
              <a:t> </a:t>
            </a:r>
            <a:br>
              <a:rPr lang="en-US">
                <a:solidFill>
                  <a:srgbClr val="3F3F39"/>
                </a:solidFill>
              </a:rPr>
            </a:br>
            <a:r>
              <a:rPr lang="en-US" u="sng">
                <a:solidFill>
                  <a:schemeClr val="hlink"/>
                </a:solidFill>
                <a:hlinkClick r:id="rId3"/>
              </a:rPr>
              <a:t>https://event.on24.com/wcc/r/2494927/04E2762A168035E20E5F42E927F5E964</a:t>
            </a:r>
            <a:br>
              <a:rPr lang="en-US">
                <a:solidFill>
                  <a:srgbClr val="3F3F39"/>
                </a:solidFill>
              </a:rPr>
            </a:br>
            <a:endParaRPr>
              <a:solidFill>
                <a:srgbClr val="3F3F39"/>
              </a:solidFill>
            </a:endParaRPr>
          </a:p>
        </p:txBody>
      </p:sp>
    </p:spTree>
  </p:cSld>
  <p:clrMapOvr>
    <a:masterClrMapping/>
  </p:clrMapOvr>
  <p:transition spd="slow">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786" name="Google Shape;1786;p218"/>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154"/>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Katie Keown</a:t>
            </a:r>
            <a:endParaRPr/>
          </a:p>
          <a:p>
            <a:pPr marL="0" marR="0" lvl="0" indent="0" algn="l" rtl="0">
              <a:lnSpc>
                <a:spcPct val="100000"/>
              </a:lnSpc>
              <a:spcBef>
                <a:spcPts val="0"/>
              </a:spcBef>
              <a:spcAft>
                <a:spcPts val="0"/>
              </a:spcAft>
              <a:buClr>
                <a:schemeClr val="lt1"/>
              </a:buClr>
              <a:buSzPts val="2800"/>
              <a:buFont typeface="Allerta"/>
              <a:buNone/>
            </a:pPr>
            <a:r>
              <a:rPr lang="en-US" i="1"/>
              <a:t>Senior Literacy Specialist</a:t>
            </a:r>
            <a:endParaRPr i="1"/>
          </a:p>
          <a:p>
            <a:pPr marL="0" marR="0" lvl="0" indent="0" algn="l" rtl="0">
              <a:lnSpc>
                <a:spcPct val="100000"/>
              </a:lnSpc>
              <a:spcBef>
                <a:spcPts val="0"/>
              </a:spcBef>
              <a:spcAft>
                <a:spcPts val="0"/>
              </a:spcAft>
              <a:buClr>
                <a:schemeClr val="lt1"/>
              </a:buClr>
              <a:buSzPts val="2800"/>
              <a:buFont typeface="Allerta"/>
              <a:buNone/>
            </a:pPr>
            <a:r>
              <a:rPr lang="en-US" i="1"/>
              <a:t>Wheaton, Illinois</a:t>
            </a:r>
            <a:endParaRPr i="1"/>
          </a:p>
        </p:txBody>
      </p:sp>
      <p:sp>
        <p:nvSpPr>
          <p:cNvPr id="1064" name="Google Shape;1064;p154"/>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sp>
        <p:nvSpPr>
          <p:cNvPr id="1065" name="Google Shape;1065;p154"/>
          <p:cNvSpPr txBox="1"/>
          <p:nvPr/>
        </p:nvSpPr>
        <p:spPr>
          <a:xfrm>
            <a:off x="5966200" y="2374600"/>
            <a:ext cx="1807500" cy="75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please enter a head shot here</a:t>
            </a:r>
            <a:endParaRPr>
              <a:solidFill>
                <a:srgbClr val="FFFFFF"/>
              </a:solidFill>
            </a:endParaRPr>
          </a:p>
        </p:txBody>
      </p:sp>
      <p:pic>
        <p:nvPicPr>
          <p:cNvPr id="1066" name="Google Shape;1066;p154"/>
          <p:cNvPicPr preferRelativeResize="0"/>
          <p:nvPr/>
        </p:nvPicPr>
        <p:blipFill rotWithShape="1">
          <a:blip r:embed="rId3">
            <a:alphaModFix/>
          </a:blip>
          <a:srcRect/>
          <a:stretch/>
        </p:blipFill>
        <p:spPr>
          <a:xfrm>
            <a:off x="5469394" y="2099000"/>
            <a:ext cx="3367680" cy="1796101"/>
          </a:xfrm>
          <a:prstGeom prst="rect">
            <a:avLst/>
          </a:prstGeom>
          <a:noFill/>
          <a:ln w="28575" cap="flat" cmpd="sng">
            <a:solidFill>
              <a:srgbClr val="0E6641"/>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55"/>
          <p:cNvSpPr txBox="1">
            <a:spLocks noGrp="1"/>
          </p:cNvSpPr>
          <p:nvPr>
            <p:ph type="title"/>
          </p:nvPr>
        </p:nvSpPr>
        <p:spPr>
          <a:xfrm>
            <a:off x="216568" y="2416482"/>
            <a:ext cx="8620552" cy="167674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Section 1: </a:t>
            </a:r>
            <a:r>
              <a:rPr lang="en-US"/>
              <a:t>How should we view assessment for the 2020-21 school year?</a:t>
            </a: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4344</Words>
  <Application>Microsoft Office PowerPoint</Application>
  <PresentationFormat>On-screen Show (4:3)</PresentationFormat>
  <Paragraphs>425</Paragraphs>
  <Slides>72</Slides>
  <Notes>72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72</vt:i4>
      </vt:variant>
    </vt:vector>
  </HeadingPairs>
  <TitlesOfParts>
    <vt:vector size="86" baseType="lpstr">
      <vt:lpstr>Noto Sans Symbols</vt:lpstr>
      <vt:lpstr>Allerta</vt:lpstr>
      <vt:lpstr>Lucida Sans</vt:lpstr>
      <vt:lpstr>Georgia</vt:lpstr>
      <vt:lpstr>Pacifico</vt:lpstr>
      <vt:lpstr>Arial</vt:lpstr>
      <vt:lpstr>Calibri</vt:lpstr>
      <vt:lpstr>Roboto</vt:lpstr>
      <vt:lpstr>July Webinar New Year's Resolution</vt:lpstr>
      <vt:lpstr>July Webinar New Year's Resolution</vt:lpstr>
      <vt:lpstr>July Webinar New Year's Resolution</vt:lpstr>
      <vt:lpstr>July Webinar New Year's Resolution</vt:lpstr>
      <vt:lpstr>Simple Light</vt:lpstr>
      <vt:lpstr>July Webinar New Year's Resolution</vt:lpstr>
      <vt:lpstr>Supporting Students: Remote Observation, Just-in-Time Instruction, and Edcite's Real Time Connect</vt:lpstr>
      <vt:lpstr>Introductions</vt:lpstr>
      <vt:lpstr>How many Core Advocate Webinars have you attended?    Please use the Questions tab on your control panel to respond. If using a poll, please put up to 5 answer choices in the notes section below and indicate if attendees should choose only one response or multiple responses.</vt:lpstr>
      <vt:lpstr>Join Our Network!</vt:lpstr>
      <vt:lpstr>Engage with Us!</vt:lpstr>
      <vt:lpstr>After the webinar</vt:lpstr>
      <vt:lpstr>Goals of the Webinar</vt:lpstr>
      <vt:lpstr>Katie Keown Senior Literacy Specialist Wheaton, Illinois</vt:lpstr>
      <vt:lpstr>Section 1: How should we view assessment for the 2020-21 school year? </vt:lpstr>
      <vt:lpstr>Assessment is a tool to support grade-level work</vt:lpstr>
      <vt:lpstr>Formative Assessment PRACTICES</vt:lpstr>
      <vt:lpstr>Implementing the guidance on assessment....</vt:lpstr>
      <vt:lpstr>Mathematics</vt:lpstr>
      <vt:lpstr>ELA/Literacy</vt:lpstr>
      <vt:lpstr>Implementing the guidance on assessment....</vt:lpstr>
      <vt:lpstr>PowerPoint Presentation</vt:lpstr>
      <vt:lpstr>Mathematics: What do I do when I identify a need?</vt:lpstr>
      <vt:lpstr>Literacy: What do I do when I identify a need?</vt:lpstr>
      <vt:lpstr>Question:   What is one key takeaway you will consider as you think about assessing students this year? </vt:lpstr>
      <vt:lpstr>Julia Sweeney Director of Sales Edcite</vt:lpstr>
      <vt:lpstr>Section 2: How can technology help us support students in accessing grade level material?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Besides the mini-assessments, what other content could you use with Edcite’s Real-time Connect?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for Our Guests?</vt:lpstr>
      <vt:lpstr>PowerPoint Presentation</vt:lpstr>
      <vt:lpstr>Join our network!</vt:lpstr>
      <vt:lpstr>Please Join Us!</vt:lpstr>
      <vt:lpstr>Please Join Us Again Next Month!</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Students: Remote Observation, Just-in-Time Instruction, and Edcite's Real Time Connect</dc:title>
  <cp:lastModifiedBy>Pascale Joseph</cp:lastModifiedBy>
  <cp:revision>1</cp:revision>
  <dcterms:modified xsi:type="dcterms:W3CDTF">2020-08-27T17:52:14Z</dcterms:modified>
</cp:coreProperties>
</file>