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59" r:id="rId1"/>
    <p:sldMasterId id="2147483860" r:id="rId2"/>
    <p:sldMasterId id="2147483861" r:id="rId3"/>
    <p:sldMasterId id="2147483862" r:id="rId4"/>
    <p:sldMasterId id="2147483863" r:id="rId5"/>
    <p:sldMasterId id="2147483864" r:id="rId6"/>
    <p:sldMasterId id="2147483865" r:id="rId7"/>
    <p:sldMasterId id="2147483866" r:id="rId8"/>
    <p:sldMasterId id="2147483867" r:id="rId9"/>
    <p:sldMasterId id="2147483868" r:id="rId10"/>
    <p:sldMasterId id="2147483869" r:id="rId11"/>
    <p:sldMasterId id="2147483870" r:id="rId12"/>
    <p:sldMasterId id="2147483871" r:id="rId13"/>
    <p:sldMasterId id="2147483872" r:id="rId14"/>
    <p:sldMasterId id="2147483873" r:id="rId15"/>
    <p:sldMasterId id="2147483874" r:id="rId16"/>
  </p:sldMasterIdLst>
  <p:notesMasterIdLst>
    <p:notesMasterId r:id="rId93"/>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Lst>
  <p:sldSz cx="9144000" cy="6858000" type="screen4x3"/>
  <p:notesSz cx="6858000" cy="9144000"/>
  <p:embeddedFontLst>
    <p:embeddedFont>
      <p:font typeface="Allerta" panose="020B0604020202020204" charset="0"/>
      <p:regular r:id="rId94"/>
    </p:embeddedFont>
    <p:embeddedFont>
      <p:font typeface="Calibri" panose="020F0502020204030204" pitchFamily="34" charset="0"/>
      <p:regular r:id="rId95"/>
      <p:bold r:id="rId96"/>
      <p:italic r:id="rId97"/>
      <p:boldItalic r:id="rId98"/>
    </p:embeddedFont>
    <p:embeddedFont>
      <p:font typeface="Caveat Brush" panose="020B0604020202020204" charset="0"/>
      <p:regular r:id="rId99"/>
    </p:embeddedFont>
    <p:embeddedFont>
      <p:font typeface="Comfortaa" panose="020B0604020202020204" charset="0"/>
      <p:regular r:id="rId100"/>
      <p:bold r:id="rId101"/>
    </p:embeddedFont>
    <p:embeddedFont>
      <p:font typeface="Didact Gothic" panose="020B0604020202020204" charset="0"/>
      <p:regular r:id="rId102"/>
    </p:embeddedFont>
    <p:embeddedFont>
      <p:font typeface="Geo" panose="020B0604020202020204"/>
      <p:regular r:id="rId103"/>
      <p:italic r:id="rId104"/>
    </p:embeddedFont>
    <p:embeddedFont>
      <p:font typeface="Lucida Sans" panose="020B0602030504020204" pitchFamily="34" charset="0"/>
      <p:regular r:id="rId105"/>
      <p:bold r:id="rId106"/>
      <p:italic r:id="rId107"/>
      <p:boldItalic r:id="rId108"/>
    </p:embeddedFont>
    <p:embeddedFont>
      <p:font typeface="Proxima Nova" panose="020B0604020202020204" charset="0"/>
      <p:regular r:id="rId109"/>
      <p:bold r:id="rId110"/>
      <p:italic r:id="rId111"/>
      <p:boldItalic r:id="rId112"/>
    </p:embeddedFont>
    <p:embeddedFont>
      <p:font typeface="Quattrocento Sans" panose="020B0604020202020204" charset="0"/>
      <p:regular r:id="rId113"/>
      <p:bold r:id="rId114"/>
      <p:italic r:id="rId115"/>
      <p:boldItalic r:id="rId116"/>
    </p:embeddedFont>
    <p:embeddedFont>
      <p:font typeface="Questrial" panose="020B0604020202020204" charset="0"/>
      <p:regular r:id="rId117"/>
    </p:embeddedFont>
    <p:embeddedFont>
      <p:font typeface="Rockwell" panose="02060603020205020403" pitchFamily="18"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05014E-A42B-4C9D-981A-4796E7D259BA}">
  <a:tblStyle styleId="{0405014E-A42B-4C9D-981A-4796E7D25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67" autoAdjust="0"/>
  </p:normalViewPr>
  <p:slideViewPr>
    <p:cSldViewPr snapToGrid="0">
      <p:cViewPr varScale="1">
        <p:scale>
          <a:sx n="51" d="100"/>
          <a:sy n="51" d="100"/>
        </p:scale>
        <p:origin x="187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font" Target="fonts/font24.fntdata"/><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font" Target="fonts/font19.fntdata"/><Relationship Id="rId16" Type="http://schemas.openxmlformats.org/officeDocument/2006/relationships/slideMaster" Target="slideMasters/slideMaster16.xml"/><Relationship Id="rId107" Type="http://schemas.openxmlformats.org/officeDocument/2006/relationships/font" Target="fonts/font14.fntdata"/><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font" Target="fonts/font9.fntdata"/><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font" Target="fonts/font2.fntdata"/><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font" Target="fonts/font20.fntdata"/><Relationship Id="rId118" Type="http://schemas.openxmlformats.org/officeDocument/2006/relationships/font" Target="fonts/font25.fntdata"/><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font" Target="fonts/font10.fntdata"/><Relationship Id="rId108" Type="http://schemas.openxmlformats.org/officeDocument/2006/relationships/font" Target="fonts/font15.fntdata"/><Relationship Id="rId124" Type="http://schemas.openxmlformats.org/officeDocument/2006/relationships/theme" Target="theme/theme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font" Target="fonts/font21.fntdata"/><Relationship Id="rId119" Type="http://schemas.openxmlformats.org/officeDocument/2006/relationships/font" Target="fonts/font26.fntdata"/><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font" Target="fonts/font16.fntdata"/><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font" Target="fonts/font27.fntdata"/><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font" Target="fonts/font17.fntdata"/><Relationship Id="rId115" Type="http://schemas.openxmlformats.org/officeDocument/2006/relationships/font" Target="fonts/font22.fntdata"/><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font" Target="fonts/font23.fntdata"/><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font" Target="fonts/font18.fntdata"/><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leadingonopportunity.or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cms.k12.nc.us/cmsdepartments/accountability/Documents/Why%20Equity%20Matters%206-4-19.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chievethecore.org/collection/9/early-reading-accelerators-k-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9e878c68bc_6_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9e878c68bc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a88ea4bb11_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a88ea4bb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a88ea4bb11_1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a88ea4bb1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a88ea4bb11_1_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a88ea4bb1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a19cff37b2_0_7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a19cff37b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800" b="1"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a45e7e534a_7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STACY STOPS SCREENSHARING </a:t>
            </a:r>
            <a:endParaRPr/>
          </a:p>
          <a:p>
            <a:pPr marL="0" lvl="0" indent="0" algn="l" rtl="0">
              <a:spcBef>
                <a:spcPts val="0"/>
              </a:spcBef>
              <a:spcAft>
                <a:spcPts val="0"/>
              </a:spcAft>
              <a:buNone/>
            </a:pPr>
            <a:r>
              <a:rPr lang="en"/>
              <a:t>Dr. Olivia Hernandez, Patti Salzman, Rebecca Deleon</a:t>
            </a:r>
            <a:endParaRPr/>
          </a:p>
          <a:p>
            <a:pPr marL="0" lvl="0" indent="0" algn="l" rtl="0">
              <a:lnSpc>
                <a:spcPct val="105000"/>
              </a:lnSpc>
              <a:spcBef>
                <a:spcPts val="1200"/>
              </a:spcBef>
              <a:spcAft>
                <a:spcPts val="0"/>
              </a:spcAft>
              <a:buClr>
                <a:schemeClr val="dk1"/>
              </a:buClr>
              <a:buSzPts val="1100"/>
              <a:buFont typeface="Arial"/>
              <a:buNone/>
            </a:pPr>
            <a:r>
              <a:rPr lang="en" sz="1200" b="1">
                <a:solidFill>
                  <a:schemeClr val="dk1"/>
                </a:solidFill>
                <a:highlight>
                  <a:srgbClr val="FFFFFF"/>
                </a:highlight>
                <a:latin typeface="Times New Roman"/>
                <a:ea typeface="Times New Roman"/>
                <a:cs typeface="Times New Roman"/>
                <a:sym typeface="Times New Roman"/>
              </a:rPr>
              <a:t>San Antonio Independent School District </a:t>
            </a:r>
            <a:r>
              <a:rPr lang="en" sz="1200">
                <a:solidFill>
                  <a:schemeClr val="dk1"/>
                </a:solidFill>
                <a:highlight>
                  <a:srgbClr val="FFFFFF"/>
                </a:highlight>
                <a:latin typeface="Times New Roman"/>
                <a:ea typeface="Times New Roman"/>
                <a:cs typeface="Times New Roman"/>
                <a:sym typeface="Times New Roman"/>
              </a:rPr>
              <a:t>(SAISD) sits in the heart of the city of San Antonio, Texas.  Currently serving close to 50,000 students with a 90% Hispanic community of which 20% are English Learners.  We have tremendous pride in the cultural and linguistic assets that our community has to offer. We began a pilot two years ago with new district leadership to explore our early literacy practices and policies. In a deeply collaborative approach, we engaged in the creation of Spanish Read Alouds and adjusted to meet the needs of our 42 Elementary and Academy Dual Language programs. We have reflected on the "why" behind our instructional decisions and have brought in stakeholders to co-construct how we define literacy in SAISD.</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endParaRPr/>
          </a:p>
        </p:txBody>
      </p:sp>
      <p:sp>
        <p:nvSpPr>
          <p:cNvPr id="1187" name="Google Shape;1187;ga45e7e534a_7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a8d60e1724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5" name="Google Shape;1195;ga8d60e1724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a8d60e1724_1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0" name="Google Shape;1200;ga8d60e1724_1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in the heart of San Antonio Tx serving a 90% Hispanic Population and 90% Economically Disadvantaged across 100 learning sites.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a8d60e1724_1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6" name="Google Shape;1206;ga8d60e1724_1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Starting in the Fall of 2018 we began a partnership for the Early Readers Accelerator Pilot with a targeted goal of improving early literacy practices centered around complex texts, explicit and systematic phonics instruction, and text centered lessons with text sets and written student tasks. Through this unique partnership we engaged in deep conversations about  research, policy, and classroom practice. We reflected on some deeply held assumptions (misconceptions) around literacy instruction.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a8d60e1724_1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ga8d60e1724_1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solidFill>
                  <a:srgbClr val="595959"/>
                </a:solidFill>
              </a:rPr>
              <a:t>Historically, our district had invested in large leveled libraries and provided in-depth professional development based on those libraries and assessment that utilized systematized literacy. Our Literacy Scores did not improve. The research around this practice was beginning to be questioned, but  our district had made a large investment in this classroom practice with little yield. How do we shift classroom practice 180 degrees.</a:t>
            </a:r>
            <a:endParaRPr sz="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a8d60e1724_1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5" name="Google Shape;1225;ga8d60e1724_1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a:solidFill>
                  <a:srgbClr val="595959"/>
                </a:solidFill>
              </a:rPr>
              <a:t>Our state curriculum was previously structured to teach skills in isolation. Teachers were trained in targeting one skill at a time(main idea) for an extended period of time like a week or two. Genres were also targeted as a focus, in isolation, for an extended period of time(month or two). In 2017 our state adopted new literacy standards that asked teacher to reformulate how they teach reading and writing. Now our state standards push text complexity and the integration of reading skills.This major shift in policy aligned better with research but didn’t shift classroom practice.  Our teachers needed guidance on what this looked like in a lesson.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a45e7e534a_1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a45e7e534a_11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000">
              <a:latin typeface="Lucida Sans"/>
              <a:ea typeface="Lucida Sans"/>
              <a:cs typeface="Lucida Sans"/>
              <a:sym typeface="Lucida Sans"/>
            </a:endParaRPr>
          </a:p>
        </p:txBody>
      </p:sp>
      <p:sp>
        <p:nvSpPr>
          <p:cNvPr id="1070" name="Google Shape;1070;ga45e7e534a_1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Lucida Sans"/>
                <a:ea typeface="Lucida Sans"/>
                <a:cs typeface="Lucida Sans"/>
                <a:sym typeface="Lucida Sans"/>
              </a:rPr>
              <a:t>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a8d60e1724_1_4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6" name="Google Shape;1236;ga8d60e1724_1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We had not defined what foundations skills needed to be taught systematically and explicitly. We had an inconsistent scope and sequence for phonics instruction. Without a clear path, phonics and phonological awareness wasn’t fun for many teachers or students. Our Bilingual teachers often followed with Mainstream colleagues, despite the research that what works for phonics instruction in English, doesn’t necessarily work in Spanish.</a:t>
            </a:r>
            <a:endParaRPr sz="1800">
              <a:solidFill>
                <a:srgbClr val="595959"/>
              </a:solidFill>
            </a:endParaRPr>
          </a:p>
          <a:p>
            <a:pPr marL="0" lvl="0" indent="0" algn="l" rtl="0">
              <a:lnSpc>
                <a:spcPct val="115000"/>
              </a:lnSpc>
              <a:spcBef>
                <a:spcPts val="1600"/>
              </a:spcBef>
              <a:spcAft>
                <a:spcPts val="1600"/>
              </a:spcAft>
              <a:buSzPts val="1100"/>
              <a:buNone/>
            </a:pPr>
            <a:r>
              <a:rPr lang="en" sz="1800">
                <a:solidFill>
                  <a:srgbClr val="595959"/>
                </a:solidFill>
              </a:rPr>
              <a:t>We had trust in our resources without an in-depth analysis to see if it served our purpose in a centralized way. The unintended consequences were schools and classrooms making their own decisions around this important component. We allowed classroom practice to lead without the research to back it.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a8d60e1724_1_4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a8d60e1724_1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a8d60e1724_1_4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ga8d60e1724_1_4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a:solidFill>
                  <a:srgbClr val="595959"/>
                </a:solidFill>
              </a:rPr>
              <a:t>When we were presented with the pilot, it only address a portion of our schools. We paused to reflect if the materials being presented aligned to ourselves and our students. Then we acted by providing feedback and research around our students needs for culturally relevant pedagogy and biliteracy. We begin to advocate for critical consciousness in our construction of lessons that increased student engagement by thinking through the mirrors, windows, and sliding doors. SAP worked on Spanish lessons for their website.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a8d60e1724_1_5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4" name="Google Shape;1264;ga8d60e1724_1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solidFill>
                  <a:srgbClr val="595959"/>
                </a:solidFill>
              </a:rPr>
              <a:t>We had drifted from the meaning-making process that anchors good literacy practices. The layering of multiple ways of knowing, funds of knowledge, and, multimodal literacies. This was really reflected in the tasks students engaged in the content, to the text, new vocabulary, shared experiences. Here we the real triangulation of policy, research and classroom practice visibly, tangibly in student work. Show pictures of salsa making lessons, of lunar exploration. Excetera </a:t>
            </a:r>
            <a:endParaRPr sz="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a8d60e1724_1_5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a8d60e1724_1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Through this work we internally aligned our frameworks to reflect great practices not just English Learners but for all. We assured strong practice was integrated in both frameworks.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a8d60e1724_1_57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a8d60e1724_1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is really about who has access to and know the why behind district decisions for their literacy instruction. This creates transparency and buy-in for all stakeholders, it also creates stability between transitions in leadership. Linked is our annotated bibliography.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a8d60e1724_1_58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a8d60e1724_1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a8d60e1724_1_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7" name="Google Shape;1297;ga8d60e1724_1_6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a8d60e1724_1_7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8" name="Google Shape;1308;ga8d60e1724_1_7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a8d60e1724_1_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8" name="Google Shape;1318;ga8d60e1724_1_8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2D3B45"/>
                </a:solidFill>
                <a:highlight>
                  <a:srgbClr val="FFFFFF"/>
                </a:highlight>
              </a:rPr>
              <a:t>In 2019,Texas House Bill 3 legislation required professional development statewide for all k-3 teacher and principals to be trained in scientifically based reading instruction.  Our pilot allowed for our district to be ahead of curve and prepared for these instructional shifts. We could visual and articulate what this meant in shifts for classroom practice. This was key in preparing for a major state initiative.  Only 44% of the 356,913 students who took the 3rd Grade STAAR achieved MEETS or MASTERS(on or above grade level).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a4935d017d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a4935d017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000">
                <a:latin typeface="Lucida Sans"/>
                <a:ea typeface="Lucida Sans"/>
                <a:cs typeface="Lucida Sans"/>
                <a:sym typeface="Lucida Sans"/>
              </a:rPr>
              <a:t> </a:t>
            </a:r>
            <a:endParaRPr sz="1500" u="sng">
              <a:solidFill>
                <a:schemeClr val="dk1"/>
              </a:solidFill>
            </a:endParaRPr>
          </a:p>
          <a:p>
            <a:pPr marL="0" marR="0" lvl="0" indent="0" algn="l" rtl="0">
              <a:spcBef>
                <a:spcPts val="0"/>
              </a:spcBef>
              <a:spcAft>
                <a:spcPts val="0"/>
              </a:spcAft>
              <a:buClr>
                <a:schemeClr val="dk1"/>
              </a:buClr>
              <a:buSzPts val="1200"/>
              <a:buFont typeface="Calibri"/>
              <a:buNone/>
            </a:pPr>
            <a:endParaRPr sz="1000">
              <a:latin typeface="Lucida Sans"/>
              <a:ea typeface="Lucida Sans"/>
              <a:cs typeface="Lucida Sans"/>
              <a:sym typeface="Lucida Sans"/>
            </a:endParaRPr>
          </a:p>
        </p:txBody>
      </p:sp>
      <p:sp>
        <p:nvSpPr>
          <p:cNvPr id="1089" name="Google Shape;1089;ga4935d017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Lucida Sans"/>
                <a:ea typeface="Lucida Sans"/>
                <a:cs typeface="Lucida Sans"/>
                <a:sym typeface="Lucida Sans"/>
              </a:rPr>
              <a:t>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a8d60e1724_1_8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7" name="Google Shape;1327;ga8d60e1724_1_8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Areas highlighted in Salmon color indicate the Biliteracy Pathways additional content. </a:t>
            </a:r>
            <a:r>
              <a:rPr lang="en" sz="1200">
                <a:solidFill>
                  <a:srgbClr val="2D3B45"/>
                </a:solidFill>
                <a:highlight>
                  <a:srgbClr val="FFFFFF"/>
                </a:highlight>
              </a:rPr>
              <a:t>It is important to consider English Learners' literacy needs because 28% of PK-3 students in Texas are English learners, with 89% of these children coming from Spanish-speaking backgrounds.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a8d60e1724_1_9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5" name="Google Shape;1335;ga8d60e1724_1_9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Research was thrown off due to Covid but we are doing a case study. Our plans for literacy plan.</a:t>
            </a:r>
            <a:endParaRPr/>
          </a:p>
          <a:p>
            <a:pPr marL="0" lvl="0" indent="0" algn="l" rtl="0">
              <a:lnSpc>
                <a:spcPct val="100000"/>
              </a:lnSpc>
              <a:spcBef>
                <a:spcPts val="0"/>
              </a:spcBef>
              <a:spcAft>
                <a:spcPts val="0"/>
              </a:spcAft>
              <a:buSzPts val="1100"/>
              <a:buNone/>
            </a:pPr>
            <a:endParaRPr/>
          </a:p>
          <a:p>
            <a:pPr marL="0" marR="137551" lvl="0" indent="457200" algn="l" rtl="0">
              <a:lnSpc>
                <a:spcPct val="99960"/>
              </a:lnSpc>
              <a:spcBef>
                <a:spcPts val="539"/>
              </a:spcBef>
              <a:spcAft>
                <a:spcPts val="0"/>
              </a:spcAft>
              <a:buClr>
                <a:schemeClr val="dk1"/>
              </a:buClr>
              <a:buSzPts val="1100"/>
              <a:buFont typeface="Arial"/>
              <a:buNone/>
            </a:pPr>
            <a:r>
              <a:rPr lang="en">
                <a:solidFill>
                  <a:srgbClr val="231F20"/>
                </a:solidFill>
                <a:latin typeface="Calibri"/>
                <a:ea typeface="Calibri"/>
                <a:cs typeface="Calibri"/>
                <a:sym typeface="Calibri"/>
              </a:rPr>
              <a:t>San Antonio ISD’s literacy plan serves as a tool to realize the District’s vision for literacy created by the SAISD Literacy Task Force: </a:t>
            </a:r>
            <a:endParaRPr i="1">
              <a:solidFill>
                <a:srgbClr val="231F20"/>
              </a:solidFill>
              <a:latin typeface="Calibri"/>
              <a:ea typeface="Calibri"/>
              <a:cs typeface="Calibri"/>
              <a:sym typeface="Calibri"/>
            </a:endParaRPr>
          </a:p>
          <a:p>
            <a:pPr marL="0" marR="137551" lvl="0" indent="457200" algn="just" rtl="0">
              <a:lnSpc>
                <a:spcPct val="99960"/>
              </a:lnSpc>
              <a:spcBef>
                <a:spcPts val="539"/>
              </a:spcBef>
              <a:spcAft>
                <a:spcPts val="0"/>
              </a:spcAft>
              <a:buClr>
                <a:schemeClr val="dk1"/>
              </a:buClr>
              <a:buSzPts val="1100"/>
              <a:buFont typeface="Arial"/>
              <a:buNone/>
            </a:pPr>
            <a:r>
              <a:rPr lang="en" b="1" i="1">
                <a:solidFill>
                  <a:srgbClr val="231F20"/>
                </a:solidFill>
                <a:latin typeface="Calibri"/>
                <a:ea typeface="Calibri"/>
                <a:cs typeface="Calibri"/>
                <a:sym typeface="Calibri"/>
              </a:rPr>
              <a:t>All students become critical readers and thinkers empowered through literacy to advocate for themselves and their communities through a comprehensive evidence-based literacy approach. </a:t>
            </a:r>
            <a:endParaRPr b="1" i="1">
              <a:solidFill>
                <a:srgbClr val="231F20"/>
              </a:solidFill>
              <a:latin typeface="Calibri"/>
              <a:ea typeface="Calibri"/>
              <a:cs typeface="Calibri"/>
              <a:sym typeface="Calibri"/>
            </a:endParaRPr>
          </a:p>
          <a:p>
            <a:pPr marL="0" marR="137551" lvl="0" indent="457200" algn="just" rtl="0">
              <a:lnSpc>
                <a:spcPct val="99960"/>
              </a:lnSpc>
              <a:spcBef>
                <a:spcPts val="539"/>
              </a:spcBef>
              <a:spcAft>
                <a:spcPts val="0"/>
              </a:spcAft>
              <a:buClr>
                <a:schemeClr val="dk1"/>
              </a:buClr>
              <a:buSzPts val="1100"/>
              <a:buFont typeface="Arial"/>
              <a:buNone/>
            </a:pPr>
            <a:r>
              <a:rPr lang="en">
                <a:solidFill>
                  <a:srgbClr val="231F20"/>
                </a:solidFill>
                <a:latin typeface="Calibri"/>
                <a:ea typeface="Calibri"/>
                <a:cs typeface="Calibri"/>
                <a:sym typeface="Calibri"/>
              </a:rPr>
              <a:t>The SAISD Literacy Plan provides common goals, best practices, and strategies necessary for an effective, efficient and sustainable implementation of a comprehensive evidence-based literacy (CEL) approach for driving  policy, professional learning, and instruction. This plan is designed to support teachers, students and the community through a literacy approach that is aligned to research and state mandates. The SAISD comprehensive evidence-based literacy approach provides every student with the opportunity to learn and demonstrate knowledge. Through CEL instruction, all students, including struggling readers, will develop fluency and language comprehension at or above grade level. CEL instruction supports closing achievement gaps in literacy through systematic phonics instruction, on grade level instruction with scaffolds, modeling, progress monitoring, knowledge building and cultural and linguistic responsive practices. The SAISD literacy plan supports a biliteracy model for students in Dual Language programs with the goal of bilingualism &amp; biliteracy, academic achievement and cultural competen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a8d60e1724_1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ga8d60e1724_1_95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9e878c68bc_6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 Sexton, Kathryn Pedrotty, Alyssa Mannella</a:t>
            </a:r>
            <a:endParaRPr/>
          </a:p>
          <a:p>
            <a:pPr marL="0" lvl="0" indent="0" algn="l" rtl="0">
              <a:lnSpc>
                <a:spcPct val="105000"/>
              </a:lnSpc>
              <a:spcBef>
                <a:spcPts val="120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Charlotte Mecklenburg School District</a:t>
            </a:r>
            <a:r>
              <a:rPr lang="en" sz="1200">
                <a:solidFill>
                  <a:schemeClr val="dk1"/>
                </a:solidFill>
                <a:latin typeface="Times New Roman"/>
                <a:ea typeface="Times New Roman"/>
                <a:cs typeface="Times New Roman"/>
                <a:sym typeface="Times New Roman"/>
              </a:rPr>
              <a:t> (CMS) serves 148,299 students from 183 countries, speaking 197 languages and dialects across 175 schools. What Matters Most in CMS is the focus on the instructional core- including, students, teachers, and content. </a:t>
            </a:r>
            <a:r>
              <a:rPr lang="en" sz="1200">
                <a:solidFill>
                  <a:schemeClr val="dk1"/>
                </a:solidFill>
                <a:highlight>
                  <a:srgbClr val="FFFFFF"/>
                </a:highlight>
                <a:latin typeface="Times New Roman"/>
                <a:ea typeface="Times New Roman"/>
                <a:cs typeface="Times New Roman"/>
                <a:sym typeface="Times New Roman"/>
              </a:rPr>
              <a:t>The district has been on an early literacy journey the past two years focusing specifically on the student experience and access to foundational skills through a standards-aligned curriculum. </a:t>
            </a:r>
            <a:r>
              <a:rPr lang="en" sz="1200">
                <a:solidFill>
                  <a:schemeClr val="dk1"/>
                </a:solidFill>
                <a:latin typeface="Times New Roman"/>
                <a:ea typeface="Times New Roman"/>
                <a:cs typeface="Times New Roman"/>
                <a:sym typeface="Times New Roman"/>
              </a:rPr>
              <a:t>The collaboration between the Equity department and Learning and Teaching department has allowed for aligned messaging to school leaders and streamlined professional development for instructional staff. CMS is committed to constant action to ensure excellent educational opportunities for every child at every school. </a:t>
            </a:r>
            <a:endParaRPr sz="12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endParaRPr/>
          </a:p>
        </p:txBody>
      </p:sp>
      <p:sp>
        <p:nvSpPr>
          <p:cNvPr id="1348" name="Google Shape;1348;g9e878c68bc_6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a8edd7d97f_2_3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a8edd7d97f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TS</a:t>
            </a:r>
            <a:endParaRPr/>
          </a:p>
          <a:p>
            <a:pPr marL="0" lvl="0" indent="0" algn="l" rtl="0">
              <a:spcBef>
                <a:spcPts val="0"/>
              </a:spcBef>
              <a:spcAft>
                <a:spcPts val="0"/>
              </a:spcAft>
              <a:buNone/>
            </a:pPr>
            <a:r>
              <a:rPr lang="en" b="1"/>
              <a:t>*Record*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a8edd7d97f_2_3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a8edd7d97f_2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TS</a:t>
            </a:r>
            <a:endParaRPr/>
          </a:p>
          <a:p>
            <a:pPr marL="0" lvl="0" indent="0" algn="l" rtl="0">
              <a:spcBef>
                <a:spcPts val="0"/>
              </a:spcBef>
              <a:spcAft>
                <a:spcPts val="0"/>
              </a:spcAft>
              <a:buNone/>
            </a:pPr>
            <a:r>
              <a:rPr lang="en"/>
              <a:t>We have been fortunate to work closely with the Council of Great City Schools, Student Achievement Partners and the San Antonio School district. </a:t>
            </a:r>
            <a:endParaRPr/>
          </a:p>
          <a:p>
            <a:pPr marL="0" lvl="0" indent="0" algn="l" rtl="0">
              <a:spcBef>
                <a:spcPts val="0"/>
              </a:spcBef>
              <a:spcAft>
                <a:spcPts val="0"/>
              </a:spcAft>
              <a:buNone/>
            </a:pPr>
            <a:r>
              <a:rPr lang="en"/>
              <a:t>KP, AA introduce self</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a8edd7d97f_2_36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a8edd7d97f_2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b="1">
                <a:solidFill>
                  <a:srgbClr val="595959"/>
                </a:solidFill>
                <a:latin typeface="Didact Gothic"/>
                <a:ea typeface="Didact Gothic"/>
                <a:cs typeface="Didact Gothic"/>
                <a:sym typeface="Didact Gothic"/>
              </a:rPr>
              <a:t>TS</a:t>
            </a:r>
            <a:endParaRPr sz="1400" b="1">
              <a:solidFill>
                <a:srgbClr val="595959"/>
              </a:solidFill>
              <a:latin typeface="Didact Gothic"/>
              <a:ea typeface="Didact Gothic"/>
              <a:cs typeface="Didact Gothic"/>
              <a:sym typeface="Didact Gothic"/>
            </a:endParaRPr>
          </a:p>
          <a:p>
            <a:pPr marL="457200" lvl="0" indent="-317500" algn="l" rtl="0">
              <a:lnSpc>
                <a:spcPct val="150000"/>
              </a:lnSpc>
              <a:spcBef>
                <a:spcPts val="1600"/>
              </a:spcBef>
              <a:spcAft>
                <a:spcPts val="0"/>
              </a:spcAft>
              <a:buClr>
                <a:srgbClr val="595959"/>
              </a:buClr>
              <a:buSzPts val="1400"/>
              <a:buFont typeface="Didact Gothic"/>
              <a:buAutoNum type="arabicPeriod"/>
            </a:pPr>
            <a:r>
              <a:rPr lang="en" sz="1400" b="1">
                <a:solidFill>
                  <a:srgbClr val="595959"/>
                </a:solidFill>
                <a:latin typeface="Didact Gothic"/>
                <a:ea typeface="Didact Gothic"/>
                <a:cs typeface="Didact Gothic"/>
                <a:sym typeface="Didact Gothic"/>
              </a:rPr>
              <a:t>How we got here</a:t>
            </a:r>
            <a:endParaRPr sz="1400" b="1">
              <a:solidFill>
                <a:srgbClr val="595959"/>
              </a:solidFill>
              <a:latin typeface="Didact Gothic"/>
              <a:ea typeface="Didact Gothic"/>
              <a:cs typeface="Didact Gothic"/>
              <a:sym typeface="Didact Gothic"/>
            </a:endParaRPr>
          </a:p>
          <a:p>
            <a:pPr marL="457200" lvl="0" indent="-317500" algn="l" rtl="0">
              <a:lnSpc>
                <a:spcPct val="150000"/>
              </a:lnSpc>
              <a:spcBef>
                <a:spcPts val="0"/>
              </a:spcBef>
              <a:spcAft>
                <a:spcPts val="0"/>
              </a:spcAft>
              <a:buClr>
                <a:srgbClr val="595959"/>
              </a:buClr>
              <a:buSzPts val="1400"/>
              <a:buFont typeface="Didact Gothic"/>
              <a:buAutoNum type="arabicPeriod"/>
            </a:pPr>
            <a:r>
              <a:rPr lang="en" sz="1400" b="1">
                <a:solidFill>
                  <a:srgbClr val="595959"/>
                </a:solidFill>
                <a:latin typeface="Didact Gothic"/>
                <a:ea typeface="Didact Gothic"/>
                <a:cs typeface="Didact Gothic"/>
                <a:sym typeface="Didact Gothic"/>
              </a:rPr>
              <a:t>Building Common Understanding (trainings, core actions, foundational skills)</a:t>
            </a:r>
            <a:endParaRPr sz="1400" b="1">
              <a:solidFill>
                <a:srgbClr val="595959"/>
              </a:solidFill>
              <a:latin typeface="Didact Gothic"/>
              <a:ea typeface="Didact Gothic"/>
              <a:cs typeface="Didact Gothic"/>
              <a:sym typeface="Didact Gothic"/>
            </a:endParaRPr>
          </a:p>
          <a:p>
            <a:pPr marL="457200" lvl="0" indent="-317500" algn="l" rtl="0">
              <a:lnSpc>
                <a:spcPct val="150000"/>
              </a:lnSpc>
              <a:spcBef>
                <a:spcPts val="0"/>
              </a:spcBef>
              <a:spcAft>
                <a:spcPts val="0"/>
              </a:spcAft>
              <a:buClr>
                <a:srgbClr val="595959"/>
              </a:buClr>
              <a:buSzPts val="1400"/>
              <a:buFont typeface="Didact Gothic"/>
              <a:buAutoNum type="arabicPeriod"/>
            </a:pPr>
            <a:r>
              <a:rPr lang="en" sz="1400" b="1">
                <a:solidFill>
                  <a:srgbClr val="595959"/>
                </a:solidFill>
                <a:latin typeface="Didact Gothic"/>
                <a:ea typeface="Didact Gothic"/>
                <a:cs typeface="Didact Gothic"/>
                <a:sym typeface="Didact Gothic"/>
              </a:rPr>
              <a:t>Current Work</a:t>
            </a:r>
            <a:endParaRPr sz="900"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a8edd7d97f_2_38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a8edd7d97f_2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the district we are a large school district.  We are the second largest district in the state serving over 148,000 students.  Our team serves the 112 elementary schools in the district.  </a:t>
            </a:r>
            <a:endParaRPr/>
          </a:p>
          <a:p>
            <a:pPr marL="0" lvl="0" indent="0" algn="l" rtl="0">
              <a:spcBef>
                <a:spcPts val="0"/>
              </a:spcBef>
              <a:spcAft>
                <a:spcPts val="0"/>
              </a:spcAft>
              <a:buNone/>
            </a:pPr>
            <a:endParaRPr/>
          </a:p>
          <a:p>
            <a:pPr marL="0" lvl="0" indent="0" algn="l" rtl="0">
              <a:spcBef>
                <a:spcPts val="0"/>
              </a:spcBef>
              <a:spcAft>
                <a:spcPts val="0"/>
              </a:spcAft>
              <a:buNone/>
            </a:pPr>
            <a:r>
              <a:rPr lang="en"/>
              <a:t>We have 183 countries represented and 197 languages.</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a8edd7d97f_2_39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a8edd7d97f_2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get started, wanted to share a little background on our last 10 years as a school district.  For several years, we were a balanced literacy district.  Pilot schools participated in the reading foundations training offered by district and the state.    Schools had autonomy in resource selection. Student achievement scores remained stagnant.</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a8edd7d97f_2_40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a8edd7d97f_2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 sz="1350">
                <a:solidFill>
                  <a:schemeClr val="dk1"/>
                </a:solidFill>
                <a:highlight>
                  <a:srgbClr val="FFFFFF"/>
                </a:highlight>
              </a:rPr>
              <a:t>In Pursuit of Equity</a:t>
            </a:r>
            <a:endParaRPr sz="135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50">
                <a:solidFill>
                  <a:srgbClr val="444444"/>
                </a:solidFill>
                <a:highlight>
                  <a:srgbClr val="FFFFFF"/>
                </a:highlight>
              </a:rPr>
              <a:t>A 2013 study conducted by Harvard University and the University of California, Berkeley, examined economic mobility in the largest 50 cities in the United States. Charlotte was 50th, a finding that confirmed what many have observed anecdotally: If you are born poor in Charlotte, you are likely to stay that way.</a:t>
            </a: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44444"/>
                </a:solidFill>
                <a:highlight>
                  <a:srgbClr val="FFFFFF"/>
                </a:highlight>
              </a:rPr>
              <a:t>The economic-mobility study's findings sparked alarm and resulted in the formation of an </a:t>
            </a:r>
            <a:r>
              <a:rPr lang="en" sz="1050" b="1" u="sng">
                <a:solidFill>
                  <a:srgbClr val="00AFD7"/>
                </a:solidFill>
                <a:highlight>
                  <a:srgbClr val="FFFFFF"/>
                </a:highlight>
                <a:hlinkClick r:id="rId3">
                  <a:extLst>
                    <a:ext uri="{A12FA001-AC4F-418D-AE19-62706E023703}">
                      <ahyp:hlinkClr xmlns:ahyp="http://schemas.microsoft.com/office/drawing/2018/hyperlinkcolor" val="tx"/>
                    </a:ext>
                  </a:extLst>
                </a:hlinkClick>
              </a:rPr>
              <a:t>Opportunity Task Force which issued a report in March 2017</a:t>
            </a:r>
            <a:r>
              <a:rPr lang="en" sz="1050">
                <a:solidFill>
                  <a:srgbClr val="444444"/>
                </a:solidFill>
                <a:highlight>
                  <a:srgbClr val="FFFFFF"/>
                </a:highlight>
              </a:rPr>
              <a:t>. That report included a set of broad findings and recommendations. The Opportunity Task Force emphasized that it is the community's collective responsibility to create paths to prosperity. Schools and school districts have an important role to play in building pathways to prosperity but they cannot do this work alone.</a:t>
            </a: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44444"/>
                </a:solidFill>
                <a:highlight>
                  <a:srgbClr val="FFFFFF"/>
                </a:highlight>
              </a:rPr>
              <a:t>Charlotte-Mecklenburg Schools is committed to playing a significant role in the community-wide conversation begun by the Opportunity Task Force. We want to increase equity and excellence in our schools and in our community. </a:t>
            </a: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44444"/>
                </a:solidFill>
                <a:highlight>
                  <a:srgbClr val="FFFFFF"/>
                </a:highlight>
              </a:rPr>
              <a:t>Any challenging effort for meaningful change must begin with acknowledgement of hard truths. Thus, this report purposely does not offer proposals or policies for reform, but instead seeks to provide a solid, data-based picture of our schools with the most recent data available. These data will help the district, and the community, make wise and informed decisions on reform and advance our understanding of how to break the link between poverty, race, and academic performance.</a:t>
            </a: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44444"/>
              </a:solidFill>
              <a:highlight>
                <a:srgbClr val="FFFFFF"/>
              </a:highlight>
            </a:endParaRPr>
          </a:p>
          <a:p>
            <a:pPr marL="0" lvl="0" indent="0" algn="l" rtl="0">
              <a:spcBef>
                <a:spcPts val="0"/>
              </a:spcBef>
              <a:spcAft>
                <a:spcPts val="0"/>
              </a:spcAft>
              <a:buNone/>
            </a:pPr>
            <a:r>
              <a:rPr lang="en" sz="1050">
                <a:solidFill>
                  <a:srgbClr val="444444"/>
                </a:solidFill>
                <a:highlight>
                  <a:srgbClr val="FFFFFF"/>
                </a:highlight>
              </a:rPr>
              <a:t>Breaking the Link is an annual examination of our progress on Equity. </a:t>
            </a:r>
            <a:r>
              <a:rPr lang="en" sz="1050" b="1" u="sng">
                <a:solidFill>
                  <a:srgbClr val="00AFD7"/>
                </a:solidFill>
                <a:highlight>
                  <a:srgbClr val="FFFFFF"/>
                </a:highlight>
                <a:hlinkClick r:id="rId4">
                  <a:extLst>
                    <a:ext uri="{A12FA001-AC4F-418D-AE19-62706E023703}">
                      <ahyp:hlinkClr xmlns:ahyp="http://schemas.microsoft.com/office/drawing/2018/hyperlinkcolor" val="tx"/>
                    </a:ext>
                  </a:extLst>
                </a:hlinkClick>
              </a:rPr>
              <a:t>Why Equity Matters</a:t>
            </a:r>
            <a:r>
              <a:rPr lang="en" sz="1050">
                <a:solidFill>
                  <a:srgbClr val="444444"/>
                </a:solidFill>
                <a:highlight>
                  <a:srgbClr val="FFFFFF"/>
                </a:highlight>
              </a:rPr>
              <a:t> is a summary that provides context.</a:t>
            </a:r>
            <a:endParaRPr sz="1050">
              <a:solidFill>
                <a:srgbClr val="444444"/>
              </a:solidFill>
              <a:highlight>
                <a:srgbClr val="FFFFFF"/>
              </a:highlight>
            </a:endParaRPr>
          </a:p>
          <a:p>
            <a:pPr marL="0" lvl="0" indent="0" algn="l" rtl="0">
              <a:spcBef>
                <a:spcPts val="0"/>
              </a:spcBef>
              <a:spcAft>
                <a:spcPts val="0"/>
              </a:spcAft>
              <a:buClr>
                <a:schemeClr val="dk1"/>
              </a:buClr>
              <a:buSzPts val="1100"/>
              <a:buFont typeface="Arial"/>
              <a:buNone/>
            </a:pPr>
            <a:br>
              <a:rPr lang="en" sz="1050">
                <a:solidFill>
                  <a:srgbClr val="444444"/>
                </a:solidFill>
                <a:highlight>
                  <a:srgbClr val="FFFFFF"/>
                </a:highlight>
              </a:rPr>
            </a:br>
            <a:r>
              <a:rPr lang="en" sz="1050">
                <a:solidFill>
                  <a:srgbClr val="444444"/>
                </a:solidFill>
                <a:highlight>
                  <a:srgbClr val="FFFFFF"/>
                </a:highlight>
              </a:rPr>
              <a:t>This report and work informed the direction of our strategic plan as well as restructuring of our central office to include an equity division reporting to accountability.  Three Equity Superintendent roles were created with specialists.</a:t>
            </a:r>
            <a:endParaRPr sz="1050">
              <a:solidFill>
                <a:srgbClr val="444444"/>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a4761831ec_0_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a4761831e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a8edd7d97f_2_412:notes"/>
          <p:cNvSpPr>
            <a:spLocks noGrp="1" noRot="1" noChangeAspect="1"/>
          </p:cNvSpPr>
          <p:nvPr>
            <p:ph type="sldImg" idx="2"/>
          </p:nvPr>
        </p:nvSpPr>
        <p:spPr>
          <a:xfrm>
            <a:off x="1155437" y="685488"/>
            <a:ext cx="45471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ga8edd7d97f_2_41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100"/>
              <a:buFont typeface="Arial"/>
              <a:buNone/>
            </a:pPr>
            <a:r>
              <a:rPr lang="en" sz="1500"/>
              <a:t>TS</a:t>
            </a:r>
            <a:endParaRPr sz="1500"/>
          </a:p>
          <a:p>
            <a:pPr marL="457200" lvl="0" indent="-323850" algn="l" rtl="0">
              <a:spcBef>
                <a:spcPts val="0"/>
              </a:spcBef>
              <a:spcAft>
                <a:spcPts val="0"/>
              </a:spcAft>
              <a:buClr>
                <a:srgbClr val="414042"/>
              </a:buClr>
              <a:buSzPts val="1500"/>
              <a:buFont typeface="Calibri"/>
              <a:buChar char="●"/>
            </a:pPr>
            <a:r>
              <a:rPr lang="en" sz="1500">
                <a:solidFill>
                  <a:srgbClr val="414042"/>
                </a:solidFill>
                <a:latin typeface="Calibri"/>
                <a:ea typeface="Calibri"/>
                <a:cs typeface="Calibri"/>
                <a:sym typeface="Calibri"/>
              </a:rPr>
              <a:t>Performance on nearly every academic measure </a:t>
            </a:r>
            <a:r>
              <a:rPr lang="en" sz="1500" i="1">
                <a:solidFill>
                  <a:srgbClr val="414042"/>
                </a:solidFill>
                <a:latin typeface="Calibri"/>
                <a:ea typeface="Calibri"/>
                <a:cs typeface="Calibri"/>
                <a:sym typeface="Calibri"/>
              </a:rPr>
              <a:t>decreased</a:t>
            </a:r>
            <a:r>
              <a:rPr lang="en" sz="1500">
                <a:solidFill>
                  <a:srgbClr val="414042"/>
                </a:solidFill>
                <a:latin typeface="Calibri"/>
                <a:ea typeface="Calibri"/>
                <a:cs typeface="Calibri"/>
                <a:sym typeface="Calibri"/>
              </a:rPr>
              <a:t> as the percent of students in poverty increased.</a:t>
            </a:r>
            <a:endParaRPr sz="1500">
              <a:solidFill>
                <a:srgbClr val="414042"/>
              </a:solidFill>
              <a:latin typeface="Calibri"/>
              <a:ea typeface="Calibri"/>
              <a:cs typeface="Calibri"/>
              <a:sym typeface="Calibri"/>
            </a:endParaRPr>
          </a:p>
          <a:p>
            <a:pPr marL="457200" lvl="0" indent="-323850" algn="l" rtl="0">
              <a:spcBef>
                <a:spcPts val="0"/>
              </a:spcBef>
              <a:spcAft>
                <a:spcPts val="0"/>
              </a:spcAft>
              <a:buClr>
                <a:srgbClr val="414042"/>
              </a:buClr>
              <a:buSzPts val="1500"/>
              <a:buFont typeface="Calibri"/>
              <a:buChar char="●"/>
            </a:pPr>
            <a:r>
              <a:rPr lang="en" sz="1500">
                <a:solidFill>
                  <a:srgbClr val="414042"/>
                </a:solidFill>
                <a:latin typeface="Calibri"/>
                <a:ea typeface="Calibri"/>
                <a:cs typeface="Calibri"/>
                <a:sym typeface="Calibri"/>
              </a:rPr>
              <a:t>Black, White and Hispanic students in low poverty schools outperformed their peers of the same race in moderate and high poverty schools.</a:t>
            </a:r>
            <a:endParaRPr sz="1500">
              <a:solidFill>
                <a:srgbClr val="414042"/>
              </a:solidFill>
              <a:latin typeface="Calibri"/>
              <a:ea typeface="Calibri"/>
              <a:cs typeface="Calibri"/>
              <a:sym typeface="Calibri"/>
            </a:endParaRPr>
          </a:p>
          <a:p>
            <a:pPr marL="457200" lvl="0" indent="-323850" algn="l" rtl="0">
              <a:spcBef>
                <a:spcPts val="0"/>
              </a:spcBef>
              <a:spcAft>
                <a:spcPts val="0"/>
              </a:spcAft>
              <a:buClr>
                <a:srgbClr val="414042"/>
              </a:buClr>
              <a:buSzPts val="1500"/>
              <a:buFont typeface="Calibri"/>
              <a:buChar char="●"/>
            </a:pPr>
            <a:r>
              <a:rPr lang="en" sz="1500">
                <a:solidFill>
                  <a:srgbClr val="414042"/>
                </a:solidFill>
                <a:latin typeface="Calibri"/>
                <a:ea typeface="Calibri"/>
                <a:cs typeface="Calibri"/>
                <a:sym typeface="Calibri"/>
              </a:rPr>
              <a:t>Sizeable achievement gaps between racial groups were seen in low, moderate and high poverty schools.</a:t>
            </a:r>
            <a:endParaRPr sz="1500">
              <a:solidFill>
                <a:srgbClr val="414042"/>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p>
        </p:txBody>
      </p:sp>
      <p:sp>
        <p:nvSpPr>
          <p:cNvPr id="1427" name="Google Shape;1427;ga8edd7d97f_2_41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40</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a8edd7d97f_2_422:notes"/>
          <p:cNvSpPr>
            <a:spLocks noGrp="1" noRot="1" noChangeAspect="1"/>
          </p:cNvSpPr>
          <p:nvPr>
            <p:ph type="sldImg" idx="2"/>
          </p:nvPr>
        </p:nvSpPr>
        <p:spPr>
          <a:xfrm>
            <a:off x="1155437" y="685488"/>
            <a:ext cx="45471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ga8edd7d97f_2_42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15000"/>
              </a:lnSpc>
              <a:spcBef>
                <a:spcPts val="0"/>
              </a:spcBef>
              <a:spcAft>
                <a:spcPts val="0"/>
              </a:spcAft>
              <a:buNone/>
            </a:pPr>
            <a:r>
              <a:rPr lang="en" sz="1500">
                <a:solidFill>
                  <a:srgbClr val="414042"/>
                </a:solidFill>
                <a:latin typeface="Calibri"/>
                <a:ea typeface="Calibri"/>
                <a:cs typeface="Calibri"/>
                <a:sym typeface="Calibri"/>
              </a:rPr>
              <a:t>T</a:t>
            </a:r>
            <a:r>
              <a:rPr lang="en" sz="1500">
                <a:solidFill>
                  <a:srgbClr val="414042"/>
                </a:solidFill>
              </a:rPr>
              <a:t>hree key levers, that research indicates can break the predictive link between student demographics and academic outcomes, were identified:</a:t>
            </a:r>
            <a:endParaRPr sz="1500">
              <a:solidFill>
                <a:srgbClr val="414042"/>
              </a:solidFill>
            </a:endParaRPr>
          </a:p>
          <a:p>
            <a:pPr marL="914400" lvl="1" indent="-323850" algn="l" rtl="0">
              <a:lnSpc>
                <a:spcPct val="115000"/>
              </a:lnSpc>
              <a:spcBef>
                <a:spcPts val="1600"/>
              </a:spcBef>
              <a:spcAft>
                <a:spcPts val="0"/>
              </a:spcAft>
              <a:buClr>
                <a:srgbClr val="414042"/>
              </a:buClr>
              <a:buSzPts val="1500"/>
              <a:buFont typeface="Calibri"/>
              <a:buChar char="○"/>
            </a:pPr>
            <a:r>
              <a:rPr lang="en" sz="1500">
                <a:solidFill>
                  <a:srgbClr val="414042"/>
                </a:solidFill>
              </a:rPr>
              <a:t>Time</a:t>
            </a:r>
            <a:endParaRPr sz="1500">
              <a:solidFill>
                <a:srgbClr val="414042"/>
              </a:solidFill>
            </a:endParaRPr>
          </a:p>
          <a:p>
            <a:pPr marL="914400" lvl="1" indent="-323850" algn="l" rtl="0">
              <a:lnSpc>
                <a:spcPct val="115000"/>
              </a:lnSpc>
              <a:spcBef>
                <a:spcPts val="0"/>
              </a:spcBef>
              <a:spcAft>
                <a:spcPts val="0"/>
              </a:spcAft>
              <a:buClr>
                <a:srgbClr val="414042"/>
              </a:buClr>
              <a:buSzPts val="1500"/>
              <a:buFont typeface="Calibri"/>
              <a:buChar char="○"/>
            </a:pPr>
            <a:r>
              <a:rPr lang="en" sz="1500">
                <a:solidFill>
                  <a:srgbClr val="414042"/>
                </a:solidFill>
              </a:rPr>
              <a:t>Great Teachers</a:t>
            </a:r>
            <a:endParaRPr sz="1500">
              <a:solidFill>
                <a:srgbClr val="414042"/>
              </a:solidFill>
            </a:endParaRPr>
          </a:p>
          <a:p>
            <a:pPr marL="914400" lvl="1" indent="-323850" algn="l" rtl="0">
              <a:lnSpc>
                <a:spcPct val="115000"/>
              </a:lnSpc>
              <a:spcBef>
                <a:spcPts val="0"/>
              </a:spcBef>
              <a:spcAft>
                <a:spcPts val="0"/>
              </a:spcAft>
              <a:buClr>
                <a:srgbClr val="414042"/>
              </a:buClr>
              <a:buSzPts val="1500"/>
              <a:buFont typeface="Calibri"/>
              <a:buChar char="○"/>
            </a:pPr>
            <a:r>
              <a:rPr lang="en" sz="1500">
                <a:solidFill>
                  <a:srgbClr val="414042"/>
                </a:solidFill>
              </a:rPr>
              <a:t>Access to Advanced Coursework- to the code for reading- foundational and comprehension skills needed to be a proficent reader.</a:t>
            </a:r>
            <a:endParaRPr sz="1500">
              <a:solidFill>
                <a:srgbClr val="414042"/>
              </a:solidFill>
            </a:endParaRPr>
          </a:p>
          <a:p>
            <a:pPr marL="0" lvl="0" indent="0" algn="l" rtl="0">
              <a:spcBef>
                <a:spcPts val="1600"/>
              </a:spcBef>
              <a:spcAft>
                <a:spcPts val="0"/>
              </a:spcAft>
              <a:buNone/>
            </a:pPr>
            <a:endParaRPr sz="2300">
              <a:solidFill>
                <a:srgbClr val="414042"/>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p>
        </p:txBody>
      </p:sp>
      <p:sp>
        <p:nvSpPr>
          <p:cNvPr id="1438" name="Google Shape;1438;ga8edd7d97f_2_42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41</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a8edd7d97f_2_43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a8edd7d97f_2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our district was publishing the Breaking the Link Report  Nationally TNTP In sep 2018, TNTP published a report about the quality of students academic experiences in school and its effect on their long term success.</a:t>
            </a:r>
            <a:endParaRPr/>
          </a:p>
          <a:p>
            <a:pPr marL="0" lvl="0" indent="0" algn="l" rtl="0">
              <a:spcBef>
                <a:spcPts val="0"/>
              </a:spcBef>
              <a:spcAft>
                <a:spcPts val="0"/>
              </a:spcAft>
              <a:buNone/>
            </a:pPr>
            <a:r>
              <a:rPr lang="en"/>
              <a:t>4 key resources that influence a students school experience and outcomes….</a:t>
            </a:r>
            <a:endParaRPr/>
          </a:p>
          <a:p>
            <a:pPr marL="0" lvl="0" indent="0" algn="l" rtl="0">
              <a:spcBef>
                <a:spcPts val="0"/>
              </a:spcBef>
              <a:spcAft>
                <a:spcPts val="0"/>
              </a:spcAft>
              <a:buNone/>
            </a:pPr>
            <a:r>
              <a:rPr lang="en"/>
              <a:t>Grade appropriate assignments</a:t>
            </a:r>
            <a:endParaRPr/>
          </a:p>
          <a:p>
            <a:pPr marL="0" lvl="0" indent="0" algn="l" rtl="0">
              <a:spcBef>
                <a:spcPts val="0"/>
              </a:spcBef>
              <a:spcAft>
                <a:spcPts val="0"/>
              </a:spcAft>
              <a:buNone/>
            </a:pPr>
            <a:r>
              <a:rPr lang="en"/>
              <a:t>Strong instruction</a:t>
            </a:r>
            <a:endParaRPr/>
          </a:p>
          <a:p>
            <a:pPr marL="0" lvl="0" indent="0" algn="l" rtl="0">
              <a:spcBef>
                <a:spcPts val="0"/>
              </a:spcBef>
              <a:spcAft>
                <a:spcPts val="0"/>
              </a:spcAft>
              <a:buNone/>
            </a:pPr>
            <a:r>
              <a:rPr lang="en"/>
              <a:t>Deep engagement</a:t>
            </a:r>
            <a:endParaRPr/>
          </a:p>
          <a:p>
            <a:pPr marL="0" lvl="0" indent="0" algn="l" rtl="0">
              <a:spcBef>
                <a:spcPts val="0"/>
              </a:spcBef>
              <a:spcAft>
                <a:spcPts val="0"/>
              </a:spcAft>
              <a:buNone/>
            </a:pPr>
            <a:r>
              <a:rPr lang="en"/>
              <a:t>Teacher with High Expectation</a:t>
            </a:r>
            <a:endParaRPr/>
          </a:p>
          <a:p>
            <a:pPr marL="0" lvl="0" indent="0" algn="l" rtl="0">
              <a:spcBef>
                <a:spcPts val="0"/>
              </a:spcBef>
              <a:spcAft>
                <a:spcPts val="0"/>
              </a:spcAft>
              <a:buNone/>
            </a:pPr>
            <a:endParaRPr/>
          </a:p>
          <a:p>
            <a:pPr marL="0" lvl="0" indent="0" algn="l" rtl="0">
              <a:spcBef>
                <a:spcPts val="0"/>
              </a:spcBef>
              <a:spcAft>
                <a:spcPts val="0"/>
              </a:spcAft>
              <a:buNone/>
            </a:pPr>
            <a:r>
              <a:rPr lang="en"/>
              <a:t>Unfortunately, these resources are few and far between for most students- and particularly for students of color, those from low income families, english language learners, and students with mild to moderate disabilities.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a8edd7d97f_2_450:notes"/>
          <p:cNvSpPr>
            <a:spLocks noGrp="1" noRot="1" noChangeAspect="1"/>
          </p:cNvSpPr>
          <p:nvPr>
            <p:ph type="sldImg" idx="2"/>
          </p:nvPr>
        </p:nvSpPr>
        <p:spPr>
          <a:xfrm>
            <a:off x="1143318"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a8edd7d97f_2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 2018 we began the work of our strategic plan and a new team was formed in the district- the Equity Department- by levels. </a:t>
            </a:r>
            <a:endParaRPr sz="1200"/>
          </a:p>
          <a:p>
            <a:pPr marL="0" lvl="0" indent="0" algn="l" rtl="0">
              <a:spcBef>
                <a:spcPts val="0"/>
              </a:spcBef>
              <a:spcAft>
                <a:spcPts val="0"/>
              </a:spcAft>
              <a:buNone/>
            </a:pPr>
            <a:r>
              <a:rPr lang="en"/>
              <a:t>Because we decided to start with ensuring every child had access to a standards-aligned, rigorous curriculum, we first had to have an understanding of the level of instruction taking place in our schools. We tried to schedule our initial walks with an administrator so we could have a shared understanding of what we were looking for and how to measure it. Our equity team used a common data collection tool that allowed us to capture descriptions about planned and taught objectives, their alignment to the full depth of the standard, students’ level of engagement, who was doing the majority of thinking during instruction, and classroom environment and its level of inclusiveness. The use of the data collection tool became a common practice for many of the learning community and learning and teaching staff who partnered with us throughout the year.  Collecting and analyzing this data provided us with a unique perspective because we were able to  see trends across the district. Throughout the year, we visited over 950 classrooms, 106 schools, and schools in every learning community.  Early in the year, we recognized that in most classes, our students were compliant and doing exactly what the teacher asked of them but the level of the instructional tasks were not aligned to the full depth and rigor the standards called for. The descriptive data also helped us to level set our meaning of rigor in literacy and math instruction and develop a common language.  Recognizing the current state of instruction across the district in the first quarter helped to drive our work priorities for the rest of the year. Continuing to collect data throughout the year also gave us a lens to support the implementation of a gvc.</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a8edd7d97f_2_46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a8edd7d97f_2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900">
                <a:solidFill>
                  <a:srgbClr val="414042"/>
                </a:solidFill>
                <a:latin typeface="Calibri"/>
                <a:ea typeface="Calibri"/>
                <a:cs typeface="Calibri"/>
                <a:sym typeface="Calibri"/>
              </a:rPr>
              <a:t>Most students meet expectations of their assignments, but since most assignments fall short of the standards, students don't have the opportunity to meet expectations of the standards.</a:t>
            </a:r>
            <a:endParaRPr/>
          </a:p>
          <a:p>
            <a:pPr marL="0" lvl="0" indent="0" algn="l" rtl="0">
              <a:spcBef>
                <a:spcPts val="0"/>
              </a:spcBef>
              <a:spcAft>
                <a:spcPts val="0"/>
              </a:spcAft>
              <a:buNone/>
            </a:pPr>
            <a:endParaRPr/>
          </a:p>
          <a:p>
            <a:pPr marL="0" lvl="0" indent="0" algn="l" rtl="0">
              <a:spcBef>
                <a:spcPts val="400"/>
              </a:spcBef>
              <a:spcAft>
                <a:spcPts val="0"/>
              </a:spcAft>
              <a:buNone/>
            </a:pPr>
            <a:r>
              <a:rPr lang="en">
                <a:solidFill>
                  <a:schemeClr val="dk1"/>
                </a:solidFill>
              </a:rPr>
              <a:t>#2 – since the materials that teachers are using vary in their alignment to the standards. At one school, when they're using... vs. Another school where they’re using something. </a:t>
            </a:r>
            <a:endParaRPr>
              <a:solidFill>
                <a:schemeClr val="dk1"/>
              </a:solidFill>
            </a:endParaRPr>
          </a:p>
          <a:p>
            <a:pPr marL="0" lvl="0" indent="0" algn="l" rtl="0">
              <a:spcBef>
                <a:spcPts val="400"/>
              </a:spcBef>
              <a:spcAft>
                <a:spcPts val="0"/>
              </a:spcAft>
              <a:buNone/>
            </a:pPr>
            <a:r>
              <a:rPr lang="en">
                <a:solidFill>
                  <a:schemeClr val="dk1"/>
                </a:solidFill>
              </a:rPr>
              <a:t>#3 – Teachers could be using that time, analyzing student data, identifying and planning for student misconceptions, etc. </a:t>
            </a:r>
            <a:endParaRPr>
              <a:solidFill>
                <a:schemeClr val="dk1"/>
              </a:solidFill>
            </a:endParaRPr>
          </a:p>
          <a:p>
            <a:pPr marL="0" lvl="0" indent="0" algn="l" rtl="0">
              <a:spcBef>
                <a:spcPts val="400"/>
              </a:spcBef>
              <a:spcAft>
                <a:spcPts val="0"/>
              </a:spcAft>
              <a:buNone/>
            </a:pPr>
            <a:endParaRPr>
              <a:solidFill>
                <a:schemeClr val="dk1"/>
              </a:solidFill>
            </a:endParaRPr>
          </a:p>
          <a:p>
            <a:pPr marL="0" lvl="0" indent="0" algn="l" rtl="0">
              <a:spcBef>
                <a:spcPts val="4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a8edd7d97f_2_477:notes"/>
          <p:cNvSpPr>
            <a:spLocks noGrp="1" noRot="1" noChangeAspect="1"/>
          </p:cNvSpPr>
          <p:nvPr>
            <p:ph type="sldImg" idx="2"/>
          </p:nvPr>
        </p:nvSpPr>
        <p:spPr>
          <a:xfrm>
            <a:off x="1143318"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a8edd7d97f_2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Information from the Breaking the Link Report, equity visits, helped our district to create the theory of action.</a:t>
            </a:r>
            <a:endParaRPr/>
          </a:p>
          <a:p>
            <a:pPr marL="0" lvl="0" indent="0" algn="l" rtl="0">
              <a:spcBef>
                <a:spcPts val="0"/>
              </a:spcBef>
              <a:spcAft>
                <a:spcPts val="0"/>
              </a:spcAft>
              <a:buNone/>
            </a:pPr>
            <a:br>
              <a:rPr lang="en"/>
            </a:br>
            <a:r>
              <a:rPr lang="en"/>
              <a:t>We empower schools to create opportunity- driven learning environments from a foundation of consistent district-wide expectations.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a8edd7d97f_2_485:notes"/>
          <p:cNvSpPr>
            <a:spLocks noGrp="1" noRot="1" noChangeAspect="1"/>
          </p:cNvSpPr>
          <p:nvPr>
            <p:ph type="sldImg" idx="2"/>
          </p:nvPr>
        </p:nvSpPr>
        <p:spPr>
          <a:xfrm>
            <a:off x="1143318"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a8edd7d97f_2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Also this work allows us to create focusing  what mattered the most- the focus on the instructional core- with students at the top- engaged and inspired, support with having content that all students have access to and building the knowledge and skills of teachers in order to achieve our goals. </a:t>
            </a:r>
            <a:endParaRPr sz="2400"/>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a8edd7d97f_2_500:notes"/>
          <p:cNvSpPr>
            <a:spLocks noGrp="1" noRot="1" noChangeAspect="1"/>
          </p:cNvSpPr>
          <p:nvPr>
            <p:ph type="sldImg" idx="2"/>
          </p:nvPr>
        </p:nvSpPr>
        <p:spPr>
          <a:xfrm>
            <a:off x="1143007"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ga8edd7d97f_2_5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2" name="Google Shape;1522;ga8edd7d97f_2_5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47</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a8edd7d97f_2_510:notes"/>
          <p:cNvSpPr>
            <a:spLocks noGrp="1" noRot="1" noChangeAspect="1"/>
          </p:cNvSpPr>
          <p:nvPr>
            <p:ph type="sldImg" idx="2"/>
          </p:nvPr>
        </p:nvSpPr>
        <p:spPr>
          <a:xfrm>
            <a:off x="1143007"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ga8edd7d97f_2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Our We are ready document outlines what we want every CMS student to graduate read for their next steps.</a:t>
            </a:r>
            <a:endParaRPr/>
          </a:p>
          <a:p>
            <a:pPr marL="0" lvl="0" indent="0" algn="l" rtl="0">
              <a:spcBef>
                <a:spcPts val="0"/>
              </a:spcBef>
              <a:spcAft>
                <a:spcPts val="0"/>
              </a:spcAft>
              <a:buNone/>
            </a:pPr>
            <a:r>
              <a:rPr lang="en"/>
              <a:t>To include- demonstrating independence</a:t>
            </a:r>
            <a:endParaRPr/>
          </a:p>
          <a:p>
            <a:pPr marL="0" lvl="0" indent="0" algn="l" rtl="0">
              <a:spcBef>
                <a:spcPts val="0"/>
              </a:spcBef>
              <a:spcAft>
                <a:spcPts val="0"/>
              </a:spcAft>
              <a:buNone/>
            </a:pPr>
            <a:r>
              <a:rPr lang="en"/>
              <a:t>Valuing evidence,</a:t>
            </a:r>
            <a:endParaRPr/>
          </a:p>
          <a:p>
            <a:pPr marL="0" lvl="0" indent="0" algn="l" rtl="0">
              <a:spcBef>
                <a:spcPts val="0"/>
              </a:spcBef>
              <a:spcAft>
                <a:spcPts val="0"/>
              </a:spcAft>
              <a:buNone/>
            </a:pPr>
            <a:r>
              <a:rPr lang="en"/>
              <a:t>Working collaboratively</a:t>
            </a:r>
            <a:endParaRPr/>
          </a:p>
          <a:p>
            <a:pPr marL="0" lvl="0" indent="0" algn="l" rtl="0">
              <a:spcBef>
                <a:spcPts val="0"/>
              </a:spcBef>
              <a:spcAft>
                <a:spcPts val="0"/>
              </a:spcAft>
              <a:buNone/>
            </a:pPr>
            <a:r>
              <a:rPr lang="en"/>
              <a:t>Think and reason logically</a:t>
            </a:r>
            <a:endParaRPr/>
          </a:p>
          <a:p>
            <a:pPr marL="0" lvl="0" indent="0" algn="l" rtl="0">
              <a:spcBef>
                <a:spcPts val="0"/>
              </a:spcBef>
              <a:spcAft>
                <a:spcPts val="0"/>
              </a:spcAft>
              <a:buNone/>
            </a:pPr>
            <a:r>
              <a:rPr lang="en"/>
              <a:t>Being able to respond to the varying demands of audience, taks, purpose and discipline,</a:t>
            </a:r>
            <a:endParaRPr/>
          </a:p>
          <a:p>
            <a:pPr marL="0" lvl="0" indent="0" algn="l" rtl="0">
              <a:spcBef>
                <a:spcPts val="0"/>
              </a:spcBef>
              <a:spcAft>
                <a:spcPts val="0"/>
              </a:spcAft>
              <a:buNone/>
            </a:pPr>
            <a:r>
              <a:rPr lang="en"/>
              <a:t>Building strong content knowledge</a:t>
            </a:r>
            <a:endParaRPr/>
          </a:p>
          <a:p>
            <a:pPr marL="0" lvl="0" indent="0" algn="l" rtl="0">
              <a:spcBef>
                <a:spcPts val="0"/>
              </a:spcBef>
              <a:spcAft>
                <a:spcPts val="0"/>
              </a:spcAft>
              <a:buNone/>
            </a:pPr>
            <a:r>
              <a:rPr lang="en"/>
              <a:t>Comprhending and critiquing</a:t>
            </a:r>
            <a:endParaRPr/>
          </a:p>
          <a:p>
            <a:pPr marL="0" lvl="0" indent="0" algn="l" rtl="0">
              <a:spcBef>
                <a:spcPts val="0"/>
              </a:spcBef>
              <a:spcAft>
                <a:spcPts val="0"/>
              </a:spcAft>
              <a:buNone/>
            </a:pPr>
            <a:r>
              <a:rPr lang="en"/>
              <a:t>Valuing different perspectives</a:t>
            </a:r>
            <a:endParaRPr/>
          </a:p>
          <a:p>
            <a:pPr marL="0" lvl="0" indent="0" algn="l" rtl="0">
              <a:spcBef>
                <a:spcPts val="0"/>
              </a:spcBef>
              <a:spcAft>
                <a:spcPts val="0"/>
              </a:spcAft>
              <a:buNone/>
            </a:pPr>
            <a:endParaRPr/>
          </a:p>
        </p:txBody>
      </p:sp>
      <p:sp>
        <p:nvSpPr>
          <p:cNvPr id="1533" name="Google Shape;1533;ga8edd7d97f_2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48</a:t>
            </a:fld>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a8edd7d97f_2_520:notes"/>
          <p:cNvSpPr>
            <a:spLocks noGrp="1" noRot="1" noChangeAspect="1"/>
          </p:cNvSpPr>
          <p:nvPr>
            <p:ph type="sldImg" idx="2"/>
          </p:nvPr>
        </p:nvSpPr>
        <p:spPr>
          <a:xfrm>
            <a:off x="1143007"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ga8edd7d97f_2_5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 order to operationalize our strategic plan- we understood the importance of learning the work by doing the work.</a:t>
            </a:r>
            <a:endParaRPr/>
          </a:p>
          <a:p>
            <a:pPr marL="0" lvl="0" indent="0" algn="l" rtl="0">
              <a:spcBef>
                <a:spcPts val="0"/>
              </a:spcBef>
              <a:spcAft>
                <a:spcPts val="0"/>
              </a:spcAft>
              <a:buNone/>
            </a:pPr>
            <a:r>
              <a:rPr lang="en"/>
              <a:t>Understanding our current reality</a:t>
            </a:r>
            <a:endParaRPr/>
          </a:p>
          <a:p>
            <a:pPr marL="0" lvl="0" indent="0" algn="l" rtl="0">
              <a:spcBef>
                <a:spcPts val="0"/>
              </a:spcBef>
              <a:spcAft>
                <a:spcPts val="0"/>
              </a:spcAft>
              <a:buNone/>
            </a:pPr>
            <a:endParaRPr/>
          </a:p>
        </p:txBody>
      </p:sp>
      <p:sp>
        <p:nvSpPr>
          <p:cNvPr id="1544" name="Google Shape;1544;ga8edd7d97f_2_5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49</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a6c78764f8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a6c78764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a8edd7d97f_2_53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a8edd7d97f_2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KP</a:t>
            </a:r>
            <a:endParaRPr/>
          </a:p>
          <a:p>
            <a:pPr marL="0" lvl="0" indent="0" algn="l" rtl="0">
              <a:spcBef>
                <a:spcPts val="0"/>
              </a:spcBef>
              <a:spcAft>
                <a:spcPts val="0"/>
              </a:spcAft>
              <a:buNone/>
            </a:pPr>
            <a:r>
              <a:rPr lang="en"/>
              <a:t>So now we will jump into how we moved into executing our strategic plan by leveraging our partnership with Student Achievement Partners and Council of Great City Schools and building common understanding and language between central office, school leadership teams, and teachers.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a8edd7d97f_2_53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a8edd7d97f_2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In our first year with the Early reading accelerator pilot, we were able to observe the san antonio school district and participate in the professional development led by student achievement partners. The cycle of learning, walking classrooms, then learning again helped to create the initial support of the equity school visits that were mentioned before. This partnership continued to support our work moving forward.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a8edd7d97f_2_5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a8edd7d97f_2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 year, in the 2019- 2020 school year, the district adopted EL Education curriculum. We knew that the piece that was missing was a common curriculum that provided consistency and access to standards aligned instruction and grade level text.</a:t>
            </a:r>
            <a:endParaRPr/>
          </a:p>
          <a:p>
            <a:pPr marL="0" lvl="0" indent="0" algn="l" rtl="0">
              <a:spcBef>
                <a:spcPts val="0"/>
              </a:spcBef>
              <a:spcAft>
                <a:spcPts val="0"/>
              </a:spcAft>
              <a:buNone/>
            </a:pPr>
            <a:endParaRPr/>
          </a:p>
          <a:p>
            <a:pPr marL="0" lvl="0" indent="0" algn="l" rtl="0">
              <a:spcBef>
                <a:spcPts val="0"/>
              </a:spcBef>
              <a:spcAft>
                <a:spcPts val="0"/>
              </a:spcAft>
              <a:buNone/>
            </a:pPr>
            <a:r>
              <a:rPr lang="en"/>
              <a:t>We first adopted for K-3rd and 6th grade and our professional development was focused around curriculum implementation, including foundational skills.</a:t>
            </a:r>
            <a:endParaRPr/>
          </a:p>
          <a:p>
            <a:pPr marL="0" lvl="0" indent="0" algn="l" rtl="0">
              <a:spcBef>
                <a:spcPts val="0"/>
              </a:spcBef>
              <a:spcAft>
                <a:spcPts val="0"/>
              </a:spcAft>
              <a:buNone/>
            </a:pPr>
            <a:endParaRPr/>
          </a:p>
          <a:p>
            <a:pPr marL="0" lvl="0" indent="0" algn="l" rtl="0">
              <a:spcBef>
                <a:spcPts val="0"/>
              </a:spcBef>
              <a:spcAft>
                <a:spcPts val="0"/>
              </a:spcAft>
              <a:buNone/>
            </a:pPr>
            <a:r>
              <a:rPr lang="en"/>
              <a:t>The focus then shifted this year to</a:t>
            </a:r>
            <a:r>
              <a:rPr lang="en">
                <a:solidFill>
                  <a:schemeClr val="dk1"/>
                </a:solidFill>
              </a:rPr>
              <a:t> how teacher biases can impact instructional moves and decisions and the impact on student learning.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a8edd7d97f_2_54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a8edd7d97f_2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An adult learning plan was created to determine the professional development needs and avenues for all staff members. Communities of practice, a quarterly professional development, was an avenue for all schools to bring representatives, both from their leadership teams, and teachers. </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During this time district members, specifically content specialists, and EL Education members provided professional development, first focusing on modules and internalization, then later focusing on foundational skills. All of the professional development, including the foundational skills was grounded in the Core Actions.</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This method taught the instructional leaders who were then able to bring it back into their school and teach the remaining staff members. It also ensured that everyone was hearing the same messaging and language from district to school house.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a8edd7d97f_2_55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a8edd7d97f_2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The core actions, for literacy, math, and foundational skills, were a huge priority as everything was and continues to be grounded in them. </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As a district we focused on core actions in literacy, math, and of course- foundational skills. </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You’ll see the core actions continue to come in while we discuss the next few methods we utilized to build common understanding.</a:t>
            </a:r>
            <a:endParaRPr sz="1400">
              <a:solidFill>
                <a:schemeClr val="dk1"/>
              </a:solidFill>
              <a:latin typeface="Didact Gothic"/>
              <a:ea typeface="Didact Gothic"/>
              <a:cs typeface="Didact Gothic"/>
              <a:sym typeface="Didact Gothic"/>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a8edd7d97f_2_5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a8edd7d97f_2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instructional core data collection tool was created to help us assess the current reality of the instruction experience for students. This then lead to thr professional development needs of our teachers and leaders. It ensured all things were grounded in core actions and equitable practices.</a:t>
            </a:r>
            <a:endParaRPr/>
          </a:p>
          <a:p>
            <a:pPr marL="0" lvl="0" indent="0" algn="l" rtl="0">
              <a:spcBef>
                <a:spcPts val="0"/>
              </a:spcBef>
              <a:spcAft>
                <a:spcPts val="0"/>
              </a:spcAft>
              <a:buNone/>
            </a:pPr>
            <a:r>
              <a:rPr lang="en"/>
              <a:t>The function of the tool enabled us to learn by doing the work and provide consistency in understanding of instructional excellence.</a:t>
            </a: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a8edd7d97f_2_57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a8edd7d97f_2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Didact Gothic"/>
                <a:ea typeface="Didact Gothic"/>
                <a:cs typeface="Didact Gothic"/>
                <a:sym typeface="Didact Gothic"/>
              </a:rPr>
              <a:t>Learning Walks were then created with the instructional core data collection tool to support and build central office staff knowledge and understanding and calibrate with school leadership teams. This system ensured learning the work by being directly in the work.</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None/>
            </a:pPr>
            <a:r>
              <a:rPr lang="en" sz="1400">
                <a:solidFill>
                  <a:schemeClr val="dk1"/>
                </a:solidFill>
                <a:latin typeface="Didact Gothic"/>
                <a:ea typeface="Didact Gothic"/>
                <a:cs typeface="Didact Gothic"/>
                <a:sym typeface="Didact Gothic"/>
              </a:rPr>
              <a:t> </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In the initial Learning Walks, knowledge and common language was built around the Core Actions and analyzing Lesson Plans within the new curriculum, then seeing it in action in classes and coming back to calibrate around what was seen and where it fell with expectations.</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sz="1400">
                <a:solidFill>
                  <a:schemeClr val="dk1"/>
                </a:solidFill>
                <a:latin typeface="Didact Gothic"/>
                <a:ea typeface="Didact Gothic"/>
                <a:cs typeface="Didact Gothic"/>
                <a:sym typeface="Didact Gothic"/>
              </a:rPr>
              <a:t>Learning walks continued to take place throughout the year at school levels, always with a focus around ensuring student experience and connecting the necessary support to what the district was providing for Professional development.</a:t>
            </a:r>
            <a:endParaRPr sz="1400">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a8edd7d97f_2_58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a8edd7d97f_2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8edd7d97f_2_59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8edd7d97f_2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our second year with the early reading accelerator pilot we continued with our observations of san antonio and the professional development with student achievement partners. This work allowed for us to better inform our professional development and strategies that we just spoke up and ensure we were continuously building common language and understanding with all stakeholders.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b0409c426_2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b0409c42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That takes us into our current school year. Let’s talk about the work our district is currently doing.</a:t>
            </a:r>
            <a:endParaRP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9e878c68bc_1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9e878c68bc_1_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a:solidFill>
                  <a:srgbClr val="50524F"/>
                </a:solidFill>
                <a:highlight>
                  <a:srgbClr val="FFFFFF"/>
                </a:highlight>
              </a:rPr>
              <a:t>(for more information, see </a:t>
            </a:r>
            <a:r>
              <a:rPr lang="en" sz="1050" u="sng">
                <a:solidFill>
                  <a:schemeClr val="hlink"/>
                </a:solidFill>
                <a:highlight>
                  <a:srgbClr val="FFFFFF"/>
                </a:highlight>
                <a:hlinkClick r:id="rId3"/>
              </a:rPr>
              <a:t>https://achievethecore.org/collection/9/early-reading-accelerators-k-2</a:t>
            </a:r>
            <a:r>
              <a:rPr lang="en" sz="1050">
                <a:solidFill>
                  <a:srgbClr val="50524F"/>
                </a:solidFill>
                <a:highlight>
                  <a:srgbClr val="FFFFFF"/>
                </a:highlight>
              </a:rPr>
              <a:t>) </a:t>
            </a:r>
            <a:endParaRPr sz="1050">
              <a:solidFill>
                <a:srgbClr val="50524F"/>
              </a:solidFill>
              <a:highlight>
                <a:srgbClr val="FFFFFF"/>
              </a:highlight>
            </a:endParaRPr>
          </a:p>
          <a:p>
            <a:pPr marL="0" lvl="0" indent="0" algn="l" rtl="0">
              <a:spcBef>
                <a:spcPts val="0"/>
              </a:spcBef>
              <a:spcAft>
                <a:spcPts val="0"/>
              </a:spcAft>
              <a:buNone/>
            </a:pPr>
            <a:endParaRPr sz="1050">
              <a:solidFill>
                <a:srgbClr val="50524F"/>
              </a:solidFill>
              <a:highlight>
                <a:srgbClr val="FFFFFF"/>
              </a:highlight>
            </a:endParaRPr>
          </a:p>
          <a:p>
            <a:pPr marL="0" lvl="0" indent="0" algn="l" rtl="0">
              <a:spcBef>
                <a:spcPts val="0"/>
              </a:spcBef>
              <a:spcAft>
                <a:spcPts val="0"/>
              </a:spcAft>
              <a:buNone/>
            </a:pPr>
            <a:r>
              <a:rPr lang="en" sz="1050">
                <a:solidFill>
                  <a:srgbClr val="50524F"/>
                </a:solidFill>
                <a:highlight>
                  <a:srgbClr val="FFFFFF"/>
                </a:highlight>
                <a:latin typeface="Arial"/>
                <a:ea typeface="Arial"/>
                <a:cs typeface="Arial"/>
                <a:sym typeface="Arial"/>
              </a:rPr>
              <a:t>While research has longed showed us that foundational skills and building knowledge &amp; vocabulary matter - these things alone are not enough for equitable experiences for all students, and in particular for historically marginalized students whose needs have not been met by school. So, how can we best support all K-2 students’ learning, amplifying what matters most for early reading, and foster students’ social-emotional development? </a:t>
            </a: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r>
              <a:rPr lang="en" sz="1050">
                <a:solidFill>
                  <a:srgbClr val="50524F"/>
                </a:solidFill>
                <a:highlight>
                  <a:srgbClr val="FFFFFF"/>
                </a:highlight>
                <a:latin typeface="Arial"/>
                <a:ea typeface="Arial"/>
                <a:cs typeface="Arial"/>
                <a:sym typeface="Arial"/>
              </a:rPr>
              <a:t>To implement the Early Reading Accelerators equitably and let each child’s innate brilliance shine, we must also consider </a:t>
            </a:r>
            <a:r>
              <a:rPr lang="en" sz="1050" b="1">
                <a:solidFill>
                  <a:srgbClr val="50524F"/>
                </a:solidFill>
                <a:highlight>
                  <a:srgbClr val="FFFFFF"/>
                </a:highlight>
                <a:latin typeface="Arial"/>
                <a:ea typeface="Arial"/>
                <a:cs typeface="Arial"/>
                <a:sym typeface="Arial"/>
              </a:rPr>
              <a:t>student supports</a:t>
            </a:r>
            <a:r>
              <a:rPr lang="en" sz="1050">
                <a:solidFill>
                  <a:srgbClr val="50524F"/>
                </a:solidFill>
                <a:highlight>
                  <a:srgbClr val="FFFFFF"/>
                </a:highlight>
                <a:latin typeface="Arial"/>
                <a:ea typeface="Arial"/>
                <a:cs typeface="Arial"/>
                <a:sym typeface="Arial"/>
              </a:rPr>
              <a:t>, </a:t>
            </a:r>
            <a:r>
              <a:rPr lang="en" sz="1050" b="1">
                <a:solidFill>
                  <a:srgbClr val="50524F"/>
                </a:solidFill>
                <a:highlight>
                  <a:srgbClr val="FFFFFF"/>
                </a:highlight>
                <a:latin typeface="Arial"/>
                <a:ea typeface="Arial"/>
                <a:cs typeface="Arial"/>
                <a:sym typeface="Arial"/>
              </a:rPr>
              <a:t>culturally relevant content and practices</a:t>
            </a:r>
            <a:r>
              <a:rPr lang="en" sz="1050">
                <a:solidFill>
                  <a:srgbClr val="50524F"/>
                </a:solidFill>
                <a:highlight>
                  <a:srgbClr val="FFFFFF"/>
                </a:highlight>
                <a:latin typeface="Arial"/>
                <a:ea typeface="Arial"/>
                <a:cs typeface="Arial"/>
                <a:sym typeface="Arial"/>
              </a:rPr>
              <a:t>, and </a:t>
            </a:r>
            <a:r>
              <a:rPr lang="en" sz="1050" b="1">
                <a:solidFill>
                  <a:srgbClr val="50524F"/>
                </a:solidFill>
                <a:highlight>
                  <a:srgbClr val="FFFFFF"/>
                </a:highlight>
                <a:latin typeface="Arial"/>
                <a:ea typeface="Arial"/>
                <a:cs typeface="Arial"/>
                <a:sym typeface="Arial"/>
              </a:rPr>
              <a:t>aligned instructional materials</a:t>
            </a:r>
            <a:r>
              <a:rPr lang="en" sz="1050">
                <a:solidFill>
                  <a:srgbClr val="50524F"/>
                </a:solidFill>
                <a:highlight>
                  <a:srgbClr val="FFFFFF"/>
                </a:highlight>
                <a:latin typeface="Arial"/>
                <a:ea typeface="Arial"/>
                <a:cs typeface="Arial"/>
                <a:sym typeface="Arial"/>
              </a:rPr>
              <a:t>. </a:t>
            </a:r>
            <a:r>
              <a:rPr lang="en" sz="1050">
                <a:solidFill>
                  <a:srgbClr val="50524F"/>
                </a:solidFill>
                <a:highlight>
                  <a:schemeClr val="lt1"/>
                </a:highlight>
                <a:latin typeface="Arial"/>
                <a:ea typeface="Arial"/>
                <a:cs typeface="Arial"/>
                <a:sym typeface="Arial"/>
              </a:rPr>
              <a:t>This is always important and it especially important today, as we have seen this pandemic exacerbate existing inequities in our education system. </a:t>
            </a:r>
            <a:endParaRPr sz="1050">
              <a:solidFill>
                <a:srgbClr val="50524F"/>
              </a:solidFill>
              <a:highlight>
                <a:schemeClr val="lt1"/>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chemeClr val="lt1"/>
              </a:highlight>
              <a:latin typeface="Arial"/>
              <a:ea typeface="Arial"/>
              <a:cs typeface="Arial"/>
              <a:sym typeface="Arial"/>
            </a:endParaRPr>
          </a:p>
          <a:p>
            <a:pPr marL="0" lvl="0" indent="0" algn="l" rtl="0">
              <a:spcBef>
                <a:spcPts val="0"/>
              </a:spcBef>
              <a:spcAft>
                <a:spcPts val="0"/>
              </a:spcAft>
              <a:buNone/>
            </a:pPr>
            <a:r>
              <a:rPr lang="en" sz="1050">
                <a:solidFill>
                  <a:srgbClr val="50524F"/>
                </a:solidFill>
                <a:highlight>
                  <a:schemeClr val="lt1"/>
                </a:highlight>
              </a:rPr>
              <a:t> </a:t>
            </a:r>
            <a:endParaRPr sz="1050">
              <a:solidFill>
                <a:srgbClr val="50524F"/>
              </a:solidFill>
              <a:highlight>
                <a:schemeClr val="lt1"/>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p:txBody>
      </p:sp>
      <p:sp>
        <p:nvSpPr>
          <p:cNvPr id="1120" name="Google Shape;1120;g9e878c68bc_1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Lucida Sans"/>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ab0409c426_2_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ab0409c426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Despite the pandemic, we kept our focus on the student experience.  </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a:t>O</a:t>
            </a:r>
            <a:r>
              <a:rPr lang="en" sz="1300">
                <a:solidFill>
                  <a:schemeClr val="dk1"/>
                </a:solidFill>
              </a:rPr>
              <a:t>ur work can be grouped into three main buckets:</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Curriculum Development</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School support</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And Professional Learning</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a:solidFill>
                  <a:schemeClr val="dk1"/>
                </a:solidFill>
              </a:rPr>
              <a:t>Let’s dive a little deeper into each of these buckets on the next slides.</a:t>
            </a:r>
            <a:endParaRPr sz="13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ab0409c426_2_1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ab0409c426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Our first bucket is Curriculum development  (CLICK)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In March, When Covid struck and our district had to shift to remote learning, content specialists created remote learning packets for families using our core curriculum.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We knew the sudden shift to remote learning in the spring could cause gaps in student learning from the 2019-2020 school year. To support students and families, we provided summer learning resources to ensure students had access to learning opportunities over the summer which included additional learning packets and a hyperdoc full of free online learning websites and resources by content area and grade band.</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These items are linked in the slides for you to explore.</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ab0409c426_2_22:notes"/>
          <p:cNvSpPr>
            <a:spLocks noGrp="1" noRot="1" noChangeAspect="1"/>
          </p:cNvSpPr>
          <p:nvPr>
            <p:ph type="sldImg" idx="2"/>
          </p:nvPr>
        </p:nvSpPr>
        <p:spPr>
          <a:xfrm>
            <a:off x="-12728562" y="15891678"/>
            <a:ext cx="32820000" cy="79560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gab0409c426_2_22:notes"/>
          <p:cNvSpPr txBox="1">
            <a:spLocks noGrp="1"/>
          </p:cNvSpPr>
          <p:nvPr>
            <p:ph type="body" idx="1"/>
          </p:nvPr>
        </p:nvSpPr>
        <p:spPr>
          <a:xfrm>
            <a:off x="735568" y="100766101"/>
            <a:ext cx="5884500" cy="95462700"/>
          </a:xfrm>
          <a:prstGeom prst="rect">
            <a:avLst/>
          </a:prstGeom>
          <a:noFill/>
          <a:ln>
            <a:noFill/>
          </a:ln>
        </p:spPr>
        <p:txBody>
          <a:bodyPr spcFirstLastPara="1" wrap="square" lIns="189475" tIns="94725" rIns="189475" bIns="94725" anchor="t" anchorCtr="0">
            <a:noAutofit/>
          </a:bodyPr>
          <a:lstStyle/>
          <a:p>
            <a:pPr marL="0" lvl="0" indent="0" algn="l" rtl="0">
              <a:lnSpc>
                <a:spcPct val="100000"/>
              </a:lnSpc>
              <a:spcBef>
                <a:spcPts val="0"/>
              </a:spcBef>
              <a:spcAft>
                <a:spcPts val="0"/>
              </a:spcAft>
              <a:buNone/>
            </a:pPr>
            <a:endParaRPr sz="55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 sz="1200">
                <a:solidFill>
                  <a:schemeClr val="dk1"/>
                </a:solidFill>
              </a:rPr>
              <a:t>As time passed and we realized remote learning would most likely be continuing into the 2020-21 school year.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Content Specialists worked over the summer to digitized our core curriculum in order to create Canvas courses for remote learning.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We created a course per grade level and content area that contained pre-recorded instructional videos for each lesson using the core curriculum for each content area.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We also worked collaboratively as a CMS team across departments to ensure the courses had supports for all types of learners built in including EL, EC, and gifted and talented.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 example remote learning instructional video is linked on this slide for 1st grade literacy for you which features a modified module lesson and language dive to check out later.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(CLICK)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This graphic shows the flow of a lesson in Canvas. To keep students engaged, we broke longer lessons into multiple short videos followed by checks for understanding, and ending with the student’s assignment from the curriculum workbook for that day.  Specialists worked to ensure all student tasks and assignments were high-quality and standards-aligned, and that digital instructional materials and resources were available to support remote student learning.</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We blueprinted these Canvas courses for all of our teachers to be used across our district in order to ensure an equitable and consistent student experience across schools even during remote learning. </a:t>
            </a:r>
            <a:endParaRPr sz="1200">
              <a:solidFill>
                <a:schemeClr val="dk1"/>
              </a:solidFill>
            </a:endParaRPr>
          </a:p>
          <a:p>
            <a:pPr marL="0" lvl="0" indent="0" algn="l" rtl="0">
              <a:lnSpc>
                <a:spcPct val="100000"/>
              </a:lnSpc>
              <a:spcBef>
                <a:spcPts val="0"/>
              </a:spcBef>
              <a:spcAft>
                <a:spcPts val="0"/>
              </a:spcAft>
              <a:buNone/>
            </a:pPr>
            <a:endParaRPr/>
          </a:p>
        </p:txBody>
      </p:sp>
      <p:sp>
        <p:nvSpPr>
          <p:cNvPr id="1656" name="Google Shape;1656;gab0409c426_2_22:notes"/>
          <p:cNvSpPr txBox="1">
            <a:spLocks noGrp="1"/>
          </p:cNvSpPr>
          <p:nvPr>
            <p:ph type="sldNum" idx="12"/>
          </p:nvPr>
        </p:nvSpPr>
        <p:spPr>
          <a:xfrm>
            <a:off x="4166510" y="201495374"/>
            <a:ext cx="3187500" cy="10606500"/>
          </a:xfrm>
          <a:prstGeom prst="rect">
            <a:avLst/>
          </a:prstGeom>
          <a:noFill/>
          <a:ln>
            <a:noFill/>
          </a:ln>
        </p:spPr>
        <p:txBody>
          <a:bodyPr spcFirstLastPara="1" wrap="square" lIns="189475" tIns="94725" rIns="189475" bIns="94725" anchor="b"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ab0409c426_2_4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ab0409c426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During the pandemic, our English Learner Services department has also found ways to ensure our English learner students are able to access remote learning resources.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The department has provisioned resources for teachers and students that can be used for differentiated core support.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addition to instructional resources designed to support English learner students and their teachers, we are also offering Virtual Family Nights on relevant topics to help families prepare for the changing landscape of full remote and hybrid learning environments, an English Learner Tutoring Program, and Personalized Academic Command of Language Parent Classes which combines language and content integration.</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ab0409c426_2_5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ab0409c426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Content specialists also worked to create Curriculum Guides to support teachers and school leaders, not only during remote learning, but also in moving forward with effective implementation of our core curriculum.  The Curriculum Guides contain pacing calendars, student supports, aligned texts connected to grade level topics, and rubrics, data trackers and grading guidance.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(CLICK)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In order to measure the effectiveness of the curriculum and to be able to analyze district trends using assessment data, another decision we made was to move all content assessments into SchoolNet, an online platform, that allows us to pull reports and quickly see how students are doing with various standards across our district and by subgroup.  </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ab0409c426_2_6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ab0409c426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Our 2nd bucket is School Support (CLICK)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added literacy and math specialists to expand each team to 6- which matches the number of LCs we have within our larger district.  This gave schools a direct line of support with the content teams.  The 6 specialist model also allowed for us to have one expert per grade level.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also allows for more intensive school support through a 6-10 week coaching model where the content specialist is meeting with the school to determine an area of need, visiting classrooms or PLC meetings to observe, developing a support plan, modeling best practices, allowing teachers a sage practice period to try out new learning, and then have the specialist observe and give feedback to determine next steps.</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ab0409c426_2_9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ab0409c426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Our 3rd bucket is Professional learning - (CLICK)</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You may remember this table from the beginning of the presentation.  Let’s take a look at the professional learning our district is focused on this school year.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From our work with ERA, CGCS and SAP, we have continued to refine our focus on the Science of Reading and the connection to our core curriculum as we worked to revise our Adult Learning Plan this school year.</a:t>
            </a:r>
            <a:endParaRPr>
              <a:solidFill>
                <a:schemeClr val="dk1"/>
              </a:solidFill>
            </a:endParaRPr>
          </a:p>
          <a:p>
            <a:pPr marL="0" lvl="0" indent="0" algn="l" rtl="0">
              <a:lnSpc>
                <a:spcPct val="115000"/>
              </a:lnSpc>
              <a:spcBef>
                <a:spcPts val="0"/>
              </a:spcBef>
              <a:spcAft>
                <a:spcPts val="0"/>
              </a:spcAft>
              <a:buNone/>
            </a:pPr>
            <a:endParaRPr>
              <a:solidFill>
                <a:srgbClr val="323130"/>
              </a:solidFill>
              <a:latin typeface="Calibri"/>
              <a:ea typeface="Calibri"/>
              <a:cs typeface="Calibri"/>
              <a:sym typeface="Calibri"/>
            </a:endParaRPr>
          </a:p>
          <a:p>
            <a:pPr marL="0" lvl="0" indent="0" algn="l" rtl="0">
              <a:lnSpc>
                <a:spcPct val="115000"/>
              </a:lnSpc>
              <a:spcBef>
                <a:spcPts val="0"/>
              </a:spcBef>
              <a:spcAft>
                <a:spcPts val="0"/>
              </a:spcAft>
              <a:buNone/>
            </a:pPr>
            <a:r>
              <a:rPr lang="en"/>
              <a:t>We are also continuing to partner with our state department of education to offer Reading Foundations training, while also expanding the CMS Reading Institute, and adding on Orton-Gillingham training for schools in alignment with our revised Standard Treatment Protocol (both of which we will talk more about later). </a:t>
            </a:r>
            <a:endParaRPr/>
          </a:p>
          <a:p>
            <a:pPr marL="0" lvl="0" indent="0" algn="l" rtl="0">
              <a:lnSpc>
                <a:spcPct val="115000"/>
              </a:lnSpc>
              <a:spcBef>
                <a:spcPts val="0"/>
              </a:spcBef>
              <a:spcAft>
                <a:spcPts val="0"/>
              </a:spcAft>
              <a:buNone/>
            </a:pPr>
            <a:endParaRPr>
              <a:solidFill>
                <a:srgbClr val="32313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rgbClr val="32313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ab0409c426_2_11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ab0409c426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Adult Learning Plan is derived from our district’s Strategic Plan which you heard a lot about earlier in the presentation.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rPr>
              <a:t>In the past, our focus was on teacher behaviors. Now, we have shifted our focus from teacher practices to focusing on the student experience and how our biases and beliefs impact student learning.  We are also looking more deeply at the intersection of the written and taught curriculum and continuing to build teacher knowledge around the Science of Reading and how it is shows up in our curriculum.</a:t>
            </a:r>
            <a:endParaRPr/>
          </a:p>
          <a:p>
            <a:pPr marL="0" lvl="0" indent="0" algn="l" rtl="0">
              <a:spcBef>
                <a:spcPts val="0"/>
              </a:spcBef>
              <a:spcAft>
                <a:spcPts val="0"/>
              </a:spcAft>
              <a:buNone/>
            </a:pPr>
            <a:endParaRPr/>
          </a:p>
          <a:p>
            <a:pPr marL="0" lvl="0" indent="0" algn="l" rtl="0">
              <a:spcBef>
                <a:spcPts val="0"/>
              </a:spcBef>
              <a:spcAft>
                <a:spcPts val="0"/>
              </a:spcAft>
              <a:buNone/>
            </a:pPr>
            <a:r>
              <a:rPr lang="en"/>
              <a:t>We have several areas of focus for professional learning for this school year:</a:t>
            </a:r>
            <a:endParaRPr/>
          </a:p>
          <a:p>
            <a:pPr marL="457200" lvl="0" indent="-298450" algn="l" rtl="0">
              <a:spcBef>
                <a:spcPts val="0"/>
              </a:spcBef>
              <a:spcAft>
                <a:spcPts val="0"/>
              </a:spcAft>
              <a:buSzPts val="1100"/>
              <a:buChar char="●"/>
            </a:pPr>
            <a:r>
              <a:rPr lang="en">
                <a:solidFill>
                  <a:schemeClr val="dk1"/>
                </a:solidFill>
              </a:rPr>
              <a:t>First- Race, Bias, Power and Equity training for school leaders including central office staff, principals, APs and deans, and instructional leaders, as well as teachers through asynchronous PD opportunities in Canvas.</a:t>
            </a:r>
            <a:endParaRPr>
              <a:solidFill>
                <a:schemeClr val="dk1"/>
              </a:solidFill>
            </a:endParaRPr>
          </a:p>
          <a:p>
            <a:pPr marL="457200" lvl="0" indent="-298450" algn="l" rtl="0">
              <a:spcBef>
                <a:spcPts val="0"/>
              </a:spcBef>
              <a:spcAft>
                <a:spcPts val="0"/>
              </a:spcAft>
              <a:buSzPts val="1100"/>
              <a:buChar char="●"/>
            </a:pPr>
            <a:r>
              <a:rPr lang="en"/>
              <a:t>Second, a continued Focus on the Science of Reading and how it shows up in our curriculum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And third, continued learning and support with curriculum implementation (Remember we have both Year 1 &amp; Year 2 curriculum adopters depending on the grade level)</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ab0409c426_2_12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ab0409c426_2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When it comes to designing professional learning around the Science of Reading, our work with Student Achievement Partners continues to strengthen our approach to foundational professional development. </a:t>
            </a:r>
            <a:endParaRPr>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endParaRPr>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Being able to observe another district’s journey, supported ours by looking at how we needed to review and strengthen professional development of teachers, specifically around foundational skills.</a:t>
            </a:r>
            <a:endParaRPr sz="8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latin typeface="Didact Gothic"/>
              <a:ea typeface="Didact Gothic"/>
              <a:cs typeface="Didact Gothic"/>
              <a:sym typeface="Didact Gothic"/>
            </a:endParaRPr>
          </a:p>
          <a:p>
            <a:pPr marL="0" lvl="0" indent="0" algn="l" rtl="0">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We created the CMS Reading Institute, where we connected theory with our curriculum and putting research directly into action. The goal of our CMS Reading Institute is Connecting the Science of Reading with our literacy curriculum (the E-L Education Skills Block) and strengthening teacher knowledge of how to teach foundational skills.  This was piloted on our central office specialists and was about to be piloted with schools when the pandemic began.</a:t>
            </a:r>
            <a:endParaRPr>
              <a:solidFill>
                <a:schemeClr val="dk1"/>
              </a:solidFill>
              <a:latin typeface="Didact Gothic"/>
              <a:ea typeface="Didact Gothic"/>
              <a:cs typeface="Didact Gothic"/>
              <a:sym typeface="Didact Gothic"/>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ab0409c426_2_12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ab0409c426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We have also worked to Revise our Standard Treatment Protocol to align with our core curriculum and ensure all interventions are aligned with grade-level work. </a:t>
            </a:r>
            <a:endParaRPr sz="1300">
              <a:solidFill>
                <a:schemeClr val="dk1"/>
              </a:solidFill>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We added Orton-Gillingham as our Tier 3 intervention and are providing District-wide professional learning for schools on Orton-Gillingham to support effective implementation. </a:t>
            </a:r>
            <a:endParaRPr sz="13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a6c78764f8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a6c78764f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https://achievethecore.org/page/3314/early-reading-accelerators-series-part-1-key-content-considerations-for-monolingual-students-and-english-learners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ab0409c426_2_13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ab0409c426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Thank you for allowing us to share our journey with you. We hope hearing our process resonated in some way with you and the work you are doing in your districts. We look forward to your questions and learning from you in the future!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a45e7e534a_11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a45e7e534a_11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The Early Reading Accelerators page has content that helps introduce the accelerators’ content and many resources to support teaching early literacy in 2020-21 in particular, including model remote learning videos and many resources for virtual instruction. The foundational skills page focuses on the foundational skills accelerator and has resources for your own learning about foundational skills, materials to use with your students, and things to support your practice and students. The knowledge &amp; vocabulary page focuses on that accelerator and has resources for read aloud, text, sets and book baskets, as well as resources about culturally responsive practices, critically evaluating your texts for responsiveness, representation, potential bias, and supports for students including English learners. WOO - that’s a lot! We encourage you to bookmark these pages as places to come back to, and let us know what feedback you may have about the pages as well! </a:t>
            </a:r>
            <a:endParaRPr/>
          </a:p>
        </p:txBody>
      </p:sp>
      <p:sp>
        <p:nvSpPr>
          <p:cNvPr id="1785" name="Google Shape;1785;ga45e7e534a_1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Lucida Sans"/>
              <a:buNone/>
            </a:pPr>
            <a:fld id="{00000000-1234-1234-1234-123412341234}" type="slidenum">
              <a:rPr lang="e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a4761831ec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a4761831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http://bit.ly/QuestionsERA2</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a19cff37b2_0_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a19cff37b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a4761831ec_0_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a4761831e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Stacy add bit.ly in chat </a:t>
            </a:r>
            <a:r>
              <a:rPr lang="en" sz="1200"/>
              <a:t>- </a:t>
            </a:r>
            <a:r>
              <a:rPr lang="en" sz="1200">
                <a:solidFill>
                  <a:schemeClr val="dk1"/>
                </a:solidFill>
              </a:rPr>
              <a:t>http://bit.ly/ERAWEB2FEEDBACK</a:t>
            </a:r>
            <a:endParaRPr sz="1200"/>
          </a:p>
          <a:p>
            <a:pPr marL="0" lvl="0" indent="0" algn="l" rtl="0">
              <a:spcBef>
                <a:spcPts val="0"/>
              </a:spcBef>
              <a:spcAft>
                <a:spcPts val="0"/>
              </a:spcAft>
              <a:buNone/>
            </a:pPr>
            <a:endParaRPr/>
          </a:p>
          <a:p>
            <a:pPr marL="0" lvl="0" indent="0" algn="l" rtl="0">
              <a:spcBef>
                <a:spcPts val="0"/>
              </a:spcBef>
              <a:spcAft>
                <a:spcPts val="0"/>
              </a:spcAft>
              <a:buNone/>
            </a:pPr>
            <a:r>
              <a:rPr lang="en"/>
              <a:t>FEEDBACK on today’s session</a:t>
            </a:r>
            <a:endParaRPr/>
          </a:p>
          <a:p>
            <a:pPr marL="0" lvl="0" indent="0" algn="l" rtl="0">
              <a:spcBef>
                <a:spcPts val="0"/>
              </a:spcBef>
              <a:spcAft>
                <a:spcPts val="0"/>
              </a:spcAft>
              <a:buNone/>
            </a:pPr>
            <a:r>
              <a:rPr lang="en"/>
              <a:t>Encourage you to share things in your district </a:t>
            </a:r>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9e878c68bc_6_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9e878c68bc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a4a4fc5e66_7_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a4a4fc5e66_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Carey to chat: http://bit.ly/ERAWEB2FEEDBACK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a763d41494_0_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a763d4149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Fillmore spoke about the unique and important needs of ELs as they are developing English proficiency.</a:t>
            </a:r>
            <a:endParaRPr/>
          </a:p>
          <a:p>
            <a:pPr marL="0" lvl="0" indent="0" algn="l" rtl="0">
              <a:spcBef>
                <a:spcPts val="0"/>
              </a:spcBef>
              <a:spcAft>
                <a:spcPts val="0"/>
              </a:spcAft>
              <a:buNone/>
            </a:pPr>
            <a:r>
              <a:rPr lang="en"/>
              <a:t>Meredith Liben spoke to practical tips and tricks for implementation in the classrooms.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9e878c68b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g9e878c68bc_1_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48" name="Google Shape;1148;g9e878c68bc_1_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8"/>
        <p:cNvGrpSpPr/>
        <p:nvPr/>
      </p:nvGrpSpPr>
      <p:grpSpPr>
        <a:xfrm>
          <a:off x="0" y="0"/>
          <a:ext cx="0" cy="0"/>
          <a:chOff x="0" y="0"/>
          <a:chExt cx="0" cy="0"/>
        </a:xfrm>
      </p:grpSpPr>
      <p:sp>
        <p:nvSpPr>
          <p:cNvPr id="509" name="Google Shape;509;p108"/>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0" name="Google Shape;510;p1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511" name="Google Shape;511;p108"/>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512" name="Google Shape;512;p10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3"/>
        <p:cNvGrpSpPr/>
        <p:nvPr/>
      </p:nvGrpSpPr>
      <p:grpSpPr>
        <a:xfrm>
          <a:off x="0" y="0"/>
          <a:ext cx="0" cy="0"/>
          <a:chOff x="0" y="0"/>
          <a:chExt cx="0" cy="0"/>
        </a:xfrm>
      </p:grpSpPr>
      <p:sp>
        <p:nvSpPr>
          <p:cNvPr id="514" name="Google Shape;514;p10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5" name="Google Shape;515;p109"/>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16" name="Google Shape;516;p10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17" name="Google Shape;517;p10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8"/>
        <p:cNvGrpSpPr/>
        <p:nvPr/>
      </p:nvGrpSpPr>
      <p:grpSpPr>
        <a:xfrm>
          <a:off x="0" y="0"/>
          <a:ext cx="0" cy="0"/>
          <a:chOff x="0" y="0"/>
          <a:chExt cx="0" cy="0"/>
        </a:xfrm>
      </p:grpSpPr>
      <p:sp>
        <p:nvSpPr>
          <p:cNvPr id="519" name="Google Shape;519;p110"/>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0" name="Google Shape;520;p110"/>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21" name="Google Shape;521;p11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22" name="Google Shape;522;p110"/>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3"/>
        <p:cNvGrpSpPr/>
        <p:nvPr/>
      </p:nvGrpSpPr>
      <p:grpSpPr>
        <a:xfrm>
          <a:off x="0" y="0"/>
          <a:ext cx="0" cy="0"/>
          <a:chOff x="0" y="0"/>
          <a:chExt cx="0" cy="0"/>
        </a:xfrm>
      </p:grpSpPr>
      <p:sp>
        <p:nvSpPr>
          <p:cNvPr id="524" name="Google Shape;524;p111"/>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525" name="Google Shape;525;p111"/>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526" name="Google Shape;526;p1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1"/>
        <p:cNvGrpSpPr/>
        <p:nvPr/>
      </p:nvGrpSpPr>
      <p:grpSpPr>
        <a:xfrm>
          <a:off x="0" y="0"/>
          <a:ext cx="0" cy="0"/>
          <a:chOff x="0" y="0"/>
          <a:chExt cx="0" cy="0"/>
        </a:xfrm>
      </p:grpSpPr>
      <p:sp>
        <p:nvSpPr>
          <p:cNvPr id="532" name="Google Shape;532;p11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3" name="Google Shape;533;p1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534" name="Google Shape;534;p1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35"/>
        <p:cNvGrpSpPr/>
        <p:nvPr/>
      </p:nvGrpSpPr>
      <p:grpSpPr>
        <a:xfrm>
          <a:off x="0" y="0"/>
          <a:ext cx="0" cy="0"/>
          <a:chOff x="0" y="0"/>
          <a:chExt cx="0" cy="0"/>
        </a:xfrm>
      </p:grpSpPr>
      <p:pic>
        <p:nvPicPr>
          <p:cNvPr id="536" name="Google Shape;536;p114"/>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537" name="Google Shape;537;p114"/>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8" name="Google Shape;538;p114"/>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9"/>
        <p:cNvGrpSpPr/>
        <p:nvPr/>
      </p:nvGrpSpPr>
      <p:grpSpPr>
        <a:xfrm>
          <a:off x="0" y="0"/>
          <a:ext cx="0" cy="0"/>
          <a:chOff x="0" y="0"/>
          <a:chExt cx="0" cy="0"/>
        </a:xfrm>
      </p:grpSpPr>
      <p:sp>
        <p:nvSpPr>
          <p:cNvPr id="540" name="Google Shape;540;p11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1" name="Google Shape;541;p115"/>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42" name="Google Shape;542;p11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543" name="Google Shape;543;p11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4"/>
        <p:cNvGrpSpPr/>
        <p:nvPr/>
      </p:nvGrpSpPr>
      <p:grpSpPr>
        <a:xfrm>
          <a:off x="0" y="0"/>
          <a:ext cx="0" cy="0"/>
          <a:chOff x="0" y="0"/>
          <a:chExt cx="0" cy="0"/>
        </a:xfrm>
      </p:grpSpPr>
      <p:sp>
        <p:nvSpPr>
          <p:cNvPr id="545" name="Google Shape;545;p116"/>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6" name="Google Shape;546;p116"/>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547" name="Google Shape;547;p11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8"/>
        <p:cNvGrpSpPr/>
        <p:nvPr/>
      </p:nvGrpSpPr>
      <p:grpSpPr>
        <a:xfrm>
          <a:off x="0" y="0"/>
          <a:ext cx="0" cy="0"/>
          <a:chOff x="0" y="0"/>
          <a:chExt cx="0" cy="0"/>
        </a:xfrm>
      </p:grpSpPr>
      <p:sp>
        <p:nvSpPr>
          <p:cNvPr id="549" name="Google Shape;549;p11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0" name="Google Shape;550;p117"/>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551" name="Google Shape;551;p117"/>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552" name="Google Shape;552;p11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53" name="Google Shape;553;p11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4"/>
        <p:cNvGrpSpPr/>
        <p:nvPr/>
      </p:nvGrpSpPr>
      <p:grpSpPr>
        <a:xfrm>
          <a:off x="0" y="0"/>
          <a:ext cx="0" cy="0"/>
          <a:chOff x="0" y="0"/>
          <a:chExt cx="0" cy="0"/>
        </a:xfrm>
      </p:grpSpPr>
      <p:sp>
        <p:nvSpPr>
          <p:cNvPr id="555" name="Google Shape;555;p118"/>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6" name="Google Shape;556;p118"/>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557" name="Google Shape;557;p118"/>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558" name="Google Shape;558;p118"/>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559" name="Google Shape;559;p118"/>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560" name="Google Shape;560;p11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61" name="Google Shape;561;p118"/>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2"/>
        <p:cNvGrpSpPr/>
        <p:nvPr/>
      </p:nvGrpSpPr>
      <p:grpSpPr>
        <a:xfrm>
          <a:off x="0" y="0"/>
          <a:ext cx="0" cy="0"/>
          <a:chOff x="0" y="0"/>
          <a:chExt cx="0" cy="0"/>
        </a:xfrm>
      </p:grpSpPr>
      <p:sp>
        <p:nvSpPr>
          <p:cNvPr id="563" name="Google Shape;563;p11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4" name="Google Shape;564;p11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65" name="Google Shape;565;p11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6"/>
        <p:cNvGrpSpPr/>
        <p:nvPr/>
      </p:nvGrpSpPr>
      <p:grpSpPr>
        <a:xfrm>
          <a:off x="0" y="0"/>
          <a:ext cx="0" cy="0"/>
          <a:chOff x="0" y="0"/>
          <a:chExt cx="0" cy="0"/>
        </a:xfrm>
      </p:grpSpPr>
      <p:sp>
        <p:nvSpPr>
          <p:cNvPr id="567" name="Google Shape;567;p12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8"/>
        <p:cNvGrpSpPr/>
        <p:nvPr/>
      </p:nvGrpSpPr>
      <p:grpSpPr>
        <a:xfrm>
          <a:off x="0" y="0"/>
          <a:ext cx="0" cy="0"/>
          <a:chOff x="0" y="0"/>
          <a:chExt cx="0" cy="0"/>
        </a:xfrm>
      </p:grpSpPr>
      <p:sp>
        <p:nvSpPr>
          <p:cNvPr id="569" name="Google Shape;569;p121"/>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0" name="Google Shape;570;p121"/>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571" name="Google Shape;571;p121"/>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572" name="Google Shape;572;p12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3"/>
        <p:cNvGrpSpPr/>
        <p:nvPr/>
      </p:nvGrpSpPr>
      <p:grpSpPr>
        <a:xfrm>
          <a:off x="0" y="0"/>
          <a:ext cx="0" cy="0"/>
          <a:chOff x="0" y="0"/>
          <a:chExt cx="0" cy="0"/>
        </a:xfrm>
      </p:grpSpPr>
      <p:sp>
        <p:nvSpPr>
          <p:cNvPr id="574" name="Google Shape;574;p122"/>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5" name="Google Shape;575;p1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576" name="Google Shape;576;p122"/>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577" name="Google Shape;577;p12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78"/>
        <p:cNvGrpSpPr/>
        <p:nvPr/>
      </p:nvGrpSpPr>
      <p:grpSpPr>
        <a:xfrm>
          <a:off x="0" y="0"/>
          <a:ext cx="0" cy="0"/>
          <a:chOff x="0" y="0"/>
          <a:chExt cx="0" cy="0"/>
        </a:xfrm>
      </p:grpSpPr>
      <p:sp>
        <p:nvSpPr>
          <p:cNvPr id="579" name="Google Shape;579;p12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0" name="Google Shape;580;p123"/>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1" name="Google Shape;581;p12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82" name="Google Shape;582;p12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3"/>
        <p:cNvGrpSpPr/>
        <p:nvPr/>
      </p:nvGrpSpPr>
      <p:grpSpPr>
        <a:xfrm>
          <a:off x="0" y="0"/>
          <a:ext cx="0" cy="0"/>
          <a:chOff x="0" y="0"/>
          <a:chExt cx="0" cy="0"/>
        </a:xfrm>
      </p:grpSpPr>
      <p:sp>
        <p:nvSpPr>
          <p:cNvPr id="584" name="Google Shape;584;p124"/>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5" name="Google Shape;585;p124"/>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6" name="Google Shape;586;p12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87" name="Google Shape;587;p124"/>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8"/>
        <p:cNvGrpSpPr/>
        <p:nvPr/>
      </p:nvGrpSpPr>
      <p:grpSpPr>
        <a:xfrm>
          <a:off x="0" y="0"/>
          <a:ext cx="0" cy="0"/>
          <a:chOff x="0" y="0"/>
          <a:chExt cx="0" cy="0"/>
        </a:xfrm>
      </p:grpSpPr>
      <p:sp>
        <p:nvSpPr>
          <p:cNvPr id="589" name="Google Shape;589;p125"/>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590" name="Google Shape;590;p125"/>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591" name="Google Shape;591;p12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6"/>
        <p:cNvGrpSpPr/>
        <p:nvPr/>
      </p:nvGrpSpPr>
      <p:grpSpPr>
        <a:xfrm>
          <a:off x="0" y="0"/>
          <a:ext cx="0" cy="0"/>
          <a:chOff x="0" y="0"/>
          <a:chExt cx="0" cy="0"/>
        </a:xfrm>
      </p:grpSpPr>
      <p:sp>
        <p:nvSpPr>
          <p:cNvPr id="597" name="Google Shape;597;p12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8" name="Google Shape;598;p12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599" name="Google Shape;599;p12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0"/>
        <p:cNvGrpSpPr/>
        <p:nvPr/>
      </p:nvGrpSpPr>
      <p:grpSpPr>
        <a:xfrm>
          <a:off x="0" y="0"/>
          <a:ext cx="0" cy="0"/>
          <a:chOff x="0" y="0"/>
          <a:chExt cx="0" cy="0"/>
        </a:xfrm>
      </p:grpSpPr>
      <p:pic>
        <p:nvPicPr>
          <p:cNvPr id="601" name="Google Shape;601;p128"/>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602" name="Google Shape;602;p128"/>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3" name="Google Shape;603;p128"/>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4"/>
        <p:cNvGrpSpPr/>
        <p:nvPr/>
      </p:nvGrpSpPr>
      <p:grpSpPr>
        <a:xfrm>
          <a:off x="0" y="0"/>
          <a:ext cx="0" cy="0"/>
          <a:chOff x="0" y="0"/>
          <a:chExt cx="0" cy="0"/>
        </a:xfrm>
      </p:grpSpPr>
      <p:sp>
        <p:nvSpPr>
          <p:cNvPr id="605" name="Google Shape;605;p12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6" name="Google Shape;606;p129"/>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07" name="Google Shape;607;p12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608" name="Google Shape;608;p12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solidFill>
            <a:srgbClr val="1EA56A"/>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2" name="Google Shape;52;p13"/>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3" name="Google Shape;53;p13"/>
          <p:cNvSpPr txBox="1"/>
          <p:nvPr/>
        </p:nvSpPr>
        <p:spPr>
          <a:xfrm>
            <a:off x="115460" y="2952693"/>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4" name="Google Shape;54;p13"/>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5" name="Google Shape;55;p13"/>
          <p:cNvSpPr txBox="1"/>
          <p:nvPr/>
        </p:nvSpPr>
        <p:spPr>
          <a:xfrm>
            <a:off x="115460" y="2952693"/>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6" name="Google Shape;56;p13"/>
          <p:cNvSpPr txBox="1">
            <a:spLocks noGrp="1"/>
          </p:cNvSpPr>
          <p:nvPr>
            <p:ph type="title"/>
          </p:nvPr>
        </p:nvSpPr>
        <p:spPr>
          <a:xfrm>
            <a:off x="216569" y="2829678"/>
            <a:ext cx="8620500" cy="8685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Lucida Sans"/>
              <a:buNone/>
              <a:defRPr sz="24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9"/>
        <p:cNvGrpSpPr/>
        <p:nvPr/>
      </p:nvGrpSpPr>
      <p:grpSpPr>
        <a:xfrm>
          <a:off x="0" y="0"/>
          <a:ext cx="0" cy="0"/>
          <a:chOff x="0" y="0"/>
          <a:chExt cx="0" cy="0"/>
        </a:xfrm>
      </p:grpSpPr>
      <p:sp>
        <p:nvSpPr>
          <p:cNvPr id="610" name="Google Shape;610;p130"/>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1" name="Google Shape;611;p130"/>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612" name="Google Shape;612;p13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3"/>
        <p:cNvGrpSpPr/>
        <p:nvPr/>
      </p:nvGrpSpPr>
      <p:grpSpPr>
        <a:xfrm>
          <a:off x="0" y="0"/>
          <a:ext cx="0" cy="0"/>
          <a:chOff x="0" y="0"/>
          <a:chExt cx="0" cy="0"/>
        </a:xfrm>
      </p:grpSpPr>
      <p:sp>
        <p:nvSpPr>
          <p:cNvPr id="614" name="Google Shape;614;p13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5" name="Google Shape;615;p131"/>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616" name="Google Shape;616;p131"/>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617" name="Google Shape;617;p13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18" name="Google Shape;618;p13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9"/>
        <p:cNvGrpSpPr/>
        <p:nvPr/>
      </p:nvGrpSpPr>
      <p:grpSpPr>
        <a:xfrm>
          <a:off x="0" y="0"/>
          <a:ext cx="0" cy="0"/>
          <a:chOff x="0" y="0"/>
          <a:chExt cx="0" cy="0"/>
        </a:xfrm>
      </p:grpSpPr>
      <p:sp>
        <p:nvSpPr>
          <p:cNvPr id="620" name="Google Shape;620;p132"/>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1" name="Google Shape;621;p132"/>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622" name="Google Shape;622;p132"/>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623" name="Google Shape;623;p132"/>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624" name="Google Shape;624;p132"/>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625" name="Google Shape;625;p13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26" name="Google Shape;626;p132"/>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7"/>
        <p:cNvGrpSpPr/>
        <p:nvPr/>
      </p:nvGrpSpPr>
      <p:grpSpPr>
        <a:xfrm>
          <a:off x="0" y="0"/>
          <a:ext cx="0" cy="0"/>
          <a:chOff x="0" y="0"/>
          <a:chExt cx="0" cy="0"/>
        </a:xfrm>
      </p:grpSpPr>
      <p:sp>
        <p:nvSpPr>
          <p:cNvPr id="628" name="Google Shape;628;p13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9" name="Google Shape;629;p13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30" name="Google Shape;630;p13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1"/>
        <p:cNvGrpSpPr/>
        <p:nvPr/>
      </p:nvGrpSpPr>
      <p:grpSpPr>
        <a:xfrm>
          <a:off x="0" y="0"/>
          <a:ext cx="0" cy="0"/>
          <a:chOff x="0" y="0"/>
          <a:chExt cx="0" cy="0"/>
        </a:xfrm>
      </p:grpSpPr>
      <p:sp>
        <p:nvSpPr>
          <p:cNvPr id="632" name="Google Shape;632;p13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3"/>
        <p:cNvGrpSpPr/>
        <p:nvPr/>
      </p:nvGrpSpPr>
      <p:grpSpPr>
        <a:xfrm>
          <a:off x="0" y="0"/>
          <a:ext cx="0" cy="0"/>
          <a:chOff x="0" y="0"/>
          <a:chExt cx="0" cy="0"/>
        </a:xfrm>
      </p:grpSpPr>
      <p:sp>
        <p:nvSpPr>
          <p:cNvPr id="634" name="Google Shape;634;p135"/>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5" name="Google Shape;635;p135"/>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636" name="Google Shape;636;p135"/>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637" name="Google Shape;637;p13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8"/>
        <p:cNvGrpSpPr/>
        <p:nvPr/>
      </p:nvGrpSpPr>
      <p:grpSpPr>
        <a:xfrm>
          <a:off x="0" y="0"/>
          <a:ext cx="0" cy="0"/>
          <a:chOff x="0" y="0"/>
          <a:chExt cx="0" cy="0"/>
        </a:xfrm>
      </p:grpSpPr>
      <p:sp>
        <p:nvSpPr>
          <p:cNvPr id="639" name="Google Shape;639;p136"/>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0" name="Google Shape;640;p1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641" name="Google Shape;641;p136"/>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642" name="Google Shape;642;p13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3"/>
        <p:cNvGrpSpPr/>
        <p:nvPr/>
      </p:nvGrpSpPr>
      <p:grpSpPr>
        <a:xfrm>
          <a:off x="0" y="0"/>
          <a:ext cx="0" cy="0"/>
          <a:chOff x="0" y="0"/>
          <a:chExt cx="0" cy="0"/>
        </a:xfrm>
      </p:grpSpPr>
      <p:sp>
        <p:nvSpPr>
          <p:cNvPr id="644" name="Google Shape;644;p13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5" name="Google Shape;645;p137"/>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46" name="Google Shape;646;p13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47" name="Google Shape;647;p13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8"/>
        <p:cNvGrpSpPr/>
        <p:nvPr/>
      </p:nvGrpSpPr>
      <p:grpSpPr>
        <a:xfrm>
          <a:off x="0" y="0"/>
          <a:ext cx="0" cy="0"/>
          <a:chOff x="0" y="0"/>
          <a:chExt cx="0" cy="0"/>
        </a:xfrm>
      </p:grpSpPr>
      <p:sp>
        <p:nvSpPr>
          <p:cNvPr id="649" name="Google Shape;649;p138"/>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0" name="Google Shape;650;p138"/>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51" name="Google Shape;651;p13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52" name="Google Shape;652;p138"/>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3"/>
        <p:cNvGrpSpPr/>
        <p:nvPr/>
      </p:nvGrpSpPr>
      <p:grpSpPr>
        <a:xfrm>
          <a:off x="0" y="0"/>
          <a:ext cx="0" cy="0"/>
          <a:chOff x="0" y="0"/>
          <a:chExt cx="0" cy="0"/>
        </a:xfrm>
      </p:grpSpPr>
      <p:sp>
        <p:nvSpPr>
          <p:cNvPr id="654" name="Google Shape;654;p139"/>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655" name="Google Shape;655;p139"/>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656" name="Google Shape;656;p13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274638"/>
            <a:ext cx="82296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3F3F39"/>
              </a:buClr>
              <a:buSzPts val="2100"/>
              <a:buFont typeface="Lucida Sans"/>
              <a:buNone/>
              <a:defRPr sz="1100">
                <a:solidFill>
                  <a:srgbClr val="3F3F3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9" name="Google Shape;59;p14"/>
          <p:cNvSpPr txBox="1">
            <a:spLocks noGrp="1"/>
          </p:cNvSpPr>
          <p:nvPr>
            <p:ph type="body" idx="1"/>
          </p:nvPr>
        </p:nvSpPr>
        <p:spPr>
          <a:xfrm>
            <a:off x="457200" y="1600201"/>
            <a:ext cx="8229600" cy="45261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100">
                <a:solidFill>
                  <a:srgbClr val="3F3F39"/>
                </a:solidFill>
              </a:defRPr>
            </a:lvl1pPr>
            <a:lvl2pPr marL="914400" lvl="1" indent="-323850" algn="l">
              <a:spcBef>
                <a:spcPts val="1600"/>
              </a:spcBef>
              <a:spcAft>
                <a:spcPts val="0"/>
              </a:spcAft>
              <a:buClr>
                <a:srgbClr val="3F3F39"/>
              </a:buClr>
              <a:buSzPts val="1500"/>
              <a:buChar char="○"/>
              <a:defRPr sz="1100">
                <a:solidFill>
                  <a:srgbClr val="3F3F39"/>
                </a:solidFill>
              </a:defRPr>
            </a:lvl2pPr>
            <a:lvl3pPr marL="1371600" lvl="2" indent="-317500" algn="l">
              <a:spcBef>
                <a:spcPts val="1600"/>
              </a:spcBef>
              <a:spcAft>
                <a:spcPts val="0"/>
              </a:spcAft>
              <a:buClr>
                <a:srgbClr val="3F3F39"/>
              </a:buClr>
              <a:buSzPts val="1400"/>
              <a:buChar char="■"/>
              <a:defRPr sz="1100">
                <a:solidFill>
                  <a:srgbClr val="3F3F39"/>
                </a:solidFill>
              </a:defRPr>
            </a:lvl3pPr>
            <a:lvl4pPr marL="1828800" lvl="3" indent="-304800" algn="l">
              <a:spcBef>
                <a:spcPts val="1600"/>
              </a:spcBef>
              <a:spcAft>
                <a:spcPts val="0"/>
              </a:spcAft>
              <a:buClr>
                <a:srgbClr val="3F3F39"/>
              </a:buClr>
              <a:buSzPts val="1200"/>
              <a:buChar char="●"/>
              <a:defRPr sz="1100">
                <a:solidFill>
                  <a:srgbClr val="3F3F39"/>
                </a:solidFill>
              </a:defRPr>
            </a:lvl4pPr>
            <a:lvl5pPr marL="2286000" lvl="4" indent="-304800" algn="l">
              <a:spcBef>
                <a:spcPts val="1600"/>
              </a:spcBef>
              <a:spcAft>
                <a:spcPts val="0"/>
              </a:spcAft>
              <a:buClr>
                <a:srgbClr val="3F3F39"/>
              </a:buClr>
              <a:buSzPts val="1200"/>
              <a:buChar char="○"/>
              <a:defRPr sz="1100">
                <a:solidFill>
                  <a:srgbClr val="3F3F39"/>
                </a:solidFill>
              </a:defRPr>
            </a:lvl5pPr>
            <a:lvl6pPr marL="2743200" lvl="5" indent="-317500" algn="l">
              <a:spcBef>
                <a:spcPts val="1600"/>
              </a:spcBef>
              <a:spcAft>
                <a:spcPts val="0"/>
              </a:spcAft>
              <a:buClr>
                <a:schemeClr val="dk1"/>
              </a:buClr>
              <a:buSzPts val="1400"/>
              <a:buChar char="■"/>
              <a:defRPr sz="1100"/>
            </a:lvl6pPr>
            <a:lvl7pPr marL="3200400" lvl="6" indent="-317500" algn="l">
              <a:spcBef>
                <a:spcPts val="1600"/>
              </a:spcBef>
              <a:spcAft>
                <a:spcPts val="0"/>
              </a:spcAft>
              <a:buClr>
                <a:schemeClr val="dk1"/>
              </a:buClr>
              <a:buSzPts val="1400"/>
              <a:buChar char="●"/>
              <a:defRPr sz="1100"/>
            </a:lvl7pPr>
            <a:lvl8pPr marL="3657600" lvl="7" indent="-317500" algn="l">
              <a:spcBef>
                <a:spcPts val="1600"/>
              </a:spcBef>
              <a:spcAft>
                <a:spcPts val="0"/>
              </a:spcAft>
              <a:buClr>
                <a:schemeClr val="dk1"/>
              </a:buClr>
              <a:buSzPts val="1400"/>
              <a:buChar char="○"/>
              <a:defRPr sz="1100"/>
            </a:lvl8pPr>
            <a:lvl9pPr marL="4114800" lvl="8" indent="-317500" algn="l">
              <a:spcBef>
                <a:spcPts val="1600"/>
              </a:spcBef>
              <a:spcAft>
                <a:spcPts val="1600"/>
              </a:spcAft>
              <a:buClr>
                <a:schemeClr val="dk1"/>
              </a:buClr>
              <a:buSzPts val="1400"/>
              <a:buChar char="■"/>
              <a:defRPr sz="1100"/>
            </a:lvl9pPr>
          </a:lstStyle>
          <a:p>
            <a:endParaRPr/>
          </a:p>
        </p:txBody>
      </p:sp>
      <p:sp>
        <p:nvSpPr>
          <p:cNvPr id="60" name="Google Shape;60;p14">
            <a:hlinkClick r:id="rId2"/>
          </p:cNvPr>
          <p:cNvSpPr/>
          <p:nvPr/>
        </p:nvSpPr>
        <p:spPr>
          <a:xfrm>
            <a:off x="3542587" y="6519776"/>
            <a:ext cx="1906800" cy="175500"/>
          </a:xfrm>
          <a:prstGeom prst="rect">
            <a:avLst/>
          </a:prstGeom>
          <a:no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1"/>
        <p:cNvGrpSpPr/>
        <p:nvPr/>
      </p:nvGrpSpPr>
      <p:grpSpPr>
        <a:xfrm>
          <a:off x="0" y="0"/>
          <a:ext cx="0" cy="0"/>
          <a:chOff x="0" y="0"/>
          <a:chExt cx="0" cy="0"/>
        </a:xfrm>
      </p:grpSpPr>
      <p:sp>
        <p:nvSpPr>
          <p:cNvPr id="662" name="Google Shape;662;p14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3" name="Google Shape;663;p14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664" name="Google Shape;664;p14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65"/>
        <p:cNvGrpSpPr/>
        <p:nvPr/>
      </p:nvGrpSpPr>
      <p:grpSpPr>
        <a:xfrm>
          <a:off x="0" y="0"/>
          <a:ext cx="0" cy="0"/>
          <a:chOff x="0" y="0"/>
          <a:chExt cx="0" cy="0"/>
        </a:xfrm>
      </p:grpSpPr>
      <p:pic>
        <p:nvPicPr>
          <p:cNvPr id="666" name="Google Shape;666;p142"/>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667" name="Google Shape;667;p142"/>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8" name="Google Shape;668;p142"/>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9"/>
        <p:cNvGrpSpPr/>
        <p:nvPr/>
      </p:nvGrpSpPr>
      <p:grpSpPr>
        <a:xfrm>
          <a:off x="0" y="0"/>
          <a:ext cx="0" cy="0"/>
          <a:chOff x="0" y="0"/>
          <a:chExt cx="0" cy="0"/>
        </a:xfrm>
      </p:grpSpPr>
      <p:sp>
        <p:nvSpPr>
          <p:cNvPr id="670" name="Google Shape;670;p14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1" name="Google Shape;671;p143"/>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72" name="Google Shape;672;p14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673" name="Google Shape;673;p14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4"/>
        <p:cNvGrpSpPr/>
        <p:nvPr/>
      </p:nvGrpSpPr>
      <p:grpSpPr>
        <a:xfrm>
          <a:off x="0" y="0"/>
          <a:ext cx="0" cy="0"/>
          <a:chOff x="0" y="0"/>
          <a:chExt cx="0" cy="0"/>
        </a:xfrm>
      </p:grpSpPr>
      <p:sp>
        <p:nvSpPr>
          <p:cNvPr id="675" name="Google Shape;675;p144"/>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6" name="Google Shape;676;p144"/>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677" name="Google Shape;677;p14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8"/>
        <p:cNvGrpSpPr/>
        <p:nvPr/>
      </p:nvGrpSpPr>
      <p:grpSpPr>
        <a:xfrm>
          <a:off x="0" y="0"/>
          <a:ext cx="0" cy="0"/>
          <a:chOff x="0" y="0"/>
          <a:chExt cx="0" cy="0"/>
        </a:xfrm>
      </p:grpSpPr>
      <p:sp>
        <p:nvSpPr>
          <p:cNvPr id="679" name="Google Shape;679;p14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0" name="Google Shape;680;p145"/>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681" name="Google Shape;681;p145"/>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682" name="Google Shape;682;p14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83" name="Google Shape;683;p14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4"/>
        <p:cNvGrpSpPr/>
        <p:nvPr/>
      </p:nvGrpSpPr>
      <p:grpSpPr>
        <a:xfrm>
          <a:off x="0" y="0"/>
          <a:ext cx="0" cy="0"/>
          <a:chOff x="0" y="0"/>
          <a:chExt cx="0" cy="0"/>
        </a:xfrm>
      </p:grpSpPr>
      <p:sp>
        <p:nvSpPr>
          <p:cNvPr id="685" name="Google Shape;685;p146"/>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6" name="Google Shape;686;p146"/>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687" name="Google Shape;687;p146"/>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688" name="Google Shape;688;p146"/>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689" name="Google Shape;689;p146"/>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690" name="Google Shape;690;p14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91" name="Google Shape;691;p146"/>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2"/>
        <p:cNvGrpSpPr/>
        <p:nvPr/>
      </p:nvGrpSpPr>
      <p:grpSpPr>
        <a:xfrm>
          <a:off x="0" y="0"/>
          <a:ext cx="0" cy="0"/>
          <a:chOff x="0" y="0"/>
          <a:chExt cx="0" cy="0"/>
        </a:xfrm>
      </p:grpSpPr>
      <p:sp>
        <p:nvSpPr>
          <p:cNvPr id="693" name="Google Shape;693;p14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4" name="Google Shape;694;p14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695" name="Google Shape;695;p14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6"/>
        <p:cNvGrpSpPr/>
        <p:nvPr/>
      </p:nvGrpSpPr>
      <p:grpSpPr>
        <a:xfrm>
          <a:off x="0" y="0"/>
          <a:ext cx="0" cy="0"/>
          <a:chOff x="0" y="0"/>
          <a:chExt cx="0" cy="0"/>
        </a:xfrm>
      </p:grpSpPr>
      <p:sp>
        <p:nvSpPr>
          <p:cNvPr id="697" name="Google Shape;697;p14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8"/>
        <p:cNvGrpSpPr/>
        <p:nvPr/>
      </p:nvGrpSpPr>
      <p:grpSpPr>
        <a:xfrm>
          <a:off x="0" y="0"/>
          <a:ext cx="0" cy="0"/>
          <a:chOff x="0" y="0"/>
          <a:chExt cx="0" cy="0"/>
        </a:xfrm>
      </p:grpSpPr>
      <p:sp>
        <p:nvSpPr>
          <p:cNvPr id="699" name="Google Shape;699;p149"/>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49"/>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701" name="Google Shape;701;p149"/>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702" name="Google Shape;702;p14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3"/>
        <p:cNvGrpSpPr/>
        <p:nvPr/>
      </p:nvGrpSpPr>
      <p:grpSpPr>
        <a:xfrm>
          <a:off x="0" y="0"/>
          <a:ext cx="0" cy="0"/>
          <a:chOff x="0" y="0"/>
          <a:chExt cx="0" cy="0"/>
        </a:xfrm>
      </p:grpSpPr>
      <p:sp>
        <p:nvSpPr>
          <p:cNvPr id="704" name="Google Shape;704;p150"/>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5" name="Google Shape;705;p1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706" name="Google Shape;706;p150"/>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707" name="Google Shape;707;p15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57200" y="274638"/>
            <a:ext cx="82296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3F3F39"/>
              </a:buClr>
              <a:buSzPts val="2100"/>
              <a:buFont typeface="Lucida Sans"/>
              <a:buNone/>
              <a:defRPr sz="1100">
                <a:solidFill>
                  <a:srgbClr val="3F3F3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3" name="Google Shape;63;p15"/>
          <p:cNvSpPr txBox="1">
            <a:spLocks noGrp="1"/>
          </p:cNvSpPr>
          <p:nvPr>
            <p:ph type="body" idx="1"/>
          </p:nvPr>
        </p:nvSpPr>
        <p:spPr>
          <a:xfrm>
            <a:off x="457200" y="1417638"/>
            <a:ext cx="4040100" cy="7731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Clr>
                <a:srgbClr val="3F3F39"/>
              </a:buClr>
              <a:buSzPts val="1800"/>
              <a:buNone/>
              <a:defRPr sz="1800" b="1">
                <a:solidFill>
                  <a:srgbClr val="3F3F39"/>
                </a:solidFill>
              </a:defRPr>
            </a:lvl1pPr>
            <a:lvl2pPr marL="914400" lvl="1" indent="-228600" algn="l">
              <a:spcBef>
                <a:spcPts val="1600"/>
              </a:spcBef>
              <a:spcAft>
                <a:spcPts val="0"/>
              </a:spcAft>
              <a:buClr>
                <a:schemeClr val="dk1"/>
              </a:buClr>
              <a:buSzPts val="1500"/>
              <a:buNone/>
              <a:defRPr sz="1500" b="1"/>
            </a:lvl2pPr>
            <a:lvl3pPr marL="1371600" lvl="2" indent="-228600" algn="l">
              <a:spcBef>
                <a:spcPts val="1600"/>
              </a:spcBef>
              <a:spcAft>
                <a:spcPts val="0"/>
              </a:spcAft>
              <a:buClr>
                <a:schemeClr val="dk1"/>
              </a:buClr>
              <a:buSzPts val="1400"/>
              <a:buNone/>
              <a:defRPr sz="1400" b="1"/>
            </a:lvl3pPr>
            <a:lvl4pPr marL="1828800" lvl="3" indent="-228600" algn="l">
              <a:spcBef>
                <a:spcPts val="1600"/>
              </a:spcBef>
              <a:spcAft>
                <a:spcPts val="0"/>
              </a:spcAft>
              <a:buClr>
                <a:schemeClr val="dk1"/>
              </a:buClr>
              <a:buSzPts val="1200"/>
              <a:buNone/>
              <a:defRPr sz="1200" b="1"/>
            </a:lvl4pPr>
            <a:lvl5pPr marL="2286000" lvl="4" indent="-228600" algn="l">
              <a:spcBef>
                <a:spcPts val="1600"/>
              </a:spcBef>
              <a:spcAft>
                <a:spcPts val="0"/>
              </a:spcAft>
              <a:buClr>
                <a:schemeClr val="dk1"/>
              </a:buClr>
              <a:buSzPts val="1200"/>
              <a:buNone/>
              <a:defRPr sz="1200" b="1"/>
            </a:lvl5pPr>
            <a:lvl6pPr marL="2743200" lvl="5" indent="-228600" algn="l">
              <a:spcBef>
                <a:spcPts val="1600"/>
              </a:spcBef>
              <a:spcAft>
                <a:spcPts val="0"/>
              </a:spcAft>
              <a:buClr>
                <a:schemeClr val="dk1"/>
              </a:buClr>
              <a:buSzPts val="1200"/>
              <a:buNone/>
              <a:defRPr sz="1200" b="1"/>
            </a:lvl6pPr>
            <a:lvl7pPr marL="3200400" lvl="6" indent="-228600" algn="l">
              <a:spcBef>
                <a:spcPts val="1600"/>
              </a:spcBef>
              <a:spcAft>
                <a:spcPts val="0"/>
              </a:spcAft>
              <a:buClr>
                <a:schemeClr val="dk1"/>
              </a:buClr>
              <a:buSzPts val="1200"/>
              <a:buNone/>
              <a:defRPr sz="1200" b="1"/>
            </a:lvl7pPr>
            <a:lvl8pPr marL="3657600" lvl="7" indent="-228600" algn="l">
              <a:spcBef>
                <a:spcPts val="1600"/>
              </a:spcBef>
              <a:spcAft>
                <a:spcPts val="0"/>
              </a:spcAft>
              <a:buClr>
                <a:schemeClr val="dk1"/>
              </a:buClr>
              <a:buSzPts val="1200"/>
              <a:buNone/>
              <a:defRPr sz="1200" b="1"/>
            </a:lvl8pPr>
            <a:lvl9pPr marL="4114800" lvl="8" indent="-228600" algn="l">
              <a:spcBef>
                <a:spcPts val="1600"/>
              </a:spcBef>
              <a:spcAft>
                <a:spcPts val="1600"/>
              </a:spcAft>
              <a:buClr>
                <a:schemeClr val="dk1"/>
              </a:buClr>
              <a:buSzPts val="1200"/>
              <a:buNone/>
              <a:defRPr sz="1200" b="1"/>
            </a:lvl9pPr>
          </a:lstStyle>
          <a:p>
            <a:endParaRPr/>
          </a:p>
        </p:txBody>
      </p:sp>
      <p:sp>
        <p:nvSpPr>
          <p:cNvPr id="64" name="Google Shape;64;p15"/>
          <p:cNvSpPr txBox="1">
            <a:spLocks noGrp="1"/>
          </p:cNvSpPr>
          <p:nvPr>
            <p:ph type="body" idx="2"/>
          </p:nvPr>
        </p:nvSpPr>
        <p:spPr>
          <a:xfrm>
            <a:off x="457200" y="2190750"/>
            <a:ext cx="4040100" cy="39513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800">
                <a:solidFill>
                  <a:srgbClr val="3F3F39"/>
                </a:solidFill>
              </a:defRPr>
            </a:lvl1pPr>
            <a:lvl2pPr marL="914400" lvl="1" indent="-323850" algn="l">
              <a:spcBef>
                <a:spcPts val="1600"/>
              </a:spcBef>
              <a:spcAft>
                <a:spcPts val="0"/>
              </a:spcAft>
              <a:buClr>
                <a:srgbClr val="3F3F39"/>
              </a:buClr>
              <a:buSzPts val="1500"/>
              <a:buChar char="○"/>
              <a:defRPr sz="1500">
                <a:solidFill>
                  <a:srgbClr val="3F3F39"/>
                </a:solidFill>
              </a:defRPr>
            </a:lvl2pPr>
            <a:lvl3pPr marL="1371600" lvl="2" indent="-317500" algn="l">
              <a:spcBef>
                <a:spcPts val="1600"/>
              </a:spcBef>
              <a:spcAft>
                <a:spcPts val="0"/>
              </a:spcAft>
              <a:buClr>
                <a:srgbClr val="3F3F39"/>
              </a:buClr>
              <a:buSzPts val="1400"/>
              <a:buChar char="■"/>
              <a:defRPr sz="1400">
                <a:solidFill>
                  <a:srgbClr val="3F3F39"/>
                </a:solidFill>
              </a:defRPr>
            </a:lvl3pPr>
            <a:lvl4pPr marL="1828800" lvl="3" indent="-304800" algn="l">
              <a:spcBef>
                <a:spcPts val="1600"/>
              </a:spcBef>
              <a:spcAft>
                <a:spcPts val="0"/>
              </a:spcAft>
              <a:buClr>
                <a:srgbClr val="3F3F39"/>
              </a:buClr>
              <a:buSzPts val="1200"/>
              <a:buChar char="●"/>
              <a:defRPr sz="1200">
                <a:solidFill>
                  <a:srgbClr val="3F3F39"/>
                </a:solidFill>
              </a:defRPr>
            </a:lvl4pPr>
            <a:lvl5pPr marL="2286000" lvl="4" indent="-304800" algn="l">
              <a:spcBef>
                <a:spcPts val="1600"/>
              </a:spcBef>
              <a:spcAft>
                <a:spcPts val="0"/>
              </a:spcAft>
              <a:buClr>
                <a:srgbClr val="3F3F39"/>
              </a:buClr>
              <a:buSzPts val="1200"/>
              <a:buChar char="○"/>
              <a:defRPr sz="1200">
                <a:solidFill>
                  <a:srgbClr val="3F3F39"/>
                </a:solidFill>
              </a:defRPr>
            </a:lvl5pPr>
            <a:lvl6pPr marL="2743200" lvl="5" indent="-304800" algn="l">
              <a:spcBef>
                <a:spcPts val="16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
        <p:nvSpPr>
          <p:cNvPr id="65" name="Google Shape;65;p15"/>
          <p:cNvSpPr txBox="1">
            <a:spLocks noGrp="1"/>
          </p:cNvSpPr>
          <p:nvPr>
            <p:ph type="body" idx="3"/>
          </p:nvPr>
        </p:nvSpPr>
        <p:spPr>
          <a:xfrm>
            <a:off x="4645026" y="1417638"/>
            <a:ext cx="4041900" cy="7731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Clr>
                <a:srgbClr val="3F3F39"/>
              </a:buClr>
              <a:buSzPts val="1800"/>
              <a:buNone/>
              <a:defRPr sz="1800" b="1">
                <a:solidFill>
                  <a:srgbClr val="3F3F39"/>
                </a:solidFill>
              </a:defRPr>
            </a:lvl1pPr>
            <a:lvl2pPr marL="914400" lvl="1" indent="-228600" algn="l">
              <a:spcBef>
                <a:spcPts val="1600"/>
              </a:spcBef>
              <a:spcAft>
                <a:spcPts val="0"/>
              </a:spcAft>
              <a:buClr>
                <a:schemeClr val="dk1"/>
              </a:buClr>
              <a:buSzPts val="1500"/>
              <a:buNone/>
              <a:defRPr sz="1500" b="1"/>
            </a:lvl2pPr>
            <a:lvl3pPr marL="1371600" lvl="2" indent="-228600" algn="l">
              <a:spcBef>
                <a:spcPts val="1600"/>
              </a:spcBef>
              <a:spcAft>
                <a:spcPts val="0"/>
              </a:spcAft>
              <a:buClr>
                <a:schemeClr val="dk1"/>
              </a:buClr>
              <a:buSzPts val="1400"/>
              <a:buNone/>
              <a:defRPr sz="1400" b="1"/>
            </a:lvl3pPr>
            <a:lvl4pPr marL="1828800" lvl="3" indent="-228600" algn="l">
              <a:spcBef>
                <a:spcPts val="1600"/>
              </a:spcBef>
              <a:spcAft>
                <a:spcPts val="0"/>
              </a:spcAft>
              <a:buClr>
                <a:schemeClr val="dk1"/>
              </a:buClr>
              <a:buSzPts val="1200"/>
              <a:buNone/>
              <a:defRPr sz="1200" b="1"/>
            </a:lvl4pPr>
            <a:lvl5pPr marL="2286000" lvl="4" indent="-228600" algn="l">
              <a:spcBef>
                <a:spcPts val="1600"/>
              </a:spcBef>
              <a:spcAft>
                <a:spcPts val="0"/>
              </a:spcAft>
              <a:buClr>
                <a:schemeClr val="dk1"/>
              </a:buClr>
              <a:buSzPts val="1200"/>
              <a:buNone/>
              <a:defRPr sz="1200" b="1"/>
            </a:lvl5pPr>
            <a:lvl6pPr marL="2743200" lvl="5" indent="-228600" algn="l">
              <a:spcBef>
                <a:spcPts val="1600"/>
              </a:spcBef>
              <a:spcAft>
                <a:spcPts val="0"/>
              </a:spcAft>
              <a:buClr>
                <a:schemeClr val="dk1"/>
              </a:buClr>
              <a:buSzPts val="1200"/>
              <a:buNone/>
              <a:defRPr sz="1200" b="1"/>
            </a:lvl6pPr>
            <a:lvl7pPr marL="3200400" lvl="6" indent="-228600" algn="l">
              <a:spcBef>
                <a:spcPts val="1600"/>
              </a:spcBef>
              <a:spcAft>
                <a:spcPts val="0"/>
              </a:spcAft>
              <a:buClr>
                <a:schemeClr val="dk1"/>
              </a:buClr>
              <a:buSzPts val="1200"/>
              <a:buNone/>
              <a:defRPr sz="1200" b="1"/>
            </a:lvl7pPr>
            <a:lvl8pPr marL="3657600" lvl="7" indent="-228600" algn="l">
              <a:spcBef>
                <a:spcPts val="1600"/>
              </a:spcBef>
              <a:spcAft>
                <a:spcPts val="0"/>
              </a:spcAft>
              <a:buClr>
                <a:schemeClr val="dk1"/>
              </a:buClr>
              <a:buSzPts val="1200"/>
              <a:buNone/>
              <a:defRPr sz="1200" b="1"/>
            </a:lvl8pPr>
            <a:lvl9pPr marL="4114800" lvl="8" indent="-228600" algn="l">
              <a:spcBef>
                <a:spcPts val="1600"/>
              </a:spcBef>
              <a:spcAft>
                <a:spcPts val="1600"/>
              </a:spcAft>
              <a:buClr>
                <a:schemeClr val="dk1"/>
              </a:buClr>
              <a:buSzPts val="1200"/>
              <a:buNone/>
              <a:defRPr sz="1200" b="1"/>
            </a:lvl9pPr>
          </a:lstStyle>
          <a:p>
            <a:endParaRPr/>
          </a:p>
        </p:txBody>
      </p:sp>
      <p:sp>
        <p:nvSpPr>
          <p:cNvPr id="66" name="Google Shape;66;p15"/>
          <p:cNvSpPr txBox="1">
            <a:spLocks noGrp="1"/>
          </p:cNvSpPr>
          <p:nvPr>
            <p:ph type="body" idx="4"/>
          </p:nvPr>
        </p:nvSpPr>
        <p:spPr>
          <a:xfrm>
            <a:off x="4645026" y="2190750"/>
            <a:ext cx="4041900" cy="39513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800">
                <a:solidFill>
                  <a:srgbClr val="3F3F39"/>
                </a:solidFill>
              </a:defRPr>
            </a:lvl1pPr>
            <a:lvl2pPr marL="914400" lvl="1" indent="-323850" algn="l">
              <a:spcBef>
                <a:spcPts val="1600"/>
              </a:spcBef>
              <a:spcAft>
                <a:spcPts val="0"/>
              </a:spcAft>
              <a:buClr>
                <a:srgbClr val="3F3F39"/>
              </a:buClr>
              <a:buSzPts val="1500"/>
              <a:buChar char="○"/>
              <a:defRPr sz="1500">
                <a:solidFill>
                  <a:srgbClr val="3F3F39"/>
                </a:solidFill>
              </a:defRPr>
            </a:lvl2pPr>
            <a:lvl3pPr marL="1371600" lvl="2" indent="-317500" algn="l">
              <a:spcBef>
                <a:spcPts val="1600"/>
              </a:spcBef>
              <a:spcAft>
                <a:spcPts val="0"/>
              </a:spcAft>
              <a:buClr>
                <a:srgbClr val="3F3F39"/>
              </a:buClr>
              <a:buSzPts val="1400"/>
              <a:buChar char="■"/>
              <a:defRPr sz="1400">
                <a:solidFill>
                  <a:srgbClr val="3F3F39"/>
                </a:solidFill>
              </a:defRPr>
            </a:lvl3pPr>
            <a:lvl4pPr marL="1828800" lvl="3" indent="-304800" algn="l">
              <a:spcBef>
                <a:spcPts val="1600"/>
              </a:spcBef>
              <a:spcAft>
                <a:spcPts val="0"/>
              </a:spcAft>
              <a:buClr>
                <a:srgbClr val="3F3F39"/>
              </a:buClr>
              <a:buSzPts val="1200"/>
              <a:buChar char="●"/>
              <a:defRPr sz="1200">
                <a:solidFill>
                  <a:srgbClr val="3F3F39"/>
                </a:solidFill>
              </a:defRPr>
            </a:lvl4pPr>
            <a:lvl5pPr marL="2286000" lvl="4" indent="-304800" algn="l">
              <a:spcBef>
                <a:spcPts val="1600"/>
              </a:spcBef>
              <a:spcAft>
                <a:spcPts val="0"/>
              </a:spcAft>
              <a:buClr>
                <a:srgbClr val="3F3F39"/>
              </a:buClr>
              <a:buSzPts val="1200"/>
              <a:buChar char="○"/>
              <a:defRPr sz="1200">
                <a:solidFill>
                  <a:srgbClr val="3F3F39"/>
                </a:solidFill>
              </a:defRPr>
            </a:lvl5pPr>
            <a:lvl6pPr marL="2743200" lvl="5" indent="-304800" algn="l">
              <a:spcBef>
                <a:spcPts val="16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8"/>
        <p:cNvGrpSpPr/>
        <p:nvPr/>
      </p:nvGrpSpPr>
      <p:grpSpPr>
        <a:xfrm>
          <a:off x="0" y="0"/>
          <a:ext cx="0" cy="0"/>
          <a:chOff x="0" y="0"/>
          <a:chExt cx="0" cy="0"/>
        </a:xfrm>
      </p:grpSpPr>
      <p:sp>
        <p:nvSpPr>
          <p:cNvPr id="709" name="Google Shape;709;p15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0" name="Google Shape;710;p151"/>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11" name="Google Shape;711;p15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12" name="Google Shape;712;p15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3"/>
        <p:cNvGrpSpPr/>
        <p:nvPr/>
      </p:nvGrpSpPr>
      <p:grpSpPr>
        <a:xfrm>
          <a:off x="0" y="0"/>
          <a:ext cx="0" cy="0"/>
          <a:chOff x="0" y="0"/>
          <a:chExt cx="0" cy="0"/>
        </a:xfrm>
      </p:grpSpPr>
      <p:sp>
        <p:nvSpPr>
          <p:cNvPr id="714" name="Google Shape;714;p152"/>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52"/>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16" name="Google Shape;716;p15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17" name="Google Shape;717;p152"/>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8"/>
        <p:cNvGrpSpPr/>
        <p:nvPr/>
      </p:nvGrpSpPr>
      <p:grpSpPr>
        <a:xfrm>
          <a:off x="0" y="0"/>
          <a:ext cx="0" cy="0"/>
          <a:chOff x="0" y="0"/>
          <a:chExt cx="0" cy="0"/>
        </a:xfrm>
      </p:grpSpPr>
      <p:sp>
        <p:nvSpPr>
          <p:cNvPr id="719" name="Google Shape;719;p153"/>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720" name="Google Shape;720;p153"/>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721" name="Google Shape;721;p15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6"/>
        <p:cNvGrpSpPr/>
        <p:nvPr/>
      </p:nvGrpSpPr>
      <p:grpSpPr>
        <a:xfrm>
          <a:off x="0" y="0"/>
          <a:ext cx="0" cy="0"/>
          <a:chOff x="0" y="0"/>
          <a:chExt cx="0" cy="0"/>
        </a:xfrm>
      </p:grpSpPr>
      <p:sp>
        <p:nvSpPr>
          <p:cNvPr id="727" name="Google Shape;727;p15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8" name="Google Shape;728;p15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729" name="Google Shape;729;p15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30"/>
        <p:cNvGrpSpPr/>
        <p:nvPr/>
      </p:nvGrpSpPr>
      <p:grpSpPr>
        <a:xfrm>
          <a:off x="0" y="0"/>
          <a:ext cx="0" cy="0"/>
          <a:chOff x="0" y="0"/>
          <a:chExt cx="0" cy="0"/>
        </a:xfrm>
      </p:grpSpPr>
      <p:pic>
        <p:nvPicPr>
          <p:cNvPr id="731" name="Google Shape;731;p156"/>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732" name="Google Shape;732;p156"/>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3" name="Google Shape;733;p156"/>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4"/>
        <p:cNvGrpSpPr/>
        <p:nvPr/>
      </p:nvGrpSpPr>
      <p:grpSpPr>
        <a:xfrm>
          <a:off x="0" y="0"/>
          <a:ext cx="0" cy="0"/>
          <a:chOff x="0" y="0"/>
          <a:chExt cx="0" cy="0"/>
        </a:xfrm>
      </p:grpSpPr>
      <p:sp>
        <p:nvSpPr>
          <p:cNvPr id="735" name="Google Shape;735;p15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6" name="Google Shape;736;p157"/>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37" name="Google Shape;737;p15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738" name="Google Shape;738;p15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9"/>
        <p:cNvGrpSpPr/>
        <p:nvPr/>
      </p:nvGrpSpPr>
      <p:grpSpPr>
        <a:xfrm>
          <a:off x="0" y="0"/>
          <a:ext cx="0" cy="0"/>
          <a:chOff x="0" y="0"/>
          <a:chExt cx="0" cy="0"/>
        </a:xfrm>
      </p:grpSpPr>
      <p:sp>
        <p:nvSpPr>
          <p:cNvPr id="740" name="Google Shape;740;p158"/>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1" name="Google Shape;741;p158"/>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742" name="Google Shape;742;p15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3"/>
        <p:cNvGrpSpPr/>
        <p:nvPr/>
      </p:nvGrpSpPr>
      <p:grpSpPr>
        <a:xfrm>
          <a:off x="0" y="0"/>
          <a:ext cx="0" cy="0"/>
          <a:chOff x="0" y="0"/>
          <a:chExt cx="0" cy="0"/>
        </a:xfrm>
      </p:grpSpPr>
      <p:sp>
        <p:nvSpPr>
          <p:cNvPr id="744" name="Google Shape;744;p15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5" name="Google Shape;745;p159"/>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746" name="Google Shape;746;p159"/>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747" name="Google Shape;747;p15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48" name="Google Shape;748;p15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9"/>
        <p:cNvGrpSpPr/>
        <p:nvPr/>
      </p:nvGrpSpPr>
      <p:grpSpPr>
        <a:xfrm>
          <a:off x="0" y="0"/>
          <a:ext cx="0" cy="0"/>
          <a:chOff x="0" y="0"/>
          <a:chExt cx="0" cy="0"/>
        </a:xfrm>
      </p:grpSpPr>
      <p:sp>
        <p:nvSpPr>
          <p:cNvPr id="750" name="Google Shape;750;p160"/>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1" name="Google Shape;751;p160"/>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752" name="Google Shape;752;p160"/>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753" name="Google Shape;753;p160"/>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754" name="Google Shape;754;p160"/>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755" name="Google Shape;755;p16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56" name="Google Shape;756;p160"/>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7"/>
        <p:cNvGrpSpPr/>
        <p:nvPr/>
      </p:nvGrpSpPr>
      <p:grpSpPr>
        <a:xfrm>
          <a:off x="0" y="0"/>
          <a:ext cx="0" cy="0"/>
          <a:chOff x="0" y="0"/>
          <a:chExt cx="0" cy="0"/>
        </a:xfrm>
      </p:grpSpPr>
      <p:sp>
        <p:nvSpPr>
          <p:cNvPr id="758" name="Google Shape;758;p16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9" name="Google Shape;759;p16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60" name="Google Shape;760;p16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67"/>
        <p:cNvGrpSpPr/>
        <p:nvPr/>
      </p:nvGrpSpPr>
      <p:grpSpPr>
        <a:xfrm>
          <a:off x="0" y="0"/>
          <a:ext cx="0" cy="0"/>
          <a:chOff x="0" y="0"/>
          <a:chExt cx="0" cy="0"/>
        </a:xfrm>
      </p:grpSpPr>
      <p:sp>
        <p:nvSpPr>
          <p:cNvPr id="68" name="Google Shape;68;p16"/>
          <p:cNvSpPr/>
          <p:nvPr/>
        </p:nvSpPr>
        <p:spPr>
          <a:xfrm>
            <a:off x="0" y="0"/>
            <a:ext cx="9144000" cy="6858000"/>
          </a:xfrm>
          <a:prstGeom prst="rect">
            <a:avLst/>
          </a:prstGeom>
          <a:solidFill>
            <a:srgbClr val="1EA56A"/>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 name="Google Shape;69;p16"/>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Lucida Sans"/>
              <a:ea typeface="Lucida Sans"/>
              <a:cs typeface="Lucida Sans"/>
              <a:sym typeface="Lucida Sans"/>
            </a:endParaRPr>
          </a:p>
        </p:txBody>
      </p:sp>
      <p:sp>
        <p:nvSpPr>
          <p:cNvPr id="70" name="Google Shape;70;p16"/>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Lucida Sans"/>
              <a:ea typeface="Lucida Sans"/>
              <a:cs typeface="Lucida Sans"/>
              <a:sym typeface="Lucida Sans"/>
            </a:endParaRPr>
          </a:p>
        </p:txBody>
      </p:sp>
      <p:sp>
        <p:nvSpPr>
          <p:cNvPr id="71" name="Google Shape;71;p16"/>
          <p:cNvSpPr txBox="1"/>
          <p:nvPr/>
        </p:nvSpPr>
        <p:spPr>
          <a:xfrm>
            <a:off x="216569" y="2852947"/>
            <a:ext cx="8620500" cy="876900"/>
          </a:xfrm>
          <a:prstGeom prst="rect">
            <a:avLst/>
          </a:prstGeom>
          <a:noFill/>
          <a:ln>
            <a:noFill/>
          </a:ln>
          <a:effectLst>
            <a:outerShdw blurRad="50800" dist="38100" dir="2700000" algn="tl" rotWithShape="0">
              <a:srgbClr val="000000">
                <a:alpha val="42745"/>
              </a:srgbClr>
            </a:outerShdw>
          </a:effectLst>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rgbClr val="23593E"/>
              </a:solidFill>
              <a:latin typeface="Lucida Sans"/>
              <a:ea typeface="Lucida Sans"/>
              <a:cs typeface="Lucida Sans"/>
              <a:sym typeface="Lucida Sans"/>
            </a:endParaRPr>
          </a:p>
        </p:txBody>
      </p:sp>
      <p:sp>
        <p:nvSpPr>
          <p:cNvPr id="72" name="Google Shape;72;p16"/>
          <p:cNvSpPr txBox="1">
            <a:spLocks noGrp="1"/>
          </p:cNvSpPr>
          <p:nvPr>
            <p:ph type="title"/>
          </p:nvPr>
        </p:nvSpPr>
        <p:spPr>
          <a:xfrm>
            <a:off x="219320" y="2852947"/>
            <a:ext cx="8617800" cy="876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100"/>
              <a:buFont typeface="Lucida Sans"/>
              <a:buNone/>
              <a:defRPr sz="11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pic>
        <p:nvPicPr>
          <p:cNvPr id="73" name="Google Shape;73;p16"/>
          <p:cNvPicPr preferRelativeResize="0"/>
          <p:nvPr/>
        </p:nvPicPr>
        <p:blipFill rotWithShape="1">
          <a:blip r:embed="rId2">
            <a:alphaModFix/>
          </a:blip>
          <a:srcRect/>
          <a:stretch/>
        </p:blipFill>
        <p:spPr>
          <a:xfrm>
            <a:off x="470081" y="492399"/>
            <a:ext cx="1363577" cy="541771"/>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1"/>
        <p:cNvGrpSpPr/>
        <p:nvPr/>
      </p:nvGrpSpPr>
      <p:grpSpPr>
        <a:xfrm>
          <a:off x="0" y="0"/>
          <a:ext cx="0" cy="0"/>
          <a:chOff x="0" y="0"/>
          <a:chExt cx="0" cy="0"/>
        </a:xfrm>
      </p:grpSpPr>
      <p:sp>
        <p:nvSpPr>
          <p:cNvPr id="762" name="Google Shape;762;p16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3"/>
        <p:cNvGrpSpPr/>
        <p:nvPr/>
      </p:nvGrpSpPr>
      <p:grpSpPr>
        <a:xfrm>
          <a:off x="0" y="0"/>
          <a:ext cx="0" cy="0"/>
          <a:chOff x="0" y="0"/>
          <a:chExt cx="0" cy="0"/>
        </a:xfrm>
      </p:grpSpPr>
      <p:sp>
        <p:nvSpPr>
          <p:cNvPr id="764" name="Google Shape;764;p163"/>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5" name="Google Shape;765;p163"/>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766" name="Google Shape;766;p163"/>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767" name="Google Shape;767;p16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8"/>
        <p:cNvGrpSpPr/>
        <p:nvPr/>
      </p:nvGrpSpPr>
      <p:grpSpPr>
        <a:xfrm>
          <a:off x="0" y="0"/>
          <a:ext cx="0" cy="0"/>
          <a:chOff x="0" y="0"/>
          <a:chExt cx="0" cy="0"/>
        </a:xfrm>
      </p:grpSpPr>
      <p:sp>
        <p:nvSpPr>
          <p:cNvPr id="769" name="Google Shape;769;p164"/>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0" name="Google Shape;770;p16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771" name="Google Shape;771;p164"/>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772" name="Google Shape;772;p16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3"/>
        <p:cNvGrpSpPr/>
        <p:nvPr/>
      </p:nvGrpSpPr>
      <p:grpSpPr>
        <a:xfrm>
          <a:off x="0" y="0"/>
          <a:ext cx="0" cy="0"/>
          <a:chOff x="0" y="0"/>
          <a:chExt cx="0" cy="0"/>
        </a:xfrm>
      </p:grpSpPr>
      <p:sp>
        <p:nvSpPr>
          <p:cNvPr id="774" name="Google Shape;774;p16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5" name="Google Shape;775;p165"/>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76" name="Google Shape;776;p16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77" name="Google Shape;777;p16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8"/>
        <p:cNvGrpSpPr/>
        <p:nvPr/>
      </p:nvGrpSpPr>
      <p:grpSpPr>
        <a:xfrm>
          <a:off x="0" y="0"/>
          <a:ext cx="0" cy="0"/>
          <a:chOff x="0" y="0"/>
          <a:chExt cx="0" cy="0"/>
        </a:xfrm>
      </p:grpSpPr>
      <p:sp>
        <p:nvSpPr>
          <p:cNvPr id="779" name="Google Shape;779;p166"/>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0" name="Google Shape;780;p166"/>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81" name="Google Shape;781;p16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82" name="Google Shape;782;p166"/>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3"/>
        <p:cNvGrpSpPr/>
        <p:nvPr/>
      </p:nvGrpSpPr>
      <p:grpSpPr>
        <a:xfrm>
          <a:off x="0" y="0"/>
          <a:ext cx="0" cy="0"/>
          <a:chOff x="0" y="0"/>
          <a:chExt cx="0" cy="0"/>
        </a:xfrm>
      </p:grpSpPr>
      <p:sp>
        <p:nvSpPr>
          <p:cNvPr id="784" name="Google Shape;784;p167"/>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785" name="Google Shape;785;p167"/>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786" name="Google Shape;786;p16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1"/>
        <p:cNvGrpSpPr/>
        <p:nvPr/>
      </p:nvGrpSpPr>
      <p:grpSpPr>
        <a:xfrm>
          <a:off x="0" y="0"/>
          <a:ext cx="0" cy="0"/>
          <a:chOff x="0" y="0"/>
          <a:chExt cx="0" cy="0"/>
        </a:xfrm>
      </p:grpSpPr>
      <p:sp>
        <p:nvSpPr>
          <p:cNvPr id="792" name="Google Shape;792;p16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3" name="Google Shape;793;p16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794" name="Google Shape;794;p16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95"/>
        <p:cNvGrpSpPr/>
        <p:nvPr/>
      </p:nvGrpSpPr>
      <p:grpSpPr>
        <a:xfrm>
          <a:off x="0" y="0"/>
          <a:ext cx="0" cy="0"/>
          <a:chOff x="0" y="0"/>
          <a:chExt cx="0" cy="0"/>
        </a:xfrm>
      </p:grpSpPr>
      <p:pic>
        <p:nvPicPr>
          <p:cNvPr id="796" name="Google Shape;796;p170"/>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797" name="Google Shape;797;p170"/>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8" name="Google Shape;798;p170"/>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9"/>
        <p:cNvGrpSpPr/>
        <p:nvPr/>
      </p:nvGrpSpPr>
      <p:grpSpPr>
        <a:xfrm>
          <a:off x="0" y="0"/>
          <a:ext cx="0" cy="0"/>
          <a:chOff x="0" y="0"/>
          <a:chExt cx="0" cy="0"/>
        </a:xfrm>
      </p:grpSpPr>
      <p:sp>
        <p:nvSpPr>
          <p:cNvPr id="800" name="Google Shape;800;p17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1" name="Google Shape;801;p171"/>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02" name="Google Shape;802;p17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803" name="Google Shape;803;p17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4"/>
        <p:cNvGrpSpPr/>
        <p:nvPr/>
      </p:nvGrpSpPr>
      <p:grpSpPr>
        <a:xfrm>
          <a:off x="0" y="0"/>
          <a:ext cx="0" cy="0"/>
          <a:chOff x="0" y="0"/>
          <a:chExt cx="0" cy="0"/>
        </a:xfrm>
      </p:grpSpPr>
      <p:sp>
        <p:nvSpPr>
          <p:cNvPr id="805" name="Google Shape;805;p172"/>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6" name="Google Shape;806;p172"/>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807" name="Google Shape;807;p17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
        <p:cNvGrpSpPr/>
        <p:nvPr/>
      </p:nvGrpSpPr>
      <p:grpSpPr>
        <a:xfrm>
          <a:off x="0" y="0"/>
          <a:ext cx="0" cy="0"/>
          <a:chOff x="0" y="0"/>
          <a:chExt cx="0" cy="0"/>
        </a:xfrm>
      </p:grpSpPr>
      <p:sp>
        <p:nvSpPr>
          <p:cNvPr id="75" name="Google Shape;75;p17"/>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 name="Google Shape;76;p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7" name="Google Shape;77;p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8" name="Google Shape;78;p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9" name="Google Shape;79;p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0" name="Google Shape;80;p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1" name="Google Shape;81;p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8"/>
        <p:cNvGrpSpPr/>
        <p:nvPr/>
      </p:nvGrpSpPr>
      <p:grpSpPr>
        <a:xfrm>
          <a:off x="0" y="0"/>
          <a:ext cx="0" cy="0"/>
          <a:chOff x="0" y="0"/>
          <a:chExt cx="0" cy="0"/>
        </a:xfrm>
      </p:grpSpPr>
      <p:sp>
        <p:nvSpPr>
          <p:cNvPr id="809" name="Google Shape;809;p17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0" name="Google Shape;810;p173"/>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811" name="Google Shape;811;p173"/>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812" name="Google Shape;812;p17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13" name="Google Shape;813;p17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4"/>
        <p:cNvGrpSpPr/>
        <p:nvPr/>
      </p:nvGrpSpPr>
      <p:grpSpPr>
        <a:xfrm>
          <a:off x="0" y="0"/>
          <a:ext cx="0" cy="0"/>
          <a:chOff x="0" y="0"/>
          <a:chExt cx="0" cy="0"/>
        </a:xfrm>
      </p:grpSpPr>
      <p:sp>
        <p:nvSpPr>
          <p:cNvPr id="815" name="Google Shape;815;p174"/>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6" name="Google Shape;816;p174"/>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817" name="Google Shape;817;p174"/>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818" name="Google Shape;818;p174"/>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819" name="Google Shape;819;p174"/>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820" name="Google Shape;820;p17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21" name="Google Shape;821;p174"/>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2"/>
        <p:cNvGrpSpPr/>
        <p:nvPr/>
      </p:nvGrpSpPr>
      <p:grpSpPr>
        <a:xfrm>
          <a:off x="0" y="0"/>
          <a:ext cx="0" cy="0"/>
          <a:chOff x="0" y="0"/>
          <a:chExt cx="0" cy="0"/>
        </a:xfrm>
      </p:grpSpPr>
      <p:sp>
        <p:nvSpPr>
          <p:cNvPr id="823" name="Google Shape;823;p17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4" name="Google Shape;824;p17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25" name="Google Shape;825;p17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6"/>
        <p:cNvGrpSpPr/>
        <p:nvPr/>
      </p:nvGrpSpPr>
      <p:grpSpPr>
        <a:xfrm>
          <a:off x="0" y="0"/>
          <a:ext cx="0" cy="0"/>
          <a:chOff x="0" y="0"/>
          <a:chExt cx="0" cy="0"/>
        </a:xfrm>
      </p:grpSpPr>
      <p:sp>
        <p:nvSpPr>
          <p:cNvPr id="827" name="Google Shape;827;p17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8"/>
        <p:cNvGrpSpPr/>
        <p:nvPr/>
      </p:nvGrpSpPr>
      <p:grpSpPr>
        <a:xfrm>
          <a:off x="0" y="0"/>
          <a:ext cx="0" cy="0"/>
          <a:chOff x="0" y="0"/>
          <a:chExt cx="0" cy="0"/>
        </a:xfrm>
      </p:grpSpPr>
      <p:sp>
        <p:nvSpPr>
          <p:cNvPr id="829" name="Google Shape;829;p177"/>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0" name="Google Shape;830;p177"/>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831" name="Google Shape;831;p177"/>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832" name="Google Shape;832;p17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3"/>
        <p:cNvGrpSpPr/>
        <p:nvPr/>
      </p:nvGrpSpPr>
      <p:grpSpPr>
        <a:xfrm>
          <a:off x="0" y="0"/>
          <a:ext cx="0" cy="0"/>
          <a:chOff x="0" y="0"/>
          <a:chExt cx="0" cy="0"/>
        </a:xfrm>
      </p:grpSpPr>
      <p:sp>
        <p:nvSpPr>
          <p:cNvPr id="834" name="Google Shape;834;p178"/>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5" name="Google Shape;835;p17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36" name="Google Shape;836;p178"/>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837" name="Google Shape;837;p17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8"/>
        <p:cNvGrpSpPr/>
        <p:nvPr/>
      </p:nvGrpSpPr>
      <p:grpSpPr>
        <a:xfrm>
          <a:off x="0" y="0"/>
          <a:ext cx="0" cy="0"/>
          <a:chOff x="0" y="0"/>
          <a:chExt cx="0" cy="0"/>
        </a:xfrm>
      </p:grpSpPr>
      <p:sp>
        <p:nvSpPr>
          <p:cNvPr id="839" name="Google Shape;839;p17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0" name="Google Shape;840;p179"/>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41" name="Google Shape;841;p17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42" name="Google Shape;842;p17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3"/>
        <p:cNvGrpSpPr/>
        <p:nvPr/>
      </p:nvGrpSpPr>
      <p:grpSpPr>
        <a:xfrm>
          <a:off x="0" y="0"/>
          <a:ext cx="0" cy="0"/>
          <a:chOff x="0" y="0"/>
          <a:chExt cx="0" cy="0"/>
        </a:xfrm>
      </p:grpSpPr>
      <p:sp>
        <p:nvSpPr>
          <p:cNvPr id="844" name="Google Shape;844;p180"/>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5" name="Google Shape;845;p180"/>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46" name="Google Shape;846;p18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47" name="Google Shape;847;p180"/>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8"/>
        <p:cNvGrpSpPr/>
        <p:nvPr/>
      </p:nvGrpSpPr>
      <p:grpSpPr>
        <a:xfrm>
          <a:off x="0" y="0"/>
          <a:ext cx="0" cy="0"/>
          <a:chOff x="0" y="0"/>
          <a:chExt cx="0" cy="0"/>
        </a:xfrm>
      </p:grpSpPr>
      <p:sp>
        <p:nvSpPr>
          <p:cNvPr id="849" name="Google Shape;849;p181"/>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850" name="Google Shape;850;p181"/>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851" name="Google Shape;851;p18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6"/>
        <p:cNvGrpSpPr/>
        <p:nvPr/>
      </p:nvGrpSpPr>
      <p:grpSpPr>
        <a:xfrm>
          <a:off x="0" y="0"/>
          <a:ext cx="0" cy="0"/>
          <a:chOff x="0" y="0"/>
          <a:chExt cx="0" cy="0"/>
        </a:xfrm>
      </p:grpSpPr>
      <p:sp>
        <p:nvSpPr>
          <p:cNvPr id="857" name="Google Shape;857;p18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8" name="Google Shape;858;p18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859" name="Google Shape;859;p18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1143000" y="1122363"/>
            <a:ext cx="6858000" cy="2387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19"/>
          <p:cNvSpPr txBox="1">
            <a:spLocks noGrp="1"/>
          </p:cNvSpPr>
          <p:nvPr>
            <p:ph type="subTitle" idx="1"/>
          </p:nvPr>
        </p:nvSpPr>
        <p:spPr>
          <a:xfrm>
            <a:off x="1143000" y="3602038"/>
            <a:ext cx="6858000" cy="1655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1" name="Google Shape;91;p1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0"/>
        <p:cNvGrpSpPr/>
        <p:nvPr/>
      </p:nvGrpSpPr>
      <p:grpSpPr>
        <a:xfrm>
          <a:off x="0" y="0"/>
          <a:ext cx="0" cy="0"/>
          <a:chOff x="0" y="0"/>
          <a:chExt cx="0" cy="0"/>
        </a:xfrm>
      </p:grpSpPr>
      <p:pic>
        <p:nvPicPr>
          <p:cNvPr id="861" name="Google Shape;861;p184"/>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862" name="Google Shape;862;p184"/>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3" name="Google Shape;863;p184"/>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4"/>
        <p:cNvGrpSpPr/>
        <p:nvPr/>
      </p:nvGrpSpPr>
      <p:grpSpPr>
        <a:xfrm>
          <a:off x="0" y="0"/>
          <a:ext cx="0" cy="0"/>
          <a:chOff x="0" y="0"/>
          <a:chExt cx="0" cy="0"/>
        </a:xfrm>
      </p:grpSpPr>
      <p:sp>
        <p:nvSpPr>
          <p:cNvPr id="865" name="Google Shape;865;p18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6" name="Google Shape;866;p185"/>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67" name="Google Shape;867;p18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868" name="Google Shape;868;p18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9"/>
        <p:cNvGrpSpPr/>
        <p:nvPr/>
      </p:nvGrpSpPr>
      <p:grpSpPr>
        <a:xfrm>
          <a:off x="0" y="0"/>
          <a:ext cx="0" cy="0"/>
          <a:chOff x="0" y="0"/>
          <a:chExt cx="0" cy="0"/>
        </a:xfrm>
      </p:grpSpPr>
      <p:sp>
        <p:nvSpPr>
          <p:cNvPr id="870" name="Google Shape;870;p186"/>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1" name="Google Shape;871;p186"/>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872" name="Google Shape;872;p18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3"/>
        <p:cNvGrpSpPr/>
        <p:nvPr/>
      </p:nvGrpSpPr>
      <p:grpSpPr>
        <a:xfrm>
          <a:off x="0" y="0"/>
          <a:ext cx="0" cy="0"/>
          <a:chOff x="0" y="0"/>
          <a:chExt cx="0" cy="0"/>
        </a:xfrm>
      </p:grpSpPr>
      <p:sp>
        <p:nvSpPr>
          <p:cNvPr id="874" name="Google Shape;874;p18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5" name="Google Shape;875;p187"/>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876" name="Google Shape;876;p187"/>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877" name="Google Shape;877;p18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78" name="Google Shape;878;p18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9"/>
        <p:cNvGrpSpPr/>
        <p:nvPr/>
      </p:nvGrpSpPr>
      <p:grpSpPr>
        <a:xfrm>
          <a:off x="0" y="0"/>
          <a:ext cx="0" cy="0"/>
          <a:chOff x="0" y="0"/>
          <a:chExt cx="0" cy="0"/>
        </a:xfrm>
      </p:grpSpPr>
      <p:sp>
        <p:nvSpPr>
          <p:cNvPr id="880" name="Google Shape;880;p188"/>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1" name="Google Shape;881;p188"/>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882" name="Google Shape;882;p188"/>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883" name="Google Shape;883;p188"/>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884" name="Google Shape;884;p188"/>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885" name="Google Shape;885;p18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86" name="Google Shape;886;p188"/>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7"/>
        <p:cNvGrpSpPr/>
        <p:nvPr/>
      </p:nvGrpSpPr>
      <p:grpSpPr>
        <a:xfrm>
          <a:off x="0" y="0"/>
          <a:ext cx="0" cy="0"/>
          <a:chOff x="0" y="0"/>
          <a:chExt cx="0" cy="0"/>
        </a:xfrm>
      </p:grpSpPr>
      <p:sp>
        <p:nvSpPr>
          <p:cNvPr id="888" name="Google Shape;888;p18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9" name="Google Shape;889;p18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890" name="Google Shape;890;p18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1"/>
        <p:cNvGrpSpPr/>
        <p:nvPr/>
      </p:nvGrpSpPr>
      <p:grpSpPr>
        <a:xfrm>
          <a:off x="0" y="0"/>
          <a:ext cx="0" cy="0"/>
          <a:chOff x="0" y="0"/>
          <a:chExt cx="0" cy="0"/>
        </a:xfrm>
      </p:grpSpPr>
      <p:sp>
        <p:nvSpPr>
          <p:cNvPr id="892" name="Google Shape;892;p19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3"/>
        <p:cNvGrpSpPr/>
        <p:nvPr/>
      </p:nvGrpSpPr>
      <p:grpSpPr>
        <a:xfrm>
          <a:off x="0" y="0"/>
          <a:ext cx="0" cy="0"/>
          <a:chOff x="0" y="0"/>
          <a:chExt cx="0" cy="0"/>
        </a:xfrm>
      </p:grpSpPr>
      <p:sp>
        <p:nvSpPr>
          <p:cNvPr id="894" name="Google Shape;894;p191"/>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5" name="Google Shape;895;p191"/>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896" name="Google Shape;896;p191"/>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897" name="Google Shape;897;p19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8"/>
        <p:cNvGrpSpPr/>
        <p:nvPr/>
      </p:nvGrpSpPr>
      <p:grpSpPr>
        <a:xfrm>
          <a:off x="0" y="0"/>
          <a:ext cx="0" cy="0"/>
          <a:chOff x="0" y="0"/>
          <a:chExt cx="0" cy="0"/>
        </a:xfrm>
      </p:grpSpPr>
      <p:sp>
        <p:nvSpPr>
          <p:cNvPr id="899" name="Google Shape;899;p192"/>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0" name="Google Shape;900;p19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01" name="Google Shape;901;p192"/>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902" name="Google Shape;902;p19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3"/>
        <p:cNvGrpSpPr/>
        <p:nvPr/>
      </p:nvGrpSpPr>
      <p:grpSpPr>
        <a:xfrm>
          <a:off x="0" y="0"/>
          <a:ext cx="0" cy="0"/>
          <a:chOff x="0" y="0"/>
          <a:chExt cx="0" cy="0"/>
        </a:xfrm>
      </p:grpSpPr>
      <p:sp>
        <p:nvSpPr>
          <p:cNvPr id="904" name="Google Shape;904;p19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5" name="Google Shape;905;p193"/>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06" name="Google Shape;906;p19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07" name="Google Shape;907;p19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8"/>
        <p:cNvGrpSpPr/>
        <p:nvPr/>
      </p:nvGrpSpPr>
      <p:grpSpPr>
        <a:xfrm>
          <a:off x="0" y="0"/>
          <a:ext cx="0" cy="0"/>
          <a:chOff x="0" y="0"/>
          <a:chExt cx="0" cy="0"/>
        </a:xfrm>
      </p:grpSpPr>
      <p:sp>
        <p:nvSpPr>
          <p:cNvPr id="909" name="Google Shape;909;p194"/>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0" name="Google Shape;910;p194"/>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11" name="Google Shape;911;p19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12" name="Google Shape;912;p194"/>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3"/>
        <p:cNvGrpSpPr/>
        <p:nvPr/>
      </p:nvGrpSpPr>
      <p:grpSpPr>
        <a:xfrm>
          <a:off x="0" y="0"/>
          <a:ext cx="0" cy="0"/>
          <a:chOff x="0" y="0"/>
          <a:chExt cx="0" cy="0"/>
        </a:xfrm>
      </p:grpSpPr>
      <p:sp>
        <p:nvSpPr>
          <p:cNvPr id="914" name="Google Shape;914;p195"/>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915" name="Google Shape;915;p195"/>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916" name="Google Shape;916;p19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1"/>
        <p:cNvGrpSpPr/>
        <p:nvPr/>
      </p:nvGrpSpPr>
      <p:grpSpPr>
        <a:xfrm>
          <a:off x="0" y="0"/>
          <a:ext cx="0" cy="0"/>
          <a:chOff x="0" y="0"/>
          <a:chExt cx="0" cy="0"/>
        </a:xfrm>
      </p:grpSpPr>
      <p:sp>
        <p:nvSpPr>
          <p:cNvPr id="922" name="Google Shape;922;p19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3" name="Google Shape;923;p19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924" name="Google Shape;924;p19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5"/>
        <p:cNvGrpSpPr/>
        <p:nvPr/>
      </p:nvGrpSpPr>
      <p:grpSpPr>
        <a:xfrm>
          <a:off x="0" y="0"/>
          <a:ext cx="0" cy="0"/>
          <a:chOff x="0" y="0"/>
          <a:chExt cx="0" cy="0"/>
        </a:xfrm>
      </p:grpSpPr>
      <p:pic>
        <p:nvPicPr>
          <p:cNvPr id="926" name="Google Shape;926;p198"/>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927" name="Google Shape;927;p198"/>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8" name="Google Shape;928;p198"/>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9"/>
        <p:cNvGrpSpPr/>
        <p:nvPr/>
      </p:nvGrpSpPr>
      <p:grpSpPr>
        <a:xfrm>
          <a:off x="0" y="0"/>
          <a:ext cx="0" cy="0"/>
          <a:chOff x="0" y="0"/>
          <a:chExt cx="0" cy="0"/>
        </a:xfrm>
      </p:grpSpPr>
      <p:sp>
        <p:nvSpPr>
          <p:cNvPr id="930" name="Google Shape;930;p19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1" name="Google Shape;931;p199"/>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32" name="Google Shape;932;p19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933" name="Google Shape;933;p19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4"/>
        <p:cNvGrpSpPr/>
        <p:nvPr/>
      </p:nvGrpSpPr>
      <p:grpSpPr>
        <a:xfrm>
          <a:off x="0" y="0"/>
          <a:ext cx="0" cy="0"/>
          <a:chOff x="0" y="0"/>
          <a:chExt cx="0" cy="0"/>
        </a:xfrm>
      </p:grpSpPr>
      <p:sp>
        <p:nvSpPr>
          <p:cNvPr id="935" name="Google Shape;935;p200"/>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6" name="Google Shape;936;p200"/>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937" name="Google Shape;937;p20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8"/>
        <p:cNvGrpSpPr/>
        <p:nvPr/>
      </p:nvGrpSpPr>
      <p:grpSpPr>
        <a:xfrm>
          <a:off x="0" y="0"/>
          <a:ext cx="0" cy="0"/>
          <a:chOff x="0" y="0"/>
          <a:chExt cx="0" cy="0"/>
        </a:xfrm>
      </p:grpSpPr>
      <p:sp>
        <p:nvSpPr>
          <p:cNvPr id="939" name="Google Shape;939;p20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0" name="Google Shape;940;p201"/>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941" name="Google Shape;941;p201"/>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942" name="Google Shape;942;p20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43" name="Google Shape;943;p20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4"/>
        <p:cNvGrpSpPr/>
        <p:nvPr/>
      </p:nvGrpSpPr>
      <p:grpSpPr>
        <a:xfrm>
          <a:off x="0" y="0"/>
          <a:ext cx="0" cy="0"/>
          <a:chOff x="0" y="0"/>
          <a:chExt cx="0" cy="0"/>
        </a:xfrm>
      </p:grpSpPr>
      <p:sp>
        <p:nvSpPr>
          <p:cNvPr id="945" name="Google Shape;945;p202"/>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6" name="Google Shape;946;p202"/>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947" name="Google Shape;947;p202"/>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948" name="Google Shape;948;p202"/>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949" name="Google Shape;949;p202"/>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950" name="Google Shape;950;p20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51" name="Google Shape;951;p202"/>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2"/>
        <p:cNvGrpSpPr/>
        <p:nvPr/>
      </p:nvGrpSpPr>
      <p:grpSpPr>
        <a:xfrm>
          <a:off x="0" y="0"/>
          <a:ext cx="0" cy="0"/>
          <a:chOff x="0" y="0"/>
          <a:chExt cx="0" cy="0"/>
        </a:xfrm>
      </p:grpSpPr>
      <p:sp>
        <p:nvSpPr>
          <p:cNvPr id="953" name="Google Shape;953;p20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4" name="Google Shape;954;p20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55" name="Google Shape;955;p20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6"/>
        <p:cNvGrpSpPr/>
        <p:nvPr/>
      </p:nvGrpSpPr>
      <p:grpSpPr>
        <a:xfrm>
          <a:off x="0" y="0"/>
          <a:ext cx="0" cy="0"/>
          <a:chOff x="0" y="0"/>
          <a:chExt cx="0" cy="0"/>
        </a:xfrm>
      </p:grpSpPr>
      <p:sp>
        <p:nvSpPr>
          <p:cNvPr id="957" name="Google Shape;957;p20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3888" y="1709738"/>
            <a:ext cx="7886700" cy="28527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1"/>
          <p:cNvSpPr txBox="1">
            <a:spLocks noGrp="1"/>
          </p:cNvSpPr>
          <p:nvPr>
            <p:ph type="body" idx="1"/>
          </p:nvPr>
        </p:nvSpPr>
        <p:spPr>
          <a:xfrm>
            <a:off x="623888" y="4589463"/>
            <a:ext cx="7886700" cy="1500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3" name="Google Shape;103;p21"/>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8"/>
        <p:cNvGrpSpPr/>
        <p:nvPr/>
      </p:nvGrpSpPr>
      <p:grpSpPr>
        <a:xfrm>
          <a:off x="0" y="0"/>
          <a:ext cx="0" cy="0"/>
          <a:chOff x="0" y="0"/>
          <a:chExt cx="0" cy="0"/>
        </a:xfrm>
      </p:grpSpPr>
      <p:sp>
        <p:nvSpPr>
          <p:cNvPr id="959" name="Google Shape;959;p205"/>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0" name="Google Shape;960;p205"/>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961" name="Google Shape;961;p205"/>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962" name="Google Shape;962;p20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3"/>
        <p:cNvGrpSpPr/>
        <p:nvPr/>
      </p:nvGrpSpPr>
      <p:grpSpPr>
        <a:xfrm>
          <a:off x="0" y="0"/>
          <a:ext cx="0" cy="0"/>
          <a:chOff x="0" y="0"/>
          <a:chExt cx="0" cy="0"/>
        </a:xfrm>
      </p:grpSpPr>
      <p:sp>
        <p:nvSpPr>
          <p:cNvPr id="964" name="Google Shape;964;p206"/>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5" name="Google Shape;965;p2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66" name="Google Shape;966;p206"/>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967" name="Google Shape;967;p20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8"/>
        <p:cNvGrpSpPr/>
        <p:nvPr/>
      </p:nvGrpSpPr>
      <p:grpSpPr>
        <a:xfrm>
          <a:off x="0" y="0"/>
          <a:ext cx="0" cy="0"/>
          <a:chOff x="0" y="0"/>
          <a:chExt cx="0" cy="0"/>
        </a:xfrm>
      </p:grpSpPr>
      <p:sp>
        <p:nvSpPr>
          <p:cNvPr id="969" name="Google Shape;969;p20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0" name="Google Shape;970;p207"/>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71" name="Google Shape;971;p20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72" name="Google Shape;972;p20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3"/>
        <p:cNvGrpSpPr/>
        <p:nvPr/>
      </p:nvGrpSpPr>
      <p:grpSpPr>
        <a:xfrm>
          <a:off x="0" y="0"/>
          <a:ext cx="0" cy="0"/>
          <a:chOff x="0" y="0"/>
          <a:chExt cx="0" cy="0"/>
        </a:xfrm>
      </p:grpSpPr>
      <p:sp>
        <p:nvSpPr>
          <p:cNvPr id="974" name="Google Shape;974;p208"/>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5" name="Google Shape;975;p208"/>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76" name="Google Shape;976;p20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77" name="Google Shape;977;p208"/>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8"/>
        <p:cNvGrpSpPr/>
        <p:nvPr/>
      </p:nvGrpSpPr>
      <p:grpSpPr>
        <a:xfrm>
          <a:off x="0" y="0"/>
          <a:ext cx="0" cy="0"/>
          <a:chOff x="0" y="0"/>
          <a:chExt cx="0" cy="0"/>
        </a:xfrm>
      </p:grpSpPr>
      <p:sp>
        <p:nvSpPr>
          <p:cNvPr id="979" name="Google Shape;979;p209"/>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980" name="Google Shape;980;p209"/>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981" name="Google Shape;981;p20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6"/>
        <p:cNvGrpSpPr/>
        <p:nvPr/>
      </p:nvGrpSpPr>
      <p:grpSpPr>
        <a:xfrm>
          <a:off x="0" y="0"/>
          <a:ext cx="0" cy="0"/>
          <a:chOff x="0" y="0"/>
          <a:chExt cx="0" cy="0"/>
        </a:xfrm>
      </p:grpSpPr>
      <p:sp>
        <p:nvSpPr>
          <p:cNvPr id="987" name="Google Shape;987;p211"/>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8" name="Google Shape;988;p21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9" name="Google Shape;989;p2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0"/>
        <p:cNvGrpSpPr/>
        <p:nvPr/>
      </p:nvGrpSpPr>
      <p:grpSpPr>
        <a:xfrm>
          <a:off x="0" y="0"/>
          <a:ext cx="0" cy="0"/>
          <a:chOff x="0" y="0"/>
          <a:chExt cx="0" cy="0"/>
        </a:xfrm>
      </p:grpSpPr>
      <p:sp>
        <p:nvSpPr>
          <p:cNvPr id="991" name="Google Shape;991;p212"/>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2" name="Google Shape;992;p2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3"/>
        <p:cNvGrpSpPr/>
        <p:nvPr/>
      </p:nvGrpSpPr>
      <p:grpSpPr>
        <a:xfrm>
          <a:off x="0" y="0"/>
          <a:ext cx="0" cy="0"/>
          <a:chOff x="0" y="0"/>
          <a:chExt cx="0" cy="0"/>
        </a:xfrm>
      </p:grpSpPr>
      <p:sp>
        <p:nvSpPr>
          <p:cNvPr id="994" name="Google Shape;994;p21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5" name="Google Shape;995;p21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96" name="Google Shape;996;p21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7"/>
        <p:cNvGrpSpPr/>
        <p:nvPr/>
      </p:nvGrpSpPr>
      <p:grpSpPr>
        <a:xfrm>
          <a:off x="0" y="0"/>
          <a:ext cx="0" cy="0"/>
          <a:chOff x="0" y="0"/>
          <a:chExt cx="0" cy="0"/>
        </a:xfrm>
      </p:grpSpPr>
      <p:sp>
        <p:nvSpPr>
          <p:cNvPr id="998" name="Google Shape;998;p21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9" name="Google Shape;999;p214"/>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00" name="Google Shape;1000;p214"/>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01" name="Google Shape;1001;p2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2"/>
        <p:cNvGrpSpPr/>
        <p:nvPr/>
      </p:nvGrpSpPr>
      <p:grpSpPr>
        <a:xfrm>
          <a:off x="0" y="0"/>
          <a:ext cx="0" cy="0"/>
          <a:chOff x="0" y="0"/>
          <a:chExt cx="0" cy="0"/>
        </a:xfrm>
      </p:grpSpPr>
      <p:sp>
        <p:nvSpPr>
          <p:cNvPr id="1003" name="Google Shape;1003;p21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4" name="Google Shape;1004;p2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22"/>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5"/>
        <p:cNvGrpSpPr/>
        <p:nvPr/>
      </p:nvGrpSpPr>
      <p:grpSpPr>
        <a:xfrm>
          <a:off x="0" y="0"/>
          <a:ext cx="0" cy="0"/>
          <a:chOff x="0" y="0"/>
          <a:chExt cx="0" cy="0"/>
        </a:xfrm>
      </p:grpSpPr>
      <p:sp>
        <p:nvSpPr>
          <p:cNvPr id="1006" name="Google Shape;1006;p216"/>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07" name="Google Shape;1007;p216"/>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08" name="Google Shape;1008;p2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9"/>
        <p:cNvGrpSpPr/>
        <p:nvPr/>
      </p:nvGrpSpPr>
      <p:grpSpPr>
        <a:xfrm>
          <a:off x="0" y="0"/>
          <a:ext cx="0" cy="0"/>
          <a:chOff x="0" y="0"/>
          <a:chExt cx="0" cy="0"/>
        </a:xfrm>
      </p:grpSpPr>
      <p:sp>
        <p:nvSpPr>
          <p:cNvPr id="1010" name="Google Shape;1010;p217"/>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11" name="Google Shape;1011;p2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2"/>
        <p:cNvGrpSpPr/>
        <p:nvPr/>
      </p:nvGrpSpPr>
      <p:grpSpPr>
        <a:xfrm>
          <a:off x="0" y="0"/>
          <a:ext cx="0" cy="0"/>
          <a:chOff x="0" y="0"/>
          <a:chExt cx="0" cy="0"/>
        </a:xfrm>
      </p:grpSpPr>
      <p:sp>
        <p:nvSpPr>
          <p:cNvPr id="1013" name="Google Shape;1013;p218"/>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8"/>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15" name="Google Shape;1015;p218"/>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6" name="Google Shape;1016;p218"/>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17" name="Google Shape;1017;p2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8"/>
        <p:cNvGrpSpPr/>
        <p:nvPr/>
      </p:nvGrpSpPr>
      <p:grpSpPr>
        <a:xfrm>
          <a:off x="0" y="0"/>
          <a:ext cx="0" cy="0"/>
          <a:chOff x="0" y="0"/>
          <a:chExt cx="0" cy="0"/>
        </a:xfrm>
      </p:grpSpPr>
      <p:sp>
        <p:nvSpPr>
          <p:cNvPr id="1019" name="Google Shape;1019;p219"/>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20" name="Google Shape;1020;p2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1"/>
        <p:cNvGrpSpPr/>
        <p:nvPr/>
      </p:nvGrpSpPr>
      <p:grpSpPr>
        <a:xfrm>
          <a:off x="0" y="0"/>
          <a:ext cx="0" cy="0"/>
          <a:chOff x="0" y="0"/>
          <a:chExt cx="0" cy="0"/>
        </a:xfrm>
      </p:grpSpPr>
      <p:sp>
        <p:nvSpPr>
          <p:cNvPr id="1022" name="Google Shape;1022;p220"/>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23" name="Google Shape;1023;p220"/>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24" name="Google Shape;1024;p2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5"/>
        <p:cNvGrpSpPr/>
        <p:nvPr/>
      </p:nvGrpSpPr>
      <p:grpSpPr>
        <a:xfrm>
          <a:off x="0" y="0"/>
          <a:ext cx="0" cy="0"/>
          <a:chOff x="0" y="0"/>
          <a:chExt cx="0" cy="0"/>
        </a:xfrm>
      </p:grpSpPr>
      <p:sp>
        <p:nvSpPr>
          <p:cNvPr id="1026" name="Google Shape;1026;p2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MS Slideshow">
  <p:cSld name="CMS Slideshow">
    <p:spTree>
      <p:nvGrpSpPr>
        <p:cNvPr id="1" name="Shape 1027"/>
        <p:cNvGrpSpPr/>
        <p:nvPr/>
      </p:nvGrpSpPr>
      <p:grpSpPr>
        <a:xfrm>
          <a:off x="0" y="0"/>
          <a:ext cx="0" cy="0"/>
          <a:chOff x="0" y="0"/>
          <a:chExt cx="0" cy="0"/>
        </a:xfrm>
      </p:grpSpPr>
      <p:sp>
        <p:nvSpPr>
          <p:cNvPr id="1028" name="Google Shape;1028;p222"/>
          <p:cNvSpPr txBox="1">
            <a:spLocks noGrp="1"/>
          </p:cNvSpPr>
          <p:nvPr>
            <p:ph type="sldNum" idx="12"/>
          </p:nvPr>
        </p:nvSpPr>
        <p:spPr>
          <a:xfrm>
            <a:off x="6858000" y="6321425"/>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r>
              <a:rPr lang="en"/>
              <a:t>  </a:t>
            </a:r>
            <a:endParaRPr/>
          </a:p>
        </p:txBody>
      </p:sp>
      <p:pic>
        <p:nvPicPr>
          <p:cNvPr id="1029" name="Google Shape;1029;p222"/>
          <p:cNvPicPr preferRelativeResize="0"/>
          <p:nvPr/>
        </p:nvPicPr>
        <p:blipFill rotWithShape="1">
          <a:blip r:embed="rId2">
            <a:alphaModFix/>
          </a:blip>
          <a:srcRect l="30994" t="40330" r="33358" b="43425"/>
          <a:stretch/>
        </p:blipFill>
        <p:spPr>
          <a:xfrm>
            <a:off x="76200" y="5984130"/>
            <a:ext cx="1234825" cy="873869"/>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0"/>
        <p:cNvGrpSpPr/>
        <p:nvPr/>
      </p:nvGrpSpPr>
      <p:grpSpPr>
        <a:xfrm>
          <a:off x="0" y="0"/>
          <a:ext cx="0" cy="0"/>
          <a:chOff x="0" y="0"/>
          <a:chExt cx="0" cy="0"/>
        </a:xfrm>
      </p:grpSpPr>
      <p:sp>
        <p:nvSpPr>
          <p:cNvPr id="1031" name="Google Shape;1031;p223"/>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2" name="Google Shape;1032;p223"/>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1600"/>
              </a:spcBef>
              <a:spcAft>
                <a:spcPts val="0"/>
              </a:spcAft>
              <a:buClr>
                <a:schemeClr val="dk1"/>
              </a:buClr>
              <a:buSzPts val="2000"/>
              <a:buNone/>
              <a:defRPr sz="2000" b="1"/>
            </a:lvl2pPr>
            <a:lvl3pPr marL="1371600" lvl="2" indent="-228600" algn="l" rtl="0">
              <a:spcBef>
                <a:spcPts val="1600"/>
              </a:spcBef>
              <a:spcAft>
                <a:spcPts val="0"/>
              </a:spcAft>
              <a:buClr>
                <a:schemeClr val="dk1"/>
              </a:buClr>
              <a:buSzPts val="1800"/>
              <a:buNone/>
              <a:defRPr sz="1800" b="1"/>
            </a:lvl3pPr>
            <a:lvl4pPr marL="1828800" lvl="3" indent="-228600" algn="l" rtl="0">
              <a:spcBef>
                <a:spcPts val="1600"/>
              </a:spcBef>
              <a:spcAft>
                <a:spcPts val="0"/>
              </a:spcAft>
              <a:buClr>
                <a:schemeClr val="dk1"/>
              </a:buClr>
              <a:buSzPts val="1600"/>
              <a:buNone/>
              <a:defRPr sz="1600" b="1"/>
            </a:lvl4pPr>
            <a:lvl5pPr marL="2286000" lvl="4" indent="-228600" algn="l" rtl="0">
              <a:spcBef>
                <a:spcPts val="1600"/>
              </a:spcBef>
              <a:spcAft>
                <a:spcPts val="0"/>
              </a:spcAft>
              <a:buClr>
                <a:schemeClr val="dk1"/>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1033" name="Google Shape;1033;p22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1600"/>
              </a:spcBef>
              <a:spcAft>
                <a:spcPts val="0"/>
              </a:spcAft>
              <a:buClr>
                <a:schemeClr val="dk1"/>
              </a:buClr>
              <a:buSzPts val="2000"/>
              <a:buChar char="○"/>
              <a:defRPr sz="2000"/>
            </a:lvl2pPr>
            <a:lvl3pPr marL="1371600" lvl="2" indent="-342900" algn="l" rtl="0">
              <a:spcBef>
                <a:spcPts val="1600"/>
              </a:spcBef>
              <a:spcAft>
                <a:spcPts val="0"/>
              </a:spcAft>
              <a:buClr>
                <a:schemeClr val="dk1"/>
              </a:buClr>
              <a:buSzPts val="1800"/>
              <a:buChar char="■"/>
              <a:defRPr sz="1800"/>
            </a:lvl3pPr>
            <a:lvl4pPr marL="1828800" lvl="3" indent="-330200" algn="l" rtl="0">
              <a:spcBef>
                <a:spcPts val="1600"/>
              </a:spcBef>
              <a:spcAft>
                <a:spcPts val="0"/>
              </a:spcAft>
              <a:buClr>
                <a:schemeClr val="dk1"/>
              </a:buClr>
              <a:buSzPts val="1600"/>
              <a:buChar char="●"/>
              <a:defRPr sz="1600"/>
            </a:lvl4pPr>
            <a:lvl5pPr marL="2286000" lvl="4" indent="-330200" algn="l" rtl="0">
              <a:spcBef>
                <a:spcPts val="1600"/>
              </a:spcBef>
              <a:spcAft>
                <a:spcPts val="0"/>
              </a:spcAft>
              <a:buClr>
                <a:schemeClr val="dk1"/>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1034" name="Google Shape;1034;p223"/>
          <p:cNvSpPr txBox="1">
            <a:spLocks noGrp="1"/>
          </p:cNvSpPr>
          <p:nvPr>
            <p:ph type="body" idx="3"/>
          </p:nvPr>
        </p:nvSpPr>
        <p:spPr>
          <a:xfrm>
            <a:off x="4645025"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1600"/>
              </a:spcBef>
              <a:spcAft>
                <a:spcPts val="0"/>
              </a:spcAft>
              <a:buClr>
                <a:schemeClr val="dk1"/>
              </a:buClr>
              <a:buSzPts val="2000"/>
              <a:buNone/>
              <a:defRPr sz="2000" b="1"/>
            </a:lvl2pPr>
            <a:lvl3pPr marL="1371600" lvl="2" indent="-228600" algn="l" rtl="0">
              <a:spcBef>
                <a:spcPts val="1600"/>
              </a:spcBef>
              <a:spcAft>
                <a:spcPts val="0"/>
              </a:spcAft>
              <a:buClr>
                <a:schemeClr val="dk1"/>
              </a:buClr>
              <a:buSzPts val="1800"/>
              <a:buNone/>
              <a:defRPr sz="1800" b="1"/>
            </a:lvl3pPr>
            <a:lvl4pPr marL="1828800" lvl="3" indent="-228600" algn="l" rtl="0">
              <a:spcBef>
                <a:spcPts val="1600"/>
              </a:spcBef>
              <a:spcAft>
                <a:spcPts val="0"/>
              </a:spcAft>
              <a:buClr>
                <a:schemeClr val="dk1"/>
              </a:buClr>
              <a:buSzPts val="1600"/>
              <a:buNone/>
              <a:defRPr sz="1600" b="1"/>
            </a:lvl4pPr>
            <a:lvl5pPr marL="2286000" lvl="4" indent="-228600" algn="l" rtl="0">
              <a:spcBef>
                <a:spcPts val="1600"/>
              </a:spcBef>
              <a:spcAft>
                <a:spcPts val="0"/>
              </a:spcAft>
              <a:buClr>
                <a:schemeClr val="dk1"/>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1035" name="Google Shape;1035;p223"/>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1600"/>
              </a:spcBef>
              <a:spcAft>
                <a:spcPts val="0"/>
              </a:spcAft>
              <a:buClr>
                <a:schemeClr val="dk1"/>
              </a:buClr>
              <a:buSzPts val="2000"/>
              <a:buChar char="○"/>
              <a:defRPr sz="2000"/>
            </a:lvl2pPr>
            <a:lvl3pPr marL="1371600" lvl="2" indent="-342900" algn="l" rtl="0">
              <a:spcBef>
                <a:spcPts val="1600"/>
              </a:spcBef>
              <a:spcAft>
                <a:spcPts val="0"/>
              </a:spcAft>
              <a:buClr>
                <a:schemeClr val="dk1"/>
              </a:buClr>
              <a:buSzPts val="1800"/>
              <a:buChar char="■"/>
              <a:defRPr sz="1800"/>
            </a:lvl3pPr>
            <a:lvl4pPr marL="1828800" lvl="3" indent="-330200" algn="l" rtl="0">
              <a:spcBef>
                <a:spcPts val="1600"/>
              </a:spcBef>
              <a:spcAft>
                <a:spcPts val="0"/>
              </a:spcAft>
              <a:buClr>
                <a:schemeClr val="dk1"/>
              </a:buClr>
              <a:buSzPts val="1600"/>
              <a:buChar char="●"/>
              <a:defRPr sz="1600"/>
            </a:lvl4pPr>
            <a:lvl5pPr marL="2286000" lvl="4" indent="-330200" algn="l" rtl="0">
              <a:spcBef>
                <a:spcPts val="1600"/>
              </a:spcBef>
              <a:spcAft>
                <a:spcPts val="0"/>
              </a:spcAft>
              <a:buClr>
                <a:schemeClr val="dk1"/>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1036" name="Google Shape;1036;p2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7" name="Google Shape;1037;p2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8" name="Google Shape;1038;p2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1039" name="Google Shape;1039;p223"/>
          <p:cNvPicPr preferRelativeResize="0"/>
          <p:nvPr/>
        </p:nvPicPr>
        <p:blipFill rotWithShape="1">
          <a:blip r:embed="rId2">
            <a:alphaModFix/>
          </a:blip>
          <a:srcRect l="30994" t="40330" r="33358" b="43425"/>
          <a:stretch/>
        </p:blipFill>
        <p:spPr>
          <a:xfrm>
            <a:off x="0" y="5984130"/>
            <a:ext cx="1234825" cy="873869"/>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_Title - Right">
  <p:cSld name="1_Title - Right">
    <p:spTree>
      <p:nvGrpSpPr>
        <p:cNvPr id="1" name="Shape 1040"/>
        <p:cNvGrpSpPr/>
        <p:nvPr/>
      </p:nvGrpSpPr>
      <p:grpSpPr>
        <a:xfrm>
          <a:off x="0" y="0"/>
          <a:ext cx="0" cy="0"/>
          <a:chOff x="0" y="0"/>
          <a:chExt cx="0" cy="0"/>
        </a:xfrm>
      </p:grpSpPr>
      <p:sp>
        <p:nvSpPr>
          <p:cNvPr id="1041" name="Google Shape;1041;p224"/>
          <p:cNvSpPr txBox="1">
            <a:spLocks noGrp="1"/>
          </p:cNvSpPr>
          <p:nvPr>
            <p:ph type="title"/>
          </p:nvPr>
        </p:nvSpPr>
        <p:spPr>
          <a:xfrm>
            <a:off x="1338427" y="137160"/>
            <a:ext cx="7348200" cy="708000"/>
          </a:xfrm>
          <a:prstGeom prst="rect">
            <a:avLst/>
          </a:prstGeom>
          <a:noFill/>
          <a:ln>
            <a:noFill/>
          </a:ln>
        </p:spPr>
        <p:txBody>
          <a:bodyPr spcFirstLastPara="1" wrap="square" lIns="71100" tIns="35550" rIns="71100" bIns="35550" anchor="ctr" anchorCtr="0">
            <a:noAutofit/>
          </a:bodyPr>
          <a:lstStyle>
            <a:lvl1pPr lvl="0" algn="r" rtl="0">
              <a:lnSpc>
                <a:spcPct val="100000"/>
              </a:lnSpc>
              <a:spcBef>
                <a:spcPts val="0"/>
              </a:spcBef>
              <a:spcAft>
                <a:spcPts val="0"/>
              </a:spcAft>
              <a:buClr>
                <a:srgbClr val="2F3A4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2" name="Google Shape;1042;p224"/>
          <p:cNvSpPr txBox="1">
            <a:spLocks noGrp="1"/>
          </p:cNvSpPr>
          <p:nvPr>
            <p:ph type="subTitle" idx="1"/>
          </p:nvPr>
        </p:nvSpPr>
        <p:spPr>
          <a:xfrm>
            <a:off x="1338427" y="845046"/>
            <a:ext cx="7348200" cy="523200"/>
          </a:xfrm>
          <a:prstGeom prst="rect">
            <a:avLst/>
          </a:prstGeom>
          <a:noFill/>
          <a:ln>
            <a:noFill/>
          </a:ln>
        </p:spPr>
        <p:txBody>
          <a:bodyPr spcFirstLastPara="1" wrap="square" lIns="71100" tIns="35550" rIns="71100" bIns="35550" anchor="t" anchorCtr="0">
            <a:noAutofit/>
          </a:bodyPr>
          <a:lstStyle>
            <a:lvl1pPr lvl="0" algn="r" rtl="0">
              <a:lnSpc>
                <a:spcPct val="100000"/>
              </a:lnSpc>
              <a:spcBef>
                <a:spcPts val="400"/>
              </a:spcBef>
              <a:spcAft>
                <a:spcPts val="0"/>
              </a:spcAft>
              <a:buClr>
                <a:schemeClr val="accent1"/>
              </a:buClr>
              <a:buSzPts val="2200"/>
              <a:buNone/>
              <a:defRPr sz="2200">
                <a:solidFill>
                  <a:schemeClr val="accent1"/>
                </a:solidFill>
              </a:defRPr>
            </a:lvl1pPr>
            <a:lvl2pPr lvl="1" algn="ctr" rtl="0">
              <a:lnSpc>
                <a:spcPct val="100000"/>
              </a:lnSpc>
              <a:spcBef>
                <a:spcPts val="300"/>
              </a:spcBef>
              <a:spcAft>
                <a:spcPts val="0"/>
              </a:spcAft>
              <a:buClr>
                <a:srgbClr val="6B7F80"/>
              </a:buClr>
              <a:buSzPts val="1600"/>
              <a:buNone/>
              <a:defRPr sz="1600"/>
            </a:lvl2pPr>
            <a:lvl3pPr lvl="2" algn="ctr" rtl="0">
              <a:lnSpc>
                <a:spcPct val="100000"/>
              </a:lnSpc>
              <a:spcBef>
                <a:spcPts val="300"/>
              </a:spcBef>
              <a:spcAft>
                <a:spcPts val="0"/>
              </a:spcAft>
              <a:buClr>
                <a:srgbClr val="6B7F80"/>
              </a:buClr>
              <a:buSzPts val="1400"/>
              <a:buNone/>
              <a:defRPr sz="1400"/>
            </a:lvl3pPr>
            <a:lvl4pPr lvl="3" algn="ctr" rtl="0">
              <a:lnSpc>
                <a:spcPct val="100000"/>
              </a:lnSpc>
              <a:spcBef>
                <a:spcPts val="200"/>
              </a:spcBef>
              <a:spcAft>
                <a:spcPts val="0"/>
              </a:spcAft>
              <a:buClr>
                <a:srgbClr val="6B7F80"/>
              </a:buClr>
              <a:buSzPts val="1200"/>
              <a:buNone/>
              <a:defRPr sz="1200"/>
            </a:lvl4pPr>
            <a:lvl5pPr lvl="4" algn="ctr" rtl="0">
              <a:lnSpc>
                <a:spcPct val="100000"/>
              </a:lnSpc>
              <a:spcBef>
                <a:spcPts val="200"/>
              </a:spcBef>
              <a:spcAft>
                <a:spcPts val="0"/>
              </a:spcAft>
              <a:buClr>
                <a:srgbClr val="6B7F80"/>
              </a:buClr>
              <a:buSzPts val="1200"/>
              <a:buNone/>
              <a:defRPr sz="1200"/>
            </a:lvl5pPr>
            <a:lvl6pPr lvl="5" algn="ctr" rtl="0">
              <a:lnSpc>
                <a:spcPct val="100000"/>
              </a:lnSpc>
              <a:spcBef>
                <a:spcPts val="200"/>
              </a:spcBef>
              <a:spcAft>
                <a:spcPts val="0"/>
              </a:spcAft>
              <a:buClr>
                <a:schemeClr val="dk1"/>
              </a:buClr>
              <a:buSzPts val="1200"/>
              <a:buNone/>
              <a:defRPr sz="1200"/>
            </a:lvl6pPr>
            <a:lvl7pPr lvl="6" algn="ctr" rtl="0">
              <a:lnSpc>
                <a:spcPct val="100000"/>
              </a:lnSpc>
              <a:spcBef>
                <a:spcPts val="200"/>
              </a:spcBef>
              <a:spcAft>
                <a:spcPts val="0"/>
              </a:spcAft>
              <a:buClr>
                <a:schemeClr val="dk1"/>
              </a:buClr>
              <a:buSzPts val="1200"/>
              <a:buNone/>
              <a:defRPr sz="1200"/>
            </a:lvl7pPr>
            <a:lvl8pPr lvl="7" algn="ctr" rtl="0">
              <a:lnSpc>
                <a:spcPct val="100000"/>
              </a:lnSpc>
              <a:spcBef>
                <a:spcPts val="200"/>
              </a:spcBef>
              <a:spcAft>
                <a:spcPts val="0"/>
              </a:spcAft>
              <a:buClr>
                <a:schemeClr val="dk1"/>
              </a:buClr>
              <a:buSzPts val="1200"/>
              <a:buNone/>
              <a:defRPr sz="1200"/>
            </a:lvl8pPr>
            <a:lvl9pPr lvl="8" algn="ctr" rtl="0">
              <a:lnSpc>
                <a:spcPct val="100000"/>
              </a:lnSpc>
              <a:spcBef>
                <a:spcPts val="200"/>
              </a:spcBef>
              <a:spcAft>
                <a:spcPts val="0"/>
              </a:spcAft>
              <a:buClr>
                <a:schemeClr val="dk1"/>
              </a:buClr>
              <a:buSzPts val="1200"/>
              <a:buNone/>
              <a:defRPr sz="1200"/>
            </a:lvl9pPr>
          </a:lstStyle>
          <a:p>
            <a:endParaRPr/>
          </a:p>
        </p:txBody>
      </p:sp>
      <p:grpSp>
        <p:nvGrpSpPr>
          <p:cNvPr id="1043" name="Google Shape;1043;p224"/>
          <p:cNvGrpSpPr/>
          <p:nvPr/>
        </p:nvGrpSpPr>
        <p:grpSpPr>
          <a:xfrm>
            <a:off x="246137" y="6237957"/>
            <a:ext cx="329434" cy="439299"/>
            <a:chOff x="186858" y="6096003"/>
            <a:chExt cx="580501" cy="580546"/>
          </a:xfrm>
        </p:grpSpPr>
        <p:sp>
          <p:nvSpPr>
            <p:cNvPr id="1044" name="Google Shape;1044;p224"/>
            <p:cNvSpPr/>
            <p:nvPr/>
          </p:nvSpPr>
          <p:spPr>
            <a:xfrm>
              <a:off x="186859" y="6096003"/>
              <a:ext cx="580500" cy="580500"/>
            </a:xfrm>
            <a:prstGeom prst="rect">
              <a:avLst/>
            </a:prstGeom>
            <a:solidFill>
              <a:srgbClr val="BFBFBF">
                <a:alpha val="24310"/>
              </a:srgbClr>
            </a:solidFill>
            <a:ln>
              <a:noFill/>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Geo"/>
                <a:ea typeface="Geo"/>
                <a:cs typeface="Geo"/>
                <a:sym typeface="Geo"/>
              </a:endParaRPr>
            </a:p>
          </p:txBody>
        </p:sp>
        <p:sp>
          <p:nvSpPr>
            <p:cNvPr id="1045" name="Google Shape;1045;p224"/>
            <p:cNvSpPr/>
            <p:nvPr/>
          </p:nvSpPr>
          <p:spPr>
            <a:xfrm>
              <a:off x="186858" y="6612049"/>
              <a:ext cx="580500" cy="64500"/>
            </a:xfrm>
            <a:prstGeom prst="rect">
              <a:avLst/>
            </a:prstGeom>
            <a:solidFill>
              <a:srgbClr val="BFBFBF">
                <a:alpha val="24310"/>
              </a:srgbClr>
            </a:solidFill>
            <a:ln>
              <a:noFill/>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046" name="Google Shape;1046;p224"/>
          <p:cNvSpPr txBox="1">
            <a:spLocks noGrp="1"/>
          </p:cNvSpPr>
          <p:nvPr>
            <p:ph type="sldNum" idx="12"/>
          </p:nvPr>
        </p:nvSpPr>
        <p:spPr>
          <a:xfrm>
            <a:off x="246127" y="6237312"/>
            <a:ext cx="329400" cy="390300"/>
          </a:xfrm>
          <a:prstGeom prst="rect">
            <a:avLst/>
          </a:prstGeom>
          <a:noFill/>
          <a:ln>
            <a:noFill/>
          </a:ln>
        </p:spPr>
        <p:txBody>
          <a:bodyPr spcFirstLastPara="1" wrap="square" lIns="71100" tIns="35550" rIns="71100" bIns="3555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pic>
        <p:nvPicPr>
          <p:cNvPr id="1047" name="Google Shape;1047;p224"/>
          <p:cNvPicPr preferRelativeResize="0"/>
          <p:nvPr/>
        </p:nvPicPr>
        <p:blipFill rotWithShape="1">
          <a:blip r:embed="rId2">
            <a:alphaModFix/>
          </a:blip>
          <a:srcRect r="18500" b="19387"/>
          <a:stretch/>
        </p:blipFill>
        <p:spPr>
          <a:xfrm>
            <a:off x="8322384" y="5774480"/>
            <a:ext cx="739454" cy="731376"/>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8"/>
        <p:cNvGrpSpPr/>
        <p:nvPr/>
      </p:nvGrpSpPr>
      <p:grpSpPr>
        <a:xfrm>
          <a:off x="0" y="0"/>
          <a:ext cx="0" cy="0"/>
          <a:chOff x="0" y="0"/>
          <a:chExt cx="0" cy="0"/>
        </a:xfrm>
      </p:grpSpPr>
      <p:sp>
        <p:nvSpPr>
          <p:cNvPr id="1049" name="Google Shape;1049;p225"/>
          <p:cNvSpPr txBox="1">
            <a:spLocks noGrp="1"/>
          </p:cNvSpPr>
          <p:nvPr>
            <p:ph type="title"/>
          </p:nvPr>
        </p:nvSpPr>
        <p:spPr>
          <a:xfrm>
            <a:off x="391464" y="255219"/>
            <a:ext cx="8361000" cy="848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1800" b="1" i="0">
                <a:solidFill>
                  <a:schemeClr val="dk1"/>
                </a:solidFill>
                <a:latin typeface="Quattrocento Sans"/>
                <a:ea typeface="Quattrocento Sans"/>
                <a:cs typeface="Quattrocento Sans"/>
                <a:sym typeface="Quattrocen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0" name="Google Shape;1050;p225"/>
          <p:cNvSpPr txBox="1">
            <a:spLocks noGrp="1"/>
          </p:cNvSpPr>
          <p:nvPr>
            <p:ph type="body" idx="1"/>
          </p:nvPr>
        </p:nvSpPr>
        <p:spPr>
          <a:xfrm>
            <a:off x="457200" y="1627254"/>
            <a:ext cx="8229600" cy="36420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1051" name="Google Shape;1051;p225"/>
          <p:cNvSpPr txBox="1">
            <a:spLocks noGrp="1"/>
          </p:cNvSpPr>
          <p:nvPr>
            <p:ph type="ftr" idx="11"/>
          </p:nvPr>
        </p:nvSpPr>
        <p:spPr>
          <a:xfrm>
            <a:off x="3108960" y="6377940"/>
            <a:ext cx="2926200" cy="343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2" name="Google Shape;1052;p225"/>
          <p:cNvSpPr txBox="1">
            <a:spLocks noGrp="1"/>
          </p:cNvSpPr>
          <p:nvPr>
            <p:ph type="dt" idx="10"/>
          </p:nvPr>
        </p:nvSpPr>
        <p:spPr>
          <a:xfrm>
            <a:off x="157175" y="5485080"/>
            <a:ext cx="2103000" cy="343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3" name="Google Shape;1053;p225"/>
          <p:cNvSpPr txBox="1">
            <a:spLocks noGrp="1"/>
          </p:cNvSpPr>
          <p:nvPr>
            <p:ph type="sldNum" idx="12"/>
          </p:nvPr>
        </p:nvSpPr>
        <p:spPr>
          <a:xfrm>
            <a:off x="6583680" y="6377940"/>
            <a:ext cx="2103000" cy="343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54" name="Google Shape;1054;p225" descr="CMS Logo 485U ®.eps"/>
          <p:cNvPicPr preferRelativeResize="0"/>
          <p:nvPr/>
        </p:nvPicPr>
        <p:blipFill rotWithShape="1">
          <a:blip r:embed="rId2">
            <a:alphaModFix/>
          </a:blip>
          <a:srcRect/>
          <a:stretch/>
        </p:blipFill>
        <p:spPr>
          <a:xfrm>
            <a:off x="157163" y="6202363"/>
            <a:ext cx="994553" cy="42386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3"/>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055"/>
        <p:cNvGrpSpPr/>
        <p:nvPr/>
      </p:nvGrpSpPr>
      <p:grpSpPr>
        <a:xfrm>
          <a:off x="0" y="0"/>
          <a:ext cx="0" cy="0"/>
          <a:chOff x="0" y="0"/>
          <a:chExt cx="0" cy="0"/>
        </a:xfrm>
      </p:grpSpPr>
      <p:sp>
        <p:nvSpPr>
          <p:cNvPr id="1056" name="Google Shape;1056;p226"/>
          <p:cNvSpPr txBox="1">
            <a:spLocks noGrp="1"/>
          </p:cNvSpPr>
          <p:nvPr>
            <p:ph type="ftr" idx="11"/>
          </p:nvPr>
        </p:nvSpPr>
        <p:spPr>
          <a:xfrm>
            <a:off x="3108960" y="6377940"/>
            <a:ext cx="2926200" cy="343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7" name="Google Shape;1057;p226"/>
          <p:cNvSpPr txBox="1">
            <a:spLocks noGrp="1"/>
          </p:cNvSpPr>
          <p:nvPr>
            <p:ph type="dt" idx="10"/>
          </p:nvPr>
        </p:nvSpPr>
        <p:spPr>
          <a:xfrm>
            <a:off x="457200" y="6377940"/>
            <a:ext cx="2103000" cy="343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8" name="Google Shape;1058;p226"/>
          <p:cNvSpPr txBox="1">
            <a:spLocks noGrp="1"/>
          </p:cNvSpPr>
          <p:nvPr>
            <p:ph type="sldNum" idx="12"/>
          </p:nvPr>
        </p:nvSpPr>
        <p:spPr>
          <a:xfrm>
            <a:off x="6583680" y="6377940"/>
            <a:ext cx="2103000" cy="343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59"/>
        <p:cNvGrpSpPr/>
        <p:nvPr/>
      </p:nvGrpSpPr>
      <p:grpSpPr>
        <a:xfrm>
          <a:off x="0" y="0"/>
          <a:ext cx="0" cy="0"/>
          <a:chOff x="0" y="0"/>
          <a:chExt cx="0" cy="0"/>
        </a:xfrm>
      </p:grpSpPr>
      <p:sp>
        <p:nvSpPr>
          <p:cNvPr id="1060" name="Google Shape;1060;p227"/>
          <p:cNvSpPr txBox="1">
            <a:spLocks noGrp="1"/>
          </p:cNvSpPr>
          <p:nvPr>
            <p:ph type="title"/>
          </p:nvPr>
        </p:nvSpPr>
        <p:spPr>
          <a:xfrm>
            <a:off x="312718" y="320040"/>
            <a:ext cx="8518500" cy="837900"/>
          </a:xfrm>
          <a:prstGeom prst="rect">
            <a:avLst/>
          </a:prstGeom>
          <a:noFill/>
          <a:ln>
            <a:noFill/>
          </a:ln>
        </p:spPr>
        <p:txBody>
          <a:bodyPr spcFirstLastPara="1" wrap="square" lIns="71100" tIns="35550" rIns="71100" bIns="35550" anchor="t"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4"/>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9841"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5"/>
          <p:cNvSpPr txBox="1">
            <a:spLocks noGrp="1"/>
          </p:cNvSpPr>
          <p:nvPr>
            <p:ph type="body" idx="1"/>
          </p:nvPr>
        </p:nvSpPr>
        <p:spPr>
          <a:xfrm>
            <a:off x="629841" y="1681163"/>
            <a:ext cx="3868200" cy="8238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5" name="Google Shape;125;p25"/>
          <p:cNvSpPr txBox="1">
            <a:spLocks noGrp="1"/>
          </p:cNvSpPr>
          <p:nvPr>
            <p:ph type="body" idx="2"/>
          </p:nvPr>
        </p:nvSpPr>
        <p:spPr>
          <a:xfrm>
            <a:off x="629841" y="2505075"/>
            <a:ext cx="3868200" cy="3684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body" idx="3"/>
          </p:nvPr>
        </p:nvSpPr>
        <p:spPr>
          <a:xfrm>
            <a:off x="4629150" y="1681163"/>
            <a:ext cx="3887400" cy="8238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7" name="Google Shape;127;p25"/>
          <p:cNvSpPr txBox="1">
            <a:spLocks noGrp="1"/>
          </p:cNvSpPr>
          <p:nvPr>
            <p:ph type="body" idx="4"/>
          </p:nvPr>
        </p:nvSpPr>
        <p:spPr>
          <a:xfrm>
            <a:off x="4629150" y="2505075"/>
            <a:ext cx="3887400" cy="3684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29841" y="457200"/>
            <a:ext cx="2949300"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4" name="Google Shape;134;p26"/>
          <p:cNvSpPr txBox="1">
            <a:spLocks noGrp="1"/>
          </p:cNvSpPr>
          <p:nvPr>
            <p:ph type="body" idx="2"/>
          </p:nvPr>
        </p:nvSpPr>
        <p:spPr>
          <a:xfrm>
            <a:off x="629841" y="2057400"/>
            <a:ext cx="29493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5" name="Google Shape;135;p2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629841" y="457200"/>
            <a:ext cx="2949300"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7"/>
          <p:cNvSpPr>
            <a:spLocks noGrp="1"/>
          </p:cNvSpPr>
          <p:nvPr>
            <p:ph type="pic" idx="2"/>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1" name="Google Shape;141;p27"/>
          <p:cNvSpPr txBox="1">
            <a:spLocks noGrp="1"/>
          </p:cNvSpPr>
          <p:nvPr>
            <p:ph type="body" idx="1"/>
          </p:nvPr>
        </p:nvSpPr>
        <p:spPr>
          <a:xfrm>
            <a:off x="629841" y="2057400"/>
            <a:ext cx="29493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2" name="Google Shape;142;p27"/>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7"/>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rot="5400000">
            <a:off x="4623600" y="2285275"/>
            <a:ext cx="58119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rot="5400000">
            <a:off x="623025" y="370675"/>
            <a:ext cx="58119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1"/>
        <p:cNvGrpSpPr/>
        <p:nvPr/>
      </p:nvGrpSpPr>
      <p:grpSpPr>
        <a:xfrm>
          <a:off x="0" y="0"/>
          <a:ext cx="0" cy="0"/>
          <a:chOff x="0" y="0"/>
          <a:chExt cx="0" cy="0"/>
        </a:xfrm>
      </p:grpSpPr>
      <p:sp>
        <p:nvSpPr>
          <p:cNvPr id="162" name="Google Shape;162;p31"/>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63" name="Google Shape;163;p31"/>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 name="Google Shape;164;p3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5"/>
        <p:cNvGrpSpPr/>
        <p:nvPr/>
      </p:nvGrpSpPr>
      <p:grpSpPr>
        <a:xfrm>
          <a:off x="0" y="0"/>
          <a:ext cx="0" cy="0"/>
          <a:chOff x="0" y="0"/>
          <a:chExt cx="0" cy="0"/>
        </a:xfrm>
      </p:grpSpPr>
      <p:pic>
        <p:nvPicPr>
          <p:cNvPr id="166" name="Google Shape;166;p32"/>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167" name="Google Shape;167;p32"/>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800"/>
              <a:buNone/>
              <a:defRPr sz="5400" b="1" i="0">
                <a:solidFill>
                  <a:srgbClr val="FFFFFF"/>
                </a:solidFill>
                <a:latin typeface="Rockwell"/>
                <a:ea typeface="Rockwell"/>
                <a:cs typeface="Rockwell"/>
                <a:sym typeface="Rockwe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8" name="Google Shape;168;p32"/>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2100" b="0">
                <a:solidFill>
                  <a:srgbClr val="FFFFFF"/>
                </a:solidFill>
              </a:defRPr>
            </a:lvl1pPr>
            <a:lvl2pPr lvl="1" algn="ctr" rtl="0">
              <a:lnSpc>
                <a:spcPct val="115000"/>
              </a:lnSpc>
              <a:spcBef>
                <a:spcPts val="1600"/>
              </a:spcBef>
              <a:spcAft>
                <a:spcPts val="0"/>
              </a:spcAft>
              <a:buSzPts val="1400"/>
              <a:buNone/>
              <a:defRPr>
                <a:solidFill>
                  <a:srgbClr val="888888"/>
                </a:solidFill>
              </a:defRPr>
            </a:lvl2pPr>
            <a:lvl3pPr lvl="2" algn="ctr" rtl="0">
              <a:lnSpc>
                <a:spcPct val="115000"/>
              </a:lnSpc>
              <a:spcBef>
                <a:spcPts val="1600"/>
              </a:spcBef>
              <a:spcAft>
                <a:spcPts val="0"/>
              </a:spcAft>
              <a:buSzPts val="1400"/>
              <a:buNone/>
              <a:defRPr>
                <a:solidFill>
                  <a:srgbClr val="888888"/>
                </a:solidFill>
              </a:defRPr>
            </a:lvl3pPr>
            <a:lvl4pPr lvl="3" algn="ctr" rtl="0">
              <a:lnSpc>
                <a:spcPct val="115000"/>
              </a:lnSpc>
              <a:spcBef>
                <a:spcPts val="1600"/>
              </a:spcBef>
              <a:spcAft>
                <a:spcPts val="0"/>
              </a:spcAft>
              <a:buSzPts val="1400"/>
              <a:buNone/>
              <a:defRPr>
                <a:solidFill>
                  <a:srgbClr val="888888"/>
                </a:solidFill>
              </a:defRPr>
            </a:lvl4pPr>
            <a:lvl5pPr lvl="4" algn="ctr" rtl="0">
              <a:lnSpc>
                <a:spcPct val="115000"/>
              </a:lnSpc>
              <a:spcBef>
                <a:spcPts val="1600"/>
              </a:spcBef>
              <a:spcAft>
                <a:spcPts val="0"/>
              </a:spcAft>
              <a:buSzPts val="1400"/>
              <a:buNone/>
              <a:defRPr>
                <a:solidFill>
                  <a:srgbClr val="888888"/>
                </a:solidFill>
              </a:defRPr>
            </a:lvl5pPr>
            <a:lvl6pPr lvl="5" algn="ctr" rtl="0">
              <a:lnSpc>
                <a:spcPct val="115000"/>
              </a:lnSpc>
              <a:spcBef>
                <a:spcPts val="1600"/>
              </a:spcBef>
              <a:spcAft>
                <a:spcPts val="0"/>
              </a:spcAft>
              <a:buSzPts val="1400"/>
              <a:buNone/>
              <a:defRPr>
                <a:solidFill>
                  <a:srgbClr val="888888"/>
                </a:solidFill>
              </a:defRPr>
            </a:lvl6pPr>
            <a:lvl7pPr lvl="6" algn="ctr" rtl="0">
              <a:lnSpc>
                <a:spcPct val="115000"/>
              </a:lnSpc>
              <a:spcBef>
                <a:spcPts val="1600"/>
              </a:spcBef>
              <a:spcAft>
                <a:spcPts val="0"/>
              </a:spcAft>
              <a:buSzPts val="1400"/>
              <a:buNone/>
              <a:defRPr>
                <a:solidFill>
                  <a:srgbClr val="888888"/>
                </a:solidFill>
              </a:defRPr>
            </a:lvl7pPr>
            <a:lvl8pPr lvl="7" algn="ctr" rtl="0">
              <a:lnSpc>
                <a:spcPct val="115000"/>
              </a:lnSpc>
              <a:spcBef>
                <a:spcPts val="1600"/>
              </a:spcBef>
              <a:spcAft>
                <a:spcPts val="0"/>
              </a:spcAft>
              <a:buSzPts val="1400"/>
              <a:buNone/>
              <a:defRPr>
                <a:solidFill>
                  <a:srgbClr val="888888"/>
                </a:solidFill>
              </a:defRPr>
            </a:lvl8pPr>
            <a:lvl9pPr lvl="8" algn="ctr" rtl="0">
              <a:lnSpc>
                <a:spcPct val="115000"/>
              </a:lnSpc>
              <a:spcBef>
                <a:spcPts val="1600"/>
              </a:spcBef>
              <a:spcAft>
                <a:spcPts val="1600"/>
              </a:spcAft>
              <a:buSzPts val="1400"/>
              <a:buNone/>
              <a:defRPr>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71" name="Google Shape;171;p3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2"/>
        <p:cNvGrpSpPr/>
        <p:nvPr/>
      </p:nvGrpSpPr>
      <p:grpSpPr>
        <a:xfrm>
          <a:off x="0" y="0"/>
          <a:ext cx="0" cy="0"/>
          <a:chOff x="0" y="0"/>
          <a:chExt cx="0" cy="0"/>
        </a:xfrm>
      </p:grpSpPr>
      <p:sp>
        <p:nvSpPr>
          <p:cNvPr id="173" name="Google Shape;173;p3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4" name="Google Shape;174;p3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75" name="Google Shape;175;p3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8" name="Google Shape;178;p35"/>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79" name="Google Shape;179;p35"/>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80" name="Google Shape;180;p3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3" name="Google Shape;183;p3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86" name="Google Shape;186;p37"/>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87" name="Google Shape;187;p3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8"/>
        <p:cNvGrpSpPr/>
        <p:nvPr/>
      </p:nvGrpSpPr>
      <p:grpSpPr>
        <a:xfrm>
          <a:off x="0" y="0"/>
          <a:ext cx="0" cy="0"/>
          <a:chOff x="0" y="0"/>
          <a:chExt cx="0" cy="0"/>
        </a:xfrm>
      </p:grpSpPr>
      <p:sp>
        <p:nvSpPr>
          <p:cNvPr id="189" name="Google Shape;189;p38"/>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90" name="Google Shape;190;p3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1"/>
        <p:cNvGrpSpPr/>
        <p:nvPr/>
      </p:nvGrpSpPr>
      <p:grpSpPr>
        <a:xfrm>
          <a:off x="0" y="0"/>
          <a:ext cx="0" cy="0"/>
          <a:chOff x="0" y="0"/>
          <a:chExt cx="0" cy="0"/>
        </a:xfrm>
      </p:grpSpPr>
      <p:sp>
        <p:nvSpPr>
          <p:cNvPr id="192" name="Google Shape;192;p3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9"/>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94" name="Google Shape;194;p39"/>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5" name="Google Shape;195;p39"/>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96" name="Google Shape;196;p3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7"/>
        <p:cNvGrpSpPr/>
        <p:nvPr/>
      </p:nvGrpSpPr>
      <p:grpSpPr>
        <a:xfrm>
          <a:off x="0" y="0"/>
          <a:ext cx="0" cy="0"/>
          <a:chOff x="0" y="0"/>
          <a:chExt cx="0" cy="0"/>
        </a:xfrm>
      </p:grpSpPr>
      <p:sp>
        <p:nvSpPr>
          <p:cNvPr id="198" name="Google Shape;198;p40"/>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99" name="Google Shape;199;p4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0"/>
        <p:cNvGrpSpPr/>
        <p:nvPr/>
      </p:nvGrpSpPr>
      <p:grpSpPr>
        <a:xfrm>
          <a:off x="0" y="0"/>
          <a:ext cx="0" cy="0"/>
          <a:chOff x="0" y="0"/>
          <a:chExt cx="0" cy="0"/>
        </a:xfrm>
      </p:grpSpPr>
      <p:sp>
        <p:nvSpPr>
          <p:cNvPr id="201" name="Google Shape;201;p41"/>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02" name="Google Shape;202;p41"/>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03" name="Google Shape;203;p4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4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6"/>
        <p:cNvGrpSpPr/>
        <p:nvPr/>
      </p:nvGrpSpPr>
      <p:grpSpPr>
        <a:xfrm>
          <a:off x="0" y="0"/>
          <a:ext cx="0" cy="0"/>
          <a:chOff x="0" y="0"/>
          <a:chExt cx="0" cy="0"/>
        </a:xfrm>
      </p:grpSpPr>
      <p:pic>
        <p:nvPicPr>
          <p:cNvPr id="207" name="Google Shape;207;p43"/>
          <p:cNvPicPr preferRelativeResize="0"/>
          <p:nvPr/>
        </p:nvPicPr>
        <p:blipFill rotWithShape="1">
          <a:blip r:embed="rId2">
            <a:alphaModFix/>
          </a:blip>
          <a:srcRect/>
          <a:stretch/>
        </p:blipFill>
        <p:spPr>
          <a:xfrm>
            <a:off x="0" y="795"/>
            <a:ext cx="6858000" cy="5142304"/>
          </a:xfrm>
          <a:prstGeom prst="rect">
            <a:avLst/>
          </a:prstGeom>
          <a:noFill/>
          <a:ln>
            <a:noFill/>
          </a:ln>
        </p:spPr>
      </p:pic>
      <p:sp>
        <p:nvSpPr>
          <p:cNvPr id="208" name="Google Shape;208;p43"/>
          <p:cNvSpPr txBox="1">
            <a:spLocks noGrp="1"/>
          </p:cNvSpPr>
          <p:nvPr>
            <p:ph type="ctrTitle"/>
          </p:nvPr>
        </p:nvSpPr>
        <p:spPr>
          <a:xfrm>
            <a:off x="457200" y="883001"/>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7200"/>
              <a:buFont typeface="Rockwell"/>
              <a:buNone/>
              <a:defRPr sz="7200" b="1" i="0">
                <a:solidFill>
                  <a:srgbClr val="FFFFFF"/>
                </a:solidFill>
                <a:latin typeface="Rockwell"/>
                <a:ea typeface="Rockwell"/>
                <a:cs typeface="Rockwell"/>
                <a:sym typeface="Rockwe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9" name="Google Shape;209;p43"/>
          <p:cNvSpPr txBox="1">
            <a:spLocks noGrp="1"/>
          </p:cNvSpPr>
          <p:nvPr>
            <p:ph type="subTitle" idx="1"/>
          </p:nvPr>
        </p:nvSpPr>
        <p:spPr>
          <a:xfrm>
            <a:off x="457200" y="2818597"/>
            <a:ext cx="7677300" cy="17528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Clr>
                <a:srgbClr val="FFFFFF"/>
              </a:buClr>
              <a:buSzPts val="2800"/>
              <a:buNone/>
              <a:defRPr sz="2800" b="0">
                <a:solidFill>
                  <a:srgbClr val="FFFFFF"/>
                </a:solidFill>
              </a:defRPr>
            </a:lvl1pPr>
            <a:lvl2pPr lvl="1" algn="ctr" rtl="0">
              <a:lnSpc>
                <a:spcPct val="115000"/>
              </a:lnSpc>
              <a:spcBef>
                <a:spcPts val="1600"/>
              </a:spcBef>
              <a:spcAft>
                <a:spcPts val="0"/>
              </a:spcAft>
              <a:buClr>
                <a:srgbClr val="888888"/>
              </a:buClr>
              <a:buSzPts val="2800"/>
              <a:buNone/>
              <a:defRPr>
                <a:solidFill>
                  <a:srgbClr val="888888"/>
                </a:solidFill>
              </a:defRPr>
            </a:lvl2pPr>
            <a:lvl3pPr lvl="2" algn="ctr" rtl="0">
              <a:lnSpc>
                <a:spcPct val="115000"/>
              </a:lnSpc>
              <a:spcBef>
                <a:spcPts val="1600"/>
              </a:spcBef>
              <a:spcAft>
                <a:spcPts val="0"/>
              </a:spcAft>
              <a:buClr>
                <a:srgbClr val="888888"/>
              </a:buClr>
              <a:buSzPts val="2400"/>
              <a:buNone/>
              <a:defRPr>
                <a:solidFill>
                  <a:srgbClr val="888888"/>
                </a:solidFill>
              </a:defRPr>
            </a:lvl3pPr>
            <a:lvl4pPr lvl="3" algn="ctr" rtl="0">
              <a:lnSpc>
                <a:spcPct val="115000"/>
              </a:lnSpc>
              <a:spcBef>
                <a:spcPts val="1600"/>
              </a:spcBef>
              <a:spcAft>
                <a:spcPts val="0"/>
              </a:spcAft>
              <a:buClr>
                <a:srgbClr val="888888"/>
              </a:buClr>
              <a:buSzPts val="2000"/>
              <a:buNone/>
              <a:defRPr>
                <a:solidFill>
                  <a:srgbClr val="888888"/>
                </a:solidFill>
              </a:defRPr>
            </a:lvl4pPr>
            <a:lvl5pPr lvl="4" algn="ctr" rtl="0">
              <a:lnSpc>
                <a:spcPct val="115000"/>
              </a:lnSpc>
              <a:spcBef>
                <a:spcPts val="1600"/>
              </a:spcBef>
              <a:spcAft>
                <a:spcPts val="0"/>
              </a:spcAft>
              <a:buClr>
                <a:srgbClr val="888888"/>
              </a:buClr>
              <a:buSzPts val="2000"/>
              <a:buNone/>
              <a:defRPr>
                <a:solidFill>
                  <a:srgbClr val="888888"/>
                </a:solidFill>
              </a:defRPr>
            </a:lvl5pPr>
            <a:lvl6pPr lvl="5" algn="ctr" rtl="0">
              <a:lnSpc>
                <a:spcPct val="115000"/>
              </a:lnSpc>
              <a:spcBef>
                <a:spcPts val="1600"/>
              </a:spcBef>
              <a:spcAft>
                <a:spcPts val="0"/>
              </a:spcAft>
              <a:buClr>
                <a:srgbClr val="888888"/>
              </a:buClr>
              <a:buSzPts val="2000"/>
              <a:buNone/>
              <a:defRPr>
                <a:solidFill>
                  <a:srgbClr val="888888"/>
                </a:solidFill>
              </a:defRPr>
            </a:lvl6pPr>
            <a:lvl7pPr lvl="6" algn="ctr" rtl="0">
              <a:lnSpc>
                <a:spcPct val="115000"/>
              </a:lnSpc>
              <a:spcBef>
                <a:spcPts val="1600"/>
              </a:spcBef>
              <a:spcAft>
                <a:spcPts val="0"/>
              </a:spcAft>
              <a:buClr>
                <a:srgbClr val="888888"/>
              </a:buClr>
              <a:buSzPts val="2000"/>
              <a:buNone/>
              <a:defRPr>
                <a:solidFill>
                  <a:srgbClr val="888888"/>
                </a:solidFill>
              </a:defRPr>
            </a:lvl7pPr>
            <a:lvl8pPr lvl="7" algn="ctr" rtl="0">
              <a:lnSpc>
                <a:spcPct val="115000"/>
              </a:lnSpc>
              <a:spcBef>
                <a:spcPts val="1600"/>
              </a:spcBef>
              <a:spcAft>
                <a:spcPts val="0"/>
              </a:spcAft>
              <a:buClr>
                <a:srgbClr val="888888"/>
              </a:buClr>
              <a:buSzPts val="2000"/>
              <a:buNone/>
              <a:defRPr>
                <a:solidFill>
                  <a:srgbClr val="888888"/>
                </a:solidFill>
              </a:defRPr>
            </a:lvl8pPr>
            <a:lvl9pPr lvl="8" algn="ctr" rtl="0">
              <a:lnSpc>
                <a:spcPct val="115000"/>
              </a:lnSpc>
              <a:spcBef>
                <a:spcPts val="1600"/>
              </a:spcBef>
              <a:spcAft>
                <a:spcPts val="1600"/>
              </a:spcAft>
              <a:buClr>
                <a:srgbClr val="888888"/>
              </a:buClr>
              <a:buSzPts val="2000"/>
              <a:buNone/>
              <a:defRPr>
                <a:solidFill>
                  <a:srgbClr val="888888"/>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4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4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17" name="Google Shape;217;p4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8"/>
        <p:cNvGrpSpPr/>
        <p:nvPr/>
      </p:nvGrpSpPr>
      <p:grpSpPr>
        <a:xfrm>
          <a:off x="0" y="0"/>
          <a:ext cx="0" cy="0"/>
          <a:chOff x="0" y="0"/>
          <a:chExt cx="0" cy="0"/>
        </a:xfrm>
      </p:grpSpPr>
      <p:pic>
        <p:nvPicPr>
          <p:cNvPr id="219" name="Google Shape;219;p46"/>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220" name="Google Shape;220;p46"/>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46"/>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2"/>
        <p:cNvGrpSpPr/>
        <p:nvPr/>
      </p:nvGrpSpPr>
      <p:grpSpPr>
        <a:xfrm>
          <a:off x="0" y="0"/>
          <a:ext cx="0" cy="0"/>
          <a:chOff x="0" y="0"/>
          <a:chExt cx="0" cy="0"/>
        </a:xfrm>
      </p:grpSpPr>
      <p:sp>
        <p:nvSpPr>
          <p:cNvPr id="223" name="Google Shape;223;p4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47"/>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5" name="Google Shape;225;p4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226" name="Google Shape;226;p4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7"/>
        <p:cNvGrpSpPr/>
        <p:nvPr/>
      </p:nvGrpSpPr>
      <p:grpSpPr>
        <a:xfrm>
          <a:off x="0" y="0"/>
          <a:ext cx="0" cy="0"/>
          <a:chOff x="0" y="0"/>
          <a:chExt cx="0" cy="0"/>
        </a:xfrm>
      </p:grpSpPr>
      <p:sp>
        <p:nvSpPr>
          <p:cNvPr id="228" name="Google Shape;228;p48"/>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48"/>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230" name="Google Shape;230;p4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49"/>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234" name="Google Shape;234;p49"/>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235" name="Google Shape;235;p4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36" name="Google Shape;236;p4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7"/>
        <p:cNvGrpSpPr/>
        <p:nvPr/>
      </p:nvGrpSpPr>
      <p:grpSpPr>
        <a:xfrm>
          <a:off x="0" y="0"/>
          <a:ext cx="0" cy="0"/>
          <a:chOff x="0" y="0"/>
          <a:chExt cx="0" cy="0"/>
        </a:xfrm>
      </p:grpSpPr>
      <p:sp>
        <p:nvSpPr>
          <p:cNvPr id="238" name="Google Shape;238;p50"/>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9" name="Google Shape;239;p50"/>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40" name="Google Shape;240;p50"/>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41" name="Google Shape;241;p50"/>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42" name="Google Shape;242;p50"/>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43" name="Google Shape;243;p5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44" name="Google Shape;244;p50"/>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5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7"/>
        <p:cNvGrpSpPr/>
        <p:nvPr/>
      </p:nvGrpSpPr>
      <p:grpSpPr>
        <a:xfrm>
          <a:off x="0" y="0"/>
          <a:ext cx="0" cy="0"/>
          <a:chOff x="0" y="0"/>
          <a:chExt cx="0" cy="0"/>
        </a:xfrm>
      </p:grpSpPr>
      <p:sp>
        <p:nvSpPr>
          <p:cNvPr id="248" name="Google Shape;248;p52"/>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9" name="Google Shape;249;p52"/>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250" name="Google Shape;250;p52"/>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251" name="Google Shape;251;p5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2"/>
        <p:cNvGrpSpPr/>
        <p:nvPr/>
      </p:nvGrpSpPr>
      <p:grpSpPr>
        <a:xfrm>
          <a:off x="0" y="0"/>
          <a:ext cx="0" cy="0"/>
          <a:chOff x="0" y="0"/>
          <a:chExt cx="0" cy="0"/>
        </a:xfrm>
      </p:grpSpPr>
      <p:sp>
        <p:nvSpPr>
          <p:cNvPr id="253" name="Google Shape;253;p53"/>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5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55" name="Google Shape;255;p53"/>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256" name="Google Shape;256;p5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7"/>
        <p:cNvGrpSpPr/>
        <p:nvPr/>
      </p:nvGrpSpPr>
      <p:grpSpPr>
        <a:xfrm>
          <a:off x="0" y="0"/>
          <a:ext cx="0" cy="0"/>
          <a:chOff x="0" y="0"/>
          <a:chExt cx="0" cy="0"/>
        </a:xfrm>
      </p:grpSpPr>
      <p:sp>
        <p:nvSpPr>
          <p:cNvPr id="258" name="Google Shape;258;p54"/>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9" name="Google Shape;259;p54"/>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0" name="Google Shape;260;p5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61" name="Google Shape;261;p54"/>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2"/>
        <p:cNvGrpSpPr/>
        <p:nvPr/>
      </p:nvGrpSpPr>
      <p:grpSpPr>
        <a:xfrm>
          <a:off x="0" y="0"/>
          <a:ext cx="0" cy="0"/>
          <a:chOff x="0" y="0"/>
          <a:chExt cx="0" cy="0"/>
        </a:xfrm>
      </p:grpSpPr>
      <p:sp>
        <p:nvSpPr>
          <p:cNvPr id="263" name="Google Shape;263;p55"/>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4" name="Google Shape;264;p55"/>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5" name="Google Shape;265;p5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66" name="Google Shape;266;p55"/>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7"/>
        <p:cNvGrpSpPr/>
        <p:nvPr/>
      </p:nvGrpSpPr>
      <p:grpSpPr>
        <a:xfrm>
          <a:off x="0" y="0"/>
          <a:ext cx="0" cy="0"/>
          <a:chOff x="0" y="0"/>
          <a:chExt cx="0" cy="0"/>
        </a:xfrm>
      </p:grpSpPr>
      <p:sp>
        <p:nvSpPr>
          <p:cNvPr id="268" name="Google Shape;268;p56"/>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269" name="Google Shape;269;p56"/>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270" name="Google Shape;270;p5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sp>
        <p:nvSpPr>
          <p:cNvPr id="276" name="Google Shape;276;p58"/>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5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78" name="Google Shape;278;p58"/>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9"/>
        <p:cNvGrpSpPr/>
        <p:nvPr/>
      </p:nvGrpSpPr>
      <p:grpSpPr>
        <a:xfrm>
          <a:off x="0" y="0"/>
          <a:ext cx="0" cy="0"/>
          <a:chOff x="0" y="0"/>
          <a:chExt cx="0" cy="0"/>
        </a:xfrm>
      </p:grpSpPr>
      <p:pic>
        <p:nvPicPr>
          <p:cNvPr id="280" name="Google Shape;280;p59"/>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281" name="Google Shape;281;p59"/>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59"/>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3"/>
        <p:cNvGrpSpPr/>
        <p:nvPr/>
      </p:nvGrpSpPr>
      <p:grpSpPr>
        <a:xfrm>
          <a:off x="0" y="0"/>
          <a:ext cx="0" cy="0"/>
          <a:chOff x="0" y="0"/>
          <a:chExt cx="0" cy="0"/>
        </a:xfrm>
      </p:grpSpPr>
      <p:sp>
        <p:nvSpPr>
          <p:cNvPr id="284" name="Google Shape;284;p60"/>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60"/>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86" name="Google Shape;286;p6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287" name="Google Shape;287;p60"/>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8"/>
        <p:cNvGrpSpPr/>
        <p:nvPr/>
      </p:nvGrpSpPr>
      <p:grpSpPr>
        <a:xfrm>
          <a:off x="0" y="0"/>
          <a:ext cx="0" cy="0"/>
          <a:chOff x="0" y="0"/>
          <a:chExt cx="0" cy="0"/>
        </a:xfrm>
      </p:grpSpPr>
      <p:sp>
        <p:nvSpPr>
          <p:cNvPr id="289" name="Google Shape;289;p61"/>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0" name="Google Shape;290;p61"/>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291" name="Google Shape;291;p6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2"/>
        <p:cNvGrpSpPr/>
        <p:nvPr/>
      </p:nvGrpSpPr>
      <p:grpSpPr>
        <a:xfrm>
          <a:off x="0" y="0"/>
          <a:ext cx="0" cy="0"/>
          <a:chOff x="0" y="0"/>
          <a:chExt cx="0" cy="0"/>
        </a:xfrm>
      </p:grpSpPr>
      <p:sp>
        <p:nvSpPr>
          <p:cNvPr id="293" name="Google Shape;293;p62"/>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62"/>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295" name="Google Shape;295;p62"/>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296" name="Google Shape;296;p6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97" name="Google Shape;297;p62"/>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8"/>
        <p:cNvGrpSpPr/>
        <p:nvPr/>
      </p:nvGrpSpPr>
      <p:grpSpPr>
        <a:xfrm>
          <a:off x="0" y="0"/>
          <a:ext cx="0" cy="0"/>
          <a:chOff x="0" y="0"/>
          <a:chExt cx="0" cy="0"/>
        </a:xfrm>
      </p:grpSpPr>
      <p:sp>
        <p:nvSpPr>
          <p:cNvPr id="299" name="Google Shape;299;p6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0" name="Google Shape;300;p63"/>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301" name="Google Shape;301;p63"/>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302" name="Google Shape;302;p63"/>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303" name="Google Shape;303;p63"/>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304" name="Google Shape;304;p6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05" name="Google Shape;305;p6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6"/>
        <p:cNvGrpSpPr/>
        <p:nvPr/>
      </p:nvGrpSpPr>
      <p:grpSpPr>
        <a:xfrm>
          <a:off x="0" y="0"/>
          <a:ext cx="0" cy="0"/>
          <a:chOff x="0" y="0"/>
          <a:chExt cx="0" cy="0"/>
        </a:xfrm>
      </p:grpSpPr>
      <p:sp>
        <p:nvSpPr>
          <p:cNvPr id="307" name="Google Shape;307;p6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8"/>
        <p:cNvGrpSpPr/>
        <p:nvPr/>
      </p:nvGrpSpPr>
      <p:grpSpPr>
        <a:xfrm>
          <a:off x="0" y="0"/>
          <a:ext cx="0" cy="0"/>
          <a:chOff x="0" y="0"/>
          <a:chExt cx="0" cy="0"/>
        </a:xfrm>
      </p:grpSpPr>
      <p:sp>
        <p:nvSpPr>
          <p:cNvPr id="309" name="Google Shape;309;p65"/>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0" name="Google Shape;310;p65"/>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311" name="Google Shape;311;p65"/>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312" name="Google Shape;312;p6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66"/>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6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16" name="Google Shape;316;p66"/>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317" name="Google Shape;317;p6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8"/>
        <p:cNvGrpSpPr/>
        <p:nvPr/>
      </p:nvGrpSpPr>
      <p:grpSpPr>
        <a:xfrm>
          <a:off x="0" y="0"/>
          <a:ext cx="0" cy="0"/>
          <a:chOff x="0" y="0"/>
          <a:chExt cx="0" cy="0"/>
        </a:xfrm>
      </p:grpSpPr>
      <p:sp>
        <p:nvSpPr>
          <p:cNvPr id="319" name="Google Shape;319;p6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p67"/>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21" name="Google Shape;321;p6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22" name="Google Shape;322;p6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3"/>
        <p:cNvGrpSpPr/>
        <p:nvPr/>
      </p:nvGrpSpPr>
      <p:grpSpPr>
        <a:xfrm>
          <a:off x="0" y="0"/>
          <a:ext cx="0" cy="0"/>
          <a:chOff x="0" y="0"/>
          <a:chExt cx="0" cy="0"/>
        </a:xfrm>
      </p:grpSpPr>
      <p:sp>
        <p:nvSpPr>
          <p:cNvPr id="324" name="Google Shape;324;p68"/>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5" name="Google Shape;325;p68"/>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26" name="Google Shape;326;p6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27" name="Google Shape;327;p68"/>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8"/>
        <p:cNvGrpSpPr/>
        <p:nvPr/>
      </p:nvGrpSpPr>
      <p:grpSpPr>
        <a:xfrm>
          <a:off x="0" y="0"/>
          <a:ext cx="0" cy="0"/>
          <a:chOff x="0" y="0"/>
          <a:chExt cx="0" cy="0"/>
        </a:xfrm>
      </p:grpSpPr>
      <p:sp>
        <p:nvSpPr>
          <p:cNvPr id="329" name="Google Shape;329;p69"/>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330" name="Google Shape;330;p69"/>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331" name="Google Shape;331;p6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6"/>
        <p:cNvGrpSpPr/>
        <p:nvPr/>
      </p:nvGrpSpPr>
      <p:grpSpPr>
        <a:xfrm>
          <a:off x="0" y="0"/>
          <a:ext cx="0" cy="0"/>
          <a:chOff x="0" y="0"/>
          <a:chExt cx="0" cy="0"/>
        </a:xfrm>
      </p:grpSpPr>
      <p:sp>
        <p:nvSpPr>
          <p:cNvPr id="337" name="Google Shape;337;p7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7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339" name="Google Shape;339;p7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0"/>
        <p:cNvGrpSpPr/>
        <p:nvPr/>
      </p:nvGrpSpPr>
      <p:grpSpPr>
        <a:xfrm>
          <a:off x="0" y="0"/>
          <a:ext cx="0" cy="0"/>
          <a:chOff x="0" y="0"/>
          <a:chExt cx="0" cy="0"/>
        </a:xfrm>
      </p:grpSpPr>
      <p:pic>
        <p:nvPicPr>
          <p:cNvPr id="341" name="Google Shape;341;p72"/>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342" name="Google Shape;342;p72"/>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p72"/>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
        <p:cNvGrpSpPr/>
        <p:nvPr/>
      </p:nvGrpSpPr>
      <p:grpSpPr>
        <a:xfrm>
          <a:off x="0" y="0"/>
          <a:ext cx="0" cy="0"/>
          <a:chOff x="0" y="0"/>
          <a:chExt cx="0" cy="0"/>
        </a:xfrm>
      </p:grpSpPr>
      <p:sp>
        <p:nvSpPr>
          <p:cNvPr id="345" name="Google Shape;345;p7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6" name="Google Shape;346;p73"/>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7" name="Google Shape;347;p7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348" name="Google Shape;348;p7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9"/>
        <p:cNvGrpSpPr/>
        <p:nvPr/>
      </p:nvGrpSpPr>
      <p:grpSpPr>
        <a:xfrm>
          <a:off x="0" y="0"/>
          <a:ext cx="0" cy="0"/>
          <a:chOff x="0" y="0"/>
          <a:chExt cx="0" cy="0"/>
        </a:xfrm>
      </p:grpSpPr>
      <p:sp>
        <p:nvSpPr>
          <p:cNvPr id="350" name="Google Shape;350;p74"/>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1" name="Google Shape;351;p74"/>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352" name="Google Shape;352;p7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3"/>
        <p:cNvGrpSpPr/>
        <p:nvPr/>
      </p:nvGrpSpPr>
      <p:grpSpPr>
        <a:xfrm>
          <a:off x="0" y="0"/>
          <a:ext cx="0" cy="0"/>
          <a:chOff x="0" y="0"/>
          <a:chExt cx="0" cy="0"/>
        </a:xfrm>
      </p:grpSpPr>
      <p:sp>
        <p:nvSpPr>
          <p:cNvPr id="354" name="Google Shape;354;p7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5" name="Google Shape;355;p75"/>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356" name="Google Shape;356;p75"/>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357" name="Google Shape;357;p7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58" name="Google Shape;358;p7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9"/>
        <p:cNvGrpSpPr/>
        <p:nvPr/>
      </p:nvGrpSpPr>
      <p:grpSpPr>
        <a:xfrm>
          <a:off x="0" y="0"/>
          <a:ext cx="0" cy="0"/>
          <a:chOff x="0" y="0"/>
          <a:chExt cx="0" cy="0"/>
        </a:xfrm>
      </p:grpSpPr>
      <p:sp>
        <p:nvSpPr>
          <p:cNvPr id="360" name="Google Shape;360;p76"/>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1" name="Google Shape;361;p76"/>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362" name="Google Shape;362;p76"/>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363" name="Google Shape;363;p76"/>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364" name="Google Shape;364;p76"/>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365" name="Google Shape;365;p7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66" name="Google Shape;366;p76"/>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7"/>
        <p:cNvGrpSpPr/>
        <p:nvPr/>
      </p:nvGrpSpPr>
      <p:grpSpPr>
        <a:xfrm>
          <a:off x="0" y="0"/>
          <a:ext cx="0" cy="0"/>
          <a:chOff x="0" y="0"/>
          <a:chExt cx="0" cy="0"/>
        </a:xfrm>
      </p:grpSpPr>
      <p:sp>
        <p:nvSpPr>
          <p:cNvPr id="368" name="Google Shape;368;p7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p7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70" name="Google Shape;370;p7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1"/>
        <p:cNvGrpSpPr/>
        <p:nvPr/>
      </p:nvGrpSpPr>
      <p:grpSpPr>
        <a:xfrm>
          <a:off x="0" y="0"/>
          <a:ext cx="0" cy="0"/>
          <a:chOff x="0" y="0"/>
          <a:chExt cx="0" cy="0"/>
        </a:xfrm>
      </p:grpSpPr>
      <p:sp>
        <p:nvSpPr>
          <p:cNvPr id="372" name="Google Shape;372;p7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3"/>
        <p:cNvGrpSpPr/>
        <p:nvPr/>
      </p:nvGrpSpPr>
      <p:grpSpPr>
        <a:xfrm>
          <a:off x="0" y="0"/>
          <a:ext cx="0" cy="0"/>
          <a:chOff x="0" y="0"/>
          <a:chExt cx="0" cy="0"/>
        </a:xfrm>
      </p:grpSpPr>
      <p:sp>
        <p:nvSpPr>
          <p:cNvPr id="374" name="Google Shape;374;p79"/>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5" name="Google Shape;375;p79"/>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376" name="Google Shape;376;p79"/>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377" name="Google Shape;377;p7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8"/>
        <p:cNvGrpSpPr/>
        <p:nvPr/>
      </p:nvGrpSpPr>
      <p:grpSpPr>
        <a:xfrm>
          <a:off x="0" y="0"/>
          <a:ext cx="0" cy="0"/>
          <a:chOff x="0" y="0"/>
          <a:chExt cx="0" cy="0"/>
        </a:xfrm>
      </p:grpSpPr>
      <p:sp>
        <p:nvSpPr>
          <p:cNvPr id="379" name="Google Shape;379;p80"/>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8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81" name="Google Shape;381;p80"/>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382" name="Google Shape;382;p8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3"/>
        <p:cNvGrpSpPr/>
        <p:nvPr/>
      </p:nvGrpSpPr>
      <p:grpSpPr>
        <a:xfrm>
          <a:off x="0" y="0"/>
          <a:ext cx="0" cy="0"/>
          <a:chOff x="0" y="0"/>
          <a:chExt cx="0" cy="0"/>
        </a:xfrm>
      </p:grpSpPr>
      <p:sp>
        <p:nvSpPr>
          <p:cNvPr id="384" name="Google Shape;384;p8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5" name="Google Shape;385;p81"/>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86" name="Google Shape;386;p8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87" name="Google Shape;387;p8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8"/>
        <p:cNvGrpSpPr/>
        <p:nvPr/>
      </p:nvGrpSpPr>
      <p:grpSpPr>
        <a:xfrm>
          <a:off x="0" y="0"/>
          <a:ext cx="0" cy="0"/>
          <a:chOff x="0" y="0"/>
          <a:chExt cx="0" cy="0"/>
        </a:xfrm>
      </p:grpSpPr>
      <p:sp>
        <p:nvSpPr>
          <p:cNvPr id="389" name="Google Shape;389;p82"/>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0" name="Google Shape;390;p82"/>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91" name="Google Shape;391;p8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392" name="Google Shape;392;p82"/>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3"/>
        <p:cNvGrpSpPr/>
        <p:nvPr/>
      </p:nvGrpSpPr>
      <p:grpSpPr>
        <a:xfrm>
          <a:off x="0" y="0"/>
          <a:ext cx="0" cy="0"/>
          <a:chOff x="0" y="0"/>
          <a:chExt cx="0" cy="0"/>
        </a:xfrm>
      </p:grpSpPr>
      <p:sp>
        <p:nvSpPr>
          <p:cNvPr id="394" name="Google Shape;394;p83"/>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395" name="Google Shape;395;p83"/>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396" name="Google Shape;396;p8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1"/>
        <p:cNvGrpSpPr/>
        <p:nvPr/>
      </p:nvGrpSpPr>
      <p:grpSpPr>
        <a:xfrm>
          <a:off x="0" y="0"/>
          <a:ext cx="0" cy="0"/>
          <a:chOff x="0" y="0"/>
          <a:chExt cx="0" cy="0"/>
        </a:xfrm>
      </p:grpSpPr>
      <p:sp>
        <p:nvSpPr>
          <p:cNvPr id="402" name="Google Shape;402;p8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3" name="Google Shape;403;p8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404" name="Google Shape;404;p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05"/>
        <p:cNvGrpSpPr/>
        <p:nvPr/>
      </p:nvGrpSpPr>
      <p:grpSpPr>
        <a:xfrm>
          <a:off x="0" y="0"/>
          <a:ext cx="0" cy="0"/>
          <a:chOff x="0" y="0"/>
          <a:chExt cx="0" cy="0"/>
        </a:xfrm>
      </p:grpSpPr>
      <p:pic>
        <p:nvPicPr>
          <p:cNvPr id="406" name="Google Shape;406;p86"/>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407" name="Google Shape;407;p86"/>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8" name="Google Shape;408;p86"/>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9"/>
        <p:cNvGrpSpPr/>
        <p:nvPr/>
      </p:nvGrpSpPr>
      <p:grpSpPr>
        <a:xfrm>
          <a:off x="0" y="0"/>
          <a:ext cx="0" cy="0"/>
          <a:chOff x="0" y="0"/>
          <a:chExt cx="0" cy="0"/>
        </a:xfrm>
      </p:grpSpPr>
      <p:sp>
        <p:nvSpPr>
          <p:cNvPr id="410" name="Google Shape;410;p8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1" name="Google Shape;411;p87"/>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2" name="Google Shape;412;p8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413" name="Google Shape;413;p87"/>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4"/>
        <p:cNvGrpSpPr/>
        <p:nvPr/>
      </p:nvGrpSpPr>
      <p:grpSpPr>
        <a:xfrm>
          <a:off x="0" y="0"/>
          <a:ext cx="0" cy="0"/>
          <a:chOff x="0" y="0"/>
          <a:chExt cx="0" cy="0"/>
        </a:xfrm>
      </p:grpSpPr>
      <p:sp>
        <p:nvSpPr>
          <p:cNvPr id="415" name="Google Shape;415;p88"/>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88"/>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417" name="Google Shape;417;p88"/>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8"/>
        <p:cNvGrpSpPr/>
        <p:nvPr/>
      </p:nvGrpSpPr>
      <p:grpSpPr>
        <a:xfrm>
          <a:off x="0" y="0"/>
          <a:ext cx="0" cy="0"/>
          <a:chOff x="0" y="0"/>
          <a:chExt cx="0" cy="0"/>
        </a:xfrm>
      </p:grpSpPr>
      <p:sp>
        <p:nvSpPr>
          <p:cNvPr id="419" name="Google Shape;419;p89"/>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89"/>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421" name="Google Shape;421;p89"/>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422" name="Google Shape;422;p89"/>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23" name="Google Shape;423;p89"/>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4"/>
        <p:cNvGrpSpPr/>
        <p:nvPr/>
      </p:nvGrpSpPr>
      <p:grpSpPr>
        <a:xfrm>
          <a:off x="0" y="0"/>
          <a:ext cx="0" cy="0"/>
          <a:chOff x="0" y="0"/>
          <a:chExt cx="0" cy="0"/>
        </a:xfrm>
      </p:grpSpPr>
      <p:sp>
        <p:nvSpPr>
          <p:cNvPr id="425" name="Google Shape;425;p90"/>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6" name="Google Shape;426;p90"/>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427" name="Google Shape;427;p90"/>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428" name="Google Shape;428;p90"/>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429" name="Google Shape;429;p90"/>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430" name="Google Shape;430;p90"/>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31" name="Google Shape;431;p90"/>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2"/>
        <p:cNvGrpSpPr/>
        <p:nvPr/>
      </p:nvGrpSpPr>
      <p:grpSpPr>
        <a:xfrm>
          <a:off x="0" y="0"/>
          <a:ext cx="0" cy="0"/>
          <a:chOff x="0" y="0"/>
          <a:chExt cx="0" cy="0"/>
        </a:xfrm>
      </p:grpSpPr>
      <p:sp>
        <p:nvSpPr>
          <p:cNvPr id="433" name="Google Shape;433;p9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4" name="Google Shape;434;p9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35" name="Google Shape;435;p9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6"/>
        <p:cNvGrpSpPr/>
        <p:nvPr/>
      </p:nvGrpSpPr>
      <p:grpSpPr>
        <a:xfrm>
          <a:off x="0" y="0"/>
          <a:ext cx="0" cy="0"/>
          <a:chOff x="0" y="0"/>
          <a:chExt cx="0" cy="0"/>
        </a:xfrm>
      </p:grpSpPr>
      <p:sp>
        <p:nvSpPr>
          <p:cNvPr id="437" name="Google Shape;437;p9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8"/>
        <p:cNvGrpSpPr/>
        <p:nvPr/>
      </p:nvGrpSpPr>
      <p:grpSpPr>
        <a:xfrm>
          <a:off x="0" y="0"/>
          <a:ext cx="0" cy="0"/>
          <a:chOff x="0" y="0"/>
          <a:chExt cx="0" cy="0"/>
        </a:xfrm>
      </p:grpSpPr>
      <p:sp>
        <p:nvSpPr>
          <p:cNvPr id="439" name="Google Shape;439;p93"/>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0" name="Google Shape;440;p93"/>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441" name="Google Shape;441;p93"/>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442" name="Google Shape;442;p9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3"/>
        <p:cNvGrpSpPr/>
        <p:nvPr/>
      </p:nvGrpSpPr>
      <p:grpSpPr>
        <a:xfrm>
          <a:off x="0" y="0"/>
          <a:ext cx="0" cy="0"/>
          <a:chOff x="0" y="0"/>
          <a:chExt cx="0" cy="0"/>
        </a:xfrm>
      </p:grpSpPr>
      <p:sp>
        <p:nvSpPr>
          <p:cNvPr id="444" name="Google Shape;444;p94"/>
          <p:cNvSpPr txBox="1">
            <a:spLocks noGrp="1"/>
          </p:cNvSpPr>
          <p:nvPr>
            <p:ph type="title"/>
          </p:nvPr>
        </p:nvSpPr>
        <p:spPr>
          <a:xfrm>
            <a:off x="1792288" y="4800600"/>
            <a:ext cx="5486400" cy="56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5" name="Google Shape;445;p9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59595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59595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59595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59595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446" name="Google Shape;446;p94"/>
          <p:cNvSpPr txBox="1">
            <a:spLocks noGrp="1"/>
          </p:cNvSpPr>
          <p:nvPr>
            <p:ph type="body" idx="1"/>
          </p:nvPr>
        </p:nvSpPr>
        <p:spPr>
          <a:xfrm>
            <a:off x="1792288" y="5367338"/>
            <a:ext cx="5486400" cy="8048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447" name="Google Shape;447;p9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8"/>
        <p:cNvGrpSpPr/>
        <p:nvPr/>
      </p:nvGrpSpPr>
      <p:grpSpPr>
        <a:xfrm>
          <a:off x="0" y="0"/>
          <a:ext cx="0" cy="0"/>
          <a:chOff x="0" y="0"/>
          <a:chExt cx="0" cy="0"/>
        </a:xfrm>
      </p:grpSpPr>
      <p:sp>
        <p:nvSpPr>
          <p:cNvPr id="449" name="Google Shape;449;p9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95"/>
          <p:cNvSpPr txBox="1">
            <a:spLocks noGrp="1"/>
          </p:cNvSpPr>
          <p:nvPr>
            <p:ph type="body" idx="1"/>
          </p:nvPr>
        </p:nvSpPr>
        <p:spPr>
          <a:xfrm rot="5400000">
            <a:off x="2309000" y="-251599"/>
            <a:ext cx="45260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51" name="Google Shape;451;p9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52" name="Google Shape;452;p9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3"/>
        <p:cNvGrpSpPr/>
        <p:nvPr/>
      </p:nvGrpSpPr>
      <p:grpSpPr>
        <a:xfrm>
          <a:off x="0" y="0"/>
          <a:ext cx="0" cy="0"/>
          <a:chOff x="0" y="0"/>
          <a:chExt cx="0" cy="0"/>
        </a:xfrm>
      </p:grpSpPr>
      <p:sp>
        <p:nvSpPr>
          <p:cNvPr id="454" name="Google Shape;454;p96"/>
          <p:cNvSpPr txBox="1">
            <a:spLocks noGrp="1"/>
          </p:cNvSpPr>
          <p:nvPr>
            <p:ph type="title"/>
          </p:nvPr>
        </p:nvSpPr>
        <p:spPr>
          <a:xfrm rot="5400000">
            <a:off x="4732300" y="2171739"/>
            <a:ext cx="58516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5" name="Google Shape;455;p96"/>
          <p:cNvSpPr txBox="1">
            <a:spLocks noGrp="1"/>
          </p:cNvSpPr>
          <p:nvPr>
            <p:ph type="body" idx="1"/>
          </p:nvPr>
        </p:nvSpPr>
        <p:spPr>
          <a:xfrm rot="5400000">
            <a:off x="541300" y="190539"/>
            <a:ext cx="58516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56" name="Google Shape;456;p9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57" name="Google Shape;457;p96"/>
          <p:cNvCxnSpPr/>
          <p:nvPr/>
        </p:nvCxnSpPr>
        <p:spPr>
          <a:xfrm>
            <a:off x="6629400" y="274639"/>
            <a:ext cx="0" cy="585160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8"/>
        <p:cNvGrpSpPr/>
        <p:nvPr/>
      </p:nvGrpSpPr>
      <p:grpSpPr>
        <a:xfrm>
          <a:off x="0" y="0"/>
          <a:ext cx="0" cy="0"/>
          <a:chOff x="0" y="0"/>
          <a:chExt cx="0" cy="0"/>
        </a:xfrm>
      </p:grpSpPr>
      <p:sp>
        <p:nvSpPr>
          <p:cNvPr id="459" name="Google Shape;459;p97"/>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rgbClr val="1E3D7B"/>
              </a:buClr>
              <a:buSzPts val="5200"/>
              <a:buFont typeface="Rockwell"/>
              <a:buNone/>
              <a:defRPr sz="3900"/>
            </a:lvl1pPr>
            <a:lvl2pPr lvl="1" algn="ctr" rtl="0">
              <a:spcBef>
                <a:spcPts val="0"/>
              </a:spcBef>
              <a:spcAft>
                <a:spcPts val="0"/>
              </a:spcAft>
              <a:buSzPts val="5200"/>
              <a:buNone/>
              <a:defRPr sz="3900"/>
            </a:lvl2pPr>
            <a:lvl3pPr lvl="2" algn="ctr" rtl="0">
              <a:spcBef>
                <a:spcPts val="0"/>
              </a:spcBef>
              <a:spcAft>
                <a:spcPts val="0"/>
              </a:spcAft>
              <a:buSzPts val="5200"/>
              <a:buNone/>
              <a:defRPr sz="3900"/>
            </a:lvl3pPr>
            <a:lvl4pPr lvl="3" algn="ctr" rtl="0">
              <a:spcBef>
                <a:spcPts val="0"/>
              </a:spcBef>
              <a:spcAft>
                <a:spcPts val="0"/>
              </a:spcAft>
              <a:buSzPts val="5200"/>
              <a:buNone/>
              <a:defRPr sz="3900"/>
            </a:lvl4pPr>
            <a:lvl5pPr lvl="4" algn="ctr" rtl="0">
              <a:spcBef>
                <a:spcPts val="0"/>
              </a:spcBef>
              <a:spcAft>
                <a:spcPts val="0"/>
              </a:spcAft>
              <a:buSzPts val="5200"/>
              <a:buNone/>
              <a:defRPr sz="3900"/>
            </a:lvl5pPr>
            <a:lvl6pPr lvl="5" algn="ctr" rtl="0">
              <a:spcBef>
                <a:spcPts val="0"/>
              </a:spcBef>
              <a:spcAft>
                <a:spcPts val="0"/>
              </a:spcAft>
              <a:buSzPts val="5200"/>
              <a:buNone/>
              <a:defRPr sz="3900"/>
            </a:lvl6pPr>
            <a:lvl7pPr lvl="6" algn="ctr" rtl="0">
              <a:spcBef>
                <a:spcPts val="0"/>
              </a:spcBef>
              <a:spcAft>
                <a:spcPts val="0"/>
              </a:spcAft>
              <a:buSzPts val="5200"/>
              <a:buNone/>
              <a:defRPr sz="3900"/>
            </a:lvl7pPr>
            <a:lvl8pPr lvl="7" algn="ctr" rtl="0">
              <a:spcBef>
                <a:spcPts val="0"/>
              </a:spcBef>
              <a:spcAft>
                <a:spcPts val="0"/>
              </a:spcAft>
              <a:buSzPts val="5200"/>
              <a:buNone/>
              <a:defRPr sz="3900"/>
            </a:lvl8pPr>
            <a:lvl9pPr lvl="8" algn="ctr" rtl="0">
              <a:spcBef>
                <a:spcPts val="0"/>
              </a:spcBef>
              <a:spcAft>
                <a:spcPts val="0"/>
              </a:spcAft>
              <a:buSzPts val="5200"/>
              <a:buNone/>
              <a:defRPr sz="3900"/>
            </a:lvl9pPr>
          </a:lstStyle>
          <a:p>
            <a:endParaRPr/>
          </a:p>
        </p:txBody>
      </p:sp>
      <p:sp>
        <p:nvSpPr>
          <p:cNvPr id="460" name="Google Shape;460;p97"/>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595959"/>
              </a:buClr>
              <a:buSzPts val="2800"/>
              <a:buNone/>
              <a:defRPr sz="2100"/>
            </a:lvl1pPr>
            <a:lvl2pPr lvl="1" algn="ctr" rtl="0">
              <a:lnSpc>
                <a:spcPct val="100000"/>
              </a:lnSpc>
              <a:spcBef>
                <a:spcPts val="0"/>
              </a:spcBef>
              <a:spcAft>
                <a:spcPts val="0"/>
              </a:spcAft>
              <a:buClr>
                <a:srgbClr val="595959"/>
              </a:buClr>
              <a:buSzPts val="2800"/>
              <a:buNone/>
              <a:defRPr sz="2100"/>
            </a:lvl2pPr>
            <a:lvl3pPr lvl="2" algn="ctr" rtl="0">
              <a:lnSpc>
                <a:spcPct val="100000"/>
              </a:lnSpc>
              <a:spcBef>
                <a:spcPts val="0"/>
              </a:spcBef>
              <a:spcAft>
                <a:spcPts val="0"/>
              </a:spcAft>
              <a:buClr>
                <a:srgbClr val="595959"/>
              </a:buClr>
              <a:buSzPts val="2800"/>
              <a:buNone/>
              <a:defRPr sz="2100"/>
            </a:lvl3pPr>
            <a:lvl4pPr lvl="3" algn="ctr" rtl="0">
              <a:lnSpc>
                <a:spcPct val="100000"/>
              </a:lnSpc>
              <a:spcBef>
                <a:spcPts val="0"/>
              </a:spcBef>
              <a:spcAft>
                <a:spcPts val="0"/>
              </a:spcAft>
              <a:buClr>
                <a:srgbClr val="595959"/>
              </a:buClr>
              <a:buSzPts val="2800"/>
              <a:buNone/>
              <a:defRPr sz="2100"/>
            </a:lvl4pPr>
            <a:lvl5pPr lvl="4" algn="ctr" rtl="0">
              <a:lnSpc>
                <a:spcPct val="100000"/>
              </a:lnSpc>
              <a:spcBef>
                <a:spcPts val="0"/>
              </a:spcBef>
              <a:spcAft>
                <a:spcPts val="0"/>
              </a:spcAft>
              <a:buClr>
                <a:srgbClr val="595959"/>
              </a:buClr>
              <a:buSzPts val="2800"/>
              <a:buNone/>
              <a:defRPr sz="2100"/>
            </a:lvl5pPr>
            <a:lvl6pPr lvl="5" algn="ctr" rtl="0">
              <a:lnSpc>
                <a:spcPct val="100000"/>
              </a:lnSpc>
              <a:spcBef>
                <a:spcPts val="0"/>
              </a:spcBef>
              <a:spcAft>
                <a:spcPts val="0"/>
              </a:spcAft>
              <a:buClr>
                <a:schemeClr val="dk1"/>
              </a:buClr>
              <a:buSzPts val="2800"/>
              <a:buNone/>
              <a:defRPr sz="2100"/>
            </a:lvl6pPr>
            <a:lvl7pPr lvl="6" algn="ctr" rtl="0">
              <a:lnSpc>
                <a:spcPct val="100000"/>
              </a:lnSpc>
              <a:spcBef>
                <a:spcPts val="0"/>
              </a:spcBef>
              <a:spcAft>
                <a:spcPts val="0"/>
              </a:spcAft>
              <a:buClr>
                <a:schemeClr val="dk1"/>
              </a:buClr>
              <a:buSzPts val="2800"/>
              <a:buNone/>
              <a:defRPr sz="2100"/>
            </a:lvl7pPr>
            <a:lvl8pPr lvl="7" algn="ctr" rtl="0">
              <a:lnSpc>
                <a:spcPct val="100000"/>
              </a:lnSpc>
              <a:spcBef>
                <a:spcPts val="0"/>
              </a:spcBef>
              <a:spcAft>
                <a:spcPts val="0"/>
              </a:spcAft>
              <a:buClr>
                <a:schemeClr val="dk1"/>
              </a:buClr>
              <a:buSzPts val="2800"/>
              <a:buNone/>
              <a:defRPr sz="2100"/>
            </a:lvl8pPr>
            <a:lvl9pPr lvl="8" algn="ctr" rtl="0">
              <a:lnSpc>
                <a:spcPct val="100000"/>
              </a:lnSpc>
              <a:spcBef>
                <a:spcPts val="0"/>
              </a:spcBef>
              <a:spcAft>
                <a:spcPts val="0"/>
              </a:spcAft>
              <a:buClr>
                <a:schemeClr val="dk1"/>
              </a:buClr>
              <a:buSzPts val="2800"/>
              <a:buNone/>
              <a:defRPr sz="2100"/>
            </a:lvl9pPr>
          </a:lstStyle>
          <a:p>
            <a:endParaRPr/>
          </a:p>
        </p:txBody>
      </p:sp>
      <p:sp>
        <p:nvSpPr>
          <p:cNvPr id="461" name="Google Shape;461;p9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6"/>
        <p:cNvGrpSpPr/>
        <p:nvPr/>
      </p:nvGrpSpPr>
      <p:grpSpPr>
        <a:xfrm>
          <a:off x="0" y="0"/>
          <a:ext cx="0" cy="0"/>
          <a:chOff x="0" y="0"/>
          <a:chExt cx="0" cy="0"/>
        </a:xfrm>
      </p:grpSpPr>
      <p:sp>
        <p:nvSpPr>
          <p:cNvPr id="467" name="Google Shape;467;p9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1E3D7B"/>
              </a:buClr>
              <a:buSzPts val="2800"/>
              <a:buFont typeface="Rockwel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8" name="Google Shape;468;p9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spcBef>
                <a:spcPts val="0"/>
              </a:spcBef>
              <a:spcAft>
                <a:spcPts val="0"/>
              </a:spcAft>
              <a:buClr>
                <a:srgbClr val="595959"/>
              </a:buClr>
              <a:buSzPts val="1800"/>
              <a:buChar char="●"/>
              <a:defRPr/>
            </a:lvl1pPr>
            <a:lvl2pPr marL="914400" lvl="1" indent="-317500" algn="l" rtl="0">
              <a:spcBef>
                <a:spcPts val="1600"/>
              </a:spcBef>
              <a:spcAft>
                <a:spcPts val="0"/>
              </a:spcAft>
              <a:buClr>
                <a:srgbClr val="595959"/>
              </a:buClr>
              <a:buSzPts val="1400"/>
              <a:buChar char="○"/>
              <a:defRPr/>
            </a:lvl2pPr>
            <a:lvl3pPr marL="1371600" lvl="2" indent="-317500" algn="l" rtl="0">
              <a:spcBef>
                <a:spcPts val="1600"/>
              </a:spcBef>
              <a:spcAft>
                <a:spcPts val="0"/>
              </a:spcAft>
              <a:buClr>
                <a:srgbClr val="595959"/>
              </a:buClr>
              <a:buSzPts val="1400"/>
              <a:buChar char="■"/>
              <a:defRPr/>
            </a:lvl3pPr>
            <a:lvl4pPr marL="1828800" lvl="3" indent="-317500" algn="l" rtl="0">
              <a:spcBef>
                <a:spcPts val="1600"/>
              </a:spcBef>
              <a:spcAft>
                <a:spcPts val="0"/>
              </a:spcAft>
              <a:buClr>
                <a:srgbClr val="595959"/>
              </a:buClr>
              <a:buSzPts val="1400"/>
              <a:buChar char="●"/>
              <a:defRPr/>
            </a:lvl4pPr>
            <a:lvl5pPr marL="2286000" lvl="4" indent="-317500" algn="l" rtl="0">
              <a:spcBef>
                <a:spcPts val="1600"/>
              </a:spcBef>
              <a:spcAft>
                <a:spcPts val="0"/>
              </a:spcAft>
              <a:buClr>
                <a:srgbClr val="595959"/>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469" name="Google Shape;469;p9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0"/>
        <p:cNvGrpSpPr/>
        <p:nvPr/>
      </p:nvGrpSpPr>
      <p:grpSpPr>
        <a:xfrm>
          <a:off x="0" y="0"/>
          <a:ext cx="0" cy="0"/>
          <a:chOff x="0" y="0"/>
          <a:chExt cx="0" cy="0"/>
        </a:xfrm>
      </p:grpSpPr>
      <p:pic>
        <p:nvPicPr>
          <p:cNvPr id="471" name="Google Shape;471;p100"/>
          <p:cNvPicPr preferRelativeResize="0"/>
          <p:nvPr/>
        </p:nvPicPr>
        <p:blipFill rotWithShape="1">
          <a:blip r:embed="rId2">
            <a:alphaModFix/>
          </a:blip>
          <a:srcRect/>
          <a:stretch/>
        </p:blipFill>
        <p:spPr>
          <a:xfrm>
            <a:off x="0" y="795"/>
            <a:ext cx="9143999" cy="6856412"/>
          </a:xfrm>
          <a:prstGeom prst="rect">
            <a:avLst/>
          </a:prstGeom>
          <a:noFill/>
          <a:ln>
            <a:noFill/>
          </a:ln>
        </p:spPr>
      </p:pic>
      <p:sp>
        <p:nvSpPr>
          <p:cNvPr id="472" name="Google Shape;472;p100"/>
          <p:cNvSpPr txBox="1">
            <a:spLocks noGrp="1"/>
          </p:cNvSpPr>
          <p:nvPr>
            <p:ph type="ctrTitle"/>
          </p:nvPr>
        </p:nvSpPr>
        <p:spPr>
          <a:xfrm>
            <a:off x="457200" y="883003"/>
            <a:ext cx="7772400" cy="1714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400"/>
              <a:buFont typeface="Rockwell"/>
              <a:buNone/>
              <a:defRPr sz="5400" b="1" i="0">
                <a:solidFill>
                  <a:srgbClr val="FFFFFF"/>
                </a:solidFill>
                <a:latin typeface="Rockwell"/>
                <a:ea typeface="Rockwell"/>
                <a:cs typeface="Rockwell"/>
                <a:sym typeface="Rockwe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3" name="Google Shape;473;p100"/>
          <p:cNvSpPr txBox="1">
            <a:spLocks noGrp="1"/>
          </p:cNvSpPr>
          <p:nvPr>
            <p:ph type="subTitle" idx="1"/>
          </p:nvPr>
        </p:nvSpPr>
        <p:spPr>
          <a:xfrm>
            <a:off x="457201" y="2818597"/>
            <a:ext cx="7677300" cy="1752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100"/>
              <a:buNone/>
              <a:defRPr sz="2100" b="0">
                <a:solidFill>
                  <a:srgbClr val="FFFFFF"/>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4"/>
        <p:cNvGrpSpPr/>
        <p:nvPr/>
      </p:nvGrpSpPr>
      <p:grpSpPr>
        <a:xfrm>
          <a:off x="0" y="0"/>
          <a:ext cx="0" cy="0"/>
          <a:chOff x="0" y="0"/>
          <a:chExt cx="0" cy="0"/>
        </a:xfrm>
      </p:grpSpPr>
      <p:sp>
        <p:nvSpPr>
          <p:cNvPr id="475" name="Google Shape;475;p101"/>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p101"/>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a:lvl1pPr>
            <a:lvl2pPr marL="914400" lvl="1" indent="-342900" algn="l" rtl="0">
              <a:spcBef>
                <a:spcPts val="360"/>
              </a:spcBef>
              <a:spcAft>
                <a:spcPts val="0"/>
              </a:spcAft>
              <a:buClr>
                <a:srgbClr val="595959"/>
              </a:buClr>
              <a:buSzPts val="1800"/>
              <a:buChar char="–"/>
              <a:defRPr/>
            </a:lvl2pPr>
            <a:lvl3pPr marL="1371600" lvl="2" indent="-342900" algn="l" rtl="0">
              <a:spcBef>
                <a:spcPts val="360"/>
              </a:spcBef>
              <a:spcAft>
                <a:spcPts val="0"/>
              </a:spcAft>
              <a:buClr>
                <a:srgbClr val="595959"/>
              </a:buClr>
              <a:buSzPts val="1800"/>
              <a:buChar char="•"/>
              <a:defRPr/>
            </a:lvl3pPr>
            <a:lvl4pPr marL="1828800" lvl="3" indent="-342900" algn="l" rtl="0">
              <a:spcBef>
                <a:spcPts val="360"/>
              </a:spcBef>
              <a:spcAft>
                <a:spcPts val="0"/>
              </a:spcAft>
              <a:buClr>
                <a:srgbClr val="595959"/>
              </a:buClr>
              <a:buSzPts val="1800"/>
              <a:buChar char="–"/>
              <a:defRPr/>
            </a:lvl4pPr>
            <a:lvl5pPr marL="2286000" lvl="4" indent="-342900" algn="l" rtl="0">
              <a:spcBef>
                <a:spcPts val="360"/>
              </a:spcBef>
              <a:spcAft>
                <a:spcPts val="0"/>
              </a:spcAft>
              <a:buClr>
                <a:srgbClr val="595959"/>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77" name="Google Shape;477;p10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478" name="Google Shape;478;p101"/>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9"/>
        <p:cNvGrpSpPr/>
        <p:nvPr/>
      </p:nvGrpSpPr>
      <p:grpSpPr>
        <a:xfrm>
          <a:off x="0" y="0"/>
          <a:ext cx="0" cy="0"/>
          <a:chOff x="0" y="0"/>
          <a:chExt cx="0" cy="0"/>
        </a:xfrm>
      </p:grpSpPr>
      <p:sp>
        <p:nvSpPr>
          <p:cNvPr id="480" name="Google Shape;480;p102"/>
          <p:cNvSpPr txBox="1">
            <a:spLocks noGrp="1"/>
          </p:cNvSpPr>
          <p:nvPr>
            <p:ph type="title"/>
          </p:nvPr>
        </p:nvSpPr>
        <p:spPr>
          <a:xfrm>
            <a:off x="722313" y="4406902"/>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E3D7B"/>
              </a:buClr>
              <a:buSzPts val="3000"/>
              <a:buFont typeface="Rockwell"/>
              <a:buNone/>
              <a:defRPr sz="3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1" name="Google Shape;481;p102"/>
          <p:cNvSpPr txBox="1">
            <a:spLocks noGrp="1"/>
          </p:cNvSpPr>
          <p:nvPr>
            <p:ph type="body" idx="1"/>
          </p:nvPr>
        </p:nvSpPr>
        <p:spPr>
          <a:xfrm>
            <a:off x="722313" y="2906713"/>
            <a:ext cx="7772400" cy="1500000"/>
          </a:xfrm>
          <a:prstGeom prst="rect">
            <a:avLst/>
          </a:prstGeom>
          <a:noFill/>
          <a:ln>
            <a:noFill/>
          </a:ln>
        </p:spPr>
        <p:txBody>
          <a:bodyPr spcFirstLastPara="1" wrap="square" lIns="91425" tIns="45700" rIns="91425" bIns="45700" anchor="b" anchorCtr="0">
            <a:noAutofit/>
          </a:bodyPr>
          <a:lstStyle>
            <a:lvl1pPr marL="457200" lvl="0" indent="-228600" algn="l" rtl="0">
              <a:spcBef>
                <a:spcPts val="300"/>
              </a:spcBef>
              <a:spcAft>
                <a:spcPts val="0"/>
              </a:spcAft>
              <a:buClr>
                <a:srgbClr val="888888"/>
              </a:buClr>
              <a:buSzPts val="1500"/>
              <a:buNone/>
              <a:defRPr sz="1500">
                <a:solidFill>
                  <a:srgbClr val="888888"/>
                </a:solidFill>
              </a:defRPr>
            </a:lvl1pPr>
            <a:lvl2pPr marL="914400" lvl="1" indent="-228600" algn="l" rtl="0">
              <a:spcBef>
                <a:spcPts val="270"/>
              </a:spcBef>
              <a:spcAft>
                <a:spcPts val="0"/>
              </a:spcAft>
              <a:buClr>
                <a:srgbClr val="888888"/>
              </a:buClr>
              <a:buSzPts val="1350"/>
              <a:buNone/>
              <a:defRPr sz="1350">
                <a:solidFill>
                  <a:srgbClr val="888888"/>
                </a:solidFill>
              </a:defRPr>
            </a:lvl2pPr>
            <a:lvl3pPr marL="1371600" lvl="2" indent="-228600" algn="l" rtl="0">
              <a:spcBef>
                <a:spcPts val="240"/>
              </a:spcBef>
              <a:spcAft>
                <a:spcPts val="0"/>
              </a:spcAft>
              <a:buClr>
                <a:srgbClr val="888888"/>
              </a:buClr>
              <a:buSzPts val="1200"/>
              <a:buNone/>
              <a:defRPr sz="1200">
                <a:solidFill>
                  <a:srgbClr val="888888"/>
                </a:solidFill>
              </a:defRPr>
            </a:lvl3pPr>
            <a:lvl4pPr marL="1828800" lvl="3" indent="-228600" algn="l" rtl="0">
              <a:spcBef>
                <a:spcPts val="210"/>
              </a:spcBef>
              <a:spcAft>
                <a:spcPts val="0"/>
              </a:spcAft>
              <a:buClr>
                <a:srgbClr val="888888"/>
              </a:buClr>
              <a:buSzPts val="1050"/>
              <a:buNone/>
              <a:defRPr sz="1050">
                <a:solidFill>
                  <a:srgbClr val="888888"/>
                </a:solidFill>
              </a:defRPr>
            </a:lvl4pPr>
            <a:lvl5pPr marL="2286000" lvl="4" indent="-228600" algn="l" rtl="0">
              <a:spcBef>
                <a:spcPts val="210"/>
              </a:spcBef>
              <a:spcAft>
                <a:spcPts val="0"/>
              </a:spcAft>
              <a:buClr>
                <a:srgbClr val="888888"/>
              </a:buClr>
              <a:buSzPts val="1050"/>
              <a:buNone/>
              <a:defRPr sz="1050">
                <a:solidFill>
                  <a:srgbClr val="888888"/>
                </a:solidFill>
              </a:defRPr>
            </a:lvl5pPr>
            <a:lvl6pPr marL="2743200" lvl="5" indent="-228600" algn="l" rtl="0">
              <a:spcBef>
                <a:spcPts val="210"/>
              </a:spcBef>
              <a:spcAft>
                <a:spcPts val="0"/>
              </a:spcAft>
              <a:buClr>
                <a:srgbClr val="888888"/>
              </a:buClr>
              <a:buSzPts val="1050"/>
              <a:buNone/>
              <a:defRPr sz="1050">
                <a:solidFill>
                  <a:srgbClr val="888888"/>
                </a:solidFill>
              </a:defRPr>
            </a:lvl6pPr>
            <a:lvl7pPr marL="3200400" lvl="6" indent="-228600" algn="l" rtl="0">
              <a:spcBef>
                <a:spcPts val="210"/>
              </a:spcBef>
              <a:spcAft>
                <a:spcPts val="0"/>
              </a:spcAft>
              <a:buClr>
                <a:srgbClr val="888888"/>
              </a:buClr>
              <a:buSzPts val="1050"/>
              <a:buNone/>
              <a:defRPr sz="1050">
                <a:solidFill>
                  <a:srgbClr val="888888"/>
                </a:solidFill>
              </a:defRPr>
            </a:lvl7pPr>
            <a:lvl8pPr marL="3657600" lvl="7" indent="-228600" algn="l" rtl="0">
              <a:spcBef>
                <a:spcPts val="210"/>
              </a:spcBef>
              <a:spcAft>
                <a:spcPts val="0"/>
              </a:spcAft>
              <a:buClr>
                <a:srgbClr val="888888"/>
              </a:buClr>
              <a:buSzPts val="1050"/>
              <a:buNone/>
              <a:defRPr sz="1050">
                <a:solidFill>
                  <a:srgbClr val="888888"/>
                </a:solidFill>
              </a:defRPr>
            </a:lvl8pPr>
            <a:lvl9pPr marL="4114800" lvl="8" indent="-228600" algn="l" rtl="0">
              <a:spcBef>
                <a:spcPts val="210"/>
              </a:spcBef>
              <a:spcAft>
                <a:spcPts val="0"/>
              </a:spcAft>
              <a:buClr>
                <a:srgbClr val="888888"/>
              </a:buClr>
              <a:buSzPts val="1050"/>
              <a:buNone/>
              <a:defRPr sz="1050">
                <a:solidFill>
                  <a:srgbClr val="888888"/>
                </a:solidFill>
              </a:defRPr>
            </a:lvl9pPr>
          </a:lstStyle>
          <a:p>
            <a:endParaRPr/>
          </a:p>
        </p:txBody>
      </p:sp>
      <p:sp>
        <p:nvSpPr>
          <p:cNvPr id="482" name="Google Shape;482;p102"/>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3"/>
        <p:cNvGrpSpPr/>
        <p:nvPr/>
      </p:nvGrpSpPr>
      <p:grpSpPr>
        <a:xfrm>
          <a:off x="0" y="0"/>
          <a:ext cx="0" cy="0"/>
          <a:chOff x="0" y="0"/>
          <a:chExt cx="0" cy="0"/>
        </a:xfrm>
      </p:grpSpPr>
      <p:sp>
        <p:nvSpPr>
          <p:cNvPr id="484" name="Google Shape;484;p103"/>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103"/>
          <p:cNvSpPr txBox="1">
            <a:spLocks noGrp="1"/>
          </p:cNvSpPr>
          <p:nvPr>
            <p:ph type="body" idx="1"/>
          </p:nvPr>
        </p:nvSpPr>
        <p:spPr>
          <a:xfrm>
            <a:off x="457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486" name="Google Shape;486;p103"/>
          <p:cNvSpPr txBox="1">
            <a:spLocks noGrp="1"/>
          </p:cNvSpPr>
          <p:nvPr>
            <p:ph type="body" idx="2"/>
          </p:nvPr>
        </p:nvSpPr>
        <p:spPr>
          <a:xfrm>
            <a:off x="4648200" y="1600201"/>
            <a:ext cx="4038600" cy="4526000"/>
          </a:xfrm>
          <a:prstGeom prst="rect">
            <a:avLst/>
          </a:prstGeom>
          <a:noFill/>
          <a:ln>
            <a:noFill/>
          </a:ln>
        </p:spPr>
        <p:txBody>
          <a:bodyPr spcFirstLastPara="1" wrap="square" lIns="91425" tIns="45700" rIns="91425" bIns="45700" anchor="t" anchorCtr="0">
            <a:noAutofit/>
          </a:bodyPr>
          <a:lstStyle>
            <a:lvl1pPr marL="457200" lvl="0" indent="-361950" algn="l" rtl="0">
              <a:spcBef>
                <a:spcPts val="420"/>
              </a:spcBef>
              <a:spcAft>
                <a:spcPts val="0"/>
              </a:spcAft>
              <a:buClr>
                <a:srgbClr val="595959"/>
              </a:buClr>
              <a:buSzPts val="2100"/>
              <a:buChar char="•"/>
              <a:defRPr sz="2100"/>
            </a:lvl1pPr>
            <a:lvl2pPr marL="914400" lvl="1" indent="-342900" algn="l" rtl="0">
              <a:spcBef>
                <a:spcPts val="360"/>
              </a:spcBef>
              <a:spcAft>
                <a:spcPts val="0"/>
              </a:spcAft>
              <a:buClr>
                <a:srgbClr val="595959"/>
              </a:buClr>
              <a:buSzPts val="1800"/>
              <a:buChar char="–"/>
              <a:defRPr sz="1800"/>
            </a:lvl2pPr>
            <a:lvl3pPr marL="1371600" lvl="2" indent="-323850" algn="l" rtl="0">
              <a:spcBef>
                <a:spcPts val="300"/>
              </a:spcBef>
              <a:spcAft>
                <a:spcPts val="0"/>
              </a:spcAft>
              <a:buClr>
                <a:srgbClr val="595959"/>
              </a:buClr>
              <a:buSzPts val="1500"/>
              <a:buChar char="•"/>
              <a:defRPr sz="1500"/>
            </a:lvl3pPr>
            <a:lvl4pPr marL="1828800" lvl="3" indent="-314325" algn="l" rtl="0">
              <a:spcBef>
                <a:spcPts val="270"/>
              </a:spcBef>
              <a:spcAft>
                <a:spcPts val="0"/>
              </a:spcAft>
              <a:buClr>
                <a:srgbClr val="595959"/>
              </a:buClr>
              <a:buSzPts val="1350"/>
              <a:buChar char="–"/>
              <a:defRPr sz="1350"/>
            </a:lvl4pPr>
            <a:lvl5pPr marL="2286000" lvl="4" indent="-314325" algn="l" rtl="0">
              <a:spcBef>
                <a:spcPts val="270"/>
              </a:spcBef>
              <a:spcAft>
                <a:spcPts val="0"/>
              </a:spcAft>
              <a:buClr>
                <a:srgbClr val="595959"/>
              </a:buClr>
              <a:buSzPts val="1350"/>
              <a:buChar char="»"/>
              <a:defRPr sz="1350"/>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487" name="Google Shape;487;p10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88" name="Google Shape;488;p103"/>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9"/>
        <p:cNvGrpSpPr/>
        <p:nvPr/>
      </p:nvGrpSpPr>
      <p:grpSpPr>
        <a:xfrm>
          <a:off x="0" y="0"/>
          <a:ext cx="0" cy="0"/>
          <a:chOff x="0" y="0"/>
          <a:chExt cx="0" cy="0"/>
        </a:xfrm>
      </p:grpSpPr>
      <p:sp>
        <p:nvSpPr>
          <p:cNvPr id="490" name="Google Shape;490;p104"/>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3300"/>
              <a:buFont typeface="Rockwel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1" name="Google Shape;491;p104"/>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492" name="Google Shape;492;p104"/>
          <p:cNvSpPr txBox="1">
            <a:spLocks noGrp="1"/>
          </p:cNvSpPr>
          <p:nvPr>
            <p:ph type="body" idx="2"/>
          </p:nvPr>
        </p:nvSpPr>
        <p:spPr>
          <a:xfrm>
            <a:off x="457200" y="2174875"/>
            <a:ext cx="40401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493" name="Google Shape;493;p104"/>
          <p:cNvSpPr txBox="1">
            <a:spLocks noGrp="1"/>
          </p:cNvSpPr>
          <p:nvPr>
            <p:ph type="body" idx="3"/>
          </p:nvPr>
        </p:nvSpPr>
        <p:spPr>
          <a:xfrm>
            <a:off x="4645026"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Clr>
                <a:srgbClr val="595959"/>
              </a:buClr>
              <a:buSzPts val="1800"/>
              <a:buNone/>
              <a:defRPr sz="1800" b="1"/>
            </a:lvl1pPr>
            <a:lvl2pPr marL="914400" lvl="1" indent="-228600" algn="l" rtl="0">
              <a:spcBef>
                <a:spcPts val="300"/>
              </a:spcBef>
              <a:spcAft>
                <a:spcPts val="0"/>
              </a:spcAft>
              <a:buClr>
                <a:srgbClr val="595959"/>
              </a:buClr>
              <a:buSzPts val="1500"/>
              <a:buNone/>
              <a:defRPr sz="1500" b="1"/>
            </a:lvl2pPr>
            <a:lvl3pPr marL="1371600" lvl="2" indent="-228600" algn="l" rtl="0">
              <a:spcBef>
                <a:spcPts val="270"/>
              </a:spcBef>
              <a:spcAft>
                <a:spcPts val="0"/>
              </a:spcAft>
              <a:buClr>
                <a:srgbClr val="595959"/>
              </a:buClr>
              <a:buSzPts val="1350"/>
              <a:buNone/>
              <a:defRPr sz="1350" b="1"/>
            </a:lvl3pPr>
            <a:lvl4pPr marL="1828800" lvl="3" indent="-228600" algn="l" rtl="0">
              <a:spcBef>
                <a:spcPts val="240"/>
              </a:spcBef>
              <a:spcAft>
                <a:spcPts val="0"/>
              </a:spcAft>
              <a:buClr>
                <a:srgbClr val="595959"/>
              </a:buClr>
              <a:buSzPts val="1200"/>
              <a:buNone/>
              <a:defRPr sz="1200" b="1"/>
            </a:lvl4pPr>
            <a:lvl5pPr marL="2286000" lvl="4" indent="-228600" algn="l" rtl="0">
              <a:spcBef>
                <a:spcPts val="240"/>
              </a:spcBef>
              <a:spcAft>
                <a:spcPts val="0"/>
              </a:spcAft>
              <a:buClr>
                <a:srgbClr val="595959"/>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494" name="Google Shape;494;p104"/>
          <p:cNvSpPr txBox="1">
            <a:spLocks noGrp="1"/>
          </p:cNvSpPr>
          <p:nvPr>
            <p:ph type="body" idx="4"/>
          </p:nvPr>
        </p:nvSpPr>
        <p:spPr>
          <a:xfrm>
            <a:off x="4645026" y="2174875"/>
            <a:ext cx="4041900" cy="395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595959"/>
              </a:buClr>
              <a:buSzPts val="1800"/>
              <a:buChar char="•"/>
              <a:defRPr sz="1800"/>
            </a:lvl1pPr>
            <a:lvl2pPr marL="914400" lvl="1" indent="-323850" algn="l" rtl="0">
              <a:spcBef>
                <a:spcPts val="300"/>
              </a:spcBef>
              <a:spcAft>
                <a:spcPts val="0"/>
              </a:spcAft>
              <a:buClr>
                <a:srgbClr val="595959"/>
              </a:buClr>
              <a:buSzPts val="1500"/>
              <a:buChar char="–"/>
              <a:defRPr sz="1500"/>
            </a:lvl2pPr>
            <a:lvl3pPr marL="1371600" lvl="2" indent="-314325" algn="l" rtl="0">
              <a:spcBef>
                <a:spcPts val="270"/>
              </a:spcBef>
              <a:spcAft>
                <a:spcPts val="0"/>
              </a:spcAft>
              <a:buClr>
                <a:srgbClr val="595959"/>
              </a:buClr>
              <a:buSzPts val="1350"/>
              <a:buChar char="•"/>
              <a:defRPr sz="1350"/>
            </a:lvl3pPr>
            <a:lvl4pPr marL="1828800" lvl="3" indent="-304800" algn="l" rtl="0">
              <a:spcBef>
                <a:spcPts val="240"/>
              </a:spcBef>
              <a:spcAft>
                <a:spcPts val="0"/>
              </a:spcAft>
              <a:buClr>
                <a:srgbClr val="595959"/>
              </a:buClr>
              <a:buSzPts val="1200"/>
              <a:buChar char="–"/>
              <a:defRPr sz="1200"/>
            </a:lvl4pPr>
            <a:lvl5pPr marL="2286000" lvl="4" indent="-304800" algn="l" rtl="0">
              <a:spcBef>
                <a:spcPts val="240"/>
              </a:spcBef>
              <a:spcAft>
                <a:spcPts val="0"/>
              </a:spcAft>
              <a:buClr>
                <a:srgbClr val="595959"/>
              </a:buClr>
              <a:buSzPts val="1200"/>
              <a:buChar char="»"/>
              <a:defRPr sz="1200"/>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495" name="Google Shape;495;p104"/>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96" name="Google Shape;496;p104"/>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7"/>
        <p:cNvGrpSpPr/>
        <p:nvPr/>
      </p:nvGrpSpPr>
      <p:grpSpPr>
        <a:xfrm>
          <a:off x="0" y="0"/>
          <a:ext cx="0" cy="0"/>
          <a:chOff x="0" y="0"/>
          <a:chExt cx="0" cy="0"/>
        </a:xfrm>
      </p:grpSpPr>
      <p:sp>
        <p:nvSpPr>
          <p:cNvPr id="498" name="Google Shape;498;p105"/>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E3D7B"/>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9" name="Google Shape;499;p105"/>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00" name="Google Shape;500;p105"/>
          <p:cNvCxnSpPr/>
          <p:nvPr/>
        </p:nvCxnSpPr>
        <p:spPr>
          <a:xfrm>
            <a:off x="457200" y="1417639"/>
            <a:ext cx="8229600" cy="0"/>
          </a:xfrm>
          <a:prstGeom prst="straightConnector1">
            <a:avLst/>
          </a:prstGeom>
          <a:noFill/>
          <a:ln w="25400" cap="flat" cmpd="sng">
            <a:solidFill>
              <a:schemeClr val="accent1"/>
            </a:solidFill>
            <a:prstDash val="solid"/>
            <a:round/>
            <a:headEnd type="none" w="sm" len="sm"/>
            <a:tailEnd type="none" w="sm" len="sm"/>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1"/>
        <p:cNvGrpSpPr/>
        <p:nvPr/>
      </p:nvGrpSpPr>
      <p:grpSpPr>
        <a:xfrm>
          <a:off x="0" y="0"/>
          <a:ext cx="0" cy="0"/>
          <a:chOff x="0" y="0"/>
          <a:chExt cx="0" cy="0"/>
        </a:xfrm>
      </p:grpSpPr>
      <p:sp>
        <p:nvSpPr>
          <p:cNvPr id="502" name="Google Shape;502;p106"/>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3"/>
        <p:cNvGrpSpPr/>
        <p:nvPr/>
      </p:nvGrpSpPr>
      <p:grpSpPr>
        <a:xfrm>
          <a:off x="0" y="0"/>
          <a:ext cx="0" cy="0"/>
          <a:chOff x="0" y="0"/>
          <a:chExt cx="0" cy="0"/>
        </a:xfrm>
      </p:grpSpPr>
      <p:sp>
        <p:nvSpPr>
          <p:cNvPr id="504" name="Google Shape;504;p107"/>
          <p:cNvSpPr txBox="1">
            <a:spLocks noGrp="1"/>
          </p:cNvSpPr>
          <p:nvPr>
            <p:ph type="title"/>
          </p:nvPr>
        </p:nvSpPr>
        <p:spPr>
          <a:xfrm>
            <a:off x="457201" y="273049"/>
            <a:ext cx="3008400" cy="11620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E3D7B"/>
              </a:buClr>
              <a:buSzPts val="1500"/>
              <a:buFont typeface="Rockwell"/>
              <a:buNone/>
              <a:defRPr sz="15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5" name="Google Shape;505;p107"/>
          <p:cNvSpPr txBox="1">
            <a:spLocks noGrp="1"/>
          </p:cNvSpPr>
          <p:nvPr>
            <p:ph type="body" idx="1"/>
          </p:nvPr>
        </p:nvSpPr>
        <p:spPr>
          <a:xfrm>
            <a:off x="3575050" y="273051"/>
            <a:ext cx="5111700" cy="5853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rgbClr val="595959"/>
              </a:buClr>
              <a:buSzPts val="2400"/>
              <a:buChar char="•"/>
              <a:defRPr sz="2400"/>
            </a:lvl1pPr>
            <a:lvl2pPr marL="914400" lvl="1" indent="-361950" algn="l" rtl="0">
              <a:spcBef>
                <a:spcPts val="420"/>
              </a:spcBef>
              <a:spcAft>
                <a:spcPts val="0"/>
              </a:spcAft>
              <a:buClr>
                <a:srgbClr val="595959"/>
              </a:buClr>
              <a:buSzPts val="2100"/>
              <a:buChar char="–"/>
              <a:defRPr sz="2100"/>
            </a:lvl2pPr>
            <a:lvl3pPr marL="1371600" lvl="2" indent="-342900" algn="l" rtl="0">
              <a:spcBef>
                <a:spcPts val="360"/>
              </a:spcBef>
              <a:spcAft>
                <a:spcPts val="0"/>
              </a:spcAft>
              <a:buClr>
                <a:srgbClr val="595959"/>
              </a:buClr>
              <a:buSzPts val="1800"/>
              <a:buChar char="•"/>
              <a:defRPr sz="1800"/>
            </a:lvl3pPr>
            <a:lvl4pPr marL="1828800" lvl="3" indent="-323850" algn="l" rtl="0">
              <a:spcBef>
                <a:spcPts val="300"/>
              </a:spcBef>
              <a:spcAft>
                <a:spcPts val="0"/>
              </a:spcAft>
              <a:buClr>
                <a:srgbClr val="595959"/>
              </a:buClr>
              <a:buSzPts val="1500"/>
              <a:buChar char="–"/>
              <a:defRPr sz="1500"/>
            </a:lvl4pPr>
            <a:lvl5pPr marL="2286000" lvl="4" indent="-323850" algn="l" rtl="0">
              <a:spcBef>
                <a:spcPts val="300"/>
              </a:spcBef>
              <a:spcAft>
                <a:spcPts val="0"/>
              </a:spcAft>
              <a:buClr>
                <a:srgbClr val="595959"/>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506" name="Google Shape;506;p107"/>
          <p:cNvSpPr txBox="1">
            <a:spLocks noGrp="1"/>
          </p:cNvSpPr>
          <p:nvPr>
            <p:ph type="body" idx="2"/>
          </p:nvPr>
        </p:nvSpPr>
        <p:spPr>
          <a:xfrm>
            <a:off x="457201" y="1435101"/>
            <a:ext cx="3008400" cy="4691200"/>
          </a:xfrm>
          <a:prstGeom prst="rect">
            <a:avLst/>
          </a:prstGeom>
          <a:noFill/>
          <a:ln>
            <a:noFill/>
          </a:ln>
        </p:spPr>
        <p:txBody>
          <a:bodyPr spcFirstLastPara="1" wrap="square" lIns="91425" tIns="45700" rIns="91425" bIns="45700" anchor="t" anchorCtr="0">
            <a:noAutofit/>
          </a:bodyPr>
          <a:lstStyle>
            <a:lvl1pPr marL="457200" lvl="0" indent="-228600" algn="l" rtl="0">
              <a:spcBef>
                <a:spcPts val="210"/>
              </a:spcBef>
              <a:spcAft>
                <a:spcPts val="0"/>
              </a:spcAft>
              <a:buClr>
                <a:srgbClr val="595959"/>
              </a:buClr>
              <a:buSzPts val="1050"/>
              <a:buNone/>
              <a:defRPr sz="1050"/>
            </a:lvl1pPr>
            <a:lvl2pPr marL="914400" lvl="1" indent="-228600" algn="l" rtl="0">
              <a:spcBef>
                <a:spcPts val="180"/>
              </a:spcBef>
              <a:spcAft>
                <a:spcPts val="0"/>
              </a:spcAft>
              <a:buClr>
                <a:srgbClr val="595959"/>
              </a:buClr>
              <a:buSzPts val="900"/>
              <a:buNone/>
              <a:defRPr sz="900"/>
            </a:lvl2pPr>
            <a:lvl3pPr marL="1371600" lvl="2" indent="-228600" algn="l" rtl="0">
              <a:spcBef>
                <a:spcPts val="150"/>
              </a:spcBef>
              <a:spcAft>
                <a:spcPts val="0"/>
              </a:spcAft>
              <a:buClr>
                <a:srgbClr val="595959"/>
              </a:buClr>
              <a:buSzPts val="750"/>
              <a:buNone/>
              <a:defRPr sz="750"/>
            </a:lvl3pPr>
            <a:lvl4pPr marL="1828800" lvl="3" indent="-228600" algn="l" rtl="0">
              <a:spcBef>
                <a:spcPts val="135"/>
              </a:spcBef>
              <a:spcAft>
                <a:spcPts val="0"/>
              </a:spcAft>
              <a:buClr>
                <a:srgbClr val="595959"/>
              </a:buClr>
              <a:buSzPts val="675"/>
              <a:buNone/>
              <a:defRPr sz="675"/>
            </a:lvl4pPr>
            <a:lvl5pPr marL="2286000" lvl="4" indent="-228600" algn="l" rtl="0">
              <a:spcBef>
                <a:spcPts val="135"/>
              </a:spcBef>
              <a:spcAft>
                <a:spcPts val="0"/>
              </a:spcAft>
              <a:buClr>
                <a:srgbClr val="595959"/>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507" name="Google Shape;507;p107"/>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5.jp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5.jp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5.jp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5.jp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5.jp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image" Target="../media/image5.jpg"/><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5.jp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5.jp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5.jp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5.jp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9999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2"/>
        <p:cNvGrpSpPr/>
        <p:nvPr/>
      </p:nvGrpSpPr>
      <p:grpSpPr>
        <a:xfrm>
          <a:off x="0" y="0"/>
          <a:ext cx="0" cy="0"/>
          <a:chOff x="0" y="0"/>
          <a:chExt cx="0" cy="0"/>
        </a:xfrm>
      </p:grpSpPr>
      <p:sp>
        <p:nvSpPr>
          <p:cNvPr id="593" name="Google Shape;593;p126"/>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4" name="Google Shape;594;p126"/>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595" name="Google Shape;595;p126"/>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7"/>
        <p:cNvGrpSpPr/>
        <p:nvPr/>
      </p:nvGrpSpPr>
      <p:grpSpPr>
        <a:xfrm>
          <a:off x="0" y="0"/>
          <a:ext cx="0" cy="0"/>
          <a:chOff x="0" y="0"/>
          <a:chExt cx="0" cy="0"/>
        </a:xfrm>
      </p:grpSpPr>
      <p:sp>
        <p:nvSpPr>
          <p:cNvPr id="658" name="Google Shape;658;p140"/>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9" name="Google Shape;659;p140"/>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660" name="Google Shape;660;p140"/>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2"/>
        <p:cNvGrpSpPr/>
        <p:nvPr/>
      </p:nvGrpSpPr>
      <p:grpSpPr>
        <a:xfrm>
          <a:off x="0" y="0"/>
          <a:ext cx="0" cy="0"/>
          <a:chOff x="0" y="0"/>
          <a:chExt cx="0" cy="0"/>
        </a:xfrm>
      </p:grpSpPr>
      <p:sp>
        <p:nvSpPr>
          <p:cNvPr id="723" name="Google Shape;723;p154"/>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4" name="Google Shape;724;p154"/>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725" name="Google Shape;725;p154"/>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7"/>
        <p:cNvGrpSpPr/>
        <p:nvPr/>
      </p:nvGrpSpPr>
      <p:grpSpPr>
        <a:xfrm>
          <a:off x="0" y="0"/>
          <a:ext cx="0" cy="0"/>
          <a:chOff x="0" y="0"/>
          <a:chExt cx="0" cy="0"/>
        </a:xfrm>
      </p:grpSpPr>
      <p:sp>
        <p:nvSpPr>
          <p:cNvPr id="788" name="Google Shape;788;p168"/>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9" name="Google Shape;789;p168"/>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790" name="Google Shape;790;p168"/>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2"/>
        <p:cNvGrpSpPr/>
        <p:nvPr/>
      </p:nvGrpSpPr>
      <p:grpSpPr>
        <a:xfrm>
          <a:off x="0" y="0"/>
          <a:ext cx="0" cy="0"/>
          <a:chOff x="0" y="0"/>
          <a:chExt cx="0" cy="0"/>
        </a:xfrm>
      </p:grpSpPr>
      <p:sp>
        <p:nvSpPr>
          <p:cNvPr id="853" name="Google Shape;853;p182"/>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4" name="Google Shape;854;p182"/>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855" name="Google Shape;855;p182"/>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7"/>
        <p:cNvGrpSpPr/>
        <p:nvPr/>
      </p:nvGrpSpPr>
      <p:grpSpPr>
        <a:xfrm>
          <a:off x="0" y="0"/>
          <a:ext cx="0" cy="0"/>
          <a:chOff x="0" y="0"/>
          <a:chExt cx="0" cy="0"/>
        </a:xfrm>
      </p:grpSpPr>
      <p:sp>
        <p:nvSpPr>
          <p:cNvPr id="918" name="Google Shape;918;p196"/>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9" name="Google Shape;919;p196"/>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920" name="Google Shape;920;p196"/>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82"/>
        <p:cNvGrpSpPr/>
        <p:nvPr/>
      </p:nvGrpSpPr>
      <p:grpSpPr>
        <a:xfrm>
          <a:off x="0" y="0"/>
          <a:ext cx="0" cy="0"/>
          <a:chOff x="0" y="0"/>
          <a:chExt cx="0" cy="0"/>
        </a:xfrm>
      </p:grpSpPr>
      <p:sp>
        <p:nvSpPr>
          <p:cNvPr id="983" name="Google Shape;983;p21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84" name="Google Shape;984;p21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85" name="Google Shape;985;p21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4" name="Google Shape;84;p18"/>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9" name="Google Shape;159;p3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0" name="Google Shape;160;p3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44"/>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2" name="Google Shape;212;p44"/>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13" name="Google Shape;213;p44"/>
          <p:cNvPicPr preferRelativeResize="0"/>
          <p:nvPr/>
        </p:nvPicPr>
        <p:blipFill rotWithShape="1">
          <a:blip r:embed="rId14">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p57"/>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3" name="Google Shape;273;p57"/>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74" name="Google Shape;274;p57"/>
          <p:cNvPicPr preferRelativeResize="0"/>
          <p:nvPr/>
        </p:nvPicPr>
        <p:blipFill rotWithShape="1">
          <a:blip r:embed="rId14">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70"/>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4" name="Google Shape;334;p70"/>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335" name="Google Shape;335;p70"/>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7"/>
        <p:cNvGrpSpPr/>
        <p:nvPr/>
      </p:nvGrpSpPr>
      <p:grpSpPr>
        <a:xfrm>
          <a:off x="0" y="0"/>
          <a:ext cx="0" cy="0"/>
          <a:chOff x="0" y="0"/>
          <a:chExt cx="0" cy="0"/>
        </a:xfrm>
      </p:grpSpPr>
      <p:sp>
        <p:nvSpPr>
          <p:cNvPr id="398" name="Google Shape;398;p84"/>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9" name="Google Shape;399;p84"/>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400" name="Google Shape;400;p84"/>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98"/>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64" name="Google Shape;464;p98"/>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465" name="Google Shape;465;p98"/>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Google Shape;528;p112"/>
          <p:cNvSpPr txBox="1">
            <a:spLocks noGrp="1"/>
          </p:cNvSpPr>
          <p:nvPr>
            <p:ph type="title"/>
          </p:nvPr>
        </p:nvSpPr>
        <p:spPr>
          <a:xfrm>
            <a:off x="457200" y="274639"/>
            <a:ext cx="8229600" cy="114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E3D7B"/>
              </a:buClr>
              <a:buSzPts val="3300"/>
              <a:buFont typeface="Rockwell"/>
              <a:buNone/>
              <a:defRPr sz="3300" b="0" i="0" u="none" strike="noStrike" cap="none">
                <a:solidFill>
                  <a:srgbClr val="1E3D7B"/>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9" name="Google Shape;529;p112"/>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59595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530" name="Google Shape;530;p112"/>
          <p:cNvPicPr preferRelativeResize="0"/>
          <p:nvPr/>
        </p:nvPicPr>
        <p:blipFill rotWithShape="1">
          <a:blip r:embed="rId15">
            <a:alphaModFix/>
          </a:blip>
          <a:srcRect/>
          <a:stretch/>
        </p:blipFill>
        <p:spPr>
          <a:xfrm>
            <a:off x="0" y="6392644"/>
            <a:ext cx="9144001" cy="4682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34.jp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hyperlink" Target="https://shanahanonliteracy.com/publications/limiting-children-to-books-they-can-already-read" TargetMode="External"/><Relationship Id="rId5" Type="http://schemas.openxmlformats.org/officeDocument/2006/relationships/hyperlink" Target="https://www.slj.com/?detailStory=thinking-outside-the-bin-why-labeling-books-by-reading-level-disempowers-young-readers" TargetMode="Externa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ritter.tea.state.tx.us/rules/tac/chapter110/ch110a.html#110.1" TargetMode="External"/><Relationship Id="rId7"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hyperlink" Target="https://www.edutopia.org/article/it-time-drop-finding-main-idea-and-teach-reading-new-way" TargetMode="External"/><Relationship Id="rId4" Type="http://schemas.openxmlformats.org/officeDocument/2006/relationships/hyperlink" Target="http://www.ascd.org/publications/books/114008/chapters/Understanding-and-Evaluating-Text-Complexity.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jonlai.people.stanford.edu/sites/g/files/sbiybj3231/f/am_educ_res_j-2014-goldenberg-0002831214529082.pdf" TargetMode="External"/><Relationship Id="rId2" Type="http://schemas.openxmlformats.org/officeDocument/2006/relationships/notesSlide" Target="../notesSlides/notesSlide20.xml"/><Relationship Id="rId1" Type="http://schemas.openxmlformats.org/officeDocument/2006/relationships/slideLayout" Target="../slideLayouts/slideLayout91.xml"/><Relationship Id="rId6" Type="http://schemas.openxmlformats.org/officeDocument/2006/relationships/hyperlink" Target="https://literacyworldwide.org/docs/default-source/where-we-stand/ila-explaining-phonics-instruction-an-educators-guide.pdf?_ga=2.81174423.1854996310.1519141453-498596266.1503324924"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4.xml"/><Relationship Id="rId6" Type="http://schemas.openxmlformats.org/officeDocument/2006/relationships/image" Target="../media/image43.png"/><Relationship Id="rId5" Type="http://schemas.openxmlformats.org/officeDocument/2006/relationships/hyperlink" Target="https://drive.google.com/file/d/1w0pN_ojsjXuMonR-5f1F1AV-f1zQWnDF/view?usp=sharing" TargetMode="External"/><Relationship Id="rId4" Type="http://schemas.openxmlformats.org/officeDocument/2006/relationships/hyperlink" Target="https://www.frontiersin.org/articles/10.3389/fpsyg.2019.02122/ful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17.xml"/><Relationship Id="rId5" Type="http://schemas.openxmlformats.org/officeDocument/2006/relationships/hyperlink" Target="https://www.frontiersin.org/articles/10.3389/fpsyg.2014.00533/full" TargetMode="External"/><Relationship Id="rId4" Type="http://schemas.openxmlformats.org/officeDocument/2006/relationships/hyperlink" Target="https://www.csun.edu/~sb4310/Lessondesigncourse/funds%20of%20knowledge.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17.xml"/><Relationship Id="rId5" Type="http://schemas.openxmlformats.org/officeDocument/2006/relationships/hyperlink" Target="https://docs.google.com/document/d/1ThNkLrJcqkqcpkJmuvm3zBmV_ksC5l9dvfLZd_LZqNY/edit" TargetMode="External"/><Relationship Id="rId4" Type="http://schemas.openxmlformats.org/officeDocument/2006/relationships/hyperlink" Target="https://drive.google.com/file/d/1gHMTw-XCCbqjzEZgbl5v7uxv3RRApsWb/view"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file/d/1nDSJhChEgVtauPBJ8C0UEDibAPfdHdJb/view?usp=sharing" TargetMode="External"/><Relationship Id="rId2" Type="http://schemas.openxmlformats.org/officeDocument/2006/relationships/notesSlide" Target="../notesSlides/notesSlide25.xml"/><Relationship Id="rId1" Type="http://schemas.openxmlformats.org/officeDocument/2006/relationships/slideLayout" Target="../slideLayouts/slideLayout11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0.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file/d/1XOG7RM4vzjBsZKfR00_A8X_NzXUd_wT-/view?usp=sharing" TargetMode="External"/><Relationship Id="rId2" Type="http://schemas.openxmlformats.org/officeDocument/2006/relationships/notesSlide" Target="../notesSlides/notesSlide28.xml"/><Relationship Id="rId1" Type="http://schemas.openxmlformats.org/officeDocument/2006/relationships/slideLayout" Target="../slideLayouts/slideLayout143.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6.xml"/><Relationship Id="rId5" Type="http://schemas.openxmlformats.org/officeDocument/2006/relationships/image" Target="../media/image54.png"/><Relationship Id="rId4" Type="http://schemas.openxmlformats.org/officeDocument/2006/relationships/hyperlink" Target="https://tea.texas.gov/sites/default/files/HB3_Bill_Summary.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69.xml"/><Relationship Id="rId4" Type="http://schemas.openxmlformats.org/officeDocument/2006/relationships/hyperlink" Target="https://tea.texas.gov/sites/default/files/tx293_final_framework_3.2020.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8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95.xml"/><Relationship Id="rId5" Type="http://schemas.openxmlformats.org/officeDocument/2006/relationships/hyperlink" Target="https://docs.google.com/document/d/1YacA0V1lMF-s6FFGynP4Thm11ZS7ib6YEVeef4KJq4g/copy?usp=sharing" TargetMode="External"/><Relationship Id="rId4" Type="http://schemas.openxmlformats.org/officeDocument/2006/relationships/hyperlink" Target="http://t.ly/CIzq"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95.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9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9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8.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9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9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06.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0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97.xml"/><Relationship Id="rId5" Type="http://schemas.openxmlformats.org/officeDocument/2006/relationships/image" Target="../media/image81.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97.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97.xml"/><Relationship Id="rId5" Type="http://schemas.openxmlformats.org/officeDocument/2006/relationships/image" Target="../media/image58.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9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08.xml"/><Relationship Id="rId5" Type="http://schemas.openxmlformats.org/officeDocument/2006/relationships/image" Target="../media/image5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08.xml"/><Relationship Id="rId5" Type="http://schemas.openxmlformats.org/officeDocument/2006/relationships/image" Target="../media/image58.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0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97.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97.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97.xml"/><Relationship Id="rId5" Type="http://schemas.openxmlformats.org/officeDocument/2006/relationships/image" Target="../media/image94.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9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8.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97.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notesSlide" Target="../notesSlides/notesSlide57.xml"/><Relationship Id="rId1" Type="http://schemas.openxmlformats.org/officeDocument/2006/relationships/slideLayout" Target="../slideLayouts/slideLayout195.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97.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5.xml"/></Relationships>
</file>

<file path=ppt/slides/_rels/slide6.xml.rels><?xml version="1.0" encoding="UTF-8" standalone="yes"?>
<Relationships xmlns="http://schemas.openxmlformats.org/package/2006/relationships"><Relationship Id="rId3" Type="http://schemas.openxmlformats.org/officeDocument/2006/relationships/hyperlink" Target="https://achievethecore.org/collection/9/early-reading-accelerators-k-2"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edtrust.org/social-emotional-and-academic-development-through-an-equity-lens/"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97.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hyperlink" Target="https://www.cms.k12.nc.us/remotelearning/Pages/2020_RemoteLearning.aspx" TargetMode="External"/><Relationship Id="rId7"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197.xml"/><Relationship Id="rId6" Type="http://schemas.openxmlformats.org/officeDocument/2006/relationships/hyperlink" Target="https://docs.google.com/document/d/1V6ZUeAjItupipytD3eKD4ZlqaROthGhB1YiPiDXxxmw/edit?usp=sharing" TargetMode="External"/><Relationship Id="rId5" Type="http://schemas.openxmlformats.org/officeDocument/2006/relationships/image" Target="../media/image58.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211.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hyperlink" Target="https://youtu.be/iW4LlrGk_5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97.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9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97.xml"/></Relationships>
</file>

<file path=ppt/slides/_rels/slide66.xml.rels><?xml version="1.0" encoding="UTF-8" standalone="yes"?>
<Relationships xmlns="http://schemas.openxmlformats.org/package/2006/relationships"><Relationship Id="rId3" Type="http://schemas.openxmlformats.org/officeDocument/2006/relationships/hyperlink" Target="https://place.fi.ncsu.edu/local/catalog/course.php?id=15" TargetMode="External"/><Relationship Id="rId2" Type="http://schemas.openxmlformats.org/officeDocument/2006/relationships/notesSlide" Target="../notesSlides/notesSlide66.xml"/><Relationship Id="rId1" Type="http://schemas.openxmlformats.org/officeDocument/2006/relationships/slideLayout" Target="../slideLayouts/slideLayout197.xml"/><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97.xml"/><Relationship Id="rId5" Type="http://schemas.openxmlformats.org/officeDocument/2006/relationships/image" Target="../media/image123.png"/><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195.xml"/><Relationship Id="rId5" Type="http://schemas.openxmlformats.org/officeDocument/2006/relationships/hyperlink" Target="https://docs.google.com/document/d/1YacA0V1lMF-s6FFGynP4Thm11ZS7ib6YEVeef4KJq4g/copy?usp=sharing" TargetMode="External"/><Relationship Id="rId4" Type="http://schemas.openxmlformats.org/officeDocument/2006/relationships/hyperlink" Target="http://t.ly/CIzq"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26.pn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hyperlink" Target="http://bit.ly/ERAWEB2FEEDBACK" TargetMode="External"/><Relationship Id="rId4"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228"/>
          <p:cNvSpPr/>
          <p:nvPr/>
        </p:nvSpPr>
        <p:spPr>
          <a:xfrm>
            <a:off x="407550" y="194650"/>
            <a:ext cx="8328900" cy="1291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Welcome to the Early Reading Accelerators Webinar Series</a:t>
            </a:r>
            <a:endParaRPr sz="3000">
              <a:solidFill>
                <a:srgbClr val="FFFFFF"/>
              </a:solidFill>
              <a:latin typeface="Comfortaa"/>
              <a:ea typeface="Comfortaa"/>
              <a:cs typeface="Comfortaa"/>
              <a:sym typeface="Comfortaa"/>
            </a:endParaRPr>
          </a:p>
        </p:txBody>
      </p:sp>
      <p:pic>
        <p:nvPicPr>
          <p:cNvPr id="1066" name="Google Shape;1066;p228"/>
          <p:cNvPicPr preferRelativeResize="0"/>
          <p:nvPr/>
        </p:nvPicPr>
        <p:blipFill>
          <a:blip r:embed="rId3">
            <a:alphaModFix/>
          </a:blip>
          <a:stretch>
            <a:fillRect/>
          </a:stretch>
        </p:blipFill>
        <p:spPr>
          <a:xfrm>
            <a:off x="610400" y="1763875"/>
            <a:ext cx="7923201" cy="4436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23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8" name="Google Shape;1158;p23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59" name="Google Shape;1159;p237"/>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23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5" name="Google Shape;1165;p23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66" name="Google Shape;1166;p238"/>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23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p23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73" name="Google Shape;1173;p239"/>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240"/>
          <p:cNvSpPr/>
          <p:nvPr/>
        </p:nvSpPr>
        <p:spPr>
          <a:xfrm rot="-5400000">
            <a:off x="5639850" y="2334250"/>
            <a:ext cx="2467500" cy="4025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0"/>
          <p:cNvSpPr/>
          <p:nvPr/>
        </p:nvSpPr>
        <p:spPr>
          <a:xfrm>
            <a:off x="214325" y="1764500"/>
            <a:ext cx="4357800" cy="265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0"/>
          <p:cNvSpPr/>
          <p:nvPr/>
        </p:nvSpPr>
        <p:spPr>
          <a:xfrm>
            <a:off x="331025" y="4301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Today’s Presenters</a:t>
            </a:r>
            <a:endParaRPr sz="3000">
              <a:solidFill>
                <a:srgbClr val="FFFFFF"/>
              </a:solidFill>
              <a:latin typeface="Comfortaa"/>
              <a:ea typeface="Comfortaa"/>
              <a:cs typeface="Comfortaa"/>
              <a:sym typeface="Comfortaa"/>
            </a:endParaRPr>
          </a:p>
        </p:txBody>
      </p:sp>
      <p:pic>
        <p:nvPicPr>
          <p:cNvPr id="1181" name="Google Shape;1181;p240"/>
          <p:cNvPicPr preferRelativeResize="0"/>
          <p:nvPr/>
        </p:nvPicPr>
        <p:blipFill>
          <a:blip r:embed="rId3">
            <a:alphaModFix/>
          </a:blip>
          <a:stretch>
            <a:fillRect/>
          </a:stretch>
        </p:blipFill>
        <p:spPr>
          <a:xfrm>
            <a:off x="5024100" y="3276175"/>
            <a:ext cx="3741559" cy="2135200"/>
          </a:xfrm>
          <a:prstGeom prst="rect">
            <a:avLst/>
          </a:prstGeom>
          <a:noFill/>
          <a:ln>
            <a:noFill/>
          </a:ln>
        </p:spPr>
      </p:pic>
      <p:pic>
        <p:nvPicPr>
          <p:cNvPr id="1182" name="Google Shape;1182;p240"/>
          <p:cNvPicPr preferRelativeResize="0"/>
          <p:nvPr/>
        </p:nvPicPr>
        <p:blipFill>
          <a:blip r:embed="rId4">
            <a:alphaModFix/>
          </a:blip>
          <a:stretch>
            <a:fillRect/>
          </a:stretch>
        </p:blipFill>
        <p:spPr>
          <a:xfrm>
            <a:off x="395651" y="1942051"/>
            <a:ext cx="3947750" cy="2281228"/>
          </a:xfrm>
          <a:prstGeom prst="rect">
            <a:avLst/>
          </a:prstGeom>
          <a:noFill/>
          <a:ln>
            <a:noFill/>
          </a:ln>
        </p:spPr>
      </p:pic>
      <p:sp>
        <p:nvSpPr>
          <p:cNvPr id="1183" name="Google Shape;1183;p240"/>
          <p:cNvSpPr/>
          <p:nvPr/>
        </p:nvSpPr>
        <p:spPr>
          <a:xfrm>
            <a:off x="471850" y="4418000"/>
            <a:ext cx="3741600" cy="709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omfortaa"/>
                <a:ea typeface="Comfortaa"/>
                <a:cs typeface="Comfortaa"/>
                <a:sym typeface="Comfortaa"/>
              </a:rPr>
              <a:t>San Antonio Independent</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 School District</a:t>
            </a:r>
            <a:endParaRPr sz="1500">
              <a:solidFill>
                <a:srgbClr val="FFFFFF"/>
              </a:solidFill>
              <a:latin typeface="Comfortaa"/>
              <a:ea typeface="Comfortaa"/>
              <a:cs typeface="Comfortaa"/>
              <a:sym typeface="Comfortaa"/>
            </a:endParaRPr>
          </a:p>
        </p:txBody>
      </p:sp>
      <p:sp>
        <p:nvSpPr>
          <p:cNvPr id="1184" name="Google Shape;1184;p240"/>
          <p:cNvSpPr/>
          <p:nvPr/>
        </p:nvSpPr>
        <p:spPr>
          <a:xfrm>
            <a:off x="5013300" y="5580700"/>
            <a:ext cx="3741600" cy="709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omfortaa"/>
                <a:ea typeface="Comfortaa"/>
                <a:cs typeface="Comfortaa"/>
                <a:sym typeface="Comfortaa"/>
              </a:rPr>
              <a:t>Charlotte-Mecklenburg</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 Schools</a:t>
            </a:r>
            <a:endParaRPr sz="1500">
              <a:solidFill>
                <a:srgbClr val="FFFFFF"/>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241"/>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190" name="Google Shape;1190;p241"/>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1191" name="Google Shape;1191;p241"/>
          <p:cNvSpPr/>
          <p:nvPr/>
        </p:nvSpPr>
        <p:spPr>
          <a:xfrm>
            <a:off x="247200" y="29930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San Antonio Independent School District</a:t>
            </a:r>
            <a:endParaRPr sz="3000">
              <a:solidFill>
                <a:srgbClr val="FFFFFF"/>
              </a:solidFill>
              <a:latin typeface="Comfortaa"/>
              <a:ea typeface="Comfortaa"/>
              <a:cs typeface="Comfortaa"/>
              <a:sym typeface="Comfortaa"/>
            </a:endParaRPr>
          </a:p>
        </p:txBody>
      </p:sp>
      <p:pic>
        <p:nvPicPr>
          <p:cNvPr id="1192" name="Google Shape;1192;p241"/>
          <p:cNvPicPr preferRelativeResize="0"/>
          <p:nvPr/>
        </p:nvPicPr>
        <p:blipFill>
          <a:blip r:embed="rId4">
            <a:alphaModFix/>
          </a:blip>
          <a:stretch>
            <a:fillRect/>
          </a:stretch>
        </p:blipFill>
        <p:spPr>
          <a:xfrm>
            <a:off x="3143250" y="1702425"/>
            <a:ext cx="2857500" cy="1047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6"/>
        <p:cNvGrpSpPr/>
        <p:nvPr/>
      </p:nvGrpSpPr>
      <p:grpSpPr>
        <a:xfrm>
          <a:off x="0" y="0"/>
          <a:ext cx="0" cy="0"/>
          <a:chOff x="0" y="0"/>
          <a:chExt cx="0" cy="0"/>
        </a:xfrm>
      </p:grpSpPr>
      <p:sp>
        <p:nvSpPr>
          <p:cNvPr id="1197" name="Google Shape;1197;p242"/>
          <p:cNvSpPr txBox="1">
            <a:spLocks noGrp="1"/>
          </p:cNvSpPr>
          <p:nvPr>
            <p:ph type="subTitle" idx="1"/>
          </p:nvPr>
        </p:nvSpPr>
        <p:spPr>
          <a:xfrm>
            <a:off x="3810200" y="1483200"/>
            <a:ext cx="5148600" cy="105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FFFFFF"/>
                </a:solidFill>
              </a:rPr>
              <a:t>Challenging Assumptions about Early Literacy</a:t>
            </a:r>
            <a:endParaRPr>
              <a:solidFill>
                <a:srgbClr val="FFFFFF"/>
              </a:solidFill>
            </a:endParaRPr>
          </a:p>
          <a:p>
            <a:pPr marL="0" lvl="0" indent="0" algn="ctr" rtl="0">
              <a:lnSpc>
                <a:spcPct val="100000"/>
              </a:lnSpc>
              <a:spcBef>
                <a:spcPts val="0"/>
              </a:spcBef>
              <a:spcAft>
                <a:spcPts val="0"/>
              </a:spcAft>
              <a:buSzPts val="2800"/>
              <a:buNone/>
            </a:pPr>
            <a:r>
              <a:rPr lang="en" sz="1900">
                <a:solidFill>
                  <a:srgbClr val="FFFFFF"/>
                </a:solidFill>
              </a:rPr>
              <a:t>Effective Strategies for Kinder and First Grade Classrooms</a:t>
            </a:r>
            <a:endParaRPr sz="19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1"/>
        <p:cNvGrpSpPr/>
        <p:nvPr/>
      </p:nvGrpSpPr>
      <p:grpSpPr>
        <a:xfrm>
          <a:off x="0" y="0"/>
          <a:ext cx="0" cy="0"/>
          <a:chOff x="0" y="0"/>
          <a:chExt cx="0" cy="0"/>
        </a:xfrm>
      </p:grpSpPr>
      <p:sp>
        <p:nvSpPr>
          <p:cNvPr id="1202" name="Google Shape;1202;p243"/>
          <p:cNvSpPr txBox="1">
            <a:spLocks noGrp="1"/>
          </p:cNvSpPr>
          <p:nvPr>
            <p:ph type="title"/>
          </p:nvPr>
        </p:nvSpPr>
        <p:spPr>
          <a:xfrm>
            <a:off x="457200" y="274639"/>
            <a:ext cx="8229600" cy="11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3300"/>
              <a:buFont typeface="Rockwell"/>
              <a:buNone/>
            </a:pPr>
            <a:r>
              <a:rPr lang="en"/>
              <a:t>San Antonio ISD Demographics</a:t>
            </a:r>
            <a:endParaRPr/>
          </a:p>
        </p:txBody>
      </p:sp>
      <p:pic>
        <p:nvPicPr>
          <p:cNvPr id="1203" name="Google Shape;1203;p243"/>
          <p:cNvPicPr preferRelativeResize="0"/>
          <p:nvPr/>
        </p:nvPicPr>
        <p:blipFill rotWithShape="1">
          <a:blip r:embed="rId3">
            <a:alphaModFix/>
          </a:blip>
          <a:srcRect t="4924"/>
          <a:stretch/>
        </p:blipFill>
        <p:spPr>
          <a:xfrm>
            <a:off x="1107373" y="1667069"/>
            <a:ext cx="6929251" cy="45437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7"/>
        <p:cNvGrpSpPr/>
        <p:nvPr/>
      </p:nvGrpSpPr>
      <p:grpSpPr>
        <a:xfrm>
          <a:off x="0" y="0"/>
          <a:ext cx="0" cy="0"/>
          <a:chOff x="0" y="0"/>
          <a:chExt cx="0" cy="0"/>
        </a:xfrm>
      </p:grpSpPr>
      <p:sp>
        <p:nvSpPr>
          <p:cNvPr id="1208" name="Google Shape;1208;p244"/>
          <p:cNvSpPr txBox="1">
            <a:spLocks noGrp="1"/>
          </p:cNvSpPr>
          <p:nvPr>
            <p:ph type="title"/>
          </p:nvPr>
        </p:nvSpPr>
        <p:spPr>
          <a:xfrm>
            <a:off x="457200" y="274639"/>
            <a:ext cx="8229600" cy="11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3600"/>
              <a:buFont typeface="Rockwell"/>
              <a:buNone/>
            </a:pPr>
            <a:r>
              <a:rPr lang="en" sz="3600"/>
              <a:t>The Partnership and The Pilot</a:t>
            </a:r>
            <a:endParaRPr sz="3600"/>
          </a:p>
        </p:txBody>
      </p:sp>
      <p:pic>
        <p:nvPicPr>
          <p:cNvPr id="1209" name="Google Shape;1209;p244"/>
          <p:cNvPicPr preferRelativeResize="0"/>
          <p:nvPr/>
        </p:nvPicPr>
        <p:blipFill rotWithShape="1">
          <a:blip r:embed="rId3">
            <a:alphaModFix/>
          </a:blip>
          <a:srcRect/>
          <a:stretch/>
        </p:blipFill>
        <p:spPr>
          <a:xfrm>
            <a:off x="3084680" y="2933700"/>
            <a:ext cx="2677994" cy="1628959"/>
          </a:xfrm>
          <a:prstGeom prst="rect">
            <a:avLst/>
          </a:prstGeom>
          <a:noFill/>
          <a:ln>
            <a:noFill/>
          </a:ln>
        </p:spPr>
      </p:pic>
      <p:pic>
        <p:nvPicPr>
          <p:cNvPr id="1210" name="Google Shape;1210;p244"/>
          <p:cNvPicPr preferRelativeResize="0"/>
          <p:nvPr/>
        </p:nvPicPr>
        <p:blipFill rotWithShape="1">
          <a:blip r:embed="rId4">
            <a:alphaModFix/>
          </a:blip>
          <a:srcRect b="4743"/>
          <a:stretch/>
        </p:blipFill>
        <p:spPr>
          <a:xfrm>
            <a:off x="457200" y="2140813"/>
            <a:ext cx="2166552" cy="2879864"/>
          </a:xfrm>
          <a:prstGeom prst="rect">
            <a:avLst/>
          </a:prstGeom>
          <a:noFill/>
          <a:ln>
            <a:noFill/>
          </a:ln>
        </p:spPr>
      </p:pic>
      <p:pic>
        <p:nvPicPr>
          <p:cNvPr id="1211" name="Google Shape;1211;p244"/>
          <p:cNvPicPr preferRelativeResize="0"/>
          <p:nvPr/>
        </p:nvPicPr>
        <p:blipFill rotWithShape="1">
          <a:blip r:embed="rId5">
            <a:alphaModFix/>
          </a:blip>
          <a:srcRect/>
          <a:stretch/>
        </p:blipFill>
        <p:spPr>
          <a:xfrm>
            <a:off x="6223603" y="2667000"/>
            <a:ext cx="2472710" cy="17652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5"/>
        <p:cNvGrpSpPr/>
        <p:nvPr/>
      </p:nvGrpSpPr>
      <p:grpSpPr>
        <a:xfrm>
          <a:off x="0" y="0"/>
          <a:ext cx="0" cy="0"/>
          <a:chOff x="0" y="0"/>
          <a:chExt cx="0" cy="0"/>
        </a:xfrm>
      </p:grpSpPr>
      <p:sp>
        <p:nvSpPr>
          <p:cNvPr id="1216" name="Google Shape;1216;p245"/>
          <p:cNvSpPr txBox="1">
            <a:spLocks noGrp="1"/>
          </p:cNvSpPr>
          <p:nvPr>
            <p:ph type="title"/>
          </p:nvPr>
        </p:nvSpPr>
        <p:spPr>
          <a:xfrm>
            <a:off x="162412" y="271900"/>
            <a:ext cx="8825400" cy="7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E3D7B"/>
              </a:buClr>
              <a:buSzPts val="2800"/>
              <a:buFont typeface="Rockwell"/>
              <a:buNone/>
            </a:pPr>
            <a:r>
              <a:rPr lang="en" sz="2700"/>
              <a:t>Assumption #1: Leveled Literacy is Core Instruction</a:t>
            </a:r>
            <a:endParaRPr sz="2700"/>
          </a:p>
        </p:txBody>
      </p:sp>
      <p:sp>
        <p:nvSpPr>
          <p:cNvPr id="1217" name="Google Shape;1217;p245"/>
          <p:cNvSpPr txBox="1">
            <a:spLocks noGrp="1"/>
          </p:cNvSpPr>
          <p:nvPr>
            <p:ph type="body" idx="1"/>
          </p:nvPr>
        </p:nvSpPr>
        <p:spPr>
          <a:xfrm>
            <a:off x="311700" y="1647817"/>
            <a:ext cx="8520600" cy="49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595959"/>
              </a:buClr>
              <a:buSzPts val="1800"/>
              <a:buNone/>
            </a:pPr>
            <a:endParaRPr/>
          </a:p>
          <a:p>
            <a:pPr marL="0" lvl="0" indent="0" algn="l" rtl="0">
              <a:spcBef>
                <a:spcPts val="1600"/>
              </a:spcBef>
              <a:spcAft>
                <a:spcPts val="1600"/>
              </a:spcAft>
              <a:buClr>
                <a:srgbClr val="595959"/>
              </a:buClr>
              <a:buSzPts val="1800"/>
              <a:buNone/>
            </a:pPr>
            <a:endParaRPr/>
          </a:p>
        </p:txBody>
      </p:sp>
      <p:pic>
        <p:nvPicPr>
          <p:cNvPr id="1218" name="Google Shape;1218;p245"/>
          <p:cNvPicPr preferRelativeResize="0"/>
          <p:nvPr/>
        </p:nvPicPr>
        <p:blipFill rotWithShape="1">
          <a:blip r:embed="rId3">
            <a:alphaModFix/>
          </a:blip>
          <a:srcRect/>
          <a:stretch/>
        </p:blipFill>
        <p:spPr>
          <a:xfrm>
            <a:off x="796511" y="2165565"/>
            <a:ext cx="2967625" cy="3597400"/>
          </a:xfrm>
          <a:prstGeom prst="rect">
            <a:avLst/>
          </a:prstGeom>
          <a:noFill/>
          <a:ln>
            <a:noFill/>
          </a:ln>
        </p:spPr>
      </p:pic>
      <p:pic>
        <p:nvPicPr>
          <p:cNvPr id="1219" name="Google Shape;1219;p245"/>
          <p:cNvPicPr preferRelativeResize="0"/>
          <p:nvPr/>
        </p:nvPicPr>
        <p:blipFill rotWithShape="1">
          <a:blip r:embed="rId4">
            <a:alphaModFix/>
          </a:blip>
          <a:srcRect/>
          <a:stretch/>
        </p:blipFill>
        <p:spPr>
          <a:xfrm>
            <a:off x="4571997" y="2190447"/>
            <a:ext cx="3685478" cy="2698050"/>
          </a:xfrm>
          <a:prstGeom prst="rect">
            <a:avLst/>
          </a:prstGeom>
          <a:noFill/>
          <a:ln>
            <a:noFill/>
          </a:ln>
        </p:spPr>
      </p:pic>
      <p:sp>
        <p:nvSpPr>
          <p:cNvPr id="1220" name="Google Shape;1220;p245"/>
          <p:cNvSpPr txBox="1"/>
          <p:nvPr/>
        </p:nvSpPr>
        <p:spPr>
          <a:xfrm>
            <a:off x="434325" y="5852133"/>
            <a:ext cx="8213400" cy="7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r>
              <a:rPr lang="en" sz="1400" b="1" i="0" u="sng" strike="noStrike" cap="none">
                <a:solidFill>
                  <a:srgbClr val="0070C0"/>
                </a:solidFill>
                <a:latin typeface="Arial Rounded"/>
                <a:ea typeface="Arial Rounded"/>
                <a:cs typeface="Arial Rounded"/>
                <a:sym typeface="Arial Rounded"/>
                <a:hlinkClick r:id="rId5">
                  <a:extLst>
                    <a:ext uri="{A12FA001-AC4F-418D-AE19-62706E023703}">
                      <ahyp:hlinkClr xmlns:ahyp="http://schemas.microsoft.com/office/drawing/2018/hyperlinkcolor" val="tx"/>
                    </a:ext>
                  </a:extLst>
                </a:hlinkClick>
              </a:rPr>
              <a:t>Outside the Bin</a:t>
            </a:r>
            <a:r>
              <a:rPr lang="en" sz="1400" b="1" i="0" u="none" strike="noStrike" cap="none">
                <a:solidFill>
                  <a:srgbClr val="0070C0"/>
                </a:solidFill>
                <a:latin typeface="Arial Rounded"/>
                <a:ea typeface="Arial Rounded"/>
                <a:cs typeface="Arial Rounded"/>
                <a:sym typeface="Arial Rounded"/>
              </a:rPr>
              <a:t>                                                                    </a:t>
            </a:r>
            <a:r>
              <a:rPr lang="en" sz="1400" b="1" i="0" u="sng" strike="noStrike" cap="none">
                <a:solidFill>
                  <a:srgbClr val="0070C0"/>
                </a:solidFill>
                <a:latin typeface="Arial Rounded"/>
                <a:ea typeface="Arial Rounded"/>
                <a:cs typeface="Arial Rounded"/>
                <a:sym typeface="Arial Rounded"/>
                <a:hlinkClick r:id="rId6">
                  <a:extLst>
                    <a:ext uri="{A12FA001-AC4F-418D-AE19-62706E023703}">
                      <ahyp:hlinkClr xmlns:ahyp="http://schemas.microsoft.com/office/drawing/2018/hyperlinkcolor" val="tx"/>
                    </a:ext>
                  </a:extLst>
                </a:hlinkClick>
              </a:rPr>
              <a:t>Limiting Students</a:t>
            </a:r>
            <a:endParaRPr sz="1400" b="1" i="0" u="none" strike="noStrike" cap="none">
              <a:solidFill>
                <a:srgbClr val="0070C0"/>
              </a:solidFill>
              <a:latin typeface="Arial Rounded"/>
              <a:ea typeface="Arial Rounded"/>
              <a:cs typeface="Arial Rounded"/>
              <a:sym typeface="Arial Rounded"/>
            </a:endParaRPr>
          </a:p>
        </p:txBody>
      </p:sp>
      <p:sp>
        <p:nvSpPr>
          <p:cNvPr id="1221" name="Google Shape;1221;p245"/>
          <p:cNvSpPr txBox="1"/>
          <p:nvPr/>
        </p:nvSpPr>
        <p:spPr>
          <a:xfrm>
            <a:off x="273575" y="1310692"/>
            <a:ext cx="8727900" cy="6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Proxima Nova"/>
                <a:ea typeface="Proxima Nova"/>
                <a:cs typeface="Proxima Nova"/>
                <a:sym typeface="Proxima Nova"/>
              </a:rPr>
              <a:t>“Leveled texts lead to leveled lives.” Dr. Alfred Tatum, author of </a:t>
            </a:r>
            <a:r>
              <a:rPr lang="en" sz="1700" b="0" i="1" u="none" strike="noStrike" cap="none">
                <a:solidFill>
                  <a:srgbClr val="000000"/>
                </a:solidFill>
                <a:latin typeface="Proxima Nova"/>
                <a:ea typeface="Proxima Nova"/>
                <a:cs typeface="Proxima Nova"/>
                <a:sym typeface="Proxima Nova"/>
              </a:rPr>
              <a:t>Reading for their Lives</a:t>
            </a:r>
            <a:endParaRPr sz="1700" b="0" i="1" u="none" strike="noStrike" cap="none">
              <a:solidFill>
                <a:srgbClr val="000000"/>
              </a:solidFill>
              <a:latin typeface="Proxima Nova"/>
              <a:ea typeface="Proxima Nova"/>
              <a:cs typeface="Proxima Nova"/>
              <a:sym typeface="Proxima Nova"/>
            </a:endParaRPr>
          </a:p>
        </p:txBody>
      </p:sp>
      <p:cxnSp>
        <p:nvCxnSpPr>
          <p:cNvPr id="1222" name="Google Shape;1222;p245"/>
          <p:cNvCxnSpPr/>
          <p:nvPr/>
        </p:nvCxnSpPr>
        <p:spPr>
          <a:xfrm>
            <a:off x="214164" y="1055023"/>
            <a:ext cx="86868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6"/>
        <p:cNvGrpSpPr/>
        <p:nvPr/>
      </p:nvGrpSpPr>
      <p:grpSpPr>
        <a:xfrm>
          <a:off x="0" y="0"/>
          <a:ext cx="0" cy="0"/>
          <a:chOff x="0" y="0"/>
          <a:chExt cx="0" cy="0"/>
        </a:xfrm>
      </p:grpSpPr>
      <p:sp>
        <p:nvSpPr>
          <p:cNvPr id="1227" name="Google Shape;1227;p246"/>
          <p:cNvSpPr txBox="1">
            <a:spLocks noGrp="1"/>
          </p:cNvSpPr>
          <p:nvPr>
            <p:ph type="title"/>
          </p:nvPr>
        </p:nvSpPr>
        <p:spPr>
          <a:xfrm>
            <a:off x="166150" y="148467"/>
            <a:ext cx="8738100" cy="7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E3D7B"/>
              </a:buClr>
              <a:buSzPts val="2800"/>
              <a:buFont typeface="Rockwell"/>
              <a:buNone/>
            </a:pPr>
            <a:r>
              <a:rPr lang="en" sz="2800"/>
              <a:t>Assumption #2: Reading Lessons are skill-based</a:t>
            </a:r>
            <a:endParaRPr sz="2800"/>
          </a:p>
        </p:txBody>
      </p:sp>
      <p:sp>
        <p:nvSpPr>
          <p:cNvPr id="1228" name="Google Shape;1228;p24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595959"/>
              </a:buClr>
              <a:buSzPts val="1800"/>
              <a:buNone/>
            </a:pPr>
            <a:endParaRPr/>
          </a:p>
          <a:p>
            <a:pPr marL="0" lvl="0" indent="0" algn="l" rtl="0">
              <a:spcBef>
                <a:spcPts val="1600"/>
              </a:spcBef>
              <a:spcAft>
                <a:spcPts val="1600"/>
              </a:spcAft>
              <a:buClr>
                <a:srgbClr val="595959"/>
              </a:buClr>
              <a:buSzPts val="1800"/>
              <a:buNone/>
            </a:pPr>
            <a:endParaRPr/>
          </a:p>
        </p:txBody>
      </p:sp>
      <p:sp>
        <p:nvSpPr>
          <p:cNvPr id="1229" name="Google Shape;1229;p246"/>
          <p:cNvSpPr txBox="1"/>
          <p:nvPr/>
        </p:nvSpPr>
        <p:spPr>
          <a:xfrm>
            <a:off x="477450" y="969625"/>
            <a:ext cx="8382000" cy="6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highlight>
                  <a:srgbClr val="FFFFFF"/>
                </a:highlight>
                <a:latin typeface="Proxima Nova"/>
                <a:ea typeface="Proxima Nova"/>
                <a:cs typeface="Proxima Nova"/>
                <a:sym typeface="Proxima Nova"/>
              </a:rPr>
              <a:t>The strands focus on academic oracy (proficiency in oral expression and comprehension), authentic reading, and reflective writing to ensure a literate Texas. -  </a:t>
            </a:r>
            <a:r>
              <a:rPr lang="en" sz="1600" b="0" i="0" u="sng" strike="noStrike" cap="none">
                <a:solidFill>
                  <a:schemeClr val="hlink"/>
                </a:solidFill>
                <a:highlight>
                  <a:srgbClr val="FFFFFF"/>
                </a:highlight>
                <a:latin typeface="Proxima Nova"/>
                <a:ea typeface="Proxima Nova"/>
                <a:cs typeface="Proxima Nova"/>
                <a:sym typeface="Proxima Nova"/>
                <a:hlinkClick r:id="rId3"/>
              </a:rPr>
              <a:t>TEKS</a:t>
            </a:r>
            <a:endParaRPr sz="1800" b="0" i="0" u="none" strike="noStrike" cap="none">
              <a:solidFill>
                <a:srgbClr val="000000"/>
              </a:solidFill>
              <a:latin typeface="Proxima Nova"/>
              <a:ea typeface="Proxima Nova"/>
              <a:cs typeface="Proxima Nova"/>
              <a:sym typeface="Proxima Nova"/>
            </a:endParaRPr>
          </a:p>
        </p:txBody>
      </p:sp>
      <p:sp>
        <p:nvSpPr>
          <p:cNvPr id="1230" name="Google Shape;1230;p246"/>
          <p:cNvSpPr txBox="1"/>
          <p:nvPr/>
        </p:nvSpPr>
        <p:spPr>
          <a:xfrm>
            <a:off x="674250" y="5930429"/>
            <a:ext cx="7988400" cy="51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r>
              <a:rPr lang="en" sz="1400" b="0"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Text complexity</a:t>
            </a:r>
            <a:r>
              <a:rPr lang="en" sz="1400" b="0" i="0" u="none" strike="noStrike" cap="none">
                <a:solidFill>
                  <a:srgbClr val="0070C0"/>
                </a:solidFill>
                <a:latin typeface="Arial"/>
                <a:ea typeface="Arial"/>
                <a:cs typeface="Arial"/>
                <a:sym typeface="Arial"/>
              </a:rPr>
              <a:t>                                          </a:t>
            </a:r>
            <a:r>
              <a:rPr lang="en" sz="1400" b="0" i="0" u="sng" strike="noStrike" cap="none">
                <a:solidFill>
                  <a:srgbClr val="0070C0"/>
                </a:solidFill>
                <a:latin typeface="Arial"/>
                <a:ea typeface="Arial"/>
                <a:cs typeface="Arial"/>
                <a:sym typeface="Arial"/>
                <a:hlinkClick r:id="rId5">
                  <a:extLst>
                    <a:ext uri="{A12FA001-AC4F-418D-AE19-62706E023703}">
                      <ahyp:hlinkClr xmlns:ahyp="http://schemas.microsoft.com/office/drawing/2018/hyperlinkcolor" val="tx"/>
                    </a:ext>
                  </a:extLst>
                </a:hlinkClick>
              </a:rPr>
              <a:t>Drop “Finding the Main Idea”</a:t>
            </a:r>
            <a:endParaRPr sz="1400" b="0" i="0" u="none" strike="noStrike" cap="none">
              <a:solidFill>
                <a:srgbClr val="0070C0"/>
              </a:solidFill>
              <a:latin typeface="Arial"/>
              <a:ea typeface="Arial"/>
              <a:cs typeface="Arial"/>
              <a:sym typeface="Arial"/>
            </a:endParaRPr>
          </a:p>
        </p:txBody>
      </p:sp>
      <p:cxnSp>
        <p:nvCxnSpPr>
          <p:cNvPr id="1231" name="Google Shape;1231;p246"/>
          <p:cNvCxnSpPr/>
          <p:nvPr/>
        </p:nvCxnSpPr>
        <p:spPr>
          <a:xfrm>
            <a:off x="311700" y="908719"/>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pic>
        <p:nvPicPr>
          <p:cNvPr id="1232" name="Google Shape;1232;p246"/>
          <p:cNvPicPr preferRelativeResize="0"/>
          <p:nvPr/>
        </p:nvPicPr>
        <p:blipFill rotWithShape="1">
          <a:blip r:embed="rId6">
            <a:alphaModFix/>
          </a:blip>
          <a:srcRect/>
          <a:stretch/>
        </p:blipFill>
        <p:spPr>
          <a:xfrm>
            <a:off x="5303520" y="1940841"/>
            <a:ext cx="2353722" cy="3045994"/>
          </a:xfrm>
          <a:prstGeom prst="rect">
            <a:avLst/>
          </a:prstGeom>
          <a:noFill/>
          <a:ln>
            <a:noFill/>
          </a:ln>
        </p:spPr>
      </p:pic>
      <p:pic>
        <p:nvPicPr>
          <p:cNvPr id="1233" name="Google Shape;1233;p246"/>
          <p:cNvPicPr preferRelativeResize="0"/>
          <p:nvPr/>
        </p:nvPicPr>
        <p:blipFill rotWithShape="1">
          <a:blip r:embed="rId7">
            <a:alphaModFix/>
          </a:blip>
          <a:srcRect/>
          <a:stretch/>
        </p:blipFill>
        <p:spPr>
          <a:xfrm>
            <a:off x="658368" y="1889687"/>
            <a:ext cx="4082086" cy="31516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229"/>
          <p:cNvSpPr/>
          <p:nvPr/>
        </p:nvSpPr>
        <p:spPr>
          <a:xfrm>
            <a:off x="969013" y="3627875"/>
            <a:ext cx="2568000" cy="287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9"/>
          <p:cNvSpPr/>
          <p:nvPr/>
        </p:nvSpPr>
        <p:spPr>
          <a:xfrm>
            <a:off x="4187800" y="4164400"/>
            <a:ext cx="3963300" cy="21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9"/>
          <p:cNvSpPr/>
          <p:nvPr/>
        </p:nvSpPr>
        <p:spPr>
          <a:xfrm>
            <a:off x="969025" y="1261750"/>
            <a:ext cx="3677100" cy="1919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9"/>
          <p:cNvSpPr txBox="1"/>
          <p:nvPr/>
        </p:nvSpPr>
        <p:spPr>
          <a:xfrm>
            <a:off x="6592175" y="24508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76" name="Google Shape;1076;p229"/>
          <p:cNvPicPr preferRelativeResize="0"/>
          <p:nvPr/>
        </p:nvPicPr>
        <p:blipFill>
          <a:blip r:embed="rId3">
            <a:alphaModFix/>
          </a:blip>
          <a:stretch>
            <a:fillRect/>
          </a:stretch>
        </p:blipFill>
        <p:spPr>
          <a:xfrm>
            <a:off x="1137975" y="1346011"/>
            <a:ext cx="3339573" cy="1700531"/>
          </a:xfrm>
          <a:prstGeom prst="rect">
            <a:avLst/>
          </a:prstGeom>
          <a:noFill/>
          <a:ln>
            <a:noFill/>
          </a:ln>
        </p:spPr>
      </p:pic>
      <p:pic>
        <p:nvPicPr>
          <p:cNvPr id="1077" name="Google Shape;1077;p229"/>
          <p:cNvPicPr preferRelativeResize="0"/>
          <p:nvPr/>
        </p:nvPicPr>
        <p:blipFill>
          <a:blip r:embed="rId4">
            <a:alphaModFix/>
          </a:blip>
          <a:stretch>
            <a:fillRect/>
          </a:stretch>
        </p:blipFill>
        <p:spPr>
          <a:xfrm>
            <a:off x="1117712" y="3785412"/>
            <a:ext cx="2270624" cy="2556825"/>
          </a:xfrm>
          <a:prstGeom prst="rect">
            <a:avLst/>
          </a:prstGeom>
          <a:noFill/>
          <a:ln>
            <a:noFill/>
          </a:ln>
        </p:spPr>
      </p:pic>
      <p:pic>
        <p:nvPicPr>
          <p:cNvPr id="1078" name="Google Shape;1078;p229"/>
          <p:cNvPicPr preferRelativeResize="0"/>
          <p:nvPr/>
        </p:nvPicPr>
        <p:blipFill>
          <a:blip r:embed="rId5">
            <a:alphaModFix/>
          </a:blip>
          <a:stretch>
            <a:fillRect/>
          </a:stretch>
        </p:blipFill>
        <p:spPr>
          <a:xfrm>
            <a:off x="4369700" y="4288136"/>
            <a:ext cx="3599499" cy="1919730"/>
          </a:xfrm>
          <a:prstGeom prst="rect">
            <a:avLst/>
          </a:prstGeom>
          <a:noFill/>
          <a:ln>
            <a:noFill/>
          </a:ln>
        </p:spPr>
      </p:pic>
      <p:sp>
        <p:nvSpPr>
          <p:cNvPr id="1079" name="Google Shape;1079;p229"/>
          <p:cNvSpPr/>
          <p:nvPr/>
        </p:nvSpPr>
        <p:spPr>
          <a:xfrm>
            <a:off x="5550700" y="345275"/>
            <a:ext cx="2418600" cy="328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9"/>
          <p:cNvSpPr txBox="1"/>
          <p:nvPr/>
        </p:nvSpPr>
        <p:spPr>
          <a:xfrm>
            <a:off x="1801700" y="31708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Carey Swanson, SAP</a:t>
            </a:r>
            <a:endParaRPr b="1">
              <a:solidFill>
                <a:srgbClr val="FFFFFF"/>
              </a:solidFill>
            </a:endParaRPr>
          </a:p>
        </p:txBody>
      </p:sp>
      <p:sp>
        <p:nvSpPr>
          <p:cNvPr id="1081" name="Google Shape;1081;p229"/>
          <p:cNvSpPr txBox="1"/>
          <p:nvPr/>
        </p:nvSpPr>
        <p:spPr>
          <a:xfrm>
            <a:off x="4885450" y="63422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Stacy Wetcher Gad, SAP</a:t>
            </a:r>
            <a:endParaRPr b="1">
              <a:solidFill>
                <a:srgbClr val="FFFFFF"/>
              </a:solidFill>
            </a:endParaRPr>
          </a:p>
        </p:txBody>
      </p:sp>
      <p:sp>
        <p:nvSpPr>
          <p:cNvPr id="1082" name="Google Shape;1082;p229"/>
          <p:cNvSpPr txBox="1"/>
          <p:nvPr/>
        </p:nvSpPr>
        <p:spPr>
          <a:xfrm>
            <a:off x="999250" y="64946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Gabriela Uro, CGCS</a:t>
            </a:r>
            <a:endParaRPr b="1">
              <a:solidFill>
                <a:srgbClr val="FFFFFF"/>
              </a:solidFill>
            </a:endParaRPr>
          </a:p>
        </p:txBody>
      </p:sp>
      <p:sp>
        <p:nvSpPr>
          <p:cNvPr id="1083" name="Google Shape;1083;p229"/>
          <p:cNvSpPr txBox="1"/>
          <p:nvPr/>
        </p:nvSpPr>
        <p:spPr>
          <a:xfrm>
            <a:off x="5296425" y="36872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Robin Hall, CGCS</a:t>
            </a:r>
            <a:endParaRPr b="1">
              <a:solidFill>
                <a:srgbClr val="FFFFFF"/>
              </a:solidFill>
            </a:endParaRPr>
          </a:p>
        </p:txBody>
      </p:sp>
      <p:pic>
        <p:nvPicPr>
          <p:cNvPr id="1084" name="Google Shape;1084;p229"/>
          <p:cNvPicPr preferRelativeResize="0"/>
          <p:nvPr/>
        </p:nvPicPr>
        <p:blipFill>
          <a:blip r:embed="rId6">
            <a:alphaModFix/>
          </a:blip>
          <a:stretch>
            <a:fillRect/>
          </a:stretch>
        </p:blipFill>
        <p:spPr>
          <a:xfrm>
            <a:off x="5709400" y="458500"/>
            <a:ext cx="2060600" cy="3090900"/>
          </a:xfrm>
          <a:prstGeom prst="rect">
            <a:avLst/>
          </a:prstGeom>
          <a:noFill/>
          <a:ln>
            <a:noFill/>
          </a:ln>
        </p:spPr>
      </p:pic>
      <p:sp>
        <p:nvSpPr>
          <p:cNvPr id="1085" name="Google Shape;1085;p229"/>
          <p:cNvSpPr/>
          <p:nvPr/>
        </p:nvSpPr>
        <p:spPr>
          <a:xfrm>
            <a:off x="108650" y="2690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Welcome and Overview</a:t>
            </a:r>
            <a:endParaRPr sz="3000">
              <a:solidFill>
                <a:srgbClr val="FFFFFF"/>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7"/>
        <p:cNvGrpSpPr/>
        <p:nvPr/>
      </p:nvGrpSpPr>
      <p:grpSpPr>
        <a:xfrm>
          <a:off x="0" y="0"/>
          <a:ext cx="0" cy="0"/>
          <a:chOff x="0" y="0"/>
          <a:chExt cx="0" cy="0"/>
        </a:xfrm>
      </p:grpSpPr>
      <p:sp>
        <p:nvSpPr>
          <p:cNvPr id="1238" name="Google Shape;1238;p247"/>
          <p:cNvSpPr txBox="1">
            <a:spLocks noGrp="1"/>
          </p:cNvSpPr>
          <p:nvPr>
            <p:ph type="title"/>
          </p:nvPr>
        </p:nvSpPr>
        <p:spPr>
          <a:xfrm>
            <a:off x="115818" y="153655"/>
            <a:ext cx="9009900" cy="7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E3D7B"/>
              </a:buClr>
              <a:buSzPts val="2800"/>
              <a:buFont typeface="Rockwell"/>
              <a:buNone/>
            </a:pPr>
            <a:r>
              <a:rPr lang="en" sz="2300"/>
              <a:t>Assumption #3: Alignment is automatic for Foundational Skills </a:t>
            </a:r>
            <a:endParaRPr sz="2300"/>
          </a:p>
        </p:txBody>
      </p:sp>
      <p:pic>
        <p:nvPicPr>
          <p:cNvPr id="1239" name="Google Shape;1239;p247"/>
          <p:cNvPicPr preferRelativeResize="0"/>
          <p:nvPr/>
        </p:nvPicPr>
        <p:blipFill rotWithShape="1">
          <a:blip r:embed="rId3">
            <a:alphaModFix/>
          </a:blip>
          <a:srcRect/>
          <a:stretch/>
        </p:blipFill>
        <p:spPr>
          <a:xfrm>
            <a:off x="3103775" y="2256619"/>
            <a:ext cx="3342624" cy="2353675"/>
          </a:xfrm>
          <a:prstGeom prst="rect">
            <a:avLst/>
          </a:prstGeom>
          <a:noFill/>
          <a:ln>
            <a:noFill/>
          </a:ln>
        </p:spPr>
      </p:pic>
      <p:pic>
        <p:nvPicPr>
          <p:cNvPr id="1240" name="Google Shape;1240;p247"/>
          <p:cNvPicPr preferRelativeResize="0"/>
          <p:nvPr/>
        </p:nvPicPr>
        <p:blipFill rotWithShape="1">
          <a:blip r:embed="rId4">
            <a:alphaModFix/>
          </a:blip>
          <a:srcRect/>
          <a:stretch/>
        </p:blipFill>
        <p:spPr>
          <a:xfrm>
            <a:off x="6832525" y="1876721"/>
            <a:ext cx="1999775" cy="2923480"/>
          </a:xfrm>
          <a:prstGeom prst="rect">
            <a:avLst/>
          </a:prstGeom>
          <a:noFill/>
          <a:ln>
            <a:noFill/>
          </a:ln>
        </p:spPr>
      </p:pic>
      <p:pic>
        <p:nvPicPr>
          <p:cNvPr id="1241" name="Google Shape;1241;p247"/>
          <p:cNvPicPr preferRelativeResize="0"/>
          <p:nvPr/>
        </p:nvPicPr>
        <p:blipFill rotWithShape="1">
          <a:blip r:embed="rId5">
            <a:alphaModFix/>
          </a:blip>
          <a:srcRect l="9300" t="-2000" r="-9299" b="1999"/>
          <a:stretch/>
        </p:blipFill>
        <p:spPr>
          <a:xfrm>
            <a:off x="337884" y="1681515"/>
            <a:ext cx="2765900" cy="3216325"/>
          </a:xfrm>
          <a:prstGeom prst="rect">
            <a:avLst/>
          </a:prstGeom>
          <a:noFill/>
          <a:ln>
            <a:noFill/>
          </a:ln>
        </p:spPr>
      </p:pic>
      <p:sp>
        <p:nvSpPr>
          <p:cNvPr id="1242" name="Google Shape;1242;p247"/>
          <p:cNvSpPr txBox="1"/>
          <p:nvPr/>
        </p:nvSpPr>
        <p:spPr>
          <a:xfrm>
            <a:off x="337875" y="965800"/>
            <a:ext cx="8325900" cy="514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Proxima Nova"/>
                <a:ea typeface="Proxima Nova"/>
                <a:cs typeface="Proxima Nova"/>
                <a:sym typeface="Proxima Nova"/>
              </a:rPr>
              <a:t>“Joy is one letter away from job.” - Kristen Olsen</a:t>
            </a:r>
            <a:endParaRPr sz="1800" b="0" i="0" u="none" strike="noStrike" cap="none">
              <a:solidFill>
                <a:srgbClr val="000000"/>
              </a:solidFill>
              <a:latin typeface="Proxima Nova"/>
              <a:ea typeface="Proxima Nova"/>
              <a:cs typeface="Proxima Nova"/>
              <a:sym typeface="Proxima Nova"/>
            </a:endParaRPr>
          </a:p>
        </p:txBody>
      </p:sp>
      <p:sp>
        <p:nvSpPr>
          <p:cNvPr id="1243" name="Google Shape;1243;p247"/>
          <p:cNvSpPr txBox="1"/>
          <p:nvPr/>
        </p:nvSpPr>
        <p:spPr>
          <a:xfrm>
            <a:off x="1511808" y="5923859"/>
            <a:ext cx="7648500" cy="51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70C0"/>
                </a:solidFill>
                <a:latin typeface="Arial"/>
                <a:ea typeface="Arial"/>
                <a:cs typeface="Arial"/>
                <a:sym typeface="Arial"/>
                <a:hlinkClick r:id="rId6">
                  <a:extLst>
                    <a:ext uri="{A12FA001-AC4F-418D-AE19-62706E023703}">
                      <ahyp:hlinkClr xmlns:ahyp="http://schemas.microsoft.com/office/drawing/2018/hyperlinkcolor" val="tx"/>
                    </a:ext>
                  </a:extLst>
                </a:hlinkClick>
              </a:rPr>
              <a:t>Explaining Phonics Instruction</a:t>
            </a:r>
            <a:r>
              <a:rPr lang="en" sz="1400" b="0" i="0" u="none" strike="noStrike" cap="none">
                <a:solidFill>
                  <a:srgbClr val="0070C0"/>
                </a:solidFill>
                <a:latin typeface="Arial"/>
                <a:ea typeface="Arial"/>
                <a:cs typeface="Arial"/>
                <a:sym typeface="Arial"/>
              </a:rPr>
              <a:t>                                 </a:t>
            </a:r>
            <a:r>
              <a:rPr lang="en" sz="1400" b="0" i="0" u="sng" strike="noStrike" cap="none">
                <a:solidFill>
                  <a:srgbClr val="0070C0"/>
                </a:solidFill>
                <a:latin typeface="Arial"/>
                <a:ea typeface="Arial"/>
                <a:cs typeface="Arial"/>
                <a:sym typeface="Arial"/>
                <a:hlinkClick r:id="rId7">
                  <a:extLst>
                    <a:ext uri="{A12FA001-AC4F-418D-AE19-62706E023703}">
                      <ahyp:hlinkClr xmlns:ahyp="http://schemas.microsoft.com/office/drawing/2018/hyperlinkcolor" val="tx"/>
                    </a:ext>
                  </a:extLst>
                </a:hlinkClick>
              </a:rPr>
              <a:t>Importance of  PA in Spanish</a:t>
            </a:r>
            <a:endParaRPr sz="1400" b="0" i="0" u="none" strike="noStrike" cap="none">
              <a:solidFill>
                <a:srgbClr val="0070C0"/>
              </a:solidFill>
              <a:latin typeface="Arial"/>
              <a:ea typeface="Arial"/>
              <a:cs typeface="Arial"/>
              <a:sym typeface="Arial"/>
            </a:endParaRPr>
          </a:p>
        </p:txBody>
      </p:sp>
      <p:cxnSp>
        <p:nvCxnSpPr>
          <p:cNvPr id="1244" name="Google Shape;1244;p247"/>
          <p:cNvCxnSpPr/>
          <p:nvPr/>
        </p:nvCxnSpPr>
        <p:spPr>
          <a:xfrm>
            <a:off x="141012" y="827439"/>
            <a:ext cx="87783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248"/>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t>Assumption #3: Alignment in Foundational Skills</a:t>
            </a:r>
            <a:endParaRPr sz="2900"/>
          </a:p>
        </p:txBody>
      </p:sp>
      <p:graphicFrame>
        <p:nvGraphicFramePr>
          <p:cNvPr id="1250" name="Google Shape;1250;p248"/>
          <p:cNvGraphicFramePr/>
          <p:nvPr/>
        </p:nvGraphicFramePr>
        <p:xfrm>
          <a:off x="423275" y="2667000"/>
          <a:ext cx="3000000" cy="3000000"/>
        </p:xfrm>
        <a:graphic>
          <a:graphicData uri="http://schemas.openxmlformats.org/drawingml/2006/table">
            <a:tbl>
              <a:tblPr>
                <a:noFill/>
                <a:tableStyleId>{0405014E-A42B-4C9D-981A-4796E7D259BA}</a:tableStyleId>
              </a:tblPr>
              <a:tblGrid>
                <a:gridCol w="1891700">
                  <a:extLst>
                    <a:ext uri="{9D8B030D-6E8A-4147-A177-3AD203B41FA5}">
                      <a16:colId xmlns:a16="http://schemas.microsoft.com/office/drawing/2014/main" val="20000"/>
                    </a:ext>
                  </a:extLst>
                </a:gridCol>
                <a:gridCol w="1007650">
                  <a:extLst>
                    <a:ext uri="{9D8B030D-6E8A-4147-A177-3AD203B41FA5}">
                      <a16:colId xmlns:a16="http://schemas.microsoft.com/office/drawing/2014/main" val="20001"/>
                    </a:ext>
                  </a:extLst>
                </a:gridCol>
                <a:gridCol w="1000525">
                  <a:extLst>
                    <a:ext uri="{9D8B030D-6E8A-4147-A177-3AD203B41FA5}">
                      <a16:colId xmlns:a16="http://schemas.microsoft.com/office/drawing/2014/main" val="20002"/>
                    </a:ext>
                  </a:extLst>
                </a:gridCol>
                <a:gridCol w="1064725">
                  <a:extLst>
                    <a:ext uri="{9D8B030D-6E8A-4147-A177-3AD203B41FA5}">
                      <a16:colId xmlns:a16="http://schemas.microsoft.com/office/drawing/2014/main" val="20003"/>
                    </a:ext>
                  </a:extLst>
                </a:gridCol>
                <a:gridCol w="1075400">
                  <a:extLst>
                    <a:ext uri="{9D8B030D-6E8A-4147-A177-3AD203B41FA5}">
                      <a16:colId xmlns:a16="http://schemas.microsoft.com/office/drawing/2014/main" val="20004"/>
                    </a:ext>
                  </a:extLst>
                </a:gridCol>
                <a:gridCol w="1118175">
                  <a:extLst>
                    <a:ext uri="{9D8B030D-6E8A-4147-A177-3AD203B41FA5}">
                      <a16:colId xmlns:a16="http://schemas.microsoft.com/office/drawing/2014/main" val="20005"/>
                    </a:ext>
                  </a:extLst>
                </a:gridCol>
              </a:tblGrid>
              <a:tr h="508000">
                <a:tc>
                  <a:txBody>
                    <a:bodyPr/>
                    <a:lstStyle/>
                    <a:p>
                      <a:pPr marL="0" lvl="0" indent="0" algn="ctr" rtl="0">
                        <a:spcBef>
                          <a:spcPts val="0"/>
                        </a:spcBef>
                        <a:spcAft>
                          <a:spcPts val="0"/>
                        </a:spcAft>
                        <a:buNone/>
                      </a:pPr>
                      <a:r>
                        <a:rPr lang="en" sz="1900"/>
                        <a:t>Kinder Spanish TEKS</a:t>
                      </a:r>
                      <a:endParaRPr sz="1900"/>
                    </a:p>
                  </a:txBody>
                  <a:tcPr marL="91425" marR="91425" marT="121900" marB="121900">
                    <a:solidFill>
                      <a:srgbClr val="B7B7B7"/>
                    </a:solidFill>
                  </a:tcPr>
                </a:tc>
                <a:tc>
                  <a:txBody>
                    <a:bodyPr/>
                    <a:lstStyle/>
                    <a:p>
                      <a:pPr marL="0" lvl="0" indent="0" algn="ctr" rtl="0">
                        <a:spcBef>
                          <a:spcPts val="0"/>
                        </a:spcBef>
                        <a:spcAft>
                          <a:spcPts val="0"/>
                        </a:spcAft>
                        <a:buNone/>
                      </a:pPr>
                      <a:r>
                        <a:rPr lang="en" sz="1900"/>
                        <a:t>CV</a:t>
                      </a:r>
                      <a:endParaRPr sz="1900"/>
                    </a:p>
                  </a:txBody>
                  <a:tcPr marL="91425" marR="91425" marT="121900" marB="121900">
                    <a:solidFill>
                      <a:srgbClr val="B7B7B7"/>
                    </a:solidFill>
                  </a:tcPr>
                </a:tc>
                <a:tc>
                  <a:txBody>
                    <a:bodyPr/>
                    <a:lstStyle/>
                    <a:p>
                      <a:pPr marL="0" lvl="0" indent="0" algn="ctr" rtl="0">
                        <a:spcBef>
                          <a:spcPts val="0"/>
                        </a:spcBef>
                        <a:spcAft>
                          <a:spcPts val="0"/>
                        </a:spcAft>
                        <a:buNone/>
                      </a:pPr>
                      <a:r>
                        <a:rPr lang="en" sz="1900"/>
                        <a:t>VC</a:t>
                      </a:r>
                      <a:endParaRPr sz="1900"/>
                    </a:p>
                  </a:txBody>
                  <a:tcPr marL="91425" marR="91425" marT="121900" marB="121900">
                    <a:lnR w="9525" cap="flat" cmpd="sng">
                      <a:solidFill>
                        <a:srgbClr val="999999"/>
                      </a:solidFill>
                      <a:prstDash val="solid"/>
                      <a:round/>
                      <a:headEnd type="none" w="sm" len="sm"/>
                      <a:tailEnd type="none" w="sm" len="sm"/>
                    </a:lnR>
                    <a:solidFill>
                      <a:srgbClr val="B7B7B7"/>
                    </a:solidFill>
                  </a:tcPr>
                </a:tc>
                <a:tc>
                  <a:txBody>
                    <a:bodyPr/>
                    <a:lstStyle/>
                    <a:p>
                      <a:pPr marL="0" lvl="0" indent="0" algn="ctr" rtl="0">
                        <a:spcBef>
                          <a:spcPts val="0"/>
                        </a:spcBef>
                        <a:spcAft>
                          <a:spcPts val="0"/>
                        </a:spcAft>
                        <a:buNone/>
                      </a:pPr>
                      <a:r>
                        <a:rPr lang="en" sz="1900"/>
                        <a:t>CVC</a:t>
                      </a:r>
                      <a:endParaRPr sz="1900"/>
                    </a:p>
                  </a:txBody>
                  <a:tcPr marL="91425" marR="91425" marT="121900" marB="121900">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900"/>
                        <a:t>VCV</a:t>
                      </a:r>
                      <a:endParaRPr sz="1900"/>
                    </a:p>
                  </a:txBody>
                  <a:tcPr marL="91425" marR="91425" marT="121900" marB="121900">
                    <a:lnL w="9525" cap="flat" cmpd="sng">
                      <a:solidFill>
                        <a:srgbClr val="999999"/>
                      </a:solidFill>
                      <a:prstDash val="solid"/>
                      <a:round/>
                      <a:headEnd type="none" w="sm" len="sm"/>
                      <a:tailEnd type="none" w="sm" len="sm"/>
                    </a:lnL>
                    <a:solidFill>
                      <a:srgbClr val="B7B7B7"/>
                    </a:solidFill>
                  </a:tcPr>
                </a:tc>
                <a:tc>
                  <a:txBody>
                    <a:bodyPr/>
                    <a:lstStyle/>
                    <a:p>
                      <a:pPr marL="0" lvl="0" indent="0" algn="ctr" rtl="0">
                        <a:spcBef>
                          <a:spcPts val="0"/>
                        </a:spcBef>
                        <a:spcAft>
                          <a:spcPts val="0"/>
                        </a:spcAft>
                        <a:buNone/>
                      </a:pPr>
                      <a:r>
                        <a:rPr lang="en" sz="1900"/>
                        <a:t>CCV</a:t>
                      </a:r>
                      <a:endParaRPr sz="1900"/>
                    </a:p>
                  </a:txBody>
                  <a:tcPr marL="91425" marR="91425" marT="121900" marB="121900">
                    <a:solidFill>
                      <a:srgbClr val="B7B7B7"/>
                    </a:solidFill>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 sz="1900"/>
                        <a:t>Primary Resource</a:t>
                      </a:r>
                      <a:endParaRPr sz="1900"/>
                    </a:p>
                  </a:txBody>
                  <a:tcPr marL="91425" marR="91425" marT="121900" marB="121900"/>
                </a:tc>
                <a:tc>
                  <a:txBody>
                    <a:bodyPr/>
                    <a:lstStyle/>
                    <a:p>
                      <a:pPr marL="0" lvl="0" indent="0" algn="l" rtl="0">
                        <a:spcBef>
                          <a:spcPts val="0"/>
                        </a:spcBef>
                        <a:spcAft>
                          <a:spcPts val="0"/>
                        </a:spcAft>
                        <a:buNone/>
                      </a:pPr>
                      <a:r>
                        <a:rPr lang="en" sz="1900"/>
                        <a:t>CV</a:t>
                      </a:r>
                      <a:endParaRPr sz="1900"/>
                    </a:p>
                  </a:txBody>
                  <a:tcPr marL="91425" marR="91425" marT="121900" marB="121900"/>
                </a:tc>
                <a:tc>
                  <a:txBody>
                    <a:bodyPr/>
                    <a:lstStyle/>
                    <a:p>
                      <a:pPr marL="0" lvl="0" indent="0" algn="l" rtl="0">
                        <a:spcBef>
                          <a:spcPts val="0"/>
                        </a:spcBef>
                        <a:spcAft>
                          <a:spcPts val="0"/>
                        </a:spcAft>
                        <a:buNone/>
                      </a:pPr>
                      <a:endParaRPr sz="1900"/>
                    </a:p>
                  </a:txBody>
                  <a:tcPr marL="91425" marR="91425" marT="121900" marB="121900"/>
                </a:tc>
                <a:tc>
                  <a:txBody>
                    <a:bodyPr/>
                    <a:lstStyle/>
                    <a:p>
                      <a:pPr marL="0" lvl="0" indent="0" algn="l" rtl="0">
                        <a:spcBef>
                          <a:spcPts val="0"/>
                        </a:spcBef>
                        <a:spcAft>
                          <a:spcPts val="0"/>
                        </a:spcAft>
                        <a:buNone/>
                      </a:pPr>
                      <a:endParaRPr sz="1900"/>
                    </a:p>
                  </a:txBody>
                  <a:tcPr marL="91425" marR="91425" marT="121900" marB="121900">
                    <a:lnT w="9525" cap="flat" cmpd="sng">
                      <a:solidFill>
                        <a:srgbClr val="999999"/>
                      </a:solidFill>
                      <a:prstDash val="solid"/>
                      <a:round/>
                      <a:headEnd type="none" w="sm" len="sm"/>
                      <a:tailEnd type="none" w="sm" len="sm"/>
                    </a:lnT>
                  </a:tcPr>
                </a:tc>
                <a:tc>
                  <a:txBody>
                    <a:bodyPr/>
                    <a:lstStyle/>
                    <a:p>
                      <a:pPr marL="0" lvl="0" indent="0" algn="l" rtl="0">
                        <a:spcBef>
                          <a:spcPts val="0"/>
                        </a:spcBef>
                        <a:spcAft>
                          <a:spcPts val="0"/>
                        </a:spcAft>
                        <a:buNone/>
                      </a:pPr>
                      <a:endParaRPr sz="1900"/>
                    </a:p>
                  </a:txBody>
                  <a:tcPr marL="91425" marR="91425" marT="121900" marB="121900"/>
                </a:tc>
                <a:tc>
                  <a:txBody>
                    <a:bodyPr/>
                    <a:lstStyle/>
                    <a:p>
                      <a:pPr marL="0" lvl="0" indent="0" algn="l" rtl="0">
                        <a:spcBef>
                          <a:spcPts val="0"/>
                        </a:spcBef>
                        <a:spcAft>
                          <a:spcPts val="0"/>
                        </a:spcAft>
                        <a:buNone/>
                      </a:pP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r>
                        <a:rPr lang="en" sz="1900"/>
                        <a:t>Adopted Curriculum</a:t>
                      </a:r>
                      <a:endParaRPr sz="1900"/>
                    </a:p>
                  </a:txBody>
                  <a:tcPr marL="91425" marR="91425" marT="121900" marB="121900"/>
                </a:tc>
                <a:tc>
                  <a:txBody>
                    <a:bodyPr/>
                    <a:lstStyle/>
                    <a:p>
                      <a:pPr marL="0" lvl="0" indent="0" algn="l" rtl="0">
                        <a:spcBef>
                          <a:spcPts val="0"/>
                        </a:spcBef>
                        <a:spcAft>
                          <a:spcPts val="0"/>
                        </a:spcAft>
                        <a:buNone/>
                      </a:pPr>
                      <a:r>
                        <a:rPr lang="en" sz="1900"/>
                        <a:t>CV</a:t>
                      </a:r>
                      <a:endParaRPr sz="1900"/>
                    </a:p>
                    <a:p>
                      <a:pPr marL="0" lvl="0" indent="0" algn="l" rtl="0">
                        <a:spcBef>
                          <a:spcPts val="0"/>
                        </a:spcBef>
                        <a:spcAft>
                          <a:spcPts val="0"/>
                        </a:spcAft>
                        <a:buNone/>
                      </a:pPr>
                      <a:r>
                        <a:rPr lang="en" sz="1900"/>
                        <a:t>(indirect)</a:t>
                      </a:r>
                      <a:endParaRPr sz="1900"/>
                    </a:p>
                  </a:txBody>
                  <a:tcPr marL="91425" marR="91425" marT="121900" marB="121900"/>
                </a:tc>
                <a:tc>
                  <a:txBody>
                    <a:bodyPr/>
                    <a:lstStyle/>
                    <a:p>
                      <a:pPr marL="0" lvl="0" indent="0" algn="l" rtl="0">
                        <a:spcBef>
                          <a:spcPts val="0"/>
                        </a:spcBef>
                        <a:spcAft>
                          <a:spcPts val="0"/>
                        </a:spcAft>
                        <a:buNone/>
                      </a:pPr>
                      <a:r>
                        <a:rPr lang="en" sz="1900"/>
                        <a:t>VC</a:t>
                      </a:r>
                      <a:endParaRPr sz="1900"/>
                    </a:p>
                    <a:p>
                      <a:pPr marL="0" lvl="0" indent="0" algn="l" rtl="0">
                        <a:spcBef>
                          <a:spcPts val="0"/>
                        </a:spcBef>
                        <a:spcAft>
                          <a:spcPts val="0"/>
                        </a:spcAft>
                        <a:buNone/>
                      </a:pPr>
                      <a:r>
                        <a:rPr lang="en" sz="1900"/>
                        <a:t>(indirect)</a:t>
                      </a:r>
                      <a:endParaRPr sz="1900"/>
                    </a:p>
                  </a:txBody>
                  <a:tcPr marL="91425" marR="91425" marT="121900" marB="121900"/>
                </a:tc>
                <a:tc>
                  <a:txBody>
                    <a:bodyPr/>
                    <a:lstStyle/>
                    <a:p>
                      <a:pPr marL="0" lvl="0" indent="0" algn="l" rtl="0">
                        <a:spcBef>
                          <a:spcPts val="0"/>
                        </a:spcBef>
                        <a:spcAft>
                          <a:spcPts val="0"/>
                        </a:spcAft>
                        <a:buNone/>
                      </a:pPr>
                      <a:r>
                        <a:rPr lang="en" sz="1900"/>
                        <a:t>CVC</a:t>
                      </a:r>
                      <a:endParaRPr sz="1900"/>
                    </a:p>
                    <a:p>
                      <a:pPr marL="0" lvl="0" indent="0" algn="l" rtl="0">
                        <a:spcBef>
                          <a:spcPts val="0"/>
                        </a:spcBef>
                        <a:spcAft>
                          <a:spcPts val="0"/>
                        </a:spcAft>
                        <a:buNone/>
                      </a:pPr>
                      <a:r>
                        <a:rPr lang="en" sz="1900"/>
                        <a:t>(indirect)</a:t>
                      </a:r>
                      <a:endParaRPr sz="1900"/>
                    </a:p>
                  </a:txBody>
                  <a:tcPr marL="91425" marR="91425" marT="121900" marB="121900"/>
                </a:tc>
                <a:tc>
                  <a:txBody>
                    <a:bodyPr/>
                    <a:lstStyle/>
                    <a:p>
                      <a:pPr marL="0" lvl="0" indent="0" algn="l" rtl="0">
                        <a:spcBef>
                          <a:spcPts val="0"/>
                        </a:spcBef>
                        <a:spcAft>
                          <a:spcPts val="0"/>
                        </a:spcAft>
                        <a:buNone/>
                      </a:pPr>
                      <a:r>
                        <a:rPr lang="en" sz="1900"/>
                        <a:t>VCV</a:t>
                      </a:r>
                      <a:endParaRPr sz="1900"/>
                    </a:p>
                    <a:p>
                      <a:pPr marL="0" lvl="0" indent="0" algn="l" rtl="0">
                        <a:spcBef>
                          <a:spcPts val="0"/>
                        </a:spcBef>
                        <a:spcAft>
                          <a:spcPts val="0"/>
                        </a:spcAft>
                        <a:buNone/>
                      </a:pPr>
                      <a:r>
                        <a:rPr lang="en" sz="1900"/>
                        <a:t>(indirect)</a:t>
                      </a:r>
                      <a:endParaRPr sz="1900"/>
                    </a:p>
                  </a:txBody>
                  <a:tcPr marL="91425" marR="91425" marT="121900" marB="121900"/>
                </a:tc>
                <a:tc>
                  <a:txBody>
                    <a:bodyPr/>
                    <a:lstStyle/>
                    <a:p>
                      <a:pPr marL="0" lvl="0" indent="0" algn="l" rtl="0">
                        <a:spcBef>
                          <a:spcPts val="0"/>
                        </a:spcBef>
                        <a:spcAft>
                          <a:spcPts val="0"/>
                        </a:spcAft>
                        <a:buNone/>
                      </a:pPr>
                      <a:endParaRPr sz="1900"/>
                    </a:p>
                  </a:txBody>
                  <a:tcPr marL="91425" marR="91425" marT="121900" marB="121900"/>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4"/>
        <p:cNvGrpSpPr/>
        <p:nvPr/>
      </p:nvGrpSpPr>
      <p:grpSpPr>
        <a:xfrm>
          <a:off x="0" y="0"/>
          <a:ext cx="0" cy="0"/>
          <a:chOff x="0" y="0"/>
          <a:chExt cx="0" cy="0"/>
        </a:xfrm>
      </p:grpSpPr>
      <p:sp>
        <p:nvSpPr>
          <p:cNvPr id="1255" name="Google Shape;1255;p249"/>
          <p:cNvSpPr txBox="1">
            <a:spLocks noGrp="1"/>
          </p:cNvSpPr>
          <p:nvPr>
            <p:ph type="title"/>
          </p:nvPr>
        </p:nvSpPr>
        <p:spPr>
          <a:xfrm>
            <a:off x="335900" y="161285"/>
            <a:ext cx="8154900" cy="6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E3D7B"/>
              </a:buClr>
              <a:buSzPts val="2800"/>
              <a:buFont typeface="Rockwell"/>
              <a:buNone/>
            </a:pPr>
            <a:r>
              <a:rPr lang="en" sz="2400"/>
              <a:t>Assumption #4: We can instruct without culturally &amp; linguistically relevant pedagogy</a:t>
            </a:r>
            <a:endParaRPr sz="2400"/>
          </a:p>
        </p:txBody>
      </p:sp>
      <p:sp>
        <p:nvSpPr>
          <p:cNvPr id="1256" name="Google Shape;1256;p24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595959"/>
              </a:buClr>
              <a:buSzPts val="1800"/>
              <a:buNone/>
            </a:pPr>
            <a:endParaRPr/>
          </a:p>
          <a:p>
            <a:pPr marL="0" lvl="0" indent="0" algn="l" rtl="0">
              <a:spcBef>
                <a:spcPts val="1600"/>
              </a:spcBef>
              <a:spcAft>
                <a:spcPts val="1600"/>
              </a:spcAft>
              <a:buClr>
                <a:srgbClr val="595959"/>
              </a:buClr>
              <a:buSzPts val="1800"/>
              <a:buNone/>
            </a:pPr>
            <a:endParaRPr/>
          </a:p>
        </p:txBody>
      </p:sp>
      <p:sp>
        <p:nvSpPr>
          <p:cNvPr id="1257" name="Google Shape;1257;p249"/>
          <p:cNvSpPr txBox="1"/>
          <p:nvPr/>
        </p:nvSpPr>
        <p:spPr>
          <a:xfrm>
            <a:off x="184050" y="1455353"/>
            <a:ext cx="8775900" cy="13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 sz="1450" b="0" i="0" u="none" strike="noStrike" cap="none">
                <a:solidFill>
                  <a:srgbClr val="000000"/>
                </a:solidFill>
                <a:highlight>
                  <a:srgbClr val="FFFFFF"/>
                </a:highlight>
                <a:latin typeface="Proxima Nova"/>
                <a:ea typeface="Proxima Nova"/>
                <a:cs typeface="Proxima Nova"/>
                <a:sym typeface="Proxima Nova"/>
              </a:rPr>
              <a:t>…all our children need to believe they have something interesting to say.  Literature plays a key role in helping children’s voices take the floor.  Literature triggers thoughts, unlocks memories, and helps create the kind of community in which it’s safe to tell our stories.”   -</a:t>
            </a:r>
            <a:r>
              <a:rPr lang="en" sz="1450" b="0" i="1" u="none" strike="noStrike" cap="none">
                <a:solidFill>
                  <a:srgbClr val="000000"/>
                </a:solidFill>
                <a:highlight>
                  <a:srgbClr val="FFFFFF"/>
                </a:highlight>
                <a:latin typeface="Proxima Nova"/>
                <a:ea typeface="Proxima Nova"/>
                <a:cs typeface="Proxima Nova"/>
                <a:sym typeface="Proxima Nova"/>
              </a:rPr>
              <a:t>Shelley Harwayne</a:t>
            </a:r>
            <a:endParaRPr sz="1450" b="0" i="1" u="none" strike="noStrike" cap="none">
              <a:solidFill>
                <a:srgbClr val="000000"/>
              </a:solidFill>
              <a:highlight>
                <a:srgbClr val="FFFFFF"/>
              </a:highlight>
              <a:latin typeface="Proxima Nova"/>
              <a:ea typeface="Proxima Nova"/>
              <a:cs typeface="Proxima Nova"/>
              <a:sym typeface="Proxima Nova"/>
            </a:endParaRPr>
          </a:p>
        </p:txBody>
      </p:sp>
      <p:pic>
        <p:nvPicPr>
          <p:cNvPr id="1258" name="Google Shape;1258;p249"/>
          <p:cNvPicPr preferRelativeResize="0"/>
          <p:nvPr/>
        </p:nvPicPr>
        <p:blipFill rotWithShape="1">
          <a:blip r:embed="rId3">
            <a:alphaModFix/>
          </a:blip>
          <a:srcRect/>
          <a:stretch/>
        </p:blipFill>
        <p:spPr>
          <a:xfrm>
            <a:off x="1594737" y="2658099"/>
            <a:ext cx="2371080" cy="2379401"/>
          </a:xfrm>
          <a:prstGeom prst="rect">
            <a:avLst/>
          </a:prstGeom>
          <a:noFill/>
          <a:ln>
            <a:noFill/>
          </a:ln>
        </p:spPr>
      </p:pic>
      <p:sp>
        <p:nvSpPr>
          <p:cNvPr id="1259" name="Google Shape;1259;p249"/>
          <p:cNvSpPr txBox="1"/>
          <p:nvPr/>
        </p:nvSpPr>
        <p:spPr>
          <a:xfrm>
            <a:off x="1585721" y="5787833"/>
            <a:ext cx="7288800" cy="7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Bilingualism is good for you</a:t>
            </a:r>
            <a:r>
              <a:rPr lang="en" sz="1400" b="0" i="0" u="none" strike="noStrike" cap="none">
                <a:solidFill>
                  <a:srgbClr val="0070C0"/>
                </a:solidFill>
                <a:latin typeface="Arial"/>
                <a:ea typeface="Arial"/>
                <a:cs typeface="Arial"/>
                <a:sym typeface="Arial"/>
              </a:rPr>
              <a:t>                                        </a:t>
            </a:r>
            <a:r>
              <a:rPr lang="en" sz="1400" b="0" i="0" u="sng" strike="noStrike" cap="none">
                <a:solidFill>
                  <a:srgbClr val="0070C0"/>
                </a:solidFill>
                <a:latin typeface="Arial"/>
                <a:ea typeface="Arial"/>
                <a:cs typeface="Arial"/>
                <a:sym typeface="Arial"/>
                <a:hlinkClick r:id="rId5">
                  <a:extLst>
                    <a:ext uri="{A12FA001-AC4F-418D-AE19-62706E023703}">
                      <ahyp:hlinkClr xmlns:ahyp="http://schemas.microsoft.com/office/drawing/2018/hyperlinkcolor" val="tx"/>
                    </a:ext>
                  </a:extLst>
                </a:hlinkClick>
              </a:rPr>
              <a:t>Paired Literacy </a:t>
            </a:r>
            <a:r>
              <a:rPr lang="en" sz="1400" b="0" i="0" u="none" strike="noStrike" cap="none">
                <a:solidFill>
                  <a:srgbClr val="0070C0"/>
                </a:solidFill>
                <a:latin typeface="Arial"/>
                <a:ea typeface="Arial"/>
                <a:cs typeface="Arial"/>
                <a:sym typeface="Arial"/>
              </a:rPr>
              <a:t>                          </a:t>
            </a:r>
            <a:endParaRPr sz="1400" b="0" i="0" u="none" strike="noStrike" cap="none">
              <a:solidFill>
                <a:srgbClr val="0070C0"/>
              </a:solidFill>
              <a:latin typeface="Arial"/>
              <a:ea typeface="Arial"/>
              <a:cs typeface="Arial"/>
              <a:sym typeface="Arial"/>
            </a:endParaRPr>
          </a:p>
        </p:txBody>
      </p:sp>
      <p:cxnSp>
        <p:nvCxnSpPr>
          <p:cNvPr id="1260" name="Google Shape;1260;p249"/>
          <p:cNvCxnSpPr/>
          <p:nvPr/>
        </p:nvCxnSpPr>
        <p:spPr>
          <a:xfrm>
            <a:off x="311700" y="1331375"/>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pic>
        <p:nvPicPr>
          <p:cNvPr id="1261" name="Google Shape;1261;p249"/>
          <p:cNvPicPr preferRelativeResize="0"/>
          <p:nvPr/>
        </p:nvPicPr>
        <p:blipFill rotWithShape="1">
          <a:blip r:embed="rId6">
            <a:alphaModFix/>
          </a:blip>
          <a:srcRect/>
          <a:stretch/>
        </p:blipFill>
        <p:spPr>
          <a:xfrm>
            <a:off x="5178878" y="2713920"/>
            <a:ext cx="2379402" cy="23794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5"/>
        <p:cNvGrpSpPr/>
        <p:nvPr/>
      </p:nvGrpSpPr>
      <p:grpSpPr>
        <a:xfrm>
          <a:off x="0" y="0"/>
          <a:ext cx="0" cy="0"/>
          <a:chOff x="0" y="0"/>
          <a:chExt cx="0" cy="0"/>
        </a:xfrm>
      </p:grpSpPr>
      <p:sp>
        <p:nvSpPr>
          <p:cNvPr id="1266" name="Google Shape;1266;p250"/>
          <p:cNvSpPr txBox="1">
            <a:spLocks noGrp="1"/>
          </p:cNvSpPr>
          <p:nvPr>
            <p:ph type="title"/>
          </p:nvPr>
        </p:nvSpPr>
        <p:spPr>
          <a:xfrm>
            <a:off x="311700" y="0"/>
            <a:ext cx="8520600" cy="7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2800"/>
              <a:buFont typeface="Rockwell"/>
              <a:buNone/>
            </a:pPr>
            <a:r>
              <a:rPr lang="en" sz="2900"/>
              <a:t>Assumption #5:  Separating Literacies in Needed</a:t>
            </a:r>
            <a:endParaRPr sz="2900"/>
          </a:p>
        </p:txBody>
      </p:sp>
      <p:sp>
        <p:nvSpPr>
          <p:cNvPr id="1267" name="Google Shape;1267;p250"/>
          <p:cNvSpPr txBox="1"/>
          <p:nvPr/>
        </p:nvSpPr>
        <p:spPr>
          <a:xfrm>
            <a:off x="271500" y="1013472"/>
            <a:ext cx="8872500" cy="7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highlight>
                  <a:srgbClr val="FFFFFF"/>
                </a:highlight>
                <a:latin typeface="Proxima Nova"/>
                <a:ea typeface="Proxima Nova"/>
                <a:cs typeface="Proxima Nova"/>
                <a:sym typeface="Proxima Nova"/>
              </a:rPr>
              <a:t>“Making meaning should be the goal of every instructional action and every activity in which we engage students.” - Mary Howard</a:t>
            </a:r>
            <a:endParaRPr sz="1800" b="0" i="0" u="none" strike="noStrike" cap="none">
              <a:solidFill>
                <a:srgbClr val="000000"/>
              </a:solidFill>
              <a:highlight>
                <a:srgbClr val="FFFFFF"/>
              </a:highlight>
              <a:latin typeface="Proxima Nova"/>
              <a:ea typeface="Proxima Nova"/>
              <a:cs typeface="Proxima Nova"/>
              <a:sym typeface="Proxima Nova"/>
            </a:endParaRPr>
          </a:p>
        </p:txBody>
      </p:sp>
      <p:pic>
        <p:nvPicPr>
          <p:cNvPr id="1268" name="Google Shape;1268;p250"/>
          <p:cNvPicPr preferRelativeResize="0"/>
          <p:nvPr/>
        </p:nvPicPr>
        <p:blipFill rotWithShape="1">
          <a:blip r:embed="rId3">
            <a:alphaModFix/>
          </a:blip>
          <a:srcRect/>
          <a:stretch/>
        </p:blipFill>
        <p:spPr>
          <a:xfrm>
            <a:off x="1561104" y="2194749"/>
            <a:ext cx="5754095" cy="2743674"/>
          </a:xfrm>
          <a:prstGeom prst="rect">
            <a:avLst/>
          </a:prstGeom>
          <a:noFill/>
          <a:ln>
            <a:noFill/>
          </a:ln>
        </p:spPr>
      </p:pic>
      <p:sp>
        <p:nvSpPr>
          <p:cNvPr id="1269" name="Google Shape;1269;p250"/>
          <p:cNvSpPr txBox="1"/>
          <p:nvPr/>
        </p:nvSpPr>
        <p:spPr>
          <a:xfrm>
            <a:off x="1775802" y="5895000"/>
            <a:ext cx="5568300" cy="75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sng" strike="noStrike" cap="none">
                <a:solidFill>
                  <a:srgbClr val="0070C0"/>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Funds of Knowledge</a:t>
            </a:r>
            <a:r>
              <a:rPr lang="en" sz="1600" b="0" i="0" u="none" strike="noStrike" cap="none">
                <a:solidFill>
                  <a:srgbClr val="0070C0"/>
                </a:solidFill>
                <a:latin typeface="Proxima Nova"/>
                <a:ea typeface="Proxima Nova"/>
                <a:cs typeface="Proxima Nova"/>
                <a:sym typeface="Proxima Nova"/>
              </a:rPr>
              <a:t>                           </a:t>
            </a:r>
            <a:r>
              <a:rPr lang="en" sz="1600" b="0" i="0" u="sng" strike="noStrike" cap="none">
                <a:solidFill>
                  <a:srgbClr val="0070C0"/>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 Multimodal Approach</a:t>
            </a:r>
            <a:endParaRPr sz="1600" b="0" i="0" u="none" strike="noStrike" cap="none">
              <a:solidFill>
                <a:srgbClr val="0070C0"/>
              </a:solidFill>
              <a:latin typeface="Proxima Nova"/>
              <a:ea typeface="Proxima Nova"/>
              <a:cs typeface="Proxima Nova"/>
              <a:sym typeface="Proxima Nova"/>
            </a:endParaRPr>
          </a:p>
        </p:txBody>
      </p:sp>
      <p:cxnSp>
        <p:nvCxnSpPr>
          <p:cNvPr id="1270" name="Google Shape;1270;p250"/>
          <p:cNvCxnSpPr/>
          <p:nvPr/>
        </p:nvCxnSpPr>
        <p:spPr>
          <a:xfrm>
            <a:off x="311700" y="843695"/>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25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2800"/>
              <a:buFont typeface="Rockwell"/>
              <a:buNone/>
            </a:pPr>
            <a:r>
              <a:rPr lang="en" sz="2600"/>
              <a:t>Impact #1: Aligned Literacy Frameworks</a:t>
            </a:r>
            <a:endParaRPr sz="2600"/>
          </a:p>
          <a:p>
            <a:pPr marL="0" lvl="0" indent="0" algn="l" rtl="0">
              <a:spcBef>
                <a:spcPts val="0"/>
              </a:spcBef>
              <a:spcAft>
                <a:spcPts val="0"/>
              </a:spcAft>
              <a:buNone/>
            </a:pPr>
            <a:endParaRPr/>
          </a:p>
        </p:txBody>
      </p:sp>
      <p:pic>
        <p:nvPicPr>
          <p:cNvPr id="1276" name="Google Shape;1276;p251"/>
          <p:cNvPicPr preferRelativeResize="0"/>
          <p:nvPr/>
        </p:nvPicPr>
        <p:blipFill>
          <a:blip r:embed="rId3">
            <a:alphaModFix/>
          </a:blip>
          <a:stretch>
            <a:fillRect/>
          </a:stretch>
        </p:blipFill>
        <p:spPr>
          <a:xfrm>
            <a:off x="1363850" y="1495300"/>
            <a:ext cx="6242727" cy="3624475"/>
          </a:xfrm>
          <a:prstGeom prst="rect">
            <a:avLst/>
          </a:prstGeom>
          <a:noFill/>
          <a:ln>
            <a:noFill/>
          </a:ln>
        </p:spPr>
      </p:pic>
      <p:cxnSp>
        <p:nvCxnSpPr>
          <p:cNvPr id="1277" name="Google Shape;1277;p251"/>
          <p:cNvCxnSpPr/>
          <p:nvPr/>
        </p:nvCxnSpPr>
        <p:spPr>
          <a:xfrm>
            <a:off x="454500" y="1356961"/>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1278" name="Google Shape;1278;p251"/>
          <p:cNvSpPr txBox="1"/>
          <p:nvPr/>
        </p:nvSpPr>
        <p:spPr>
          <a:xfrm>
            <a:off x="363750" y="5732567"/>
            <a:ext cx="23418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0000FF"/>
                </a:solidFill>
                <a:hlinkClick r:id="rId4">
                  <a:extLst>
                    <a:ext uri="{A12FA001-AC4F-418D-AE19-62706E023703}">
                      <ahyp:hlinkClr xmlns:ahyp="http://schemas.microsoft.com/office/drawing/2018/hyperlinkcolor" val="tx"/>
                    </a:ext>
                  </a:extLst>
                </a:hlinkClick>
              </a:rPr>
              <a:t>Biliteracy Framework</a:t>
            </a:r>
            <a:endParaRPr>
              <a:solidFill>
                <a:srgbClr val="0000FF"/>
              </a:solidFill>
            </a:endParaRPr>
          </a:p>
        </p:txBody>
      </p:sp>
      <p:sp>
        <p:nvSpPr>
          <p:cNvPr id="1279" name="Google Shape;1279;p251"/>
          <p:cNvSpPr txBox="1"/>
          <p:nvPr/>
        </p:nvSpPr>
        <p:spPr>
          <a:xfrm>
            <a:off x="7271650" y="5675533"/>
            <a:ext cx="17001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0000FF"/>
                </a:solidFill>
                <a:hlinkClick r:id="rId5">
                  <a:extLst>
                    <a:ext uri="{A12FA001-AC4F-418D-AE19-62706E023703}">
                      <ahyp:hlinkClr xmlns:ahyp="http://schemas.microsoft.com/office/drawing/2018/hyperlinkcolor" val="tx"/>
                    </a:ext>
                  </a:extLst>
                </a:hlinkClick>
              </a:rPr>
              <a:t>ELAR Framework</a:t>
            </a:r>
            <a:endParaRPr>
              <a:solidFill>
                <a:srgbClr val="00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252"/>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a:t>Impact #1: Who knows the why?</a:t>
            </a:r>
            <a:endParaRPr sz="2900"/>
          </a:p>
        </p:txBody>
      </p:sp>
      <p:sp>
        <p:nvSpPr>
          <p:cNvPr id="1285" name="Google Shape;1285;p25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a:t>
            </a:r>
            <a:r>
              <a:rPr lang="en" u="sng">
                <a:solidFill>
                  <a:srgbClr val="0000FF"/>
                </a:solidFill>
                <a:hlinkClick r:id="rId3">
                  <a:extLst>
                    <a:ext uri="{A12FA001-AC4F-418D-AE19-62706E023703}">
                      <ahyp:hlinkClr xmlns:ahyp="http://schemas.microsoft.com/office/drawing/2018/hyperlinkcolor" val="tx"/>
                    </a:ext>
                  </a:extLst>
                </a:hlinkClick>
              </a:rPr>
              <a:t>research base</a:t>
            </a:r>
            <a:r>
              <a:rPr lang="en">
                <a:solidFill>
                  <a:srgbClr val="0000FF"/>
                </a:solidFill>
              </a:rPr>
              <a:t> </a:t>
            </a:r>
            <a:r>
              <a:rPr lang="en"/>
              <a:t>for our Biliteracy framework</a:t>
            </a:r>
            <a:endParaRPr/>
          </a:p>
          <a:p>
            <a:pPr marL="457200" lvl="0" indent="-342900" algn="l" rtl="0">
              <a:spcBef>
                <a:spcPts val="0"/>
              </a:spcBef>
              <a:spcAft>
                <a:spcPts val="0"/>
              </a:spcAft>
              <a:buSzPts val="1800"/>
              <a:buChar char="●"/>
            </a:pPr>
            <a:r>
              <a:rPr lang="en"/>
              <a:t>The research base for our English Language Arts framework</a:t>
            </a:r>
            <a:endParaRPr/>
          </a:p>
        </p:txBody>
      </p:sp>
      <p:pic>
        <p:nvPicPr>
          <p:cNvPr id="1286" name="Google Shape;1286;p252"/>
          <p:cNvPicPr preferRelativeResize="0"/>
          <p:nvPr/>
        </p:nvPicPr>
        <p:blipFill>
          <a:blip r:embed="rId4">
            <a:alphaModFix/>
          </a:blip>
          <a:stretch>
            <a:fillRect/>
          </a:stretch>
        </p:blipFill>
        <p:spPr>
          <a:xfrm>
            <a:off x="3214675" y="3429000"/>
            <a:ext cx="2714625" cy="1981200"/>
          </a:xfrm>
          <a:prstGeom prst="rect">
            <a:avLst/>
          </a:prstGeom>
          <a:noFill/>
          <a:ln>
            <a:noFill/>
          </a:ln>
        </p:spPr>
      </p:pic>
      <p:cxnSp>
        <p:nvCxnSpPr>
          <p:cNvPr id="1287" name="Google Shape;1287;p252"/>
          <p:cNvCxnSpPr/>
          <p:nvPr/>
        </p:nvCxnSpPr>
        <p:spPr>
          <a:xfrm>
            <a:off x="454500" y="1356961"/>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253"/>
          <p:cNvSpPr txBox="1">
            <a:spLocks noGrp="1"/>
          </p:cNvSpPr>
          <p:nvPr>
            <p:ph type="title"/>
          </p:nvPr>
        </p:nvSpPr>
        <p:spPr>
          <a:xfrm>
            <a:off x="311700" y="0"/>
            <a:ext cx="85206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a:t>Impact #2: Re-Structuring for Equity</a:t>
            </a:r>
            <a:endParaRPr sz="2900"/>
          </a:p>
        </p:txBody>
      </p:sp>
      <p:cxnSp>
        <p:nvCxnSpPr>
          <p:cNvPr id="1293" name="Google Shape;1293;p253"/>
          <p:cNvCxnSpPr/>
          <p:nvPr/>
        </p:nvCxnSpPr>
        <p:spPr>
          <a:xfrm>
            <a:off x="597300" y="763595"/>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pic>
        <p:nvPicPr>
          <p:cNvPr id="1294" name="Google Shape;1294;p253"/>
          <p:cNvPicPr preferRelativeResize="0"/>
          <p:nvPr/>
        </p:nvPicPr>
        <p:blipFill>
          <a:blip r:embed="rId3">
            <a:alphaModFix/>
          </a:blip>
          <a:stretch>
            <a:fillRect/>
          </a:stretch>
        </p:blipFill>
        <p:spPr>
          <a:xfrm>
            <a:off x="376850" y="896586"/>
            <a:ext cx="8520600" cy="40677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8"/>
        <p:cNvGrpSpPr/>
        <p:nvPr/>
      </p:nvGrpSpPr>
      <p:grpSpPr>
        <a:xfrm>
          <a:off x="0" y="0"/>
          <a:ext cx="0" cy="0"/>
          <a:chOff x="0" y="0"/>
          <a:chExt cx="0" cy="0"/>
        </a:xfrm>
      </p:grpSpPr>
      <p:sp>
        <p:nvSpPr>
          <p:cNvPr id="1299" name="Google Shape;1299;p254"/>
          <p:cNvSpPr/>
          <p:nvPr/>
        </p:nvSpPr>
        <p:spPr>
          <a:xfrm>
            <a:off x="243840" y="1426355"/>
            <a:ext cx="5523000" cy="1835600"/>
          </a:xfrm>
          <a:prstGeom prst="rect">
            <a:avLst/>
          </a:prstGeom>
          <a:gradFill>
            <a:gsLst>
              <a:gs pos="0">
                <a:srgbClr val="AFD1E0"/>
              </a:gs>
              <a:gs pos="100000">
                <a:srgbClr val="C9EDFF"/>
              </a:gs>
            </a:gsLst>
            <a:lin ang="16200038" scaled="0"/>
          </a:gradFill>
          <a:ln w="9525" cap="flat" cmpd="sng">
            <a:solidFill>
              <a:srgbClr val="AFCAD5"/>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00" name="Google Shape;1300;p254"/>
          <p:cNvSpPr txBox="1">
            <a:spLocks noGrp="1"/>
          </p:cNvSpPr>
          <p:nvPr>
            <p:ph type="title"/>
          </p:nvPr>
        </p:nvSpPr>
        <p:spPr>
          <a:xfrm>
            <a:off x="275941" y="380696"/>
            <a:ext cx="8520600" cy="7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E3D7B"/>
              </a:buClr>
              <a:buSzPts val="2800"/>
              <a:buFont typeface="Rockwell"/>
              <a:buNone/>
            </a:pPr>
            <a:r>
              <a:rPr lang="en" sz="2600"/>
              <a:t>Impact #3: Literacy Task Force - Theory of Action</a:t>
            </a:r>
            <a:endParaRPr sz="2600"/>
          </a:p>
        </p:txBody>
      </p:sp>
      <p:sp>
        <p:nvSpPr>
          <p:cNvPr id="1301" name="Google Shape;1301;p254"/>
          <p:cNvSpPr txBox="1"/>
          <p:nvPr/>
        </p:nvSpPr>
        <p:spPr>
          <a:xfrm>
            <a:off x="276025" y="1495667"/>
            <a:ext cx="5592600" cy="197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 sz="1350" b="1" i="0" u="none" strike="noStrike" cap="none">
                <a:solidFill>
                  <a:srgbClr val="000000"/>
                </a:solidFill>
                <a:latin typeface="Proxima Nova"/>
                <a:ea typeface="Proxima Nova"/>
                <a:cs typeface="Proxima Nova"/>
                <a:sym typeface="Proxima Nova"/>
              </a:rPr>
              <a:t>IF</a:t>
            </a:r>
            <a:r>
              <a:rPr lang="en" sz="1350" b="0" i="0" u="none" strike="noStrike" cap="none">
                <a:solidFill>
                  <a:srgbClr val="000000"/>
                </a:solidFill>
                <a:latin typeface="Proxima Nova"/>
                <a:ea typeface="Proxima Nova"/>
                <a:cs typeface="Proxima Nova"/>
                <a:sym typeface="Proxima Nova"/>
              </a:rPr>
              <a:t> San Antonio ISD creates a district-wide, sustainable literacy program that includes support for teachers, students and the community…</a:t>
            </a:r>
            <a:endParaRPr sz="135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1000"/>
              </a:spcBef>
              <a:spcAft>
                <a:spcPts val="0"/>
              </a:spcAft>
              <a:buClr>
                <a:srgbClr val="000000"/>
              </a:buClr>
              <a:buSzPts val="1350"/>
              <a:buFont typeface="Arial"/>
              <a:buNone/>
            </a:pPr>
            <a:r>
              <a:rPr lang="en" sz="1350" b="0" i="0" u="none" strike="noStrike" cap="none">
                <a:solidFill>
                  <a:srgbClr val="000000"/>
                </a:solidFill>
                <a:latin typeface="Proxima Nova"/>
                <a:ea typeface="Proxima Nova"/>
                <a:cs typeface="Proxima Nova"/>
                <a:sym typeface="Proxima Nova"/>
              </a:rPr>
              <a:t> </a:t>
            </a:r>
            <a:r>
              <a:rPr lang="en" sz="1350" b="1" i="0" u="none" strike="noStrike" cap="none">
                <a:solidFill>
                  <a:srgbClr val="000000"/>
                </a:solidFill>
                <a:latin typeface="Proxima Nova"/>
                <a:ea typeface="Proxima Nova"/>
                <a:cs typeface="Proxima Nova"/>
                <a:sym typeface="Proxima Nova"/>
              </a:rPr>
              <a:t>THEN</a:t>
            </a:r>
            <a:r>
              <a:rPr lang="en" sz="1350" b="0" i="0" u="none" strike="noStrike" cap="none">
                <a:solidFill>
                  <a:srgbClr val="000000"/>
                </a:solidFill>
                <a:latin typeface="Proxima Nova"/>
                <a:ea typeface="Proxima Nova"/>
                <a:cs typeface="Proxima Nova"/>
                <a:sym typeface="Proxima Nova"/>
              </a:rPr>
              <a:t>, all San Antonio ISD students will become critical thinkers empowered through literacy to advocate for themselves and their communities.</a:t>
            </a:r>
            <a:endParaRPr sz="1350" b="0" i="0" u="none" strike="noStrike" cap="none">
              <a:solidFill>
                <a:srgbClr val="000000"/>
              </a:solidFill>
              <a:latin typeface="Proxima Nova"/>
              <a:ea typeface="Proxima Nova"/>
              <a:cs typeface="Proxima Nova"/>
              <a:sym typeface="Proxima Nova"/>
            </a:endParaRPr>
          </a:p>
        </p:txBody>
      </p:sp>
      <p:pic>
        <p:nvPicPr>
          <p:cNvPr id="1302" name="Google Shape;1302;p254"/>
          <p:cNvPicPr preferRelativeResize="0"/>
          <p:nvPr/>
        </p:nvPicPr>
        <p:blipFill rotWithShape="1">
          <a:blip r:embed="rId3">
            <a:alphaModFix/>
          </a:blip>
          <a:srcRect t="18771"/>
          <a:stretch/>
        </p:blipFill>
        <p:spPr>
          <a:xfrm>
            <a:off x="5868669" y="1972957"/>
            <a:ext cx="2999312" cy="4009342"/>
          </a:xfrm>
          <a:prstGeom prst="rect">
            <a:avLst/>
          </a:prstGeom>
          <a:noFill/>
          <a:ln>
            <a:noFill/>
          </a:ln>
        </p:spPr>
      </p:pic>
      <p:pic>
        <p:nvPicPr>
          <p:cNvPr id="1303" name="Google Shape;1303;p254"/>
          <p:cNvPicPr preferRelativeResize="0"/>
          <p:nvPr/>
        </p:nvPicPr>
        <p:blipFill rotWithShape="1">
          <a:blip r:embed="rId4">
            <a:alphaModFix/>
          </a:blip>
          <a:srcRect/>
          <a:stretch/>
        </p:blipFill>
        <p:spPr>
          <a:xfrm>
            <a:off x="710889" y="3448629"/>
            <a:ext cx="4722910" cy="2732414"/>
          </a:xfrm>
          <a:prstGeom prst="rect">
            <a:avLst/>
          </a:prstGeom>
          <a:noFill/>
          <a:ln>
            <a:noFill/>
          </a:ln>
        </p:spPr>
      </p:pic>
      <p:cxnSp>
        <p:nvCxnSpPr>
          <p:cNvPr id="1304" name="Google Shape;1304;p254"/>
          <p:cNvCxnSpPr/>
          <p:nvPr/>
        </p:nvCxnSpPr>
        <p:spPr>
          <a:xfrm>
            <a:off x="311700" y="1158660"/>
            <a:ext cx="74982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pic>
        <p:nvPicPr>
          <p:cNvPr id="1305" name="Google Shape;1305;p254" descr="A picture containing drawing&#10;&#10;Description generated with very high confidence"/>
          <p:cNvPicPr preferRelativeResize="0"/>
          <p:nvPr/>
        </p:nvPicPr>
        <p:blipFill rotWithShape="1">
          <a:blip r:embed="rId5">
            <a:alphaModFix/>
          </a:blip>
          <a:srcRect/>
          <a:stretch/>
        </p:blipFill>
        <p:spPr>
          <a:xfrm>
            <a:off x="7979855" y="175728"/>
            <a:ext cx="816685" cy="12379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sp>
        <p:nvSpPr>
          <p:cNvPr id="1310" name="Google Shape;1310;p255"/>
          <p:cNvSpPr txBox="1">
            <a:spLocks noGrp="1"/>
          </p:cNvSpPr>
          <p:nvPr>
            <p:ph type="title"/>
          </p:nvPr>
        </p:nvSpPr>
        <p:spPr>
          <a:xfrm>
            <a:off x="-456398" y="272593"/>
            <a:ext cx="8520600" cy="7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2800"/>
              <a:buFont typeface="Rockwell"/>
              <a:buNone/>
            </a:pPr>
            <a:r>
              <a:rPr lang="en" sz="3600"/>
              <a:t>Literacy Task Force</a:t>
            </a:r>
            <a:endParaRPr sz="3600"/>
          </a:p>
        </p:txBody>
      </p:sp>
      <p:sp>
        <p:nvSpPr>
          <p:cNvPr id="1311" name="Google Shape;1311;p255"/>
          <p:cNvSpPr txBox="1">
            <a:spLocks noGrp="1"/>
          </p:cNvSpPr>
          <p:nvPr>
            <p:ph type="body" idx="1"/>
          </p:nvPr>
        </p:nvSpPr>
        <p:spPr>
          <a:xfrm>
            <a:off x="445810" y="4976840"/>
            <a:ext cx="8520600" cy="55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70C0"/>
              </a:buClr>
              <a:buSzPts val="1800"/>
              <a:buNone/>
            </a:pPr>
            <a:r>
              <a:rPr lang="en" sz="2200" u="sng">
                <a:solidFill>
                  <a:srgbClr val="0070C0"/>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Literacy Task Force </a:t>
            </a:r>
            <a:endParaRPr/>
          </a:p>
          <a:p>
            <a:pPr marL="0" lvl="0" indent="0" algn="l" rtl="0">
              <a:spcBef>
                <a:spcPts val="600"/>
              </a:spcBef>
              <a:spcAft>
                <a:spcPts val="1600"/>
              </a:spcAft>
              <a:buClr>
                <a:srgbClr val="0070C0"/>
              </a:buClr>
              <a:buSzPts val="1800"/>
              <a:buNone/>
            </a:pPr>
            <a:r>
              <a:rPr lang="en" sz="2200" u="sng">
                <a:solidFill>
                  <a:srgbClr val="0070C0"/>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Executive Summary </a:t>
            </a:r>
            <a:endParaRPr sz="2200">
              <a:solidFill>
                <a:srgbClr val="0070C0"/>
              </a:solidFill>
              <a:latin typeface="Proxima Nova"/>
              <a:ea typeface="Proxima Nova"/>
              <a:cs typeface="Proxima Nova"/>
              <a:sym typeface="Proxima Nova"/>
            </a:endParaRPr>
          </a:p>
        </p:txBody>
      </p:sp>
      <p:pic>
        <p:nvPicPr>
          <p:cNvPr id="1312" name="Google Shape;1312;p255"/>
          <p:cNvPicPr preferRelativeResize="0"/>
          <p:nvPr/>
        </p:nvPicPr>
        <p:blipFill rotWithShape="1">
          <a:blip r:embed="rId4">
            <a:alphaModFix/>
          </a:blip>
          <a:srcRect l="1149" r="1393" b="2143"/>
          <a:stretch/>
        </p:blipFill>
        <p:spPr>
          <a:xfrm>
            <a:off x="280415" y="1504867"/>
            <a:ext cx="4291500" cy="3339600"/>
          </a:xfrm>
          <a:prstGeom prst="roundRect">
            <a:avLst>
              <a:gd name="adj" fmla="val 16667"/>
            </a:avLst>
          </a:prstGeom>
          <a:noFill/>
          <a:ln>
            <a:noFill/>
          </a:ln>
        </p:spPr>
      </p:pic>
      <p:pic>
        <p:nvPicPr>
          <p:cNvPr id="1313" name="Google Shape;1313;p255" descr="A picture containing drawing&#10;&#10;Description generated with very high confidence"/>
          <p:cNvPicPr preferRelativeResize="0"/>
          <p:nvPr/>
        </p:nvPicPr>
        <p:blipFill rotWithShape="1">
          <a:blip r:embed="rId5">
            <a:alphaModFix/>
          </a:blip>
          <a:srcRect/>
          <a:stretch/>
        </p:blipFill>
        <p:spPr>
          <a:xfrm>
            <a:off x="6766560" y="113791"/>
            <a:ext cx="1463040" cy="2308346"/>
          </a:xfrm>
          <a:prstGeom prst="rect">
            <a:avLst/>
          </a:prstGeom>
          <a:noFill/>
          <a:ln>
            <a:noFill/>
          </a:ln>
        </p:spPr>
      </p:pic>
      <p:pic>
        <p:nvPicPr>
          <p:cNvPr id="1314" name="Google Shape;1314;p255"/>
          <p:cNvPicPr preferRelativeResize="0"/>
          <p:nvPr/>
        </p:nvPicPr>
        <p:blipFill rotWithShape="1">
          <a:blip r:embed="rId6">
            <a:alphaModFix/>
          </a:blip>
          <a:srcRect l="2229" t="2392" r="1662" b="3419"/>
          <a:stretch/>
        </p:blipFill>
        <p:spPr>
          <a:xfrm>
            <a:off x="4302041" y="2660660"/>
            <a:ext cx="4291500" cy="3339600"/>
          </a:xfrm>
          <a:prstGeom prst="roundRect">
            <a:avLst>
              <a:gd name="adj" fmla="val 16667"/>
            </a:avLst>
          </a:prstGeom>
          <a:noFill/>
          <a:ln>
            <a:noFill/>
          </a:ln>
        </p:spPr>
      </p:pic>
      <p:cxnSp>
        <p:nvCxnSpPr>
          <p:cNvPr id="1315" name="Google Shape;1315;p255"/>
          <p:cNvCxnSpPr/>
          <p:nvPr/>
        </p:nvCxnSpPr>
        <p:spPr>
          <a:xfrm>
            <a:off x="579924" y="1233839"/>
            <a:ext cx="6126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9"/>
        <p:cNvGrpSpPr/>
        <p:nvPr/>
      </p:nvGrpSpPr>
      <p:grpSpPr>
        <a:xfrm>
          <a:off x="0" y="0"/>
          <a:ext cx="0" cy="0"/>
          <a:chOff x="0" y="0"/>
          <a:chExt cx="0" cy="0"/>
        </a:xfrm>
      </p:grpSpPr>
      <p:sp>
        <p:nvSpPr>
          <p:cNvPr id="1320" name="Google Shape;1320;p256"/>
          <p:cNvSpPr txBox="1">
            <a:spLocks noGrp="1"/>
          </p:cNvSpPr>
          <p:nvPr>
            <p:ph type="title"/>
          </p:nvPr>
        </p:nvSpPr>
        <p:spPr>
          <a:xfrm>
            <a:off x="311700" y="154963"/>
            <a:ext cx="8520600" cy="7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2800"/>
              <a:buFont typeface="Rockwell"/>
              <a:buNone/>
            </a:pPr>
            <a:r>
              <a:rPr lang="en"/>
              <a:t>Impact #4: Texas House Bill 3</a:t>
            </a:r>
            <a:endParaRPr/>
          </a:p>
        </p:txBody>
      </p:sp>
      <p:pic>
        <p:nvPicPr>
          <p:cNvPr id="1321" name="Google Shape;1321;p256"/>
          <p:cNvPicPr preferRelativeResize="0"/>
          <p:nvPr/>
        </p:nvPicPr>
        <p:blipFill rotWithShape="1">
          <a:blip r:embed="rId3">
            <a:alphaModFix/>
          </a:blip>
          <a:srcRect t="19" b="9"/>
          <a:stretch/>
        </p:blipFill>
        <p:spPr>
          <a:xfrm>
            <a:off x="586592" y="1366535"/>
            <a:ext cx="6128534" cy="3559346"/>
          </a:xfrm>
          <a:prstGeom prst="rect">
            <a:avLst/>
          </a:prstGeom>
          <a:noFill/>
          <a:ln>
            <a:noFill/>
          </a:ln>
        </p:spPr>
      </p:pic>
      <p:sp>
        <p:nvSpPr>
          <p:cNvPr id="1322" name="Google Shape;1322;p256"/>
          <p:cNvSpPr txBox="1"/>
          <p:nvPr/>
        </p:nvSpPr>
        <p:spPr>
          <a:xfrm>
            <a:off x="7510272" y="5648510"/>
            <a:ext cx="1407300" cy="4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sng" strike="noStrike" cap="none">
                <a:solidFill>
                  <a:srgbClr val="0070C0"/>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Summary</a:t>
            </a:r>
            <a:endParaRPr sz="1600" b="0" i="0" u="none" strike="noStrike" cap="none">
              <a:solidFill>
                <a:srgbClr val="0070C0"/>
              </a:solidFill>
              <a:latin typeface="Proxima Nova"/>
              <a:ea typeface="Proxima Nova"/>
              <a:cs typeface="Proxima Nova"/>
              <a:sym typeface="Proxima Nova"/>
            </a:endParaRPr>
          </a:p>
        </p:txBody>
      </p:sp>
      <p:cxnSp>
        <p:nvCxnSpPr>
          <p:cNvPr id="1323" name="Google Shape;1323;p256"/>
          <p:cNvCxnSpPr/>
          <p:nvPr/>
        </p:nvCxnSpPr>
        <p:spPr>
          <a:xfrm>
            <a:off x="458004" y="1022511"/>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pic>
        <p:nvPicPr>
          <p:cNvPr id="1324" name="Google Shape;1324;p256" descr="HB 3 analysis – Texas State Teachers Association"/>
          <p:cNvPicPr preferRelativeResize="0"/>
          <p:nvPr/>
        </p:nvPicPr>
        <p:blipFill rotWithShape="1">
          <a:blip r:embed="rId5">
            <a:alphaModFix/>
          </a:blip>
          <a:srcRect/>
          <a:stretch/>
        </p:blipFill>
        <p:spPr>
          <a:xfrm>
            <a:off x="7040838" y="5065756"/>
            <a:ext cx="1815845" cy="4980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230"/>
          <p:cNvSpPr/>
          <p:nvPr/>
        </p:nvSpPr>
        <p:spPr>
          <a:xfrm>
            <a:off x="108650" y="269075"/>
            <a:ext cx="4995000" cy="665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Comfortaa"/>
                <a:ea typeface="Comfortaa"/>
                <a:cs typeface="Comfortaa"/>
                <a:sym typeface="Comfortaa"/>
              </a:rPr>
              <a:t>Virtual tips!</a:t>
            </a:r>
            <a:endParaRPr sz="2800">
              <a:solidFill>
                <a:srgbClr val="FFFFFF"/>
              </a:solidFill>
              <a:latin typeface="Comfortaa"/>
              <a:ea typeface="Comfortaa"/>
              <a:cs typeface="Comfortaa"/>
              <a:sym typeface="Comfortaa"/>
            </a:endParaRPr>
          </a:p>
        </p:txBody>
      </p:sp>
      <p:sp>
        <p:nvSpPr>
          <p:cNvPr id="1092" name="Google Shape;1092;p230"/>
          <p:cNvSpPr txBox="1"/>
          <p:nvPr/>
        </p:nvSpPr>
        <p:spPr>
          <a:xfrm>
            <a:off x="270975" y="1088375"/>
            <a:ext cx="8561100" cy="21495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This session is being recorded and the recording will be shared</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Because of our large group size today, participants will be muted</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Use the chat box for logistical questions</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Use the Q&amp;A google doc for presenter questions</a:t>
            </a:r>
            <a:endParaRPr sz="2000">
              <a:solidFill>
                <a:srgbClr val="FFFFFF"/>
              </a:solidFill>
              <a:latin typeface="Lucida Sans"/>
              <a:ea typeface="Lucida Sans"/>
              <a:cs typeface="Lucida Sans"/>
              <a:sym typeface="Lucida Sans"/>
            </a:endParaRPr>
          </a:p>
          <a:p>
            <a:pPr marL="0" marR="0" lvl="0" indent="0" algn="l" rtl="0">
              <a:lnSpc>
                <a:spcPct val="115000"/>
              </a:lnSpc>
              <a:spcBef>
                <a:spcPts val="1600"/>
              </a:spcBef>
              <a:spcAft>
                <a:spcPts val="0"/>
              </a:spcAft>
              <a:buNone/>
            </a:pPr>
            <a:endParaRPr sz="1800">
              <a:solidFill>
                <a:srgbClr val="FFFFFF"/>
              </a:solidFill>
              <a:latin typeface="Lucida Sans"/>
              <a:ea typeface="Lucida Sans"/>
              <a:cs typeface="Lucida Sans"/>
              <a:sym typeface="Lucida Sans"/>
            </a:endParaRPr>
          </a:p>
          <a:p>
            <a:pPr marL="0" marR="0" lvl="0" indent="0" algn="l" rtl="0">
              <a:lnSpc>
                <a:spcPct val="115000"/>
              </a:lnSpc>
              <a:spcBef>
                <a:spcPts val="1600"/>
              </a:spcBef>
              <a:spcAft>
                <a:spcPts val="1600"/>
              </a:spcAft>
              <a:buNone/>
            </a:pPr>
            <a:endParaRPr sz="2000">
              <a:solidFill>
                <a:srgbClr val="FFFFFF"/>
              </a:solidFill>
              <a:latin typeface="Lucida Sans"/>
              <a:ea typeface="Lucida Sans"/>
              <a:cs typeface="Lucida Sans"/>
              <a:sym typeface="Lucida Sans"/>
            </a:endParaRPr>
          </a:p>
        </p:txBody>
      </p:sp>
      <p:sp>
        <p:nvSpPr>
          <p:cNvPr id="1093" name="Google Shape;1093;p230"/>
          <p:cNvSpPr/>
          <p:nvPr/>
        </p:nvSpPr>
        <p:spPr>
          <a:xfrm>
            <a:off x="108650" y="3352800"/>
            <a:ext cx="8811900" cy="665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Comfortaa"/>
                <a:ea typeface="Comfortaa"/>
                <a:cs typeface="Comfortaa"/>
                <a:sym typeface="Comfortaa"/>
              </a:rPr>
              <a:t>Some of the ways we’ll engage together today</a:t>
            </a:r>
            <a:endParaRPr sz="2800">
              <a:solidFill>
                <a:srgbClr val="FFFFFF"/>
              </a:solidFill>
              <a:latin typeface="Comfortaa"/>
              <a:ea typeface="Comfortaa"/>
              <a:cs typeface="Comfortaa"/>
              <a:sym typeface="Comfortaa"/>
            </a:endParaRPr>
          </a:p>
        </p:txBody>
      </p:sp>
      <p:pic>
        <p:nvPicPr>
          <p:cNvPr id="1094" name="Google Shape;1094;p230"/>
          <p:cNvPicPr preferRelativeResize="0"/>
          <p:nvPr/>
        </p:nvPicPr>
        <p:blipFill>
          <a:blip r:embed="rId3">
            <a:alphaModFix/>
          </a:blip>
          <a:stretch>
            <a:fillRect/>
          </a:stretch>
        </p:blipFill>
        <p:spPr>
          <a:xfrm>
            <a:off x="512502" y="5430423"/>
            <a:ext cx="1385121" cy="1385100"/>
          </a:xfrm>
          <a:prstGeom prst="rect">
            <a:avLst/>
          </a:prstGeom>
          <a:noFill/>
          <a:ln>
            <a:noFill/>
          </a:ln>
        </p:spPr>
      </p:pic>
      <p:sp>
        <p:nvSpPr>
          <p:cNvPr id="1095" name="Google Shape;1095;p230"/>
          <p:cNvSpPr txBox="1"/>
          <p:nvPr/>
        </p:nvSpPr>
        <p:spPr>
          <a:xfrm>
            <a:off x="1588650" y="5561525"/>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Collaborative </a:t>
            </a:r>
            <a:endParaRPr sz="3300">
              <a:solidFill>
                <a:srgbClr val="FFFFFF"/>
              </a:solidFill>
              <a:latin typeface="Caveat Brush"/>
              <a:ea typeface="Caveat Brush"/>
              <a:cs typeface="Caveat Brush"/>
              <a:sym typeface="Caveat Brush"/>
            </a:endParaRPr>
          </a:p>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Q&amp;A google doc</a:t>
            </a:r>
            <a:endParaRPr>
              <a:solidFill>
                <a:srgbClr val="FFFFFF"/>
              </a:solidFill>
            </a:endParaRPr>
          </a:p>
        </p:txBody>
      </p:sp>
      <p:sp>
        <p:nvSpPr>
          <p:cNvPr id="1096" name="Google Shape;1096;p230"/>
          <p:cNvSpPr txBox="1"/>
          <p:nvPr/>
        </p:nvSpPr>
        <p:spPr>
          <a:xfrm>
            <a:off x="5920550" y="4454400"/>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Chat questions!</a:t>
            </a:r>
            <a:endParaRPr>
              <a:solidFill>
                <a:srgbClr val="FFFFFF"/>
              </a:solidFill>
            </a:endParaRPr>
          </a:p>
        </p:txBody>
      </p:sp>
      <p:sp>
        <p:nvSpPr>
          <p:cNvPr id="1097" name="Google Shape;1097;p230"/>
          <p:cNvSpPr/>
          <p:nvPr/>
        </p:nvSpPr>
        <p:spPr>
          <a:xfrm>
            <a:off x="4917450" y="4350300"/>
            <a:ext cx="1219200" cy="873900"/>
          </a:xfrm>
          <a:prstGeom prst="wedgeRoundRectCallout">
            <a:avLst>
              <a:gd name="adj1" fmla="val -20833"/>
              <a:gd name="adj2" fmla="val 62500"/>
              <a:gd name="adj3" fmla="val 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8" name="Google Shape;1098;p230"/>
          <p:cNvPicPr preferRelativeResize="0"/>
          <p:nvPr/>
        </p:nvPicPr>
        <p:blipFill>
          <a:blip r:embed="rId4">
            <a:alphaModFix/>
          </a:blip>
          <a:stretch>
            <a:fillRect/>
          </a:stretch>
        </p:blipFill>
        <p:spPr>
          <a:xfrm>
            <a:off x="368225" y="4235125"/>
            <a:ext cx="1219200" cy="1195296"/>
          </a:xfrm>
          <a:prstGeom prst="rect">
            <a:avLst/>
          </a:prstGeom>
          <a:noFill/>
          <a:ln>
            <a:noFill/>
          </a:ln>
        </p:spPr>
      </p:pic>
      <p:sp>
        <p:nvSpPr>
          <p:cNvPr id="1099" name="Google Shape;1099;p230"/>
          <p:cNvSpPr txBox="1"/>
          <p:nvPr/>
        </p:nvSpPr>
        <p:spPr>
          <a:xfrm>
            <a:off x="1320075" y="4378188"/>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Interactive poll</a:t>
            </a:r>
            <a:endParaRPr>
              <a:solidFill>
                <a:srgbClr val="FFFFFF"/>
              </a:solidFill>
            </a:endParaRPr>
          </a:p>
        </p:txBody>
      </p:sp>
      <p:sp>
        <p:nvSpPr>
          <p:cNvPr id="1100" name="Google Shape;1100;p230"/>
          <p:cNvSpPr txBox="1"/>
          <p:nvPr/>
        </p:nvSpPr>
        <p:spPr>
          <a:xfrm>
            <a:off x="5066550" y="5588900"/>
            <a:ext cx="3966300" cy="522900"/>
          </a:xfrm>
          <a:prstGeom prst="rect">
            <a:avLst/>
          </a:prstGeom>
          <a:solidFill>
            <a:srgbClr val="FFFF00"/>
          </a:solidFill>
          <a:ln w="2857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u="sng"/>
              <a:t>http://bit.ly/QuestionsERA2</a:t>
            </a:r>
            <a:endParaRPr sz="2200" u="sng"/>
          </a:p>
        </p:txBody>
      </p:sp>
      <p:sp>
        <p:nvSpPr>
          <p:cNvPr id="1101" name="Google Shape;1101;p230"/>
          <p:cNvSpPr txBox="1"/>
          <p:nvPr/>
        </p:nvSpPr>
        <p:spPr>
          <a:xfrm>
            <a:off x="5066550" y="6184225"/>
            <a:ext cx="3966300" cy="522900"/>
          </a:xfrm>
          <a:prstGeom prst="rect">
            <a:avLst/>
          </a:prstGeom>
          <a:solidFill>
            <a:srgbClr val="00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t>https://bit.ly/ERAWebinar2</a:t>
            </a:r>
            <a:endParaRPr sz="2200" u="sng"/>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8"/>
        <p:cNvGrpSpPr/>
        <p:nvPr/>
      </p:nvGrpSpPr>
      <p:grpSpPr>
        <a:xfrm>
          <a:off x="0" y="0"/>
          <a:ext cx="0" cy="0"/>
          <a:chOff x="0" y="0"/>
          <a:chExt cx="0" cy="0"/>
        </a:xfrm>
      </p:grpSpPr>
      <p:sp>
        <p:nvSpPr>
          <p:cNvPr id="1329" name="Google Shape;1329;p257"/>
          <p:cNvSpPr txBox="1">
            <a:spLocks noGrp="1"/>
          </p:cNvSpPr>
          <p:nvPr>
            <p:ph type="title"/>
          </p:nvPr>
        </p:nvSpPr>
        <p:spPr>
          <a:xfrm>
            <a:off x="311700" y="313819"/>
            <a:ext cx="8520600" cy="7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1E3D7B"/>
              </a:buClr>
              <a:buSzPts val="2800"/>
              <a:buFont typeface="Rockwell"/>
              <a:buNone/>
            </a:pPr>
            <a:r>
              <a:rPr lang="en" sz="3100"/>
              <a:t>Texas Reading Academies Biliteracy Pathway</a:t>
            </a:r>
            <a:endParaRPr sz="3100"/>
          </a:p>
        </p:txBody>
      </p:sp>
      <p:pic>
        <p:nvPicPr>
          <p:cNvPr id="1330" name="Google Shape;1330;p257"/>
          <p:cNvPicPr preferRelativeResize="0"/>
          <p:nvPr/>
        </p:nvPicPr>
        <p:blipFill rotWithShape="1">
          <a:blip r:embed="rId3">
            <a:alphaModFix/>
          </a:blip>
          <a:srcRect/>
          <a:stretch/>
        </p:blipFill>
        <p:spPr>
          <a:xfrm>
            <a:off x="745300" y="1529968"/>
            <a:ext cx="7825399" cy="3130175"/>
          </a:xfrm>
          <a:prstGeom prst="rect">
            <a:avLst/>
          </a:prstGeom>
          <a:noFill/>
          <a:ln>
            <a:noFill/>
          </a:ln>
        </p:spPr>
      </p:pic>
      <p:sp>
        <p:nvSpPr>
          <p:cNvPr id="1331" name="Google Shape;1331;p257"/>
          <p:cNvSpPr txBox="1"/>
          <p:nvPr/>
        </p:nvSpPr>
        <p:spPr>
          <a:xfrm>
            <a:off x="833066" y="5794627"/>
            <a:ext cx="5019600" cy="52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sng" strike="noStrike" cap="none">
                <a:solidFill>
                  <a:srgbClr val="0070C0"/>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Science of Teaching Reading Competencies</a:t>
            </a:r>
            <a:endParaRPr sz="1600" b="0" i="0" u="none" strike="noStrike" cap="none">
              <a:solidFill>
                <a:srgbClr val="0070C0"/>
              </a:solidFill>
              <a:latin typeface="Proxima Nova"/>
              <a:ea typeface="Proxima Nova"/>
              <a:cs typeface="Proxima Nova"/>
              <a:sym typeface="Proxima Nova"/>
            </a:endParaRPr>
          </a:p>
        </p:txBody>
      </p:sp>
      <p:cxnSp>
        <p:nvCxnSpPr>
          <p:cNvPr id="1332" name="Google Shape;1332;p257"/>
          <p:cNvCxnSpPr/>
          <p:nvPr/>
        </p:nvCxnSpPr>
        <p:spPr>
          <a:xfrm>
            <a:off x="311700" y="1136303"/>
            <a:ext cx="85206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6"/>
        <p:cNvGrpSpPr/>
        <p:nvPr/>
      </p:nvGrpSpPr>
      <p:grpSpPr>
        <a:xfrm>
          <a:off x="0" y="0"/>
          <a:ext cx="0" cy="0"/>
          <a:chOff x="0" y="0"/>
          <a:chExt cx="0" cy="0"/>
        </a:xfrm>
      </p:grpSpPr>
      <p:sp>
        <p:nvSpPr>
          <p:cNvPr id="1337" name="Google Shape;1337;p258"/>
          <p:cNvSpPr txBox="1">
            <a:spLocks noGrp="1"/>
          </p:cNvSpPr>
          <p:nvPr>
            <p:ph type="title"/>
          </p:nvPr>
        </p:nvSpPr>
        <p:spPr>
          <a:xfrm>
            <a:off x="397044" y="145119"/>
            <a:ext cx="8520600" cy="7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1E3D7B"/>
              </a:buClr>
              <a:buSzPts val="2800"/>
              <a:buFont typeface="Rockwell"/>
              <a:buNone/>
            </a:pPr>
            <a:r>
              <a:rPr lang="en" sz="3600"/>
              <a:t>In Closing</a:t>
            </a:r>
            <a:endParaRPr sz="3600"/>
          </a:p>
        </p:txBody>
      </p:sp>
      <p:sp>
        <p:nvSpPr>
          <p:cNvPr id="1338" name="Google Shape;1338;p258"/>
          <p:cNvSpPr txBox="1">
            <a:spLocks noGrp="1"/>
          </p:cNvSpPr>
          <p:nvPr>
            <p:ph type="body" idx="1"/>
          </p:nvPr>
        </p:nvSpPr>
        <p:spPr>
          <a:xfrm>
            <a:off x="287316" y="1460855"/>
            <a:ext cx="4182000" cy="4555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rgbClr val="0C0C0C"/>
              </a:buClr>
              <a:buSzPts val="1800"/>
              <a:buNone/>
            </a:pPr>
            <a:r>
              <a:rPr lang="en" sz="2000">
                <a:solidFill>
                  <a:srgbClr val="0C0C0C"/>
                </a:solidFill>
                <a:latin typeface="Proxima Nova"/>
                <a:ea typeface="Proxima Nova"/>
                <a:cs typeface="Proxima Nova"/>
                <a:sym typeface="Proxima Nova"/>
              </a:rPr>
              <a:t>And, because of the enormous inequities in our society, providing each child an equitable opportunity to revel in an abundance of books in which they both see themselves and are introduced to the world is no small task.</a:t>
            </a:r>
            <a:endParaRPr sz="2000">
              <a:solidFill>
                <a:srgbClr val="0C0C0C"/>
              </a:solidFill>
              <a:latin typeface="Proxima Nova"/>
              <a:ea typeface="Proxima Nova"/>
              <a:cs typeface="Proxima Nova"/>
              <a:sym typeface="Proxima Nova"/>
            </a:endParaRPr>
          </a:p>
          <a:p>
            <a:pPr marL="0" lvl="0" indent="0" algn="l" rtl="0">
              <a:spcBef>
                <a:spcPts val="0"/>
              </a:spcBef>
              <a:spcAft>
                <a:spcPts val="1600"/>
              </a:spcAft>
              <a:buClr>
                <a:srgbClr val="0C0C0C"/>
              </a:buClr>
              <a:buSzPts val="1800"/>
              <a:buNone/>
            </a:pPr>
            <a:r>
              <a:rPr lang="en" sz="2000">
                <a:solidFill>
                  <a:srgbClr val="0C0C0C"/>
                </a:solidFill>
                <a:latin typeface="Proxima Nova"/>
                <a:ea typeface="Proxima Nova"/>
                <a:cs typeface="Proxima Nova"/>
                <a:sym typeface="Proxima Nova"/>
              </a:rPr>
              <a:t>                                                                                     -Randi Weingarten</a:t>
            </a:r>
            <a:endParaRPr/>
          </a:p>
        </p:txBody>
      </p:sp>
      <p:cxnSp>
        <p:nvCxnSpPr>
          <p:cNvPr id="1339" name="Google Shape;1339;p258"/>
          <p:cNvCxnSpPr/>
          <p:nvPr/>
        </p:nvCxnSpPr>
        <p:spPr>
          <a:xfrm>
            <a:off x="311700" y="1103791"/>
            <a:ext cx="8235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pic>
        <p:nvPicPr>
          <p:cNvPr id="1340" name="Google Shape;1340;p258"/>
          <p:cNvPicPr preferRelativeResize="0"/>
          <p:nvPr/>
        </p:nvPicPr>
        <p:blipFill rotWithShape="1">
          <a:blip r:embed="rId3">
            <a:alphaModFix/>
          </a:blip>
          <a:srcRect/>
          <a:stretch/>
        </p:blipFill>
        <p:spPr>
          <a:xfrm>
            <a:off x="4755258" y="1690624"/>
            <a:ext cx="4223345" cy="31335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259"/>
          <p:cNvSpPr txBox="1">
            <a:spLocks noGrp="1"/>
          </p:cNvSpPr>
          <p:nvPr>
            <p:ph type="ctrTitle"/>
          </p:nvPr>
        </p:nvSpPr>
        <p:spPr>
          <a:xfrm>
            <a:off x="1521785" y="1233876"/>
            <a:ext cx="6152400" cy="3390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2800"/>
              <a:buNone/>
            </a:pPr>
            <a:r>
              <a:rPr lang="en"/>
              <a:t>Thank you</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260"/>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351" name="Google Shape;1351;p260"/>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1352" name="Google Shape;1352;p260"/>
          <p:cNvSpPr/>
          <p:nvPr/>
        </p:nvSpPr>
        <p:spPr>
          <a:xfrm>
            <a:off x="247200" y="25358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Charlotte-Mecklenburg Schools</a:t>
            </a:r>
            <a:endParaRPr sz="3000">
              <a:solidFill>
                <a:srgbClr val="FFFFFF"/>
              </a:solidFill>
              <a:latin typeface="Comfortaa"/>
              <a:ea typeface="Comfortaa"/>
              <a:cs typeface="Comfortaa"/>
              <a:sym typeface="Comfortaa"/>
            </a:endParaRPr>
          </a:p>
        </p:txBody>
      </p:sp>
      <p:pic>
        <p:nvPicPr>
          <p:cNvPr id="1353" name="Google Shape;1353;p260"/>
          <p:cNvPicPr preferRelativeResize="0"/>
          <p:nvPr/>
        </p:nvPicPr>
        <p:blipFill>
          <a:blip r:embed="rId4">
            <a:alphaModFix/>
          </a:blip>
          <a:stretch>
            <a:fillRect/>
          </a:stretch>
        </p:blipFill>
        <p:spPr>
          <a:xfrm>
            <a:off x="3062187" y="1437100"/>
            <a:ext cx="3019625" cy="939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61"/>
          <p:cNvSpPr txBox="1">
            <a:spLocks noGrp="1"/>
          </p:cNvSpPr>
          <p:nvPr>
            <p:ph type="ctrTitle"/>
          </p:nvPr>
        </p:nvSpPr>
        <p:spPr>
          <a:xfrm>
            <a:off x="0" y="667633"/>
            <a:ext cx="9144000" cy="3125700"/>
          </a:xfrm>
          <a:prstGeom prst="rect">
            <a:avLst/>
          </a:prstGeom>
          <a:solidFill>
            <a:srgbClr val="00AFD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300">
                <a:solidFill>
                  <a:srgbClr val="FFFFFF"/>
                </a:solidFill>
                <a:latin typeface="Didact Gothic"/>
                <a:ea typeface="Didact Gothic"/>
                <a:cs typeface="Didact Gothic"/>
                <a:sym typeface="Didact Gothic"/>
              </a:rPr>
              <a:t>Equity and Science of Reading</a:t>
            </a:r>
            <a:endParaRPr sz="4300">
              <a:solidFill>
                <a:srgbClr val="FFFFFF"/>
              </a:solidFill>
              <a:latin typeface="Didact Gothic"/>
              <a:ea typeface="Didact Gothic"/>
              <a:cs typeface="Didact Gothic"/>
              <a:sym typeface="Didact Gothic"/>
            </a:endParaRPr>
          </a:p>
        </p:txBody>
      </p:sp>
      <p:pic>
        <p:nvPicPr>
          <p:cNvPr id="1359" name="Google Shape;1359;p261"/>
          <p:cNvPicPr preferRelativeResize="0"/>
          <p:nvPr/>
        </p:nvPicPr>
        <p:blipFill>
          <a:blip r:embed="rId3">
            <a:alphaModFix/>
          </a:blip>
          <a:stretch>
            <a:fillRect/>
          </a:stretch>
        </p:blipFill>
        <p:spPr>
          <a:xfrm>
            <a:off x="1371584" y="4532608"/>
            <a:ext cx="3489499" cy="1245848"/>
          </a:xfrm>
          <a:prstGeom prst="rect">
            <a:avLst/>
          </a:prstGeom>
          <a:noFill/>
          <a:ln>
            <a:noFill/>
          </a:ln>
        </p:spPr>
      </p:pic>
      <p:sp>
        <p:nvSpPr>
          <p:cNvPr id="1360" name="Google Shape;1360;p261"/>
          <p:cNvSpPr/>
          <p:nvPr/>
        </p:nvSpPr>
        <p:spPr>
          <a:xfrm>
            <a:off x="5521225" y="4391767"/>
            <a:ext cx="2251200" cy="19428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Slide Deck</a:t>
            </a:r>
            <a:endParaRPr b="1">
              <a:latin typeface="Didact Gothic"/>
              <a:ea typeface="Didact Gothic"/>
              <a:cs typeface="Didact Gothic"/>
              <a:sym typeface="Didact Gothic"/>
            </a:endParaRPr>
          </a:p>
          <a:p>
            <a:pPr marL="0" lvl="0" indent="0" algn="ctr" rtl="0">
              <a:spcBef>
                <a:spcPts val="0"/>
              </a:spcBef>
              <a:spcAft>
                <a:spcPts val="0"/>
              </a:spcAft>
              <a:buNone/>
            </a:pPr>
            <a:r>
              <a:rPr lang="en" sz="1100" b="1" u="sng">
                <a:solidFill>
                  <a:schemeClr val="hlink"/>
                </a:solidFill>
                <a:latin typeface="Didact Gothic"/>
                <a:ea typeface="Didact Gothic"/>
                <a:cs typeface="Didact Gothic"/>
                <a:sym typeface="Didact Gothic"/>
                <a:hlinkClick r:id="rId4"/>
              </a:rPr>
              <a:t>Click Here</a:t>
            </a:r>
            <a:r>
              <a:rPr lang="en" sz="1100" b="1">
                <a:solidFill>
                  <a:srgbClr val="FFFFFF"/>
                </a:solidFill>
                <a:latin typeface="Didact Gothic"/>
                <a:ea typeface="Didact Gothic"/>
                <a:cs typeface="Didact Gothic"/>
                <a:sym typeface="Didact Gothic"/>
              </a:rPr>
              <a:t>      </a:t>
            </a:r>
            <a:r>
              <a:rPr lang="en" sz="1100" b="1">
                <a:latin typeface="Didact Gothic"/>
                <a:ea typeface="Didact Gothic"/>
                <a:cs typeface="Didact Gothic"/>
                <a:sym typeface="Didact Gothic"/>
              </a:rPr>
              <a:t>t.ly/CIzq</a:t>
            </a:r>
            <a:endParaRPr sz="1100" b="1">
              <a:latin typeface="Didact Gothic"/>
              <a:ea typeface="Didact Gothic"/>
              <a:cs typeface="Didact Gothic"/>
              <a:sym typeface="Didact Gothic"/>
            </a:endParaRPr>
          </a:p>
          <a:p>
            <a:pPr marL="0" lvl="0" indent="0" algn="l"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Clr>
                <a:schemeClr val="dk1"/>
              </a:buClr>
              <a:buSzPts val="1100"/>
              <a:buFont typeface="Arial"/>
              <a:buNone/>
            </a:pPr>
            <a:r>
              <a:rPr lang="en" b="1">
                <a:latin typeface="Didact Gothic"/>
                <a:ea typeface="Didact Gothic"/>
                <a:cs typeface="Didact Gothic"/>
                <a:sym typeface="Didact Gothic"/>
              </a:rPr>
              <a:t>Optional Note Catcher</a:t>
            </a:r>
            <a:endParaRPr b="1">
              <a:latin typeface="Didact Gothic"/>
              <a:ea typeface="Didact Gothic"/>
              <a:cs typeface="Didact Gothic"/>
              <a:sym typeface="Didact Gothic"/>
            </a:endParaRPr>
          </a:p>
          <a:p>
            <a:pPr marL="0" lvl="0" indent="0" algn="ctr" rtl="0">
              <a:spcBef>
                <a:spcPts val="0"/>
              </a:spcBef>
              <a:spcAft>
                <a:spcPts val="0"/>
              </a:spcAft>
              <a:buNone/>
            </a:pPr>
            <a:r>
              <a:rPr lang="en" sz="1100" b="1" u="sng">
                <a:solidFill>
                  <a:schemeClr val="accent5"/>
                </a:solidFill>
                <a:latin typeface="Didact Gothic"/>
                <a:ea typeface="Didact Gothic"/>
                <a:cs typeface="Didact Gothic"/>
                <a:sym typeface="Didact Gothic"/>
                <a:hlinkClick r:id="rId5">
                  <a:extLst>
                    <a:ext uri="{A12FA001-AC4F-418D-AE19-62706E023703}">
                      <ahyp:hlinkClr xmlns:ahyp="http://schemas.microsoft.com/office/drawing/2018/hyperlinkcolor" val="tx"/>
                    </a:ext>
                  </a:extLst>
                </a:hlinkClick>
              </a:rPr>
              <a:t>Click Here</a:t>
            </a:r>
            <a:r>
              <a:rPr lang="en" sz="1100" b="1">
                <a:solidFill>
                  <a:schemeClr val="lt1"/>
                </a:solidFill>
                <a:latin typeface="Didact Gothic"/>
                <a:ea typeface="Didact Gothic"/>
                <a:cs typeface="Didact Gothic"/>
                <a:sym typeface="Didact Gothic"/>
              </a:rPr>
              <a:t>      </a:t>
            </a:r>
            <a:r>
              <a:rPr lang="en" sz="1100" b="1">
                <a:latin typeface="Didact Gothic"/>
                <a:ea typeface="Didact Gothic"/>
                <a:cs typeface="Didact Gothic"/>
                <a:sym typeface="Didact Gothic"/>
              </a:rPr>
              <a:t>t.ly/2ckK</a:t>
            </a:r>
            <a:endParaRPr sz="1100" b="1">
              <a:latin typeface="Didact Gothic"/>
              <a:ea typeface="Didact Gothic"/>
              <a:cs typeface="Didact Gothic"/>
              <a:sym typeface="Didact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262"/>
          <p:cNvSpPr/>
          <p:nvPr/>
        </p:nvSpPr>
        <p:spPr>
          <a:xfrm>
            <a:off x="0" y="0"/>
            <a:ext cx="9144000" cy="2006700"/>
          </a:xfrm>
          <a:prstGeom prst="rect">
            <a:avLst/>
          </a:prstGeom>
          <a:solidFill>
            <a:srgbClr val="00A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62"/>
          <p:cNvSpPr/>
          <p:nvPr/>
        </p:nvSpPr>
        <p:spPr>
          <a:xfrm>
            <a:off x="0" y="2425600"/>
            <a:ext cx="9144000" cy="2006700"/>
          </a:xfrm>
          <a:prstGeom prst="rect">
            <a:avLst/>
          </a:prstGeom>
          <a:solidFill>
            <a:srgbClr val="00A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62"/>
          <p:cNvSpPr/>
          <p:nvPr/>
        </p:nvSpPr>
        <p:spPr>
          <a:xfrm>
            <a:off x="0" y="4851200"/>
            <a:ext cx="9144000" cy="2006700"/>
          </a:xfrm>
          <a:prstGeom prst="rect">
            <a:avLst/>
          </a:prstGeom>
          <a:solidFill>
            <a:srgbClr val="00A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62"/>
          <p:cNvSpPr txBox="1"/>
          <p:nvPr/>
        </p:nvSpPr>
        <p:spPr>
          <a:xfrm>
            <a:off x="2415125" y="319233"/>
            <a:ext cx="6420900" cy="1535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Trish Sexton</a:t>
            </a:r>
            <a:endParaRPr b="1">
              <a:latin typeface="Didact Gothic"/>
              <a:ea typeface="Didact Gothic"/>
              <a:cs typeface="Didact Gothic"/>
              <a:sym typeface="Didact Gothic"/>
            </a:endParaRPr>
          </a:p>
          <a:p>
            <a:pPr marL="285750" lvl="0" indent="-292100" algn="l" rtl="0">
              <a:lnSpc>
                <a:spcPct val="115000"/>
              </a:lnSpc>
              <a:spcBef>
                <a:spcPts val="0"/>
              </a:spcBef>
              <a:spcAft>
                <a:spcPts val="0"/>
              </a:spcAft>
              <a:buClr>
                <a:schemeClr val="dk1"/>
              </a:buClr>
              <a:buSzPts val="1000"/>
              <a:buFont typeface="Didact Gothic"/>
              <a:buChar char="●"/>
            </a:pPr>
            <a:r>
              <a:rPr lang="en" sz="1000">
                <a:solidFill>
                  <a:schemeClr val="dk1"/>
                </a:solidFill>
                <a:latin typeface="Didact Gothic"/>
                <a:ea typeface="Didact Gothic"/>
                <a:cs typeface="Didact Gothic"/>
                <a:sym typeface="Didact Gothic"/>
              </a:rPr>
              <a:t>Associate Superintendent Elementary Equity</a:t>
            </a:r>
            <a:endParaRPr sz="1000">
              <a:solidFill>
                <a:schemeClr val="dk1"/>
              </a:solidFill>
              <a:latin typeface="Didact Gothic"/>
              <a:ea typeface="Didact Gothic"/>
              <a:cs typeface="Didact Gothic"/>
              <a:sym typeface="Didact Gothic"/>
            </a:endParaRPr>
          </a:p>
          <a:p>
            <a:pPr marL="571500" lvl="1" indent="-292100" algn="l" rtl="0">
              <a:lnSpc>
                <a:spcPct val="115000"/>
              </a:lnSpc>
              <a:spcBef>
                <a:spcPts val="0"/>
              </a:spcBef>
              <a:spcAft>
                <a:spcPts val="0"/>
              </a:spcAft>
              <a:buClr>
                <a:schemeClr val="dk1"/>
              </a:buClr>
              <a:buSzPts val="1000"/>
              <a:buFont typeface="Didact Gothic"/>
              <a:buChar char="○"/>
            </a:pPr>
            <a:r>
              <a:rPr lang="en" sz="1000">
                <a:solidFill>
                  <a:schemeClr val="dk1"/>
                </a:solidFill>
                <a:latin typeface="Didact Gothic"/>
                <a:ea typeface="Didact Gothic"/>
                <a:cs typeface="Didact Gothic"/>
                <a:sym typeface="Didact Gothic"/>
              </a:rPr>
              <a:t>Support school leadership teams to: ensure access and opportunity for all students, eliminate the predictability of who will succeed, and provide a positive, challenge, and supportive learning experience for all.</a:t>
            </a:r>
            <a:endParaRPr sz="1000">
              <a:solidFill>
                <a:schemeClr val="dk1"/>
              </a:solidFill>
              <a:latin typeface="Didact Gothic"/>
              <a:ea typeface="Didact Gothic"/>
              <a:cs typeface="Didact Gothic"/>
              <a:sym typeface="Didact Gothic"/>
            </a:endParaRPr>
          </a:p>
          <a:p>
            <a:pPr marL="285750" lvl="0" indent="-292100" algn="l" rtl="0">
              <a:lnSpc>
                <a:spcPct val="115000"/>
              </a:lnSpc>
              <a:spcBef>
                <a:spcPts val="0"/>
              </a:spcBef>
              <a:spcAft>
                <a:spcPts val="0"/>
              </a:spcAft>
              <a:buClr>
                <a:schemeClr val="dk1"/>
              </a:buClr>
              <a:buSzPts val="1000"/>
              <a:buFont typeface="Didact Gothic"/>
              <a:buChar char="●"/>
            </a:pPr>
            <a:r>
              <a:rPr lang="en" sz="1000">
                <a:solidFill>
                  <a:schemeClr val="dk1"/>
                </a:solidFill>
                <a:latin typeface="Didact Gothic"/>
                <a:ea typeface="Didact Gothic"/>
                <a:cs typeface="Didact Gothic"/>
                <a:sym typeface="Didact Gothic"/>
              </a:rPr>
              <a:t>Prior Roles:  Principal Supervisor, Elementary Principal, Elementary Assistant Principal, Teacher</a:t>
            </a:r>
            <a:endParaRPr b="1">
              <a:latin typeface="Didact Gothic"/>
              <a:ea typeface="Didact Gothic"/>
              <a:cs typeface="Didact Gothic"/>
              <a:sym typeface="Didact Gothic"/>
            </a:endParaRPr>
          </a:p>
          <a:p>
            <a:pPr marL="0" lvl="0" indent="0" algn="ctr" rtl="0">
              <a:spcBef>
                <a:spcPts val="0"/>
              </a:spcBef>
              <a:spcAft>
                <a:spcPts val="0"/>
              </a:spcAft>
              <a:buNone/>
            </a:pPr>
            <a:endParaRPr b="1">
              <a:latin typeface="Didact Gothic"/>
              <a:ea typeface="Didact Gothic"/>
              <a:cs typeface="Didact Gothic"/>
              <a:sym typeface="Didact Gothic"/>
            </a:endParaRPr>
          </a:p>
          <a:p>
            <a:pPr marL="0" lvl="0" indent="0" algn="just" rtl="0">
              <a:spcBef>
                <a:spcPts val="0"/>
              </a:spcBef>
              <a:spcAft>
                <a:spcPts val="0"/>
              </a:spcAft>
              <a:buNone/>
            </a:pPr>
            <a:endParaRPr>
              <a:latin typeface="Didact Gothic"/>
              <a:ea typeface="Didact Gothic"/>
              <a:cs typeface="Didact Gothic"/>
              <a:sym typeface="Didact Gothic"/>
            </a:endParaRPr>
          </a:p>
        </p:txBody>
      </p:sp>
      <p:sp>
        <p:nvSpPr>
          <p:cNvPr id="1369" name="Google Shape;1369;p262"/>
          <p:cNvSpPr txBox="1"/>
          <p:nvPr/>
        </p:nvSpPr>
        <p:spPr>
          <a:xfrm>
            <a:off x="2415233" y="2656033"/>
            <a:ext cx="6420900" cy="1535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Kathryn Pedrotty</a:t>
            </a:r>
            <a:endParaRPr b="1">
              <a:latin typeface="Didact Gothic"/>
              <a:ea typeface="Didact Gothic"/>
              <a:cs typeface="Didact Gothic"/>
              <a:sym typeface="Didact Gothic"/>
            </a:endParaRPr>
          </a:p>
          <a:p>
            <a:pPr marL="285750" lvl="0" indent="-292100" algn="l" rtl="0">
              <a:lnSpc>
                <a:spcPct val="115000"/>
              </a:lnSpc>
              <a:spcBef>
                <a:spcPts val="0"/>
              </a:spcBef>
              <a:spcAft>
                <a:spcPts val="0"/>
              </a:spcAft>
              <a:buSzPts val="1000"/>
              <a:buFont typeface="Didact Gothic"/>
              <a:buChar char="●"/>
            </a:pPr>
            <a:r>
              <a:rPr lang="en" sz="1000">
                <a:latin typeface="Didact Gothic"/>
                <a:ea typeface="Didact Gothic"/>
                <a:cs typeface="Didact Gothic"/>
                <a:sym typeface="Didact Gothic"/>
              </a:rPr>
              <a:t>Elementary Equity Specialist</a:t>
            </a:r>
            <a:endParaRPr sz="1000">
              <a:latin typeface="Didact Gothic"/>
              <a:ea typeface="Didact Gothic"/>
              <a:cs typeface="Didact Gothic"/>
              <a:sym typeface="Didact Gothic"/>
            </a:endParaRPr>
          </a:p>
          <a:p>
            <a:pPr marL="571500" lvl="1" indent="-292100" algn="l" rtl="0">
              <a:lnSpc>
                <a:spcPct val="115000"/>
              </a:lnSpc>
              <a:spcBef>
                <a:spcPts val="0"/>
              </a:spcBef>
              <a:spcAft>
                <a:spcPts val="0"/>
              </a:spcAft>
              <a:buSzPts val="1000"/>
              <a:buFont typeface="Didact Gothic"/>
              <a:buChar char="○"/>
            </a:pPr>
            <a:r>
              <a:rPr lang="en" sz="1000">
                <a:latin typeface="Didact Gothic"/>
                <a:ea typeface="Didact Gothic"/>
                <a:cs typeface="Didact Gothic"/>
                <a:sym typeface="Didact Gothic"/>
              </a:rPr>
              <a:t>Support school leadership teams to: ensure access and opportunity for all students, eliminate the predictability of who will succeed, and provide a positive, challenge, and supportive learning experience for all.</a:t>
            </a:r>
            <a:endParaRPr sz="1000">
              <a:latin typeface="Didact Gothic"/>
              <a:ea typeface="Didact Gothic"/>
              <a:cs typeface="Didact Gothic"/>
              <a:sym typeface="Didact Gothic"/>
            </a:endParaRPr>
          </a:p>
          <a:p>
            <a:pPr marL="285750" lvl="0" indent="-292100" algn="l" rtl="0">
              <a:lnSpc>
                <a:spcPct val="115000"/>
              </a:lnSpc>
              <a:spcBef>
                <a:spcPts val="0"/>
              </a:spcBef>
              <a:spcAft>
                <a:spcPts val="0"/>
              </a:spcAft>
              <a:buSzPts val="1000"/>
              <a:buFont typeface="Didact Gothic"/>
              <a:buChar char="●"/>
            </a:pPr>
            <a:r>
              <a:rPr lang="en" sz="1000">
                <a:latin typeface="Didact Gothic"/>
                <a:ea typeface="Didact Gothic"/>
                <a:cs typeface="Didact Gothic"/>
                <a:sym typeface="Didact Gothic"/>
              </a:rPr>
              <a:t>Prior Roles: Elementary School Assistant Principal, Elementary Dean, Facilitator, and Teacher</a:t>
            </a:r>
            <a:endParaRPr sz="1000">
              <a:latin typeface="Didact Gothic"/>
              <a:ea typeface="Didact Gothic"/>
              <a:cs typeface="Didact Gothic"/>
              <a:sym typeface="Didact Gothic"/>
            </a:endParaRPr>
          </a:p>
          <a:p>
            <a:pPr marL="285750" lvl="0" indent="-228600" algn="just" rtl="0">
              <a:spcBef>
                <a:spcPts val="0"/>
              </a:spcBef>
              <a:spcAft>
                <a:spcPts val="0"/>
              </a:spcAft>
              <a:buNone/>
            </a:pPr>
            <a:endParaRPr sz="1100">
              <a:latin typeface="Didact Gothic"/>
              <a:ea typeface="Didact Gothic"/>
              <a:cs typeface="Didact Gothic"/>
              <a:sym typeface="Didact Gothic"/>
            </a:endParaRPr>
          </a:p>
        </p:txBody>
      </p:sp>
      <p:sp>
        <p:nvSpPr>
          <p:cNvPr id="1370" name="Google Shape;1370;p262"/>
          <p:cNvSpPr txBox="1"/>
          <p:nvPr/>
        </p:nvSpPr>
        <p:spPr>
          <a:xfrm>
            <a:off x="2415125" y="5094433"/>
            <a:ext cx="6420900" cy="1535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Alyssa Arrowsmith</a:t>
            </a:r>
            <a:endParaRPr b="1">
              <a:latin typeface="Didact Gothic"/>
              <a:ea typeface="Didact Gothic"/>
              <a:cs typeface="Didact Gothic"/>
              <a:sym typeface="Didact Gothic"/>
            </a:endParaRPr>
          </a:p>
          <a:p>
            <a:pPr marL="285750" lvl="0" indent="-292100" algn="l" rtl="0">
              <a:lnSpc>
                <a:spcPct val="100000"/>
              </a:lnSpc>
              <a:spcBef>
                <a:spcPts val="0"/>
              </a:spcBef>
              <a:spcAft>
                <a:spcPts val="0"/>
              </a:spcAft>
              <a:buClr>
                <a:schemeClr val="dk1"/>
              </a:buClr>
              <a:buSzPts val="1000"/>
              <a:buFont typeface="Didact Gothic"/>
              <a:buChar char="●"/>
            </a:pPr>
            <a:r>
              <a:rPr lang="en" sz="1000">
                <a:solidFill>
                  <a:schemeClr val="dk1"/>
                </a:solidFill>
                <a:latin typeface="Didact Gothic"/>
                <a:ea typeface="Didact Gothic"/>
                <a:cs typeface="Didact Gothic"/>
                <a:sym typeface="Didact Gothic"/>
              </a:rPr>
              <a:t>Elementary Literacy and Dual Language Specialist</a:t>
            </a:r>
            <a:endParaRPr sz="1000">
              <a:solidFill>
                <a:schemeClr val="dk1"/>
              </a:solidFill>
              <a:latin typeface="Didact Gothic"/>
              <a:ea typeface="Didact Gothic"/>
              <a:cs typeface="Didact Gothic"/>
              <a:sym typeface="Didact Gothic"/>
            </a:endParaRPr>
          </a:p>
          <a:p>
            <a:pPr marL="571500" lvl="1" indent="-292100" algn="l" rtl="0">
              <a:lnSpc>
                <a:spcPct val="100000"/>
              </a:lnSpc>
              <a:spcBef>
                <a:spcPts val="0"/>
              </a:spcBef>
              <a:spcAft>
                <a:spcPts val="0"/>
              </a:spcAft>
              <a:buClr>
                <a:schemeClr val="dk1"/>
              </a:buClr>
              <a:buSzPts val="1000"/>
              <a:buFont typeface="Didact Gothic"/>
              <a:buChar char="○"/>
            </a:pPr>
            <a:r>
              <a:rPr lang="en" sz="1000">
                <a:solidFill>
                  <a:schemeClr val="dk1"/>
                </a:solidFill>
                <a:latin typeface="Didact Gothic"/>
                <a:ea typeface="Didact Gothic"/>
                <a:cs typeface="Didact Gothic"/>
                <a:sym typeface="Didact Gothic"/>
              </a:rPr>
              <a:t>Support school-based literacy facilitators and teachers with effective implementation of written and taught curriculum while building knowledge of Science of Reading</a:t>
            </a:r>
            <a:endParaRPr sz="1000">
              <a:solidFill>
                <a:schemeClr val="dk1"/>
              </a:solidFill>
              <a:latin typeface="Didact Gothic"/>
              <a:ea typeface="Didact Gothic"/>
              <a:cs typeface="Didact Gothic"/>
              <a:sym typeface="Didact Gothic"/>
            </a:endParaRPr>
          </a:p>
          <a:p>
            <a:pPr marL="285750" lvl="0" indent="-292100" algn="l" rtl="0">
              <a:lnSpc>
                <a:spcPct val="100000"/>
              </a:lnSpc>
              <a:spcBef>
                <a:spcPts val="0"/>
              </a:spcBef>
              <a:spcAft>
                <a:spcPts val="0"/>
              </a:spcAft>
              <a:buClr>
                <a:schemeClr val="dk1"/>
              </a:buClr>
              <a:buSzPts val="1000"/>
              <a:buFont typeface="Didact Gothic"/>
              <a:buChar char="●"/>
            </a:pPr>
            <a:r>
              <a:rPr lang="en" sz="1000">
                <a:solidFill>
                  <a:schemeClr val="dk1"/>
                </a:solidFill>
                <a:latin typeface="Didact Gothic"/>
                <a:ea typeface="Didact Gothic"/>
                <a:cs typeface="Didact Gothic"/>
                <a:sym typeface="Didact Gothic"/>
              </a:rPr>
              <a:t>Prior Roles: English Learner Services department, former elementary ESL teacher and classroom teacher. </a:t>
            </a:r>
            <a:endParaRPr sz="1000">
              <a:latin typeface="Didact Gothic"/>
              <a:ea typeface="Didact Gothic"/>
              <a:cs typeface="Didact Gothic"/>
              <a:sym typeface="Didact Gothic"/>
            </a:endParaRPr>
          </a:p>
        </p:txBody>
      </p:sp>
      <p:pic>
        <p:nvPicPr>
          <p:cNvPr id="1371" name="Google Shape;1371;p262"/>
          <p:cNvPicPr preferRelativeResize="0"/>
          <p:nvPr/>
        </p:nvPicPr>
        <p:blipFill>
          <a:blip r:embed="rId3">
            <a:alphaModFix/>
          </a:blip>
          <a:stretch>
            <a:fillRect/>
          </a:stretch>
        </p:blipFill>
        <p:spPr>
          <a:xfrm>
            <a:off x="582725" y="2641500"/>
            <a:ext cx="1142158" cy="1505102"/>
          </a:xfrm>
          <a:prstGeom prst="rect">
            <a:avLst/>
          </a:prstGeom>
          <a:noFill/>
          <a:ln>
            <a:noFill/>
          </a:ln>
        </p:spPr>
      </p:pic>
      <p:pic>
        <p:nvPicPr>
          <p:cNvPr id="1372" name="Google Shape;1372;p262"/>
          <p:cNvPicPr preferRelativeResize="0"/>
          <p:nvPr/>
        </p:nvPicPr>
        <p:blipFill>
          <a:blip r:embed="rId4">
            <a:alphaModFix/>
          </a:blip>
          <a:stretch>
            <a:fillRect/>
          </a:stretch>
        </p:blipFill>
        <p:spPr>
          <a:xfrm>
            <a:off x="645175" y="228000"/>
            <a:ext cx="1003400" cy="1505100"/>
          </a:xfrm>
          <a:prstGeom prst="rect">
            <a:avLst/>
          </a:prstGeom>
          <a:noFill/>
          <a:ln>
            <a:noFill/>
          </a:ln>
        </p:spPr>
      </p:pic>
      <p:pic>
        <p:nvPicPr>
          <p:cNvPr id="1373" name="Google Shape;1373;p262"/>
          <p:cNvPicPr preferRelativeResize="0"/>
          <p:nvPr/>
        </p:nvPicPr>
        <p:blipFill>
          <a:blip r:embed="rId5">
            <a:alphaModFix/>
          </a:blip>
          <a:stretch>
            <a:fillRect/>
          </a:stretch>
        </p:blipFill>
        <p:spPr>
          <a:xfrm>
            <a:off x="593486" y="5079800"/>
            <a:ext cx="1131390" cy="15050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263"/>
          <p:cNvSpPr/>
          <p:nvPr/>
        </p:nvSpPr>
        <p:spPr>
          <a:xfrm>
            <a:off x="1574125" y="5070633"/>
            <a:ext cx="6477000" cy="895500"/>
          </a:xfrm>
          <a:prstGeom prst="rect">
            <a:avLst/>
          </a:prstGeom>
          <a:gradFill>
            <a:gsLst>
              <a:gs pos="0">
                <a:srgbClr val="FFFFFF"/>
              </a:gs>
              <a:gs pos="100000">
                <a:srgbClr val="9180BB"/>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63"/>
          <p:cNvSpPr/>
          <p:nvPr/>
        </p:nvSpPr>
        <p:spPr>
          <a:xfrm>
            <a:off x="1574125" y="4175033"/>
            <a:ext cx="6477000" cy="895500"/>
          </a:xfrm>
          <a:prstGeom prst="rect">
            <a:avLst/>
          </a:prstGeom>
          <a:gradFill>
            <a:gsLst>
              <a:gs pos="0">
                <a:srgbClr val="FFFFFF"/>
              </a:gs>
              <a:gs pos="100000">
                <a:srgbClr val="6E9BE7"/>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63"/>
          <p:cNvSpPr/>
          <p:nvPr/>
        </p:nvSpPr>
        <p:spPr>
          <a:xfrm>
            <a:off x="1558100" y="3275167"/>
            <a:ext cx="6477000" cy="895500"/>
          </a:xfrm>
          <a:prstGeom prst="rect">
            <a:avLst/>
          </a:prstGeom>
          <a:gradFill>
            <a:gsLst>
              <a:gs pos="0">
                <a:srgbClr val="FFFFFF"/>
              </a:gs>
              <a:gs pos="100000">
                <a:srgbClr val="93BC8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63"/>
          <p:cNvSpPr/>
          <p:nvPr/>
        </p:nvSpPr>
        <p:spPr>
          <a:xfrm>
            <a:off x="1558100" y="2379567"/>
            <a:ext cx="6477000" cy="895500"/>
          </a:xfrm>
          <a:prstGeom prst="rect">
            <a:avLst/>
          </a:prstGeom>
          <a:gradFill>
            <a:gsLst>
              <a:gs pos="0">
                <a:srgbClr val="FFFFFF"/>
              </a:gs>
              <a:gs pos="100000">
                <a:srgbClr val="F58F09"/>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63"/>
          <p:cNvSpPr txBox="1">
            <a:spLocks noGrp="1"/>
          </p:cNvSpPr>
          <p:nvPr>
            <p:ph type="title"/>
          </p:nvPr>
        </p:nvSpPr>
        <p:spPr>
          <a:xfrm>
            <a:off x="0" y="0"/>
            <a:ext cx="9144000" cy="13473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 Agenda</a:t>
            </a:r>
            <a:endParaRPr sz="3800" b="1">
              <a:solidFill>
                <a:srgbClr val="FFFFFF"/>
              </a:solidFill>
              <a:latin typeface="Didact Gothic"/>
              <a:ea typeface="Didact Gothic"/>
              <a:cs typeface="Didact Gothic"/>
              <a:sym typeface="Didact Gothic"/>
            </a:endParaRPr>
          </a:p>
        </p:txBody>
      </p:sp>
      <p:sp>
        <p:nvSpPr>
          <p:cNvPr id="1383" name="Google Shape;1383;p263"/>
          <p:cNvSpPr txBox="1">
            <a:spLocks noGrp="1"/>
          </p:cNvSpPr>
          <p:nvPr>
            <p:ph type="body" idx="1"/>
          </p:nvPr>
        </p:nvSpPr>
        <p:spPr>
          <a:xfrm>
            <a:off x="2998375" y="3289700"/>
            <a:ext cx="3508200" cy="89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700" b="1">
                <a:solidFill>
                  <a:srgbClr val="000000"/>
                </a:solidFill>
                <a:latin typeface="Didact Gothic"/>
                <a:ea typeface="Didact Gothic"/>
                <a:cs typeface="Didact Gothic"/>
                <a:sym typeface="Didact Gothic"/>
              </a:rPr>
              <a:t>How We Got Here</a:t>
            </a:r>
            <a:endParaRPr sz="2700" b="1">
              <a:solidFill>
                <a:srgbClr val="000000"/>
              </a:solidFill>
              <a:latin typeface="Didact Gothic"/>
              <a:ea typeface="Didact Gothic"/>
              <a:cs typeface="Didact Gothic"/>
              <a:sym typeface="Didact Gothic"/>
            </a:endParaRPr>
          </a:p>
        </p:txBody>
      </p:sp>
      <p:pic>
        <p:nvPicPr>
          <p:cNvPr id="1384" name="Google Shape;1384;p263"/>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385" name="Google Shape;1385;p263"/>
          <p:cNvPicPr preferRelativeResize="0"/>
          <p:nvPr/>
        </p:nvPicPr>
        <p:blipFill>
          <a:blip r:embed="rId4">
            <a:alphaModFix/>
          </a:blip>
          <a:stretch>
            <a:fillRect/>
          </a:stretch>
        </p:blipFill>
        <p:spPr>
          <a:xfrm rot="-2700000">
            <a:off x="-104095" y="2500753"/>
            <a:ext cx="2941165" cy="2937897"/>
          </a:xfrm>
          <a:prstGeom prst="rect">
            <a:avLst/>
          </a:prstGeom>
          <a:noFill/>
          <a:ln>
            <a:noFill/>
          </a:ln>
        </p:spPr>
      </p:pic>
      <p:pic>
        <p:nvPicPr>
          <p:cNvPr id="1386" name="Google Shape;1386;p263"/>
          <p:cNvPicPr preferRelativeResize="0"/>
          <p:nvPr/>
        </p:nvPicPr>
        <p:blipFill>
          <a:blip r:embed="rId5">
            <a:alphaModFix/>
          </a:blip>
          <a:stretch>
            <a:fillRect/>
          </a:stretch>
        </p:blipFill>
        <p:spPr>
          <a:xfrm>
            <a:off x="2054176" y="2485217"/>
            <a:ext cx="401173" cy="513226"/>
          </a:xfrm>
          <a:prstGeom prst="rect">
            <a:avLst/>
          </a:prstGeom>
          <a:noFill/>
          <a:ln>
            <a:noFill/>
          </a:ln>
        </p:spPr>
      </p:pic>
      <p:pic>
        <p:nvPicPr>
          <p:cNvPr id="1387" name="Google Shape;1387;p263"/>
          <p:cNvPicPr preferRelativeResize="0"/>
          <p:nvPr/>
        </p:nvPicPr>
        <p:blipFill>
          <a:blip r:embed="rId6">
            <a:alphaModFix/>
          </a:blip>
          <a:stretch>
            <a:fillRect/>
          </a:stretch>
        </p:blipFill>
        <p:spPr>
          <a:xfrm>
            <a:off x="2022155" y="4278532"/>
            <a:ext cx="465195" cy="513253"/>
          </a:xfrm>
          <a:prstGeom prst="rect">
            <a:avLst/>
          </a:prstGeom>
          <a:noFill/>
          <a:ln>
            <a:noFill/>
          </a:ln>
        </p:spPr>
      </p:pic>
      <p:pic>
        <p:nvPicPr>
          <p:cNvPr id="1388" name="Google Shape;1388;p263"/>
          <p:cNvPicPr preferRelativeResize="0"/>
          <p:nvPr/>
        </p:nvPicPr>
        <p:blipFill>
          <a:blip r:embed="rId7">
            <a:alphaModFix/>
          </a:blip>
          <a:stretch>
            <a:fillRect/>
          </a:stretch>
        </p:blipFill>
        <p:spPr>
          <a:xfrm>
            <a:off x="1998138" y="3382933"/>
            <a:ext cx="513250" cy="513250"/>
          </a:xfrm>
          <a:prstGeom prst="rect">
            <a:avLst/>
          </a:prstGeom>
          <a:noFill/>
          <a:ln>
            <a:noFill/>
          </a:ln>
        </p:spPr>
      </p:pic>
      <p:sp>
        <p:nvSpPr>
          <p:cNvPr id="1389" name="Google Shape;1389;p263"/>
          <p:cNvSpPr txBox="1">
            <a:spLocks noGrp="1"/>
          </p:cNvSpPr>
          <p:nvPr>
            <p:ph type="body" idx="1"/>
          </p:nvPr>
        </p:nvSpPr>
        <p:spPr>
          <a:xfrm>
            <a:off x="2998375" y="2375300"/>
            <a:ext cx="5213100" cy="89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700" b="1">
                <a:solidFill>
                  <a:srgbClr val="000000"/>
                </a:solidFill>
                <a:latin typeface="Didact Gothic"/>
                <a:ea typeface="Didact Gothic"/>
                <a:cs typeface="Didact Gothic"/>
                <a:sym typeface="Didact Gothic"/>
              </a:rPr>
              <a:t>Charlotte Mecklenburg Fast Facts</a:t>
            </a:r>
            <a:endParaRPr sz="2700" b="1">
              <a:solidFill>
                <a:srgbClr val="000000"/>
              </a:solidFill>
              <a:latin typeface="Didact Gothic"/>
              <a:ea typeface="Didact Gothic"/>
              <a:cs typeface="Didact Gothic"/>
              <a:sym typeface="Didact Gothic"/>
            </a:endParaRPr>
          </a:p>
        </p:txBody>
      </p:sp>
      <p:sp>
        <p:nvSpPr>
          <p:cNvPr id="1390" name="Google Shape;1390;p263"/>
          <p:cNvSpPr txBox="1">
            <a:spLocks noGrp="1"/>
          </p:cNvSpPr>
          <p:nvPr>
            <p:ph type="body" idx="1"/>
          </p:nvPr>
        </p:nvSpPr>
        <p:spPr>
          <a:xfrm>
            <a:off x="2998375" y="4204100"/>
            <a:ext cx="5213100" cy="89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700" b="1">
                <a:solidFill>
                  <a:srgbClr val="000000"/>
                </a:solidFill>
                <a:latin typeface="Didact Gothic"/>
                <a:ea typeface="Didact Gothic"/>
                <a:cs typeface="Didact Gothic"/>
                <a:sym typeface="Didact Gothic"/>
              </a:rPr>
              <a:t>Building Common Understanding</a:t>
            </a:r>
            <a:endParaRPr sz="2700" b="1">
              <a:solidFill>
                <a:srgbClr val="000000"/>
              </a:solidFill>
              <a:latin typeface="Didact Gothic"/>
              <a:ea typeface="Didact Gothic"/>
              <a:cs typeface="Didact Gothic"/>
              <a:sym typeface="Didact Gothic"/>
            </a:endParaRPr>
          </a:p>
        </p:txBody>
      </p:sp>
      <p:pic>
        <p:nvPicPr>
          <p:cNvPr id="1391" name="Google Shape;1391;p263"/>
          <p:cNvPicPr preferRelativeResize="0"/>
          <p:nvPr/>
        </p:nvPicPr>
        <p:blipFill>
          <a:blip r:embed="rId8">
            <a:alphaModFix/>
          </a:blip>
          <a:stretch>
            <a:fillRect/>
          </a:stretch>
        </p:blipFill>
        <p:spPr>
          <a:xfrm>
            <a:off x="1958513" y="5070633"/>
            <a:ext cx="592477" cy="592477"/>
          </a:xfrm>
          <a:prstGeom prst="rect">
            <a:avLst/>
          </a:prstGeom>
          <a:noFill/>
          <a:ln>
            <a:noFill/>
          </a:ln>
        </p:spPr>
      </p:pic>
      <p:sp>
        <p:nvSpPr>
          <p:cNvPr id="1392" name="Google Shape;1392;p263"/>
          <p:cNvSpPr txBox="1">
            <a:spLocks noGrp="1"/>
          </p:cNvSpPr>
          <p:nvPr>
            <p:ph type="body" idx="1"/>
          </p:nvPr>
        </p:nvSpPr>
        <p:spPr>
          <a:xfrm>
            <a:off x="2998375" y="5118500"/>
            <a:ext cx="5213100" cy="89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2700" b="1">
                <a:solidFill>
                  <a:srgbClr val="000000"/>
                </a:solidFill>
                <a:latin typeface="Didact Gothic"/>
                <a:ea typeface="Didact Gothic"/>
                <a:cs typeface="Didact Gothic"/>
                <a:sym typeface="Didact Gothic"/>
              </a:rPr>
              <a:t>Current Work</a:t>
            </a:r>
            <a:endParaRPr sz="2700" b="1">
              <a:solidFill>
                <a:srgbClr val="000000"/>
              </a:solidFill>
              <a:latin typeface="Didact Gothic"/>
              <a:ea typeface="Didact Gothic"/>
              <a:cs typeface="Didact Gothic"/>
              <a:sym typeface="Didact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264"/>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Charlotte Mecklenburg School District</a:t>
            </a:r>
            <a:endParaRPr sz="3800" b="1">
              <a:solidFill>
                <a:srgbClr val="FFFFFF"/>
              </a:solidFill>
              <a:latin typeface="Didact Gothic"/>
              <a:ea typeface="Didact Gothic"/>
              <a:cs typeface="Didact Gothic"/>
              <a:sym typeface="Didact Gothic"/>
            </a:endParaRPr>
          </a:p>
        </p:txBody>
      </p:sp>
      <p:pic>
        <p:nvPicPr>
          <p:cNvPr id="1398" name="Google Shape;1398;p264"/>
          <p:cNvPicPr preferRelativeResize="0"/>
          <p:nvPr/>
        </p:nvPicPr>
        <p:blipFill rotWithShape="1">
          <a:blip r:embed="rId3">
            <a:alphaModFix/>
          </a:blip>
          <a:srcRect t="39013" r="18247"/>
          <a:stretch/>
        </p:blipFill>
        <p:spPr>
          <a:xfrm>
            <a:off x="596275" y="1634900"/>
            <a:ext cx="6500601" cy="4383633"/>
          </a:xfrm>
          <a:prstGeom prst="rect">
            <a:avLst/>
          </a:prstGeom>
          <a:noFill/>
          <a:ln>
            <a:noFill/>
          </a:ln>
        </p:spPr>
      </p:pic>
      <p:pic>
        <p:nvPicPr>
          <p:cNvPr id="1399" name="Google Shape;1399;p264"/>
          <p:cNvPicPr preferRelativeResize="0"/>
          <p:nvPr/>
        </p:nvPicPr>
        <p:blipFill>
          <a:blip r:embed="rId4">
            <a:alphaModFix/>
          </a:blip>
          <a:stretch>
            <a:fillRect/>
          </a:stretch>
        </p:blipFill>
        <p:spPr>
          <a:xfrm>
            <a:off x="7706498" y="6173703"/>
            <a:ext cx="1437497" cy="513224"/>
          </a:xfrm>
          <a:prstGeom prst="rect">
            <a:avLst/>
          </a:prstGeom>
          <a:noFill/>
          <a:ln>
            <a:noFill/>
          </a:ln>
        </p:spPr>
      </p:pic>
      <p:sp>
        <p:nvSpPr>
          <p:cNvPr id="1400" name="Google Shape;1400;p264"/>
          <p:cNvSpPr/>
          <p:nvPr/>
        </p:nvSpPr>
        <p:spPr>
          <a:xfrm>
            <a:off x="7107075" y="1634900"/>
            <a:ext cx="1437600" cy="4383600"/>
          </a:xfrm>
          <a:prstGeom prst="rect">
            <a:avLst/>
          </a:prstGeom>
          <a:solidFill>
            <a:srgbClr val="00A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FFFFFF"/>
                </a:solidFill>
                <a:latin typeface="Didact Gothic"/>
                <a:ea typeface="Didact Gothic"/>
                <a:cs typeface="Didact Gothic"/>
                <a:sym typeface="Didact Gothic"/>
              </a:rPr>
              <a:t>177</a:t>
            </a:r>
            <a:endParaRPr sz="2600" b="1">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a:solidFill>
                  <a:srgbClr val="FFFFFF"/>
                </a:solidFill>
                <a:latin typeface="Didact Gothic"/>
                <a:ea typeface="Didact Gothic"/>
                <a:cs typeface="Didact Gothic"/>
                <a:sym typeface="Didact Gothic"/>
              </a:rPr>
              <a:t>Schools</a:t>
            </a:r>
            <a:endParaRPr>
              <a:solidFill>
                <a:srgbClr val="FFFFFF"/>
              </a:solidFill>
              <a:latin typeface="Didact Gothic"/>
              <a:ea typeface="Didact Gothic"/>
              <a:cs typeface="Didact Gothic"/>
              <a:sym typeface="Didact Gothic"/>
            </a:endParaRPr>
          </a:p>
          <a:p>
            <a:pPr marL="0" lvl="0" indent="0" algn="l" rtl="0">
              <a:spcBef>
                <a:spcPts val="0"/>
              </a:spcBef>
              <a:spcAft>
                <a:spcPts val="0"/>
              </a:spcAft>
              <a:buNone/>
            </a:pPr>
            <a:endParaRPr sz="800">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sz="1600" b="1">
                <a:solidFill>
                  <a:srgbClr val="702F8A"/>
                </a:solidFill>
                <a:latin typeface="Didact Gothic"/>
                <a:ea typeface="Didact Gothic"/>
                <a:cs typeface="Didact Gothic"/>
                <a:sym typeface="Didact Gothic"/>
              </a:rPr>
              <a:t>98</a:t>
            </a:r>
            <a:endParaRPr sz="1600" b="1">
              <a:solidFill>
                <a:srgbClr val="702F8A"/>
              </a:solidFill>
              <a:latin typeface="Didact Gothic"/>
              <a:ea typeface="Didact Gothic"/>
              <a:cs typeface="Didact Gothic"/>
              <a:sym typeface="Didact Gothic"/>
            </a:endParaRPr>
          </a:p>
          <a:p>
            <a:pPr marL="0" lvl="0" indent="0" algn="l" rtl="0">
              <a:spcBef>
                <a:spcPts val="0"/>
              </a:spcBef>
              <a:spcAft>
                <a:spcPts val="0"/>
              </a:spcAft>
              <a:buNone/>
            </a:pPr>
            <a:r>
              <a:rPr lang="en" sz="1000">
                <a:solidFill>
                  <a:srgbClr val="FFFFFF"/>
                </a:solidFill>
                <a:latin typeface="Didact Gothic"/>
                <a:ea typeface="Didact Gothic"/>
                <a:cs typeface="Didact Gothic"/>
                <a:sym typeface="Didact Gothic"/>
              </a:rPr>
              <a:t>Elementary Schools</a:t>
            </a:r>
            <a:endParaRPr sz="1000">
              <a:solidFill>
                <a:srgbClr val="FFFFFF"/>
              </a:solidFill>
              <a:latin typeface="Didact Gothic"/>
              <a:ea typeface="Didact Gothic"/>
              <a:cs typeface="Didact Gothic"/>
              <a:sym typeface="Didact Gothic"/>
            </a:endParaRPr>
          </a:p>
          <a:p>
            <a:pPr marL="0" lvl="0" indent="0" algn="l" rtl="0">
              <a:spcBef>
                <a:spcPts val="0"/>
              </a:spcBef>
              <a:spcAft>
                <a:spcPts val="0"/>
              </a:spcAft>
              <a:buNone/>
            </a:pPr>
            <a:endParaRPr sz="800">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sz="1600" b="1">
                <a:solidFill>
                  <a:srgbClr val="702F8A"/>
                </a:solidFill>
                <a:latin typeface="Didact Gothic"/>
                <a:ea typeface="Didact Gothic"/>
                <a:cs typeface="Didact Gothic"/>
                <a:sym typeface="Didact Gothic"/>
              </a:rPr>
              <a:t>14</a:t>
            </a:r>
            <a:endParaRPr sz="1600" b="1">
              <a:solidFill>
                <a:srgbClr val="702F8A"/>
              </a:solidFill>
              <a:latin typeface="Didact Gothic"/>
              <a:ea typeface="Didact Gothic"/>
              <a:cs typeface="Didact Gothic"/>
              <a:sym typeface="Didact Gothic"/>
            </a:endParaRPr>
          </a:p>
          <a:p>
            <a:pPr marL="0" lvl="0" indent="0" algn="l" rtl="0">
              <a:spcBef>
                <a:spcPts val="0"/>
              </a:spcBef>
              <a:spcAft>
                <a:spcPts val="0"/>
              </a:spcAft>
              <a:buNone/>
            </a:pPr>
            <a:r>
              <a:rPr lang="en" sz="1000">
                <a:solidFill>
                  <a:srgbClr val="FFFFFF"/>
                </a:solidFill>
                <a:latin typeface="Didact Gothic"/>
                <a:ea typeface="Didact Gothic"/>
                <a:cs typeface="Didact Gothic"/>
                <a:sym typeface="Didact Gothic"/>
              </a:rPr>
              <a:t>K-8 Schools</a:t>
            </a:r>
            <a:endParaRPr sz="1000">
              <a:solidFill>
                <a:srgbClr val="FFFFFF"/>
              </a:solidFill>
              <a:latin typeface="Didact Gothic"/>
              <a:ea typeface="Didact Gothic"/>
              <a:cs typeface="Didact Gothic"/>
              <a:sym typeface="Didact Gothic"/>
            </a:endParaRPr>
          </a:p>
          <a:p>
            <a:pPr marL="0" lvl="0" indent="0" algn="l" rtl="0">
              <a:spcBef>
                <a:spcPts val="0"/>
              </a:spcBef>
              <a:spcAft>
                <a:spcPts val="0"/>
              </a:spcAft>
              <a:buNone/>
            </a:pPr>
            <a:endParaRPr sz="800">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sz="1600" b="1">
                <a:solidFill>
                  <a:srgbClr val="702F8A"/>
                </a:solidFill>
                <a:latin typeface="Didact Gothic"/>
                <a:ea typeface="Didact Gothic"/>
                <a:cs typeface="Didact Gothic"/>
                <a:sym typeface="Didact Gothic"/>
              </a:rPr>
              <a:t>32</a:t>
            </a:r>
            <a:endParaRPr sz="1600" b="1">
              <a:solidFill>
                <a:srgbClr val="702F8A"/>
              </a:solidFill>
              <a:latin typeface="Didact Gothic"/>
              <a:ea typeface="Didact Gothic"/>
              <a:cs typeface="Didact Gothic"/>
              <a:sym typeface="Didact Gothic"/>
            </a:endParaRPr>
          </a:p>
          <a:p>
            <a:pPr marL="0" lvl="0" indent="0" algn="l" rtl="0">
              <a:spcBef>
                <a:spcPts val="0"/>
              </a:spcBef>
              <a:spcAft>
                <a:spcPts val="0"/>
              </a:spcAft>
              <a:buNone/>
            </a:pPr>
            <a:r>
              <a:rPr lang="en" sz="1000">
                <a:solidFill>
                  <a:srgbClr val="FFFFFF"/>
                </a:solidFill>
                <a:latin typeface="Didact Gothic"/>
                <a:ea typeface="Didact Gothic"/>
                <a:cs typeface="Didact Gothic"/>
                <a:sym typeface="Didact Gothic"/>
              </a:rPr>
              <a:t>Middle Schools</a:t>
            </a:r>
            <a:endParaRPr sz="1000">
              <a:solidFill>
                <a:srgbClr val="FFFFFF"/>
              </a:solidFill>
              <a:latin typeface="Didact Gothic"/>
              <a:ea typeface="Didact Gothic"/>
              <a:cs typeface="Didact Gothic"/>
              <a:sym typeface="Didact Gothic"/>
            </a:endParaRPr>
          </a:p>
          <a:p>
            <a:pPr marL="0" lvl="0" indent="0" algn="l" rtl="0">
              <a:spcBef>
                <a:spcPts val="0"/>
              </a:spcBef>
              <a:spcAft>
                <a:spcPts val="0"/>
              </a:spcAft>
              <a:buNone/>
            </a:pPr>
            <a:endParaRPr sz="800">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sz="1600" b="1">
                <a:solidFill>
                  <a:srgbClr val="702F8A"/>
                </a:solidFill>
                <a:latin typeface="Didact Gothic"/>
                <a:ea typeface="Didact Gothic"/>
                <a:cs typeface="Didact Gothic"/>
                <a:sym typeface="Didact Gothic"/>
              </a:rPr>
              <a:t>32</a:t>
            </a:r>
            <a:r>
              <a:rPr lang="en">
                <a:solidFill>
                  <a:srgbClr val="FFFFFF"/>
                </a:solidFill>
                <a:latin typeface="Didact Gothic"/>
                <a:ea typeface="Didact Gothic"/>
                <a:cs typeface="Didact Gothic"/>
                <a:sym typeface="Didact Gothic"/>
              </a:rPr>
              <a:t> </a:t>
            </a:r>
            <a:endParaRPr>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sz="1000">
                <a:solidFill>
                  <a:srgbClr val="FFFFFF"/>
                </a:solidFill>
                <a:latin typeface="Didact Gothic"/>
                <a:ea typeface="Didact Gothic"/>
                <a:cs typeface="Didact Gothic"/>
                <a:sym typeface="Didact Gothic"/>
              </a:rPr>
              <a:t>High Schools</a:t>
            </a:r>
            <a:endParaRPr sz="1000">
              <a:solidFill>
                <a:srgbClr val="FFFFFF"/>
              </a:solidFill>
              <a:latin typeface="Didact Gothic"/>
              <a:ea typeface="Didact Gothic"/>
              <a:cs typeface="Didact Gothic"/>
              <a:sym typeface="Didact Gothic"/>
            </a:endParaRPr>
          </a:p>
          <a:p>
            <a:pPr marL="0" lvl="0" indent="0" algn="l" rtl="0">
              <a:spcBef>
                <a:spcPts val="0"/>
              </a:spcBef>
              <a:spcAft>
                <a:spcPts val="0"/>
              </a:spcAft>
              <a:buNone/>
            </a:pPr>
            <a:endParaRPr sz="800">
              <a:solidFill>
                <a:srgbClr val="FFFFFF"/>
              </a:solidFill>
              <a:latin typeface="Didact Gothic"/>
              <a:ea typeface="Didact Gothic"/>
              <a:cs typeface="Didact Gothic"/>
              <a:sym typeface="Didact Gothic"/>
            </a:endParaRPr>
          </a:p>
          <a:p>
            <a:pPr marL="0" lvl="0" indent="0" algn="l" rtl="0">
              <a:spcBef>
                <a:spcPts val="0"/>
              </a:spcBef>
              <a:spcAft>
                <a:spcPts val="0"/>
              </a:spcAft>
              <a:buNone/>
            </a:pPr>
            <a:r>
              <a:rPr lang="en" sz="1600" b="1">
                <a:solidFill>
                  <a:srgbClr val="702F8A"/>
                </a:solidFill>
                <a:latin typeface="Didact Gothic"/>
                <a:ea typeface="Didact Gothic"/>
                <a:cs typeface="Didact Gothic"/>
                <a:sym typeface="Didact Gothic"/>
              </a:rPr>
              <a:t>1</a:t>
            </a:r>
            <a:endParaRPr sz="1600" b="1">
              <a:solidFill>
                <a:srgbClr val="702F8A"/>
              </a:solidFill>
              <a:latin typeface="Didact Gothic"/>
              <a:ea typeface="Didact Gothic"/>
              <a:cs typeface="Didact Gothic"/>
              <a:sym typeface="Didact Gothic"/>
            </a:endParaRPr>
          </a:p>
          <a:p>
            <a:pPr marL="0" lvl="0" indent="0" algn="l" rtl="0">
              <a:spcBef>
                <a:spcPts val="0"/>
              </a:spcBef>
              <a:spcAft>
                <a:spcPts val="0"/>
              </a:spcAft>
              <a:buNone/>
            </a:pPr>
            <a:r>
              <a:rPr lang="en" sz="1000">
                <a:solidFill>
                  <a:srgbClr val="FFFFFF"/>
                </a:solidFill>
                <a:latin typeface="Didact Gothic"/>
                <a:ea typeface="Didact Gothic"/>
                <a:cs typeface="Didact Gothic"/>
                <a:sym typeface="Didact Gothic"/>
              </a:rPr>
              <a:t>Alternative School</a:t>
            </a:r>
            <a:endParaRPr sz="1000">
              <a:solidFill>
                <a:srgbClr val="FFFFFF"/>
              </a:solidFill>
              <a:latin typeface="Didact Gothic"/>
              <a:ea typeface="Didact Gothic"/>
              <a:cs typeface="Didact Gothic"/>
              <a:sym typeface="Didact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265"/>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Previous Focus - Literacy Instruction</a:t>
            </a:r>
            <a:endParaRPr sz="3800" b="1">
              <a:solidFill>
                <a:srgbClr val="FFFFFF"/>
              </a:solidFill>
              <a:latin typeface="Didact Gothic"/>
              <a:ea typeface="Didact Gothic"/>
              <a:cs typeface="Didact Gothic"/>
              <a:sym typeface="Didact Gothic"/>
            </a:endParaRPr>
          </a:p>
        </p:txBody>
      </p:sp>
      <p:sp>
        <p:nvSpPr>
          <p:cNvPr id="1406" name="Google Shape;1406;p265"/>
          <p:cNvSpPr txBox="1"/>
          <p:nvPr/>
        </p:nvSpPr>
        <p:spPr>
          <a:xfrm>
            <a:off x="5572075" y="3167633"/>
            <a:ext cx="2341500" cy="10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Didact Gothic"/>
                <a:ea typeface="Didact Gothic"/>
                <a:cs typeface="Didact Gothic"/>
                <a:sym typeface="Didact Gothic"/>
              </a:rPr>
              <a:t>Balanced Literacy</a:t>
            </a:r>
            <a:endParaRPr sz="1600">
              <a:latin typeface="Didact Gothic"/>
              <a:ea typeface="Didact Gothic"/>
              <a:cs typeface="Didact Gothic"/>
              <a:sym typeface="Didact Gothic"/>
            </a:endParaRPr>
          </a:p>
          <a:p>
            <a:pPr marL="0" lvl="0" indent="0" algn="l" rtl="0">
              <a:spcBef>
                <a:spcPts val="0"/>
              </a:spcBef>
              <a:spcAft>
                <a:spcPts val="0"/>
              </a:spcAft>
              <a:buNone/>
            </a:pPr>
            <a:endParaRPr sz="1600" b="1">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a:p>
            <a:pPr marL="0" lvl="0" indent="0" algn="l" rtl="0">
              <a:spcBef>
                <a:spcPts val="0"/>
              </a:spcBef>
              <a:spcAft>
                <a:spcPts val="0"/>
              </a:spcAft>
              <a:buNone/>
            </a:pPr>
            <a:endParaRPr>
              <a:latin typeface="Didact Gothic"/>
              <a:ea typeface="Didact Gothic"/>
              <a:cs typeface="Didact Gothic"/>
              <a:sym typeface="Didact Gothic"/>
            </a:endParaRPr>
          </a:p>
        </p:txBody>
      </p:sp>
      <p:pic>
        <p:nvPicPr>
          <p:cNvPr id="1407" name="Google Shape;1407;p265"/>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408" name="Google Shape;1408;p265"/>
          <p:cNvPicPr preferRelativeResize="0"/>
          <p:nvPr/>
        </p:nvPicPr>
        <p:blipFill>
          <a:blip r:embed="rId4">
            <a:alphaModFix/>
          </a:blip>
          <a:stretch>
            <a:fillRect/>
          </a:stretch>
        </p:blipFill>
        <p:spPr>
          <a:xfrm>
            <a:off x="3421424" y="2774467"/>
            <a:ext cx="2028300" cy="1784502"/>
          </a:xfrm>
          <a:prstGeom prst="rect">
            <a:avLst/>
          </a:prstGeom>
          <a:noFill/>
          <a:ln w="38100" cap="flat" cmpd="sng">
            <a:solidFill>
              <a:schemeClr val="dk2"/>
            </a:solidFill>
            <a:prstDash val="solid"/>
            <a:round/>
            <a:headEnd type="none" w="sm" len="sm"/>
            <a:tailEnd type="none" w="sm" len="sm"/>
          </a:ln>
        </p:spPr>
      </p:pic>
      <p:pic>
        <p:nvPicPr>
          <p:cNvPr id="1409" name="Google Shape;1409;p265"/>
          <p:cNvPicPr preferRelativeResize="0"/>
          <p:nvPr/>
        </p:nvPicPr>
        <p:blipFill>
          <a:blip r:embed="rId5">
            <a:alphaModFix/>
          </a:blip>
          <a:stretch>
            <a:fillRect/>
          </a:stretch>
        </p:blipFill>
        <p:spPr>
          <a:xfrm>
            <a:off x="4757000" y="4453533"/>
            <a:ext cx="2096041" cy="1445049"/>
          </a:xfrm>
          <a:prstGeom prst="rect">
            <a:avLst/>
          </a:prstGeom>
          <a:noFill/>
          <a:ln w="38100" cap="flat" cmpd="sng">
            <a:solidFill>
              <a:schemeClr val="dk2"/>
            </a:solidFill>
            <a:prstDash val="solid"/>
            <a:round/>
            <a:headEnd type="none" w="sm" len="sm"/>
            <a:tailEnd type="none" w="sm" len="sm"/>
          </a:ln>
        </p:spPr>
      </p:pic>
      <p:pic>
        <p:nvPicPr>
          <p:cNvPr id="1410" name="Google Shape;1410;p265"/>
          <p:cNvPicPr preferRelativeResize="0"/>
          <p:nvPr/>
        </p:nvPicPr>
        <p:blipFill>
          <a:blip r:embed="rId6">
            <a:alphaModFix/>
          </a:blip>
          <a:stretch>
            <a:fillRect/>
          </a:stretch>
        </p:blipFill>
        <p:spPr>
          <a:xfrm>
            <a:off x="134675" y="1238516"/>
            <a:ext cx="2028300" cy="1354433"/>
          </a:xfrm>
          <a:prstGeom prst="rect">
            <a:avLst/>
          </a:prstGeom>
          <a:noFill/>
          <a:ln w="38100" cap="flat" cmpd="sng">
            <a:solidFill>
              <a:schemeClr val="dk2"/>
            </a:solidFill>
            <a:prstDash val="solid"/>
            <a:round/>
            <a:headEnd type="none" w="sm" len="sm"/>
            <a:tailEnd type="none" w="sm" len="sm"/>
          </a:ln>
        </p:spPr>
      </p:pic>
      <p:pic>
        <p:nvPicPr>
          <p:cNvPr id="1411" name="Google Shape;1411;p265"/>
          <p:cNvPicPr preferRelativeResize="0"/>
          <p:nvPr/>
        </p:nvPicPr>
        <p:blipFill>
          <a:blip r:embed="rId7">
            <a:alphaModFix/>
          </a:blip>
          <a:stretch>
            <a:fillRect/>
          </a:stretch>
        </p:blipFill>
        <p:spPr>
          <a:xfrm>
            <a:off x="1232725" y="2794415"/>
            <a:ext cx="2028298" cy="1308499"/>
          </a:xfrm>
          <a:prstGeom prst="rect">
            <a:avLst/>
          </a:prstGeom>
          <a:noFill/>
          <a:ln w="38100" cap="flat" cmpd="sng">
            <a:solidFill>
              <a:schemeClr val="dk2"/>
            </a:solidFill>
            <a:prstDash val="solid"/>
            <a:round/>
            <a:headEnd type="none" w="sm" len="sm"/>
            <a:tailEnd type="none" w="sm" len="sm"/>
          </a:ln>
        </p:spPr>
      </p:pic>
      <p:sp>
        <p:nvSpPr>
          <p:cNvPr id="1412" name="Google Shape;1412;p265"/>
          <p:cNvSpPr txBox="1"/>
          <p:nvPr/>
        </p:nvSpPr>
        <p:spPr>
          <a:xfrm>
            <a:off x="2238275" y="1389567"/>
            <a:ext cx="4669800" cy="9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Didact Gothic"/>
                <a:ea typeface="Didact Gothic"/>
                <a:cs typeface="Didact Gothic"/>
                <a:sym typeface="Didact Gothic"/>
              </a:rPr>
              <a:t>Background of reading foundations training</a:t>
            </a:r>
            <a:endParaRPr/>
          </a:p>
        </p:txBody>
      </p:sp>
      <p:sp>
        <p:nvSpPr>
          <p:cNvPr id="1413" name="Google Shape;1413;p265"/>
          <p:cNvSpPr txBox="1"/>
          <p:nvPr/>
        </p:nvSpPr>
        <p:spPr>
          <a:xfrm>
            <a:off x="6901950" y="4863767"/>
            <a:ext cx="2161800" cy="9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Didact Gothic"/>
                <a:ea typeface="Didact Gothic"/>
                <a:cs typeface="Didact Gothic"/>
                <a:sym typeface="Didact Gothic"/>
              </a:rPr>
              <a:t>Reading scores were stagnant!</a:t>
            </a:r>
            <a:endParaRPr/>
          </a:p>
        </p:txBody>
      </p:sp>
      <p:pic>
        <p:nvPicPr>
          <p:cNvPr id="1414" name="Google Shape;1414;p265"/>
          <p:cNvPicPr preferRelativeResize="0"/>
          <p:nvPr/>
        </p:nvPicPr>
        <p:blipFill>
          <a:blip r:embed="rId8">
            <a:alphaModFix/>
          </a:blip>
          <a:stretch>
            <a:fillRect/>
          </a:stretch>
        </p:blipFill>
        <p:spPr>
          <a:xfrm>
            <a:off x="2674475" y="4453533"/>
            <a:ext cx="1942175" cy="1926733"/>
          </a:xfrm>
          <a:prstGeom prst="rect">
            <a:avLst/>
          </a:prstGeom>
          <a:noFill/>
          <a:ln w="3810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0"/>
                                        </p:tgtEl>
                                        <p:attrNameLst>
                                          <p:attrName>style.visibility</p:attrName>
                                        </p:attrNameLst>
                                      </p:cBhvr>
                                      <p:to>
                                        <p:strVal val="visible"/>
                                      </p:to>
                                    </p:set>
                                    <p:animEffect transition="in" filter="fade">
                                      <p:cBhvr>
                                        <p:cTn id="7" dur="1000"/>
                                        <p:tgtEl>
                                          <p:spTgt spid="1410"/>
                                        </p:tgtEl>
                                      </p:cBhvr>
                                    </p:animEffect>
                                  </p:childTnLst>
                                </p:cTn>
                              </p:par>
                              <p:par>
                                <p:cTn id="8" presetID="10" presetClass="entr" presetSubtype="0" fill="hold" nodeType="withEffect">
                                  <p:stCondLst>
                                    <p:cond delay="0"/>
                                  </p:stCondLst>
                                  <p:childTnLst>
                                    <p:set>
                                      <p:cBhvr>
                                        <p:cTn id="9" dur="1" fill="hold">
                                          <p:stCondLst>
                                            <p:cond delay="0"/>
                                          </p:stCondLst>
                                        </p:cTn>
                                        <p:tgtEl>
                                          <p:spTgt spid="1412"/>
                                        </p:tgtEl>
                                        <p:attrNameLst>
                                          <p:attrName>style.visibility</p:attrName>
                                        </p:attrNameLst>
                                      </p:cBhvr>
                                      <p:to>
                                        <p:strVal val="visible"/>
                                      </p:to>
                                    </p:set>
                                    <p:animEffect transition="in" filter="fade">
                                      <p:cBhvr>
                                        <p:cTn id="10" dur="1000"/>
                                        <p:tgtEl>
                                          <p:spTgt spid="14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8"/>
                                        </p:tgtEl>
                                        <p:attrNameLst>
                                          <p:attrName>style.visibility</p:attrName>
                                        </p:attrNameLst>
                                      </p:cBhvr>
                                      <p:to>
                                        <p:strVal val="visible"/>
                                      </p:to>
                                    </p:set>
                                    <p:animEffect transition="in" filter="fade">
                                      <p:cBhvr>
                                        <p:cTn id="15" dur="1000"/>
                                        <p:tgtEl>
                                          <p:spTgt spid="1408"/>
                                        </p:tgtEl>
                                      </p:cBhvr>
                                    </p:animEffect>
                                  </p:childTnLst>
                                </p:cTn>
                              </p:par>
                              <p:par>
                                <p:cTn id="16" presetID="10" presetClass="entr" presetSubtype="0" fill="hold" nodeType="withEffect">
                                  <p:stCondLst>
                                    <p:cond delay="0"/>
                                  </p:stCondLst>
                                  <p:childTnLst>
                                    <p:set>
                                      <p:cBhvr>
                                        <p:cTn id="17" dur="1" fill="hold">
                                          <p:stCondLst>
                                            <p:cond delay="0"/>
                                          </p:stCondLst>
                                        </p:cTn>
                                        <p:tgtEl>
                                          <p:spTgt spid="1411"/>
                                        </p:tgtEl>
                                        <p:attrNameLst>
                                          <p:attrName>style.visibility</p:attrName>
                                        </p:attrNameLst>
                                      </p:cBhvr>
                                      <p:to>
                                        <p:strVal val="visible"/>
                                      </p:to>
                                    </p:set>
                                    <p:animEffect transition="in" filter="fade">
                                      <p:cBhvr>
                                        <p:cTn id="18" dur="1000"/>
                                        <p:tgtEl>
                                          <p:spTgt spid="1411"/>
                                        </p:tgtEl>
                                      </p:cBhvr>
                                    </p:animEffect>
                                  </p:childTnLst>
                                </p:cTn>
                              </p:par>
                              <p:par>
                                <p:cTn id="19" presetID="10" presetClass="entr" presetSubtype="0" fill="hold" nodeType="withEffect">
                                  <p:stCondLst>
                                    <p:cond delay="0"/>
                                  </p:stCondLst>
                                  <p:childTnLst>
                                    <p:set>
                                      <p:cBhvr>
                                        <p:cTn id="20" dur="1" fill="hold">
                                          <p:stCondLst>
                                            <p:cond delay="0"/>
                                          </p:stCondLst>
                                        </p:cTn>
                                        <p:tgtEl>
                                          <p:spTgt spid="1406"/>
                                        </p:tgtEl>
                                        <p:attrNameLst>
                                          <p:attrName>style.visibility</p:attrName>
                                        </p:attrNameLst>
                                      </p:cBhvr>
                                      <p:to>
                                        <p:strVal val="visible"/>
                                      </p:to>
                                    </p:set>
                                    <p:animEffect transition="in" filter="fade">
                                      <p:cBhvr>
                                        <p:cTn id="21" dur="1000"/>
                                        <p:tgtEl>
                                          <p:spTgt spid="14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9"/>
                                        </p:tgtEl>
                                        <p:attrNameLst>
                                          <p:attrName>style.visibility</p:attrName>
                                        </p:attrNameLst>
                                      </p:cBhvr>
                                      <p:to>
                                        <p:strVal val="visible"/>
                                      </p:to>
                                    </p:set>
                                    <p:animEffect transition="in" filter="fade">
                                      <p:cBhvr>
                                        <p:cTn id="26" dur="1000"/>
                                        <p:tgtEl>
                                          <p:spTgt spid="1409"/>
                                        </p:tgtEl>
                                      </p:cBhvr>
                                    </p:animEffect>
                                  </p:childTnLst>
                                </p:cTn>
                              </p:par>
                              <p:par>
                                <p:cTn id="27" presetID="10" presetClass="entr" presetSubtype="0" fill="hold" nodeType="withEffect">
                                  <p:stCondLst>
                                    <p:cond delay="0"/>
                                  </p:stCondLst>
                                  <p:childTnLst>
                                    <p:set>
                                      <p:cBhvr>
                                        <p:cTn id="28" dur="1" fill="hold">
                                          <p:stCondLst>
                                            <p:cond delay="0"/>
                                          </p:stCondLst>
                                        </p:cTn>
                                        <p:tgtEl>
                                          <p:spTgt spid="1414"/>
                                        </p:tgtEl>
                                        <p:attrNameLst>
                                          <p:attrName>style.visibility</p:attrName>
                                        </p:attrNameLst>
                                      </p:cBhvr>
                                      <p:to>
                                        <p:strVal val="visible"/>
                                      </p:to>
                                    </p:set>
                                    <p:animEffect transition="in" filter="fade">
                                      <p:cBhvr>
                                        <p:cTn id="29" dur="1000"/>
                                        <p:tgtEl>
                                          <p:spTgt spid="1414"/>
                                        </p:tgtEl>
                                      </p:cBhvr>
                                    </p:animEffect>
                                  </p:childTnLst>
                                </p:cTn>
                              </p:par>
                              <p:par>
                                <p:cTn id="30" presetID="10" presetClass="entr" presetSubtype="0" fill="hold" nodeType="withEffect">
                                  <p:stCondLst>
                                    <p:cond delay="0"/>
                                  </p:stCondLst>
                                  <p:childTnLst>
                                    <p:set>
                                      <p:cBhvr>
                                        <p:cTn id="31" dur="1" fill="hold">
                                          <p:stCondLst>
                                            <p:cond delay="0"/>
                                          </p:stCondLst>
                                        </p:cTn>
                                        <p:tgtEl>
                                          <p:spTgt spid="1413"/>
                                        </p:tgtEl>
                                        <p:attrNameLst>
                                          <p:attrName>style.visibility</p:attrName>
                                        </p:attrNameLst>
                                      </p:cBhvr>
                                      <p:to>
                                        <p:strVal val="visible"/>
                                      </p:to>
                                    </p:set>
                                    <p:animEffect transition="in" filter="fade">
                                      <p:cBhvr>
                                        <p:cTn id="32" dur="1000"/>
                                        <p:tgtEl>
                                          <p:spTgt spid="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8"/>
        <p:cNvGrpSpPr/>
        <p:nvPr/>
      </p:nvGrpSpPr>
      <p:grpSpPr>
        <a:xfrm>
          <a:off x="0" y="0"/>
          <a:ext cx="0" cy="0"/>
          <a:chOff x="0" y="0"/>
          <a:chExt cx="0" cy="0"/>
        </a:xfrm>
      </p:grpSpPr>
      <p:sp>
        <p:nvSpPr>
          <p:cNvPr id="1419" name="Google Shape;1419;p266"/>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rgbClr val="FFFFFF"/>
                </a:solidFill>
                <a:latin typeface="Didact Gothic"/>
                <a:ea typeface="Didact Gothic"/>
                <a:cs typeface="Didact Gothic"/>
                <a:sym typeface="Didact Gothic"/>
              </a:rPr>
              <a:t>Acknowledging and Moving Forward</a:t>
            </a:r>
            <a:endParaRPr sz="3100" b="1">
              <a:solidFill>
                <a:srgbClr val="FFFFFF"/>
              </a:solidFill>
              <a:latin typeface="Didact Gothic"/>
              <a:ea typeface="Didact Gothic"/>
              <a:cs typeface="Didact Gothic"/>
              <a:sym typeface="Didact Gothic"/>
            </a:endParaRPr>
          </a:p>
        </p:txBody>
      </p:sp>
      <p:pic>
        <p:nvPicPr>
          <p:cNvPr id="1420" name="Google Shape;1420;p266"/>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421" name="Google Shape;1421;p266"/>
          <p:cNvPicPr preferRelativeResize="0"/>
          <p:nvPr/>
        </p:nvPicPr>
        <p:blipFill>
          <a:blip r:embed="rId4">
            <a:alphaModFix/>
          </a:blip>
          <a:stretch>
            <a:fillRect/>
          </a:stretch>
        </p:blipFill>
        <p:spPr>
          <a:xfrm>
            <a:off x="537288" y="2910667"/>
            <a:ext cx="2504675" cy="1486650"/>
          </a:xfrm>
          <a:prstGeom prst="rect">
            <a:avLst/>
          </a:prstGeom>
          <a:noFill/>
          <a:ln w="38100" cap="flat" cmpd="sng">
            <a:solidFill>
              <a:schemeClr val="dk2"/>
            </a:solidFill>
            <a:prstDash val="solid"/>
            <a:round/>
            <a:headEnd type="none" w="sm" len="sm"/>
            <a:tailEnd type="none" w="sm" len="sm"/>
          </a:ln>
        </p:spPr>
      </p:pic>
      <p:pic>
        <p:nvPicPr>
          <p:cNvPr id="1422" name="Google Shape;1422;p266"/>
          <p:cNvPicPr preferRelativeResize="0"/>
          <p:nvPr/>
        </p:nvPicPr>
        <p:blipFill>
          <a:blip r:embed="rId5">
            <a:alphaModFix/>
          </a:blip>
          <a:stretch>
            <a:fillRect/>
          </a:stretch>
        </p:blipFill>
        <p:spPr>
          <a:xfrm>
            <a:off x="3566885" y="2218904"/>
            <a:ext cx="1751825" cy="2306275"/>
          </a:xfrm>
          <a:prstGeom prst="rect">
            <a:avLst/>
          </a:prstGeom>
          <a:noFill/>
          <a:ln w="38100" cap="flat" cmpd="sng">
            <a:solidFill>
              <a:schemeClr val="dk2"/>
            </a:solidFill>
            <a:prstDash val="solid"/>
            <a:round/>
            <a:headEnd type="none" w="sm" len="sm"/>
            <a:tailEnd type="none" w="sm" len="sm"/>
          </a:ln>
        </p:spPr>
      </p:pic>
      <p:pic>
        <p:nvPicPr>
          <p:cNvPr id="1423" name="Google Shape;1423;p266"/>
          <p:cNvPicPr preferRelativeResize="0"/>
          <p:nvPr/>
        </p:nvPicPr>
        <p:blipFill>
          <a:blip r:embed="rId6">
            <a:alphaModFix/>
          </a:blip>
          <a:stretch>
            <a:fillRect/>
          </a:stretch>
        </p:blipFill>
        <p:spPr>
          <a:xfrm>
            <a:off x="5905362" y="2902800"/>
            <a:ext cx="2244152" cy="12804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05"/>
        <p:cNvGrpSpPr/>
        <p:nvPr/>
      </p:nvGrpSpPr>
      <p:grpSpPr>
        <a:xfrm>
          <a:off x="0" y="0"/>
          <a:ext cx="0" cy="0"/>
          <a:chOff x="0" y="0"/>
          <a:chExt cx="0" cy="0"/>
        </a:xfrm>
      </p:grpSpPr>
      <p:sp>
        <p:nvSpPr>
          <p:cNvPr id="1106" name="Google Shape;1106;p231"/>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Welcome and Overview</a:t>
            </a:r>
            <a:endParaRPr sz="2800">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San Antonio Independent School District</a:t>
            </a:r>
            <a:endParaRPr sz="2800" i="1">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Charlotte Mecklenburg Schools</a:t>
            </a:r>
            <a:endParaRPr sz="2800" i="1">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Reflection/Prep for Q&amp;A  </a:t>
            </a:r>
            <a:endParaRPr sz="2800" i="1">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Q&amp;A</a:t>
            </a:r>
            <a:endParaRPr sz="2800" i="1">
              <a:solidFill>
                <a:srgbClr val="0563C1"/>
              </a:solidFill>
              <a:latin typeface="Calibri"/>
              <a:ea typeface="Calibri"/>
              <a:cs typeface="Calibri"/>
              <a:sym typeface="Calibri"/>
            </a:endParaRPr>
          </a:p>
          <a:p>
            <a:pPr marL="457200" lvl="0" indent="-406400" algn="l" rtl="0">
              <a:spcBef>
                <a:spcPts val="1000"/>
              </a:spcBef>
              <a:spcAft>
                <a:spcPts val="1000"/>
              </a:spcAft>
              <a:buClr>
                <a:srgbClr val="0563C1"/>
              </a:buClr>
              <a:buSzPts val="2800"/>
              <a:buFont typeface="Calibri"/>
              <a:buChar char="-"/>
            </a:pPr>
            <a:r>
              <a:rPr lang="en" sz="2800">
                <a:solidFill>
                  <a:srgbClr val="0563C1"/>
                </a:solidFill>
                <a:latin typeface="Calibri"/>
                <a:ea typeface="Calibri"/>
                <a:cs typeface="Calibri"/>
                <a:sym typeface="Calibri"/>
              </a:rPr>
              <a:t>What’s Next?</a:t>
            </a:r>
            <a:endParaRPr sz="2800" i="1">
              <a:solidFill>
                <a:srgbClr val="0563C1"/>
              </a:solidFill>
              <a:latin typeface="Calibri"/>
              <a:ea typeface="Calibri"/>
              <a:cs typeface="Calibri"/>
              <a:sym typeface="Calibri"/>
            </a:endParaRPr>
          </a:p>
        </p:txBody>
      </p:sp>
      <p:sp>
        <p:nvSpPr>
          <p:cNvPr id="1107" name="Google Shape;1107;p231"/>
          <p:cNvSpPr/>
          <p:nvPr/>
        </p:nvSpPr>
        <p:spPr>
          <a:xfrm>
            <a:off x="242250" y="3729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Today’s Agenda!</a:t>
            </a:r>
            <a:endParaRPr sz="3000">
              <a:solidFill>
                <a:srgbClr val="FFFFFF"/>
              </a:solidFill>
              <a:latin typeface="Comfortaa"/>
              <a:ea typeface="Comfortaa"/>
              <a:cs typeface="Comfortaa"/>
              <a:sym typeface="Comfortaa"/>
            </a:endParaRPr>
          </a:p>
        </p:txBody>
      </p:sp>
      <p:pic>
        <p:nvPicPr>
          <p:cNvPr id="1108" name="Google Shape;1108;p231"/>
          <p:cNvPicPr preferRelativeResize="0"/>
          <p:nvPr/>
        </p:nvPicPr>
        <p:blipFill>
          <a:blip r:embed="rId3">
            <a:alphaModFix/>
          </a:blip>
          <a:stretch>
            <a:fillRect/>
          </a:stretch>
        </p:blipFill>
        <p:spPr>
          <a:xfrm rot="6717156" flipH="1">
            <a:off x="3860992" y="3708285"/>
            <a:ext cx="1089320" cy="1573429"/>
          </a:xfrm>
          <a:prstGeom prst="rect">
            <a:avLst/>
          </a:prstGeom>
          <a:noFill/>
          <a:ln>
            <a:noFill/>
          </a:ln>
        </p:spPr>
      </p:pic>
      <p:sp>
        <p:nvSpPr>
          <p:cNvPr id="1109" name="Google Shape;1109;p231"/>
          <p:cNvSpPr txBox="1"/>
          <p:nvPr/>
        </p:nvSpPr>
        <p:spPr>
          <a:xfrm>
            <a:off x="5371350" y="4141100"/>
            <a:ext cx="3765600" cy="522900"/>
          </a:xfrm>
          <a:prstGeom prst="rect">
            <a:avLst/>
          </a:prstGeom>
          <a:solidFill>
            <a:srgbClr val="FFFF00"/>
          </a:solidFill>
          <a:ln w="2857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u="sng"/>
              <a:t>http://bit.ly/QuestionsERA2</a:t>
            </a:r>
            <a:endParaRPr sz="2300" u="sng"/>
          </a:p>
        </p:txBody>
      </p:sp>
      <p:sp>
        <p:nvSpPr>
          <p:cNvPr id="1110" name="Google Shape;1110;p231"/>
          <p:cNvSpPr txBox="1"/>
          <p:nvPr/>
        </p:nvSpPr>
        <p:spPr>
          <a:xfrm>
            <a:off x="5371350" y="4516125"/>
            <a:ext cx="4079400" cy="119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latin typeface="Caveat Brush"/>
                <a:ea typeface="Caveat Brush"/>
                <a:cs typeface="Caveat Brush"/>
                <a:sym typeface="Caveat Brush"/>
              </a:rPr>
              <a:t>A space to jot down ?s</a:t>
            </a:r>
            <a:endParaRPr sz="3300">
              <a:latin typeface="Caveat Brush"/>
              <a:ea typeface="Caveat Brush"/>
              <a:cs typeface="Caveat Brush"/>
              <a:sym typeface="Caveat Brush"/>
            </a:endParaRPr>
          </a:p>
          <a:p>
            <a:pPr marL="0" lvl="0" indent="0" algn="ctr" rtl="0">
              <a:spcBef>
                <a:spcPts val="0"/>
              </a:spcBef>
              <a:spcAft>
                <a:spcPts val="0"/>
              </a:spcAft>
              <a:buNone/>
            </a:pPr>
            <a:r>
              <a:rPr lang="en" sz="3300">
                <a:latin typeface="Caveat Brush"/>
                <a:ea typeface="Caveat Brush"/>
                <a:cs typeface="Caveat Brush"/>
                <a:sym typeface="Caveat Brush"/>
              </a:rPr>
              <a:t>along the way</a:t>
            </a:r>
            <a:endParaRPr sz="3300">
              <a:latin typeface="Caveat Brush"/>
              <a:ea typeface="Caveat Brush"/>
              <a:cs typeface="Caveat Brush"/>
              <a:sym typeface="Caveat Brush"/>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67"/>
          <p:cNvSpPr txBox="1"/>
          <p:nvPr/>
        </p:nvSpPr>
        <p:spPr>
          <a:xfrm>
            <a:off x="1082040" y="2148840"/>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p:txBody>
      </p:sp>
      <p:sp>
        <p:nvSpPr>
          <p:cNvPr id="1430" name="Google Shape;1430;p267"/>
          <p:cNvSpPr/>
          <p:nvPr/>
        </p:nvSpPr>
        <p:spPr>
          <a:xfrm>
            <a:off x="0" y="11389"/>
            <a:ext cx="9144000" cy="111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31" name="Google Shape;1431;p267"/>
          <p:cNvPicPr preferRelativeResize="0"/>
          <p:nvPr/>
        </p:nvPicPr>
        <p:blipFill rotWithShape="1">
          <a:blip r:embed="rId3">
            <a:alphaModFix/>
          </a:blip>
          <a:srcRect t="5401"/>
          <a:stretch/>
        </p:blipFill>
        <p:spPr>
          <a:xfrm>
            <a:off x="264450" y="1470167"/>
            <a:ext cx="3144499" cy="4078278"/>
          </a:xfrm>
          <a:prstGeom prst="rect">
            <a:avLst/>
          </a:prstGeom>
          <a:noFill/>
          <a:ln w="38100" cap="flat" cmpd="sng">
            <a:solidFill>
              <a:schemeClr val="dk2"/>
            </a:solidFill>
            <a:prstDash val="solid"/>
            <a:round/>
            <a:headEnd type="none" w="sm" len="sm"/>
            <a:tailEnd type="none" w="sm" len="sm"/>
          </a:ln>
        </p:spPr>
      </p:pic>
      <p:sp>
        <p:nvSpPr>
          <p:cNvPr id="1432" name="Google Shape;1432;p267"/>
          <p:cNvSpPr txBox="1">
            <a:spLocks noGrp="1"/>
          </p:cNvSpPr>
          <p:nvPr>
            <p:ph type="title" idx="4294967295"/>
          </p:nvPr>
        </p:nvSpPr>
        <p:spPr>
          <a:xfrm>
            <a:off x="0" y="0"/>
            <a:ext cx="9144000" cy="11763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rgbClr val="FFFFFF"/>
                </a:solidFill>
                <a:latin typeface="Didact Gothic"/>
                <a:ea typeface="Didact Gothic"/>
                <a:cs typeface="Didact Gothic"/>
                <a:sym typeface="Didact Gothic"/>
              </a:rPr>
              <a:t>Breaking the Link Findings    </a:t>
            </a:r>
            <a:r>
              <a:rPr lang="en" sz="1700" b="1">
                <a:solidFill>
                  <a:srgbClr val="FFFFFF"/>
                </a:solidFill>
                <a:latin typeface="Didact Gothic"/>
                <a:ea typeface="Didact Gothic"/>
                <a:cs typeface="Didact Gothic"/>
                <a:sym typeface="Didact Gothic"/>
              </a:rPr>
              <a:t>February 2018 and May 2019 </a:t>
            </a:r>
            <a:endParaRPr sz="1700" b="1">
              <a:solidFill>
                <a:srgbClr val="FFFFFF"/>
              </a:solidFill>
              <a:latin typeface="Didact Gothic"/>
              <a:ea typeface="Didact Gothic"/>
              <a:cs typeface="Didact Gothic"/>
              <a:sym typeface="Didact Gothic"/>
            </a:endParaRPr>
          </a:p>
        </p:txBody>
      </p:sp>
      <p:sp>
        <p:nvSpPr>
          <p:cNvPr id="1433" name="Google Shape;1433;p267"/>
          <p:cNvSpPr txBox="1"/>
          <p:nvPr/>
        </p:nvSpPr>
        <p:spPr>
          <a:xfrm>
            <a:off x="3659600" y="1470167"/>
            <a:ext cx="4912800" cy="4371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414042"/>
              </a:buClr>
              <a:buSzPts val="1800"/>
              <a:buFont typeface="Didact Gothic"/>
              <a:buChar char="●"/>
            </a:pPr>
            <a:r>
              <a:rPr lang="en" sz="1800">
                <a:solidFill>
                  <a:srgbClr val="414042"/>
                </a:solidFill>
                <a:latin typeface="Didact Gothic"/>
                <a:ea typeface="Didact Gothic"/>
                <a:cs typeface="Didact Gothic"/>
                <a:sym typeface="Didact Gothic"/>
              </a:rPr>
              <a:t>Performance on nearly every academic measure </a:t>
            </a:r>
            <a:r>
              <a:rPr lang="en" sz="1800" i="1">
                <a:solidFill>
                  <a:srgbClr val="414042"/>
                </a:solidFill>
                <a:latin typeface="Didact Gothic"/>
                <a:ea typeface="Didact Gothic"/>
                <a:cs typeface="Didact Gothic"/>
                <a:sym typeface="Didact Gothic"/>
              </a:rPr>
              <a:t>decreased</a:t>
            </a:r>
            <a:r>
              <a:rPr lang="en" sz="1800">
                <a:solidFill>
                  <a:srgbClr val="414042"/>
                </a:solidFill>
                <a:latin typeface="Didact Gothic"/>
                <a:ea typeface="Didact Gothic"/>
                <a:cs typeface="Didact Gothic"/>
                <a:sym typeface="Didact Gothic"/>
              </a:rPr>
              <a:t> as the percent of students in poverty increased.</a:t>
            </a:r>
            <a:endParaRPr sz="1800">
              <a:solidFill>
                <a:srgbClr val="414042"/>
              </a:solidFill>
              <a:latin typeface="Didact Gothic"/>
              <a:ea typeface="Didact Gothic"/>
              <a:cs typeface="Didact Gothic"/>
              <a:sym typeface="Didact Gothic"/>
            </a:endParaRPr>
          </a:p>
          <a:p>
            <a:pPr marL="457200" lvl="0" indent="-342900" algn="l" rtl="0">
              <a:lnSpc>
                <a:spcPct val="115000"/>
              </a:lnSpc>
              <a:spcBef>
                <a:spcPts val="0"/>
              </a:spcBef>
              <a:spcAft>
                <a:spcPts val="0"/>
              </a:spcAft>
              <a:buClr>
                <a:srgbClr val="414042"/>
              </a:buClr>
              <a:buSzPts val="1800"/>
              <a:buFont typeface="Didact Gothic"/>
              <a:buChar char="●"/>
            </a:pPr>
            <a:r>
              <a:rPr lang="en" sz="1800">
                <a:solidFill>
                  <a:srgbClr val="414042"/>
                </a:solidFill>
                <a:latin typeface="Didact Gothic"/>
                <a:ea typeface="Didact Gothic"/>
                <a:cs typeface="Didact Gothic"/>
                <a:sym typeface="Didact Gothic"/>
              </a:rPr>
              <a:t>Black, White and Hispanic students in low poverty schools outperformed their peers of the same race in moderate and high poverty schools.</a:t>
            </a:r>
            <a:endParaRPr sz="1800">
              <a:solidFill>
                <a:srgbClr val="414042"/>
              </a:solidFill>
              <a:latin typeface="Didact Gothic"/>
              <a:ea typeface="Didact Gothic"/>
              <a:cs typeface="Didact Gothic"/>
              <a:sym typeface="Didact Gothic"/>
            </a:endParaRPr>
          </a:p>
          <a:p>
            <a:pPr marL="457200" lvl="0" indent="-342900" algn="l" rtl="0">
              <a:lnSpc>
                <a:spcPct val="115000"/>
              </a:lnSpc>
              <a:spcBef>
                <a:spcPts val="0"/>
              </a:spcBef>
              <a:spcAft>
                <a:spcPts val="0"/>
              </a:spcAft>
              <a:buClr>
                <a:srgbClr val="414042"/>
              </a:buClr>
              <a:buSzPts val="1800"/>
              <a:buFont typeface="Didact Gothic"/>
              <a:buChar char="●"/>
            </a:pPr>
            <a:r>
              <a:rPr lang="en" sz="1800">
                <a:solidFill>
                  <a:srgbClr val="414042"/>
                </a:solidFill>
                <a:latin typeface="Didact Gothic"/>
                <a:ea typeface="Didact Gothic"/>
                <a:cs typeface="Didact Gothic"/>
                <a:sym typeface="Didact Gothic"/>
              </a:rPr>
              <a:t>Sizeable achievement gaps between racial groups were seen in low, moderate and high poverty schools.</a:t>
            </a:r>
            <a:endParaRPr sz="1700">
              <a:latin typeface="Didact Gothic"/>
              <a:ea typeface="Didact Gothic"/>
              <a:cs typeface="Didact Gothic"/>
              <a:sym typeface="Didact Gothic"/>
            </a:endParaRPr>
          </a:p>
        </p:txBody>
      </p:sp>
      <p:pic>
        <p:nvPicPr>
          <p:cNvPr id="1434" name="Google Shape;1434;p267"/>
          <p:cNvPicPr preferRelativeResize="0"/>
          <p:nvPr/>
        </p:nvPicPr>
        <p:blipFill>
          <a:blip r:embed="rId4">
            <a:alphaModFix/>
          </a:blip>
          <a:stretch>
            <a:fillRect/>
          </a:stretch>
        </p:blipFill>
        <p:spPr>
          <a:xfrm>
            <a:off x="7706498" y="6173703"/>
            <a:ext cx="1437497" cy="513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
                                            <p:txEl>
                                              <p:pRg st="0" end="0"/>
                                            </p:txEl>
                                          </p:spTgt>
                                        </p:tgtEl>
                                        <p:attrNameLst>
                                          <p:attrName>style.visibility</p:attrName>
                                        </p:attrNameLst>
                                      </p:cBhvr>
                                      <p:to>
                                        <p:strVal val="visible"/>
                                      </p:to>
                                    </p:set>
                                    <p:animEffect transition="in" filter="fade">
                                      <p:cBhvr>
                                        <p:cTn id="7" dur="1000"/>
                                        <p:tgtEl>
                                          <p:spTgt spid="14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
                                            <p:txEl>
                                              <p:pRg st="1" end="1"/>
                                            </p:txEl>
                                          </p:spTgt>
                                        </p:tgtEl>
                                        <p:attrNameLst>
                                          <p:attrName>style.visibility</p:attrName>
                                        </p:attrNameLst>
                                      </p:cBhvr>
                                      <p:to>
                                        <p:strVal val="visible"/>
                                      </p:to>
                                    </p:set>
                                    <p:animEffect transition="in" filter="fade">
                                      <p:cBhvr>
                                        <p:cTn id="12" dur="1000"/>
                                        <p:tgtEl>
                                          <p:spTgt spid="14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
                                            <p:txEl>
                                              <p:pRg st="2" end="2"/>
                                            </p:txEl>
                                          </p:spTgt>
                                        </p:tgtEl>
                                        <p:attrNameLst>
                                          <p:attrName>style.visibility</p:attrName>
                                        </p:attrNameLst>
                                      </p:cBhvr>
                                      <p:to>
                                        <p:strVal val="visible"/>
                                      </p:to>
                                    </p:set>
                                    <p:animEffect transition="in" filter="fade">
                                      <p:cBhvr>
                                        <p:cTn id="17" dur="1000"/>
                                        <p:tgtEl>
                                          <p:spTgt spid="14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268"/>
          <p:cNvSpPr txBox="1"/>
          <p:nvPr/>
        </p:nvSpPr>
        <p:spPr>
          <a:xfrm>
            <a:off x="1082040" y="2148840"/>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p:txBody>
      </p:sp>
      <p:sp>
        <p:nvSpPr>
          <p:cNvPr id="1441" name="Google Shape;1441;p268"/>
          <p:cNvSpPr/>
          <p:nvPr/>
        </p:nvSpPr>
        <p:spPr>
          <a:xfrm>
            <a:off x="0" y="11389"/>
            <a:ext cx="9144000" cy="111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2" name="Google Shape;1442;p268"/>
          <p:cNvSpPr txBox="1">
            <a:spLocks noGrp="1"/>
          </p:cNvSpPr>
          <p:nvPr>
            <p:ph type="title" idx="4294967295"/>
          </p:nvPr>
        </p:nvSpPr>
        <p:spPr>
          <a:xfrm>
            <a:off x="0" y="0"/>
            <a:ext cx="9144000" cy="11760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rgbClr val="FFFFFF"/>
                </a:solidFill>
                <a:latin typeface="Didact Gothic"/>
                <a:ea typeface="Didact Gothic"/>
                <a:cs typeface="Didact Gothic"/>
                <a:sym typeface="Didact Gothic"/>
              </a:rPr>
              <a:t>Breaking the Link Findings    </a:t>
            </a:r>
            <a:r>
              <a:rPr lang="en" sz="1700" b="1">
                <a:solidFill>
                  <a:srgbClr val="FFFFFF"/>
                </a:solidFill>
                <a:latin typeface="Didact Gothic"/>
                <a:ea typeface="Didact Gothic"/>
                <a:cs typeface="Didact Gothic"/>
                <a:sym typeface="Didact Gothic"/>
              </a:rPr>
              <a:t>February 2018 and May 2019 </a:t>
            </a:r>
            <a:endParaRPr sz="1700" b="1">
              <a:solidFill>
                <a:srgbClr val="FFFFFF"/>
              </a:solidFill>
              <a:latin typeface="Didact Gothic"/>
              <a:ea typeface="Didact Gothic"/>
              <a:cs typeface="Didact Gothic"/>
              <a:sym typeface="Didact Gothic"/>
            </a:endParaRPr>
          </a:p>
        </p:txBody>
      </p:sp>
      <p:pic>
        <p:nvPicPr>
          <p:cNvPr id="1443" name="Google Shape;1443;p268"/>
          <p:cNvPicPr preferRelativeResize="0"/>
          <p:nvPr/>
        </p:nvPicPr>
        <p:blipFill>
          <a:blip r:embed="rId3">
            <a:alphaModFix/>
          </a:blip>
          <a:stretch>
            <a:fillRect/>
          </a:stretch>
        </p:blipFill>
        <p:spPr>
          <a:xfrm>
            <a:off x="426225" y="3222707"/>
            <a:ext cx="1521605" cy="1565546"/>
          </a:xfrm>
          <a:prstGeom prst="rect">
            <a:avLst/>
          </a:prstGeom>
          <a:noFill/>
          <a:ln>
            <a:noFill/>
          </a:ln>
        </p:spPr>
      </p:pic>
      <p:pic>
        <p:nvPicPr>
          <p:cNvPr id="1444" name="Google Shape;1444;p268"/>
          <p:cNvPicPr preferRelativeResize="0"/>
          <p:nvPr/>
        </p:nvPicPr>
        <p:blipFill>
          <a:blip r:embed="rId4">
            <a:alphaModFix/>
          </a:blip>
          <a:stretch>
            <a:fillRect/>
          </a:stretch>
        </p:blipFill>
        <p:spPr>
          <a:xfrm>
            <a:off x="3924688" y="3205167"/>
            <a:ext cx="1485064" cy="1600633"/>
          </a:xfrm>
          <a:prstGeom prst="rect">
            <a:avLst/>
          </a:prstGeom>
          <a:noFill/>
          <a:ln>
            <a:noFill/>
          </a:ln>
        </p:spPr>
      </p:pic>
      <p:pic>
        <p:nvPicPr>
          <p:cNvPr id="1445" name="Google Shape;1445;p268"/>
          <p:cNvPicPr preferRelativeResize="0"/>
          <p:nvPr/>
        </p:nvPicPr>
        <p:blipFill>
          <a:blip r:embed="rId5">
            <a:alphaModFix/>
          </a:blip>
          <a:stretch>
            <a:fillRect/>
          </a:stretch>
        </p:blipFill>
        <p:spPr>
          <a:xfrm>
            <a:off x="7095018" y="3205167"/>
            <a:ext cx="1521608" cy="1600631"/>
          </a:xfrm>
          <a:prstGeom prst="rect">
            <a:avLst/>
          </a:prstGeom>
          <a:noFill/>
          <a:ln>
            <a:noFill/>
          </a:ln>
        </p:spPr>
      </p:pic>
      <p:sp>
        <p:nvSpPr>
          <p:cNvPr id="1446" name="Google Shape;1446;p268"/>
          <p:cNvSpPr txBox="1"/>
          <p:nvPr/>
        </p:nvSpPr>
        <p:spPr>
          <a:xfrm>
            <a:off x="265150" y="4646867"/>
            <a:ext cx="1818600" cy="8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Didact Gothic"/>
                <a:ea typeface="Didact Gothic"/>
                <a:cs typeface="Didact Gothic"/>
                <a:sym typeface="Didact Gothic"/>
              </a:rPr>
              <a:t>Time</a:t>
            </a:r>
            <a:endParaRPr sz="2900" b="1">
              <a:latin typeface="Didact Gothic"/>
              <a:ea typeface="Didact Gothic"/>
              <a:cs typeface="Didact Gothic"/>
              <a:sym typeface="Didact Gothic"/>
            </a:endParaRPr>
          </a:p>
        </p:txBody>
      </p:sp>
      <p:sp>
        <p:nvSpPr>
          <p:cNvPr id="1447" name="Google Shape;1447;p268"/>
          <p:cNvSpPr txBox="1"/>
          <p:nvPr/>
        </p:nvSpPr>
        <p:spPr>
          <a:xfrm>
            <a:off x="3689675" y="4646867"/>
            <a:ext cx="1955100" cy="8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Didact Gothic"/>
                <a:ea typeface="Didact Gothic"/>
                <a:cs typeface="Didact Gothic"/>
                <a:sym typeface="Didact Gothic"/>
              </a:rPr>
              <a:t>Great Teachers</a:t>
            </a:r>
            <a:endParaRPr sz="2900" b="1">
              <a:latin typeface="Didact Gothic"/>
              <a:ea typeface="Didact Gothic"/>
              <a:cs typeface="Didact Gothic"/>
              <a:sym typeface="Didact Gothic"/>
            </a:endParaRPr>
          </a:p>
        </p:txBody>
      </p:sp>
      <p:sp>
        <p:nvSpPr>
          <p:cNvPr id="1448" name="Google Shape;1448;p268"/>
          <p:cNvSpPr txBox="1"/>
          <p:nvPr/>
        </p:nvSpPr>
        <p:spPr>
          <a:xfrm>
            <a:off x="6517100" y="4646867"/>
            <a:ext cx="2626800" cy="8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Didact Gothic"/>
                <a:ea typeface="Didact Gothic"/>
                <a:cs typeface="Didact Gothic"/>
                <a:sym typeface="Didact Gothic"/>
              </a:rPr>
              <a:t>Access to Advanced Coursework</a:t>
            </a:r>
            <a:endParaRPr sz="2900" b="1">
              <a:latin typeface="Didact Gothic"/>
              <a:ea typeface="Didact Gothic"/>
              <a:cs typeface="Didact Gothic"/>
              <a:sym typeface="Didact Gothic"/>
            </a:endParaRPr>
          </a:p>
        </p:txBody>
      </p:sp>
      <p:pic>
        <p:nvPicPr>
          <p:cNvPr id="1449" name="Google Shape;1449;p268"/>
          <p:cNvPicPr preferRelativeResize="0"/>
          <p:nvPr/>
        </p:nvPicPr>
        <p:blipFill rotWithShape="1">
          <a:blip r:embed="rId6">
            <a:alphaModFix/>
          </a:blip>
          <a:srcRect b="6576"/>
          <a:stretch/>
        </p:blipFill>
        <p:spPr>
          <a:xfrm>
            <a:off x="2490138" y="1249967"/>
            <a:ext cx="4163724" cy="12680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3"/>
                                        </p:tgtEl>
                                        <p:attrNameLst>
                                          <p:attrName>style.visibility</p:attrName>
                                        </p:attrNameLst>
                                      </p:cBhvr>
                                      <p:to>
                                        <p:strVal val="visible"/>
                                      </p:to>
                                    </p:set>
                                    <p:animEffect transition="in" filter="fade">
                                      <p:cBhvr>
                                        <p:cTn id="7" dur="1000"/>
                                        <p:tgtEl>
                                          <p:spTgt spid="1443"/>
                                        </p:tgtEl>
                                      </p:cBhvr>
                                    </p:animEffect>
                                  </p:childTnLst>
                                </p:cTn>
                              </p:par>
                              <p:par>
                                <p:cTn id="8" presetID="10" presetClass="entr" presetSubtype="0" fill="hold" nodeType="withEffect">
                                  <p:stCondLst>
                                    <p:cond delay="0"/>
                                  </p:stCondLst>
                                  <p:childTnLst>
                                    <p:set>
                                      <p:cBhvr>
                                        <p:cTn id="9" dur="1" fill="hold">
                                          <p:stCondLst>
                                            <p:cond delay="0"/>
                                          </p:stCondLst>
                                        </p:cTn>
                                        <p:tgtEl>
                                          <p:spTgt spid="1446"/>
                                        </p:tgtEl>
                                        <p:attrNameLst>
                                          <p:attrName>style.visibility</p:attrName>
                                        </p:attrNameLst>
                                      </p:cBhvr>
                                      <p:to>
                                        <p:strVal val="visible"/>
                                      </p:to>
                                    </p:set>
                                    <p:animEffect transition="in" filter="fade">
                                      <p:cBhvr>
                                        <p:cTn id="10" dur="1000"/>
                                        <p:tgtEl>
                                          <p:spTgt spid="14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44"/>
                                        </p:tgtEl>
                                        <p:attrNameLst>
                                          <p:attrName>style.visibility</p:attrName>
                                        </p:attrNameLst>
                                      </p:cBhvr>
                                      <p:to>
                                        <p:strVal val="visible"/>
                                      </p:to>
                                    </p:set>
                                    <p:animEffect transition="in" filter="fade">
                                      <p:cBhvr>
                                        <p:cTn id="15" dur="1000"/>
                                        <p:tgtEl>
                                          <p:spTgt spid="1444"/>
                                        </p:tgtEl>
                                      </p:cBhvr>
                                    </p:animEffect>
                                  </p:childTnLst>
                                </p:cTn>
                              </p:par>
                              <p:par>
                                <p:cTn id="16" presetID="10" presetClass="entr" presetSubtype="0" fill="hold" nodeType="withEffect">
                                  <p:stCondLst>
                                    <p:cond delay="0"/>
                                  </p:stCondLst>
                                  <p:childTnLst>
                                    <p:set>
                                      <p:cBhvr>
                                        <p:cTn id="17" dur="1" fill="hold">
                                          <p:stCondLst>
                                            <p:cond delay="0"/>
                                          </p:stCondLst>
                                        </p:cTn>
                                        <p:tgtEl>
                                          <p:spTgt spid="1447"/>
                                        </p:tgtEl>
                                        <p:attrNameLst>
                                          <p:attrName>style.visibility</p:attrName>
                                        </p:attrNameLst>
                                      </p:cBhvr>
                                      <p:to>
                                        <p:strVal val="visible"/>
                                      </p:to>
                                    </p:set>
                                    <p:animEffect transition="in" filter="fade">
                                      <p:cBhvr>
                                        <p:cTn id="18" dur="1000"/>
                                        <p:tgtEl>
                                          <p:spTgt spid="14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45"/>
                                        </p:tgtEl>
                                        <p:attrNameLst>
                                          <p:attrName>style.visibility</p:attrName>
                                        </p:attrNameLst>
                                      </p:cBhvr>
                                      <p:to>
                                        <p:strVal val="visible"/>
                                      </p:to>
                                    </p:set>
                                    <p:animEffect transition="in" filter="fade">
                                      <p:cBhvr>
                                        <p:cTn id="23" dur="1000"/>
                                        <p:tgtEl>
                                          <p:spTgt spid="1445"/>
                                        </p:tgtEl>
                                      </p:cBhvr>
                                    </p:animEffect>
                                  </p:childTnLst>
                                </p:cTn>
                              </p:par>
                              <p:par>
                                <p:cTn id="24" presetID="10" presetClass="entr" presetSubtype="0" fill="hold" nodeType="withEffect">
                                  <p:stCondLst>
                                    <p:cond delay="0"/>
                                  </p:stCondLst>
                                  <p:childTnLst>
                                    <p:set>
                                      <p:cBhvr>
                                        <p:cTn id="25" dur="1" fill="hold">
                                          <p:stCondLst>
                                            <p:cond delay="0"/>
                                          </p:stCondLst>
                                        </p:cTn>
                                        <p:tgtEl>
                                          <p:spTgt spid="1448"/>
                                        </p:tgtEl>
                                        <p:attrNameLst>
                                          <p:attrName>style.visibility</p:attrName>
                                        </p:attrNameLst>
                                      </p:cBhvr>
                                      <p:to>
                                        <p:strVal val="visible"/>
                                      </p:to>
                                    </p:set>
                                    <p:animEffect transition="in" filter="fade">
                                      <p:cBhvr>
                                        <p:cTn id="26" dur="1000"/>
                                        <p:tgtEl>
                                          <p:spTgt spid="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53"/>
        <p:cNvGrpSpPr/>
        <p:nvPr/>
      </p:nvGrpSpPr>
      <p:grpSpPr>
        <a:xfrm>
          <a:off x="0" y="0"/>
          <a:ext cx="0" cy="0"/>
          <a:chOff x="0" y="0"/>
          <a:chExt cx="0" cy="0"/>
        </a:xfrm>
      </p:grpSpPr>
      <p:sp>
        <p:nvSpPr>
          <p:cNvPr id="1454" name="Google Shape;1454;p269"/>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 Opportunity Myth </a:t>
            </a:r>
            <a:endParaRPr sz="3800" b="1">
              <a:solidFill>
                <a:srgbClr val="FFFFFF"/>
              </a:solidFill>
              <a:latin typeface="Didact Gothic"/>
              <a:ea typeface="Didact Gothic"/>
              <a:cs typeface="Didact Gothic"/>
              <a:sym typeface="Didact Gothic"/>
            </a:endParaRPr>
          </a:p>
        </p:txBody>
      </p:sp>
      <p:pic>
        <p:nvPicPr>
          <p:cNvPr id="1455" name="Google Shape;1455;p269"/>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456" name="Google Shape;1456;p269"/>
          <p:cNvPicPr preferRelativeResize="0"/>
          <p:nvPr/>
        </p:nvPicPr>
        <p:blipFill>
          <a:blip r:embed="rId4">
            <a:alphaModFix/>
          </a:blip>
          <a:stretch>
            <a:fillRect/>
          </a:stretch>
        </p:blipFill>
        <p:spPr>
          <a:xfrm>
            <a:off x="425085" y="2238337"/>
            <a:ext cx="1751825" cy="2306275"/>
          </a:xfrm>
          <a:prstGeom prst="rect">
            <a:avLst/>
          </a:prstGeom>
          <a:noFill/>
          <a:ln w="38100" cap="flat" cmpd="sng">
            <a:solidFill>
              <a:schemeClr val="dk2"/>
            </a:solidFill>
            <a:prstDash val="solid"/>
            <a:round/>
            <a:headEnd type="none" w="sm" len="sm"/>
            <a:tailEnd type="none" w="sm" len="sm"/>
          </a:ln>
        </p:spPr>
      </p:pic>
      <p:pic>
        <p:nvPicPr>
          <p:cNvPr id="1457" name="Google Shape;1457;p269"/>
          <p:cNvPicPr preferRelativeResize="0"/>
          <p:nvPr/>
        </p:nvPicPr>
        <p:blipFill>
          <a:blip r:embed="rId5">
            <a:alphaModFix/>
          </a:blip>
          <a:stretch>
            <a:fillRect/>
          </a:stretch>
        </p:blipFill>
        <p:spPr>
          <a:xfrm rot="1893434">
            <a:off x="3933050" y="1735294"/>
            <a:ext cx="619600" cy="619600"/>
          </a:xfrm>
          <a:prstGeom prst="rect">
            <a:avLst/>
          </a:prstGeom>
          <a:noFill/>
          <a:ln>
            <a:noFill/>
          </a:ln>
        </p:spPr>
      </p:pic>
      <p:sp>
        <p:nvSpPr>
          <p:cNvPr id="1458" name="Google Shape;1458;p269"/>
          <p:cNvSpPr txBox="1"/>
          <p:nvPr/>
        </p:nvSpPr>
        <p:spPr>
          <a:xfrm>
            <a:off x="2822975" y="2423733"/>
            <a:ext cx="3000000" cy="9525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Didact Gothic"/>
                <a:ea typeface="Didact Gothic"/>
                <a:cs typeface="Didact Gothic"/>
                <a:sym typeface="Didact Gothic"/>
              </a:rPr>
              <a:t>Grade-Appropriate Assignments</a:t>
            </a:r>
            <a:endParaRPr b="1">
              <a:solidFill>
                <a:schemeClr val="dk1"/>
              </a:solidFill>
              <a:latin typeface="Didact Gothic"/>
              <a:ea typeface="Didact Gothic"/>
              <a:cs typeface="Didact Gothic"/>
              <a:sym typeface="Didact Gothic"/>
            </a:endParaRPr>
          </a:p>
          <a:p>
            <a:pPr marL="0" lvl="0" indent="0" algn="ctr" rtl="0">
              <a:spcBef>
                <a:spcPts val="0"/>
              </a:spcBef>
              <a:spcAft>
                <a:spcPts val="0"/>
              </a:spcAft>
              <a:buNone/>
            </a:pPr>
            <a:r>
              <a:rPr lang="en" sz="1000">
                <a:solidFill>
                  <a:schemeClr val="dk1"/>
                </a:solidFill>
                <a:latin typeface="Didact Gothic"/>
                <a:ea typeface="Didact Gothic"/>
                <a:cs typeface="Didact Gothic"/>
                <a:sym typeface="Didact Gothic"/>
              </a:rPr>
              <a:t>Content that reflects college- and career- ready academic standards.</a:t>
            </a:r>
            <a:endParaRPr/>
          </a:p>
        </p:txBody>
      </p:sp>
      <p:sp>
        <p:nvSpPr>
          <p:cNvPr id="1459" name="Google Shape;1459;p269"/>
          <p:cNvSpPr txBox="1"/>
          <p:nvPr/>
        </p:nvSpPr>
        <p:spPr>
          <a:xfrm>
            <a:off x="5911450" y="2423733"/>
            <a:ext cx="3000000" cy="9525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Didact Gothic"/>
                <a:ea typeface="Didact Gothic"/>
                <a:cs typeface="Didact Gothic"/>
                <a:sym typeface="Didact Gothic"/>
              </a:rPr>
              <a:t>Strong Instruction</a:t>
            </a:r>
            <a:endParaRPr b="1">
              <a:solidFill>
                <a:schemeClr val="dk1"/>
              </a:solidFill>
              <a:latin typeface="Didact Gothic"/>
              <a:ea typeface="Didact Gothic"/>
              <a:cs typeface="Didact Gothic"/>
              <a:sym typeface="Didact Gothic"/>
            </a:endParaRPr>
          </a:p>
          <a:p>
            <a:pPr marL="0" lvl="0" indent="0" algn="ctr" rtl="0">
              <a:spcBef>
                <a:spcPts val="0"/>
              </a:spcBef>
              <a:spcAft>
                <a:spcPts val="0"/>
              </a:spcAft>
              <a:buNone/>
            </a:pPr>
            <a:r>
              <a:rPr lang="en" sz="1000">
                <a:solidFill>
                  <a:schemeClr val="dk1"/>
                </a:solidFill>
                <a:latin typeface="Didact Gothic"/>
                <a:ea typeface="Didact Gothic"/>
                <a:cs typeface="Didact Gothic"/>
                <a:sym typeface="Didact Gothic"/>
              </a:rPr>
              <a:t>Teaching that asks students to do the intellectual heavy lifting.</a:t>
            </a:r>
            <a:endParaRPr b="1">
              <a:solidFill>
                <a:schemeClr val="dk1"/>
              </a:solidFill>
              <a:latin typeface="Didact Gothic"/>
              <a:ea typeface="Didact Gothic"/>
              <a:cs typeface="Didact Gothic"/>
              <a:sym typeface="Didact Gothic"/>
            </a:endParaRPr>
          </a:p>
        </p:txBody>
      </p:sp>
      <p:sp>
        <p:nvSpPr>
          <p:cNvPr id="1460" name="Google Shape;1460;p269"/>
          <p:cNvSpPr txBox="1"/>
          <p:nvPr/>
        </p:nvSpPr>
        <p:spPr>
          <a:xfrm>
            <a:off x="2822975" y="4354133"/>
            <a:ext cx="3000000" cy="9525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Didact Gothic"/>
                <a:ea typeface="Didact Gothic"/>
                <a:cs typeface="Didact Gothic"/>
                <a:sym typeface="Didact Gothic"/>
              </a:rPr>
              <a:t>Deep Engagement</a:t>
            </a:r>
            <a:endParaRPr b="1">
              <a:solidFill>
                <a:schemeClr val="dk1"/>
              </a:solidFill>
              <a:latin typeface="Didact Gothic"/>
              <a:ea typeface="Didact Gothic"/>
              <a:cs typeface="Didact Gothic"/>
              <a:sym typeface="Didact Gothic"/>
            </a:endParaRPr>
          </a:p>
          <a:p>
            <a:pPr marL="0" lvl="0" indent="0" algn="ctr" rtl="0">
              <a:spcBef>
                <a:spcPts val="0"/>
              </a:spcBef>
              <a:spcAft>
                <a:spcPts val="0"/>
              </a:spcAft>
              <a:buNone/>
            </a:pPr>
            <a:r>
              <a:rPr lang="en" sz="1000">
                <a:solidFill>
                  <a:schemeClr val="dk1"/>
                </a:solidFill>
                <a:latin typeface="Didact Gothic"/>
                <a:ea typeface="Didact Gothic"/>
                <a:cs typeface="Didact Gothic"/>
                <a:sym typeface="Didact Gothic"/>
              </a:rPr>
              <a:t>Lessons that students find interesting, enjoyable, and worth deep concentration.</a:t>
            </a:r>
            <a:endParaRPr b="1">
              <a:solidFill>
                <a:schemeClr val="dk1"/>
              </a:solidFill>
              <a:latin typeface="Didact Gothic"/>
              <a:ea typeface="Didact Gothic"/>
              <a:cs typeface="Didact Gothic"/>
              <a:sym typeface="Didact Gothic"/>
            </a:endParaRPr>
          </a:p>
        </p:txBody>
      </p:sp>
      <p:sp>
        <p:nvSpPr>
          <p:cNvPr id="1461" name="Google Shape;1461;p269"/>
          <p:cNvSpPr txBox="1"/>
          <p:nvPr/>
        </p:nvSpPr>
        <p:spPr>
          <a:xfrm>
            <a:off x="5911450" y="4354117"/>
            <a:ext cx="3000000" cy="9525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Didact Gothic"/>
                <a:ea typeface="Didact Gothic"/>
                <a:cs typeface="Didact Gothic"/>
                <a:sym typeface="Didact Gothic"/>
              </a:rPr>
              <a:t>Teachers with High Expectations</a:t>
            </a:r>
            <a:endParaRPr b="1">
              <a:solidFill>
                <a:schemeClr val="dk1"/>
              </a:solidFill>
              <a:latin typeface="Didact Gothic"/>
              <a:ea typeface="Didact Gothic"/>
              <a:cs typeface="Didact Gothic"/>
              <a:sym typeface="Didact Gothic"/>
            </a:endParaRPr>
          </a:p>
          <a:p>
            <a:pPr marL="0" lvl="0" indent="0" algn="ctr" rtl="0">
              <a:spcBef>
                <a:spcPts val="0"/>
              </a:spcBef>
              <a:spcAft>
                <a:spcPts val="0"/>
              </a:spcAft>
              <a:buNone/>
            </a:pPr>
            <a:r>
              <a:rPr lang="en" sz="1000">
                <a:solidFill>
                  <a:schemeClr val="dk1"/>
                </a:solidFill>
                <a:latin typeface="Didact Gothic"/>
                <a:ea typeface="Didact Gothic"/>
                <a:cs typeface="Didact Gothic"/>
                <a:sym typeface="Didact Gothic"/>
              </a:rPr>
              <a:t>Adults who believe students can meet the demands of rigorous standards.</a:t>
            </a:r>
            <a:endParaRPr b="1">
              <a:solidFill>
                <a:schemeClr val="dk1"/>
              </a:solidFill>
              <a:latin typeface="Didact Gothic"/>
              <a:ea typeface="Didact Gothic"/>
              <a:cs typeface="Didact Gothic"/>
              <a:sym typeface="Didact Gothic"/>
            </a:endParaRPr>
          </a:p>
        </p:txBody>
      </p:sp>
      <p:pic>
        <p:nvPicPr>
          <p:cNvPr id="1462" name="Google Shape;1462;p269"/>
          <p:cNvPicPr preferRelativeResize="0"/>
          <p:nvPr/>
        </p:nvPicPr>
        <p:blipFill>
          <a:blip r:embed="rId5">
            <a:alphaModFix/>
          </a:blip>
          <a:stretch>
            <a:fillRect/>
          </a:stretch>
        </p:blipFill>
        <p:spPr>
          <a:xfrm rot="1893434">
            <a:off x="4013175" y="3688360"/>
            <a:ext cx="619600" cy="619600"/>
          </a:xfrm>
          <a:prstGeom prst="rect">
            <a:avLst/>
          </a:prstGeom>
          <a:noFill/>
          <a:ln>
            <a:noFill/>
          </a:ln>
        </p:spPr>
      </p:pic>
      <p:pic>
        <p:nvPicPr>
          <p:cNvPr id="1463" name="Google Shape;1463;p269"/>
          <p:cNvPicPr preferRelativeResize="0"/>
          <p:nvPr/>
        </p:nvPicPr>
        <p:blipFill>
          <a:blip r:embed="rId5">
            <a:alphaModFix/>
          </a:blip>
          <a:stretch>
            <a:fillRect/>
          </a:stretch>
        </p:blipFill>
        <p:spPr>
          <a:xfrm rot="1893434">
            <a:off x="7146475" y="1747127"/>
            <a:ext cx="619600" cy="619600"/>
          </a:xfrm>
          <a:prstGeom prst="rect">
            <a:avLst/>
          </a:prstGeom>
          <a:noFill/>
          <a:ln>
            <a:noFill/>
          </a:ln>
        </p:spPr>
      </p:pic>
      <p:pic>
        <p:nvPicPr>
          <p:cNvPr id="1464" name="Google Shape;1464;p269"/>
          <p:cNvPicPr preferRelativeResize="0"/>
          <p:nvPr/>
        </p:nvPicPr>
        <p:blipFill>
          <a:blip r:embed="rId5">
            <a:alphaModFix/>
          </a:blip>
          <a:stretch>
            <a:fillRect/>
          </a:stretch>
        </p:blipFill>
        <p:spPr>
          <a:xfrm rot="1893434">
            <a:off x="7226600" y="3688360"/>
            <a:ext cx="619600" cy="61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7"/>
                                        </p:tgtEl>
                                        <p:attrNameLst>
                                          <p:attrName>style.visibility</p:attrName>
                                        </p:attrNameLst>
                                      </p:cBhvr>
                                      <p:to>
                                        <p:strVal val="visible"/>
                                      </p:to>
                                    </p:set>
                                    <p:animEffect transition="in" filter="fade">
                                      <p:cBhvr>
                                        <p:cTn id="7" dur="1000"/>
                                        <p:tgtEl>
                                          <p:spTgt spid="1457"/>
                                        </p:tgtEl>
                                      </p:cBhvr>
                                    </p:animEffect>
                                  </p:childTnLst>
                                </p:cTn>
                              </p:par>
                              <p:par>
                                <p:cTn id="8" presetID="10" presetClass="entr" presetSubtype="0" fill="hold" nodeType="withEffect">
                                  <p:stCondLst>
                                    <p:cond delay="0"/>
                                  </p:stCondLst>
                                  <p:childTnLst>
                                    <p:set>
                                      <p:cBhvr>
                                        <p:cTn id="9" dur="1" fill="hold">
                                          <p:stCondLst>
                                            <p:cond delay="0"/>
                                          </p:stCondLst>
                                        </p:cTn>
                                        <p:tgtEl>
                                          <p:spTgt spid="1458"/>
                                        </p:tgtEl>
                                        <p:attrNameLst>
                                          <p:attrName>style.visibility</p:attrName>
                                        </p:attrNameLst>
                                      </p:cBhvr>
                                      <p:to>
                                        <p:strVal val="visible"/>
                                      </p:to>
                                    </p:set>
                                    <p:animEffect transition="in" filter="fade">
                                      <p:cBhvr>
                                        <p:cTn id="10" dur="1000"/>
                                        <p:tgtEl>
                                          <p:spTgt spid="145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63"/>
                                        </p:tgtEl>
                                        <p:attrNameLst>
                                          <p:attrName>style.visibility</p:attrName>
                                        </p:attrNameLst>
                                      </p:cBhvr>
                                      <p:to>
                                        <p:strVal val="visible"/>
                                      </p:to>
                                    </p:set>
                                    <p:animEffect transition="in" filter="fade">
                                      <p:cBhvr>
                                        <p:cTn id="14" dur="1000"/>
                                        <p:tgtEl>
                                          <p:spTgt spid="1463"/>
                                        </p:tgtEl>
                                      </p:cBhvr>
                                    </p:animEffect>
                                  </p:childTnLst>
                                </p:cTn>
                              </p:par>
                              <p:par>
                                <p:cTn id="15" presetID="10" presetClass="entr" presetSubtype="0" fill="hold" nodeType="withEffect">
                                  <p:stCondLst>
                                    <p:cond delay="0"/>
                                  </p:stCondLst>
                                  <p:childTnLst>
                                    <p:set>
                                      <p:cBhvr>
                                        <p:cTn id="16" dur="1" fill="hold">
                                          <p:stCondLst>
                                            <p:cond delay="0"/>
                                          </p:stCondLst>
                                        </p:cTn>
                                        <p:tgtEl>
                                          <p:spTgt spid="1459"/>
                                        </p:tgtEl>
                                        <p:attrNameLst>
                                          <p:attrName>style.visibility</p:attrName>
                                        </p:attrNameLst>
                                      </p:cBhvr>
                                      <p:to>
                                        <p:strVal val="visible"/>
                                      </p:to>
                                    </p:set>
                                    <p:animEffect transition="in" filter="fade">
                                      <p:cBhvr>
                                        <p:cTn id="17" dur="1000"/>
                                        <p:tgtEl>
                                          <p:spTgt spid="145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462"/>
                                        </p:tgtEl>
                                        <p:attrNameLst>
                                          <p:attrName>style.visibility</p:attrName>
                                        </p:attrNameLst>
                                      </p:cBhvr>
                                      <p:to>
                                        <p:strVal val="visible"/>
                                      </p:to>
                                    </p:set>
                                    <p:animEffect transition="in" filter="fade">
                                      <p:cBhvr>
                                        <p:cTn id="21" dur="1000"/>
                                        <p:tgtEl>
                                          <p:spTgt spid="1462"/>
                                        </p:tgtEl>
                                      </p:cBhvr>
                                    </p:animEffect>
                                  </p:childTnLst>
                                </p:cTn>
                              </p:par>
                              <p:par>
                                <p:cTn id="22" presetID="10" presetClass="entr" presetSubtype="0" fill="hold" nodeType="withEffect">
                                  <p:stCondLst>
                                    <p:cond delay="0"/>
                                  </p:stCondLst>
                                  <p:childTnLst>
                                    <p:set>
                                      <p:cBhvr>
                                        <p:cTn id="23" dur="1" fill="hold">
                                          <p:stCondLst>
                                            <p:cond delay="0"/>
                                          </p:stCondLst>
                                        </p:cTn>
                                        <p:tgtEl>
                                          <p:spTgt spid="1460"/>
                                        </p:tgtEl>
                                        <p:attrNameLst>
                                          <p:attrName>style.visibility</p:attrName>
                                        </p:attrNameLst>
                                      </p:cBhvr>
                                      <p:to>
                                        <p:strVal val="visible"/>
                                      </p:to>
                                    </p:set>
                                    <p:animEffect transition="in" filter="fade">
                                      <p:cBhvr>
                                        <p:cTn id="24" dur="1000"/>
                                        <p:tgtEl>
                                          <p:spTgt spid="1460"/>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464"/>
                                        </p:tgtEl>
                                        <p:attrNameLst>
                                          <p:attrName>style.visibility</p:attrName>
                                        </p:attrNameLst>
                                      </p:cBhvr>
                                      <p:to>
                                        <p:strVal val="visible"/>
                                      </p:to>
                                    </p:set>
                                    <p:animEffect transition="in" filter="fade">
                                      <p:cBhvr>
                                        <p:cTn id="28" dur="1000"/>
                                        <p:tgtEl>
                                          <p:spTgt spid="1464"/>
                                        </p:tgtEl>
                                      </p:cBhvr>
                                    </p:animEffect>
                                  </p:childTnLst>
                                </p:cTn>
                              </p:par>
                              <p:par>
                                <p:cTn id="29" presetID="10" presetClass="entr" presetSubtype="0" fill="hold" nodeType="withEffect">
                                  <p:stCondLst>
                                    <p:cond delay="0"/>
                                  </p:stCondLst>
                                  <p:childTnLst>
                                    <p:set>
                                      <p:cBhvr>
                                        <p:cTn id="30" dur="1" fill="hold">
                                          <p:stCondLst>
                                            <p:cond delay="0"/>
                                          </p:stCondLst>
                                        </p:cTn>
                                        <p:tgtEl>
                                          <p:spTgt spid="1461"/>
                                        </p:tgtEl>
                                        <p:attrNameLst>
                                          <p:attrName>style.visibility</p:attrName>
                                        </p:attrNameLst>
                                      </p:cBhvr>
                                      <p:to>
                                        <p:strVal val="visible"/>
                                      </p:to>
                                    </p:set>
                                    <p:animEffect transition="in" filter="fade">
                                      <p:cBhvr>
                                        <p:cTn id="31" dur="1000"/>
                                        <p:tgtEl>
                                          <p:spTgt spid="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270"/>
          <p:cNvSpPr/>
          <p:nvPr/>
        </p:nvSpPr>
        <p:spPr>
          <a:xfrm>
            <a:off x="616500" y="1488893"/>
            <a:ext cx="2969400" cy="891900"/>
          </a:xfrm>
          <a:prstGeom prst="homePlate">
            <a:avLst>
              <a:gd name="adj" fmla="val 50000"/>
            </a:avLst>
          </a:prstGeom>
          <a:solidFill>
            <a:srgbClr val="4140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latin typeface="Calibri"/>
                <a:ea typeface="Calibri"/>
                <a:cs typeface="Calibri"/>
                <a:sym typeface="Calibri"/>
              </a:rPr>
              <a:t>Classroom Walks</a:t>
            </a:r>
            <a:endParaRPr sz="2200" b="1">
              <a:solidFill>
                <a:srgbClr val="FFFFFF"/>
              </a:solidFill>
              <a:latin typeface="Calibri"/>
              <a:ea typeface="Calibri"/>
              <a:cs typeface="Calibri"/>
              <a:sym typeface="Calibri"/>
            </a:endParaRPr>
          </a:p>
        </p:txBody>
      </p:sp>
      <p:sp>
        <p:nvSpPr>
          <p:cNvPr id="1470" name="Google Shape;1470;p270"/>
          <p:cNvSpPr txBox="1"/>
          <p:nvPr/>
        </p:nvSpPr>
        <p:spPr>
          <a:xfrm>
            <a:off x="52125" y="2286000"/>
            <a:ext cx="4137300" cy="414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14042"/>
                </a:solidFill>
                <a:latin typeface="Calibri"/>
                <a:ea typeface="Calibri"/>
                <a:cs typeface="Calibri"/>
                <a:sym typeface="Calibri"/>
              </a:rPr>
              <a:t>Structure:</a:t>
            </a:r>
            <a:endParaRPr sz="1600" b="1">
              <a:solidFill>
                <a:srgbClr val="414042"/>
              </a:solidFill>
              <a:latin typeface="Calibri"/>
              <a:ea typeface="Calibri"/>
              <a:cs typeface="Calibri"/>
              <a:sym typeface="Calibri"/>
            </a:endParaRPr>
          </a:p>
          <a:p>
            <a:pPr marL="457200" lvl="0" indent="-330200" algn="l" rtl="0">
              <a:lnSpc>
                <a:spcPct val="100000"/>
              </a:lnSpc>
              <a:spcBef>
                <a:spcPts val="0"/>
              </a:spcBef>
              <a:spcAft>
                <a:spcPts val="0"/>
              </a:spcAft>
              <a:buClr>
                <a:srgbClr val="414042"/>
              </a:buClr>
              <a:buSzPts val="1600"/>
              <a:buFont typeface="Calibri"/>
              <a:buChar char="➔"/>
            </a:pPr>
            <a:r>
              <a:rPr lang="en" sz="1600">
                <a:solidFill>
                  <a:srgbClr val="414042"/>
                </a:solidFill>
                <a:latin typeface="Calibri"/>
                <a:ea typeface="Calibri"/>
                <a:cs typeface="Calibri"/>
                <a:sym typeface="Calibri"/>
              </a:rPr>
              <a:t>School Leaders + Equity Team Members LC Supes + Additional Departmental Staff</a:t>
            </a:r>
            <a:endParaRPr sz="1600">
              <a:solidFill>
                <a:srgbClr val="414042"/>
              </a:solidFill>
              <a:latin typeface="Calibri"/>
              <a:ea typeface="Calibri"/>
              <a:cs typeface="Calibri"/>
              <a:sym typeface="Calibri"/>
            </a:endParaRPr>
          </a:p>
          <a:p>
            <a:pPr marL="457200" lvl="0" indent="-330200" algn="l" rtl="0">
              <a:lnSpc>
                <a:spcPct val="100000"/>
              </a:lnSpc>
              <a:spcBef>
                <a:spcPts val="0"/>
              </a:spcBef>
              <a:spcAft>
                <a:spcPts val="0"/>
              </a:spcAft>
              <a:buClr>
                <a:srgbClr val="414042"/>
              </a:buClr>
              <a:buSzPts val="1600"/>
              <a:buFont typeface="Calibri"/>
              <a:buChar char="➔"/>
            </a:pPr>
            <a:r>
              <a:rPr lang="en" sz="1600">
                <a:solidFill>
                  <a:srgbClr val="414042"/>
                </a:solidFill>
                <a:latin typeface="Calibri"/>
                <a:ea typeface="Calibri"/>
                <a:cs typeface="Calibri"/>
                <a:sym typeface="Calibri"/>
              </a:rPr>
              <a:t>Classroom visits using common data collection tool</a:t>
            </a:r>
            <a:endParaRPr sz="1600">
              <a:solidFill>
                <a:srgbClr val="414042"/>
              </a:solidFill>
              <a:latin typeface="Calibri"/>
              <a:ea typeface="Calibri"/>
              <a:cs typeface="Calibri"/>
              <a:sym typeface="Calibri"/>
            </a:endParaRPr>
          </a:p>
          <a:p>
            <a:pPr marL="457200" lvl="0" indent="0" algn="l" rtl="0">
              <a:lnSpc>
                <a:spcPct val="100000"/>
              </a:lnSpc>
              <a:spcBef>
                <a:spcPts val="0"/>
              </a:spcBef>
              <a:spcAft>
                <a:spcPts val="0"/>
              </a:spcAft>
              <a:buNone/>
            </a:pPr>
            <a:endParaRPr sz="1000">
              <a:solidFill>
                <a:srgbClr val="414042"/>
              </a:solidFill>
              <a:latin typeface="Calibri"/>
              <a:ea typeface="Calibri"/>
              <a:cs typeface="Calibri"/>
              <a:sym typeface="Calibri"/>
            </a:endParaRPr>
          </a:p>
          <a:p>
            <a:pPr marL="0" lvl="0" indent="0" algn="l" rtl="0">
              <a:lnSpc>
                <a:spcPct val="115000"/>
              </a:lnSpc>
              <a:spcBef>
                <a:spcPts val="0"/>
              </a:spcBef>
              <a:spcAft>
                <a:spcPts val="0"/>
              </a:spcAft>
              <a:buNone/>
            </a:pPr>
            <a:endParaRPr sz="600">
              <a:solidFill>
                <a:srgbClr val="414042"/>
              </a:solidFill>
              <a:latin typeface="Calibri"/>
              <a:ea typeface="Calibri"/>
              <a:cs typeface="Calibri"/>
              <a:sym typeface="Calibri"/>
            </a:endParaRPr>
          </a:p>
          <a:p>
            <a:pPr marL="0" lvl="0" indent="0" algn="l" rtl="0">
              <a:lnSpc>
                <a:spcPct val="115000"/>
              </a:lnSpc>
              <a:spcBef>
                <a:spcPts val="0"/>
              </a:spcBef>
              <a:spcAft>
                <a:spcPts val="0"/>
              </a:spcAft>
              <a:buNone/>
            </a:pPr>
            <a:r>
              <a:rPr lang="en" sz="1600" b="1">
                <a:solidFill>
                  <a:srgbClr val="414042"/>
                </a:solidFill>
                <a:latin typeface="Calibri"/>
                <a:ea typeface="Calibri"/>
                <a:cs typeface="Calibri"/>
                <a:sym typeface="Calibri"/>
              </a:rPr>
              <a:t>Goals: </a:t>
            </a:r>
            <a:endParaRPr sz="1600" b="1">
              <a:solidFill>
                <a:srgbClr val="414042"/>
              </a:solidFill>
              <a:latin typeface="Calibri"/>
              <a:ea typeface="Calibri"/>
              <a:cs typeface="Calibri"/>
              <a:sym typeface="Calibri"/>
            </a:endParaRPr>
          </a:p>
          <a:p>
            <a:pPr marL="457200" lvl="0" indent="-330200" algn="l" rtl="0">
              <a:lnSpc>
                <a:spcPct val="100000"/>
              </a:lnSpc>
              <a:spcBef>
                <a:spcPts val="0"/>
              </a:spcBef>
              <a:spcAft>
                <a:spcPts val="0"/>
              </a:spcAft>
              <a:buClr>
                <a:srgbClr val="414042"/>
              </a:buClr>
              <a:buSzPts val="1600"/>
              <a:buFont typeface="Calibri"/>
              <a:buChar char="➔"/>
            </a:pPr>
            <a:r>
              <a:rPr lang="en" sz="1600">
                <a:solidFill>
                  <a:srgbClr val="414042"/>
                </a:solidFill>
                <a:latin typeface="Calibri"/>
                <a:ea typeface="Calibri"/>
                <a:cs typeface="Calibri"/>
                <a:sym typeface="Calibri"/>
              </a:rPr>
              <a:t>Describe each school’s current state related to </a:t>
            </a:r>
            <a:r>
              <a:rPr lang="en" sz="1600" u="sng">
                <a:solidFill>
                  <a:srgbClr val="414042"/>
                </a:solidFill>
                <a:latin typeface="Calibri"/>
                <a:ea typeface="Calibri"/>
                <a:cs typeface="Calibri"/>
                <a:sym typeface="Calibri"/>
              </a:rPr>
              <a:t>standards alignment</a:t>
            </a:r>
            <a:r>
              <a:rPr lang="en" sz="1600">
                <a:solidFill>
                  <a:srgbClr val="414042"/>
                </a:solidFill>
                <a:latin typeface="Calibri"/>
                <a:ea typeface="Calibri"/>
                <a:cs typeface="Calibri"/>
                <a:sym typeface="Calibri"/>
              </a:rPr>
              <a:t>, </a:t>
            </a:r>
            <a:r>
              <a:rPr lang="en" sz="1600" u="sng">
                <a:solidFill>
                  <a:srgbClr val="414042"/>
                </a:solidFill>
                <a:latin typeface="Calibri"/>
                <a:ea typeface="Calibri"/>
                <a:cs typeface="Calibri"/>
                <a:sym typeface="Calibri"/>
              </a:rPr>
              <a:t>rigor</a:t>
            </a:r>
            <a:r>
              <a:rPr lang="en" sz="1600">
                <a:solidFill>
                  <a:srgbClr val="414042"/>
                </a:solidFill>
                <a:latin typeface="Calibri"/>
                <a:ea typeface="Calibri"/>
                <a:cs typeface="Calibri"/>
                <a:sym typeface="Calibri"/>
              </a:rPr>
              <a:t>, </a:t>
            </a:r>
            <a:r>
              <a:rPr lang="en" sz="1600" u="sng">
                <a:solidFill>
                  <a:srgbClr val="414042"/>
                </a:solidFill>
                <a:latin typeface="Calibri"/>
                <a:ea typeface="Calibri"/>
                <a:cs typeface="Calibri"/>
                <a:sym typeface="Calibri"/>
              </a:rPr>
              <a:t>engagement</a:t>
            </a:r>
            <a:r>
              <a:rPr lang="en" sz="1600">
                <a:solidFill>
                  <a:srgbClr val="414042"/>
                </a:solidFill>
                <a:latin typeface="Calibri"/>
                <a:ea typeface="Calibri"/>
                <a:cs typeface="Calibri"/>
                <a:sym typeface="Calibri"/>
              </a:rPr>
              <a:t>, and </a:t>
            </a:r>
            <a:r>
              <a:rPr lang="en" sz="1600" u="sng">
                <a:solidFill>
                  <a:srgbClr val="414042"/>
                </a:solidFill>
                <a:latin typeface="Calibri"/>
                <a:ea typeface="Calibri"/>
                <a:cs typeface="Calibri"/>
                <a:sym typeface="Calibri"/>
              </a:rPr>
              <a:t>beliefs and expectations</a:t>
            </a:r>
            <a:endParaRPr sz="1600" u="sng">
              <a:solidFill>
                <a:srgbClr val="414042"/>
              </a:solidFill>
              <a:latin typeface="Calibri"/>
              <a:ea typeface="Calibri"/>
              <a:cs typeface="Calibri"/>
              <a:sym typeface="Calibri"/>
            </a:endParaRPr>
          </a:p>
          <a:p>
            <a:pPr marL="457200" lvl="0" indent="-330200" algn="l" rtl="0">
              <a:lnSpc>
                <a:spcPct val="100000"/>
              </a:lnSpc>
              <a:spcBef>
                <a:spcPts val="0"/>
              </a:spcBef>
              <a:spcAft>
                <a:spcPts val="0"/>
              </a:spcAft>
              <a:buClr>
                <a:srgbClr val="414042"/>
              </a:buClr>
              <a:buSzPts val="1600"/>
              <a:buFont typeface="Calibri"/>
              <a:buChar char="➔"/>
            </a:pPr>
            <a:r>
              <a:rPr lang="en" sz="1600">
                <a:solidFill>
                  <a:srgbClr val="414042"/>
                </a:solidFill>
                <a:latin typeface="Calibri"/>
                <a:ea typeface="Calibri"/>
                <a:cs typeface="Calibri"/>
                <a:sym typeface="Calibri"/>
              </a:rPr>
              <a:t>Gather information about trends across schools related to our current state</a:t>
            </a:r>
            <a:endParaRPr sz="1600">
              <a:solidFill>
                <a:srgbClr val="414042"/>
              </a:solidFill>
              <a:latin typeface="Calibri"/>
              <a:ea typeface="Calibri"/>
              <a:cs typeface="Calibri"/>
              <a:sym typeface="Calibri"/>
            </a:endParaRPr>
          </a:p>
        </p:txBody>
      </p:sp>
      <p:grpSp>
        <p:nvGrpSpPr>
          <p:cNvPr id="1471" name="Google Shape;1471;p270"/>
          <p:cNvGrpSpPr/>
          <p:nvPr/>
        </p:nvGrpSpPr>
        <p:grpSpPr>
          <a:xfrm>
            <a:off x="4340109" y="1651830"/>
            <a:ext cx="4672523" cy="4683960"/>
            <a:chOff x="4340109" y="1681325"/>
            <a:chExt cx="4672523" cy="3903300"/>
          </a:xfrm>
        </p:grpSpPr>
        <p:grpSp>
          <p:nvGrpSpPr>
            <p:cNvPr id="1472" name="Google Shape;1472;p270"/>
            <p:cNvGrpSpPr/>
            <p:nvPr/>
          </p:nvGrpSpPr>
          <p:grpSpPr>
            <a:xfrm>
              <a:off x="4340109" y="1681325"/>
              <a:ext cx="4672523" cy="3903300"/>
              <a:chOff x="3992925" y="1681325"/>
              <a:chExt cx="5019900" cy="3903300"/>
            </a:xfrm>
          </p:grpSpPr>
          <p:sp>
            <p:nvSpPr>
              <p:cNvPr id="1473" name="Google Shape;1473;p270"/>
              <p:cNvSpPr/>
              <p:nvPr/>
            </p:nvSpPr>
            <p:spPr>
              <a:xfrm>
                <a:off x="3992925" y="1681325"/>
                <a:ext cx="5019900" cy="3903300"/>
              </a:xfrm>
              <a:prstGeom prst="rect">
                <a:avLst/>
              </a:prstGeom>
              <a:solidFill>
                <a:srgbClr val="003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70"/>
              <p:cNvSpPr/>
              <p:nvPr/>
            </p:nvSpPr>
            <p:spPr>
              <a:xfrm>
                <a:off x="4343400" y="1812100"/>
                <a:ext cx="4366200" cy="743400"/>
              </a:xfrm>
              <a:prstGeom prst="rect">
                <a:avLst/>
              </a:prstGeom>
              <a:solidFill>
                <a:srgbClr val="00AFD7"/>
              </a:solidFill>
              <a:ln w="19050"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70"/>
              <p:cNvSpPr/>
              <p:nvPr/>
            </p:nvSpPr>
            <p:spPr>
              <a:xfrm>
                <a:off x="4343285" y="1812100"/>
                <a:ext cx="4366200" cy="543300"/>
              </a:xfrm>
              <a:prstGeom prst="rect">
                <a:avLst/>
              </a:prstGeom>
              <a:solidFill>
                <a:srgbClr val="00AFD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rgbClr val="FFFFFF"/>
                    </a:solidFill>
                    <a:latin typeface="Calibri"/>
                    <a:ea typeface="Calibri"/>
                    <a:cs typeface="Calibri"/>
                    <a:sym typeface="Calibri"/>
                  </a:rPr>
                  <a:t>950+ </a:t>
                </a:r>
                <a:r>
                  <a:rPr lang="en" sz="1800" b="1">
                    <a:solidFill>
                      <a:srgbClr val="FFFFFF"/>
                    </a:solidFill>
                    <a:latin typeface="Calibri"/>
                    <a:ea typeface="Calibri"/>
                    <a:cs typeface="Calibri"/>
                    <a:sym typeface="Calibri"/>
                  </a:rPr>
                  <a:t>individual classrooms visited</a:t>
                </a:r>
                <a:endParaRPr sz="4000">
                  <a:solidFill>
                    <a:srgbClr val="FFFFFF"/>
                  </a:solidFill>
                  <a:latin typeface="Calibri"/>
                  <a:ea typeface="Calibri"/>
                  <a:cs typeface="Calibri"/>
                  <a:sym typeface="Calibri"/>
                </a:endParaRPr>
              </a:p>
            </p:txBody>
          </p:sp>
          <p:sp>
            <p:nvSpPr>
              <p:cNvPr id="1476" name="Google Shape;1476;p270"/>
              <p:cNvSpPr/>
              <p:nvPr/>
            </p:nvSpPr>
            <p:spPr>
              <a:xfrm rot="5400000">
                <a:off x="6244425" y="2280376"/>
                <a:ext cx="516900" cy="866100"/>
              </a:xfrm>
              <a:prstGeom prst="rightArrow">
                <a:avLst>
                  <a:gd name="adj1" fmla="val 34239"/>
                  <a:gd name="adj2" fmla="val 57035"/>
                </a:avLst>
              </a:prstGeom>
              <a:solidFill>
                <a:srgbClr val="00AFD7"/>
              </a:solidFill>
              <a:ln w="952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477" name="Google Shape;1477;p270"/>
            <p:cNvSpPr/>
            <p:nvPr/>
          </p:nvSpPr>
          <p:spPr>
            <a:xfrm>
              <a:off x="4452600" y="2971875"/>
              <a:ext cx="4534500" cy="2286000"/>
            </a:xfrm>
            <a:prstGeom prst="rect">
              <a:avLst/>
            </a:prstGeom>
            <a:solidFill>
              <a:srgbClr val="00355F"/>
            </a:solidFill>
            <a:ln>
              <a:noFill/>
            </a:ln>
          </p:spPr>
          <p:txBody>
            <a:bodyPr spcFirstLastPara="1" wrap="square" lIns="0" tIns="91425" rIns="0" bIns="91425" anchor="t" anchorCtr="0">
              <a:noAutofit/>
            </a:bodyPr>
            <a:lstStyle/>
            <a:p>
              <a:pPr marL="457200" lvl="0" indent="-342900" algn="l" rtl="0">
                <a:lnSpc>
                  <a:spcPct val="115000"/>
                </a:lnSpc>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53 Elementary, 44 Middle &amp; K-8, 9 High Schools Visited</a:t>
              </a:r>
              <a:endParaRPr sz="1800" b="1">
                <a:latin typeface="Calibri"/>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 sz="1800">
                  <a:solidFill>
                    <a:schemeClr val="lt1"/>
                  </a:solidFill>
                  <a:latin typeface="Calibri"/>
                  <a:ea typeface="Calibri"/>
                  <a:cs typeface="Calibri"/>
                  <a:sym typeface="Calibri"/>
                </a:rPr>
                <a:t>All Learning Communities </a:t>
              </a:r>
              <a:endParaRPr sz="1800">
                <a:solidFill>
                  <a:schemeClr val="lt1"/>
                </a:solidFill>
                <a:latin typeface="Calibri"/>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 sz="1800">
                  <a:solidFill>
                    <a:schemeClr val="lt1"/>
                  </a:solidFill>
                  <a:latin typeface="Calibri"/>
                  <a:ea typeface="Calibri"/>
                  <a:cs typeface="Calibri"/>
                  <a:sym typeface="Calibri"/>
                </a:rPr>
                <a:t>Various content areas</a:t>
              </a:r>
              <a:endParaRPr sz="1800">
                <a:solidFill>
                  <a:schemeClr val="lt1"/>
                </a:solidFill>
                <a:latin typeface="Calibri"/>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 sz="1800">
                  <a:solidFill>
                    <a:schemeClr val="lt1"/>
                  </a:solidFill>
                  <a:latin typeface="Calibri"/>
                  <a:ea typeface="Calibri"/>
                  <a:cs typeface="Calibri"/>
                  <a:sym typeface="Calibri"/>
                </a:rPr>
                <a:t>Participation of members from other CMS departments </a:t>
              </a:r>
              <a:endParaRPr sz="1800">
                <a:solidFill>
                  <a:schemeClr val="lt1"/>
                </a:solidFill>
                <a:latin typeface="Calibri"/>
                <a:ea typeface="Calibri"/>
                <a:cs typeface="Calibri"/>
                <a:sym typeface="Calibri"/>
              </a:endParaRPr>
            </a:p>
            <a:p>
              <a:pPr marL="457200" lvl="0" indent="-342900" algn="l" rtl="0">
                <a:lnSpc>
                  <a:spcPct val="115000"/>
                </a:lnSpc>
                <a:spcBef>
                  <a:spcPts val="0"/>
                </a:spcBef>
                <a:spcAft>
                  <a:spcPts val="0"/>
                </a:spcAft>
                <a:buClr>
                  <a:schemeClr val="lt1"/>
                </a:buClr>
                <a:buSzPts val="1800"/>
                <a:buFont typeface="Calibri"/>
                <a:buChar char="●"/>
              </a:pPr>
              <a:r>
                <a:rPr lang="en" sz="1800">
                  <a:solidFill>
                    <a:schemeClr val="lt1"/>
                  </a:solidFill>
                  <a:latin typeface="Calibri"/>
                  <a:ea typeface="Calibri"/>
                  <a:cs typeface="Calibri"/>
                  <a:sym typeface="Calibri"/>
                </a:rPr>
                <a:t>Scheduling of follow up visits focused on PLCs and planning</a:t>
              </a:r>
              <a:endParaRPr sz="1800">
                <a:solidFill>
                  <a:schemeClr val="lt1"/>
                </a:solidFill>
                <a:latin typeface="Calibri"/>
                <a:ea typeface="Calibri"/>
                <a:cs typeface="Calibri"/>
                <a:sym typeface="Calibri"/>
              </a:endParaRPr>
            </a:p>
            <a:p>
              <a:pPr marL="0" lvl="0" indent="457200" algn="l" rtl="0">
                <a:lnSpc>
                  <a:spcPct val="115000"/>
                </a:lnSpc>
                <a:spcBef>
                  <a:spcPts val="0"/>
                </a:spcBef>
                <a:spcAft>
                  <a:spcPts val="0"/>
                </a:spcAft>
                <a:buNone/>
              </a:pPr>
              <a:endParaRPr sz="1600">
                <a:solidFill>
                  <a:srgbClr val="FFFFFF"/>
                </a:solidFill>
                <a:latin typeface="Calibri"/>
                <a:ea typeface="Calibri"/>
                <a:cs typeface="Calibri"/>
                <a:sym typeface="Calibri"/>
              </a:endParaRPr>
            </a:p>
          </p:txBody>
        </p:sp>
      </p:grpSp>
      <p:sp>
        <p:nvSpPr>
          <p:cNvPr id="1478" name="Google Shape;1478;p270"/>
          <p:cNvSpPr txBox="1">
            <a:spLocks noGrp="1"/>
          </p:cNvSpPr>
          <p:nvPr>
            <p:ph type="title"/>
          </p:nvPr>
        </p:nvSpPr>
        <p:spPr>
          <a:xfrm>
            <a:off x="0" y="0"/>
            <a:ext cx="9144000" cy="11760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Equity and The Student Experience</a:t>
            </a:r>
            <a:endParaRPr sz="3800" b="1">
              <a:solidFill>
                <a:srgbClr val="FFFFFF"/>
              </a:solidFill>
              <a:latin typeface="Didact Gothic"/>
              <a:ea typeface="Didact Gothic"/>
              <a:cs typeface="Didact Gothic"/>
              <a:sym typeface="Didact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82"/>
        <p:cNvGrpSpPr/>
        <p:nvPr/>
      </p:nvGrpSpPr>
      <p:grpSpPr>
        <a:xfrm>
          <a:off x="0" y="0"/>
          <a:ext cx="0" cy="0"/>
          <a:chOff x="0" y="0"/>
          <a:chExt cx="0" cy="0"/>
        </a:xfrm>
      </p:grpSpPr>
      <p:sp>
        <p:nvSpPr>
          <p:cNvPr id="1483" name="Google Shape;1483;p271"/>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 Opportunity Myth &amp; CMS Findings</a:t>
            </a:r>
            <a:endParaRPr sz="3800" b="1">
              <a:solidFill>
                <a:srgbClr val="FFFFFF"/>
              </a:solidFill>
              <a:latin typeface="Didact Gothic"/>
              <a:ea typeface="Didact Gothic"/>
              <a:cs typeface="Didact Gothic"/>
              <a:sym typeface="Didact Gothic"/>
            </a:endParaRPr>
          </a:p>
        </p:txBody>
      </p:sp>
      <p:pic>
        <p:nvPicPr>
          <p:cNvPr id="1484" name="Google Shape;1484;p271"/>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485" name="Google Shape;1485;p271"/>
          <p:cNvPicPr preferRelativeResize="0"/>
          <p:nvPr/>
        </p:nvPicPr>
        <p:blipFill rotWithShape="1">
          <a:blip r:embed="rId4">
            <a:alphaModFix/>
          </a:blip>
          <a:srcRect b="16860"/>
          <a:stretch/>
        </p:blipFill>
        <p:spPr>
          <a:xfrm>
            <a:off x="561475" y="1457233"/>
            <a:ext cx="5456400" cy="2309700"/>
          </a:xfrm>
          <a:prstGeom prst="rect">
            <a:avLst/>
          </a:prstGeom>
          <a:noFill/>
          <a:ln>
            <a:noFill/>
          </a:ln>
        </p:spPr>
      </p:pic>
      <p:sp>
        <p:nvSpPr>
          <p:cNvPr id="1486" name="Google Shape;1486;p271"/>
          <p:cNvSpPr/>
          <p:nvPr/>
        </p:nvSpPr>
        <p:spPr>
          <a:xfrm>
            <a:off x="1423425" y="2734038"/>
            <a:ext cx="717000" cy="482100"/>
          </a:xfrm>
          <a:prstGeom prst="ellipse">
            <a:avLst/>
          </a:prstGeom>
          <a:noFill/>
          <a:ln w="38100" cap="flat" cmpd="sng">
            <a:solidFill>
              <a:srgbClr val="FF0000"/>
            </a:solidFill>
            <a:prstDash val="solid"/>
            <a:round/>
            <a:headEnd type="none" w="sm" len="sm"/>
            <a:tailEnd type="none" w="sm" len="sm"/>
          </a:ln>
        </p:spPr>
        <p:txBody>
          <a:bodyPr spcFirstLastPara="1" wrap="square" lIns="71100" tIns="71100" rIns="71100" bIns="71100" anchor="ctr" anchorCtr="0">
            <a:noAutofit/>
          </a:bodyPr>
          <a:lstStyle/>
          <a:p>
            <a:pPr marL="0" lvl="0" indent="0" algn="l" rtl="0">
              <a:spcBef>
                <a:spcPts val="0"/>
              </a:spcBef>
              <a:spcAft>
                <a:spcPts val="0"/>
              </a:spcAft>
              <a:buNone/>
            </a:pPr>
            <a:endParaRPr/>
          </a:p>
        </p:txBody>
      </p:sp>
      <p:graphicFrame>
        <p:nvGraphicFramePr>
          <p:cNvPr id="1487" name="Google Shape;1487;p271"/>
          <p:cNvGraphicFramePr/>
          <p:nvPr/>
        </p:nvGraphicFramePr>
        <p:xfrm>
          <a:off x="6461400" y="1814133"/>
          <a:ext cx="3000000" cy="3000000"/>
        </p:xfrm>
        <a:graphic>
          <a:graphicData uri="http://schemas.openxmlformats.org/drawingml/2006/table">
            <a:tbl>
              <a:tblPr>
                <a:noFill/>
                <a:tableStyleId>{0405014E-A42B-4C9D-981A-4796E7D259BA}</a:tableStyleId>
              </a:tblPr>
              <a:tblGrid>
                <a:gridCol w="382850">
                  <a:extLst>
                    <a:ext uri="{9D8B030D-6E8A-4147-A177-3AD203B41FA5}">
                      <a16:colId xmlns:a16="http://schemas.microsoft.com/office/drawing/2014/main" val="20000"/>
                    </a:ext>
                  </a:extLst>
                </a:gridCol>
                <a:gridCol w="18908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endParaRPr sz="1300">
                        <a:latin typeface="Didact Gothic"/>
                        <a:ea typeface="Didact Gothic"/>
                        <a:cs typeface="Didact Gothic"/>
                        <a:sym typeface="Didact Gothic"/>
                      </a:endParaRPr>
                    </a:p>
                  </a:txBody>
                  <a:tcPr marL="91425" marR="91425" marT="121900" marB="1219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Students meeting the expectations of ASSIGNMENT</a:t>
                      </a:r>
                      <a:endParaRPr sz="1100">
                        <a:latin typeface="Didact Gothic"/>
                        <a:ea typeface="Didact Gothic"/>
                        <a:cs typeface="Didact Gothic"/>
                        <a:sym typeface="Didact Gothic"/>
                      </a:endParaRPr>
                    </a:p>
                  </a:txBody>
                  <a:tcPr marL="91425" marR="91425" marT="121900" marB="121900"/>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endParaRPr sz="1300">
                        <a:latin typeface="Didact Gothic"/>
                        <a:ea typeface="Didact Gothic"/>
                        <a:cs typeface="Didact Gothic"/>
                        <a:sym typeface="Didact Gothic"/>
                      </a:endParaRPr>
                    </a:p>
                  </a:txBody>
                  <a:tcPr marL="91425" marR="91425" marT="121900" marB="121900"/>
                </a:tc>
                <a:tc>
                  <a:txBody>
                    <a:bodyPr/>
                    <a:lstStyle/>
                    <a:p>
                      <a:pPr marL="0" lvl="0" indent="0" algn="l" rtl="0">
                        <a:spcBef>
                          <a:spcPts val="0"/>
                        </a:spcBef>
                        <a:spcAft>
                          <a:spcPts val="0"/>
                        </a:spcAft>
                        <a:buNone/>
                      </a:pPr>
                      <a:r>
                        <a:rPr lang="en" sz="1100">
                          <a:latin typeface="Didact Gothic"/>
                          <a:ea typeface="Didact Gothic"/>
                          <a:cs typeface="Didact Gothic"/>
                          <a:sym typeface="Didact Gothic"/>
                        </a:rPr>
                        <a:t>Students meeting the expectations of the STANDARD</a:t>
                      </a:r>
                      <a:endParaRPr sz="1100">
                        <a:latin typeface="Didact Gothic"/>
                        <a:ea typeface="Didact Gothic"/>
                        <a:cs typeface="Didact Gothic"/>
                        <a:sym typeface="Didact Gothic"/>
                      </a:endParaRPr>
                    </a:p>
                  </a:txBody>
                  <a:tcPr marL="91425" marR="91425" marT="121900" marB="121900"/>
                </a:tc>
                <a:extLst>
                  <a:ext uri="{0D108BD9-81ED-4DB2-BD59-A6C34878D82A}">
                    <a16:rowId xmlns:a16="http://schemas.microsoft.com/office/drawing/2014/main" val="10001"/>
                  </a:ext>
                </a:extLst>
              </a:tr>
            </a:tbl>
          </a:graphicData>
        </a:graphic>
      </p:graphicFrame>
      <p:sp>
        <p:nvSpPr>
          <p:cNvPr id="1488" name="Google Shape;1488;p271"/>
          <p:cNvSpPr/>
          <p:nvPr/>
        </p:nvSpPr>
        <p:spPr>
          <a:xfrm>
            <a:off x="6552975" y="2005650"/>
            <a:ext cx="231000" cy="279900"/>
          </a:xfrm>
          <a:prstGeom prst="rect">
            <a:avLst/>
          </a:prstGeom>
          <a:solidFill>
            <a:srgbClr val="84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71"/>
          <p:cNvSpPr/>
          <p:nvPr/>
        </p:nvSpPr>
        <p:spPr>
          <a:xfrm>
            <a:off x="6552975" y="2541417"/>
            <a:ext cx="231000" cy="2799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71"/>
          <p:cNvSpPr/>
          <p:nvPr/>
        </p:nvSpPr>
        <p:spPr>
          <a:xfrm>
            <a:off x="121065" y="4027910"/>
            <a:ext cx="365100" cy="3651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900">
                <a:solidFill>
                  <a:schemeClr val="lt1"/>
                </a:solidFill>
                <a:latin typeface="Questrial"/>
                <a:ea typeface="Questrial"/>
                <a:cs typeface="Questrial"/>
                <a:sym typeface="Questrial"/>
              </a:rPr>
              <a:t>1</a:t>
            </a:r>
            <a:endParaRPr sz="1100"/>
          </a:p>
        </p:txBody>
      </p:sp>
      <p:sp>
        <p:nvSpPr>
          <p:cNvPr id="1491" name="Google Shape;1491;p271"/>
          <p:cNvSpPr/>
          <p:nvPr/>
        </p:nvSpPr>
        <p:spPr>
          <a:xfrm>
            <a:off x="121065" y="4829756"/>
            <a:ext cx="365100" cy="366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900">
                <a:solidFill>
                  <a:schemeClr val="lt1"/>
                </a:solidFill>
                <a:latin typeface="Questrial"/>
                <a:ea typeface="Questrial"/>
                <a:cs typeface="Questrial"/>
                <a:sym typeface="Questrial"/>
              </a:rPr>
              <a:t>2</a:t>
            </a:r>
            <a:endParaRPr sz="1100"/>
          </a:p>
        </p:txBody>
      </p:sp>
      <p:sp>
        <p:nvSpPr>
          <p:cNvPr id="1492" name="Google Shape;1492;p271"/>
          <p:cNvSpPr/>
          <p:nvPr/>
        </p:nvSpPr>
        <p:spPr>
          <a:xfrm>
            <a:off x="121064" y="5665700"/>
            <a:ext cx="365100" cy="366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900">
                <a:solidFill>
                  <a:schemeClr val="lt1"/>
                </a:solidFill>
                <a:latin typeface="Questrial"/>
                <a:ea typeface="Questrial"/>
                <a:cs typeface="Questrial"/>
                <a:sym typeface="Questrial"/>
              </a:rPr>
              <a:t>3</a:t>
            </a:r>
            <a:endParaRPr sz="1100"/>
          </a:p>
        </p:txBody>
      </p:sp>
      <p:sp>
        <p:nvSpPr>
          <p:cNvPr id="1493" name="Google Shape;1493;p271"/>
          <p:cNvSpPr txBox="1"/>
          <p:nvPr/>
        </p:nvSpPr>
        <p:spPr>
          <a:xfrm>
            <a:off x="567075" y="4183767"/>
            <a:ext cx="8377800" cy="2877600"/>
          </a:xfrm>
          <a:prstGeom prst="rect">
            <a:avLst/>
          </a:prstGeom>
          <a:noFill/>
          <a:ln>
            <a:noFill/>
          </a:ln>
        </p:spPr>
        <p:txBody>
          <a:bodyPr spcFirstLastPara="1" wrap="square" lIns="71100" tIns="35550" rIns="71100" bIns="35550" anchor="t" anchorCtr="0">
            <a:noAutofit/>
          </a:bodyPr>
          <a:lstStyle/>
          <a:p>
            <a:pPr marL="0" marR="0" lvl="0" indent="0" algn="l" rtl="0">
              <a:spcBef>
                <a:spcPts val="0"/>
              </a:spcBef>
              <a:spcAft>
                <a:spcPts val="0"/>
              </a:spcAft>
              <a:buNone/>
            </a:pPr>
            <a:r>
              <a:rPr lang="en" sz="1300">
                <a:solidFill>
                  <a:srgbClr val="54585A"/>
                </a:solidFill>
                <a:latin typeface="Didact Gothic"/>
                <a:ea typeface="Didact Gothic"/>
                <a:cs typeface="Didact Gothic"/>
                <a:sym typeface="Didact Gothic"/>
              </a:rPr>
              <a:t>While CMS students are consistently engaged in the content and tasks of lessons, most tasks are unaligned to the demands of grade-level standards.  </a:t>
            </a:r>
            <a:endParaRPr sz="1300">
              <a:solidFill>
                <a:srgbClr val="54585A"/>
              </a:solidFill>
              <a:latin typeface="Didact Gothic"/>
              <a:ea typeface="Didact Gothic"/>
              <a:cs typeface="Didact Gothic"/>
              <a:sym typeface="Didact Gothic"/>
            </a:endParaRPr>
          </a:p>
          <a:p>
            <a:pPr marL="0" marR="0" lvl="0" indent="0" algn="l" rtl="0">
              <a:spcBef>
                <a:spcPts val="0"/>
              </a:spcBef>
              <a:spcAft>
                <a:spcPts val="0"/>
              </a:spcAft>
              <a:buNone/>
            </a:pPr>
            <a:endParaRPr sz="1300">
              <a:solidFill>
                <a:srgbClr val="54585A"/>
              </a:solidFill>
              <a:latin typeface="Didact Gothic"/>
              <a:ea typeface="Didact Gothic"/>
              <a:cs typeface="Didact Gothic"/>
              <a:sym typeface="Didact Gothic"/>
            </a:endParaRPr>
          </a:p>
          <a:p>
            <a:pPr marL="0" marR="0" lvl="0" indent="0" algn="l" rtl="0">
              <a:spcBef>
                <a:spcPts val="0"/>
              </a:spcBef>
              <a:spcAft>
                <a:spcPts val="0"/>
              </a:spcAft>
              <a:buNone/>
            </a:pPr>
            <a:r>
              <a:rPr lang="en" sz="1300">
                <a:solidFill>
                  <a:srgbClr val="54585A"/>
                </a:solidFill>
                <a:latin typeface="Didact Gothic"/>
                <a:ea typeface="Didact Gothic"/>
                <a:cs typeface="Didact Gothic"/>
                <a:sym typeface="Didact Gothic"/>
              </a:rPr>
              <a:t>As CMS teachers use a wide range of materials in their instruction, students have inconsistent and inequitable access to grade-level standards. </a:t>
            </a:r>
            <a:endParaRPr sz="1300">
              <a:solidFill>
                <a:srgbClr val="54585A"/>
              </a:solidFill>
              <a:latin typeface="Didact Gothic"/>
              <a:ea typeface="Didact Gothic"/>
              <a:cs typeface="Didact Gothic"/>
              <a:sym typeface="Didact Gothic"/>
            </a:endParaRPr>
          </a:p>
          <a:p>
            <a:pPr marL="0" marR="0" lvl="0" indent="0" algn="l" rtl="0">
              <a:spcBef>
                <a:spcPts val="0"/>
              </a:spcBef>
              <a:spcAft>
                <a:spcPts val="0"/>
              </a:spcAft>
              <a:buNone/>
            </a:pPr>
            <a:endParaRPr sz="1300">
              <a:solidFill>
                <a:srgbClr val="54585A"/>
              </a:solidFill>
              <a:latin typeface="Didact Gothic"/>
              <a:ea typeface="Didact Gothic"/>
              <a:cs typeface="Didact Gothic"/>
              <a:sym typeface="Didact Gothic"/>
            </a:endParaRPr>
          </a:p>
          <a:p>
            <a:pPr marL="0" marR="0" lvl="0" indent="0" algn="l" rtl="0">
              <a:spcBef>
                <a:spcPts val="0"/>
              </a:spcBef>
              <a:spcAft>
                <a:spcPts val="0"/>
              </a:spcAft>
              <a:buNone/>
            </a:pPr>
            <a:r>
              <a:rPr lang="en" sz="1300">
                <a:solidFill>
                  <a:srgbClr val="54585A"/>
                </a:solidFill>
                <a:latin typeface="Didact Gothic"/>
                <a:ea typeface="Didact Gothic"/>
                <a:cs typeface="Didact Gothic"/>
                <a:sym typeface="Didact Gothic"/>
              </a:rPr>
              <a:t>CMS teachers report inconsistent experiences with curriculum guidance and support, leading teachers to spend a significant proportion of their planning time gathering, creating and adapting materials. </a:t>
            </a:r>
            <a:endParaRPr sz="1300">
              <a:solidFill>
                <a:srgbClr val="54585A"/>
              </a:solidFill>
              <a:latin typeface="Didact Gothic"/>
              <a:ea typeface="Didact Gothic"/>
              <a:cs typeface="Didact Gothic"/>
              <a:sym typeface="Didact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childTnLst>
                                </p:cTn>
                              </p:par>
                              <p:par>
                                <p:cTn id="8" presetID="10" presetClass="entr" presetSubtype="0" fill="hold" nodeType="withEffect">
                                  <p:stCondLst>
                                    <p:cond delay="0"/>
                                  </p:stCondLst>
                                  <p:childTnLst>
                                    <p:set>
                                      <p:cBhvr>
                                        <p:cTn id="9" dur="1" fill="hold">
                                          <p:stCondLst>
                                            <p:cond delay="0"/>
                                          </p:stCondLst>
                                        </p:cTn>
                                        <p:tgtEl>
                                          <p:spTgt spid="1491"/>
                                        </p:tgtEl>
                                        <p:attrNameLst>
                                          <p:attrName>style.visibility</p:attrName>
                                        </p:attrNameLst>
                                      </p:cBhvr>
                                      <p:to>
                                        <p:strVal val="visible"/>
                                      </p:to>
                                    </p:set>
                                    <p:animEffect transition="in" filter="fade">
                                      <p:cBhvr>
                                        <p:cTn id="10" dur="1000"/>
                                        <p:tgtEl>
                                          <p:spTgt spid="1491"/>
                                        </p:tgtEl>
                                      </p:cBhvr>
                                    </p:animEffect>
                                  </p:childTnLst>
                                </p:cTn>
                              </p:par>
                              <p:par>
                                <p:cTn id="11" presetID="10" presetClass="entr" presetSubtype="0" fill="hold" nodeType="withEffect">
                                  <p:stCondLst>
                                    <p:cond delay="0"/>
                                  </p:stCondLst>
                                  <p:childTnLst>
                                    <p:set>
                                      <p:cBhvr>
                                        <p:cTn id="12" dur="1" fill="hold">
                                          <p:stCondLst>
                                            <p:cond delay="0"/>
                                          </p:stCondLst>
                                        </p:cTn>
                                        <p:tgtEl>
                                          <p:spTgt spid="1493"/>
                                        </p:tgtEl>
                                        <p:attrNameLst>
                                          <p:attrName>style.visibility</p:attrName>
                                        </p:attrNameLst>
                                      </p:cBhvr>
                                      <p:to>
                                        <p:strVal val="visible"/>
                                      </p:to>
                                    </p:set>
                                    <p:animEffect transition="in" filter="fade">
                                      <p:cBhvr>
                                        <p:cTn id="13" dur="1000"/>
                                        <p:tgtEl>
                                          <p:spTgt spid="1493"/>
                                        </p:tgtEl>
                                      </p:cBhvr>
                                    </p:animEffect>
                                  </p:childTnLst>
                                </p:cTn>
                              </p:par>
                              <p:par>
                                <p:cTn id="14" presetID="10" presetClass="entr" presetSubtype="0" fill="hold" nodeType="withEffect">
                                  <p:stCondLst>
                                    <p:cond delay="0"/>
                                  </p:stCondLst>
                                  <p:childTnLst>
                                    <p:set>
                                      <p:cBhvr>
                                        <p:cTn id="15" dur="1" fill="hold">
                                          <p:stCondLst>
                                            <p:cond delay="0"/>
                                          </p:stCondLst>
                                        </p:cTn>
                                        <p:tgtEl>
                                          <p:spTgt spid="1492"/>
                                        </p:tgtEl>
                                        <p:attrNameLst>
                                          <p:attrName>style.visibility</p:attrName>
                                        </p:attrNameLst>
                                      </p:cBhvr>
                                      <p:to>
                                        <p:strVal val="visible"/>
                                      </p:to>
                                    </p:set>
                                    <p:animEffect transition="in" filter="fade">
                                      <p:cBhvr>
                                        <p:cTn id="16" dur="1000"/>
                                        <p:tgtEl>
                                          <p:spTgt spid="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272"/>
          <p:cNvSpPr txBox="1">
            <a:spLocks noGrp="1"/>
          </p:cNvSpPr>
          <p:nvPr>
            <p:ph type="title"/>
          </p:nvPr>
        </p:nvSpPr>
        <p:spPr>
          <a:xfrm>
            <a:off x="0" y="0"/>
            <a:ext cx="9144000" cy="11760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Theory of Action</a:t>
            </a:r>
            <a:endParaRPr sz="3800" b="1">
              <a:solidFill>
                <a:srgbClr val="FFFFFF"/>
              </a:solidFill>
              <a:latin typeface="Didact Gothic"/>
              <a:ea typeface="Didact Gothic"/>
              <a:cs typeface="Didact Gothic"/>
              <a:sym typeface="Didact Gothic"/>
            </a:endParaRPr>
          </a:p>
        </p:txBody>
      </p:sp>
      <p:pic>
        <p:nvPicPr>
          <p:cNvPr id="1499" name="Google Shape;1499;p272"/>
          <p:cNvPicPr preferRelativeResize="0"/>
          <p:nvPr/>
        </p:nvPicPr>
        <p:blipFill>
          <a:blip r:embed="rId3">
            <a:alphaModFix/>
          </a:blip>
          <a:stretch>
            <a:fillRect/>
          </a:stretch>
        </p:blipFill>
        <p:spPr>
          <a:xfrm>
            <a:off x="393275" y="1293314"/>
            <a:ext cx="2534825" cy="3209389"/>
          </a:xfrm>
          <a:prstGeom prst="rect">
            <a:avLst/>
          </a:prstGeom>
          <a:noFill/>
          <a:ln w="38100" cap="flat" cmpd="sng">
            <a:solidFill>
              <a:schemeClr val="dk2"/>
            </a:solidFill>
            <a:prstDash val="solid"/>
            <a:round/>
            <a:headEnd type="none" w="sm" len="sm"/>
            <a:tailEnd type="none" w="sm" len="sm"/>
          </a:ln>
        </p:spPr>
      </p:pic>
      <p:pic>
        <p:nvPicPr>
          <p:cNvPr id="1500" name="Google Shape;1500;p272"/>
          <p:cNvPicPr preferRelativeResize="0"/>
          <p:nvPr/>
        </p:nvPicPr>
        <p:blipFill>
          <a:blip r:embed="rId4">
            <a:alphaModFix/>
          </a:blip>
          <a:stretch>
            <a:fillRect/>
          </a:stretch>
        </p:blipFill>
        <p:spPr>
          <a:xfrm>
            <a:off x="2499128" y="3642699"/>
            <a:ext cx="1714500" cy="2227425"/>
          </a:xfrm>
          <a:prstGeom prst="rect">
            <a:avLst/>
          </a:prstGeom>
          <a:noFill/>
          <a:ln w="38100" cap="flat" cmpd="sng">
            <a:solidFill>
              <a:schemeClr val="dk2"/>
            </a:solidFill>
            <a:prstDash val="solid"/>
            <a:round/>
            <a:headEnd type="none" w="sm" len="sm"/>
            <a:tailEnd type="none" w="sm" len="sm"/>
          </a:ln>
        </p:spPr>
      </p:pic>
      <p:sp>
        <p:nvSpPr>
          <p:cNvPr id="1501" name="Google Shape;1501;p272"/>
          <p:cNvSpPr txBox="1"/>
          <p:nvPr/>
        </p:nvSpPr>
        <p:spPr>
          <a:xfrm>
            <a:off x="3322450" y="1381934"/>
            <a:ext cx="5579400" cy="2047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latin typeface="Didact Gothic"/>
                <a:ea typeface="Didact Gothic"/>
                <a:cs typeface="Didact Gothic"/>
                <a:sym typeface="Didact Gothic"/>
              </a:rPr>
              <a:t>We empower schools to create opportunity- driven learning environments from a foundation of consistent, district-wide expectations.</a:t>
            </a:r>
            <a:endParaRPr sz="1800" b="1">
              <a:latin typeface="Didact Gothic"/>
              <a:ea typeface="Didact Gothic"/>
              <a:cs typeface="Didact Gothic"/>
              <a:sym typeface="Didact Gothic"/>
            </a:endParaRPr>
          </a:p>
        </p:txBody>
      </p:sp>
      <p:pic>
        <p:nvPicPr>
          <p:cNvPr id="1502" name="Google Shape;1502;p272"/>
          <p:cNvPicPr preferRelativeResize="0"/>
          <p:nvPr/>
        </p:nvPicPr>
        <p:blipFill>
          <a:blip r:embed="rId5">
            <a:alphaModFix/>
          </a:blip>
          <a:stretch>
            <a:fillRect/>
          </a:stretch>
        </p:blipFill>
        <p:spPr>
          <a:xfrm>
            <a:off x="7706498" y="6173703"/>
            <a:ext cx="1437497" cy="5132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273"/>
          <p:cNvSpPr txBox="1">
            <a:spLocks noGrp="1"/>
          </p:cNvSpPr>
          <p:nvPr>
            <p:ph type="title"/>
          </p:nvPr>
        </p:nvSpPr>
        <p:spPr>
          <a:xfrm>
            <a:off x="0" y="0"/>
            <a:ext cx="9144000" cy="11760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What Matters Most</a:t>
            </a:r>
            <a:endParaRPr sz="3800" b="1">
              <a:solidFill>
                <a:srgbClr val="FFFFFF"/>
              </a:solidFill>
              <a:latin typeface="Didact Gothic"/>
              <a:ea typeface="Didact Gothic"/>
              <a:cs typeface="Didact Gothic"/>
              <a:sym typeface="Didact Gothic"/>
            </a:endParaRPr>
          </a:p>
        </p:txBody>
      </p:sp>
      <p:pic>
        <p:nvPicPr>
          <p:cNvPr id="1508" name="Google Shape;1508;p273"/>
          <p:cNvPicPr preferRelativeResize="0"/>
          <p:nvPr/>
        </p:nvPicPr>
        <p:blipFill rotWithShape="1">
          <a:blip r:embed="rId3">
            <a:alphaModFix/>
          </a:blip>
          <a:srcRect/>
          <a:stretch/>
        </p:blipFill>
        <p:spPr>
          <a:xfrm>
            <a:off x="454455" y="1371014"/>
            <a:ext cx="2160269" cy="2820695"/>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pic>
      <p:pic>
        <p:nvPicPr>
          <p:cNvPr id="1509" name="Google Shape;1509;p273"/>
          <p:cNvPicPr preferRelativeResize="0"/>
          <p:nvPr/>
        </p:nvPicPr>
        <p:blipFill>
          <a:blip r:embed="rId4">
            <a:alphaModFix/>
          </a:blip>
          <a:stretch>
            <a:fillRect/>
          </a:stretch>
        </p:blipFill>
        <p:spPr>
          <a:xfrm>
            <a:off x="1927600" y="4109700"/>
            <a:ext cx="2831600" cy="1862976"/>
          </a:xfrm>
          <a:prstGeom prst="rect">
            <a:avLst/>
          </a:prstGeom>
          <a:noFill/>
          <a:ln w="38100" cap="flat" cmpd="sng">
            <a:solidFill>
              <a:schemeClr val="dk2"/>
            </a:solidFill>
            <a:prstDash val="solid"/>
            <a:round/>
            <a:headEnd type="none" w="sm" len="sm"/>
            <a:tailEnd type="none" w="sm" len="sm"/>
          </a:ln>
        </p:spPr>
      </p:pic>
      <p:sp>
        <p:nvSpPr>
          <p:cNvPr id="1510" name="Google Shape;1510;p273"/>
          <p:cNvSpPr/>
          <p:nvPr/>
        </p:nvSpPr>
        <p:spPr>
          <a:xfrm>
            <a:off x="4809315" y="1690610"/>
            <a:ext cx="365100" cy="3651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900">
                <a:solidFill>
                  <a:schemeClr val="lt1"/>
                </a:solidFill>
                <a:latin typeface="Questrial"/>
                <a:ea typeface="Questrial"/>
                <a:cs typeface="Questrial"/>
                <a:sym typeface="Questrial"/>
              </a:rPr>
              <a:t>1</a:t>
            </a:r>
            <a:endParaRPr sz="1100"/>
          </a:p>
        </p:txBody>
      </p:sp>
      <p:sp>
        <p:nvSpPr>
          <p:cNvPr id="1511" name="Google Shape;1511;p273"/>
          <p:cNvSpPr/>
          <p:nvPr/>
        </p:nvSpPr>
        <p:spPr>
          <a:xfrm>
            <a:off x="4809315" y="2752156"/>
            <a:ext cx="365100" cy="366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900">
                <a:solidFill>
                  <a:schemeClr val="lt1"/>
                </a:solidFill>
                <a:latin typeface="Questrial"/>
                <a:ea typeface="Questrial"/>
                <a:cs typeface="Questrial"/>
                <a:sym typeface="Questrial"/>
              </a:rPr>
              <a:t>2</a:t>
            </a:r>
            <a:endParaRPr sz="1100"/>
          </a:p>
        </p:txBody>
      </p:sp>
      <p:sp>
        <p:nvSpPr>
          <p:cNvPr id="1512" name="Google Shape;1512;p273"/>
          <p:cNvSpPr txBox="1"/>
          <p:nvPr/>
        </p:nvSpPr>
        <p:spPr>
          <a:xfrm>
            <a:off x="5264350" y="1535033"/>
            <a:ext cx="3099600" cy="21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Didact Gothic"/>
                <a:ea typeface="Didact Gothic"/>
                <a:cs typeface="Didact Gothic"/>
                <a:sym typeface="Didact Gothic"/>
              </a:rPr>
              <a:t>Focus on Instructional Core</a:t>
            </a:r>
            <a:endParaRPr sz="1800" b="1">
              <a:latin typeface="Didact Gothic"/>
              <a:ea typeface="Didact Gothic"/>
              <a:cs typeface="Didact Gothic"/>
              <a:sym typeface="Didact Gothic"/>
            </a:endParaRPr>
          </a:p>
          <a:p>
            <a:pPr marL="0" lvl="0" indent="0" algn="l" rtl="0">
              <a:spcBef>
                <a:spcPts val="0"/>
              </a:spcBef>
              <a:spcAft>
                <a:spcPts val="0"/>
              </a:spcAft>
              <a:buNone/>
            </a:pPr>
            <a:endParaRPr sz="1800" b="1">
              <a:latin typeface="Didact Gothic"/>
              <a:ea typeface="Didact Gothic"/>
              <a:cs typeface="Didact Gothic"/>
              <a:sym typeface="Didact Gothic"/>
            </a:endParaRPr>
          </a:p>
          <a:p>
            <a:pPr marL="0" lvl="0" indent="0" algn="l" rtl="0">
              <a:spcBef>
                <a:spcPts val="0"/>
              </a:spcBef>
              <a:spcAft>
                <a:spcPts val="0"/>
              </a:spcAft>
              <a:buNone/>
            </a:pPr>
            <a:endParaRPr sz="1800" b="1">
              <a:latin typeface="Didact Gothic"/>
              <a:ea typeface="Didact Gothic"/>
              <a:cs typeface="Didact Gothic"/>
              <a:sym typeface="Didact Gothic"/>
            </a:endParaRPr>
          </a:p>
          <a:p>
            <a:pPr marL="0" lvl="0" indent="0" algn="l" rtl="0">
              <a:spcBef>
                <a:spcPts val="0"/>
              </a:spcBef>
              <a:spcAft>
                <a:spcPts val="0"/>
              </a:spcAft>
              <a:buNone/>
            </a:pPr>
            <a:r>
              <a:rPr lang="en" sz="1800" b="1">
                <a:latin typeface="Didact Gothic"/>
                <a:ea typeface="Didact Gothic"/>
                <a:cs typeface="Didact Gothic"/>
                <a:sym typeface="Didact Gothic"/>
              </a:rPr>
              <a:t>Performance Management</a:t>
            </a:r>
            <a:endParaRPr sz="1800" b="1">
              <a:latin typeface="Didact Gothic"/>
              <a:ea typeface="Didact Gothic"/>
              <a:cs typeface="Didact Gothic"/>
              <a:sym typeface="Didact Gothic"/>
            </a:endParaRPr>
          </a:p>
        </p:txBody>
      </p:sp>
      <p:sp>
        <p:nvSpPr>
          <p:cNvPr id="1513" name="Google Shape;1513;p273"/>
          <p:cNvSpPr/>
          <p:nvPr/>
        </p:nvSpPr>
        <p:spPr>
          <a:xfrm>
            <a:off x="6681550" y="3640233"/>
            <a:ext cx="1274400" cy="1483500"/>
          </a:xfrm>
          <a:prstGeom prst="ellipse">
            <a:avLst/>
          </a:prstGeom>
          <a:solidFill>
            <a:srgbClr val="F9CB9C"/>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Student</a:t>
            </a:r>
            <a:endParaRPr b="1">
              <a:latin typeface="Didact Gothic"/>
              <a:ea typeface="Didact Gothic"/>
              <a:cs typeface="Didact Gothic"/>
              <a:sym typeface="Didact Gothic"/>
            </a:endParaRPr>
          </a:p>
        </p:txBody>
      </p:sp>
      <p:sp>
        <p:nvSpPr>
          <p:cNvPr id="1514" name="Google Shape;1514;p273"/>
          <p:cNvSpPr/>
          <p:nvPr/>
        </p:nvSpPr>
        <p:spPr>
          <a:xfrm>
            <a:off x="5762575" y="5187167"/>
            <a:ext cx="1274400" cy="1483500"/>
          </a:xfrm>
          <a:prstGeom prst="ellipse">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Teacher</a:t>
            </a:r>
            <a:endParaRPr b="1">
              <a:latin typeface="Didact Gothic"/>
              <a:ea typeface="Didact Gothic"/>
              <a:cs typeface="Didact Gothic"/>
              <a:sym typeface="Didact Gothic"/>
            </a:endParaRPr>
          </a:p>
        </p:txBody>
      </p:sp>
      <p:sp>
        <p:nvSpPr>
          <p:cNvPr id="1515" name="Google Shape;1515;p273"/>
          <p:cNvSpPr/>
          <p:nvPr/>
        </p:nvSpPr>
        <p:spPr>
          <a:xfrm>
            <a:off x="7651150" y="5187167"/>
            <a:ext cx="1274400" cy="1483500"/>
          </a:xfrm>
          <a:prstGeom prst="ellipse">
            <a:avLst/>
          </a:prstGeom>
          <a:solidFill>
            <a:srgbClr val="B6D7A8"/>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Content</a:t>
            </a:r>
            <a:endParaRPr b="1">
              <a:latin typeface="Didact Gothic"/>
              <a:ea typeface="Didact Gothic"/>
              <a:cs typeface="Didact Gothic"/>
              <a:sym typeface="Didact Gothic"/>
            </a:endParaRPr>
          </a:p>
        </p:txBody>
      </p:sp>
      <p:cxnSp>
        <p:nvCxnSpPr>
          <p:cNvPr id="1516" name="Google Shape;1516;p273"/>
          <p:cNvCxnSpPr/>
          <p:nvPr/>
        </p:nvCxnSpPr>
        <p:spPr>
          <a:xfrm rot="10800000" flipH="1">
            <a:off x="6412350" y="4752933"/>
            <a:ext cx="278100" cy="406800"/>
          </a:xfrm>
          <a:prstGeom prst="straightConnector1">
            <a:avLst/>
          </a:prstGeom>
          <a:noFill/>
          <a:ln w="19050" cap="flat" cmpd="sng">
            <a:solidFill>
              <a:srgbClr val="595959"/>
            </a:solidFill>
            <a:prstDash val="solid"/>
            <a:round/>
            <a:headEnd type="stealth" w="med" len="med"/>
            <a:tailEnd type="stealth" w="med" len="med"/>
          </a:ln>
        </p:spPr>
      </p:cxnSp>
      <p:cxnSp>
        <p:nvCxnSpPr>
          <p:cNvPr id="1517" name="Google Shape;1517;p273"/>
          <p:cNvCxnSpPr/>
          <p:nvPr/>
        </p:nvCxnSpPr>
        <p:spPr>
          <a:xfrm rot="10800000">
            <a:off x="7910800" y="4763133"/>
            <a:ext cx="332700" cy="386400"/>
          </a:xfrm>
          <a:prstGeom prst="straightConnector1">
            <a:avLst/>
          </a:prstGeom>
          <a:noFill/>
          <a:ln w="19050" cap="flat" cmpd="sng">
            <a:solidFill>
              <a:srgbClr val="595959"/>
            </a:solidFill>
            <a:prstDash val="solid"/>
            <a:round/>
            <a:headEnd type="stealth" w="med" len="med"/>
            <a:tailEnd type="stealth" w="med" len="med"/>
          </a:ln>
        </p:spPr>
      </p:cxnSp>
      <p:cxnSp>
        <p:nvCxnSpPr>
          <p:cNvPr id="1518" name="Google Shape;1518;p273"/>
          <p:cNvCxnSpPr>
            <a:stCxn id="1514" idx="6"/>
          </p:cNvCxnSpPr>
          <p:nvPr/>
        </p:nvCxnSpPr>
        <p:spPr>
          <a:xfrm>
            <a:off x="7036975" y="5928917"/>
            <a:ext cx="581100" cy="12900"/>
          </a:xfrm>
          <a:prstGeom prst="straightConnector1">
            <a:avLst/>
          </a:prstGeom>
          <a:noFill/>
          <a:ln w="19050" cap="flat" cmpd="sng">
            <a:solidFill>
              <a:srgbClr val="595959"/>
            </a:solidFill>
            <a:prstDash val="solid"/>
            <a:round/>
            <a:headEnd type="stealth" w="med" len="med"/>
            <a:tailEnd type="stealth"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274"/>
          <p:cNvSpPr txBox="1">
            <a:spLocks noGrp="1"/>
          </p:cNvSpPr>
          <p:nvPr>
            <p:ph type="title"/>
          </p:nvPr>
        </p:nvSpPr>
        <p:spPr>
          <a:xfrm>
            <a:off x="0" y="0"/>
            <a:ext cx="9144000" cy="873900"/>
          </a:xfrm>
          <a:prstGeom prst="rect">
            <a:avLst/>
          </a:prstGeom>
          <a:solidFill>
            <a:srgbClr val="00AFD7"/>
          </a:solidFill>
          <a:ln>
            <a:noFill/>
          </a:ln>
        </p:spPr>
        <p:txBody>
          <a:bodyPr spcFirstLastPara="1" wrap="square" lIns="71100" tIns="35550" rIns="71100" bIns="35550" anchor="ctr" anchorCtr="0">
            <a:noAutofit/>
          </a:bodyPr>
          <a:lstStyle/>
          <a:p>
            <a:pPr marL="0" lvl="0" indent="0" algn="l" rtl="0">
              <a:lnSpc>
                <a:spcPct val="100000"/>
              </a:lnSpc>
              <a:spcBef>
                <a:spcPts val="0"/>
              </a:spcBef>
              <a:spcAft>
                <a:spcPts val="0"/>
              </a:spcAft>
              <a:buSzPts val="1400"/>
              <a:buNone/>
            </a:pPr>
            <a:r>
              <a:rPr lang="en" sz="3800">
                <a:solidFill>
                  <a:srgbClr val="FFFFFF"/>
                </a:solidFill>
                <a:latin typeface="Didact Gothic"/>
                <a:ea typeface="Didact Gothic"/>
                <a:cs typeface="Didact Gothic"/>
                <a:sym typeface="Didact Gothic"/>
              </a:rPr>
              <a:t>What Matters Most</a:t>
            </a:r>
            <a:endParaRPr sz="3800">
              <a:solidFill>
                <a:srgbClr val="FFFFFF"/>
              </a:solidFill>
              <a:latin typeface="Didact Gothic"/>
              <a:ea typeface="Didact Gothic"/>
              <a:cs typeface="Didact Gothic"/>
              <a:sym typeface="Didact Gothic"/>
            </a:endParaRPr>
          </a:p>
        </p:txBody>
      </p:sp>
      <p:sp>
        <p:nvSpPr>
          <p:cNvPr id="1525" name="Google Shape;1525;p274"/>
          <p:cNvSpPr txBox="1"/>
          <p:nvPr/>
        </p:nvSpPr>
        <p:spPr>
          <a:xfrm>
            <a:off x="2444325" y="956267"/>
            <a:ext cx="6534900" cy="1952400"/>
          </a:xfrm>
          <a:prstGeom prst="rect">
            <a:avLst/>
          </a:prstGeom>
          <a:noFill/>
          <a:ln>
            <a:noFill/>
          </a:ln>
        </p:spPr>
        <p:txBody>
          <a:bodyPr spcFirstLastPara="1" wrap="square" lIns="71100" tIns="71100" rIns="71100" bIns="71100" anchor="t" anchorCtr="0">
            <a:noAutofit/>
          </a:bodyPr>
          <a:lstStyle/>
          <a:p>
            <a:pPr marL="0" marR="0" lvl="0" indent="0" algn="l" rtl="0">
              <a:lnSpc>
                <a:spcPct val="100000"/>
              </a:lnSpc>
              <a:spcBef>
                <a:spcPts val="0"/>
              </a:spcBef>
              <a:spcAft>
                <a:spcPts val="0"/>
              </a:spcAft>
              <a:buNone/>
            </a:pPr>
            <a:r>
              <a:rPr lang="en" sz="1900" b="1">
                <a:solidFill>
                  <a:srgbClr val="414042"/>
                </a:solidFill>
                <a:latin typeface="Didact Gothic"/>
                <a:ea typeface="Didact Gothic"/>
                <a:cs typeface="Didact Gothic"/>
                <a:sym typeface="Didact Gothic"/>
              </a:rPr>
              <a:t>We believe that to break the link between poverty, race and academic performance, equality of high expectations must be met by equitable allocation of talented educators, leaders, resources and supports.</a:t>
            </a:r>
            <a:endParaRPr sz="1900" b="1">
              <a:solidFill>
                <a:srgbClr val="414042"/>
              </a:solidFill>
              <a:latin typeface="Didact Gothic"/>
              <a:ea typeface="Didact Gothic"/>
              <a:cs typeface="Didact Gothic"/>
              <a:sym typeface="Didact Gothic"/>
            </a:endParaRPr>
          </a:p>
          <a:p>
            <a:pPr marL="2489200" marR="0" lvl="0" indent="0" algn="l" rtl="0">
              <a:lnSpc>
                <a:spcPct val="100000"/>
              </a:lnSpc>
              <a:spcBef>
                <a:spcPts val="0"/>
              </a:spcBef>
              <a:spcAft>
                <a:spcPts val="0"/>
              </a:spcAft>
              <a:buNone/>
            </a:pPr>
            <a:endParaRPr sz="1800" b="1">
              <a:solidFill>
                <a:srgbClr val="414042"/>
              </a:solidFill>
              <a:latin typeface="Calibri"/>
              <a:ea typeface="Calibri"/>
              <a:cs typeface="Calibri"/>
              <a:sym typeface="Calibri"/>
            </a:endParaRPr>
          </a:p>
          <a:p>
            <a:pPr marL="711200" marR="0" lvl="0" indent="0" algn="l" rtl="0">
              <a:lnSpc>
                <a:spcPct val="100000"/>
              </a:lnSpc>
              <a:spcBef>
                <a:spcPts val="0"/>
              </a:spcBef>
              <a:spcAft>
                <a:spcPts val="0"/>
              </a:spcAft>
              <a:buNone/>
            </a:pPr>
            <a:endParaRPr sz="1800" i="0" u="none" strike="noStrike" cap="none">
              <a:solidFill>
                <a:srgbClr val="414042"/>
              </a:solidFill>
              <a:latin typeface="Calibri"/>
              <a:ea typeface="Calibri"/>
              <a:cs typeface="Calibri"/>
              <a:sym typeface="Calibri"/>
            </a:endParaRPr>
          </a:p>
        </p:txBody>
      </p:sp>
      <p:pic>
        <p:nvPicPr>
          <p:cNvPr id="1526" name="Google Shape;1526;p274"/>
          <p:cNvPicPr preferRelativeResize="0"/>
          <p:nvPr/>
        </p:nvPicPr>
        <p:blipFill rotWithShape="1">
          <a:blip r:embed="rId3">
            <a:alphaModFix/>
          </a:blip>
          <a:srcRect/>
          <a:stretch/>
        </p:blipFill>
        <p:spPr>
          <a:xfrm rot="-835892">
            <a:off x="356405" y="1930362"/>
            <a:ext cx="2160269" cy="2820695"/>
          </a:xfrm>
          <a:prstGeom prst="rect">
            <a:avLst/>
          </a:prstGeom>
          <a:noFill/>
          <a:ln>
            <a:noFill/>
          </a:ln>
          <a:effectLst>
            <a:outerShdw blurRad="57150" dist="19050" dir="5400000" algn="bl" rotWithShape="0">
              <a:srgbClr val="000000">
                <a:alpha val="49800"/>
              </a:srgbClr>
            </a:outerShdw>
          </a:effectLst>
        </p:spPr>
      </p:pic>
      <p:sp>
        <p:nvSpPr>
          <p:cNvPr id="1527" name="Google Shape;1527;p274"/>
          <p:cNvSpPr/>
          <p:nvPr/>
        </p:nvSpPr>
        <p:spPr>
          <a:xfrm>
            <a:off x="242425" y="6154140"/>
            <a:ext cx="469800" cy="56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8" name="Google Shape;1528;p274"/>
          <p:cNvPicPr preferRelativeResize="0"/>
          <p:nvPr/>
        </p:nvPicPr>
        <p:blipFill rotWithShape="1">
          <a:blip r:embed="rId4">
            <a:alphaModFix/>
          </a:blip>
          <a:srcRect b="4461"/>
          <a:stretch/>
        </p:blipFill>
        <p:spPr>
          <a:xfrm>
            <a:off x="3382400" y="3429000"/>
            <a:ext cx="4658725" cy="3302064"/>
          </a:xfrm>
          <a:prstGeom prst="rect">
            <a:avLst/>
          </a:prstGeom>
          <a:noFill/>
          <a:ln w="38100" cap="flat" cmpd="sng">
            <a:solidFill>
              <a:schemeClr val="dk2"/>
            </a:solidFill>
            <a:prstDash val="solid"/>
            <a:round/>
            <a:headEnd type="none" w="sm" len="sm"/>
            <a:tailEnd type="none" w="sm" len="sm"/>
          </a:ln>
        </p:spPr>
      </p:pic>
      <p:pic>
        <p:nvPicPr>
          <p:cNvPr id="1529" name="Google Shape;1529;p274"/>
          <p:cNvPicPr preferRelativeResize="0"/>
          <p:nvPr/>
        </p:nvPicPr>
        <p:blipFill>
          <a:blip r:embed="rId5">
            <a:alphaModFix/>
          </a:blip>
          <a:stretch>
            <a:fillRect/>
          </a:stretch>
        </p:blipFill>
        <p:spPr>
          <a:xfrm>
            <a:off x="-2" y="6154137"/>
            <a:ext cx="1437497" cy="5132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275"/>
          <p:cNvSpPr txBox="1">
            <a:spLocks noGrp="1"/>
          </p:cNvSpPr>
          <p:nvPr>
            <p:ph type="title"/>
          </p:nvPr>
        </p:nvSpPr>
        <p:spPr>
          <a:xfrm>
            <a:off x="0" y="0"/>
            <a:ext cx="9144000" cy="949200"/>
          </a:xfrm>
          <a:prstGeom prst="rect">
            <a:avLst/>
          </a:prstGeom>
          <a:solidFill>
            <a:srgbClr val="00AFD7"/>
          </a:solidFill>
          <a:ln>
            <a:noFill/>
          </a:ln>
        </p:spPr>
        <p:txBody>
          <a:bodyPr spcFirstLastPara="1" wrap="square" lIns="71100" tIns="35550" rIns="71100" bIns="35550" anchor="ctr" anchorCtr="0">
            <a:noAutofit/>
          </a:bodyPr>
          <a:lstStyle/>
          <a:p>
            <a:pPr marL="0" lvl="0" indent="0" algn="l" rtl="0">
              <a:lnSpc>
                <a:spcPct val="100000"/>
              </a:lnSpc>
              <a:spcBef>
                <a:spcPts val="0"/>
              </a:spcBef>
              <a:spcAft>
                <a:spcPts val="0"/>
              </a:spcAft>
              <a:buSzPts val="1400"/>
              <a:buNone/>
            </a:pPr>
            <a:r>
              <a:rPr lang="en" sz="4000">
                <a:solidFill>
                  <a:srgbClr val="FFFFFF"/>
                </a:solidFill>
                <a:latin typeface="Didact Gothic"/>
                <a:ea typeface="Didact Gothic"/>
                <a:cs typeface="Didact Gothic"/>
                <a:sym typeface="Didact Gothic"/>
              </a:rPr>
              <a:t>We Are Ready</a:t>
            </a:r>
            <a:endParaRPr sz="4000">
              <a:solidFill>
                <a:srgbClr val="FFFFFF"/>
              </a:solidFill>
              <a:latin typeface="Didact Gothic"/>
              <a:ea typeface="Didact Gothic"/>
              <a:cs typeface="Didact Gothic"/>
              <a:sym typeface="Didact Gothic"/>
            </a:endParaRPr>
          </a:p>
        </p:txBody>
      </p:sp>
      <p:sp>
        <p:nvSpPr>
          <p:cNvPr id="1536" name="Google Shape;1536;p275"/>
          <p:cNvSpPr/>
          <p:nvPr/>
        </p:nvSpPr>
        <p:spPr>
          <a:xfrm>
            <a:off x="242425" y="6154140"/>
            <a:ext cx="469800" cy="56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7" name="Google Shape;1537;p275"/>
          <p:cNvPicPr preferRelativeResize="0"/>
          <p:nvPr/>
        </p:nvPicPr>
        <p:blipFill>
          <a:blip r:embed="rId3">
            <a:alphaModFix/>
          </a:blip>
          <a:stretch>
            <a:fillRect/>
          </a:stretch>
        </p:blipFill>
        <p:spPr>
          <a:xfrm>
            <a:off x="469300" y="1139100"/>
            <a:ext cx="2632641" cy="3357875"/>
          </a:xfrm>
          <a:prstGeom prst="rect">
            <a:avLst/>
          </a:prstGeom>
          <a:noFill/>
          <a:ln w="38100" cap="flat" cmpd="sng">
            <a:solidFill>
              <a:schemeClr val="dk2"/>
            </a:solidFill>
            <a:prstDash val="solid"/>
            <a:round/>
            <a:headEnd type="none" w="sm" len="sm"/>
            <a:tailEnd type="none" w="sm" len="sm"/>
          </a:ln>
        </p:spPr>
      </p:pic>
      <p:pic>
        <p:nvPicPr>
          <p:cNvPr id="1538" name="Google Shape;1538;p275"/>
          <p:cNvPicPr preferRelativeResize="0"/>
          <p:nvPr/>
        </p:nvPicPr>
        <p:blipFill>
          <a:blip r:embed="rId4">
            <a:alphaModFix/>
          </a:blip>
          <a:stretch>
            <a:fillRect/>
          </a:stretch>
        </p:blipFill>
        <p:spPr>
          <a:xfrm>
            <a:off x="2311500" y="2963366"/>
            <a:ext cx="4095451" cy="2711149"/>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pic>
      <p:sp>
        <p:nvSpPr>
          <p:cNvPr id="1539" name="Google Shape;1539;p275"/>
          <p:cNvSpPr txBox="1"/>
          <p:nvPr/>
        </p:nvSpPr>
        <p:spPr>
          <a:xfrm>
            <a:off x="4058625" y="1265700"/>
            <a:ext cx="4814100" cy="1566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latin typeface="Didact Gothic"/>
                <a:ea typeface="Didact Gothic"/>
                <a:cs typeface="Didact Gothic"/>
                <a:sym typeface="Didact Gothic"/>
              </a:rPr>
              <a:t>What students can do and how they are prepared for college or career as they graduate from CMS ready for their next steps in life.</a:t>
            </a:r>
            <a:endParaRPr sz="1800" b="1">
              <a:latin typeface="Didact Gothic"/>
              <a:ea typeface="Didact Gothic"/>
              <a:cs typeface="Didact Gothic"/>
              <a:sym typeface="Didact Gothic"/>
            </a:endParaRPr>
          </a:p>
        </p:txBody>
      </p:sp>
      <p:pic>
        <p:nvPicPr>
          <p:cNvPr id="1540" name="Google Shape;1540;p275"/>
          <p:cNvPicPr preferRelativeResize="0"/>
          <p:nvPr/>
        </p:nvPicPr>
        <p:blipFill>
          <a:blip r:embed="rId5">
            <a:alphaModFix/>
          </a:blip>
          <a:stretch>
            <a:fillRect/>
          </a:stretch>
        </p:blipFill>
        <p:spPr>
          <a:xfrm>
            <a:off x="7706498" y="6154137"/>
            <a:ext cx="1437497" cy="5132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276"/>
          <p:cNvSpPr txBox="1">
            <a:spLocks noGrp="1"/>
          </p:cNvSpPr>
          <p:nvPr>
            <p:ph type="title"/>
          </p:nvPr>
        </p:nvSpPr>
        <p:spPr>
          <a:xfrm>
            <a:off x="0" y="0"/>
            <a:ext cx="9144000" cy="949200"/>
          </a:xfrm>
          <a:prstGeom prst="rect">
            <a:avLst/>
          </a:prstGeom>
          <a:solidFill>
            <a:srgbClr val="00AFD7"/>
          </a:solidFill>
          <a:ln>
            <a:noFill/>
          </a:ln>
        </p:spPr>
        <p:txBody>
          <a:bodyPr spcFirstLastPara="1" wrap="square" lIns="71100" tIns="35550" rIns="71100" bIns="35550" anchor="ctr" anchorCtr="0">
            <a:noAutofit/>
          </a:bodyPr>
          <a:lstStyle/>
          <a:p>
            <a:pPr marL="0" lvl="0" indent="0" algn="l" rtl="0">
              <a:lnSpc>
                <a:spcPct val="100000"/>
              </a:lnSpc>
              <a:spcBef>
                <a:spcPts val="0"/>
              </a:spcBef>
              <a:spcAft>
                <a:spcPts val="0"/>
              </a:spcAft>
              <a:buSzPts val="1400"/>
              <a:buNone/>
            </a:pPr>
            <a:r>
              <a:rPr lang="en" sz="4000">
                <a:solidFill>
                  <a:srgbClr val="FFFFFF"/>
                </a:solidFill>
                <a:latin typeface="Didact Gothic"/>
                <a:ea typeface="Didact Gothic"/>
                <a:cs typeface="Didact Gothic"/>
                <a:sym typeface="Didact Gothic"/>
              </a:rPr>
              <a:t>Operationalize</a:t>
            </a:r>
            <a:endParaRPr sz="4000">
              <a:solidFill>
                <a:srgbClr val="FFFFFF"/>
              </a:solidFill>
              <a:latin typeface="Didact Gothic"/>
              <a:ea typeface="Didact Gothic"/>
              <a:cs typeface="Didact Gothic"/>
              <a:sym typeface="Didact Gothic"/>
            </a:endParaRPr>
          </a:p>
        </p:txBody>
      </p:sp>
      <p:sp>
        <p:nvSpPr>
          <p:cNvPr id="1547" name="Google Shape;1547;p276"/>
          <p:cNvSpPr/>
          <p:nvPr/>
        </p:nvSpPr>
        <p:spPr>
          <a:xfrm>
            <a:off x="242425" y="6154140"/>
            <a:ext cx="469800" cy="56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76"/>
          <p:cNvSpPr txBox="1"/>
          <p:nvPr/>
        </p:nvSpPr>
        <p:spPr>
          <a:xfrm>
            <a:off x="1414650" y="1649267"/>
            <a:ext cx="7576800" cy="47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Didact Gothic"/>
                <a:ea typeface="Didact Gothic"/>
                <a:cs typeface="Didact Gothic"/>
                <a:sym typeface="Didact Gothic"/>
              </a:rPr>
              <a:t>Learn the work by </a:t>
            </a:r>
            <a:r>
              <a:rPr lang="en" sz="1800" b="1">
                <a:latin typeface="Didact Gothic"/>
                <a:ea typeface="Didact Gothic"/>
                <a:cs typeface="Didact Gothic"/>
                <a:sym typeface="Didact Gothic"/>
              </a:rPr>
              <a:t>doing the work</a:t>
            </a:r>
            <a:r>
              <a:rPr lang="en" sz="1800">
                <a:latin typeface="Didact Gothic"/>
                <a:ea typeface="Didact Gothic"/>
                <a:cs typeface="Didact Gothic"/>
                <a:sym typeface="Didact Gothic"/>
              </a:rPr>
              <a:t> as an Organization.</a:t>
            </a:r>
            <a:endParaRPr sz="1800">
              <a:latin typeface="Didact Gothic"/>
              <a:ea typeface="Didact Gothic"/>
              <a:cs typeface="Didact Gothic"/>
              <a:sym typeface="Didact Gothic"/>
            </a:endParaRPr>
          </a:p>
          <a:p>
            <a:pPr marL="0" lvl="0" indent="0" algn="l" rtl="0">
              <a:spcBef>
                <a:spcPts val="0"/>
              </a:spcBef>
              <a:spcAft>
                <a:spcPts val="0"/>
              </a:spcAft>
              <a:buNone/>
            </a:pPr>
            <a:endParaRPr sz="1800">
              <a:latin typeface="Didact Gothic"/>
              <a:ea typeface="Didact Gothic"/>
              <a:cs typeface="Didact Gothic"/>
              <a:sym typeface="Didact Gothic"/>
            </a:endParaRPr>
          </a:p>
          <a:p>
            <a:pPr marL="0" lvl="0" indent="0" algn="l" rtl="0">
              <a:spcBef>
                <a:spcPts val="0"/>
              </a:spcBef>
              <a:spcAft>
                <a:spcPts val="0"/>
              </a:spcAft>
              <a:buNone/>
            </a:pPr>
            <a:endParaRPr sz="1800">
              <a:latin typeface="Didact Gothic"/>
              <a:ea typeface="Didact Gothic"/>
              <a:cs typeface="Didact Gothic"/>
              <a:sym typeface="Didact Gothic"/>
            </a:endParaRPr>
          </a:p>
          <a:p>
            <a:pPr marL="0" lvl="0" indent="0" algn="l" rtl="0">
              <a:spcBef>
                <a:spcPts val="0"/>
              </a:spcBef>
              <a:spcAft>
                <a:spcPts val="0"/>
              </a:spcAft>
              <a:buNone/>
            </a:pPr>
            <a:endParaRPr sz="1800">
              <a:latin typeface="Didact Gothic"/>
              <a:ea typeface="Didact Gothic"/>
              <a:cs typeface="Didact Gothic"/>
              <a:sym typeface="Didact Gothic"/>
            </a:endParaRPr>
          </a:p>
          <a:p>
            <a:pPr marL="0" lvl="0" indent="0" algn="l" rtl="0">
              <a:spcBef>
                <a:spcPts val="0"/>
              </a:spcBef>
              <a:spcAft>
                <a:spcPts val="0"/>
              </a:spcAft>
              <a:buNone/>
            </a:pPr>
            <a:r>
              <a:rPr lang="en" sz="1800">
                <a:latin typeface="Didact Gothic"/>
                <a:ea typeface="Didact Gothic"/>
                <a:cs typeface="Didact Gothic"/>
                <a:sym typeface="Didact Gothic"/>
              </a:rPr>
              <a:t>Share the “</a:t>
            </a:r>
            <a:r>
              <a:rPr lang="en" sz="1800" b="1">
                <a:latin typeface="Didact Gothic"/>
                <a:ea typeface="Didact Gothic"/>
                <a:cs typeface="Didact Gothic"/>
                <a:sym typeface="Didact Gothic"/>
              </a:rPr>
              <a:t>current reality</a:t>
            </a:r>
            <a:r>
              <a:rPr lang="en" sz="1800">
                <a:latin typeface="Didact Gothic"/>
                <a:ea typeface="Didact Gothic"/>
                <a:cs typeface="Didact Gothic"/>
                <a:sym typeface="Didact Gothic"/>
              </a:rPr>
              <a:t>” with other support staff and determining next steps.</a:t>
            </a:r>
            <a:endParaRPr sz="1800">
              <a:latin typeface="Didact Gothic"/>
              <a:ea typeface="Didact Gothic"/>
              <a:cs typeface="Didact Gothic"/>
              <a:sym typeface="Didact Gothic"/>
            </a:endParaRPr>
          </a:p>
          <a:p>
            <a:pPr marL="0" lvl="0" indent="0" algn="l" rtl="0">
              <a:spcBef>
                <a:spcPts val="0"/>
              </a:spcBef>
              <a:spcAft>
                <a:spcPts val="0"/>
              </a:spcAft>
              <a:buNone/>
            </a:pPr>
            <a:endParaRPr sz="1800">
              <a:latin typeface="Didact Gothic"/>
              <a:ea typeface="Didact Gothic"/>
              <a:cs typeface="Didact Gothic"/>
              <a:sym typeface="Didact Gothic"/>
            </a:endParaRPr>
          </a:p>
          <a:p>
            <a:pPr marL="0" lvl="0" indent="0" algn="l" rtl="0">
              <a:spcBef>
                <a:spcPts val="0"/>
              </a:spcBef>
              <a:spcAft>
                <a:spcPts val="0"/>
              </a:spcAft>
              <a:buNone/>
            </a:pPr>
            <a:endParaRPr sz="1800">
              <a:latin typeface="Didact Gothic"/>
              <a:ea typeface="Didact Gothic"/>
              <a:cs typeface="Didact Gothic"/>
              <a:sym typeface="Didact Gothic"/>
            </a:endParaRPr>
          </a:p>
          <a:p>
            <a:pPr marL="0" lvl="0" indent="0" algn="l" rtl="0">
              <a:spcBef>
                <a:spcPts val="0"/>
              </a:spcBef>
              <a:spcAft>
                <a:spcPts val="0"/>
              </a:spcAft>
              <a:buNone/>
            </a:pPr>
            <a:endParaRPr sz="1800">
              <a:latin typeface="Didact Gothic"/>
              <a:ea typeface="Didact Gothic"/>
              <a:cs typeface="Didact Gothic"/>
              <a:sym typeface="Didact Gothic"/>
            </a:endParaRPr>
          </a:p>
          <a:p>
            <a:pPr marL="0" lvl="0" indent="0" algn="l" rtl="0">
              <a:spcBef>
                <a:spcPts val="0"/>
              </a:spcBef>
              <a:spcAft>
                <a:spcPts val="0"/>
              </a:spcAft>
              <a:buNone/>
            </a:pPr>
            <a:r>
              <a:rPr lang="en" sz="1800">
                <a:latin typeface="Didact Gothic"/>
                <a:ea typeface="Didact Gothic"/>
                <a:cs typeface="Didact Gothic"/>
                <a:sym typeface="Didact Gothic"/>
              </a:rPr>
              <a:t>Acknowledge a knowledge gap around </a:t>
            </a:r>
            <a:r>
              <a:rPr lang="en" sz="1800" b="1">
                <a:latin typeface="Didact Gothic"/>
                <a:ea typeface="Didact Gothic"/>
                <a:cs typeface="Didact Gothic"/>
                <a:sym typeface="Didact Gothic"/>
              </a:rPr>
              <a:t>best practices</a:t>
            </a:r>
            <a:r>
              <a:rPr lang="en" sz="1800">
                <a:latin typeface="Didact Gothic"/>
                <a:ea typeface="Didact Gothic"/>
                <a:cs typeface="Didact Gothic"/>
                <a:sym typeface="Didact Gothic"/>
              </a:rPr>
              <a:t> and </a:t>
            </a:r>
            <a:r>
              <a:rPr lang="en" sz="1800" b="1">
                <a:latin typeface="Didact Gothic"/>
                <a:ea typeface="Didact Gothic"/>
                <a:cs typeface="Didact Gothic"/>
                <a:sym typeface="Didact Gothic"/>
              </a:rPr>
              <a:t>support of the core actions of literacy instruction</a:t>
            </a:r>
            <a:r>
              <a:rPr lang="en" sz="1800">
                <a:latin typeface="Didact Gothic"/>
                <a:ea typeface="Didact Gothic"/>
                <a:cs typeface="Didact Gothic"/>
                <a:sym typeface="Didact Gothic"/>
              </a:rPr>
              <a:t> to include foundational skills. </a:t>
            </a:r>
            <a:endParaRPr sz="1800">
              <a:latin typeface="Didact Gothic"/>
              <a:ea typeface="Didact Gothic"/>
              <a:cs typeface="Didact Gothic"/>
              <a:sym typeface="Didact Gothic"/>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549" name="Google Shape;1549;p276"/>
          <p:cNvPicPr preferRelativeResize="0"/>
          <p:nvPr/>
        </p:nvPicPr>
        <p:blipFill>
          <a:blip r:embed="rId3">
            <a:alphaModFix/>
          </a:blip>
          <a:stretch>
            <a:fillRect/>
          </a:stretch>
        </p:blipFill>
        <p:spPr>
          <a:xfrm>
            <a:off x="580400" y="1498900"/>
            <a:ext cx="781673" cy="833778"/>
          </a:xfrm>
          <a:prstGeom prst="rect">
            <a:avLst/>
          </a:prstGeom>
          <a:noFill/>
          <a:ln>
            <a:noFill/>
          </a:ln>
        </p:spPr>
      </p:pic>
      <p:pic>
        <p:nvPicPr>
          <p:cNvPr id="1550" name="Google Shape;1550;p276"/>
          <p:cNvPicPr preferRelativeResize="0"/>
          <p:nvPr/>
        </p:nvPicPr>
        <p:blipFill>
          <a:blip r:embed="rId3">
            <a:alphaModFix/>
          </a:blip>
          <a:stretch>
            <a:fillRect/>
          </a:stretch>
        </p:blipFill>
        <p:spPr>
          <a:xfrm>
            <a:off x="632975" y="3082600"/>
            <a:ext cx="781673" cy="833778"/>
          </a:xfrm>
          <a:prstGeom prst="rect">
            <a:avLst/>
          </a:prstGeom>
          <a:noFill/>
          <a:ln>
            <a:noFill/>
          </a:ln>
        </p:spPr>
      </p:pic>
      <p:pic>
        <p:nvPicPr>
          <p:cNvPr id="1551" name="Google Shape;1551;p276"/>
          <p:cNvPicPr preferRelativeResize="0"/>
          <p:nvPr/>
        </p:nvPicPr>
        <p:blipFill>
          <a:blip r:embed="rId3">
            <a:alphaModFix/>
          </a:blip>
          <a:stretch>
            <a:fillRect/>
          </a:stretch>
        </p:blipFill>
        <p:spPr>
          <a:xfrm>
            <a:off x="632975" y="4857633"/>
            <a:ext cx="781673" cy="8337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14"/>
        <p:cNvGrpSpPr/>
        <p:nvPr/>
      </p:nvGrpSpPr>
      <p:grpSpPr>
        <a:xfrm>
          <a:off x="0" y="0"/>
          <a:ext cx="0" cy="0"/>
          <a:chOff x="0" y="0"/>
          <a:chExt cx="0" cy="0"/>
        </a:xfrm>
      </p:grpSpPr>
      <p:sp>
        <p:nvSpPr>
          <p:cNvPr id="1115" name="Google Shape;1115;p232"/>
          <p:cNvSpPr txBox="1">
            <a:spLocks noGrp="1"/>
          </p:cNvSpPr>
          <p:nvPr>
            <p:ph type="body" idx="1"/>
          </p:nvPr>
        </p:nvSpPr>
        <p:spPr>
          <a:xfrm>
            <a:off x="276900" y="1391949"/>
            <a:ext cx="8590200" cy="518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omfortaa"/>
                <a:ea typeface="Comfortaa"/>
                <a:cs typeface="Comfortaa"/>
                <a:sym typeface="Comfortaa"/>
              </a:rPr>
              <a:t>Central to student success is strong, standards-aligned instruction in literacy in early grades. Support is needed for educators and students in classroom settings that employ balanced literacy models. Supports may include:</a:t>
            </a:r>
            <a:endParaRPr sz="2000">
              <a:solidFill>
                <a:schemeClr val="dk1"/>
              </a:solidFill>
              <a:latin typeface="Comfortaa"/>
              <a:ea typeface="Comfortaa"/>
              <a:cs typeface="Comfortaa"/>
              <a:sym typeface="Comfortaa"/>
            </a:endParaRPr>
          </a:p>
          <a:p>
            <a:pPr marL="457200" lvl="0" indent="-355600" algn="l" rtl="0">
              <a:spcBef>
                <a:spcPts val="160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addressing the gaps in both foundational skills and use of complex text observed in traditional balanced literacy structures </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creating high quality professional development resources and support structures that can be implemented easily by other districts </a:t>
            </a:r>
            <a:endParaRPr sz="2000">
              <a:solidFill>
                <a:schemeClr val="dk1"/>
              </a:solidFill>
              <a:latin typeface="Comfortaa"/>
              <a:ea typeface="Comfortaa"/>
              <a:cs typeface="Comfortaa"/>
              <a:sym typeface="Comfortaa"/>
            </a:endParaRPr>
          </a:p>
          <a:p>
            <a:pPr marL="457200" lvl="0" indent="-355600" algn="l" rtl="0">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adding to the body of research supporting college and career-ready standards-aligned approaches to common balanced literacy models in both monolingual and bilingual instructional contexts</a:t>
            </a:r>
            <a:endParaRPr sz="2000">
              <a:solidFill>
                <a:schemeClr val="dk1"/>
              </a:solidFill>
              <a:latin typeface="Comfortaa"/>
              <a:ea typeface="Comfortaa"/>
              <a:cs typeface="Comfortaa"/>
              <a:sym typeface="Comfortaa"/>
            </a:endParaRPr>
          </a:p>
          <a:p>
            <a:pPr marL="0" lvl="0" indent="0" algn="l" rtl="0">
              <a:spcBef>
                <a:spcPts val="1200"/>
              </a:spcBef>
              <a:spcAft>
                <a:spcPts val="1600"/>
              </a:spcAft>
              <a:buNone/>
            </a:pPr>
            <a:endParaRPr sz="2000">
              <a:solidFill>
                <a:schemeClr val="dk1"/>
              </a:solidFill>
              <a:latin typeface="Calibri"/>
              <a:ea typeface="Calibri"/>
              <a:cs typeface="Calibri"/>
              <a:sym typeface="Calibri"/>
            </a:endParaRPr>
          </a:p>
        </p:txBody>
      </p:sp>
      <p:sp>
        <p:nvSpPr>
          <p:cNvPr id="1116" name="Google Shape;1116;p232"/>
          <p:cNvSpPr/>
          <p:nvPr/>
        </p:nvSpPr>
        <p:spPr>
          <a:xfrm>
            <a:off x="242250" y="3729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Rationale from CGCS</a:t>
            </a:r>
            <a:endParaRPr sz="3000">
              <a:solidFill>
                <a:srgbClr val="FFFFFF"/>
              </a:solidFill>
              <a:latin typeface="Comfortaa"/>
              <a:ea typeface="Comfortaa"/>
              <a:cs typeface="Comfortaa"/>
              <a:sym typeface="Comforta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277"/>
          <p:cNvSpPr txBox="1">
            <a:spLocks noGrp="1"/>
          </p:cNvSpPr>
          <p:nvPr>
            <p:ph type="ctrTitle"/>
          </p:nvPr>
        </p:nvSpPr>
        <p:spPr>
          <a:xfrm>
            <a:off x="311708" y="2060600"/>
            <a:ext cx="8520600" cy="2736900"/>
          </a:xfrm>
          <a:prstGeom prst="rect">
            <a:avLst/>
          </a:prstGeom>
          <a:solidFill>
            <a:srgbClr val="00AFD7"/>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Didact Gothic"/>
                <a:ea typeface="Didact Gothic"/>
                <a:cs typeface="Didact Gothic"/>
                <a:sym typeface="Didact Gothic"/>
              </a:rPr>
              <a:t>Building Common Understanding</a:t>
            </a:r>
            <a:endParaRPr>
              <a:solidFill>
                <a:srgbClr val="FFFFFF"/>
              </a:solidFill>
              <a:latin typeface="Didact Gothic"/>
              <a:ea typeface="Didact Gothic"/>
              <a:cs typeface="Didact Gothic"/>
              <a:sym typeface="Didact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78"/>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Continuous Improvement through ERA Pilot</a:t>
            </a:r>
            <a:endParaRPr sz="2900" b="1">
              <a:solidFill>
                <a:srgbClr val="FFFFFF"/>
              </a:solidFill>
              <a:latin typeface="Didact Gothic"/>
              <a:ea typeface="Didact Gothic"/>
              <a:cs typeface="Didact Gothic"/>
              <a:sym typeface="Didact Gothic"/>
            </a:endParaRPr>
          </a:p>
        </p:txBody>
      </p:sp>
      <p:pic>
        <p:nvPicPr>
          <p:cNvPr id="1562" name="Google Shape;1562;p278"/>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563" name="Google Shape;1563;p278"/>
          <p:cNvPicPr preferRelativeResize="0"/>
          <p:nvPr/>
        </p:nvPicPr>
        <p:blipFill>
          <a:blip r:embed="rId4">
            <a:alphaModFix/>
          </a:blip>
          <a:stretch>
            <a:fillRect/>
          </a:stretch>
        </p:blipFill>
        <p:spPr>
          <a:xfrm>
            <a:off x="2626400" y="4373206"/>
            <a:ext cx="4094401" cy="1711196"/>
          </a:xfrm>
          <a:prstGeom prst="rect">
            <a:avLst/>
          </a:prstGeom>
          <a:noFill/>
          <a:ln w="38100" cap="flat" cmpd="sng">
            <a:solidFill>
              <a:schemeClr val="dk2"/>
            </a:solidFill>
            <a:prstDash val="solid"/>
            <a:round/>
            <a:headEnd type="none" w="sm" len="sm"/>
            <a:tailEnd type="none" w="sm" len="sm"/>
          </a:ln>
        </p:spPr>
      </p:pic>
      <p:sp>
        <p:nvSpPr>
          <p:cNvPr id="1564" name="Google Shape;1564;p278"/>
          <p:cNvSpPr txBox="1"/>
          <p:nvPr/>
        </p:nvSpPr>
        <p:spPr>
          <a:xfrm>
            <a:off x="474525" y="1534400"/>
            <a:ext cx="7305900" cy="2676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00" b="1" u="sng">
                <a:latin typeface="Didact Gothic"/>
                <a:ea typeface="Didact Gothic"/>
                <a:cs typeface="Didact Gothic"/>
                <a:sym typeface="Didact Gothic"/>
              </a:rPr>
              <a:t>Year 1</a:t>
            </a:r>
            <a:r>
              <a:rPr lang="en" sz="1700" b="1">
                <a:latin typeface="Didact Gothic"/>
                <a:ea typeface="Didact Gothic"/>
                <a:cs typeface="Didact Gothic"/>
                <a:sym typeface="Didact Gothic"/>
              </a:rPr>
              <a:t> : 2018-2019</a:t>
            </a:r>
            <a:endParaRPr sz="1700" b="1">
              <a:latin typeface="Didact Gothic"/>
              <a:ea typeface="Didact Gothic"/>
              <a:cs typeface="Didact Gothic"/>
              <a:sym typeface="Didact Gothic"/>
            </a:endParaRPr>
          </a:p>
          <a:p>
            <a:pPr marL="0" lvl="0" indent="0" algn="l" rtl="0">
              <a:lnSpc>
                <a:spcPct val="150000"/>
              </a:lnSpc>
              <a:spcBef>
                <a:spcPts val="0"/>
              </a:spcBef>
              <a:spcAft>
                <a:spcPts val="0"/>
              </a:spcAft>
              <a:buNone/>
            </a:pPr>
            <a:endParaRPr sz="900" b="1" u="sng">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CMS Observing San Antonio School District</a:t>
            </a:r>
            <a:endParaRPr sz="17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Professional development with SAISD, CGCS, &amp; SAP</a:t>
            </a:r>
            <a:endParaRPr sz="17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Cycle of Learn, Walk, Learn</a:t>
            </a:r>
            <a:endParaRPr sz="1700">
              <a:latin typeface="Didact Gothic"/>
              <a:ea typeface="Didact Gothic"/>
              <a:cs typeface="Didact Gothic"/>
              <a:sym typeface="Didact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279"/>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 Curriculum Adoption : 2019-2021</a:t>
            </a:r>
            <a:endParaRPr sz="2900" b="1">
              <a:solidFill>
                <a:srgbClr val="FFFFFF"/>
              </a:solidFill>
              <a:latin typeface="Didact Gothic"/>
              <a:ea typeface="Didact Gothic"/>
              <a:cs typeface="Didact Gothic"/>
              <a:sym typeface="Didact Gothic"/>
            </a:endParaRPr>
          </a:p>
        </p:txBody>
      </p:sp>
      <p:sp>
        <p:nvSpPr>
          <p:cNvPr id="1570" name="Google Shape;1570;p279"/>
          <p:cNvSpPr txBox="1"/>
          <p:nvPr/>
        </p:nvSpPr>
        <p:spPr>
          <a:xfrm>
            <a:off x="322625" y="1253400"/>
            <a:ext cx="3809400" cy="53235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700" b="1" u="sng">
                <a:latin typeface="Didact Gothic"/>
                <a:ea typeface="Didact Gothic"/>
                <a:cs typeface="Didact Gothic"/>
                <a:sym typeface="Didact Gothic"/>
              </a:rPr>
              <a:t>2019-2020</a:t>
            </a:r>
            <a:endParaRPr sz="1700" b="1" u="sng">
              <a:latin typeface="Didact Gothic"/>
              <a:ea typeface="Didact Gothic"/>
              <a:cs typeface="Didact Gothic"/>
              <a:sym typeface="Didact Gothic"/>
            </a:endParaRPr>
          </a:p>
          <a:p>
            <a:pPr marL="0" lvl="0" indent="0" algn="ctr" rtl="0">
              <a:lnSpc>
                <a:spcPct val="150000"/>
              </a:lnSpc>
              <a:spcBef>
                <a:spcPts val="0"/>
              </a:spcBef>
              <a:spcAft>
                <a:spcPts val="0"/>
              </a:spcAft>
              <a:buNone/>
            </a:pPr>
            <a:endParaRPr sz="1100" b="1" u="sng">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Kindergarten-3rd grade and 6th grade adopted EL Education (Module, Skills Block/ALL Block, Labs).</a:t>
            </a:r>
            <a:endParaRPr sz="1700">
              <a:latin typeface="Didact Gothic"/>
              <a:ea typeface="Didact Gothic"/>
              <a:cs typeface="Didact Gothic"/>
              <a:sym typeface="Didact Gothic"/>
            </a:endParaRPr>
          </a:p>
          <a:p>
            <a:pPr marL="457200" lvl="0" indent="0" algn="l" rtl="0">
              <a:lnSpc>
                <a:spcPct val="150000"/>
              </a:lnSpc>
              <a:spcBef>
                <a:spcPts val="0"/>
              </a:spcBef>
              <a:spcAft>
                <a:spcPts val="0"/>
              </a:spcAft>
              <a:buNone/>
            </a:pPr>
            <a:endParaRPr sz="11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Professional development focused on curriculum implementation.</a:t>
            </a:r>
            <a:endParaRPr sz="1700">
              <a:latin typeface="Didact Gothic"/>
              <a:ea typeface="Didact Gothic"/>
              <a:cs typeface="Didact Gothic"/>
              <a:sym typeface="Didact Gothic"/>
            </a:endParaRPr>
          </a:p>
        </p:txBody>
      </p:sp>
      <p:sp>
        <p:nvSpPr>
          <p:cNvPr id="1571" name="Google Shape;1571;p279"/>
          <p:cNvSpPr txBox="1"/>
          <p:nvPr/>
        </p:nvSpPr>
        <p:spPr>
          <a:xfrm>
            <a:off x="4864275" y="1253500"/>
            <a:ext cx="4094400" cy="53235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700" b="1" u="sng">
                <a:latin typeface="Didact Gothic"/>
                <a:ea typeface="Didact Gothic"/>
                <a:cs typeface="Didact Gothic"/>
                <a:sym typeface="Didact Gothic"/>
              </a:rPr>
              <a:t>2020-2021</a:t>
            </a:r>
            <a:endParaRPr sz="1700" b="1" u="sng">
              <a:latin typeface="Didact Gothic"/>
              <a:ea typeface="Didact Gothic"/>
              <a:cs typeface="Didact Gothic"/>
              <a:sym typeface="Didact Gothic"/>
            </a:endParaRPr>
          </a:p>
          <a:p>
            <a:pPr marL="0" lvl="0" indent="0" algn="ctr" rtl="0">
              <a:lnSpc>
                <a:spcPct val="150000"/>
              </a:lnSpc>
              <a:spcBef>
                <a:spcPts val="0"/>
              </a:spcBef>
              <a:spcAft>
                <a:spcPts val="0"/>
              </a:spcAft>
              <a:buNone/>
            </a:pPr>
            <a:endParaRPr sz="1100" b="1" u="sng">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4th-5th grade and 7th-8th grade adopted EL Education.</a:t>
            </a:r>
            <a:endParaRPr sz="1700">
              <a:latin typeface="Didact Gothic"/>
              <a:ea typeface="Didact Gothic"/>
              <a:cs typeface="Didact Gothic"/>
              <a:sym typeface="Didact Gothic"/>
            </a:endParaRPr>
          </a:p>
          <a:p>
            <a:pPr marL="457200" lvl="0" indent="0" algn="l" rtl="0">
              <a:lnSpc>
                <a:spcPct val="150000"/>
              </a:lnSpc>
              <a:spcBef>
                <a:spcPts val="0"/>
              </a:spcBef>
              <a:spcAft>
                <a:spcPts val="0"/>
              </a:spcAft>
              <a:buNone/>
            </a:pPr>
            <a:endParaRPr sz="11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Professional development focused on the intersection of...</a:t>
            </a:r>
            <a:endParaRPr sz="1700">
              <a:latin typeface="Didact Gothic"/>
              <a:ea typeface="Didact Gothic"/>
              <a:cs typeface="Didact Gothic"/>
              <a:sym typeface="Didact Gothic"/>
            </a:endParaRPr>
          </a:p>
          <a:p>
            <a:pPr marL="914400" lvl="1"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Race, Bias, Power, and Equity</a:t>
            </a:r>
            <a:endParaRPr sz="1700">
              <a:latin typeface="Didact Gothic"/>
              <a:ea typeface="Didact Gothic"/>
              <a:cs typeface="Didact Gothic"/>
              <a:sym typeface="Didact Gothic"/>
            </a:endParaRPr>
          </a:p>
          <a:p>
            <a:pPr marL="914400" lvl="1"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Written Curriculum</a:t>
            </a:r>
            <a:endParaRPr sz="1700">
              <a:latin typeface="Didact Gothic"/>
              <a:ea typeface="Didact Gothic"/>
              <a:cs typeface="Didact Gothic"/>
              <a:sym typeface="Didact Gothic"/>
            </a:endParaRPr>
          </a:p>
          <a:p>
            <a:pPr marL="914400" lvl="1"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Taught Curriculum</a:t>
            </a:r>
            <a:endParaRPr sz="1700">
              <a:latin typeface="Didact Gothic"/>
              <a:ea typeface="Didact Gothic"/>
              <a:cs typeface="Didact Gothic"/>
              <a:sym typeface="Didact Gothic"/>
            </a:endParaRPr>
          </a:p>
          <a:p>
            <a:pPr marL="914400" lvl="1"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Content Standards</a:t>
            </a:r>
            <a:endParaRPr sz="1700">
              <a:latin typeface="Didact Gothic"/>
              <a:ea typeface="Didact Gothic"/>
              <a:cs typeface="Didact Gothic"/>
              <a:sym typeface="Didact Gothic"/>
            </a:endParaRPr>
          </a:p>
        </p:txBody>
      </p:sp>
      <p:pic>
        <p:nvPicPr>
          <p:cNvPr id="1572" name="Google Shape;1572;p279"/>
          <p:cNvPicPr preferRelativeResize="0"/>
          <p:nvPr/>
        </p:nvPicPr>
        <p:blipFill>
          <a:blip r:embed="rId3">
            <a:alphaModFix/>
          </a:blip>
          <a:stretch>
            <a:fillRect/>
          </a:stretch>
        </p:blipFill>
        <p:spPr>
          <a:xfrm>
            <a:off x="7893374" y="6262667"/>
            <a:ext cx="1250629" cy="446502"/>
          </a:xfrm>
          <a:prstGeom prst="rect">
            <a:avLst/>
          </a:prstGeom>
          <a:noFill/>
          <a:ln>
            <a:noFill/>
          </a:ln>
        </p:spPr>
      </p:pic>
      <p:pic>
        <p:nvPicPr>
          <p:cNvPr id="1573" name="Google Shape;1573;p279"/>
          <p:cNvPicPr preferRelativeResize="0"/>
          <p:nvPr/>
        </p:nvPicPr>
        <p:blipFill>
          <a:blip r:embed="rId4">
            <a:alphaModFix/>
          </a:blip>
          <a:stretch>
            <a:fillRect/>
          </a:stretch>
        </p:blipFill>
        <p:spPr>
          <a:xfrm>
            <a:off x="693775" y="5827033"/>
            <a:ext cx="2930025" cy="6328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280"/>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Adult Learning </a:t>
            </a:r>
            <a:endParaRPr sz="2900" b="1">
              <a:solidFill>
                <a:srgbClr val="FFFFFF"/>
              </a:solidFill>
              <a:latin typeface="Didact Gothic"/>
              <a:ea typeface="Didact Gothic"/>
              <a:cs typeface="Didact Gothic"/>
              <a:sym typeface="Didact Gothic"/>
            </a:endParaRPr>
          </a:p>
        </p:txBody>
      </p:sp>
      <p:pic>
        <p:nvPicPr>
          <p:cNvPr id="1579" name="Google Shape;1579;p280"/>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580" name="Google Shape;1580;p280"/>
          <p:cNvPicPr preferRelativeResize="0"/>
          <p:nvPr/>
        </p:nvPicPr>
        <p:blipFill>
          <a:blip r:embed="rId4">
            <a:alphaModFix/>
          </a:blip>
          <a:stretch>
            <a:fillRect/>
          </a:stretch>
        </p:blipFill>
        <p:spPr>
          <a:xfrm>
            <a:off x="147725" y="1256600"/>
            <a:ext cx="4887976" cy="3038001"/>
          </a:xfrm>
          <a:prstGeom prst="rect">
            <a:avLst/>
          </a:prstGeom>
          <a:noFill/>
          <a:ln w="38100" cap="flat" cmpd="sng">
            <a:solidFill>
              <a:schemeClr val="dk2"/>
            </a:solidFill>
            <a:prstDash val="solid"/>
            <a:round/>
            <a:headEnd type="none" w="sm" len="sm"/>
            <a:tailEnd type="none" w="sm" len="sm"/>
          </a:ln>
        </p:spPr>
      </p:pic>
      <p:pic>
        <p:nvPicPr>
          <p:cNvPr id="1581" name="Google Shape;1581;p280"/>
          <p:cNvPicPr preferRelativeResize="0"/>
          <p:nvPr/>
        </p:nvPicPr>
        <p:blipFill>
          <a:blip r:embed="rId5">
            <a:alphaModFix amt="86000"/>
          </a:blip>
          <a:stretch>
            <a:fillRect/>
          </a:stretch>
        </p:blipFill>
        <p:spPr>
          <a:xfrm>
            <a:off x="4501800" y="3637633"/>
            <a:ext cx="4430100" cy="1464125"/>
          </a:xfrm>
          <a:prstGeom prst="rect">
            <a:avLst/>
          </a:prstGeom>
          <a:noFill/>
          <a:ln w="38100" cap="flat" cmpd="sng">
            <a:solidFill>
              <a:schemeClr val="dk2"/>
            </a:solidFill>
            <a:prstDash val="solid"/>
            <a:miter lim="8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1"/>
                                        </p:tgtEl>
                                        <p:attrNameLst>
                                          <p:attrName>style.visibility</p:attrName>
                                        </p:attrNameLst>
                                      </p:cBhvr>
                                      <p:to>
                                        <p:strVal val="visible"/>
                                      </p:to>
                                    </p:set>
                                    <p:animEffect transition="in" filter="fade">
                                      <p:cBhvr>
                                        <p:cTn id="7" dur="1000"/>
                                        <p:tgtEl>
                                          <p:spTgt spid="1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281"/>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Core Actions</a:t>
            </a:r>
            <a:endParaRPr sz="2900" b="1">
              <a:solidFill>
                <a:srgbClr val="FFFFFF"/>
              </a:solidFill>
              <a:latin typeface="Didact Gothic"/>
              <a:ea typeface="Didact Gothic"/>
              <a:cs typeface="Didact Gothic"/>
              <a:sym typeface="Didact Gothic"/>
            </a:endParaRPr>
          </a:p>
        </p:txBody>
      </p:sp>
      <p:pic>
        <p:nvPicPr>
          <p:cNvPr id="1587" name="Google Shape;1587;p281"/>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588" name="Google Shape;1588;p281"/>
          <p:cNvPicPr preferRelativeResize="0"/>
          <p:nvPr/>
        </p:nvPicPr>
        <p:blipFill>
          <a:blip r:embed="rId4">
            <a:alphaModFix/>
          </a:blip>
          <a:stretch>
            <a:fillRect/>
          </a:stretch>
        </p:blipFill>
        <p:spPr>
          <a:xfrm>
            <a:off x="108275" y="1358200"/>
            <a:ext cx="4300852" cy="2369574"/>
          </a:xfrm>
          <a:prstGeom prst="rect">
            <a:avLst/>
          </a:prstGeom>
          <a:noFill/>
          <a:ln w="38100" cap="flat" cmpd="sng">
            <a:solidFill>
              <a:schemeClr val="dk2"/>
            </a:solidFill>
            <a:prstDash val="solid"/>
            <a:round/>
            <a:headEnd type="none" w="sm" len="sm"/>
            <a:tailEnd type="none" w="sm" len="sm"/>
          </a:ln>
        </p:spPr>
      </p:pic>
      <p:pic>
        <p:nvPicPr>
          <p:cNvPr id="1589" name="Google Shape;1589;p281"/>
          <p:cNvPicPr preferRelativeResize="0"/>
          <p:nvPr/>
        </p:nvPicPr>
        <p:blipFill>
          <a:blip r:embed="rId5">
            <a:alphaModFix/>
          </a:blip>
          <a:stretch>
            <a:fillRect/>
          </a:stretch>
        </p:blipFill>
        <p:spPr>
          <a:xfrm>
            <a:off x="4647725" y="1358200"/>
            <a:ext cx="4300849" cy="2363601"/>
          </a:xfrm>
          <a:prstGeom prst="rect">
            <a:avLst/>
          </a:prstGeom>
          <a:noFill/>
          <a:ln w="38100" cap="flat" cmpd="sng">
            <a:solidFill>
              <a:schemeClr val="dk2"/>
            </a:solidFill>
            <a:prstDash val="solid"/>
            <a:round/>
            <a:headEnd type="none" w="sm" len="sm"/>
            <a:tailEnd type="none" w="sm" len="sm"/>
          </a:ln>
        </p:spPr>
      </p:pic>
      <p:pic>
        <p:nvPicPr>
          <p:cNvPr id="1590" name="Google Shape;1590;p281"/>
          <p:cNvPicPr preferRelativeResize="0"/>
          <p:nvPr/>
        </p:nvPicPr>
        <p:blipFill>
          <a:blip r:embed="rId6">
            <a:alphaModFix/>
          </a:blip>
          <a:stretch>
            <a:fillRect/>
          </a:stretch>
        </p:blipFill>
        <p:spPr>
          <a:xfrm>
            <a:off x="2434575" y="3677927"/>
            <a:ext cx="4300849" cy="2385055"/>
          </a:xfrm>
          <a:prstGeom prst="rect">
            <a:avLst/>
          </a:prstGeom>
          <a:noFill/>
          <a:ln w="3810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8"/>
                                        </p:tgtEl>
                                        <p:attrNameLst>
                                          <p:attrName>style.visibility</p:attrName>
                                        </p:attrNameLst>
                                      </p:cBhvr>
                                      <p:to>
                                        <p:strVal val="visible"/>
                                      </p:to>
                                    </p:set>
                                    <p:animEffect transition="in" filter="fade">
                                      <p:cBhvr>
                                        <p:cTn id="7" dur="1000"/>
                                        <p:tgtEl>
                                          <p:spTgt spid="158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89"/>
                                        </p:tgtEl>
                                        <p:attrNameLst>
                                          <p:attrName>style.visibility</p:attrName>
                                        </p:attrNameLst>
                                      </p:cBhvr>
                                      <p:to>
                                        <p:strVal val="visible"/>
                                      </p:to>
                                    </p:set>
                                    <p:animEffect transition="in" filter="fade">
                                      <p:cBhvr>
                                        <p:cTn id="11" dur="1000"/>
                                        <p:tgtEl>
                                          <p:spTgt spid="158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90"/>
                                        </p:tgtEl>
                                        <p:attrNameLst>
                                          <p:attrName>style.visibility</p:attrName>
                                        </p:attrNameLst>
                                      </p:cBhvr>
                                      <p:to>
                                        <p:strVal val="visible"/>
                                      </p:to>
                                    </p:set>
                                    <p:animEffect transition="in" filter="fade">
                                      <p:cBhvr>
                                        <p:cTn id="15" dur="1000"/>
                                        <p:tgtEl>
                                          <p:spTgt spid="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82"/>
          <p:cNvSpPr txBox="1">
            <a:spLocks noGrp="1"/>
          </p:cNvSpPr>
          <p:nvPr>
            <p:ph type="body" idx="1"/>
          </p:nvPr>
        </p:nvSpPr>
        <p:spPr>
          <a:xfrm>
            <a:off x="6119825" y="1571200"/>
            <a:ext cx="2941800" cy="41748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Didact Gothic"/>
                <a:ea typeface="Didact Gothic"/>
                <a:cs typeface="Didact Gothic"/>
                <a:sym typeface="Didact Gothic"/>
              </a:rPr>
              <a:t>Professional Learning</a:t>
            </a:r>
            <a:endParaRPr sz="1800" b="1">
              <a:latin typeface="Didact Gothic"/>
              <a:ea typeface="Didact Gothic"/>
              <a:cs typeface="Didact Gothic"/>
              <a:sym typeface="Didact Gothic"/>
            </a:endParaRPr>
          </a:p>
          <a:p>
            <a:pPr marL="571500" lvl="1" indent="-400050" algn="l" rtl="0">
              <a:spcBef>
                <a:spcPts val="1600"/>
              </a:spcBef>
              <a:spcAft>
                <a:spcPts val="0"/>
              </a:spcAft>
              <a:buSzPts val="1800"/>
              <a:buFont typeface="Didact Gothic"/>
              <a:buChar char="○"/>
            </a:pPr>
            <a:r>
              <a:rPr lang="en" sz="1800">
                <a:latin typeface="Didact Gothic"/>
                <a:ea typeface="Didact Gothic"/>
                <a:cs typeface="Didact Gothic"/>
                <a:sym typeface="Didact Gothic"/>
              </a:rPr>
              <a:t>Learn the work by doing the work.</a:t>
            </a:r>
            <a:endParaRPr sz="1800">
              <a:latin typeface="Didact Gothic"/>
              <a:ea typeface="Didact Gothic"/>
              <a:cs typeface="Didact Gothic"/>
              <a:sym typeface="Didact Gothic"/>
            </a:endParaRPr>
          </a:p>
          <a:p>
            <a:pPr marL="571500" lvl="1" indent="-400050" algn="l" rtl="0">
              <a:spcBef>
                <a:spcPts val="0"/>
              </a:spcBef>
              <a:spcAft>
                <a:spcPts val="0"/>
              </a:spcAft>
              <a:buSzPts val="1800"/>
              <a:buFont typeface="Didact Gothic"/>
              <a:buChar char="○"/>
            </a:pPr>
            <a:r>
              <a:rPr lang="en" sz="1800">
                <a:latin typeface="Didact Gothic"/>
                <a:ea typeface="Didact Gothic"/>
                <a:cs typeface="Didact Gothic"/>
                <a:sym typeface="Didact Gothic"/>
              </a:rPr>
              <a:t>Build the knowledge and skills across departments.</a:t>
            </a:r>
            <a:endParaRPr sz="1800">
              <a:latin typeface="Didact Gothic"/>
              <a:ea typeface="Didact Gothic"/>
              <a:cs typeface="Didact Gothic"/>
              <a:sym typeface="Didact Gothic"/>
            </a:endParaRPr>
          </a:p>
          <a:p>
            <a:pPr marL="571500" lvl="1" indent="-400050" algn="l" rtl="0">
              <a:spcBef>
                <a:spcPts val="0"/>
              </a:spcBef>
              <a:spcAft>
                <a:spcPts val="0"/>
              </a:spcAft>
              <a:buSzPts val="1800"/>
              <a:buFont typeface="Didact Gothic"/>
              <a:buChar char="○"/>
            </a:pPr>
            <a:r>
              <a:rPr lang="en" sz="1800">
                <a:latin typeface="Didact Gothic"/>
                <a:ea typeface="Didact Gothic"/>
                <a:cs typeface="Didact Gothic"/>
                <a:sym typeface="Didact Gothic"/>
              </a:rPr>
              <a:t>Common language</a:t>
            </a:r>
            <a:endParaRPr sz="1800">
              <a:latin typeface="Didact Gothic"/>
              <a:ea typeface="Didact Gothic"/>
              <a:cs typeface="Didact Gothic"/>
              <a:sym typeface="Didact Gothic"/>
            </a:endParaRPr>
          </a:p>
          <a:p>
            <a:pPr marL="0" lvl="0" indent="0" algn="l" rtl="0">
              <a:spcBef>
                <a:spcPts val="1600"/>
              </a:spcBef>
              <a:spcAft>
                <a:spcPts val="1600"/>
              </a:spcAft>
              <a:buNone/>
            </a:pPr>
            <a:endParaRPr sz="1800"/>
          </a:p>
        </p:txBody>
      </p:sp>
      <p:sp>
        <p:nvSpPr>
          <p:cNvPr id="1596" name="Google Shape;1596;p282"/>
          <p:cNvSpPr txBox="1">
            <a:spLocks noGrp="1"/>
          </p:cNvSpPr>
          <p:nvPr>
            <p:ph type="body" idx="2"/>
          </p:nvPr>
        </p:nvSpPr>
        <p:spPr>
          <a:xfrm>
            <a:off x="55325" y="1481167"/>
            <a:ext cx="2941800" cy="41748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Didact Gothic"/>
                <a:ea typeface="Didact Gothic"/>
                <a:cs typeface="Didact Gothic"/>
                <a:sym typeface="Didact Gothic"/>
              </a:rPr>
              <a:t>Current Reality of Instructional Experiences </a:t>
            </a:r>
            <a:endParaRPr sz="1800" b="1">
              <a:latin typeface="Didact Gothic"/>
              <a:ea typeface="Didact Gothic"/>
              <a:cs typeface="Didact Gothic"/>
              <a:sym typeface="Didact Gothic"/>
            </a:endParaRPr>
          </a:p>
          <a:p>
            <a:pPr marL="457200" lvl="0" indent="-342900" algn="l" rtl="0">
              <a:spcBef>
                <a:spcPts val="1600"/>
              </a:spcBef>
              <a:spcAft>
                <a:spcPts val="0"/>
              </a:spcAft>
              <a:buSzPts val="1800"/>
              <a:buFont typeface="Didact Gothic"/>
              <a:buChar char="○"/>
            </a:pPr>
            <a:r>
              <a:rPr lang="en" sz="1800">
                <a:latin typeface="Didact Gothic"/>
                <a:ea typeface="Didact Gothic"/>
                <a:cs typeface="Didact Gothic"/>
                <a:sym typeface="Didact Gothic"/>
              </a:rPr>
              <a:t>Systematic</a:t>
            </a:r>
            <a:endParaRPr sz="1800">
              <a:latin typeface="Didact Gothic"/>
              <a:ea typeface="Didact Gothic"/>
              <a:cs typeface="Didact Gothic"/>
              <a:sym typeface="Didact Gothic"/>
            </a:endParaRPr>
          </a:p>
          <a:p>
            <a:pPr marL="457200" lvl="0" indent="-342900" algn="l" rtl="0">
              <a:spcBef>
                <a:spcPts val="0"/>
              </a:spcBef>
              <a:spcAft>
                <a:spcPts val="0"/>
              </a:spcAft>
              <a:buSzPts val="1800"/>
              <a:buFont typeface="Didact Gothic"/>
              <a:buChar char="○"/>
            </a:pPr>
            <a:r>
              <a:rPr lang="en" sz="1800">
                <a:latin typeface="Didact Gothic"/>
                <a:ea typeface="Didact Gothic"/>
                <a:cs typeface="Didact Gothic"/>
                <a:sym typeface="Didact Gothic"/>
              </a:rPr>
              <a:t>Strategic</a:t>
            </a:r>
            <a:endParaRPr sz="1800">
              <a:latin typeface="Didact Gothic"/>
              <a:ea typeface="Didact Gothic"/>
              <a:cs typeface="Didact Gothic"/>
              <a:sym typeface="Didact Gothic"/>
            </a:endParaRPr>
          </a:p>
          <a:p>
            <a:pPr marL="457200" lvl="0" indent="-342900" algn="l" rtl="0">
              <a:spcBef>
                <a:spcPts val="0"/>
              </a:spcBef>
              <a:spcAft>
                <a:spcPts val="0"/>
              </a:spcAft>
              <a:buSzPts val="1800"/>
              <a:buFont typeface="Didact Gothic"/>
              <a:buChar char="○"/>
            </a:pPr>
            <a:r>
              <a:rPr lang="en" sz="1800">
                <a:latin typeface="Didact Gothic"/>
                <a:ea typeface="Didact Gothic"/>
                <a:cs typeface="Didact Gothic"/>
                <a:sym typeface="Didact Gothic"/>
              </a:rPr>
              <a:t>Support</a:t>
            </a:r>
            <a:endParaRPr sz="1800">
              <a:latin typeface="Didact Gothic"/>
              <a:ea typeface="Didact Gothic"/>
              <a:cs typeface="Didact Gothic"/>
              <a:sym typeface="Didact Gothic"/>
            </a:endParaRPr>
          </a:p>
          <a:p>
            <a:pPr marL="457200" lvl="0" indent="-342900" algn="l" rtl="0">
              <a:spcBef>
                <a:spcPts val="0"/>
              </a:spcBef>
              <a:spcAft>
                <a:spcPts val="0"/>
              </a:spcAft>
              <a:buSzPts val="1800"/>
              <a:buFont typeface="Didact Gothic"/>
              <a:buChar char="○"/>
            </a:pPr>
            <a:r>
              <a:rPr lang="en" sz="1800">
                <a:latin typeface="Didact Gothic"/>
                <a:ea typeface="Didact Gothic"/>
                <a:cs typeface="Didact Gothic"/>
                <a:sym typeface="Didact Gothic"/>
              </a:rPr>
              <a:t>Provides Leading Indicators</a:t>
            </a:r>
            <a:endParaRPr sz="1800">
              <a:latin typeface="Didact Gothic"/>
              <a:ea typeface="Didact Gothic"/>
              <a:cs typeface="Didact Gothic"/>
              <a:sym typeface="Didact Gothic"/>
            </a:endParaRPr>
          </a:p>
          <a:p>
            <a:pPr marL="457200" lvl="0" indent="-342900" algn="l" rtl="0">
              <a:spcBef>
                <a:spcPts val="0"/>
              </a:spcBef>
              <a:spcAft>
                <a:spcPts val="0"/>
              </a:spcAft>
              <a:buSzPts val="1800"/>
              <a:buFont typeface="Didact Gothic"/>
              <a:buChar char="○"/>
            </a:pPr>
            <a:r>
              <a:rPr lang="en" sz="1800">
                <a:latin typeface="Didact Gothic"/>
                <a:ea typeface="Didact Gothic"/>
                <a:cs typeface="Didact Gothic"/>
                <a:sym typeface="Didact Gothic"/>
              </a:rPr>
              <a:t>How support is delivered</a:t>
            </a:r>
            <a:endParaRPr sz="1800">
              <a:latin typeface="Didact Gothic"/>
              <a:ea typeface="Didact Gothic"/>
              <a:cs typeface="Didact Gothic"/>
              <a:sym typeface="Didact Gothic"/>
            </a:endParaRPr>
          </a:p>
          <a:p>
            <a:pPr marL="457200" lvl="0" indent="457200" algn="l" rtl="0">
              <a:spcBef>
                <a:spcPts val="1600"/>
              </a:spcBef>
              <a:spcAft>
                <a:spcPts val="0"/>
              </a:spcAft>
              <a:buNone/>
            </a:pPr>
            <a:endParaRPr sz="2400"/>
          </a:p>
          <a:p>
            <a:pPr marL="0" lvl="0" indent="0" algn="l" rtl="0">
              <a:spcBef>
                <a:spcPts val="1600"/>
              </a:spcBef>
              <a:spcAft>
                <a:spcPts val="1600"/>
              </a:spcAft>
              <a:buNone/>
            </a:pPr>
            <a:endParaRPr/>
          </a:p>
        </p:txBody>
      </p:sp>
      <p:sp>
        <p:nvSpPr>
          <p:cNvPr id="1597" name="Google Shape;1597;p282"/>
          <p:cNvSpPr txBox="1"/>
          <p:nvPr/>
        </p:nvSpPr>
        <p:spPr>
          <a:xfrm>
            <a:off x="1080025" y="5881000"/>
            <a:ext cx="6977100" cy="7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434343"/>
                </a:solidFill>
                <a:latin typeface="Didact Gothic"/>
                <a:ea typeface="Didact Gothic"/>
                <a:cs typeface="Didact Gothic"/>
                <a:sym typeface="Didact Gothic"/>
              </a:rPr>
              <a:t>All in service of CONTINUOUS IMPROVEMENT.</a:t>
            </a:r>
            <a:endParaRPr sz="2400" b="1">
              <a:solidFill>
                <a:srgbClr val="434343"/>
              </a:solidFill>
              <a:latin typeface="Didact Gothic"/>
              <a:ea typeface="Didact Gothic"/>
              <a:cs typeface="Didact Gothic"/>
              <a:sym typeface="Didact Gothic"/>
            </a:endParaRPr>
          </a:p>
        </p:txBody>
      </p:sp>
      <p:sp>
        <p:nvSpPr>
          <p:cNvPr id="1598" name="Google Shape;1598;p282"/>
          <p:cNvSpPr txBox="1">
            <a:spLocks noGrp="1"/>
          </p:cNvSpPr>
          <p:nvPr>
            <p:ph type="title"/>
          </p:nvPr>
        </p:nvSpPr>
        <p:spPr>
          <a:xfrm>
            <a:off x="0" y="-17"/>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Instructional Core Data Collection Tool</a:t>
            </a:r>
            <a:endParaRPr sz="2900" b="1">
              <a:solidFill>
                <a:srgbClr val="FFFFFF"/>
              </a:solidFill>
              <a:latin typeface="Didact Gothic"/>
              <a:ea typeface="Didact Gothic"/>
              <a:cs typeface="Didact Gothic"/>
              <a:sym typeface="Didact Gothic"/>
            </a:endParaRPr>
          </a:p>
        </p:txBody>
      </p:sp>
      <p:sp>
        <p:nvSpPr>
          <p:cNvPr id="1599" name="Google Shape;1599;p282"/>
          <p:cNvSpPr/>
          <p:nvPr/>
        </p:nvSpPr>
        <p:spPr>
          <a:xfrm>
            <a:off x="2613925" y="2565800"/>
            <a:ext cx="3761100" cy="1905600"/>
          </a:xfrm>
          <a:prstGeom prst="leftRightArrow">
            <a:avLst>
              <a:gd name="adj1" fmla="val 50000"/>
              <a:gd name="adj2" fmla="val 50000"/>
            </a:avLst>
          </a:prstGeom>
          <a:solidFill>
            <a:srgbClr val="702F8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Didact Gothic"/>
                <a:ea typeface="Didact Gothic"/>
                <a:cs typeface="Didact Gothic"/>
                <a:sym typeface="Didact Gothic"/>
              </a:rPr>
              <a:t>Core Actions &amp; Equitable Practices</a:t>
            </a:r>
            <a:endParaRPr sz="2000" b="1">
              <a:solidFill>
                <a:srgbClr val="FFFFFF"/>
              </a:solidFill>
              <a:latin typeface="Didact Gothic"/>
              <a:ea typeface="Didact Gothic"/>
              <a:cs typeface="Didact Gothic"/>
              <a:sym typeface="Didact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283"/>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 Common Understanding</a:t>
            </a:r>
            <a:endParaRPr sz="2900" b="1">
              <a:solidFill>
                <a:srgbClr val="FFFFFF"/>
              </a:solidFill>
              <a:latin typeface="Didact Gothic"/>
              <a:ea typeface="Didact Gothic"/>
              <a:cs typeface="Didact Gothic"/>
              <a:sym typeface="Didact Gothic"/>
            </a:endParaRPr>
          </a:p>
        </p:txBody>
      </p:sp>
      <p:pic>
        <p:nvPicPr>
          <p:cNvPr id="1605" name="Google Shape;1605;p283"/>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606" name="Google Shape;1606;p283"/>
          <p:cNvPicPr preferRelativeResize="0"/>
          <p:nvPr/>
        </p:nvPicPr>
        <p:blipFill>
          <a:blip r:embed="rId4">
            <a:alphaModFix/>
          </a:blip>
          <a:stretch>
            <a:fillRect/>
          </a:stretch>
        </p:blipFill>
        <p:spPr>
          <a:xfrm>
            <a:off x="4228625" y="1320400"/>
            <a:ext cx="4632378" cy="3552486"/>
          </a:xfrm>
          <a:prstGeom prst="rect">
            <a:avLst/>
          </a:prstGeom>
          <a:noFill/>
          <a:ln w="28575" cap="flat" cmpd="sng">
            <a:solidFill>
              <a:schemeClr val="dk2"/>
            </a:solidFill>
            <a:prstDash val="solid"/>
            <a:round/>
            <a:headEnd type="none" w="sm" len="sm"/>
            <a:tailEnd type="none" w="sm" len="sm"/>
          </a:ln>
        </p:spPr>
      </p:pic>
      <p:pic>
        <p:nvPicPr>
          <p:cNvPr id="1607" name="Google Shape;1607;p283"/>
          <p:cNvPicPr preferRelativeResize="0"/>
          <p:nvPr/>
        </p:nvPicPr>
        <p:blipFill>
          <a:blip r:embed="rId5">
            <a:alphaModFix/>
          </a:blip>
          <a:stretch>
            <a:fillRect/>
          </a:stretch>
        </p:blipFill>
        <p:spPr>
          <a:xfrm>
            <a:off x="350151" y="3249900"/>
            <a:ext cx="3530051" cy="2414776"/>
          </a:xfrm>
          <a:prstGeom prst="rect">
            <a:avLst/>
          </a:prstGeom>
          <a:noFill/>
          <a:ln w="28575" cap="flat" cmpd="sng">
            <a:solidFill>
              <a:schemeClr val="dk2"/>
            </a:solidFill>
            <a:prstDash val="solid"/>
            <a:round/>
            <a:headEnd type="none" w="sm" len="sm"/>
            <a:tailEnd type="none" w="sm" len="sm"/>
          </a:ln>
        </p:spPr>
      </p:pic>
      <p:sp>
        <p:nvSpPr>
          <p:cNvPr id="1608" name="Google Shape;1608;p283"/>
          <p:cNvSpPr/>
          <p:nvPr/>
        </p:nvSpPr>
        <p:spPr>
          <a:xfrm>
            <a:off x="421875" y="1347400"/>
            <a:ext cx="579000" cy="684300"/>
          </a:xfrm>
          <a:prstGeom prst="ellipse">
            <a:avLst/>
          </a:prstGeom>
          <a:solidFill>
            <a:srgbClr val="073763"/>
          </a:solidFill>
          <a:ln w="952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Didact Gothic"/>
                <a:ea typeface="Didact Gothic"/>
                <a:cs typeface="Didact Gothic"/>
                <a:sym typeface="Didact Gothic"/>
              </a:rPr>
              <a:t>1st</a:t>
            </a:r>
            <a:endParaRPr sz="1200" b="1">
              <a:solidFill>
                <a:srgbClr val="FFFFFF"/>
              </a:solidFill>
              <a:latin typeface="Didact Gothic"/>
              <a:ea typeface="Didact Gothic"/>
              <a:cs typeface="Didact Gothic"/>
              <a:sym typeface="Didact Gothic"/>
            </a:endParaRPr>
          </a:p>
        </p:txBody>
      </p:sp>
      <p:sp>
        <p:nvSpPr>
          <p:cNvPr id="1609" name="Google Shape;1609;p283"/>
          <p:cNvSpPr/>
          <p:nvPr/>
        </p:nvSpPr>
        <p:spPr>
          <a:xfrm>
            <a:off x="421875" y="2058600"/>
            <a:ext cx="579000" cy="684300"/>
          </a:xfrm>
          <a:prstGeom prst="ellipse">
            <a:avLst/>
          </a:prstGeom>
          <a:solidFill>
            <a:srgbClr val="073763"/>
          </a:solidFill>
          <a:ln w="952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FFFFFF"/>
                </a:solidFill>
                <a:latin typeface="Didact Gothic"/>
                <a:ea typeface="Didact Gothic"/>
                <a:cs typeface="Didact Gothic"/>
                <a:sym typeface="Didact Gothic"/>
              </a:rPr>
              <a:t>2nd</a:t>
            </a:r>
            <a:endParaRPr sz="1000" b="1">
              <a:solidFill>
                <a:srgbClr val="FFFFFF"/>
              </a:solidFill>
              <a:latin typeface="Didact Gothic"/>
              <a:ea typeface="Didact Gothic"/>
              <a:cs typeface="Didact Gothic"/>
              <a:sym typeface="Didact Gothic"/>
            </a:endParaRPr>
          </a:p>
        </p:txBody>
      </p:sp>
      <p:sp>
        <p:nvSpPr>
          <p:cNvPr id="1610" name="Google Shape;1610;p283"/>
          <p:cNvSpPr txBox="1"/>
          <p:nvPr/>
        </p:nvSpPr>
        <p:spPr>
          <a:xfrm>
            <a:off x="1108650" y="1412800"/>
            <a:ext cx="2498400" cy="14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idact Gothic"/>
                <a:ea typeface="Didact Gothic"/>
                <a:cs typeface="Didact Gothic"/>
                <a:sym typeface="Didact Gothic"/>
              </a:rPr>
              <a:t>Central Office</a:t>
            </a:r>
            <a:endParaRPr>
              <a:latin typeface="Didact Gothic"/>
              <a:ea typeface="Didact Gothic"/>
              <a:cs typeface="Didact Gothic"/>
              <a:sym typeface="Didact Gothic"/>
            </a:endParaRPr>
          </a:p>
          <a:p>
            <a:pPr marL="0" lvl="0" indent="0" algn="l" rtl="0">
              <a:spcBef>
                <a:spcPts val="0"/>
              </a:spcBef>
              <a:spcAft>
                <a:spcPts val="0"/>
              </a:spcAft>
              <a:buNone/>
            </a:pPr>
            <a:endParaRPr sz="2400">
              <a:latin typeface="Didact Gothic"/>
              <a:ea typeface="Didact Gothic"/>
              <a:cs typeface="Didact Gothic"/>
              <a:sym typeface="Didact Gothic"/>
            </a:endParaRPr>
          </a:p>
          <a:p>
            <a:pPr marL="0" lvl="0" indent="0" algn="l" rtl="0">
              <a:spcBef>
                <a:spcPts val="0"/>
              </a:spcBef>
              <a:spcAft>
                <a:spcPts val="0"/>
              </a:spcAft>
              <a:buNone/>
            </a:pPr>
            <a:endParaRPr sz="1500">
              <a:latin typeface="Didact Gothic"/>
              <a:ea typeface="Didact Gothic"/>
              <a:cs typeface="Didact Gothic"/>
              <a:sym typeface="Didact Gothic"/>
            </a:endParaRPr>
          </a:p>
          <a:p>
            <a:pPr marL="0" lvl="0" indent="0" algn="l" rtl="0">
              <a:spcBef>
                <a:spcPts val="0"/>
              </a:spcBef>
              <a:spcAft>
                <a:spcPts val="0"/>
              </a:spcAft>
              <a:buNone/>
            </a:pPr>
            <a:r>
              <a:rPr lang="en">
                <a:latin typeface="Didact Gothic"/>
                <a:ea typeface="Didact Gothic"/>
                <a:cs typeface="Didact Gothic"/>
                <a:sym typeface="Didact Gothic"/>
              </a:rPr>
              <a:t>School Leadership Teams</a:t>
            </a:r>
            <a:endParaRPr>
              <a:latin typeface="Didact Gothic"/>
              <a:ea typeface="Didact Gothic"/>
              <a:cs typeface="Didact Gothic"/>
              <a:sym typeface="Didact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A3C6"/>
        </a:solidFill>
        <a:effectLst/>
      </p:bgPr>
    </p:bg>
    <p:spTree>
      <p:nvGrpSpPr>
        <p:cNvPr id="1" name="Shape 1614"/>
        <p:cNvGrpSpPr/>
        <p:nvPr/>
      </p:nvGrpSpPr>
      <p:grpSpPr>
        <a:xfrm>
          <a:off x="0" y="0"/>
          <a:ext cx="0" cy="0"/>
          <a:chOff x="0" y="0"/>
          <a:chExt cx="0" cy="0"/>
        </a:xfrm>
      </p:grpSpPr>
      <p:pic>
        <p:nvPicPr>
          <p:cNvPr id="1615" name="Google Shape;1615;p284"/>
          <p:cNvPicPr preferRelativeResize="0"/>
          <p:nvPr/>
        </p:nvPicPr>
        <p:blipFill>
          <a:blip r:embed="rId3">
            <a:alphaModFix/>
          </a:blip>
          <a:stretch>
            <a:fillRect/>
          </a:stretch>
        </p:blipFill>
        <p:spPr>
          <a:xfrm>
            <a:off x="206294" y="351434"/>
            <a:ext cx="2128798" cy="2838397"/>
          </a:xfrm>
          <a:prstGeom prst="rect">
            <a:avLst/>
          </a:prstGeom>
          <a:noFill/>
          <a:ln w="38100" cap="flat" cmpd="sng">
            <a:solidFill>
              <a:schemeClr val="dk2"/>
            </a:solidFill>
            <a:prstDash val="solid"/>
            <a:round/>
            <a:headEnd type="none" w="sm" len="sm"/>
            <a:tailEnd type="none" w="sm" len="sm"/>
          </a:ln>
        </p:spPr>
      </p:pic>
      <p:pic>
        <p:nvPicPr>
          <p:cNvPr id="1616" name="Google Shape;1616;p284"/>
          <p:cNvPicPr preferRelativeResize="0"/>
          <p:nvPr/>
        </p:nvPicPr>
        <p:blipFill>
          <a:blip r:embed="rId4">
            <a:alphaModFix/>
          </a:blip>
          <a:stretch>
            <a:fillRect/>
          </a:stretch>
        </p:blipFill>
        <p:spPr>
          <a:xfrm>
            <a:off x="6613024" y="315398"/>
            <a:ext cx="2367951" cy="3157248"/>
          </a:xfrm>
          <a:prstGeom prst="rect">
            <a:avLst/>
          </a:prstGeom>
          <a:noFill/>
          <a:ln w="38100" cap="flat" cmpd="sng">
            <a:solidFill>
              <a:schemeClr val="dk2"/>
            </a:solidFill>
            <a:prstDash val="solid"/>
            <a:round/>
            <a:headEnd type="none" w="sm" len="sm"/>
            <a:tailEnd type="none" w="sm" len="sm"/>
          </a:ln>
        </p:spPr>
      </p:pic>
      <p:pic>
        <p:nvPicPr>
          <p:cNvPr id="1617" name="Google Shape;1617;p284"/>
          <p:cNvPicPr preferRelativeResize="0"/>
          <p:nvPr/>
        </p:nvPicPr>
        <p:blipFill>
          <a:blip r:embed="rId5">
            <a:alphaModFix/>
          </a:blip>
          <a:stretch>
            <a:fillRect/>
          </a:stretch>
        </p:blipFill>
        <p:spPr>
          <a:xfrm>
            <a:off x="2774381" y="351433"/>
            <a:ext cx="3399359" cy="2549497"/>
          </a:xfrm>
          <a:prstGeom prst="rect">
            <a:avLst/>
          </a:prstGeom>
          <a:noFill/>
          <a:ln w="38100" cap="flat" cmpd="sng">
            <a:solidFill>
              <a:schemeClr val="dk2"/>
            </a:solidFill>
            <a:prstDash val="solid"/>
            <a:round/>
            <a:headEnd type="none" w="sm" len="sm"/>
            <a:tailEnd type="none" w="sm" len="sm"/>
          </a:ln>
        </p:spPr>
      </p:pic>
      <p:pic>
        <p:nvPicPr>
          <p:cNvPr id="1618" name="Google Shape;1618;p284"/>
          <p:cNvPicPr preferRelativeResize="0"/>
          <p:nvPr/>
        </p:nvPicPr>
        <p:blipFill>
          <a:blip r:embed="rId6">
            <a:alphaModFix/>
          </a:blip>
          <a:stretch>
            <a:fillRect/>
          </a:stretch>
        </p:blipFill>
        <p:spPr>
          <a:xfrm>
            <a:off x="1798474" y="3023302"/>
            <a:ext cx="2051051" cy="2734754"/>
          </a:xfrm>
          <a:prstGeom prst="rect">
            <a:avLst/>
          </a:prstGeom>
          <a:noFill/>
          <a:ln w="38100" cap="flat" cmpd="sng">
            <a:solidFill>
              <a:schemeClr val="dk2"/>
            </a:solidFill>
            <a:prstDash val="solid"/>
            <a:round/>
            <a:headEnd type="none" w="sm" len="sm"/>
            <a:tailEnd type="none" w="sm" len="sm"/>
          </a:ln>
        </p:spPr>
      </p:pic>
      <p:pic>
        <p:nvPicPr>
          <p:cNvPr id="1619" name="Google Shape;1619;p284"/>
          <p:cNvPicPr preferRelativeResize="0"/>
          <p:nvPr/>
        </p:nvPicPr>
        <p:blipFill>
          <a:blip r:embed="rId7">
            <a:alphaModFix/>
          </a:blip>
          <a:stretch>
            <a:fillRect/>
          </a:stretch>
        </p:blipFill>
        <p:spPr>
          <a:xfrm>
            <a:off x="5297851" y="3023300"/>
            <a:ext cx="2051051" cy="273476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85"/>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Continuous Improvement through ERA Pilot</a:t>
            </a:r>
            <a:endParaRPr sz="2900" b="1">
              <a:solidFill>
                <a:srgbClr val="FFFFFF"/>
              </a:solidFill>
              <a:latin typeface="Didact Gothic"/>
              <a:ea typeface="Didact Gothic"/>
              <a:cs typeface="Didact Gothic"/>
              <a:sym typeface="Didact Gothic"/>
            </a:endParaRPr>
          </a:p>
        </p:txBody>
      </p:sp>
      <p:pic>
        <p:nvPicPr>
          <p:cNvPr id="1625" name="Google Shape;1625;p285"/>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626" name="Google Shape;1626;p285"/>
          <p:cNvPicPr preferRelativeResize="0"/>
          <p:nvPr/>
        </p:nvPicPr>
        <p:blipFill>
          <a:blip r:embed="rId4">
            <a:alphaModFix/>
          </a:blip>
          <a:stretch>
            <a:fillRect/>
          </a:stretch>
        </p:blipFill>
        <p:spPr>
          <a:xfrm>
            <a:off x="2626400" y="4373206"/>
            <a:ext cx="4094401" cy="1711196"/>
          </a:xfrm>
          <a:prstGeom prst="rect">
            <a:avLst/>
          </a:prstGeom>
          <a:noFill/>
          <a:ln w="38100" cap="flat" cmpd="sng">
            <a:solidFill>
              <a:schemeClr val="dk2"/>
            </a:solidFill>
            <a:prstDash val="solid"/>
            <a:round/>
            <a:headEnd type="none" w="sm" len="sm"/>
            <a:tailEnd type="none" w="sm" len="sm"/>
          </a:ln>
        </p:spPr>
      </p:pic>
      <p:sp>
        <p:nvSpPr>
          <p:cNvPr id="1627" name="Google Shape;1627;p285"/>
          <p:cNvSpPr txBox="1"/>
          <p:nvPr/>
        </p:nvSpPr>
        <p:spPr>
          <a:xfrm>
            <a:off x="474525" y="1331200"/>
            <a:ext cx="8315100" cy="2676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00" b="1" u="sng">
                <a:latin typeface="Didact Gothic"/>
                <a:ea typeface="Didact Gothic"/>
                <a:cs typeface="Didact Gothic"/>
                <a:sym typeface="Didact Gothic"/>
              </a:rPr>
              <a:t>Year 2</a:t>
            </a:r>
            <a:r>
              <a:rPr lang="en" sz="1700" b="1">
                <a:latin typeface="Didact Gothic"/>
                <a:ea typeface="Didact Gothic"/>
                <a:cs typeface="Didact Gothic"/>
                <a:sym typeface="Didact Gothic"/>
              </a:rPr>
              <a:t> : 2019-2020</a:t>
            </a:r>
            <a:endParaRPr sz="1700" b="1">
              <a:latin typeface="Didact Gothic"/>
              <a:ea typeface="Didact Gothic"/>
              <a:cs typeface="Didact Gothic"/>
              <a:sym typeface="Didact Gothic"/>
            </a:endParaRPr>
          </a:p>
          <a:p>
            <a:pPr marL="0" lvl="0" indent="0" algn="l" rtl="0">
              <a:lnSpc>
                <a:spcPct val="150000"/>
              </a:lnSpc>
              <a:spcBef>
                <a:spcPts val="0"/>
              </a:spcBef>
              <a:spcAft>
                <a:spcPts val="0"/>
              </a:spcAft>
              <a:buNone/>
            </a:pPr>
            <a:endParaRPr sz="900" b="1" u="sng">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Continued observing SAISD &amp; professional development with SAISD, CGCS, &amp; SAP</a:t>
            </a:r>
            <a:endParaRPr sz="17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Learning informed District professional development</a:t>
            </a:r>
            <a:endParaRPr sz="17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Mirrored Foundations Professional Development</a:t>
            </a:r>
            <a:endParaRPr sz="1700">
              <a:latin typeface="Didact Gothic"/>
              <a:ea typeface="Didact Gothic"/>
              <a:cs typeface="Didact Gothic"/>
              <a:sym typeface="Didact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86"/>
          <p:cNvSpPr txBox="1">
            <a:spLocks noGrp="1"/>
          </p:cNvSpPr>
          <p:nvPr>
            <p:ph type="ctrTitle"/>
          </p:nvPr>
        </p:nvSpPr>
        <p:spPr>
          <a:xfrm>
            <a:off x="311708" y="2060600"/>
            <a:ext cx="8520600" cy="2736900"/>
          </a:xfrm>
          <a:prstGeom prst="rect">
            <a:avLst/>
          </a:prstGeom>
          <a:solidFill>
            <a:srgbClr val="00AFD7"/>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Didact Gothic"/>
                <a:ea typeface="Didact Gothic"/>
                <a:cs typeface="Didact Gothic"/>
                <a:sym typeface="Didact Gothic"/>
              </a:rPr>
              <a:t>Current Work</a:t>
            </a:r>
            <a:endParaRPr>
              <a:solidFill>
                <a:srgbClr val="FFFFFF"/>
              </a:solidFill>
              <a:latin typeface="Didact Gothic"/>
              <a:ea typeface="Didact Gothic"/>
              <a:cs typeface="Didact Gothic"/>
              <a:sym typeface="Didact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21"/>
        <p:cNvGrpSpPr/>
        <p:nvPr/>
      </p:nvGrpSpPr>
      <p:grpSpPr>
        <a:xfrm>
          <a:off x="0" y="0"/>
          <a:ext cx="0" cy="0"/>
          <a:chOff x="0" y="0"/>
          <a:chExt cx="0" cy="0"/>
        </a:xfrm>
      </p:grpSpPr>
      <p:pic>
        <p:nvPicPr>
          <p:cNvPr id="1122" name="Google Shape;1122;p233">
            <a:hlinkClick r:id="rId3"/>
          </p:cNvPr>
          <p:cNvPicPr preferRelativeResize="0"/>
          <p:nvPr/>
        </p:nvPicPr>
        <p:blipFill>
          <a:blip r:embed="rId4">
            <a:alphaModFix/>
          </a:blip>
          <a:stretch>
            <a:fillRect/>
          </a:stretch>
        </p:blipFill>
        <p:spPr>
          <a:xfrm>
            <a:off x="2707028" y="1455750"/>
            <a:ext cx="6069070" cy="2600483"/>
          </a:xfrm>
          <a:prstGeom prst="rect">
            <a:avLst/>
          </a:prstGeom>
          <a:noFill/>
          <a:ln>
            <a:noFill/>
          </a:ln>
        </p:spPr>
      </p:pic>
      <p:pic>
        <p:nvPicPr>
          <p:cNvPr id="1123" name="Google Shape;1123;p233"/>
          <p:cNvPicPr preferRelativeResize="0"/>
          <p:nvPr/>
        </p:nvPicPr>
        <p:blipFill>
          <a:blip r:embed="rId5">
            <a:alphaModFix/>
          </a:blip>
          <a:stretch>
            <a:fillRect/>
          </a:stretch>
        </p:blipFill>
        <p:spPr>
          <a:xfrm>
            <a:off x="2453650" y="4056233"/>
            <a:ext cx="6575824" cy="2358117"/>
          </a:xfrm>
          <a:prstGeom prst="rect">
            <a:avLst/>
          </a:prstGeom>
          <a:noFill/>
          <a:ln>
            <a:noFill/>
          </a:ln>
        </p:spPr>
      </p:pic>
      <p:sp>
        <p:nvSpPr>
          <p:cNvPr id="1124" name="Google Shape;1124;p233"/>
          <p:cNvSpPr txBox="1"/>
          <p:nvPr/>
        </p:nvSpPr>
        <p:spPr>
          <a:xfrm>
            <a:off x="205250" y="1846350"/>
            <a:ext cx="2333400" cy="4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04A660"/>
                </a:solidFill>
                <a:highlight>
                  <a:srgbClr val="FFFFFF"/>
                </a:highlight>
                <a:latin typeface="Lucida Sans"/>
                <a:ea typeface="Lucida Sans"/>
                <a:cs typeface="Lucida Sans"/>
                <a:sym typeface="Lucida Sans"/>
              </a:rPr>
              <a:t>How can we best support all K-2 students' learning, amplify what matters most for early reading, and foster students' </a:t>
            </a:r>
            <a:r>
              <a:rPr lang="en" sz="2100">
                <a:solidFill>
                  <a:srgbClr val="22A469"/>
                </a:solidFill>
                <a:highlight>
                  <a:srgbClr val="FFFFFF"/>
                </a:highlight>
                <a:uFill>
                  <a:noFill/>
                </a:uFill>
                <a:latin typeface="Lucida Sans"/>
                <a:ea typeface="Lucida Sans"/>
                <a:cs typeface="Lucida Sans"/>
                <a:sym typeface="Lucida Sans"/>
                <a:hlinkClick r:id="rId6">
                  <a:extLst>
                    <a:ext uri="{A12FA001-AC4F-418D-AE19-62706E023703}">
                      <ahyp:hlinkClr xmlns:ahyp="http://schemas.microsoft.com/office/drawing/2018/hyperlinkcolor" val="tx"/>
                    </a:ext>
                  </a:extLst>
                </a:hlinkClick>
              </a:rPr>
              <a:t>social-emotional development</a:t>
            </a:r>
            <a:r>
              <a:rPr lang="en" sz="2100">
                <a:solidFill>
                  <a:srgbClr val="04A660"/>
                </a:solidFill>
                <a:highlight>
                  <a:srgbClr val="FFFFFF"/>
                </a:highlight>
                <a:latin typeface="Lucida Sans"/>
                <a:ea typeface="Lucida Sans"/>
                <a:cs typeface="Lucida Sans"/>
                <a:sym typeface="Lucida Sans"/>
              </a:rPr>
              <a:t>?</a:t>
            </a:r>
            <a:endParaRPr sz="2000">
              <a:latin typeface="Lucida Sans"/>
              <a:ea typeface="Lucida Sans"/>
              <a:cs typeface="Lucida Sans"/>
              <a:sym typeface="Lucida Sans"/>
            </a:endParaRPr>
          </a:p>
        </p:txBody>
      </p:sp>
      <p:sp>
        <p:nvSpPr>
          <p:cNvPr id="1125" name="Google Shape;1125;p233"/>
          <p:cNvSpPr/>
          <p:nvPr/>
        </p:nvSpPr>
        <p:spPr>
          <a:xfrm>
            <a:off x="303575" y="2329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Equitable Implementation of the Early Reading Accelerators</a:t>
            </a:r>
            <a:endParaRPr sz="3000">
              <a:solidFill>
                <a:srgbClr val="FFFFFF"/>
              </a:solidFill>
              <a:latin typeface="Comfortaa"/>
              <a:ea typeface="Comfortaa"/>
              <a:cs typeface="Comfortaa"/>
              <a:sym typeface="Comforta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287"/>
          <p:cNvSpPr/>
          <p:nvPr/>
        </p:nvSpPr>
        <p:spPr>
          <a:xfrm>
            <a:off x="3049800" y="3021733"/>
            <a:ext cx="3044400" cy="3668400"/>
          </a:xfrm>
          <a:prstGeom prst="rect">
            <a:avLst/>
          </a:prstGeom>
          <a:solidFill>
            <a:srgbClr val="84BD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idact Gothic"/>
                <a:ea typeface="Didact Gothic"/>
                <a:cs typeface="Didact Gothic"/>
                <a:sym typeface="Didact Gothic"/>
              </a:rPr>
              <a:t>School Support:</a:t>
            </a:r>
            <a:br>
              <a:rPr lang="en" sz="1800" b="1">
                <a:latin typeface="Didact Gothic"/>
                <a:ea typeface="Didact Gothic"/>
                <a:cs typeface="Didact Gothic"/>
                <a:sym typeface="Didact Gothic"/>
              </a:rPr>
            </a:br>
            <a:r>
              <a:rPr lang="en" sz="1500">
                <a:latin typeface="Didact Gothic"/>
                <a:ea typeface="Didact Gothic"/>
                <a:cs typeface="Didact Gothic"/>
                <a:sym typeface="Didact Gothic"/>
              </a:rPr>
              <a:t>We added </a:t>
            </a:r>
            <a:r>
              <a:rPr lang="en" sz="1500">
                <a:solidFill>
                  <a:schemeClr val="dk1"/>
                </a:solidFill>
                <a:latin typeface="Didact Gothic"/>
                <a:ea typeface="Didact Gothic"/>
                <a:cs typeface="Didact Gothic"/>
                <a:sym typeface="Didact Gothic"/>
              </a:rPr>
              <a:t>Content Specialists to expand each team to six (one per Learning Community) in order to best support schools.  </a:t>
            </a:r>
            <a:endParaRPr sz="1500">
              <a:solidFill>
                <a:schemeClr val="dk1"/>
              </a:solidFill>
              <a:latin typeface="Didact Gothic"/>
              <a:ea typeface="Didact Gothic"/>
              <a:cs typeface="Didact Gothic"/>
              <a:sym typeface="Didact Gothic"/>
            </a:endParaRPr>
          </a:p>
          <a:p>
            <a:pPr marL="0" lvl="0" indent="0" algn="ctr" rtl="0">
              <a:spcBef>
                <a:spcPts val="0"/>
              </a:spcBef>
              <a:spcAft>
                <a:spcPts val="0"/>
              </a:spcAft>
              <a:buNone/>
            </a:pPr>
            <a:r>
              <a:rPr lang="en" sz="1500">
                <a:solidFill>
                  <a:schemeClr val="dk1"/>
                </a:solidFill>
                <a:latin typeface="Didact Gothic"/>
                <a:ea typeface="Didact Gothic"/>
                <a:cs typeface="Didact Gothic"/>
                <a:sym typeface="Didact Gothic"/>
              </a:rPr>
              <a:t>Each Content Specialist is also an expert on the content for each grade level in K-5.</a:t>
            </a:r>
            <a:endParaRPr sz="1800">
              <a:latin typeface="Didact Gothic"/>
              <a:ea typeface="Didact Gothic"/>
              <a:cs typeface="Didact Gothic"/>
              <a:sym typeface="Didact Gothic"/>
            </a:endParaRPr>
          </a:p>
        </p:txBody>
      </p:sp>
      <p:sp>
        <p:nvSpPr>
          <p:cNvPr id="1638" name="Google Shape;1638;p287"/>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2020-2021 Focus Areas</a:t>
            </a:r>
            <a:endParaRPr sz="2900" b="1">
              <a:solidFill>
                <a:srgbClr val="FFFFFF"/>
              </a:solidFill>
              <a:latin typeface="Didact Gothic"/>
              <a:ea typeface="Didact Gothic"/>
              <a:cs typeface="Didact Gothic"/>
              <a:sym typeface="Didact Gothic"/>
            </a:endParaRPr>
          </a:p>
        </p:txBody>
      </p:sp>
      <p:pic>
        <p:nvPicPr>
          <p:cNvPr id="1639" name="Google Shape;1639;p287"/>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1640" name="Google Shape;1640;p287"/>
          <p:cNvSpPr/>
          <p:nvPr/>
        </p:nvSpPr>
        <p:spPr>
          <a:xfrm>
            <a:off x="111450" y="1687867"/>
            <a:ext cx="3044400" cy="3668400"/>
          </a:xfrm>
          <a:prstGeom prst="rect">
            <a:avLst/>
          </a:prstGeom>
          <a:solidFill>
            <a:srgbClr val="FDA6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idact Gothic"/>
                <a:ea typeface="Didact Gothic"/>
                <a:cs typeface="Didact Gothic"/>
                <a:sym typeface="Didact Gothic"/>
              </a:rPr>
              <a:t>Curriculum Development:</a:t>
            </a:r>
            <a:br>
              <a:rPr lang="en" sz="1800" b="1">
                <a:latin typeface="Didact Gothic"/>
                <a:ea typeface="Didact Gothic"/>
                <a:cs typeface="Didact Gothic"/>
                <a:sym typeface="Didact Gothic"/>
              </a:rPr>
            </a:br>
            <a:r>
              <a:rPr lang="en" sz="1500">
                <a:solidFill>
                  <a:schemeClr val="dk1"/>
                </a:solidFill>
                <a:latin typeface="Didact Gothic"/>
                <a:ea typeface="Didact Gothic"/>
                <a:cs typeface="Didact Gothic"/>
                <a:sym typeface="Didact Gothic"/>
              </a:rPr>
              <a:t>Content Specialists worked to digitize our core curriculum and move assessments into an online platform to measure the effectiveness of the curriculum and analyze district trends.</a:t>
            </a:r>
            <a:endParaRPr sz="1800">
              <a:latin typeface="Didact Gothic"/>
              <a:ea typeface="Didact Gothic"/>
              <a:cs typeface="Didact Gothic"/>
              <a:sym typeface="Didact Gothic"/>
            </a:endParaRPr>
          </a:p>
        </p:txBody>
      </p:sp>
      <p:sp>
        <p:nvSpPr>
          <p:cNvPr id="1641" name="Google Shape;1641;p287"/>
          <p:cNvSpPr/>
          <p:nvPr/>
        </p:nvSpPr>
        <p:spPr>
          <a:xfrm>
            <a:off x="5976775" y="1687867"/>
            <a:ext cx="3044400" cy="3668400"/>
          </a:xfrm>
          <a:prstGeom prst="rect">
            <a:avLst/>
          </a:prstGeom>
          <a:solidFill>
            <a:srgbClr val="00AFD7"/>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idact Gothic"/>
                <a:ea typeface="Didact Gothic"/>
                <a:cs typeface="Didact Gothic"/>
                <a:sym typeface="Didact Gothic"/>
              </a:rPr>
              <a:t>Professional Learning:</a:t>
            </a:r>
            <a:br>
              <a:rPr lang="en" sz="1800" b="1">
                <a:latin typeface="Didact Gothic"/>
                <a:ea typeface="Didact Gothic"/>
                <a:cs typeface="Didact Gothic"/>
                <a:sym typeface="Didact Gothic"/>
              </a:rPr>
            </a:br>
            <a:r>
              <a:rPr lang="en" sz="1500">
                <a:latin typeface="Didact Gothic"/>
                <a:ea typeface="Didact Gothic"/>
                <a:cs typeface="Didact Gothic"/>
                <a:sym typeface="Didact Gothic"/>
              </a:rPr>
              <a:t>Our goal is to develop and deliver professional learning focused on... </a:t>
            </a:r>
            <a:endParaRPr sz="1500">
              <a:latin typeface="Didact Gothic"/>
              <a:ea typeface="Didact Gothic"/>
              <a:cs typeface="Didact Gothic"/>
              <a:sym typeface="Didact Gothic"/>
            </a:endParaRPr>
          </a:p>
          <a:p>
            <a:pPr marL="457200" lvl="0" indent="-323850" algn="ctr" rtl="0">
              <a:spcBef>
                <a:spcPts val="0"/>
              </a:spcBef>
              <a:spcAft>
                <a:spcPts val="0"/>
              </a:spcAft>
              <a:buSzPts val="1500"/>
              <a:buFont typeface="Didact Gothic"/>
              <a:buChar char="●"/>
            </a:pPr>
            <a:r>
              <a:rPr lang="en" sz="1500">
                <a:latin typeface="Didact Gothic"/>
                <a:ea typeface="Didact Gothic"/>
                <a:cs typeface="Didact Gothic"/>
                <a:sym typeface="Didact Gothic"/>
              </a:rPr>
              <a:t>the intersection of written and taught curriculum</a:t>
            </a:r>
            <a:endParaRPr sz="1500">
              <a:latin typeface="Didact Gothic"/>
              <a:ea typeface="Didact Gothic"/>
              <a:cs typeface="Didact Gothic"/>
              <a:sym typeface="Didact Gothic"/>
            </a:endParaRPr>
          </a:p>
          <a:p>
            <a:pPr marL="457200" lvl="0" indent="-323850" algn="ctr" rtl="0">
              <a:spcBef>
                <a:spcPts val="0"/>
              </a:spcBef>
              <a:spcAft>
                <a:spcPts val="0"/>
              </a:spcAft>
              <a:buSzPts val="1500"/>
              <a:buFont typeface="Didact Gothic"/>
              <a:buChar char="●"/>
            </a:pPr>
            <a:r>
              <a:rPr lang="en" sz="1500">
                <a:latin typeface="Didact Gothic"/>
                <a:ea typeface="Didact Gothic"/>
                <a:cs typeface="Didact Gothic"/>
                <a:sym typeface="Didact Gothic"/>
              </a:rPr>
              <a:t>Race, Bias, Power and Equity</a:t>
            </a:r>
            <a:endParaRPr sz="1500">
              <a:latin typeface="Didact Gothic"/>
              <a:ea typeface="Didact Gothic"/>
              <a:cs typeface="Didact Gothic"/>
              <a:sym typeface="Didact Gothic"/>
            </a:endParaRPr>
          </a:p>
          <a:p>
            <a:pPr marL="457200" lvl="0" indent="-323850" algn="ctr" rtl="0">
              <a:spcBef>
                <a:spcPts val="0"/>
              </a:spcBef>
              <a:spcAft>
                <a:spcPts val="0"/>
              </a:spcAft>
              <a:buSzPts val="1500"/>
              <a:buFont typeface="Didact Gothic"/>
              <a:buChar char="●"/>
            </a:pPr>
            <a:r>
              <a:rPr lang="en" sz="1500">
                <a:latin typeface="Didact Gothic"/>
                <a:ea typeface="Didact Gothic"/>
                <a:cs typeface="Didact Gothic"/>
                <a:sym typeface="Didact Gothic"/>
              </a:rPr>
              <a:t>building knowledge of the Science of Reading and how it shows up in our curriculum</a:t>
            </a:r>
            <a:endParaRPr sz="1500">
              <a:latin typeface="Didact Gothic"/>
              <a:ea typeface="Didact Gothic"/>
              <a:cs typeface="Didact Gothic"/>
              <a:sym typeface="Didact Gothic"/>
            </a:endParaRPr>
          </a:p>
        </p:txBody>
      </p:sp>
      <p:pic>
        <p:nvPicPr>
          <p:cNvPr id="1642" name="Google Shape;1642;p287"/>
          <p:cNvPicPr preferRelativeResize="0"/>
          <p:nvPr/>
        </p:nvPicPr>
        <p:blipFill>
          <a:blip r:embed="rId4">
            <a:alphaModFix/>
          </a:blip>
          <a:stretch>
            <a:fillRect/>
          </a:stretch>
        </p:blipFill>
        <p:spPr>
          <a:xfrm>
            <a:off x="3355025" y="1164800"/>
            <a:ext cx="2422574" cy="1012475"/>
          </a:xfrm>
          <a:prstGeom prst="rect">
            <a:avLst/>
          </a:prstGeom>
          <a:noFill/>
          <a:ln>
            <a:noFill/>
          </a:ln>
        </p:spPr>
      </p:pic>
      <p:sp>
        <p:nvSpPr>
          <p:cNvPr id="1643" name="Google Shape;1643;p287"/>
          <p:cNvSpPr txBox="1"/>
          <p:nvPr/>
        </p:nvSpPr>
        <p:spPr>
          <a:xfrm>
            <a:off x="3578225" y="2417800"/>
            <a:ext cx="1953300" cy="4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Didact Gothic"/>
                <a:ea typeface="Didact Gothic"/>
                <a:cs typeface="Didact Gothic"/>
                <a:sym typeface="Didact Gothic"/>
              </a:rPr>
              <a:t>Year 3</a:t>
            </a:r>
            <a:endParaRPr sz="1700" b="1">
              <a:latin typeface="Didact Gothic"/>
              <a:ea typeface="Didact Gothic"/>
              <a:cs typeface="Didact Gothic"/>
              <a:sym typeface="Didact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pic>
        <p:nvPicPr>
          <p:cNvPr id="1648" name="Google Shape;1648;p288">
            <a:hlinkClick r:id="rId3"/>
          </p:cNvPr>
          <p:cNvPicPr preferRelativeResize="0"/>
          <p:nvPr/>
        </p:nvPicPr>
        <p:blipFill>
          <a:blip r:embed="rId4">
            <a:alphaModFix/>
          </a:blip>
          <a:stretch>
            <a:fillRect/>
          </a:stretch>
        </p:blipFill>
        <p:spPr>
          <a:xfrm>
            <a:off x="4512250" y="1164800"/>
            <a:ext cx="4631750" cy="3301600"/>
          </a:xfrm>
          <a:prstGeom prst="rect">
            <a:avLst/>
          </a:prstGeom>
          <a:noFill/>
          <a:ln w="19050" cap="flat" cmpd="sng">
            <a:solidFill>
              <a:schemeClr val="dk2"/>
            </a:solidFill>
            <a:prstDash val="solid"/>
            <a:round/>
            <a:headEnd type="none" w="sm" len="sm"/>
            <a:tailEnd type="none" w="sm" len="sm"/>
          </a:ln>
        </p:spPr>
      </p:pic>
      <p:sp>
        <p:nvSpPr>
          <p:cNvPr id="1649" name="Google Shape;1649;p288"/>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Curriculum Development &amp; Remote Learning</a:t>
            </a:r>
            <a:endParaRPr sz="2900" b="1">
              <a:solidFill>
                <a:srgbClr val="FFFFFF"/>
              </a:solidFill>
              <a:latin typeface="Didact Gothic"/>
              <a:ea typeface="Didact Gothic"/>
              <a:cs typeface="Didact Gothic"/>
              <a:sym typeface="Didact Gothic"/>
            </a:endParaRPr>
          </a:p>
        </p:txBody>
      </p:sp>
      <p:pic>
        <p:nvPicPr>
          <p:cNvPr id="1650" name="Google Shape;1650;p288"/>
          <p:cNvPicPr preferRelativeResize="0"/>
          <p:nvPr/>
        </p:nvPicPr>
        <p:blipFill>
          <a:blip r:embed="rId5">
            <a:alphaModFix/>
          </a:blip>
          <a:stretch>
            <a:fillRect/>
          </a:stretch>
        </p:blipFill>
        <p:spPr>
          <a:xfrm>
            <a:off x="7706498" y="6173703"/>
            <a:ext cx="1437497" cy="513224"/>
          </a:xfrm>
          <a:prstGeom prst="rect">
            <a:avLst/>
          </a:prstGeom>
          <a:noFill/>
          <a:ln>
            <a:noFill/>
          </a:ln>
        </p:spPr>
      </p:pic>
      <p:sp>
        <p:nvSpPr>
          <p:cNvPr id="1651" name="Google Shape;1651;p288"/>
          <p:cNvSpPr/>
          <p:nvPr/>
        </p:nvSpPr>
        <p:spPr>
          <a:xfrm>
            <a:off x="111450" y="1687867"/>
            <a:ext cx="3044400" cy="3668400"/>
          </a:xfrm>
          <a:prstGeom prst="rect">
            <a:avLst/>
          </a:prstGeom>
          <a:solidFill>
            <a:srgbClr val="FDA6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Didact Gothic"/>
                <a:ea typeface="Didact Gothic"/>
                <a:cs typeface="Didact Gothic"/>
                <a:sym typeface="Didact Gothic"/>
              </a:rPr>
              <a:t>Curriculum Development:</a:t>
            </a:r>
            <a:br>
              <a:rPr lang="en" sz="1800" b="1">
                <a:solidFill>
                  <a:schemeClr val="dk1"/>
                </a:solidFill>
                <a:latin typeface="Didact Gothic"/>
                <a:ea typeface="Didact Gothic"/>
                <a:cs typeface="Didact Gothic"/>
                <a:sym typeface="Didact Gothic"/>
              </a:rPr>
            </a:br>
            <a:r>
              <a:rPr lang="en" sz="1500">
                <a:solidFill>
                  <a:schemeClr val="dk1"/>
                </a:solidFill>
                <a:latin typeface="Didact Gothic"/>
                <a:ea typeface="Didact Gothic"/>
                <a:cs typeface="Didact Gothic"/>
                <a:sym typeface="Didact Gothic"/>
              </a:rPr>
              <a:t>Content Specialists worked to digitize our core curriculum and move assessments into an online platform to measure the effectiveness of the curriculum and analyze district trends.</a:t>
            </a:r>
            <a:endParaRPr sz="1800">
              <a:latin typeface="Didact Gothic"/>
              <a:ea typeface="Didact Gothic"/>
              <a:cs typeface="Didact Gothic"/>
              <a:sym typeface="Didact Gothic"/>
            </a:endParaRPr>
          </a:p>
        </p:txBody>
      </p:sp>
      <p:pic>
        <p:nvPicPr>
          <p:cNvPr id="1652" name="Google Shape;1652;p288">
            <a:hlinkClick r:id="rId6"/>
          </p:cNvPr>
          <p:cNvPicPr preferRelativeResize="0"/>
          <p:nvPr/>
        </p:nvPicPr>
        <p:blipFill>
          <a:blip r:embed="rId7">
            <a:alphaModFix/>
          </a:blip>
          <a:stretch>
            <a:fillRect/>
          </a:stretch>
        </p:blipFill>
        <p:spPr>
          <a:xfrm>
            <a:off x="0" y="2440143"/>
            <a:ext cx="4571999" cy="44178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651"/>
                                        </p:tgtEl>
                                      </p:cBhvr>
                                    </p:animEffect>
                                    <p:set>
                                      <p:cBhvr>
                                        <p:cTn id="7" dur="1" fill="hold">
                                          <p:stCondLst>
                                            <p:cond delay="1000"/>
                                          </p:stCondLst>
                                        </p:cTn>
                                        <p:tgtEl>
                                          <p:spTgt spid="1651"/>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1648"/>
                                        </p:tgtEl>
                                        <p:attrNameLst>
                                          <p:attrName>style.visibility</p:attrName>
                                        </p:attrNameLst>
                                      </p:cBhvr>
                                      <p:to>
                                        <p:strVal val="visible"/>
                                      </p:to>
                                    </p:set>
                                    <p:anim calcmode="lin" valueType="num">
                                      <p:cBhvr additive="base">
                                        <p:cTn id="10" dur="1000"/>
                                        <p:tgtEl>
                                          <p:spTgt spid="1648"/>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1652"/>
                                        </p:tgtEl>
                                        <p:attrNameLst>
                                          <p:attrName>style.visibility</p:attrName>
                                        </p:attrNameLst>
                                      </p:cBhvr>
                                      <p:to>
                                        <p:strVal val="visible"/>
                                      </p:to>
                                    </p:set>
                                    <p:anim calcmode="lin" valueType="num">
                                      <p:cBhvr additive="base">
                                        <p:cTn id="13" dur="1000"/>
                                        <p:tgtEl>
                                          <p:spTgt spid="1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289"/>
          <p:cNvSpPr/>
          <p:nvPr/>
        </p:nvSpPr>
        <p:spPr>
          <a:xfrm>
            <a:off x="901509" y="2356575"/>
            <a:ext cx="1364400" cy="766500"/>
          </a:xfrm>
          <a:prstGeom prst="rect">
            <a:avLst/>
          </a:prstGeom>
          <a:solidFill>
            <a:srgbClr val="FF8E2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300" b="1"/>
              <a:t>Module - Part 1</a:t>
            </a:r>
            <a:endParaRPr sz="1300" b="1"/>
          </a:p>
        </p:txBody>
      </p:sp>
      <p:sp>
        <p:nvSpPr>
          <p:cNvPr id="1659" name="Google Shape;1659;p289"/>
          <p:cNvSpPr/>
          <p:nvPr/>
        </p:nvSpPr>
        <p:spPr>
          <a:xfrm>
            <a:off x="2386334" y="2356575"/>
            <a:ext cx="1364400" cy="766500"/>
          </a:xfrm>
          <a:prstGeom prst="rect">
            <a:avLst/>
          </a:prstGeom>
          <a:solidFill>
            <a:srgbClr val="FF8E2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300" b="1"/>
              <a:t>Check for Understanding</a:t>
            </a:r>
            <a:endParaRPr sz="1300" b="1"/>
          </a:p>
        </p:txBody>
      </p:sp>
      <p:sp>
        <p:nvSpPr>
          <p:cNvPr id="1660" name="Google Shape;1660;p289"/>
          <p:cNvSpPr/>
          <p:nvPr/>
        </p:nvSpPr>
        <p:spPr>
          <a:xfrm>
            <a:off x="3871158" y="2356575"/>
            <a:ext cx="1364400" cy="766500"/>
          </a:xfrm>
          <a:prstGeom prst="rect">
            <a:avLst/>
          </a:prstGeom>
          <a:solidFill>
            <a:srgbClr val="FF8E2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Clr>
                <a:schemeClr val="dk1"/>
              </a:buClr>
              <a:buSzPts val="800"/>
              <a:buFont typeface="Arial"/>
              <a:buNone/>
            </a:pPr>
            <a:r>
              <a:rPr lang="en" sz="1300" b="1">
                <a:solidFill>
                  <a:schemeClr val="dk1"/>
                </a:solidFill>
              </a:rPr>
              <a:t>Module Part 2</a:t>
            </a:r>
            <a:endParaRPr sz="1300" b="1"/>
          </a:p>
        </p:txBody>
      </p:sp>
      <p:sp>
        <p:nvSpPr>
          <p:cNvPr id="1661" name="Google Shape;1661;p289"/>
          <p:cNvSpPr/>
          <p:nvPr/>
        </p:nvSpPr>
        <p:spPr>
          <a:xfrm>
            <a:off x="5355982" y="2356575"/>
            <a:ext cx="1364400" cy="766500"/>
          </a:xfrm>
          <a:prstGeom prst="rect">
            <a:avLst/>
          </a:prstGeom>
          <a:solidFill>
            <a:srgbClr val="FF8E2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300" b="1"/>
              <a:t>Student Response Sheet</a:t>
            </a:r>
            <a:endParaRPr sz="1300" b="1"/>
          </a:p>
        </p:txBody>
      </p:sp>
      <p:sp>
        <p:nvSpPr>
          <p:cNvPr id="1662" name="Google Shape;1662;p289"/>
          <p:cNvSpPr/>
          <p:nvPr/>
        </p:nvSpPr>
        <p:spPr>
          <a:xfrm>
            <a:off x="6840806" y="2356575"/>
            <a:ext cx="1364400" cy="766500"/>
          </a:xfrm>
          <a:prstGeom prst="rect">
            <a:avLst/>
          </a:prstGeom>
          <a:solidFill>
            <a:srgbClr val="FF8E2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300" b="1"/>
              <a:t>Skills Block</a:t>
            </a:r>
            <a:endParaRPr sz="1300" b="1"/>
          </a:p>
        </p:txBody>
      </p:sp>
      <p:sp>
        <p:nvSpPr>
          <p:cNvPr id="1663" name="Google Shape;1663;p289"/>
          <p:cNvSpPr/>
          <p:nvPr/>
        </p:nvSpPr>
        <p:spPr>
          <a:xfrm>
            <a:off x="177750" y="1604200"/>
            <a:ext cx="8788500" cy="528900"/>
          </a:xfrm>
          <a:prstGeom prst="rect">
            <a:avLst/>
          </a:prstGeom>
          <a:solidFill>
            <a:srgbClr val="00AFD7"/>
          </a:soli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b="1">
                <a:solidFill>
                  <a:srgbClr val="FFFFFF"/>
                </a:solidFill>
              </a:rPr>
              <a:t>Components of a Literacy EL Education Canvas Course Lesson</a:t>
            </a:r>
            <a:endParaRPr sz="1400" b="1">
              <a:solidFill>
                <a:srgbClr val="FFFFFF"/>
              </a:solidFill>
            </a:endParaRPr>
          </a:p>
        </p:txBody>
      </p:sp>
      <p:sp>
        <p:nvSpPr>
          <p:cNvPr id="1664" name="Google Shape;1664;p289"/>
          <p:cNvSpPr/>
          <p:nvPr/>
        </p:nvSpPr>
        <p:spPr>
          <a:xfrm>
            <a:off x="1496747" y="3252000"/>
            <a:ext cx="174000" cy="354000"/>
          </a:xfrm>
          <a:prstGeom prst="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5" name="Google Shape;1665;p289"/>
          <p:cNvSpPr/>
          <p:nvPr/>
        </p:nvSpPr>
        <p:spPr>
          <a:xfrm>
            <a:off x="2975447" y="3229013"/>
            <a:ext cx="174000" cy="354000"/>
          </a:xfrm>
          <a:prstGeom prst="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6" name="Google Shape;1666;p289"/>
          <p:cNvSpPr/>
          <p:nvPr/>
        </p:nvSpPr>
        <p:spPr>
          <a:xfrm>
            <a:off x="4466391" y="3251988"/>
            <a:ext cx="174000" cy="354000"/>
          </a:xfrm>
          <a:prstGeom prst="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7" name="Google Shape;1667;p289"/>
          <p:cNvSpPr/>
          <p:nvPr/>
        </p:nvSpPr>
        <p:spPr>
          <a:xfrm>
            <a:off x="5932847" y="3229000"/>
            <a:ext cx="174000" cy="354000"/>
          </a:xfrm>
          <a:prstGeom prst="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8" name="Google Shape;1668;p289"/>
          <p:cNvSpPr/>
          <p:nvPr/>
        </p:nvSpPr>
        <p:spPr>
          <a:xfrm>
            <a:off x="7436034" y="3229013"/>
            <a:ext cx="174000" cy="354000"/>
          </a:xfrm>
          <a:prstGeom prst="downArrow">
            <a:avLst>
              <a:gd name="adj1" fmla="val 50000"/>
              <a:gd name="adj2" fmla="val 50000"/>
            </a:avLst>
          </a:prstGeom>
          <a:solidFill>
            <a:srgbClr val="666666"/>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69" name="Google Shape;1669;p289"/>
          <p:cNvPicPr preferRelativeResize="0"/>
          <p:nvPr/>
        </p:nvPicPr>
        <p:blipFill>
          <a:blip r:embed="rId3">
            <a:alphaModFix/>
          </a:blip>
          <a:stretch>
            <a:fillRect/>
          </a:stretch>
        </p:blipFill>
        <p:spPr>
          <a:xfrm>
            <a:off x="840309" y="3734925"/>
            <a:ext cx="1425598" cy="1236122"/>
          </a:xfrm>
          <a:prstGeom prst="rect">
            <a:avLst/>
          </a:prstGeom>
          <a:noFill/>
          <a:ln w="9525" cap="flat" cmpd="sng">
            <a:solidFill>
              <a:srgbClr val="000000"/>
            </a:solidFill>
            <a:prstDash val="solid"/>
            <a:round/>
            <a:headEnd type="none" w="sm" len="sm"/>
            <a:tailEnd type="none" w="sm" len="sm"/>
          </a:ln>
        </p:spPr>
      </p:pic>
      <p:pic>
        <p:nvPicPr>
          <p:cNvPr id="1670" name="Google Shape;1670;p289"/>
          <p:cNvPicPr preferRelativeResize="0"/>
          <p:nvPr/>
        </p:nvPicPr>
        <p:blipFill>
          <a:blip r:embed="rId4">
            <a:alphaModFix/>
          </a:blip>
          <a:stretch>
            <a:fillRect/>
          </a:stretch>
        </p:blipFill>
        <p:spPr>
          <a:xfrm>
            <a:off x="2386341" y="3734925"/>
            <a:ext cx="1364399" cy="1236127"/>
          </a:xfrm>
          <a:prstGeom prst="rect">
            <a:avLst/>
          </a:prstGeom>
          <a:noFill/>
          <a:ln w="9525" cap="flat" cmpd="sng">
            <a:solidFill>
              <a:srgbClr val="000000"/>
            </a:solidFill>
            <a:prstDash val="solid"/>
            <a:round/>
            <a:headEnd type="none" w="sm" len="sm"/>
            <a:tailEnd type="none" w="sm" len="sm"/>
          </a:ln>
        </p:spPr>
      </p:pic>
      <p:pic>
        <p:nvPicPr>
          <p:cNvPr id="1671" name="Google Shape;1671;p289"/>
          <p:cNvPicPr preferRelativeResize="0"/>
          <p:nvPr/>
        </p:nvPicPr>
        <p:blipFill>
          <a:blip r:embed="rId5">
            <a:alphaModFix/>
          </a:blip>
          <a:stretch>
            <a:fillRect/>
          </a:stretch>
        </p:blipFill>
        <p:spPr>
          <a:xfrm>
            <a:off x="3871172" y="3734925"/>
            <a:ext cx="1364401" cy="1236126"/>
          </a:xfrm>
          <a:prstGeom prst="rect">
            <a:avLst/>
          </a:prstGeom>
          <a:noFill/>
          <a:ln w="9525" cap="flat" cmpd="sng">
            <a:solidFill>
              <a:srgbClr val="000000"/>
            </a:solidFill>
            <a:prstDash val="solid"/>
            <a:round/>
            <a:headEnd type="none" w="sm" len="sm"/>
            <a:tailEnd type="none" w="sm" len="sm"/>
          </a:ln>
        </p:spPr>
      </p:pic>
      <p:pic>
        <p:nvPicPr>
          <p:cNvPr id="1672" name="Google Shape;1672;p289"/>
          <p:cNvPicPr preferRelativeResize="0"/>
          <p:nvPr/>
        </p:nvPicPr>
        <p:blipFill>
          <a:blip r:embed="rId6">
            <a:alphaModFix/>
          </a:blip>
          <a:stretch>
            <a:fillRect/>
          </a:stretch>
        </p:blipFill>
        <p:spPr>
          <a:xfrm>
            <a:off x="5349853" y="3735400"/>
            <a:ext cx="1364398" cy="1236127"/>
          </a:xfrm>
          <a:prstGeom prst="rect">
            <a:avLst/>
          </a:prstGeom>
          <a:noFill/>
          <a:ln w="9525" cap="flat" cmpd="sng">
            <a:solidFill>
              <a:srgbClr val="000000"/>
            </a:solidFill>
            <a:prstDash val="solid"/>
            <a:round/>
            <a:headEnd type="none" w="sm" len="sm"/>
            <a:tailEnd type="none" w="sm" len="sm"/>
          </a:ln>
        </p:spPr>
      </p:pic>
      <p:pic>
        <p:nvPicPr>
          <p:cNvPr id="1673" name="Google Shape;1673;p289"/>
          <p:cNvPicPr preferRelativeResize="0"/>
          <p:nvPr/>
        </p:nvPicPr>
        <p:blipFill>
          <a:blip r:embed="rId7">
            <a:alphaModFix/>
          </a:blip>
          <a:stretch>
            <a:fillRect/>
          </a:stretch>
        </p:blipFill>
        <p:spPr>
          <a:xfrm>
            <a:off x="6828553" y="3735400"/>
            <a:ext cx="1364398" cy="1236122"/>
          </a:xfrm>
          <a:prstGeom prst="rect">
            <a:avLst/>
          </a:prstGeom>
          <a:noFill/>
          <a:ln w="9525" cap="flat" cmpd="sng">
            <a:solidFill>
              <a:srgbClr val="000000"/>
            </a:solidFill>
            <a:prstDash val="solid"/>
            <a:round/>
            <a:headEnd type="none" w="sm" len="sm"/>
            <a:tailEnd type="none" w="sm" len="sm"/>
          </a:ln>
        </p:spPr>
      </p:pic>
      <p:sp>
        <p:nvSpPr>
          <p:cNvPr id="1674" name="Google Shape;1674;p289"/>
          <p:cNvSpPr txBox="1">
            <a:spLocks noGrp="1"/>
          </p:cNvSpPr>
          <p:nvPr>
            <p:ph type="title"/>
          </p:nvPr>
        </p:nvSpPr>
        <p:spPr>
          <a:xfrm>
            <a:off x="0" y="0"/>
            <a:ext cx="9144000" cy="1164900"/>
          </a:xfrm>
          <a:prstGeom prst="rect">
            <a:avLst/>
          </a:prstGeom>
          <a:solidFill>
            <a:srgbClr val="00AFD7"/>
          </a:solidFill>
        </p:spPr>
        <p:txBody>
          <a:bodyPr spcFirstLastPara="1" wrap="square" lIns="71100" tIns="35550" rIns="71100" bIns="35550"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Curriculum Development &amp; Remote Learning</a:t>
            </a:r>
            <a:endParaRPr sz="2900" b="1">
              <a:solidFill>
                <a:srgbClr val="FFFFFF"/>
              </a:solidFill>
              <a:latin typeface="Didact Gothic"/>
              <a:ea typeface="Didact Gothic"/>
              <a:cs typeface="Didact Gothic"/>
              <a:sym typeface="Didact Gothic"/>
            </a:endParaRPr>
          </a:p>
        </p:txBody>
      </p:sp>
      <p:sp>
        <p:nvSpPr>
          <p:cNvPr id="1675" name="Google Shape;1675;p289"/>
          <p:cNvSpPr/>
          <p:nvPr/>
        </p:nvSpPr>
        <p:spPr>
          <a:xfrm>
            <a:off x="61200" y="1383333"/>
            <a:ext cx="8985900" cy="4797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9"/>
          <p:cNvSpPr/>
          <p:nvPr/>
        </p:nvSpPr>
        <p:spPr>
          <a:xfrm>
            <a:off x="129550" y="2133000"/>
            <a:ext cx="3044400" cy="3668400"/>
          </a:xfrm>
          <a:prstGeom prst="rect">
            <a:avLst/>
          </a:prstGeom>
          <a:solidFill>
            <a:srgbClr val="FDA6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Didact Gothic"/>
                <a:ea typeface="Didact Gothic"/>
                <a:cs typeface="Didact Gothic"/>
                <a:sym typeface="Didact Gothic"/>
              </a:rPr>
              <a:t>Curriculum Development:</a:t>
            </a:r>
            <a:br>
              <a:rPr lang="en" sz="1800" b="1">
                <a:solidFill>
                  <a:schemeClr val="dk1"/>
                </a:solidFill>
                <a:latin typeface="Didact Gothic"/>
                <a:ea typeface="Didact Gothic"/>
                <a:cs typeface="Didact Gothic"/>
                <a:sym typeface="Didact Gothic"/>
              </a:rPr>
            </a:br>
            <a:r>
              <a:rPr lang="en" sz="1500">
                <a:solidFill>
                  <a:schemeClr val="dk1"/>
                </a:solidFill>
                <a:latin typeface="Didact Gothic"/>
                <a:ea typeface="Didact Gothic"/>
                <a:cs typeface="Didact Gothic"/>
                <a:sym typeface="Didact Gothic"/>
              </a:rPr>
              <a:t>Content Specialists worked to digitize our core curriculum and move assessments into an online platform to measure the effectiveness of the curriculum and analyze district trends.</a:t>
            </a:r>
            <a:endParaRPr sz="1800">
              <a:latin typeface="Didact Gothic"/>
              <a:ea typeface="Didact Gothic"/>
              <a:cs typeface="Didact Gothic"/>
              <a:sym typeface="Didact Gothic"/>
            </a:endParaRPr>
          </a:p>
        </p:txBody>
      </p:sp>
      <p:pic>
        <p:nvPicPr>
          <p:cNvPr id="1677" name="Google Shape;1677;p289"/>
          <p:cNvPicPr preferRelativeResize="0"/>
          <p:nvPr/>
        </p:nvPicPr>
        <p:blipFill rotWithShape="1">
          <a:blip r:embed="rId8">
            <a:alphaModFix/>
          </a:blip>
          <a:srcRect r="12541"/>
          <a:stretch/>
        </p:blipFill>
        <p:spPr>
          <a:xfrm>
            <a:off x="7371199" y="5386933"/>
            <a:ext cx="1772800" cy="1471067"/>
          </a:xfrm>
          <a:prstGeom prst="rect">
            <a:avLst/>
          </a:prstGeom>
          <a:noFill/>
          <a:ln>
            <a:noFill/>
          </a:ln>
        </p:spPr>
      </p:pic>
      <p:pic>
        <p:nvPicPr>
          <p:cNvPr id="1678" name="Google Shape;1678;p289">
            <a:hlinkClick r:id="rId9"/>
          </p:cNvPr>
          <p:cNvPicPr preferRelativeResize="0"/>
          <p:nvPr/>
        </p:nvPicPr>
        <p:blipFill>
          <a:blip r:embed="rId10">
            <a:alphaModFix/>
          </a:blip>
          <a:stretch>
            <a:fillRect/>
          </a:stretch>
        </p:blipFill>
        <p:spPr>
          <a:xfrm>
            <a:off x="3508699" y="1383333"/>
            <a:ext cx="4877353" cy="4003600"/>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676"/>
                                        </p:tgtEl>
                                      </p:cBhvr>
                                    </p:animEffect>
                                    <p:set>
                                      <p:cBhvr>
                                        <p:cTn id="7" dur="1" fill="hold">
                                          <p:stCondLst>
                                            <p:cond delay="1000"/>
                                          </p:stCondLst>
                                        </p:cTn>
                                        <p:tgtEl>
                                          <p:spTgt spid="167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675"/>
                                        </p:tgtEl>
                                      </p:cBhvr>
                                    </p:animEffect>
                                    <p:set>
                                      <p:cBhvr>
                                        <p:cTn id="10" dur="1" fill="hold">
                                          <p:stCondLst>
                                            <p:cond delay="1000"/>
                                          </p:stCondLst>
                                        </p:cTn>
                                        <p:tgtEl>
                                          <p:spTgt spid="167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678"/>
                                        </p:tgtEl>
                                      </p:cBhvr>
                                    </p:animEffect>
                                    <p:set>
                                      <p:cBhvr>
                                        <p:cTn id="13" dur="1" fill="hold">
                                          <p:stCondLst>
                                            <p:cond delay="1000"/>
                                          </p:stCondLst>
                                        </p:cTn>
                                        <p:tgtEl>
                                          <p:spTgt spid="16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290"/>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English Learner Supports</a:t>
            </a:r>
            <a:endParaRPr sz="2900" b="1">
              <a:solidFill>
                <a:srgbClr val="FFFFFF"/>
              </a:solidFill>
              <a:latin typeface="Didact Gothic"/>
              <a:ea typeface="Didact Gothic"/>
              <a:cs typeface="Didact Gothic"/>
              <a:sym typeface="Didact Gothic"/>
            </a:endParaRPr>
          </a:p>
        </p:txBody>
      </p:sp>
      <p:pic>
        <p:nvPicPr>
          <p:cNvPr id="1684" name="Google Shape;1684;p290"/>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1685" name="Google Shape;1685;p290"/>
          <p:cNvSpPr txBox="1"/>
          <p:nvPr/>
        </p:nvSpPr>
        <p:spPr>
          <a:xfrm>
            <a:off x="3578225" y="2417800"/>
            <a:ext cx="1953300" cy="4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686" name="Google Shape;1686;p290"/>
          <p:cNvPicPr preferRelativeResize="0"/>
          <p:nvPr/>
        </p:nvPicPr>
        <p:blipFill rotWithShape="1">
          <a:blip r:embed="rId4">
            <a:alphaModFix/>
          </a:blip>
          <a:srcRect l="2851" r="2091"/>
          <a:stretch/>
        </p:blipFill>
        <p:spPr>
          <a:xfrm>
            <a:off x="529850" y="1635483"/>
            <a:ext cx="2354000" cy="4067533"/>
          </a:xfrm>
          <a:prstGeom prst="rect">
            <a:avLst/>
          </a:prstGeom>
          <a:noFill/>
          <a:ln w="28575" cap="flat" cmpd="sng">
            <a:solidFill>
              <a:schemeClr val="dk2"/>
            </a:solidFill>
            <a:prstDash val="solid"/>
            <a:round/>
            <a:headEnd type="none" w="sm" len="sm"/>
            <a:tailEnd type="none" w="sm" len="sm"/>
          </a:ln>
        </p:spPr>
      </p:pic>
      <p:pic>
        <p:nvPicPr>
          <p:cNvPr id="1687" name="Google Shape;1687;p290"/>
          <p:cNvPicPr preferRelativeResize="0"/>
          <p:nvPr/>
        </p:nvPicPr>
        <p:blipFill rotWithShape="1">
          <a:blip r:embed="rId5">
            <a:alphaModFix/>
          </a:blip>
          <a:srcRect l="14821" r="15983"/>
          <a:stretch/>
        </p:blipFill>
        <p:spPr>
          <a:xfrm>
            <a:off x="6421300" y="1498750"/>
            <a:ext cx="2288724" cy="4341000"/>
          </a:xfrm>
          <a:prstGeom prst="rect">
            <a:avLst/>
          </a:prstGeom>
          <a:noFill/>
          <a:ln w="28575" cap="flat" cmpd="sng">
            <a:solidFill>
              <a:schemeClr val="dk2"/>
            </a:solidFill>
            <a:prstDash val="solid"/>
            <a:round/>
            <a:headEnd type="none" w="sm" len="sm"/>
            <a:tailEnd type="none" w="sm" len="sm"/>
          </a:ln>
        </p:spPr>
      </p:pic>
      <p:pic>
        <p:nvPicPr>
          <p:cNvPr id="1688" name="Google Shape;1688;p290"/>
          <p:cNvPicPr preferRelativeResize="0"/>
          <p:nvPr/>
        </p:nvPicPr>
        <p:blipFill>
          <a:blip r:embed="rId6">
            <a:alphaModFix/>
          </a:blip>
          <a:stretch>
            <a:fillRect/>
          </a:stretch>
        </p:blipFill>
        <p:spPr>
          <a:xfrm>
            <a:off x="3440262" y="2103933"/>
            <a:ext cx="2476401" cy="2625933"/>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291"/>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Curriculum Development &amp; Remote Learning</a:t>
            </a:r>
            <a:endParaRPr sz="2900" b="1">
              <a:solidFill>
                <a:srgbClr val="FFFFFF"/>
              </a:solidFill>
              <a:latin typeface="Didact Gothic"/>
              <a:ea typeface="Didact Gothic"/>
              <a:cs typeface="Didact Gothic"/>
              <a:sym typeface="Didact Gothic"/>
            </a:endParaRPr>
          </a:p>
        </p:txBody>
      </p:sp>
      <p:pic>
        <p:nvPicPr>
          <p:cNvPr id="1694" name="Google Shape;1694;p291"/>
          <p:cNvPicPr preferRelativeResize="0"/>
          <p:nvPr/>
        </p:nvPicPr>
        <p:blipFill>
          <a:blip r:embed="rId3">
            <a:alphaModFix/>
          </a:blip>
          <a:stretch>
            <a:fillRect/>
          </a:stretch>
        </p:blipFill>
        <p:spPr>
          <a:xfrm>
            <a:off x="-2" y="6173703"/>
            <a:ext cx="1437497" cy="513224"/>
          </a:xfrm>
          <a:prstGeom prst="rect">
            <a:avLst/>
          </a:prstGeom>
          <a:noFill/>
          <a:ln>
            <a:noFill/>
          </a:ln>
        </p:spPr>
      </p:pic>
      <p:sp>
        <p:nvSpPr>
          <p:cNvPr id="1695" name="Google Shape;1695;p291"/>
          <p:cNvSpPr/>
          <p:nvPr/>
        </p:nvSpPr>
        <p:spPr>
          <a:xfrm>
            <a:off x="111450" y="1687867"/>
            <a:ext cx="3044400" cy="3668400"/>
          </a:xfrm>
          <a:prstGeom prst="rect">
            <a:avLst/>
          </a:prstGeom>
          <a:solidFill>
            <a:srgbClr val="FDA6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Didact Gothic"/>
                <a:ea typeface="Didact Gothic"/>
                <a:cs typeface="Didact Gothic"/>
                <a:sym typeface="Didact Gothic"/>
              </a:rPr>
              <a:t>Curriculum Development:</a:t>
            </a:r>
            <a:br>
              <a:rPr lang="en" sz="1800" b="1">
                <a:solidFill>
                  <a:schemeClr val="dk1"/>
                </a:solidFill>
                <a:latin typeface="Didact Gothic"/>
                <a:ea typeface="Didact Gothic"/>
                <a:cs typeface="Didact Gothic"/>
                <a:sym typeface="Didact Gothic"/>
              </a:rPr>
            </a:br>
            <a:r>
              <a:rPr lang="en" sz="1500">
                <a:solidFill>
                  <a:schemeClr val="dk1"/>
                </a:solidFill>
                <a:latin typeface="Didact Gothic"/>
                <a:ea typeface="Didact Gothic"/>
                <a:cs typeface="Didact Gothic"/>
                <a:sym typeface="Didact Gothic"/>
              </a:rPr>
              <a:t>Content Specialists worked to digitize our core curriculum and move assessments into an online platform to measure the effectiveness of the curriculum and analyze district trends.</a:t>
            </a:r>
            <a:endParaRPr sz="1800">
              <a:latin typeface="Didact Gothic"/>
              <a:ea typeface="Didact Gothic"/>
              <a:cs typeface="Didact Gothic"/>
              <a:sym typeface="Didact Gothic"/>
            </a:endParaRPr>
          </a:p>
        </p:txBody>
      </p:sp>
      <p:pic>
        <p:nvPicPr>
          <p:cNvPr id="1696" name="Google Shape;1696;p291"/>
          <p:cNvPicPr preferRelativeResize="0"/>
          <p:nvPr/>
        </p:nvPicPr>
        <p:blipFill>
          <a:blip r:embed="rId4">
            <a:alphaModFix/>
          </a:blip>
          <a:stretch>
            <a:fillRect/>
          </a:stretch>
        </p:blipFill>
        <p:spPr>
          <a:xfrm>
            <a:off x="3710225" y="1687852"/>
            <a:ext cx="4832649" cy="1031411"/>
          </a:xfrm>
          <a:prstGeom prst="rect">
            <a:avLst/>
          </a:prstGeom>
          <a:noFill/>
          <a:ln>
            <a:noFill/>
          </a:ln>
        </p:spPr>
      </p:pic>
      <p:pic>
        <p:nvPicPr>
          <p:cNvPr id="1697" name="Google Shape;1697;p291"/>
          <p:cNvPicPr preferRelativeResize="0"/>
          <p:nvPr/>
        </p:nvPicPr>
        <p:blipFill>
          <a:blip r:embed="rId5">
            <a:alphaModFix/>
          </a:blip>
          <a:stretch>
            <a:fillRect/>
          </a:stretch>
        </p:blipFill>
        <p:spPr>
          <a:xfrm>
            <a:off x="4399950" y="2957333"/>
            <a:ext cx="3807474" cy="2925500"/>
          </a:xfrm>
          <a:prstGeom prst="rect">
            <a:avLst/>
          </a:prstGeom>
          <a:noFill/>
          <a:ln w="19050" cap="flat" cmpd="sng">
            <a:solidFill>
              <a:schemeClr val="dk2"/>
            </a:solidFill>
            <a:prstDash val="solid"/>
            <a:round/>
            <a:headEnd type="none" w="sm" len="sm"/>
            <a:tailEnd type="none" w="sm" len="sm"/>
          </a:ln>
        </p:spPr>
      </p:pic>
      <p:pic>
        <p:nvPicPr>
          <p:cNvPr id="1698" name="Google Shape;1698;p291"/>
          <p:cNvPicPr preferRelativeResize="0"/>
          <p:nvPr/>
        </p:nvPicPr>
        <p:blipFill>
          <a:blip r:embed="rId6">
            <a:alphaModFix/>
          </a:blip>
          <a:stretch>
            <a:fillRect/>
          </a:stretch>
        </p:blipFill>
        <p:spPr>
          <a:xfrm>
            <a:off x="3473138" y="1445733"/>
            <a:ext cx="5306825" cy="4059201"/>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698"/>
                                        </p:tgtEl>
                                      </p:cBhvr>
                                    </p:animEffect>
                                    <p:set>
                                      <p:cBhvr>
                                        <p:cTn id="7" dur="1" fill="hold">
                                          <p:stCondLst>
                                            <p:cond delay="1000"/>
                                          </p:stCondLst>
                                        </p:cTn>
                                        <p:tgtEl>
                                          <p:spTgt spid="169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97"/>
                                        </p:tgtEl>
                                        <p:attrNameLst>
                                          <p:attrName>style.visibility</p:attrName>
                                        </p:attrNameLst>
                                      </p:cBhvr>
                                      <p:to>
                                        <p:strVal val="visible"/>
                                      </p:to>
                                    </p:set>
                                    <p:animEffect transition="in" filter="fade">
                                      <p:cBhvr>
                                        <p:cTn id="10" dur="1000"/>
                                        <p:tgtEl>
                                          <p:spTgt spid="1697"/>
                                        </p:tgtEl>
                                      </p:cBhvr>
                                    </p:animEffect>
                                  </p:childTnLst>
                                </p:cTn>
                              </p:par>
                              <p:par>
                                <p:cTn id="11" presetID="10" presetClass="entr" presetSubtype="0" fill="hold" nodeType="withEffect">
                                  <p:stCondLst>
                                    <p:cond delay="0"/>
                                  </p:stCondLst>
                                  <p:childTnLst>
                                    <p:set>
                                      <p:cBhvr>
                                        <p:cTn id="12" dur="1" fill="hold">
                                          <p:stCondLst>
                                            <p:cond delay="0"/>
                                          </p:stCondLst>
                                        </p:cTn>
                                        <p:tgtEl>
                                          <p:spTgt spid="1696"/>
                                        </p:tgtEl>
                                        <p:attrNameLst>
                                          <p:attrName>style.visibility</p:attrName>
                                        </p:attrNameLst>
                                      </p:cBhvr>
                                      <p:to>
                                        <p:strVal val="visible"/>
                                      </p:to>
                                    </p:set>
                                    <p:animEffect transition="in" filter="fade">
                                      <p:cBhvr>
                                        <p:cTn id="13" dur="1000"/>
                                        <p:tgtEl>
                                          <p:spTgt spid="1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graphicFrame>
        <p:nvGraphicFramePr>
          <p:cNvPr id="1703" name="Google Shape;1703;p292"/>
          <p:cNvGraphicFramePr/>
          <p:nvPr/>
        </p:nvGraphicFramePr>
        <p:xfrm>
          <a:off x="191113" y="1341633"/>
          <a:ext cx="3000000" cy="3000000"/>
        </p:xfrm>
        <a:graphic>
          <a:graphicData uri="http://schemas.openxmlformats.org/drawingml/2006/table">
            <a:tbl>
              <a:tblPr>
                <a:noFill/>
                <a:tableStyleId>{0405014E-A42B-4C9D-981A-4796E7D259BA}</a:tableStyleId>
              </a:tblPr>
              <a:tblGrid>
                <a:gridCol w="1246250">
                  <a:extLst>
                    <a:ext uri="{9D8B030D-6E8A-4147-A177-3AD203B41FA5}">
                      <a16:colId xmlns:a16="http://schemas.microsoft.com/office/drawing/2014/main" val="20000"/>
                    </a:ext>
                  </a:extLst>
                </a:gridCol>
                <a:gridCol w="1246250">
                  <a:extLst>
                    <a:ext uri="{9D8B030D-6E8A-4147-A177-3AD203B41FA5}">
                      <a16:colId xmlns:a16="http://schemas.microsoft.com/office/drawing/2014/main" val="20001"/>
                    </a:ext>
                  </a:extLst>
                </a:gridCol>
                <a:gridCol w="1246250">
                  <a:extLst>
                    <a:ext uri="{9D8B030D-6E8A-4147-A177-3AD203B41FA5}">
                      <a16:colId xmlns:a16="http://schemas.microsoft.com/office/drawing/2014/main" val="20002"/>
                    </a:ext>
                  </a:extLst>
                </a:gridCol>
                <a:gridCol w="1246250">
                  <a:extLst>
                    <a:ext uri="{9D8B030D-6E8A-4147-A177-3AD203B41FA5}">
                      <a16:colId xmlns:a16="http://schemas.microsoft.com/office/drawing/2014/main" val="20003"/>
                    </a:ext>
                  </a:extLst>
                </a:gridCol>
                <a:gridCol w="1246250">
                  <a:extLst>
                    <a:ext uri="{9D8B030D-6E8A-4147-A177-3AD203B41FA5}">
                      <a16:colId xmlns:a16="http://schemas.microsoft.com/office/drawing/2014/main" val="20004"/>
                    </a:ext>
                  </a:extLst>
                </a:gridCol>
                <a:gridCol w="1246250">
                  <a:extLst>
                    <a:ext uri="{9D8B030D-6E8A-4147-A177-3AD203B41FA5}">
                      <a16:colId xmlns:a16="http://schemas.microsoft.com/office/drawing/2014/main" val="20005"/>
                    </a:ext>
                  </a:extLst>
                </a:gridCol>
                <a:gridCol w="1246250">
                  <a:extLst>
                    <a:ext uri="{9D8B030D-6E8A-4147-A177-3AD203B41FA5}">
                      <a16:colId xmlns:a16="http://schemas.microsoft.com/office/drawing/2014/main" val="20006"/>
                    </a:ext>
                  </a:extLst>
                </a:gridCol>
              </a:tblGrid>
              <a:tr h="1096025">
                <a:tc>
                  <a:txBody>
                    <a:bodyPr/>
                    <a:lstStyle/>
                    <a:p>
                      <a:pPr marL="0" lvl="0" indent="0" algn="l" rtl="0">
                        <a:spcBef>
                          <a:spcPts val="0"/>
                        </a:spcBef>
                        <a:spcAft>
                          <a:spcPts val="0"/>
                        </a:spcAft>
                        <a:buNone/>
                      </a:pPr>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b="1">
                          <a:solidFill>
                            <a:srgbClr val="FFFFFF"/>
                          </a:solidFill>
                        </a:rPr>
                        <a:t>Specialist 1</a:t>
                      </a:r>
                      <a:endParaRPr sz="1900" b="1">
                        <a:solidFill>
                          <a:srgbClr val="FFFFFF"/>
                        </a:solidFill>
                      </a:endParaRPr>
                    </a:p>
                  </a:txBody>
                  <a:tcPr marL="91425" marR="91425"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Clr>
                          <a:schemeClr val="dk1"/>
                        </a:buClr>
                        <a:buSzPts val="1500"/>
                        <a:buFont typeface="Arial"/>
                        <a:buNone/>
                      </a:pPr>
                      <a:r>
                        <a:rPr lang="en" sz="1900" b="1">
                          <a:solidFill>
                            <a:schemeClr val="lt1"/>
                          </a:solidFill>
                        </a:rPr>
                        <a:t>Specialist 2</a:t>
                      </a:r>
                      <a:endParaRPr sz="1900" b="1">
                        <a:solidFill>
                          <a:srgbClr val="FFFFFF"/>
                        </a:solidFill>
                      </a:endParaRPr>
                    </a:p>
                  </a:txBody>
                  <a:tcPr marL="91425" marR="91425"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Clr>
                          <a:schemeClr val="dk1"/>
                        </a:buClr>
                        <a:buSzPts val="1500"/>
                        <a:buFont typeface="Arial"/>
                        <a:buNone/>
                      </a:pPr>
                      <a:r>
                        <a:rPr lang="en" sz="1900" b="1">
                          <a:solidFill>
                            <a:schemeClr val="lt1"/>
                          </a:solidFill>
                        </a:rPr>
                        <a:t>Specialist 3</a:t>
                      </a:r>
                      <a:endParaRPr sz="1900" b="1">
                        <a:solidFill>
                          <a:srgbClr val="FFFFFF"/>
                        </a:solidFill>
                      </a:endParaRPr>
                    </a:p>
                  </a:txBody>
                  <a:tcPr marL="91425" marR="91425"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Clr>
                          <a:schemeClr val="dk1"/>
                        </a:buClr>
                        <a:buSzPts val="1500"/>
                        <a:buFont typeface="Arial"/>
                        <a:buNone/>
                      </a:pPr>
                      <a:r>
                        <a:rPr lang="en" sz="1900" b="1">
                          <a:solidFill>
                            <a:schemeClr val="lt1"/>
                          </a:solidFill>
                        </a:rPr>
                        <a:t>Specialist 4</a:t>
                      </a:r>
                      <a:endParaRPr sz="1900" b="1">
                        <a:solidFill>
                          <a:srgbClr val="FFFFFF"/>
                        </a:solidFill>
                      </a:endParaRPr>
                    </a:p>
                  </a:txBody>
                  <a:tcPr marL="91425" marR="91425"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Clr>
                          <a:schemeClr val="dk1"/>
                        </a:buClr>
                        <a:buSzPts val="1500"/>
                        <a:buFont typeface="Arial"/>
                        <a:buNone/>
                      </a:pPr>
                      <a:r>
                        <a:rPr lang="en" sz="1900" b="1">
                          <a:solidFill>
                            <a:schemeClr val="lt1"/>
                          </a:solidFill>
                        </a:rPr>
                        <a:t>Specialist 5</a:t>
                      </a:r>
                      <a:endParaRPr sz="1900" b="1">
                        <a:solidFill>
                          <a:srgbClr val="FFFFFF"/>
                        </a:solidFill>
                      </a:endParaRPr>
                    </a:p>
                  </a:txBody>
                  <a:tcPr marL="91425" marR="91425"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Clr>
                          <a:schemeClr val="dk1"/>
                        </a:buClr>
                        <a:buSzPts val="1500"/>
                        <a:buFont typeface="Arial"/>
                        <a:buNone/>
                      </a:pPr>
                      <a:r>
                        <a:rPr lang="en" sz="1900" b="1">
                          <a:solidFill>
                            <a:schemeClr val="lt1"/>
                          </a:solidFill>
                        </a:rPr>
                        <a:t>Specialist 6</a:t>
                      </a:r>
                      <a:endParaRPr sz="1900" b="1">
                        <a:solidFill>
                          <a:srgbClr val="FFFFFF"/>
                        </a:solidFill>
                      </a:endParaRPr>
                    </a:p>
                  </a:txBody>
                  <a:tcPr marL="91425" marR="91425"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673600">
                <a:tc>
                  <a:txBody>
                    <a:bodyPr/>
                    <a:lstStyle/>
                    <a:p>
                      <a:pPr marL="0" lvl="0" indent="0" algn="l" rtl="0">
                        <a:spcBef>
                          <a:spcPts val="0"/>
                        </a:spcBef>
                        <a:spcAft>
                          <a:spcPts val="0"/>
                        </a:spcAft>
                        <a:buNone/>
                      </a:pPr>
                      <a:r>
                        <a:rPr lang="en" sz="1900" b="1">
                          <a:solidFill>
                            <a:srgbClr val="FFFFFF"/>
                          </a:solidFill>
                        </a:rPr>
                        <a:t>Grade</a:t>
                      </a:r>
                      <a:endParaRPr sz="1900" b="1">
                        <a:solidFill>
                          <a:srgbClr val="FFFFFF"/>
                        </a:solidFill>
                      </a:endParaRPr>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5BD3F"/>
                    </a:solidFill>
                  </a:tcPr>
                </a:tc>
                <a:tc>
                  <a:txBody>
                    <a:bodyPr/>
                    <a:lstStyle/>
                    <a:p>
                      <a:pPr marL="0" lvl="0" indent="0" algn="ctr" rtl="0">
                        <a:spcBef>
                          <a:spcPts val="0"/>
                        </a:spcBef>
                        <a:spcAft>
                          <a:spcPts val="0"/>
                        </a:spcAft>
                        <a:buNone/>
                      </a:pPr>
                      <a:r>
                        <a:rPr lang="en" sz="1900"/>
                        <a:t>K</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1</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2</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3</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4</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5</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r>
                        <a:rPr lang="en" sz="1900" b="1">
                          <a:solidFill>
                            <a:srgbClr val="FFFFFF"/>
                          </a:solidFill>
                        </a:rPr>
                        <a:t>Learning Community</a:t>
                      </a:r>
                      <a:endParaRPr sz="1900" b="1">
                        <a:solidFill>
                          <a:srgbClr val="FFFFFF"/>
                        </a:solidFill>
                      </a:endParaRPr>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437D6"/>
                    </a:solidFill>
                  </a:tcPr>
                </a:tc>
                <a:tc>
                  <a:txBody>
                    <a:bodyPr/>
                    <a:lstStyle/>
                    <a:p>
                      <a:pPr marL="0" lvl="0" indent="0" algn="ctr" rtl="0">
                        <a:spcBef>
                          <a:spcPts val="0"/>
                        </a:spcBef>
                        <a:spcAft>
                          <a:spcPts val="0"/>
                        </a:spcAft>
                        <a:buNone/>
                      </a:pPr>
                      <a:r>
                        <a:rPr lang="en" sz="1900"/>
                        <a:t>Southeast</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Central 2</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Central 1</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Northwest</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Northeast</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900"/>
                        <a:t>Southwest</a:t>
                      </a:r>
                      <a:endParaRPr sz="1900"/>
                    </a:p>
                  </a:txBody>
                  <a:tcPr marL="91425" marR="91425"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04" name="Google Shape;1704;p292"/>
          <p:cNvSpPr txBox="1"/>
          <p:nvPr/>
        </p:nvSpPr>
        <p:spPr>
          <a:xfrm>
            <a:off x="0" y="0"/>
            <a:ext cx="9144000" cy="768000"/>
          </a:xfrm>
          <a:prstGeom prst="rect">
            <a:avLst/>
          </a:prstGeom>
          <a:solidFill>
            <a:srgbClr val="00AFD7"/>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 sz="2600" b="1">
                <a:solidFill>
                  <a:srgbClr val="FFFFFF"/>
                </a:solidFill>
              </a:rPr>
              <a:t>School Support </a:t>
            </a:r>
            <a:endParaRPr sz="2600" b="1">
              <a:solidFill>
                <a:srgbClr val="FFFFFF"/>
              </a:solidFill>
            </a:endParaRPr>
          </a:p>
        </p:txBody>
      </p:sp>
      <p:sp>
        <p:nvSpPr>
          <p:cNvPr id="1705" name="Google Shape;1705;p292"/>
          <p:cNvSpPr/>
          <p:nvPr/>
        </p:nvSpPr>
        <p:spPr>
          <a:xfrm>
            <a:off x="302550" y="4826000"/>
            <a:ext cx="1275300" cy="1016100"/>
          </a:xfrm>
          <a:prstGeom prst="rect">
            <a:avLst/>
          </a:prstGeom>
          <a:solidFill>
            <a:srgbClr val="CFE2F3"/>
          </a:solidFill>
          <a:ln w="2857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Initial Meeting </a:t>
            </a:r>
            <a:endParaRPr/>
          </a:p>
        </p:txBody>
      </p:sp>
      <p:sp>
        <p:nvSpPr>
          <p:cNvPr id="1706" name="Google Shape;1706;p292"/>
          <p:cNvSpPr/>
          <p:nvPr/>
        </p:nvSpPr>
        <p:spPr>
          <a:xfrm>
            <a:off x="1757495" y="4826000"/>
            <a:ext cx="1275300" cy="1016100"/>
          </a:xfrm>
          <a:prstGeom prst="rect">
            <a:avLst/>
          </a:prstGeom>
          <a:solidFill>
            <a:srgbClr val="CFE2F3"/>
          </a:solidFill>
          <a:ln w="2857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Visit PLC or Classrooms</a:t>
            </a:r>
            <a:endParaRPr/>
          </a:p>
        </p:txBody>
      </p:sp>
      <p:sp>
        <p:nvSpPr>
          <p:cNvPr id="1707" name="Google Shape;1707;p292"/>
          <p:cNvSpPr/>
          <p:nvPr/>
        </p:nvSpPr>
        <p:spPr>
          <a:xfrm>
            <a:off x="3212441" y="4826000"/>
            <a:ext cx="1275300" cy="1016100"/>
          </a:xfrm>
          <a:prstGeom prst="rect">
            <a:avLst/>
          </a:prstGeom>
          <a:solidFill>
            <a:srgbClr val="CFE2F3"/>
          </a:solidFill>
          <a:ln w="2857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Develop Support Plan </a:t>
            </a:r>
            <a:r>
              <a:rPr lang="en" sz="1000"/>
              <a:t>(short term goals)</a:t>
            </a:r>
            <a:endParaRPr sz="1000"/>
          </a:p>
        </p:txBody>
      </p:sp>
      <p:sp>
        <p:nvSpPr>
          <p:cNvPr id="1708" name="Google Shape;1708;p292"/>
          <p:cNvSpPr/>
          <p:nvPr/>
        </p:nvSpPr>
        <p:spPr>
          <a:xfrm>
            <a:off x="4667386" y="4826000"/>
            <a:ext cx="1275300" cy="1016100"/>
          </a:xfrm>
          <a:prstGeom prst="rect">
            <a:avLst/>
          </a:prstGeom>
          <a:solidFill>
            <a:srgbClr val="CFE2F3"/>
          </a:solidFill>
          <a:ln w="2857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Model &amp; Debrief</a:t>
            </a:r>
            <a:endParaRPr/>
          </a:p>
        </p:txBody>
      </p:sp>
      <p:sp>
        <p:nvSpPr>
          <p:cNvPr id="1709" name="Google Shape;1709;p292"/>
          <p:cNvSpPr/>
          <p:nvPr/>
        </p:nvSpPr>
        <p:spPr>
          <a:xfrm>
            <a:off x="6122331" y="4826000"/>
            <a:ext cx="1275300" cy="1016100"/>
          </a:xfrm>
          <a:prstGeom prst="rect">
            <a:avLst/>
          </a:prstGeom>
          <a:solidFill>
            <a:srgbClr val="CFE2F3"/>
          </a:solidFill>
          <a:ln w="2857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Safe </a:t>
            </a:r>
            <a:endParaRPr/>
          </a:p>
          <a:p>
            <a:pPr marL="0" lvl="0" indent="0" algn="ctr" rtl="0">
              <a:spcBef>
                <a:spcPts val="0"/>
              </a:spcBef>
              <a:spcAft>
                <a:spcPts val="0"/>
              </a:spcAft>
              <a:buNone/>
            </a:pPr>
            <a:r>
              <a:rPr lang="en"/>
              <a:t>Practice</a:t>
            </a:r>
            <a:endParaRPr/>
          </a:p>
        </p:txBody>
      </p:sp>
      <p:sp>
        <p:nvSpPr>
          <p:cNvPr id="1710" name="Google Shape;1710;p292"/>
          <p:cNvSpPr/>
          <p:nvPr/>
        </p:nvSpPr>
        <p:spPr>
          <a:xfrm>
            <a:off x="7577277" y="4826000"/>
            <a:ext cx="1275300" cy="1016100"/>
          </a:xfrm>
          <a:prstGeom prst="rect">
            <a:avLst/>
          </a:prstGeom>
          <a:solidFill>
            <a:srgbClr val="CFE2F3"/>
          </a:solidFill>
          <a:ln w="28575" cap="flat" cmpd="sng">
            <a:solidFill>
              <a:srgbClr val="00AF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Observe &amp; Feedback</a:t>
            </a:r>
            <a:endParaRPr/>
          </a:p>
        </p:txBody>
      </p:sp>
      <p:sp>
        <p:nvSpPr>
          <p:cNvPr id="1711" name="Google Shape;1711;p292"/>
          <p:cNvSpPr/>
          <p:nvPr/>
        </p:nvSpPr>
        <p:spPr>
          <a:xfrm>
            <a:off x="1456375" y="5274233"/>
            <a:ext cx="414600" cy="239100"/>
          </a:xfrm>
          <a:prstGeom prst="rightArrow">
            <a:avLst>
              <a:gd name="adj1" fmla="val 50000"/>
              <a:gd name="adj2" fmla="val 50000"/>
            </a:avLst>
          </a:prstGeom>
          <a:solidFill>
            <a:srgbClr val="D7114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92"/>
          <p:cNvSpPr/>
          <p:nvPr/>
        </p:nvSpPr>
        <p:spPr>
          <a:xfrm>
            <a:off x="2915313" y="5214400"/>
            <a:ext cx="414600" cy="239100"/>
          </a:xfrm>
          <a:prstGeom prst="rightArrow">
            <a:avLst>
              <a:gd name="adj1" fmla="val 50000"/>
              <a:gd name="adj2" fmla="val 50000"/>
            </a:avLst>
          </a:prstGeom>
          <a:solidFill>
            <a:srgbClr val="D7114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92"/>
          <p:cNvSpPr/>
          <p:nvPr/>
        </p:nvSpPr>
        <p:spPr>
          <a:xfrm>
            <a:off x="4370250" y="5214400"/>
            <a:ext cx="414600" cy="239100"/>
          </a:xfrm>
          <a:prstGeom prst="rightArrow">
            <a:avLst>
              <a:gd name="adj1" fmla="val 50000"/>
              <a:gd name="adj2" fmla="val 50000"/>
            </a:avLst>
          </a:prstGeom>
          <a:solidFill>
            <a:srgbClr val="D7114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92"/>
          <p:cNvSpPr/>
          <p:nvPr/>
        </p:nvSpPr>
        <p:spPr>
          <a:xfrm>
            <a:off x="5825213" y="5214400"/>
            <a:ext cx="414600" cy="239100"/>
          </a:xfrm>
          <a:prstGeom prst="rightArrow">
            <a:avLst>
              <a:gd name="adj1" fmla="val 50000"/>
              <a:gd name="adj2" fmla="val 50000"/>
            </a:avLst>
          </a:prstGeom>
          <a:solidFill>
            <a:srgbClr val="D7114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92"/>
          <p:cNvSpPr/>
          <p:nvPr/>
        </p:nvSpPr>
        <p:spPr>
          <a:xfrm>
            <a:off x="7333538" y="5214400"/>
            <a:ext cx="414600" cy="239100"/>
          </a:xfrm>
          <a:prstGeom prst="rightArrow">
            <a:avLst>
              <a:gd name="adj1" fmla="val 50000"/>
              <a:gd name="adj2" fmla="val 50000"/>
            </a:avLst>
          </a:prstGeom>
          <a:solidFill>
            <a:srgbClr val="D71149"/>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92"/>
          <p:cNvSpPr/>
          <p:nvPr/>
        </p:nvSpPr>
        <p:spPr>
          <a:xfrm>
            <a:off x="319350" y="5963898"/>
            <a:ext cx="8505300" cy="768000"/>
          </a:xfrm>
          <a:prstGeom prst="leftRightArrow">
            <a:avLst>
              <a:gd name="adj1" fmla="val 50000"/>
              <a:gd name="adj2" fmla="val 50000"/>
            </a:avLst>
          </a:prstGeom>
          <a:solidFill>
            <a:schemeClr val="accent1"/>
          </a:solid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6-10 weeks</a:t>
            </a:r>
            <a:endParaRPr b="1"/>
          </a:p>
        </p:txBody>
      </p:sp>
      <p:sp>
        <p:nvSpPr>
          <p:cNvPr id="1717" name="Google Shape;1717;p292"/>
          <p:cNvSpPr/>
          <p:nvPr/>
        </p:nvSpPr>
        <p:spPr>
          <a:xfrm flipH="1">
            <a:off x="5135175" y="4064000"/>
            <a:ext cx="3249600" cy="1016100"/>
          </a:xfrm>
          <a:prstGeom prst="curvedDownArrow">
            <a:avLst>
              <a:gd name="adj1" fmla="val 25000"/>
              <a:gd name="adj2" fmla="val 50000"/>
              <a:gd name="adj3" fmla="val 25000"/>
            </a:avLst>
          </a:prstGeom>
          <a:solidFill>
            <a:srgbClr val="65BD3F"/>
          </a:solidFill>
          <a:ln w="19050" cap="flat" cmpd="sng">
            <a:solidFill>
              <a:srgbClr val="38761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8" name="Google Shape;1718;p292"/>
          <p:cNvPicPr preferRelativeResize="0"/>
          <p:nvPr/>
        </p:nvPicPr>
        <p:blipFill>
          <a:blip r:embed="rId3">
            <a:alphaModFix/>
          </a:blip>
          <a:stretch>
            <a:fillRect/>
          </a:stretch>
        </p:blipFill>
        <p:spPr>
          <a:xfrm>
            <a:off x="1920300" y="1820167"/>
            <a:ext cx="369475" cy="369475"/>
          </a:xfrm>
          <a:prstGeom prst="rect">
            <a:avLst/>
          </a:prstGeom>
          <a:noFill/>
          <a:ln>
            <a:noFill/>
          </a:ln>
        </p:spPr>
      </p:pic>
      <p:pic>
        <p:nvPicPr>
          <p:cNvPr id="1719" name="Google Shape;1719;p292"/>
          <p:cNvPicPr preferRelativeResize="0"/>
          <p:nvPr/>
        </p:nvPicPr>
        <p:blipFill>
          <a:blip r:embed="rId3">
            <a:alphaModFix/>
          </a:blip>
          <a:stretch>
            <a:fillRect/>
          </a:stretch>
        </p:blipFill>
        <p:spPr>
          <a:xfrm>
            <a:off x="3144275" y="1820167"/>
            <a:ext cx="369475" cy="369475"/>
          </a:xfrm>
          <a:prstGeom prst="rect">
            <a:avLst/>
          </a:prstGeom>
          <a:noFill/>
          <a:ln>
            <a:noFill/>
          </a:ln>
        </p:spPr>
      </p:pic>
      <p:pic>
        <p:nvPicPr>
          <p:cNvPr id="1720" name="Google Shape;1720;p292"/>
          <p:cNvPicPr preferRelativeResize="0"/>
          <p:nvPr/>
        </p:nvPicPr>
        <p:blipFill>
          <a:blip r:embed="rId3">
            <a:alphaModFix/>
          </a:blip>
          <a:stretch>
            <a:fillRect/>
          </a:stretch>
        </p:blipFill>
        <p:spPr>
          <a:xfrm>
            <a:off x="4396438" y="1820167"/>
            <a:ext cx="369475" cy="369475"/>
          </a:xfrm>
          <a:prstGeom prst="rect">
            <a:avLst/>
          </a:prstGeom>
          <a:noFill/>
          <a:ln>
            <a:noFill/>
          </a:ln>
        </p:spPr>
      </p:pic>
      <p:pic>
        <p:nvPicPr>
          <p:cNvPr id="1721" name="Google Shape;1721;p292"/>
          <p:cNvPicPr preferRelativeResize="0"/>
          <p:nvPr/>
        </p:nvPicPr>
        <p:blipFill>
          <a:blip r:embed="rId3">
            <a:alphaModFix/>
          </a:blip>
          <a:stretch>
            <a:fillRect/>
          </a:stretch>
        </p:blipFill>
        <p:spPr>
          <a:xfrm>
            <a:off x="5634513" y="1820167"/>
            <a:ext cx="369475" cy="369475"/>
          </a:xfrm>
          <a:prstGeom prst="rect">
            <a:avLst/>
          </a:prstGeom>
          <a:noFill/>
          <a:ln>
            <a:noFill/>
          </a:ln>
        </p:spPr>
      </p:pic>
      <p:pic>
        <p:nvPicPr>
          <p:cNvPr id="1722" name="Google Shape;1722;p292"/>
          <p:cNvPicPr preferRelativeResize="0"/>
          <p:nvPr/>
        </p:nvPicPr>
        <p:blipFill>
          <a:blip r:embed="rId3">
            <a:alphaModFix/>
          </a:blip>
          <a:stretch>
            <a:fillRect/>
          </a:stretch>
        </p:blipFill>
        <p:spPr>
          <a:xfrm>
            <a:off x="6865538" y="1820167"/>
            <a:ext cx="369475" cy="369475"/>
          </a:xfrm>
          <a:prstGeom prst="rect">
            <a:avLst/>
          </a:prstGeom>
          <a:noFill/>
          <a:ln>
            <a:noFill/>
          </a:ln>
        </p:spPr>
      </p:pic>
      <p:pic>
        <p:nvPicPr>
          <p:cNvPr id="1723" name="Google Shape;1723;p292"/>
          <p:cNvPicPr preferRelativeResize="0"/>
          <p:nvPr/>
        </p:nvPicPr>
        <p:blipFill>
          <a:blip r:embed="rId3">
            <a:alphaModFix/>
          </a:blip>
          <a:stretch>
            <a:fillRect/>
          </a:stretch>
        </p:blipFill>
        <p:spPr>
          <a:xfrm>
            <a:off x="8096575" y="1820167"/>
            <a:ext cx="369475" cy="369475"/>
          </a:xfrm>
          <a:prstGeom prst="rect">
            <a:avLst/>
          </a:prstGeom>
          <a:noFill/>
          <a:ln>
            <a:noFill/>
          </a:ln>
        </p:spPr>
      </p:pic>
      <p:sp>
        <p:nvSpPr>
          <p:cNvPr id="1724" name="Google Shape;1724;p292"/>
          <p:cNvSpPr txBox="1"/>
          <p:nvPr/>
        </p:nvSpPr>
        <p:spPr>
          <a:xfrm>
            <a:off x="282000" y="4090733"/>
            <a:ext cx="3666900" cy="4929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School Support Plan Framework</a:t>
            </a:r>
            <a:endParaRPr b="1">
              <a:solidFill>
                <a:srgbClr val="FFFFFF"/>
              </a:solidFill>
            </a:endParaRPr>
          </a:p>
        </p:txBody>
      </p:sp>
      <p:sp>
        <p:nvSpPr>
          <p:cNvPr id="1725" name="Google Shape;1725;p292"/>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School Support</a:t>
            </a:r>
            <a:endParaRPr sz="2900" b="1">
              <a:solidFill>
                <a:srgbClr val="FFFFFF"/>
              </a:solidFill>
              <a:latin typeface="Didact Gothic"/>
              <a:ea typeface="Didact Gothic"/>
              <a:cs typeface="Didact Gothic"/>
              <a:sym typeface="Didact Gothic"/>
            </a:endParaRPr>
          </a:p>
        </p:txBody>
      </p:sp>
      <p:sp>
        <p:nvSpPr>
          <p:cNvPr id="1726" name="Google Shape;1726;p292"/>
          <p:cNvSpPr/>
          <p:nvPr/>
        </p:nvSpPr>
        <p:spPr>
          <a:xfrm>
            <a:off x="3144263" y="2312800"/>
            <a:ext cx="3044400" cy="3668400"/>
          </a:xfrm>
          <a:prstGeom prst="rect">
            <a:avLst/>
          </a:prstGeom>
          <a:solidFill>
            <a:srgbClr val="84BD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idact Gothic"/>
                <a:ea typeface="Didact Gothic"/>
                <a:cs typeface="Didact Gothic"/>
                <a:sym typeface="Didact Gothic"/>
              </a:rPr>
              <a:t>School Support:</a:t>
            </a:r>
            <a:br>
              <a:rPr lang="en" sz="1800" b="1">
                <a:latin typeface="Didact Gothic"/>
                <a:ea typeface="Didact Gothic"/>
                <a:cs typeface="Didact Gothic"/>
                <a:sym typeface="Didact Gothic"/>
              </a:rPr>
            </a:br>
            <a:r>
              <a:rPr lang="en" sz="1500">
                <a:latin typeface="Didact Gothic"/>
                <a:ea typeface="Didact Gothic"/>
                <a:cs typeface="Didact Gothic"/>
                <a:sym typeface="Didact Gothic"/>
              </a:rPr>
              <a:t>We added </a:t>
            </a:r>
            <a:r>
              <a:rPr lang="en" sz="1500">
                <a:solidFill>
                  <a:schemeClr val="dk1"/>
                </a:solidFill>
                <a:latin typeface="Didact Gothic"/>
                <a:ea typeface="Didact Gothic"/>
                <a:cs typeface="Didact Gothic"/>
                <a:sym typeface="Didact Gothic"/>
              </a:rPr>
              <a:t>Content Specialists to expand each team to six (one per Learning Community) in order to best support schools.  </a:t>
            </a:r>
            <a:endParaRPr sz="1500">
              <a:solidFill>
                <a:schemeClr val="dk1"/>
              </a:solidFill>
              <a:latin typeface="Didact Gothic"/>
              <a:ea typeface="Didact Gothic"/>
              <a:cs typeface="Didact Gothic"/>
              <a:sym typeface="Didact Gothic"/>
            </a:endParaRPr>
          </a:p>
          <a:p>
            <a:pPr marL="0" lvl="0" indent="0" algn="ctr" rtl="0">
              <a:spcBef>
                <a:spcPts val="0"/>
              </a:spcBef>
              <a:spcAft>
                <a:spcPts val="0"/>
              </a:spcAft>
              <a:buNone/>
            </a:pPr>
            <a:r>
              <a:rPr lang="en" sz="1500">
                <a:solidFill>
                  <a:schemeClr val="dk1"/>
                </a:solidFill>
                <a:latin typeface="Didact Gothic"/>
                <a:ea typeface="Didact Gothic"/>
                <a:cs typeface="Didact Gothic"/>
                <a:sym typeface="Didact Gothic"/>
              </a:rPr>
              <a:t>Each Content Specialist is also an expert on the content for each grade level in K-5.</a:t>
            </a:r>
            <a:endParaRPr sz="1800">
              <a:latin typeface="Didact Gothic"/>
              <a:ea typeface="Didact Gothic"/>
              <a:cs typeface="Didact Gothic"/>
              <a:sym typeface="Didact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26"/>
                                        </p:tgtEl>
                                      </p:cBhvr>
                                    </p:animEffect>
                                    <p:set>
                                      <p:cBhvr>
                                        <p:cTn id="7" dur="1" fill="hold">
                                          <p:stCondLst>
                                            <p:cond delay="1000"/>
                                          </p:stCondLst>
                                        </p:cTn>
                                        <p:tgtEl>
                                          <p:spTgt spid="17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03"/>
                                        </p:tgtEl>
                                        <p:attrNameLst>
                                          <p:attrName>style.visibility</p:attrName>
                                        </p:attrNameLst>
                                      </p:cBhvr>
                                      <p:to>
                                        <p:strVal val="visible"/>
                                      </p:to>
                                    </p:set>
                                    <p:animEffect transition="in" filter="fade">
                                      <p:cBhvr>
                                        <p:cTn id="10" dur="1000"/>
                                        <p:tgtEl>
                                          <p:spTgt spid="17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05"/>
                                        </p:tgtEl>
                                        <p:attrNameLst>
                                          <p:attrName>style.visibility</p:attrName>
                                        </p:attrNameLst>
                                      </p:cBhvr>
                                      <p:to>
                                        <p:strVal val="visible"/>
                                      </p:to>
                                    </p:set>
                                    <p:animEffect transition="in" filter="fade">
                                      <p:cBhvr>
                                        <p:cTn id="15" dur="1000"/>
                                        <p:tgtEl>
                                          <p:spTgt spid="1705"/>
                                        </p:tgtEl>
                                      </p:cBhvr>
                                    </p:animEffect>
                                  </p:childTnLst>
                                </p:cTn>
                              </p:par>
                              <p:par>
                                <p:cTn id="16" presetID="10" presetClass="entr" presetSubtype="0" fill="hold" nodeType="withEffect">
                                  <p:stCondLst>
                                    <p:cond delay="0"/>
                                  </p:stCondLst>
                                  <p:childTnLst>
                                    <p:set>
                                      <p:cBhvr>
                                        <p:cTn id="17" dur="1" fill="hold">
                                          <p:stCondLst>
                                            <p:cond delay="0"/>
                                          </p:stCondLst>
                                        </p:cTn>
                                        <p:tgtEl>
                                          <p:spTgt spid="1706"/>
                                        </p:tgtEl>
                                        <p:attrNameLst>
                                          <p:attrName>style.visibility</p:attrName>
                                        </p:attrNameLst>
                                      </p:cBhvr>
                                      <p:to>
                                        <p:strVal val="visible"/>
                                      </p:to>
                                    </p:set>
                                    <p:animEffect transition="in" filter="fade">
                                      <p:cBhvr>
                                        <p:cTn id="18" dur="1000"/>
                                        <p:tgtEl>
                                          <p:spTgt spid="1706"/>
                                        </p:tgtEl>
                                      </p:cBhvr>
                                    </p:animEffect>
                                  </p:childTnLst>
                                </p:cTn>
                              </p:par>
                              <p:par>
                                <p:cTn id="19" presetID="10" presetClass="entr" presetSubtype="0" fill="hold" nodeType="withEffect">
                                  <p:stCondLst>
                                    <p:cond delay="0"/>
                                  </p:stCondLst>
                                  <p:childTnLst>
                                    <p:set>
                                      <p:cBhvr>
                                        <p:cTn id="20" dur="1" fill="hold">
                                          <p:stCondLst>
                                            <p:cond delay="0"/>
                                          </p:stCondLst>
                                        </p:cTn>
                                        <p:tgtEl>
                                          <p:spTgt spid="1707"/>
                                        </p:tgtEl>
                                        <p:attrNameLst>
                                          <p:attrName>style.visibility</p:attrName>
                                        </p:attrNameLst>
                                      </p:cBhvr>
                                      <p:to>
                                        <p:strVal val="visible"/>
                                      </p:to>
                                    </p:set>
                                    <p:animEffect transition="in" filter="fade">
                                      <p:cBhvr>
                                        <p:cTn id="21" dur="1000"/>
                                        <p:tgtEl>
                                          <p:spTgt spid="1707"/>
                                        </p:tgtEl>
                                      </p:cBhvr>
                                    </p:animEffect>
                                  </p:childTnLst>
                                </p:cTn>
                              </p:par>
                              <p:par>
                                <p:cTn id="22" presetID="10" presetClass="entr" presetSubtype="0" fill="hold" nodeType="withEffect">
                                  <p:stCondLst>
                                    <p:cond delay="0"/>
                                  </p:stCondLst>
                                  <p:childTnLst>
                                    <p:set>
                                      <p:cBhvr>
                                        <p:cTn id="23" dur="1" fill="hold">
                                          <p:stCondLst>
                                            <p:cond delay="0"/>
                                          </p:stCondLst>
                                        </p:cTn>
                                        <p:tgtEl>
                                          <p:spTgt spid="1708"/>
                                        </p:tgtEl>
                                        <p:attrNameLst>
                                          <p:attrName>style.visibility</p:attrName>
                                        </p:attrNameLst>
                                      </p:cBhvr>
                                      <p:to>
                                        <p:strVal val="visible"/>
                                      </p:to>
                                    </p:set>
                                    <p:animEffect transition="in" filter="fade">
                                      <p:cBhvr>
                                        <p:cTn id="24" dur="1000"/>
                                        <p:tgtEl>
                                          <p:spTgt spid="1708"/>
                                        </p:tgtEl>
                                      </p:cBhvr>
                                    </p:animEffect>
                                  </p:childTnLst>
                                </p:cTn>
                              </p:par>
                              <p:par>
                                <p:cTn id="25" presetID="10" presetClass="entr" presetSubtype="0" fill="hold" nodeType="withEffect">
                                  <p:stCondLst>
                                    <p:cond delay="0"/>
                                  </p:stCondLst>
                                  <p:childTnLst>
                                    <p:set>
                                      <p:cBhvr>
                                        <p:cTn id="26" dur="1" fill="hold">
                                          <p:stCondLst>
                                            <p:cond delay="0"/>
                                          </p:stCondLst>
                                        </p:cTn>
                                        <p:tgtEl>
                                          <p:spTgt spid="1709"/>
                                        </p:tgtEl>
                                        <p:attrNameLst>
                                          <p:attrName>style.visibility</p:attrName>
                                        </p:attrNameLst>
                                      </p:cBhvr>
                                      <p:to>
                                        <p:strVal val="visible"/>
                                      </p:to>
                                    </p:set>
                                    <p:animEffect transition="in" filter="fade">
                                      <p:cBhvr>
                                        <p:cTn id="27" dur="1000"/>
                                        <p:tgtEl>
                                          <p:spTgt spid="1709"/>
                                        </p:tgtEl>
                                      </p:cBhvr>
                                    </p:animEffect>
                                  </p:childTnLst>
                                </p:cTn>
                              </p:par>
                              <p:par>
                                <p:cTn id="28" presetID="10" presetClass="entr" presetSubtype="0" fill="hold" nodeType="withEffect">
                                  <p:stCondLst>
                                    <p:cond delay="0"/>
                                  </p:stCondLst>
                                  <p:childTnLst>
                                    <p:set>
                                      <p:cBhvr>
                                        <p:cTn id="29" dur="1" fill="hold">
                                          <p:stCondLst>
                                            <p:cond delay="0"/>
                                          </p:stCondLst>
                                        </p:cTn>
                                        <p:tgtEl>
                                          <p:spTgt spid="1710"/>
                                        </p:tgtEl>
                                        <p:attrNameLst>
                                          <p:attrName>style.visibility</p:attrName>
                                        </p:attrNameLst>
                                      </p:cBhvr>
                                      <p:to>
                                        <p:strVal val="visible"/>
                                      </p:to>
                                    </p:set>
                                    <p:animEffect transition="in" filter="fade">
                                      <p:cBhvr>
                                        <p:cTn id="30" dur="1000"/>
                                        <p:tgtEl>
                                          <p:spTgt spid="1710"/>
                                        </p:tgtEl>
                                      </p:cBhvr>
                                    </p:animEffect>
                                  </p:childTnLst>
                                </p:cTn>
                              </p:par>
                              <p:par>
                                <p:cTn id="31" presetID="10" presetClass="entr" presetSubtype="0" fill="hold" nodeType="withEffect">
                                  <p:stCondLst>
                                    <p:cond delay="0"/>
                                  </p:stCondLst>
                                  <p:childTnLst>
                                    <p:set>
                                      <p:cBhvr>
                                        <p:cTn id="32" dur="1" fill="hold">
                                          <p:stCondLst>
                                            <p:cond delay="0"/>
                                          </p:stCondLst>
                                        </p:cTn>
                                        <p:tgtEl>
                                          <p:spTgt spid="1711"/>
                                        </p:tgtEl>
                                        <p:attrNameLst>
                                          <p:attrName>style.visibility</p:attrName>
                                        </p:attrNameLst>
                                      </p:cBhvr>
                                      <p:to>
                                        <p:strVal val="visible"/>
                                      </p:to>
                                    </p:set>
                                    <p:animEffect transition="in" filter="fade">
                                      <p:cBhvr>
                                        <p:cTn id="33" dur="1000"/>
                                        <p:tgtEl>
                                          <p:spTgt spid="1711"/>
                                        </p:tgtEl>
                                      </p:cBhvr>
                                    </p:animEffect>
                                  </p:childTnLst>
                                </p:cTn>
                              </p:par>
                              <p:par>
                                <p:cTn id="34" presetID="10" presetClass="entr" presetSubtype="0" fill="hold" nodeType="withEffect">
                                  <p:stCondLst>
                                    <p:cond delay="0"/>
                                  </p:stCondLst>
                                  <p:childTnLst>
                                    <p:set>
                                      <p:cBhvr>
                                        <p:cTn id="35" dur="1" fill="hold">
                                          <p:stCondLst>
                                            <p:cond delay="0"/>
                                          </p:stCondLst>
                                        </p:cTn>
                                        <p:tgtEl>
                                          <p:spTgt spid="1712"/>
                                        </p:tgtEl>
                                        <p:attrNameLst>
                                          <p:attrName>style.visibility</p:attrName>
                                        </p:attrNameLst>
                                      </p:cBhvr>
                                      <p:to>
                                        <p:strVal val="visible"/>
                                      </p:to>
                                    </p:set>
                                    <p:animEffect transition="in" filter="fade">
                                      <p:cBhvr>
                                        <p:cTn id="36" dur="1000"/>
                                        <p:tgtEl>
                                          <p:spTgt spid="1712"/>
                                        </p:tgtEl>
                                      </p:cBhvr>
                                    </p:animEffect>
                                  </p:childTnLst>
                                </p:cTn>
                              </p:par>
                              <p:par>
                                <p:cTn id="37" presetID="10" presetClass="entr" presetSubtype="0" fill="hold" nodeType="withEffect">
                                  <p:stCondLst>
                                    <p:cond delay="0"/>
                                  </p:stCondLst>
                                  <p:childTnLst>
                                    <p:set>
                                      <p:cBhvr>
                                        <p:cTn id="38" dur="1" fill="hold">
                                          <p:stCondLst>
                                            <p:cond delay="0"/>
                                          </p:stCondLst>
                                        </p:cTn>
                                        <p:tgtEl>
                                          <p:spTgt spid="1713"/>
                                        </p:tgtEl>
                                        <p:attrNameLst>
                                          <p:attrName>style.visibility</p:attrName>
                                        </p:attrNameLst>
                                      </p:cBhvr>
                                      <p:to>
                                        <p:strVal val="visible"/>
                                      </p:to>
                                    </p:set>
                                    <p:animEffect transition="in" filter="fade">
                                      <p:cBhvr>
                                        <p:cTn id="39" dur="1000"/>
                                        <p:tgtEl>
                                          <p:spTgt spid="1713"/>
                                        </p:tgtEl>
                                      </p:cBhvr>
                                    </p:animEffect>
                                  </p:childTnLst>
                                </p:cTn>
                              </p:par>
                              <p:par>
                                <p:cTn id="40" presetID="10" presetClass="entr" presetSubtype="0" fill="hold" nodeType="withEffect">
                                  <p:stCondLst>
                                    <p:cond delay="0"/>
                                  </p:stCondLst>
                                  <p:childTnLst>
                                    <p:set>
                                      <p:cBhvr>
                                        <p:cTn id="41" dur="1" fill="hold">
                                          <p:stCondLst>
                                            <p:cond delay="0"/>
                                          </p:stCondLst>
                                        </p:cTn>
                                        <p:tgtEl>
                                          <p:spTgt spid="1714"/>
                                        </p:tgtEl>
                                        <p:attrNameLst>
                                          <p:attrName>style.visibility</p:attrName>
                                        </p:attrNameLst>
                                      </p:cBhvr>
                                      <p:to>
                                        <p:strVal val="visible"/>
                                      </p:to>
                                    </p:set>
                                    <p:animEffect transition="in" filter="fade">
                                      <p:cBhvr>
                                        <p:cTn id="42" dur="1000"/>
                                        <p:tgtEl>
                                          <p:spTgt spid="1714"/>
                                        </p:tgtEl>
                                      </p:cBhvr>
                                    </p:animEffect>
                                  </p:childTnLst>
                                </p:cTn>
                              </p:par>
                              <p:par>
                                <p:cTn id="43" presetID="10" presetClass="entr" presetSubtype="0" fill="hold" nodeType="withEffect">
                                  <p:stCondLst>
                                    <p:cond delay="0"/>
                                  </p:stCondLst>
                                  <p:childTnLst>
                                    <p:set>
                                      <p:cBhvr>
                                        <p:cTn id="44" dur="1" fill="hold">
                                          <p:stCondLst>
                                            <p:cond delay="0"/>
                                          </p:stCondLst>
                                        </p:cTn>
                                        <p:tgtEl>
                                          <p:spTgt spid="1715"/>
                                        </p:tgtEl>
                                        <p:attrNameLst>
                                          <p:attrName>style.visibility</p:attrName>
                                        </p:attrNameLst>
                                      </p:cBhvr>
                                      <p:to>
                                        <p:strVal val="visible"/>
                                      </p:to>
                                    </p:set>
                                    <p:animEffect transition="in" filter="fade">
                                      <p:cBhvr>
                                        <p:cTn id="45" dur="1000"/>
                                        <p:tgtEl>
                                          <p:spTgt spid="1715"/>
                                        </p:tgtEl>
                                      </p:cBhvr>
                                    </p:animEffect>
                                  </p:childTnLst>
                                </p:cTn>
                              </p:par>
                              <p:par>
                                <p:cTn id="46" presetID="10" presetClass="entr" presetSubtype="0" fill="hold" nodeType="withEffect">
                                  <p:stCondLst>
                                    <p:cond delay="0"/>
                                  </p:stCondLst>
                                  <p:childTnLst>
                                    <p:set>
                                      <p:cBhvr>
                                        <p:cTn id="47" dur="1" fill="hold">
                                          <p:stCondLst>
                                            <p:cond delay="0"/>
                                          </p:stCondLst>
                                        </p:cTn>
                                        <p:tgtEl>
                                          <p:spTgt spid="1716"/>
                                        </p:tgtEl>
                                        <p:attrNameLst>
                                          <p:attrName>style.visibility</p:attrName>
                                        </p:attrNameLst>
                                      </p:cBhvr>
                                      <p:to>
                                        <p:strVal val="visible"/>
                                      </p:to>
                                    </p:set>
                                    <p:animEffect transition="in" filter="fade">
                                      <p:cBhvr>
                                        <p:cTn id="48" dur="1000"/>
                                        <p:tgtEl>
                                          <p:spTgt spid="1716"/>
                                        </p:tgtEl>
                                      </p:cBhvr>
                                    </p:animEffect>
                                  </p:childTnLst>
                                </p:cTn>
                              </p:par>
                              <p:par>
                                <p:cTn id="49" presetID="10" presetClass="entr" presetSubtype="0" fill="hold" nodeType="withEffect">
                                  <p:stCondLst>
                                    <p:cond delay="0"/>
                                  </p:stCondLst>
                                  <p:childTnLst>
                                    <p:set>
                                      <p:cBhvr>
                                        <p:cTn id="50" dur="1" fill="hold">
                                          <p:stCondLst>
                                            <p:cond delay="0"/>
                                          </p:stCondLst>
                                        </p:cTn>
                                        <p:tgtEl>
                                          <p:spTgt spid="1717"/>
                                        </p:tgtEl>
                                        <p:attrNameLst>
                                          <p:attrName>style.visibility</p:attrName>
                                        </p:attrNameLst>
                                      </p:cBhvr>
                                      <p:to>
                                        <p:strVal val="visible"/>
                                      </p:to>
                                    </p:set>
                                    <p:animEffect transition="in" filter="fade">
                                      <p:cBhvr>
                                        <p:cTn id="51" dur="1000"/>
                                        <p:tgtEl>
                                          <p:spTgt spid="1717"/>
                                        </p:tgtEl>
                                      </p:cBhvr>
                                    </p:animEffect>
                                  </p:childTnLst>
                                </p:cTn>
                              </p:par>
                              <p:par>
                                <p:cTn id="52" presetID="10" presetClass="entr" presetSubtype="0" fill="hold" nodeType="withEffect">
                                  <p:stCondLst>
                                    <p:cond delay="0"/>
                                  </p:stCondLst>
                                  <p:childTnLst>
                                    <p:set>
                                      <p:cBhvr>
                                        <p:cTn id="53" dur="1" fill="hold">
                                          <p:stCondLst>
                                            <p:cond delay="0"/>
                                          </p:stCondLst>
                                        </p:cTn>
                                        <p:tgtEl>
                                          <p:spTgt spid="1724"/>
                                        </p:tgtEl>
                                        <p:attrNameLst>
                                          <p:attrName>style.visibility</p:attrName>
                                        </p:attrNameLst>
                                      </p:cBhvr>
                                      <p:to>
                                        <p:strVal val="visible"/>
                                      </p:to>
                                    </p:set>
                                    <p:animEffect transition="in" filter="fade">
                                      <p:cBhvr>
                                        <p:cTn id="54" dur="1000"/>
                                        <p:tgtEl>
                                          <p:spTgt spid="1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293"/>
          <p:cNvSpPr txBox="1"/>
          <p:nvPr/>
        </p:nvSpPr>
        <p:spPr>
          <a:xfrm>
            <a:off x="0" y="0"/>
            <a:ext cx="9144000" cy="768000"/>
          </a:xfrm>
          <a:prstGeom prst="rect">
            <a:avLst/>
          </a:prstGeom>
          <a:solidFill>
            <a:srgbClr val="00AFD7"/>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 sz="2600" b="1">
                <a:solidFill>
                  <a:srgbClr val="FFFFFF"/>
                </a:solidFill>
                <a:latin typeface="Didact Gothic"/>
                <a:ea typeface="Didact Gothic"/>
                <a:cs typeface="Didact Gothic"/>
                <a:sym typeface="Didact Gothic"/>
              </a:rPr>
              <a:t>Professional Learning - Science of Reading</a:t>
            </a:r>
            <a:endParaRPr sz="2600" b="1">
              <a:solidFill>
                <a:srgbClr val="FFFFFF"/>
              </a:solidFill>
              <a:latin typeface="Didact Gothic"/>
              <a:ea typeface="Didact Gothic"/>
              <a:cs typeface="Didact Gothic"/>
              <a:sym typeface="Didact Gothic"/>
            </a:endParaRPr>
          </a:p>
        </p:txBody>
      </p:sp>
      <p:graphicFrame>
        <p:nvGraphicFramePr>
          <p:cNvPr id="1732" name="Google Shape;1732;p293"/>
          <p:cNvGraphicFramePr/>
          <p:nvPr/>
        </p:nvGraphicFramePr>
        <p:xfrm>
          <a:off x="90625" y="899467"/>
          <a:ext cx="3000000" cy="3000000"/>
        </p:xfrm>
        <a:graphic>
          <a:graphicData uri="http://schemas.openxmlformats.org/drawingml/2006/table">
            <a:tbl>
              <a:tblPr>
                <a:noFill/>
                <a:tableStyleId>{0405014E-A42B-4C9D-981A-4796E7D259BA}</a:tableStyleId>
              </a:tblPr>
              <a:tblGrid>
                <a:gridCol w="4710300">
                  <a:extLst>
                    <a:ext uri="{9D8B030D-6E8A-4147-A177-3AD203B41FA5}">
                      <a16:colId xmlns:a16="http://schemas.microsoft.com/office/drawing/2014/main" val="20000"/>
                    </a:ext>
                  </a:extLst>
                </a:gridCol>
                <a:gridCol w="1491475">
                  <a:extLst>
                    <a:ext uri="{9D8B030D-6E8A-4147-A177-3AD203B41FA5}">
                      <a16:colId xmlns:a16="http://schemas.microsoft.com/office/drawing/2014/main" val="20001"/>
                    </a:ext>
                  </a:extLst>
                </a:gridCol>
                <a:gridCol w="1370400">
                  <a:extLst>
                    <a:ext uri="{9D8B030D-6E8A-4147-A177-3AD203B41FA5}">
                      <a16:colId xmlns:a16="http://schemas.microsoft.com/office/drawing/2014/main" val="20002"/>
                    </a:ext>
                  </a:extLst>
                </a:gridCol>
                <a:gridCol w="1356925">
                  <a:extLst>
                    <a:ext uri="{9D8B030D-6E8A-4147-A177-3AD203B41FA5}">
                      <a16:colId xmlns:a16="http://schemas.microsoft.com/office/drawing/2014/main" val="20003"/>
                    </a:ext>
                  </a:extLst>
                </a:gridCol>
              </a:tblGrid>
              <a:tr h="508000">
                <a:tc>
                  <a:txBody>
                    <a:bodyPr/>
                    <a:lstStyle/>
                    <a:p>
                      <a:pPr marL="0" lvl="0" indent="0" algn="l" rtl="0">
                        <a:spcBef>
                          <a:spcPts val="0"/>
                        </a:spcBef>
                        <a:spcAft>
                          <a:spcPts val="0"/>
                        </a:spcAft>
                        <a:buNone/>
                      </a:pPr>
                      <a:endParaRPr sz="2400">
                        <a:latin typeface="Avenir"/>
                        <a:ea typeface="Avenir"/>
                        <a:cs typeface="Avenir"/>
                        <a:sym typeface="Avenir"/>
                      </a:endParaRPr>
                    </a:p>
                  </a:txBody>
                  <a:tcPr marL="91425" marR="91425" marT="121900" marB="121900">
                    <a:lnL w="2857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alpha val="0"/>
                        </a:srgbClr>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a:solidFill>
                            <a:srgbClr val="FFFFFF"/>
                          </a:solidFill>
                          <a:latin typeface="Didact Gothic"/>
                          <a:ea typeface="Didact Gothic"/>
                          <a:cs typeface="Didact Gothic"/>
                          <a:sym typeface="Didact Gothic"/>
                        </a:rPr>
                        <a:t>Prior to 2020-2021</a:t>
                      </a:r>
                      <a:endParaRPr sz="2400" b="1">
                        <a:solidFill>
                          <a:srgbClr val="FFFFFF"/>
                        </a:solidFill>
                        <a:latin typeface="Didact Gothic"/>
                        <a:ea typeface="Didact Gothic"/>
                        <a:cs typeface="Didact Gothic"/>
                        <a:sym typeface="Didact Gothic"/>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sz="2400" b="1">
                          <a:solidFill>
                            <a:srgbClr val="FFFFFF"/>
                          </a:solidFill>
                          <a:latin typeface="Didact Gothic"/>
                          <a:ea typeface="Didact Gothic"/>
                          <a:cs typeface="Didact Gothic"/>
                          <a:sym typeface="Didact Gothic"/>
                        </a:rPr>
                        <a:t>2020-2021</a:t>
                      </a:r>
                      <a:endParaRPr sz="2400" b="1">
                        <a:solidFill>
                          <a:srgbClr val="FFFFFF"/>
                        </a:solidFill>
                        <a:latin typeface="Didact Gothic"/>
                        <a:ea typeface="Didact Gothic"/>
                        <a:cs typeface="Didact Gothic"/>
                        <a:sym typeface="Didact Gothic"/>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9900"/>
                    </a:solidFill>
                  </a:tcPr>
                </a:tc>
                <a:tc>
                  <a:txBody>
                    <a:bodyPr/>
                    <a:lstStyle/>
                    <a:p>
                      <a:pPr marL="0" lvl="0" indent="0" algn="ctr" rtl="0">
                        <a:spcBef>
                          <a:spcPts val="0"/>
                        </a:spcBef>
                        <a:spcAft>
                          <a:spcPts val="0"/>
                        </a:spcAft>
                        <a:buNone/>
                      </a:pPr>
                      <a:r>
                        <a:rPr lang="en" sz="2400" b="1">
                          <a:solidFill>
                            <a:srgbClr val="FFFFFF"/>
                          </a:solidFill>
                          <a:latin typeface="Didact Gothic"/>
                          <a:ea typeface="Didact Gothic"/>
                          <a:cs typeface="Didact Gothic"/>
                          <a:sym typeface="Didact Gothic"/>
                        </a:rPr>
                        <a:t>Beyond</a:t>
                      </a:r>
                      <a:endParaRPr sz="2400" b="1">
                        <a:solidFill>
                          <a:srgbClr val="FFFFFF"/>
                        </a:solidFill>
                        <a:latin typeface="Didact Gothic"/>
                        <a:ea typeface="Didact Gothic"/>
                        <a:cs typeface="Didact Gothic"/>
                        <a:sym typeface="Didact Gothic"/>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9900"/>
                    </a:solidFill>
                  </a:tcPr>
                </a:tc>
                <a:extLst>
                  <a:ext uri="{0D108BD9-81ED-4DB2-BD59-A6C34878D82A}">
                    <a16:rowId xmlns:a16="http://schemas.microsoft.com/office/drawing/2014/main" val="10000"/>
                  </a:ext>
                </a:extLst>
              </a:tr>
              <a:tr h="966925">
                <a:tc>
                  <a:txBody>
                    <a:bodyPr/>
                    <a:lstStyle/>
                    <a:p>
                      <a:pPr marL="0" lvl="0" indent="0" algn="l" rtl="0">
                        <a:spcBef>
                          <a:spcPts val="0"/>
                        </a:spcBef>
                        <a:spcAft>
                          <a:spcPts val="0"/>
                        </a:spcAft>
                        <a:buNone/>
                      </a:pPr>
                      <a:r>
                        <a:rPr lang="en" sz="2400">
                          <a:latin typeface="Didact Gothic"/>
                          <a:ea typeface="Didact Gothic"/>
                          <a:cs typeface="Didact Gothic"/>
                          <a:sym typeface="Didact Gothic"/>
                        </a:rPr>
                        <a:t>North Carolina Department of Public Instruction (NCDPI) - Reading Foundations</a:t>
                      </a: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66925">
                <a:tc>
                  <a:txBody>
                    <a:bodyPr/>
                    <a:lstStyle/>
                    <a:p>
                      <a:pPr marL="0" lvl="0" indent="0" algn="l" rtl="0">
                        <a:spcBef>
                          <a:spcPts val="0"/>
                        </a:spcBef>
                        <a:spcAft>
                          <a:spcPts val="0"/>
                        </a:spcAft>
                        <a:buNone/>
                      </a:pPr>
                      <a:r>
                        <a:rPr lang="en" sz="2400" u="sng">
                          <a:solidFill>
                            <a:srgbClr val="1155CC"/>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Friday Institute - Reading Foundations</a:t>
                      </a:r>
                      <a:endParaRPr sz="2400">
                        <a:solidFill>
                          <a:srgbClr val="1155CC"/>
                        </a:solidFill>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66925">
                <a:tc>
                  <a:txBody>
                    <a:bodyPr/>
                    <a:lstStyle/>
                    <a:p>
                      <a:pPr marL="0" lvl="0" indent="0" algn="l" rtl="0">
                        <a:spcBef>
                          <a:spcPts val="0"/>
                        </a:spcBef>
                        <a:spcAft>
                          <a:spcPts val="0"/>
                        </a:spcAft>
                        <a:buNone/>
                      </a:pPr>
                      <a:r>
                        <a:rPr lang="en" sz="2400">
                          <a:latin typeface="Didact Gothic"/>
                          <a:ea typeface="Didact Gothic"/>
                          <a:cs typeface="Didact Gothic"/>
                          <a:sym typeface="Didact Gothic"/>
                        </a:rPr>
                        <a:t>Charlotte-Mecklenburg Schools Reading Institute</a:t>
                      </a: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966925">
                <a:tc>
                  <a:txBody>
                    <a:bodyPr/>
                    <a:lstStyle/>
                    <a:p>
                      <a:pPr marL="0" lvl="0" indent="0" algn="l" rtl="0">
                        <a:spcBef>
                          <a:spcPts val="0"/>
                        </a:spcBef>
                        <a:spcAft>
                          <a:spcPts val="0"/>
                        </a:spcAft>
                        <a:buNone/>
                      </a:pPr>
                      <a:r>
                        <a:rPr lang="en" sz="2400">
                          <a:latin typeface="Didact Gothic"/>
                          <a:ea typeface="Didact Gothic"/>
                          <a:cs typeface="Didact Gothic"/>
                          <a:sym typeface="Didact Gothic"/>
                        </a:rPr>
                        <a:t>Institute of Multi-Sensory Education - Orton Gillingham (OG)</a:t>
                      </a: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966925">
                <a:tc>
                  <a:txBody>
                    <a:bodyPr/>
                    <a:lstStyle/>
                    <a:p>
                      <a:pPr marL="0" lvl="0" indent="0" algn="l" rtl="0">
                        <a:spcBef>
                          <a:spcPts val="0"/>
                        </a:spcBef>
                        <a:spcAft>
                          <a:spcPts val="0"/>
                        </a:spcAft>
                        <a:buNone/>
                      </a:pPr>
                      <a:r>
                        <a:rPr lang="en" sz="2400">
                          <a:solidFill>
                            <a:schemeClr val="dk1"/>
                          </a:solidFill>
                          <a:latin typeface="Didact Gothic"/>
                          <a:ea typeface="Didact Gothic"/>
                          <a:cs typeface="Didact Gothic"/>
                          <a:sym typeface="Didact Gothic"/>
                        </a:rPr>
                        <a:t>Language Essentials for Teachers of Reading and Spelling (</a:t>
                      </a:r>
                      <a:r>
                        <a:rPr lang="en" sz="2400">
                          <a:latin typeface="Didact Gothic"/>
                          <a:ea typeface="Didact Gothic"/>
                          <a:cs typeface="Didact Gothic"/>
                          <a:sym typeface="Didact Gothic"/>
                        </a:rPr>
                        <a:t>LETRS)</a:t>
                      </a: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Didact Gothic"/>
                        <a:ea typeface="Didact Gothic"/>
                        <a:cs typeface="Didact Gothic"/>
                        <a:sym typeface="Didact Gothic"/>
                      </a:endParaRPr>
                    </a:p>
                  </a:txBody>
                  <a:tcPr marL="91425" marR="91425" marT="121900" marB="1219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733" name="Google Shape;1733;p293"/>
          <p:cNvPicPr preferRelativeResize="0"/>
          <p:nvPr/>
        </p:nvPicPr>
        <p:blipFill>
          <a:blip r:embed="rId4">
            <a:alphaModFix/>
          </a:blip>
          <a:stretch>
            <a:fillRect/>
          </a:stretch>
        </p:blipFill>
        <p:spPr>
          <a:xfrm>
            <a:off x="5173975" y="2011565"/>
            <a:ext cx="718196" cy="576000"/>
          </a:xfrm>
          <a:prstGeom prst="rect">
            <a:avLst/>
          </a:prstGeom>
          <a:noFill/>
          <a:ln>
            <a:noFill/>
          </a:ln>
        </p:spPr>
      </p:pic>
      <p:pic>
        <p:nvPicPr>
          <p:cNvPr id="1734" name="Google Shape;1734;p293"/>
          <p:cNvPicPr preferRelativeResize="0"/>
          <p:nvPr/>
        </p:nvPicPr>
        <p:blipFill>
          <a:blip r:embed="rId4">
            <a:alphaModFix/>
          </a:blip>
          <a:stretch>
            <a:fillRect/>
          </a:stretch>
        </p:blipFill>
        <p:spPr>
          <a:xfrm>
            <a:off x="5223500" y="2955432"/>
            <a:ext cx="718196" cy="576000"/>
          </a:xfrm>
          <a:prstGeom prst="rect">
            <a:avLst/>
          </a:prstGeom>
          <a:noFill/>
          <a:ln>
            <a:noFill/>
          </a:ln>
        </p:spPr>
      </p:pic>
      <p:pic>
        <p:nvPicPr>
          <p:cNvPr id="1735" name="Google Shape;1735;p293"/>
          <p:cNvPicPr preferRelativeResize="0"/>
          <p:nvPr/>
        </p:nvPicPr>
        <p:blipFill>
          <a:blip r:embed="rId4">
            <a:alphaModFix/>
          </a:blip>
          <a:stretch>
            <a:fillRect/>
          </a:stretch>
        </p:blipFill>
        <p:spPr>
          <a:xfrm>
            <a:off x="5223500" y="3899299"/>
            <a:ext cx="718196" cy="576000"/>
          </a:xfrm>
          <a:prstGeom prst="rect">
            <a:avLst/>
          </a:prstGeom>
          <a:noFill/>
          <a:ln>
            <a:noFill/>
          </a:ln>
        </p:spPr>
      </p:pic>
      <p:pic>
        <p:nvPicPr>
          <p:cNvPr id="1736" name="Google Shape;1736;p293"/>
          <p:cNvPicPr preferRelativeResize="0"/>
          <p:nvPr/>
        </p:nvPicPr>
        <p:blipFill>
          <a:blip r:embed="rId4">
            <a:alphaModFix/>
          </a:blip>
          <a:stretch>
            <a:fillRect/>
          </a:stretch>
        </p:blipFill>
        <p:spPr>
          <a:xfrm>
            <a:off x="6610350" y="3899299"/>
            <a:ext cx="718196" cy="576000"/>
          </a:xfrm>
          <a:prstGeom prst="rect">
            <a:avLst/>
          </a:prstGeom>
          <a:noFill/>
          <a:ln>
            <a:noFill/>
          </a:ln>
        </p:spPr>
      </p:pic>
      <p:pic>
        <p:nvPicPr>
          <p:cNvPr id="1737" name="Google Shape;1737;p293"/>
          <p:cNvPicPr preferRelativeResize="0"/>
          <p:nvPr/>
        </p:nvPicPr>
        <p:blipFill>
          <a:blip r:embed="rId4">
            <a:alphaModFix/>
          </a:blip>
          <a:stretch>
            <a:fillRect/>
          </a:stretch>
        </p:blipFill>
        <p:spPr>
          <a:xfrm>
            <a:off x="6610350" y="4870599"/>
            <a:ext cx="718196" cy="576000"/>
          </a:xfrm>
          <a:prstGeom prst="rect">
            <a:avLst/>
          </a:prstGeom>
          <a:noFill/>
          <a:ln>
            <a:noFill/>
          </a:ln>
        </p:spPr>
      </p:pic>
      <p:pic>
        <p:nvPicPr>
          <p:cNvPr id="1738" name="Google Shape;1738;p293"/>
          <p:cNvPicPr preferRelativeResize="0"/>
          <p:nvPr/>
        </p:nvPicPr>
        <p:blipFill>
          <a:blip r:embed="rId4">
            <a:alphaModFix/>
          </a:blip>
          <a:stretch>
            <a:fillRect/>
          </a:stretch>
        </p:blipFill>
        <p:spPr>
          <a:xfrm>
            <a:off x="6610350" y="2955432"/>
            <a:ext cx="718196" cy="576000"/>
          </a:xfrm>
          <a:prstGeom prst="rect">
            <a:avLst/>
          </a:prstGeom>
          <a:noFill/>
          <a:ln>
            <a:noFill/>
          </a:ln>
        </p:spPr>
      </p:pic>
      <p:pic>
        <p:nvPicPr>
          <p:cNvPr id="1739" name="Google Shape;1739;p293"/>
          <p:cNvPicPr preferRelativeResize="0"/>
          <p:nvPr/>
        </p:nvPicPr>
        <p:blipFill>
          <a:blip r:embed="rId4">
            <a:alphaModFix/>
          </a:blip>
          <a:stretch>
            <a:fillRect/>
          </a:stretch>
        </p:blipFill>
        <p:spPr>
          <a:xfrm>
            <a:off x="7986900" y="5846965"/>
            <a:ext cx="718196" cy="576000"/>
          </a:xfrm>
          <a:prstGeom prst="rect">
            <a:avLst/>
          </a:prstGeom>
          <a:noFill/>
          <a:ln>
            <a:noFill/>
          </a:ln>
        </p:spPr>
      </p:pic>
      <p:pic>
        <p:nvPicPr>
          <p:cNvPr id="1740" name="Google Shape;1740;p293"/>
          <p:cNvPicPr preferRelativeResize="0"/>
          <p:nvPr/>
        </p:nvPicPr>
        <p:blipFill>
          <a:blip r:embed="rId4">
            <a:alphaModFix/>
          </a:blip>
          <a:stretch>
            <a:fillRect/>
          </a:stretch>
        </p:blipFill>
        <p:spPr>
          <a:xfrm>
            <a:off x="7997200" y="3899299"/>
            <a:ext cx="718196" cy="576000"/>
          </a:xfrm>
          <a:prstGeom prst="rect">
            <a:avLst/>
          </a:prstGeom>
          <a:noFill/>
          <a:ln>
            <a:noFill/>
          </a:ln>
        </p:spPr>
      </p:pic>
      <p:pic>
        <p:nvPicPr>
          <p:cNvPr id="1741" name="Google Shape;1741;p293"/>
          <p:cNvPicPr preferRelativeResize="0"/>
          <p:nvPr/>
        </p:nvPicPr>
        <p:blipFill>
          <a:blip r:embed="rId4">
            <a:alphaModFix/>
          </a:blip>
          <a:stretch>
            <a:fillRect/>
          </a:stretch>
        </p:blipFill>
        <p:spPr>
          <a:xfrm>
            <a:off x="7997200" y="2955432"/>
            <a:ext cx="718196" cy="576000"/>
          </a:xfrm>
          <a:prstGeom prst="rect">
            <a:avLst/>
          </a:prstGeom>
          <a:noFill/>
          <a:ln>
            <a:noFill/>
          </a:ln>
        </p:spPr>
      </p:pic>
      <p:sp>
        <p:nvSpPr>
          <p:cNvPr id="1742" name="Google Shape;1742;p293"/>
          <p:cNvSpPr/>
          <p:nvPr/>
        </p:nvSpPr>
        <p:spPr>
          <a:xfrm>
            <a:off x="4001650" y="5841900"/>
            <a:ext cx="3867900" cy="948900"/>
          </a:xfrm>
          <a:prstGeom prst="rightArrow">
            <a:avLst>
              <a:gd name="adj1" fmla="val 48791"/>
              <a:gd name="adj2" fmla="val 50596"/>
            </a:avLst>
          </a:prstGeom>
          <a:solidFill>
            <a:srgbClr val="FFFF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Didact Gothic"/>
                <a:ea typeface="Didact Gothic"/>
                <a:cs typeface="Didact Gothic"/>
                <a:sym typeface="Didact Gothic"/>
              </a:rPr>
              <a:t>NCDPI Pilot- postponed due to COVID-19</a:t>
            </a:r>
            <a:endParaRPr sz="1200">
              <a:latin typeface="Didact Gothic"/>
              <a:ea typeface="Didact Gothic"/>
              <a:cs typeface="Didact Gothic"/>
              <a:sym typeface="Didact Gothic"/>
            </a:endParaRPr>
          </a:p>
        </p:txBody>
      </p:sp>
      <p:sp>
        <p:nvSpPr>
          <p:cNvPr id="1743" name="Google Shape;1743;p293"/>
          <p:cNvSpPr/>
          <p:nvPr/>
        </p:nvSpPr>
        <p:spPr>
          <a:xfrm>
            <a:off x="6297175" y="911233"/>
            <a:ext cx="1360800" cy="58797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3"/>
          <p:cNvSpPr/>
          <p:nvPr/>
        </p:nvSpPr>
        <p:spPr>
          <a:xfrm>
            <a:off x="0" y="859033"/>
            <a:ext cx="9144000" cy="5984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3"/>
          <p:cNvSpPr/>
          <p:nvPr/>
        </p:nvSpPr>
        <p:spPr>
          <a:xfrm>
            <a:off x="5102750" y="1594800"/>
            <a:ext cx="3044400" cy="3668400"/>
          </a:xfrm>
          <a:prstGeom prst="rect">
            <a:avLst/>
          </a:prstGeom>
          <a:solidFill>
            <a:srgbClr val="00AFD7"/>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idact Gothic"/>
                <a:ea typeface="Didact Gothic"/>
                <a:cs typeface="Didact Gothic"/>
                <a:sym typeface="Didact Gothic"/>
              </a:rPr>
              <a:t>Professional Learning:</a:t>
            </a:r>
            <a:br>
              <a:rPr lang="en" sz="1800" b="1">
                <a:latin typeface="Didact Gothic"/>
                <a:ea typeface="Didact Gothic"/>
                <a:cs typeface="Didact Gothic"/>
                <a:sym typeface="Didact Gothic"/>
              </a:rPr>
            </a:br>
            <a:r>
              <a:rPr lang="en" sz="1500">
                <a:latin typeface="Didact Gothic"/>
                <a:ea typeface="Didact Gothic"/>
                <a:cs typeface="Didact Gothic"/>
                <a:sym typeface="Didact Gothic"/>
              </a:rPr>
              <a:t>Our goal is to develop and deliver professional learning focused on... </a:t>
            </a:r>
            <a:endParaRPr sz="1500">
              <a:latin typeface="Didact Gothic"/>
              <a:ea typeface="Didact Gothic"/>
              <a:cs typeface="Didact Gothic"/>
              <a:sym typeface="Didact Gothic"/>
            </a:endParaRPr>
          </a:p>
          <a:p>
            <a:pPr marL="457200" lvl="0" indent="-323850" algn="ctr" rtl="0">
              <a:spcBef>
                <a:spcPts val="0"/>
              </a:spcBef>
              <a:spcAft>
                <a:spcPts val="0"/>
              </a:spcAft>
              <a:buSzPts val="1500"/>
              <a:buFont typeface="Didact Gothic"/>
              <a:buChar char="●"/>
            </a:pPr>
            <a:r>
              <a:rPr lang="en" sz="1500">
                <a:latin typeface="Didact Gothic"/>
                <a:ea typeface="Didact Gothic"/>
                <a:cs typeface="Didact Gothic"/>
                <a:sym typeface="Didact Gothic"/>
              </a:rPr>
              <a:t>the intersection of written and taught curriculum</a:t>
            </a:r>
            <a:endParaRPr sz="1500">
              <a:latin typeface="Didact Gothic"/>
              <a:ea typeface="Didact Gothic"/>
              <a:cs typeface="Didact Gothic"/>
              <a:sym typeface="Didact Gothic"/>
            </a:endParaRPr>
          </a:p>
          <a:p>
            <a:pPr marL="457200" lvl="0" indent="-323850" algn="ctr" rtl="0">
              <a:spcBef>
                <a:spcPts val="0"/>
              </a:spcBef>
              <a:spcAft>
                <a:spcPts val="0"/>
              </a:spcAft>
              <a:buSzPts val="1500"/>
              <a:buFont typeface="Didact Gothic"/>
              <a:buChar char="●"/>
            </a:pPr>
            <a:r>
              <a:rPr lang="en" sz="1500">
                <a:latin typeface="Didact Gothic"/>
                <a:ea typeface="Didact Gothic"/>
                <a:cs typeface="Didact Gothic"/>
                <a:sym typeface="Didact Gothic"/>
              </a:rPr>
              <a:t>Race, Bias, Power and Equity</a:t>
            </a:r>
            <a:endParaRPr sz="1500">
              <a:latin typeface="Didact Gothic"/>
              <a:ea typeface="Didact Gothic"/>
              <a:cs typeface="Didact Gothic"/>
              <a:sym typeface="Didact Gothic"/>
            </a:endParaRPr>
          </a:p>
          <a:p>
            <a:pPr marL="457200" lvl="0" indent="-323850" algn="ctr" rtl="0">
              <a:spcBef>
                <a:spcPts val="0"/>
              </a:spcBef>
              <a:spcAft>
                <a:spcPts val="0"/>
              </a:spcAft>
              <a:buSzPts val="1500"/>
              <a:buFont typeface="Didact Gothic"/>
              <a:buChar char="●"/>
            </a:pPr>
            <a:r>
              <a:rPr lang="en" sz="1500">
                <a:latin typeface="Didact Gothic"/>
                <a:ea typeface="Didact Gothic"/>
                <a:cs typeface="Didact Gothic"/>
                <a:sym typeface="Didact Gothic"/>
              </a:rPr>
              <a:t>building knowledge of the Science of Reading and how it shows up in our curriculum</a:t>
            </a:r>
            <a:endParaRPr sz="1500">
              <a:latin typeface="Didact Gothic"/>
              <a:ea typeface="Didact Gothic"/>
              <a:cs typeface="Didact Gothic"/>
              <a:sym typeface="Didact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45"/>
                                        </p:tgtEl>
                                      </p:cBhvr>
                                    </p:animEffect>
                                    <p:set>
                                      <p:cBhvr>
                                        <p:cTn id="7" dur="1" fill="hold">
                                          <p:stCondLst>
                                            <p:cond delay="1000"/>
                                          </p:stCondLst>
                                        </p:cTn>
                                        <p:tgtEl>
                                          <p:spTgt spid="174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44"/>
                                        </p:tgtEl>
                                      </p:cBhvr>
                                    </p:animEffect>
                                    <p:set>
                                      <p:cBhvr>
                                        <p:cTn id="10" dur="1" fill="hold">
                                          <p:stCondLst>
                                            <p:cond delay="1000"/>
                                          </p:stCondLst>
                                        </p:cTn>
                                        <p:tgtEl>
                                          <p:spTgt spid="1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294"/>
          <p:cNvSpPr/>
          <p:nvPr/>
        </p:nvSpPr>
        <p:spPr>
          <a:xfrm>
            <a:off x="6344313" y="1726867"/>
            <a:ext cx="2516100" cy="3061500"/>
          </a:xfrm>
          <a:prstGeom prst="roundRect">
            <a:avLst>
              <a:gd name="adj" fmla="val 16667"/>
            </a:avLst>
          </a:prstGeom>
          <a:solidFill>
            <a:srgbClr val="84BD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Curriculum Implementation </a:t>
            </a:r>
            <a:br>
              <a:rPr lang="en">
                <a:latin typeface="Didact Gothic"/>
                <a:ea typeface="Didact Gothic"/>
                <a:cs typeface="Didact Gothic"/>
                <a:sym typeface="Didact Gothic"/>
              </a:rPr>
            </a:br>
            <a:r>
              <a:rPr lang="en">
                <a:latin typeface="Didact Gothic"/>
                <a:ea typeface="Didact Gothic"/>
                <a:cs typeface="Didact Gothic"/>
                <a:sym typeface="Didact Gothic"/>
              </a:rPr>
              <a:t>(Year 1 and Year 2)</a:t>
            </a:r>
            <a:endParaRPr>
              <a:latin typeface="Didact Gothic"/>
              <a:ea typeface="Didact Gothic"/>
              <a:cs typeface="Didact Gothic"/>
              <a:sym typeface="Didact Gothic"/>
            </a:endParaRPr>
          </a:p>
          <a:p>
            <a:pPr marL="0" lvl="0" indent="0" algn="ctr" rtl="0">
              <a:spcBef>
                <a:spcPts val="0"/>
              </a:spcBef>
              <a:spcAft>
                <a:spcPts val="0"/>
              </a:spcAft>
              <a:buNone/>
            </a:pPr>
            <a:endParaRPr>
              <a:latin typeface="Didact Gothic"/>
              <a:ea typeface="Didact Gothic"/>
              <a:cs typeface="Didact Gothic"/>
              <a:sym typeface="Didact Gothic"/>
            </a:endParaRPr>
          </a:p>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Ongoing support with unpacking and effective implementation of the curriculum.</a:t>
            </a:r>
            <a:endParaRPr>
              <a:latin typeface="Didact Gothic"/>
              <a:ea typeface="Didact Gothic"/>
              <a:cs typeface="Didact Gothic"/>
              <a:sym typeface="Didact Gothic"/>
            </a:endParaRPr>
          </a:p>
        </p:txBody>
      </p:sp>
      <p:sp>
        <p:nvSpPr>
          <p:cNvPr id="1751" name="Google Shape;1751;p294"/>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Professional Development: Adult Learning Plan</a:t>
            </a:r>
            <a:endParaRPr sz="2900" b="1">
              <a:solidFill>
                <a:srgbClr val="FFFFFF"/>
              </a:solidFill>
              <a:latin typeface="Didact Gothic"/>
              <a:ea typeface="Didact Gothic"/>
              <a:cs typeface="Didact Gothic"/>
              <a:sym typeface="Didact Gothic"/>
            </a:endParaRPr>
          </a:p>
        </p:txBody>
      </p:sp>
      <p:sp>
        <p:nvSpPr>
          <p:cNvPr id="1752" name="Google Shape;1752;p294"/>
          <p:cNvSpPr/>
          <p:nvPr/>
        </p:nvSpPr>
        <p:spPr>
          <a:xfrm>
            <a:off x="559625" y="1726867"/>
            <a:ext cx="2516100" cy="3061500"/>
          </a:xfrm>
          <a:prstGeom prst="roundRect">
            <a:avLst>
              <a:gd name="adj" fmla="val 16667"/>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Race, Bias, Equity, &amp; Power On-going Training</a:t>
            </a:r>
            <a:br>
              <a:rPr lang="en">
                <a:latin typeface="Didact Gothic"/>
                <a:ea typeface="Didact Gothic"/>
                <a:cs typeface="Didact Gothic"/>
                <a:sym typeface="Didact Gothic"/>
              </a:rPr>
            </a:br>
            <a:endParaRPr>
              <a:latin typeface="Didact Gothic"/>
              <a:ea typeface="Didact Gothic"/>
              <a:cs typeface="Didact Gothic"/>
              <a:sym typeface="Didact Gothic"/>
            </a:endParaRPr>
          </a:p>
          <a:p>
            <a:pPr marL="0" lvl="0" indent="0" algn="ctr" rtl="0">
              <a:spcBef>
                <a:spcPts val="0"/>
              </a:spcBef>
              <a:spcAft>
                <a:spcPts val="0"/>
              </a:spcAft>
              <a:buNone/>
            </a:pPr>
            <a:r>
              <a:rPr lang="en" sz="1200">
                <a:latin typeface="Didact Gothic"/>
                <a:ea typeface="Didact Gothic"/>
                <a:cs typeface="Didact Gothic"/>
                <a:sym typeface="Didact Gothic"/>
              </a:rPr>
              <a:t>Central Office</a:t>
            </a:r>
            <a:endParaRPr sz="1200">
              <a:latin typeface="Didact Gothic"/>
              <a:ea typeface="Didact Gothic"/>
              <a:cs typeface="Didact Gothic"/>
              <a:sym typeface="Didact Gothic"/>
            </a:endParaRPr>
          </a:p>
          <a:p>
            <a:pPr marL="0" lvl="0" indent="0" algn="ctr" rtl="0">
              <a:spcBef>
                <a:spcPts val="0"/>
              </a:spcBef>
              <a:spcAft>
                <a:spcPts val="0"/>
              </a:spcAft>
              <a:buNone/>
            </a:pPr>
            <a:r>
              <a:rPr lang="en" sz="1200">
                <a:latin typeface="Didact Gothic"/>
                <a:ea typeface="Didact Gothic"/>
                <a:cs typeface="Didact Gothic"/>
                <a:sym typeface="Didact Gothic"/>
              </a:rPr>
              <a:t>School Leaders</a:t>
            </a:r>
            <a:endParaRPr sz="1200">
              <a:latin typeface="Didact Gothic"/>
              <a:ea typeface="Didact Gothic"/>
              <a:cs typeface="Didact Gothic"/>
              <a:sym typeface="Didact Gothic"/>
            </a:endParaRPr>
          </a:p>
          <a:p>
            <a:pPr marL="0" lvl="0" indent="0" algn="ctr" rtl="0">
              <a:spcBef>
                <a:spcPts val="0"/>
              </a:spcBef>
              <a:spcAft>
                <a:spcPts val="0"/>
              </a:spcAft>
              <a:buNone/>
            </a:pPr>
            <a:r>
              <a:rPr lang="en" sz="1200">
                <a:latin typeface="Didact Gothic"/>
                <a:ea typeface="Didact Gothic"/>
                <a:cs typeface="Didact Gothic"/>
                <a:sym typeface="Didact Gothic"/>
              </a:rPr>
              <a:t>Teachers</a:t>
            </a:r>
            <a:endParaRPr sz="1200">
              <a:latin typeface="Didact Gothic"/>
              <a:ea typeface="Didact Gothic"/>
              <a:cs typeface="Didact Gothic"/>
              <a:sym typeface="Didact Gothic"/>
            </a:endParaRPr>
          </a:p>
        </p:txBody>
      </p:sp>
      <p:sp>
        <p:nvSpPr>
          <p:cNvPr id="1753" name="Google Shape;1753;p294"/>
          <p:cNvSpPr/>
          <p:nvPr/>
        </p:nvSpPr>
        <p:spPr>
          <a:xfrm>
            <a:off x="3451963" y="1726867"/>
            <a:ext cx="2516100" cy="3061500"/>
          </a:xfrm>
          <a:prstGeom prst="roundRect">
            <a:avLst>
              <a:gd name="adj" fmla="val 16667"/>
            </a:avLst>
          </a:prstGeom>
          <a:solidFill>
            <a:srgbClr val="FFD966"/>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Focus on the Science of Reading and how this shows up in our curriculum: </a:t>
            </a:r>
            <a:br>
              <a:rPr lang="en">
                <a:latin typeface="Didact Gothic"/>
                <a:ea typeface="Didact Gothic"/>
                <a:cs typeface="Didact Gothic"/>
                <a:sym typeface="Didact Gothic"/>
              </a:rPr>
            </a:br>
            <a:br>
              <a:rPr lang="en">
                <a:latin typeface="Didact Gothic"/>
                <a:ea typeface="Didact Gothic"/>
                <a:cs typeface="Didact Gothic"/>
                <a:sym typeface="Didact Gothic"/>
              </a:rPr>
            </a:br>
            <a:r>
              <a:rPr lang="en" sz="1200">
                <a:latin typeface="Didact Gothic"/>
                <a:ea typeface="Didact Gothic"/>
                <a:cs typeface="Didact Gothic"/>
                <a:sym typeface="Didact Gothic"/>
              </a:rPr>
              <a:t>Building teachers’ knowledge of teaching foundational skills while continuing to deepen our understanding of the curriculum.</a:t>
            </a:r>
            <a:endParaRPr sz="1200">
              <a:latin typeface="Didact Gothic"/>
              <a:ea typeface="Didact Gothic"/>
              <a:cs typeface="Didact Gothic"/>
              <a:sym typeface="Didact Gothic"/>
            </a:endParaRPr>
          </a:p>
        </p:txBody>
      </p:sp>
      <p:sp>
        <p:nvSpPr>
          <p:cNvPr id="1754" name="Google Shape;1754;p294"/>
          <p:cNvSpPr/>
          <p:nvPr/>
        </p:nvSpPr>
        <p:spPr>
          <a:xfrm>
            <a:off x="2503825" y="4958667"/>
            <a:ext cx="4911600" cy="1718700"/>
          </a:xfrm>
          <a:prstGeom prst="roundRect">
            <a:avLst>
              <a:gd name="adj" fmla="val 16667"/>
            </a:avLst>
          </a:prstGeom>
          <a:solidFill>
            <a:srgbClr val="00AFD7"/>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Principal</a:t>
            </a:r>
            <a:endParaRPr>
              <a:latin typeface="Didact Gothic"/>
              <a:ea typeface="Didact Gothic"/>
              <a:cs typeface="Didact Gothic"/>
              <a:sym typeface="Didact Gothic"/>
            </a:endParaRPr>
          </a:p>
          <a:p>
            <a:pPr marL="0" lvl="0" indent="0" algn="ctr" rtl="0">
              <a:spcBef>
                <a:spcPts val="0"/>
              </a:spcBef>
              <a:spcAft>
                <a:spcPts val="0"/>
              </a:spcAft>
              <a:buNone/>
            </a:pPr>
            <a:r>
              <a:rPr lang="en">
                <a:latin typeface="Didact Gothic"/>
                <a:ea typeface="Didact Gothic"/>
                <a:cs typeface="Didact Gothic"/>
                <a:sym typeface="Didact Gothic"/>
              </a:rPr>
              <a:t>AP &amp; Dean</a:t>
            </a:r>
            <a:endParaRPr>
              <a:latin typeface="Didact Gothic"/>
              <a:ea typeface="Didact Gothic"/>
              <a:cs typeface="Didact Gothic"/>
              <a:sym typeface="Didact Gothic"/>
            </a:endParaRPr>
          </a:p>
          <a:p>
            <a:pPr marL="0" lvl="0" indent="0" algn="ctr" rtl="0">
              <a:spcBef>
                <a:spcPts val="0"/>
              </a:spcBef>
              <a:spcAft>
                <a:spcPts val="0"/>
              </a:spcAft>
              <a:buNone/>
            </a:pPr>
            <a:r>
              <a:rPr lang="en">
                <a:latin typeface="Didact Gothic"/>
                <a:ea typeface="Didact Gothic"/>
                <a:cs typeface="Didact Gothic"/>
                <a:sym typeface="Didact Gothic"/>
              </a:rPr>
              <a:t>Instructional Leaders</a:t>
            </a:r>
            <a:endParaRPr>
              <a:latin typeface="Didact Gothic"/>
              <a:ea typeface="Didact Gothic"/>
              <a:cs typeface="Didact Gothic"/>
              <a:sym typeface="Didact Gothic"/>
            </a:endParaRPr>
          </a:p>
          <a:p>
            <a:pPr marL="0" lvl="0" indent="0" algn="ctr" rtl="0">
              <a:spcBef>
                <a:spcPts val="0"/>
              </a:spcBef>
              <a:spcAft>
                <a:spcPts val="0"/>
              </a:spcAft>
              <a:buNone/>
            </a:pPr>
            <a:r>
              <a:rPr lang="en">
                <a:latin typeface="Didact Gothic"/>
                <a:ea typeface="Didact Gothic"/>
                <a:cs typeface="Didact Gothic"/>
                <a:sym typeface="Didact Gothic"/>
              </a:rPr>
              <a:t>Teachers</a:t>
            </a:r>
            <a:br>
              <a:rPr lang="en">
                <a:latin typeface="Didact Gothic"/>
                <a:ea typeface="Didact Gothic"/>
                <a:cs typeface="Didact Gothic"/>
                <a:sym typeface="Didact Gothic"/>
              </a:rPr>
            </a:br>
            <a:r>
              <a:rPr lang="en" i="1">
                <a:latin typeface="Didact Gothic"/>
                <a:ea typeface="Didact Gothic"/>
                <a:cs typeface="Didact Gothic"/>
                <a:sym typeface="Didact Gothic"/>
              </a:rPr>
              <a:t>All focused on the same goals!</a:t>
            </a:r>
            <a:endParaRPr i="1">
              <a:latin typeface="Didact Gothic"/>
              <a:ea typeface="Didact Gothic"/>
              <a:cs typeface="Didact Gothic"/>
              <a:sym typeface="Didact Gothic"/>
            </a:endParaRPr>
          </a:p>
        </p:txBody>
      </p:sp>
      <p:sp>
        <p:nvSpPr>
          <p:cNvPr id="1755" name="Google Shape;1755;p294"/>
          <p:cNvSpPr/>
          <p:nvPr/>
        </p:nvSpPr>
        <p:spPr>
          <a:xfrm>
            <a:off x="2900425" y="2817400"/>
            <a:ext cx="718800" cy="611700"/>
          </a:xfrm>
          <a:prstGeom prst="rightArrow">
            <a:avLst>
              <a:gd name="adj1" fmla="val 50000"/>
              <a:gd name="adj2" fmla="val 50000"/>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94"/>
          <p:cNvSpPr/>
          <p:nvPr/>
        </p:nvSpPr>
        <p:spPr>
          <a:xfrm>
            <a:off x="5804300" y="2817400"/>
            <a:ext cx="718800" cy="611700"/>
          </a:xfrm>
          <a:prstGeom prst="rightArrow">
            <a:avLst>
              <a:gd name="adj1" fmla="val 50000"/>
              <a:gd name="adj2" fmla="val 50000"/>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295"/>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Reading Institute</a:t>
            </a:r>
            <a:endParaRPr sz="2900" b="1">
              <a:solidFill>
                <a:srgbClr val="FFFFFF"/>
              </a:solidFill>
              <a:latin typeface="Didact Gothic"/>
              <a:ea typeface="Didact Gothic"/>
              <a:cs typeface="Didact Gothic"/>
              <a:sym typeface="Didact Gothic"/>
            </a:endParaRPr>
          </a:p>
        </p:txBody>
      </p:sp>
      <p:pic>
        <p:nvPicPr>
          <p:cNvPr id="1762" name="Google Shape;1762;p295"/>
          <p:cNvPicPr preferRelativeResize="0"/>
          <p:nvPr/>
        </p:nvPicPr>
        <p:blipFill>
          <a:blip r:embed="rId3">
            <a:alphaModFix/>
          </a:blip>
          <a:stretch>
            <a:fillRect/>
          </a:stretch>
        </p:blipFill>
        <p:spPr>
          <a:xfrm>
            <a:off x="7706498" y="6173703"/>
            <a:ext cx="1437497" cy="513224"/>
          </a:xfrm>
          <a:prstGeom prst="rect">
            <a:avLst/>
          </a:prstGeom>
          <a:noFill/>
          <a:ln>
            <a:noFill/>
          </a:ln>
        </p:spPr>
      </p:pic>
      <p:pic>
        <p:nvPicPr>
          <p:cNvPr id="1763" name="Google Shape;1763;p295"/>
          <p:cNvPicPr preferRelativeResize="0"/>
          <p:nvPr/>
        </p:nvPicPr>
        <p:blipFill>
          <a:blip r:embed="rId4">
            <a:alphaModFix/>
          </a:blip>
          <a:stretch>
            <a:fillRect/>
          </a:stretch>
        </p:blipFill>
        <p:spPr>
          <a:xfrm>
            <a:off x="1213850" y="1590833"/>
            <a:ext cx="3282499" cy="3833801"/>
          </a:xfrm>
          <a:prstGeom prst="rect">
            <a:avLst/>
          </a:prstGeom>
          <a:noFill/>
          <a:ln w="28575" cap="flat" cmpd="sng">
            <a:solidFill>
              <a:schemeClr val="dk2"/>
            </a:solidFill>
            <a:prstDash val="solid"/>
            <a:round/>
            <a:headEnd type="none" w="sm" len="sm"/>
            <a:tailEnd type="none" w="sm" len="sm"/>
          </a:ln>
        </p:spPr>
      </p:pic>
      <p:pic>
        <p:nvPicPr>
          <p:cNvPr id="1764" name="Google Shape;1764;p295"/>
          <p:cNvPicPr preferRelativeResize="0"/>
          <p:nvPr/>
        </p:nvPicPr>
        <p:blipFill>
          <a:blip r:embed="rId5">
            <a:alphaModFix/>
          </a:blip>
          <a:stretch>
            <a:fillRect/>
          </a:stretch>
        </p:blipFill>
        <p:spPr>
          <a:xfrm>
            <a:off x="4989104" y="2865317"/>
            <a:ext cx="3579675" cy="1422601"/>
          </a:xfrm>
          <a:prstGeom prst="rect">
            <a:avLst/>
          </a:prstGeom>
          <a:noFill/>
          <a:ln w="28575" cap="flat" cmpd="sng">
            <a:solidFill>
              <a:schemeClr val="dk2"/>
            </a:solidFill>
            <a:prstDash val="solid"/>
            <a:round/>
            <a:headEnd type="none" w="sm" len="sm"/>
            <a:tailEnd type="none" w="sm" len="sm"/>
          </a:ln>
        </p:spPr>
      </p:pic>
      <p:sp>
        <p:nvSpPr>
          <p:cNvPr id="1765" name="Google Shape;1765;p295"/>
          <p:cNvSpPr/>
          <p:nvPr/>
        </p:nvSpPr>
        <p:spPr>
          <a:xfrm>
            <a:off x="1286625" y="1677667"/>
            <a:ext cx="260700" cy="788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96"/>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latin typeface="Didact Gothic"/>
                <a:ea typeface="Didact Gothic"/>
                <a:cs typeface="Didact Gothic"/>
                <a:sym typeface="Didact Gothic"/>
              </a:rPr>
              <a:t>Aligning Core Curriculum &amp; MTSS Framework </a:t>
            </a:r>
            <a:endParaRPr sz="2900" b="1">
              <a:solidFill>
                <a:srgbClr val="FFFFFF"/>
              </a:solidFill>
              <a:latin typeface="Didact Gothic"/>
              <a:ea typeface="Didact Gothic"/>
              <a:cs typeface="Didact Gothic"/>
              <a:sym typeface="Didact Gothic"/>
            </a:endParaRPr>
          </a:p>
        </p:txBody>
      </p:sp>
      <p:pic>
        <p:nvPicPr>
          <p:cNvPr id="1771" name="Google Shape;1771;p296"/>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1772" name="Google Shape;1772;p296"/>
          <p:cNvSpPr/>
          <p:nvPr/>
        </p:nvSpPr>
        <p:spPr>
          <a:xfrm>
            <a:off x="2065525" y="2068800"/>
            <a:ext cx="4765800" cy="1017900"/>
          </a:xfrm>
          <a:prstGeom prst="rect">
            <a:avLst/>
          </a:prstGeom>
          <a:gradFill>
            <a:gsLst>
              <a:gs pos="0">
                <a:srgbClr val="FFFFFF"/>
              </a:gs>
              <a:gs pos="100000">
                <a:srgbClr val="93BC81"/>
              </a:gs>
            </a:gsLst>
            <a:lin ang="10800025" scaled="0"/>
          </a:gra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Tier 1: Core Instruction using EL Education </a:t>
            </a:r>
            <a:endParaRPr>
              <a:latin typeface="Didact Gothic"/>
              <a:ea typeface="Didact Gothic"/>
              <a:cs typeface="Didact Gothic"/>
              <a:sym typeface="Didact Gothic"/>
            </a:endParaRPr>
          </a:p>
        </p:txBody>
      </p:sp>
      <p:sp>
        <p:nvSpPr>
          <p:cNvPr id="1773" name="Google Shape;1773;p296"/>
          <p:cNvSpPr/>
          <p:nvPr/>
        </p:nvSpPr>
        <p:spPr>
          <a:xfrm>
            <a:off x="2065525" y="3268533"/>
            <a:ext cx="4765800" cy="1017900"/>
          </a:xfrm>
          <a:prstGeom prst="rect">
            <a:avLst/>
          </a:prstGeom>
          <a:gradFill>
            <a:gsLst>
              <a:gs pos="0">
                <a:srgbClr val="FFFFFF"/>
              </a:gs>
              <a:gs pos="100000">
                <a:srgbClr val="6E9BE7"/>
              </a:gs>
            </a:gsLst>
            <a:lin ang="10800025" scaled="0"/>
          </a:gra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Tier 2: Supplemental Instruction using EL Education</a:t>
            </a:r>
            <a:endParaRPr>
              <a:latin typeface="Didact Gothic"/>
              <a:ea typeface="Didact Gothic"/>
              <a:cs typeface="Didact Gothic"/>
              <a:sym typeface="Didact Gothic"/>
            </a:endParaRPr>
          </a:p>
        </p:txBody>
      </p:sp>
      <p:sp>
        <p:nvSpPr>
          <p:cNvPr id="1774" name="Google Shape;1774;p296"/>
          <p:cNvSpPr/>
          <p:nvPr/>
        </p:nvSpPr>
        <p:spPr>
          <a:xfrm>
            <a:off x="2065525" y="4468267"/>
            <a:ext cx="4765800" cy="1017900"/>
          </a:xfrm>
          <a:prstGeom prst="rect">
            <a:avLst/>
          </a:prstGeom>
          <a:gradFill>
            <a:gsLst>
              <a:gs pos="0">
                <a:srgbClr val="FFFFFF"/>
              </a:gs>
              <a:gs pos="100000">
                <a:srgbClr val="F58F09"/>
              </a:gs>
            </a:gsLst>
            <a:lin ang="10800025" scaled="0"/>
          </a:gra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idact Gothic"/>
                <a:ea typeface="Didact Gothic"/>
                <a:cs typeface="Didact Gothic"/>
                <a:sym typeface="Didact Gothic"/>
              </a:rPr>
              <a:t>Tier 3: Intensive Intervention using Orton-Gillingham</a:t>
            </a:r>
            <a:endParaRPr>
              <a:latin typeface="Didact Gothic"/>
              <a:ea typeface="Didact Gothic"/>
              <a:cs typeface="Didact Gothic"/>
              <a:sym typeface="Didact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9"/>
        <p:cNvGrpSpPr/>
        <p:nvPr/>
      </p:nvGrpSpPr>
      <p:grpSpPr>
        <a:xfrm>
          <a:off x="0" y="0"/>
          <a:ext cx="0" cy="0"/>
          <a:chOff x="0" y="0"/>
          <a:chExt cx="0" cy="0"/>
        </a:xfrm>
      </p:grpSpPr>
      <p:sp>
        <p:nvSpPr>
          <p:cNvPr id="1130" name="Google Shape;1130;p234"/>
          <p:cNvSpPr/>
          <p:nvPr/>
        </p:nvSpPr>
        <p:spPr>
          <a:xfrm>
            <a:off x="415625" y="94500"/>
            <a:ext cx="8184000" cy="11499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a:solidFill>
                  <a:srgbClr val="FFFFFF"/>
                </a:solidFill>
                <a:latin typeface="Comfortaa"/>
                <a:ea typeface="Comfortaa"/>
                <a:cs typeface="Comfortaa"/>
                <a:sym typeface="Comfortaa"/>
              </a:rPr>
              <a:t>An overview of Webinar 1: </a:t>
            </a:r>
            <a:endParaRPr sz="2600">
              <a:solidFill>
                <a:srgbClr val="FFFFFF"/>
              </a:solidFill>
              <a:latin typeface="Comfortaa"/>
              <a:ea typeface="Comfortaa"/>
              <a:cs typeface="Comfortaa"/>
              <a:sym typeface="Comfortaa"/>
            </a:endParaRPr>
          </a:p>
          <a:p>
            <a:pPr marL="0" lvl="0" indent="0" algn="l" rtl="0">
              <a:spcBef>
                <a:spcPts val="0"/>
              </a:spcBef>
              <a:spcAft>
                <a:spcPts val="0"/>
              </a:spcAft>
              <a:buNone/>
            </a:pPr>
            <a:r>
              <a:rPr lang="en" sz="2600" i="1">
                <a:solidFill>
                  <a:srgbClr val="FFFFFF"/>
                </a:solidFill>
                <a:latin typeface="Comfortaa"/>
                <a:ea typeface="Comfortaa"/>
                <a:cs typeface="Comfortaa"/>
                <a:sym typeface="Comfortaa"/>
              </a:rPr>
              <a:t>Key Content Considerations for Monolingual Students and English Learners</a:t>
            </a:r>
            <a:endParaRPr sz="2600" i="1">
              <a:solidFill>
                <a:srgbClr val="FFFFFF"/>
              </a:solidFill>
              <a:latin typeface="Comfortaa"/>
              <a:ea typeface="Comfortaa"/>
              <a:cs typeface="Comfortaa"/>
              <a:sym typeface="Comfortaa"/>
            </a:endParaRPr>
          </a:p>
        </p:txBody>
      </p:sp>
      <p:pic>
        <p:nvPicPr>
          <p:cNvPr id="1131" name="Google Shape;1131;p234"/>
          <p:cNvPicPr preferRelativeResize="0"/>
          <p:nvPr/>
        </p:nvPicPr>
        <p:blipFill>
          <a:blip r:embed="rId3">
            <a:alphaModFix/>
          </a:blip>
          <a:stretch>
            <a:fillRect/>
          </a:stretch>
        </p:blipFill>
        <p:spPr>
          <a:xfrm>
            <a:off x="894900" y="1410375"/>
            <a:ext cx="7080680" cy="5308724"/>
          </a:xfrm>
          <a:prstGeom prst="rect">
            <a:avLst/>
          </a:prstGeom>
          <a:noFill/>
          <a:ln w="28575" cap="flat" cmpd="sng">
            <a:solidFill>
              <a:srgbClr val="0B5394"/>
            </a:solidFill>
            <a:prstDash val="solid"/>
            <a:round/>
            <a:headEnd type="none" w="sm" len="sm"/>
            <a:tailEnd type="none" w="sm" len="sm"/>
          </a:ln>
        </p:spPr>
      </p:pic>
      <p:sp>
        <p:nvSpPr>
          <p:cNvPr id="1132" name="Google Shape;1132;p234"/>
          <p:cNvSpPr/>
          <p:nvPr/>
        </p:nvSpPr>
        <p:spPr>
          <a:xfrm>
            <a:off x="5103000" y="5832000"/>
            <a:ext cx="2214000" cy="499500"/>
          </a:xfrm>
          <a:prstGeom prst="roundRect">
            <a:avLst>
              <a:gd name="adj" fmla="val 16667"/>
            </a:avLst>
          </a:prstGeom>
          <a:solidFill>
            <a:srgbClr val="4A86E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http://bit.ly/Webinar1ERA</a:t>
            </a:r>
            <a:endParaRPr>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297"/>
          <p:cNvSpPr txBox="1">
            <a:spLocks noGrp="1"/>
          </p:cNvSpPr>
          <p:nvPr>
            <p:ph type="ctrTitle"/>
          </p:nvPr>
        </p:nvSpPr>
        <p:spPr>
          <a:xfrm>
            <a:off x="0" y="667633"/>
            <a:ext cx="9144000" cy="3125700"/>
          </a:xfrm>
          <a:prstGeom prst="rect">
            <a:avLst/>
          </a:prstGeom>
          <a:solidFill>
            <a:srgbClr val="00AFD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300">
                <a:solidFill>
                  <a:srgbClr val="FFFFFF"/>
                </a:solidFill>
                <a:latin typeface="Didact Gothic"/>
                <a:ea typeface="Didact Gothic"/>
                <a:cs typeface="Didact Gothic"/>
                <a:sym typeface="Didact Gothic"/>
              </a:rPr>
              <a:t>Thank you! Questions?</a:t>
            </a:r>
            <a:endParaRPr sz="4300">
              <a:solidFill>
                <a:srgbClr val="FFFFFF"/>
              </a:solidFill>
              <a:latin typeface="Didact Gothic"/>
              <a:ea typeface="Didact Gothic"/>
              <a:cs typeface="Didact Gothic"/>
              <a:sym typeface="Didact Gothic"/>
            </a:endParaRPr>
          </a:p>
        </p:txBody>
      </p:sp>
      <p:pic>
        <p:nvPicPr>
          <p:cNvPr id="1780" name="Google Shape;1780;p297"/>
          <p:cNvPicPr preferRelativeResize="0"/>
          <p:nvPr/>
        </p:nvPicPr>
        <p:blipFill>
          <a:blip r:embed="rId3">
            <a:alphaModFix/>
          </a:blip>
          <a:stretch>
            <a:fillRect/>
          </a:stretch>
        </p:blipFill>
        <p:spPr>
          <a:xfrm>
            <a:off x="1371584" y="4532608"/>
            <a:ext cx="3489499" cy="1245848"/>
          </a:xfrm>
          <a:prstGeom prst="rect">
            <a:avLst/>
          </a:prstGeom>
          <a:noFill/>
          <a:ln>
            <a:noFill/>
          </a:ln>
        </p:spPr>
      </p:pic>
      <p:sp>
        <p:nvSpPr>
          <p:cNvPr id="1781" name="Google Shape;1781;p297"/>
          <p:cNvSpPr/>
          <p:nvPr/>
        </p:nvSpPr>
        <p:spPr>
          <a:xfrm>
            <a:off x="5521225" y="4391767"/>
            <a:ext cx="2251200" cy="19428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Slide Deck</a:t>
            </a:r>
            <a:endParaRPr b="1">
              <a:latin typeface="Didact Gothic"/>
              <a:ea typeface="Didact Gothic"/>
              <a:cs typeface="Didact Gothic"/>
              <a:sym typeface="Didact Gothic"/>
            </a:endParaRPr>
          </a:p>
          <a:p>
            <a:pPr marL="0" lvl="0" indent="0" algn="ctr" rtl="0">
              <a:spcBef>
                <a:spcPts val="0"/>
              </a:spcBef>
              <a:spcAft>
                <a:spcPts val="0"/>
              </a:spcAft>
              <a:buNone/>
            </a:pPr>
            <a:r>
              <a:rPr lang="en" sz="1100" b="1" u="sng">
                <a:solidFill>
                  <a:schemeClr val="hlink"/>
                </a:solidFill>
                <a:latin typeface="Didact Gothic"/>
                <a:ea typeface="Didact Gothic"/>
                <a:cs typeface="Didact Gothic"/>
                <a:sym typeface="Didact Gothic"/>
                <a:hlinkClick r:id="rId4"/>
              </a:rPr>
              <a:t>Click Here</a:t>
            </a:r>
            <a:r>
              <a:rPr lang="en" sz="1100" b="1">
                <a:solidFill>
                  <a:srgbClr val="FFFFFF"/>
                </a:solidFill>
                <a:latin typeface="Didact Gothic"/>
                <a:ea typeface="Didact Gothic"/>
                <a:cs typeface="Didact Gothic"/>
                <a:sym typeface="Didact Gothic"/>
              </a:rPr>
              <a:t>      </a:t>
            </a:r>
            <a:r>
              <a:rPr lang="en" sz="1100" b="1">
                <a:latin typeface="Didact Gothic"/>
                <a:ea typeface="Didact Gothic"/>
                <a:cs typeface="Didact Gothic"/>
                <a:sym typeface="Didact Gothic"/>
              </a:rPr>
              <a:t>t.ly/CIzq</a:t>
            </a:r>
            <a:endParaRPr sz="1100" b="1">
              <a:latin typeface="Didact Gothic"/>
              <a:ea typeface="Didact Gothic"/>
              <a:cs typeface="Didact Gothic"/>
              <a:sym typeface="Didact Gothic"/>
            </a:endParaRPr>
          </a:p>
          <a:p>
            <a:pPr marL="0" lvl="0" indent="0" algn="l"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None/>
            </a:pPr>
            <a:endParaRPr sz="1100" b="1">
              <a:latin typeface="Didact Gothic"/>
              <a:ea typeface="Didact Gothic"/>
              <a:cs typeface="Didact Gothic"/>
              <a:sym typeface="Didact Gothic"/>
            </a:endParaRPr>
          </a:p>
          <a:p>
            <a:pPr marL="0" lvl="0" indent="0" algn="ctr" rtl="0">
              <a:spcBef>
                <a:spcPts val="0"/>
              </a:spcBef>
              <a:spcAft>
                <a:spcPts val="0"/>
              </a:spcAft>
              <a:buClr>
                <a:schemeClr val="dk1"/>
              </a:buClr>
              <a:buSzPts val="1100"/>
              <a:buFont typeface="Arial"/>
              <a:buNone/>
            </a:pPr>
            <a:r>
              <a:rPr lang="en" b="1">
                <a:latin typeface="Didact Gothic"/>
                <a:ea typeface="Didact Gothic"/>
                <a:cs typeface="Didact Gothic"/>
                <a:sym typeface="Didact Gothic"/>
              </a:rPr>
              <a:t>Optional Note Catcher</a:t>
            </a:r>
            <a:endParaRPr b="1">
              <a:latin typeface="Didact Gothic"/>
              <a:ea typeface="Didact Gothic"/>
              <a:cs typeface="Didact Gothic"/>
              <a:sym typeface="Didact Gothic"/>
            </a:endParaRPr>
          </a:p>
          <a:p>
            <a:pPr marL="0" lvl="0" indent="0" algn="ctr" rtl="0">
              <a:spcBef>
                <a:spcPts val="0"/>
              </a:spcBef>
              <a:spcAft>
                <a:spcPts val="0"/>
              </a:spcAft>
              <a:buNone/>
            </a:pPr>
            <a:r>
              <a:rPr lang="en" sz="1100" b="1" u="sng">
                <a:solidFill>
                  <a:schemeClr val="accent5"/>
                </a:solidFill>
                <a:latin typeface="Didact Gothic"/>
                <a:ea typeface="Didact Gothic"/>
                <a:cs typeface="Didact Gothic"/>
                <a:sym typeface="Didact Gothic"/>
                <a:hlinkClick r:id="rId5">
                  <a:extLst>
                    <a:ext uri="{A12FA001-AC4F-418D-AE19-62706E023703}">
                      <ahyp:hlinkClr xmlns:ahyp="http://schemas.microsoft.com/office/drawing/2018/hyperlinkcolor" val="tx"/>
                    </a:ext>
                  </a:extLst>
                </a:hlinkClick>
              </a:rPr>
              <a:t>Click Here</a:t>
            </a:r>
            <a:r>
              <a:rPr lang="en" sz="1100" b="1">
                <a:solidFill>
                  <a:schemeClr val="lt1"/>
                </a:solidFill>
                <a:latin typeface="Didact Gothic"/>
                <a:ea typeface="Didact Gothic"/>
                <a:cs typeface="Didact Gothic"/>
                <a:sym typeface="Didact Gothic"/>
              </a:rPr>
              <a:t>      </a:t>
            </a:r>
            <a:r>
              <a:rPr lang="en" sz="1100" b="1">
                <a:latin typeface="Didact Gothic"/>
                <a:ea typeface="Didact Gothic"/>
                <a:cs typeface="Didact Gothic"/>
                <a:sym typeface="Didact Gothic"/>
              </a:rPr>
              <a:t>t.ly/2ckK</a:t>
            </a:r>
            <a:endParaRPr sz="1100" b="1">
              <a:latin typeface="Didact Gothic"/>
              <a:ea typeface="Didact Gothic"/>
              <a:cs typeface="Didact Gothic"/>
              <a:sym typeface="Didact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298"/>
          <p:cNvSpPr txBox="1">
            <a:spLocks noGrp="1"/>
          </p:cNvSpPr>
          <p:nvPr>
            <p:ph type="title"/>
          </p:nvPr>
        </p:nvSpPr>
        <p:spPr>
          <a:xfrm>
            <a:off x="5347250" y="286450"/>
            <a:ext cx="3529200" cy="114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2"/>
                </a:solidFill>
              </a:rPr>
              <a:t>Three new pages of resources!</a:t>
            </a:r>
            <a:endParaRPr b="1">
              <a:solidFill>
                <a:schemeClr val="accent2"/>
              </a:solidFill>
            </a:endParaRPr>
          </a:p>
        </p:txBody>
      </p:sp>
      <p:pic>
        <p:nvPicPr>
          <p:cNvPr id="1788" name="Google Shape;1788;p298"/>
          <p:cNvPicPr preferRelativeResize="0"/>
          <p:nvPr/>
        </p:nvPicPr>
        <p:blipFill>
          <a:blip r:embed="rId3">
            <a:alphaModFix/>
          </a:blip>
          <a:stretch>
            <a:fillRect/>
          </a:stretch>
        </p:blipFill>
        <p:spPr>
          <a:xfrm>
            <a:off x="3532550" y="1348350"/>
            <a:ext cx="5203575" cy="31993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789" name="Google Shape;1789;p298"/>
          <p:cNvPicPr preferRelativeResize="0"/>
          <p:nvPr/>
        </p:nvPicPr>
        <p:blipFill>
          <a:blip r:embed="rId4">
            <a:alphaModFix/>
          </a:blip>
          <a:stretch>
            <a:fillRect/>
          </a:stretch>
        </p:blipFill>
        <p:spPr>
          <a:xfrm>
            <a:off x="114975" y="286450"/>
            <a:ext cx="4823363" cy="30308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790" name="Google Shape;1790;p298"/>
          <p:cNvPicPr preferRelativeResize="0"/>
          <p:nvPr/>
        </p:nvPicPr>
        <p:blipFill>
          <a:blip r:embed="rId5">
            <a:alphaModFix/>
          </a:blip>
          <a:stretch>
            <a:fillRect/>
          </a:stretch>
        </p:blipFill>
        <p:spPr>
          <a:xfrm>
            <a:off x="118100" y="3647475"/>
            <a:ext cx="4817126" cy="30308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791" name="Google Shape;1791;p298"/>
          <p:cNvSpPr txBox="1"/>
          <p:nvPr/>
        </p:nvSpPr>
        <p:spPr>
          <a:xfrm>
            <a:off x="5817975" y="4759125"/>
            <a:ext cx="3326100" cy="12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Allerta"/>
                <a:ea typeface="Allerta"/>
                <a:cs typeface="Allerta"/>
                <a:sym typeface="Allerta"/>
              </a:rPr>
              <a:t>Resources:  </a:t>
            </a:r>
            <a:endParaRPr sz="1600" b="1">
              <a:latin typeface="Allerta"/>
              <a:ea typeface="Allerta"/>
              <a:cs typeface="Allerta"/>
              <a:sym typeface="Allerta"/>
            </a:endParaRPr>
          </a:p>
          <a:p>
            <a:pPr marL="457200" lvl="0" indent="-336550" algn="l" rtl="0">
              <a:spcBef>
                <a:spcPts val="0"/>
              </a:spcBef>
              <a:spcAft>
                <a:spcPts val="0"/>
              </a:spcAft>
              <a:buSzPts val="1700"/>
              <a:buFont typeface="Allerta"/>
              <a:buChar char="●"/>
            </a:pPr>
            <a:r>
              <a:rPr lang="en" sz="1700">
                <a:latin typeface="Allerta"/>
                <a:ea typeface="Allerta"/>
                <a:cs typeface="Allerta"/>
                <a:sym typeface="Allerta"/>
              </a:rPr>
              <a:t>Early Reading Accelerators website</a:t>
            </a:r>
            <a:endParaRPr sz="1700">
              <a:latin typeface="Allerta"/>
              <a:ea typeface="Allerta"/>
              <a:cs typeface="Allerta"/>
              <a:sym typeface="Allerta"/>
            </a:endParaRPr>
          </a:p>
          <a:p>
            <a:pPr marL="457200" lvl="0" indent="-336550" algn="l" rtl="0">
              <a:spcBef>
                <a:spcPts val="0"/>
              </a:spcBef>
              <a:spcAft>
                <a:spcPts val="0"/>
              </a:spcAft>
              <a:buSzPts val="1700"/>
              <a:buFont typeface="Allerta"/>
              <a:buChar char="●"/>
            </a:pPr>
            <a:r>
              <a:rPr lang="en" sz="1700">
                <a:latin typeface="Allerta"/>
                <a:ea typeface="Allerta"/>
                <a:cs typeface="Allerta"/>
                <a:sym typeface="Allerta"/>
              </a:rPr>
              <a:t>Foundational Skills website </a:t>
            </a:r>
            <a:endParaRPr sz="1700">
              <a:latin typeface="Allerta"/>
              <a:ea typeface="Allerta"/>
              <a:cs typeface="Allerta"/>
              <a:sym typeface="Allerta"/>
            </a:endParaRPr>
          </a:p>
          <a:p>
            <a:pPr marL="457200" lvl="0" indent="-336550" algn="l" rtl="0">
              <a:spcBef>
                <a:spcPts val="0"/>
              </a:spcBef>
              <a:spcAft>
                <a:spcPts val="0"/>
              </a:spcAft>
              <a:buSzPts val="1700"/>
              <a:buFont typeface="Allerta"/>
              <a:buChar char="●"/>
            </a:pPr>
            <a:r>
              <a:rPr lang="en" sz="1700">
                <a:latin typeface="Allerta"/>
                <a:ea typeface="Allerta"/>
                <a:cs typeface="Allerta"/>
                <a:sym typeface="Allerta"/>
              </a:rPr>
              <a:t>Building Knowledge &amp; Vocabulary website</a:t>
            </a:r>
            <a:endParaRPr sz="1700">
              <a:latin typeface="Allerta"/>
              <a:ea typeface="Allerta"/>
              <a:cs typeface="Allerta"/>
              <a:sym typeface="Allert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299"/>
          <p:cNvSpPr txBox="1">
            <a:spLocks noGrp="1"/>
          </p:cNvSpPr>
          <p:nvPr>
            <p:ph type="body" idx="4294967295"/>
          </p:nvPr>
        </p:nvSpPr>
        <p:spPr>
          <a:xfrm>
            <a:off x="4697350" y="1767850"/>
            <a:ext cx="4204500" cy="49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latin typeface="Comfortaa"/>
                <a:ea typeface="Comfortaa"/>
                <a:cs typeface="Comfortaa"/>
                <a:sym typeface="Comfortaa"/>
              </a:rPr>
              <a:t>Reflect and Prepare for        Q&amp;A:</a:t>
            </a:r>
            <a:endParaRPr sz="2100" b="1">
              <a:solidFill>
                <a:srgbClr val="FFFFFF"/>
              </a:solidFill>
              <a:latin typeface="Comfortaa"/>
              <a:ea typeface="Comfortaa"/>
              <a:cs typeface="Comfortaa"/>
              <a:sym typeface="Comfortaa"/>
            </a:endParaRPr>
          </a:p>
          <a:p>
            <a:pPr marL="457200" lvl="0" indent="-361950" algn="l" rtl="0">
              <a:spcBef>
                <a:spcPts val="1600"/>
              </a:spcBef>
              <a:spcAft>
                <a:spcPts val="0"/>
              </a:spcAft>
              <a:buClr>
                <a:srgbClr val="FFFFFF"/>
              </a:buClr>
              <a:buSzPts val="2100"/>
              <a:buFont typeface="Comfortaa"/>
              <a:buAutoNum type="arabicParenR"/>
            </a:pPr>
            <a:r>
              <a:rPr lang="en" sz="2100">
                <a:solidFill>
                  <a:srgbClr val="FFFFFF"/>
                </a:solidFill>
                <a:latin typeface="Comfortaa"/>
                <a:ea typeface="Comfortaa"/>
                <a:cs typeface="Comfortaa"/>
                <a:sym typeface="Comfortaa"/>
              </a:rPr>
              <a:t>Take a look at the Q&amp;A document- if there is a question you really want to flag, be sure to add a plus 1.</a:t>
            </a:r>
            <a:endParaRPr sz="2100">
              <a:solidFill>
                <a:srgbClr val="FFFFFF"/>
              </a:solidFill>
              <a:latin typeface="Comfortaa"/>
              <a:ea typeface="Comfortaa"/>
              <a:cs typeface="Comfortaa"/>
              <a:sym typeface="Comfortaa"/>
            </a:endParaRPr>
          </a:p>
          <a:p>
            <a:pPr marL="457200" lvl="0" indent="-361950" algn="l" rtl="0">
              <a:spcBef>
                <a:spcPts val="0"/>
              </a:spcBef>
              <a:spcAft>
                <a:spcPts val="0"/>
              </a:spcAft>
              <a:buClr>
                <a:srgbClr val="FFFFFF"/>
              </a:buClr>
              <a:buSzPts val="2100"/>
              <a:buFont typeface="Comfortaa"/>
              <a:buAutoNum type="arabicParenR"/>
            </a:pPr>
            <a:r>
              <a:rPr lang="en" sz="2100">
                <a:solidFill>
                  <a:srgbClr val="FFFFFF"/>
                </a:solidFill>
                <a:latin typeface="Comfortaa"/>
                <a:ea typeface="Comfortaa"/>
                <a:cs typeface="Comfortaa"/>
                <a:sym typeface="Comfortaa"/>
              </a:rPr>
              <a:t>Add any new questions to the document!</a:t>
            </a:r>
            <a:endParaRPr sz="2100">
              <a:solidFill>
                <a:srgbClr val="FFFFFF"/>
              </a:solidFill>
              <a:latin typeface="Comfortaa"/>
              <a:ea typeface="Comfortaa"/>
              <a:cs typeface="Comfortaa"/>
              <a:sym typeface="Comfortaa"/>
            </a:endParaRPr>
          </a:p>
          <a:p>
            <a:pPr marL="0" lvl="0" indent="0" algn="l" rtl="0">
              <a:spcBef>
                <a:spcPts val="1600"/>
              </a:spcBef>
              <a:spcAft>
                <a:spcPts val="1600"/>
              </a:spcAft>
              <a:buNone/>
            </a:pPr>
            <a:endParaRPr>
              <a:solidFill>
                <a:srgbClr val="FFFFFF"/>
              </a:solidFill>
            </a:endParaRPr>
          </a:p>
        </p:txBody>
      </p:sp>
      <p:sp>
        <p:nvSpPr>
          <p:cNvPr id="1797" name="Google Shape;1797;p299"/>
          <p:cNvSpPr txBox="1"/>
          <p:nvPr/>
        </p:nvSpPr>
        <p:spPr>
          <a:xfrm>
            <a:off x="931100" y="5774500"/>
            <a:ext cx="6840000" cy="859500"/>
          </a:xfrm>
          <a:prstGeom prst="rect">
            <a:avLst/>
          </a:prstGeom>
          <a:noFill/>
          <a:ln w="76200"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b="1">
                <a:solidFill>
                  <a:srgbClr val="FFFFFF"/>
                </a:solidFill>
              </a:rPr>
              <a:t>Review/ react to questions here: http://bit.ly/QuestionsERA2</a:t>
            </a:r>
            <a:endParaRPr sz="2300" u="sng">
              <a:solidFill>
                <a:schemeClr val="dk1"/>
              </a:solidFill>
            </a:endParaRPr>
          </a:p>
          <a:p>
            <a:pPr marL="0" lvl="0" indent="0" algn="ctr" rtl="0">
              <a:spcBef>
                <a:spcPts val="0"/>
              </a:spcBef>
              <a:spcAft>
                <a:spcPts val="0"/>
              </a:spcAft>
              <a:buClr>
                <a:schemeClr val="dk1"/>
              </a:buClr>
              <a:buSzPts val="1100"/>
              <a:buFont typeface="Arial"/>
              <a:buNone/>
            </a:pPr>
            <a:endParaRPr sz="2300" b="1" u="sng">
              <a:solidFill>
                <a:srgbClr val="FFFFFF"/>
              </a:solidFill>
            </a:endParaRPr>
          </a:p>
        </p:txBody>
      </p:sp>
      <p:pic>
        <p:nvPicPr>
          <p:cNvPr id="1798" name="Google Shape;1798;p299"/>
          <p:cNvPicPr preferRelativeResize="0"/>
          <p:nvPr/>
        </p:nvPicPr>
        <p:blipFill>
          <a:blip r:embed="rId3">
            <a:alphaModFix/>
          </a:blip>
          <a:stretch>
            <a:fillRect/>
          </a:stretch>
        </p:blipFill>
        <p:spPr>
          <a:xfrm rot="8100000">
            <a:off x="493525" y="5150725"/>
            <a:ext cx="1143000" cy="1438275"/>
          </a:xfrm>
          <a:prstGeom prst="rect">
            <a:avLst/>
          </a:prstGeom>
          <a:noFill/>
          <a:ln>
            <a:noFill/>
          </a:ln>
        </p:spPr>
      </p:pic>
      <p:pic>
        <p:nvPicPr>
          <p:cNvPr id="1799" name="Google Shape;1799;p299"/>
          <p:cNvPicPr preferRelativeResize="0"/>
          <p:nvPr/>
        </p:nvPicPr>
        <p:blipFill>
          <a:blip r:embed="rId4">
            <a:alphaModFix/>
          </a:blip>
          <a:stretch>
            <a:fillRect/>
          </a:stretch>
        </p:blipFill>
        <p:spPr>
          <a:xfrm>
            <a:off x="6315548" y="152400"/>
            <a:ext cx="1455550" cy="1535975"/>
          </a:xfrm>
          <a:prstGeom prst="rect">
            <a:avLst/>
          </a:prstGeom>
          <a:noFill/>
          <a:ln w="76200" cap="flat" cmpd="sng">
            <a:solidFill>
              <a:srgbClr val="FFFF00"/>
            </a:solidFill>
            <a:prstDash val="solid"/>
            <a:round/>
            <a:headEnd type="none" w="sm" len="sm"/>
            <a:tailEnd type="none" w="sm" len="sm"/>
          </a:ln>
        </p:spPr>
      </p:pic>
      <p:pic>
        <p:nvPicPr>
          <p:cNvPr id="1800" name="Google Shape;1800;p299"/>
          <p:cNvPicPr preferRelativeResize="0"/>
          <p:nvPr/>
        </p:nvPicPr>
        <p:blipFill>
          <a:blip r:embed="rId5">
            <a:alphaModFix/>
          </a:blip>
          <a:stretch>
            <a:fillRect/>
          </a:stretch>
        </p:blipFill>
        <p:spPr>
          <a:xfrm>
            <a:off x="152400" y="152400"/>
            <a:ext cx="4204500" cy="1429117"/>
          </a:xfrm>
          <a:prstGeom prst="rect">
            <a:avLst/>
          </a:prstGeom>
          <a:noFill/>
          <a:ln>
            <a:noFill/>
          </a:ln>
        </p:spPr>
      </p:pic>
      <p:pic>
        <p:nvPicPr>
          <p:cNvPr id="1801" name="Google Shape;1801;p299"/>
          <p:cNvPicPr preferRelativeResize="0"/>
          <p:nvPr/>
        </p:nvPicPr>
        <p:blipFill>
          <a:blip r:embed="rId6">
            <a:alphaModFix/>
          </a:blip>
          <a:stretch>
            <a:fillRect/>
          </a:stretch>
        </p:blipFill>
        <p:spPr>
          <a:xfrm>
            <a:off x="-34275" y="2357149"/>
            <a:ext cx="4577847" cy="14291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300"/>
          <p:cNvSpPr txBox="1">
            <a:spLocks noGrp="1"/>
          </p:cNvSpPr>
          <p:nvPr>
            <p:ph type="body" idx="1"/>
          </p:nvPr>
        </p:nvSpPr>
        <p:spPr>
          <a:xfrm>
            <a:off x="337100" y="5198670"/>
            <a:ext cx="8520600" cy="63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500">
                <a:solidFill>
                  <a:srgbClr val="FFFFFF"/>
                </a:solidFill>
                <a:latin typeface="Comfortaa"/>
                <a:ea typeface="Comfortaa"/>
                <a:cs typeface="Comfortaa"/>
                <a:sym typeface="Comfortaa"/>
              </a:rPr>
              <a:t>Questions for SAISD &amp; CMS</a:t>
            </a:r>
            <a:endParaRPr sz="2500">
              <a:solidFill>
                <a:srgbClr val="FFFFFF"/>
              </a:solidFill>
              <a:latin typeface="Comfortaa"/>
              <a:ea typeface="Comfortaa"/>
              <a:cs typeface="Comfortaa"/>
              <a:sym typeface="Comfortaa"/>
            </a:endParaRPr>
          </a:p>
        </p:txBody>
      </p:sp>
      <p:pic>
        <p:nvPicPr>
          <p:cNvPr id="1807" name="Google Shape;1807;p300"/>
          <p:cNvPicPr preferRelativeResize="0"/>
          <p:nvPr/>
        </p:nvPicPr>
        <p:blipFill>
          <a:blip r:embed="rId3">
            <a:alphaModFix/>
          </a:blip>
          <a:stretch>
            <a:fillRect/>
          </a:stretch>
        </p:blipFill>
        <p:spPr>
          <a:xfrm>
            <a:off x="1743350" y="1026150"/>
            <a:ext cx="5657300" cy="38506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pic>
        <p:nvPicPr>
          <p:cNvPr id="1812" name="Google Shape;1812;p301"/>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813" name="Google Shape;1813;p301"/>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pic>
        <p:nvPicPr>
          <p:cNvPr id="1814" name="Google Shape;1814;p301"/>
          <p:cNvPicPr preferRelativeResize="0"/>
          <p:nvPr/>
        </p:nvPicPr>
        <p:blipFill>
          <a:blip r:embed="rId4">
            <a:alphaModFix/>
          </a:blip>
          <a:stretch>
            <a:fillRect/>
          </a:stretch>
        </p:blipFill>
        <p:spPr>
          <a:xfrm>
            <a:off x="2855775" y="573825"/>
            <a:ext cx="3442575" cy="3543500"/>
          </a:xfrm>
          <a:prstGeom prst="rect">
            <a:avLst/>
          </a:prstGeom>
          <a:noFill/>
          <a:ln>
            <a:noFill/>
          </a:ln>
        </p:spPr>
      </p:pic>
      <p:sp>
        <p:nvSpPr>
          <p:cNvPr id="1815" name="Google Shape;1815;p301"/>
          <p:cNvSpPr txBox="1"/>
          <p:nvPr/>
        </p:nvSpPr>
        <p:spPr>
          <a:xfrm>
            <a:off x="465550" y="4566025"/>
            <a:ext cx="69834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6" name="Google Shape;1816;p301"/>
          <p:cNvSpPr txBox="1"/>
          <p:nvPr/>
        </p:nvSpPr>
        <p:spPr>
          <a:xfrm>
            <a:off x="1862700" y="4386950"/>
            <a:ext cx="5418600" cy="5373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600" u="sng">
                <a:solidFill>
                  <a:schemeClr val="hlink"/>
                </a:solidFill>
                <a:hlinkClick r:id="rId5"/>
              </a:rPr>
              <a:t>http://bit.ly/ERAWEB2FEEDBACK</a:t>
            </a:r>
            <a:r>
              <a:rPr lang="en" sz="2600"/>
              <a:t> </a:t>
            </a:r>
            <a:endParaRPr sz="2600" u="sng"/>
          </a:p>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302"/>
          <p:cNvSpPr txBox="1">
            <a:spLocks noGrp="1"/>
          </p:cNvSpPr>
          <p:nvPr>
            <p:ph type="body" idx="2"/>
          </p:nvPr>
        </p:nvSpPr>
        <p:spPr>
          <a:xfrm>
            <a:off x="4729700" y="295650"/>
            <a:ext cx="4338000" cy="533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Comfortaa"/>
                <a:ea typeface="Comfortaa"/>
                <a:cs typeface="Comfortaa"/>
                <a:sym typeface="Comfortaa"/>
              </a:rPr>
              <a:t>Session 3: </a:t>
            </a:r>
            <a:endParaRPr b="1"/>
          </a:p>
          <a:p>
            <a:pPr marL="0" lvl="0" indent="0" algn="l" rtl="0">
              <a:lnSpc>
                <a:spcPct val="100000"/>
              </a:lnSpc>
              <a:spcBef>
                <a:spcPts val="0"/>
              </a:spcBef>
              <a:spcAft>
                <a:spcPts val="0"/>
              </a:spcAft>
              <a:buNone/>
            </a:pPr>
            <a:r>
              <a:rPr lang="en" sz="2100" u="sng">
                <a:solidFill>
                  <a:srgbClr val="0563C1"/>
                </a:solidFill>
                <a:latin typeface="Calibri"/>
                <a:ea typeface="Calibri"/>
                <a:cs typeface="Calibri"/>
                <a:sym typeface="Calibri"/>
              </a:rPr>
              <a:t>Considerations for Equitable Instruction from Educator Voices </a:t>
            </a:r>
            <a:endParaRPr u="sng">
              <a:solidFill>
                <a:srgbClr val="0563C1"/>
              </a:solidFill>
              <a:latin typeface="Calibri"/>
              <a:ea typeface="Calibri"/>
              <a:cs typeface="Calibri"/>
              <a:sym typeface="Calibri"/>
            </a:endParaRPr>
          </a:p>
          <a:p>
            <a:pPr marL="0" marR="0" lvl="0" indent="0" algn="l" rtl="0">
              <a:lnSpc>
                <a:spcPct val="115000"/>
              </a:lnSpc>
              <a:spcBef>
                <a:spcPts val="1600"/>
              </a:spcBef>
              <a:spcAft>
                <a:spcPts val="0"/>
              </a:spcAft>
              <a:buNone/>
            </a:pPr>
            <a:r>
              <a:rPr lang="en" sz="2100" b="1">
                <a:latin typeface="Calibri"/>
                <a:ea typeface="Calibri"/>
                <a:cs typeface="Calibri"/>
                <a:sym typeface="Calibri"/>
              </a:rPr>
              <a:t>Monday, December 7th</a:t>
            </a:r>
            <a:endParaRPr sz="2100" b="1">
              <a:latin typeface="Calibri"/>
              <a:ea typeface="Calibri"/>
              <a:cs typeface="Calibri"/>
              <a:sym typeface="Calibri"/>
            </a:endParaRPr>
          </a:p>
          <a:p>
            <a:pPr marL="0" marR="0" lvl="0" indent="0" algn="l" rtl="0">
              <a:lnSpc>
                <a:spcPct val="115000"/>
              </a:lnSpc>
              <a:spcBef>
                <a:spcPts val="0"/>
              </a:spcBef>
              <a:spcAft>
                <a:spcPts val="0"/>
              </a:spcAft>
              <a:buNone/>
            </a:pPr>
            <a:r>
              <a:rPr lang="en" sz="2100" b="1">
                <a:latin typeface="Calibri"/>
                <a:ea typeface="Calibri"/>
                <a:cs typeface="Calibri"/>
                <a:sym typeface="Calibri"/>
              </a:rPr>
              <a:t>Time: 12:00-1:30pm ET</a:t>
            </a:r>
            <a:endParaRPr>
              <a:latin typeface="Comfortaa"/>
              <a:ea typeface="Comfortaa"/>
              <a:cs typeface="Comfortaa"/>
              <a:sym typeface="Comfortaa"/>
            </a:endParaRPr>
          </a:p>
          <a:p>
            <a:pPr marL="457200" lvl="0" indent="0" algn="l" rtl="0">
              <a:lnSpc>
                <a:spcPct val="100000"/>
              </a:lnSpc>
              <a:spcBef>
                <a:spcPts val="0"/>
              </a:spcBef>
              <a:spcAft>
                <a:spcPts val="0"/>
              </a:spcAft>
              <a:buNone/>
            </a:pPr>
            <a:endParaRPr/>
          </a:p>
        </p:txBody>
      </p:sp>
      <p:pic>
        <p:nvPicPr>
          <p:cNvPr id="1822" name="Google Shape;1822;p302"/>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823" name="Google Shape;1823;p302"/>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1824" name="Google Shape;1824;p302"/>
          <p:cNvSpPr/>
          <p:nvPr/>
        </p:nvSpPr>
        <p:spPr>
          <a:xfrm>
            <a:off x="502463" y="371850"/>
            <a:ext cx="3546300" cy="2153700"/>
          </a:xfrm>
          <a:prstGeom prst="flowChartAlternateProcess">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Early Reading Accelerators - Webinar Series</a:t>
            </a:r>
            <a:endParaRPr sz="3000">
              <a:solidFill>
                <a:srgbClr val="FFFFFF"/>
              </a:solidFill>
              <a:latin typeface="Comfortaa"/>
              <a:ea typeface="Comfortaa"/>
              <a:cs typeface="Comfortaa"/>
              <a:sym typeface="Comfortaa"/>
            </a:endParaRPr>
          </a:p>
        </p:txBody>
      </p:sp>
      <p:pic>
        <p:nvPicPr>
          <p:cNvPr id="1825" name="Google Shape;1825;p302"/>
          <p:cNvPicPr preferRelativeResize="0"/>
          <p:nvPr/>
        </p:nvPicPr>
        <p:blipFill>
          <a:blip r:embed="rId4">
            <a:alphaModFix/>
          </a:blip>
          <a:stretch>
            <a:fillRect/>
          </a:stretch>
        </p:blipFill>
        <p:spPr>
          <a:xfrm>
            <a:off x="675152" y="2890763"/>
            <a:ext cx="3200950" cy="2296046"/>
          </a:xfrm>
          <a:prstGeom prst="rect">
            <a:avLst/>
          </a:prstGeom>
          <a:noFill/>
          <a:ln>
            <a:noFill/>
          </a:ln>
        </p:spPr>
      </p:pic>
      <p:sp>
        <p:nvSpPr>
          <p:cNvPr id="1826" name="Google Shape;1826;p302"/>
          <p:cNvSpPr/>
          <p:nvPr/>
        </p:nvSpPr>
        <p:spPr>
          <a:xfrm rot="-413836">
            <a:off x="6686069" y="3871461"/>
            <a:ext cx="2239332" cy="1432459"/>
          </a:xfrm>
          <a:prstGeom prst="irregularSeal1">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Stay tuned for sign up info!</a:t>
            </a:r>
            <a:endParaRPr b="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pic>
        <p:nvPicPr>
          <p:cNvPr id="1831" name="Google Shape;1831;p303"/>
          <p:cNvPicPr preferRelativeResize="0"/>
          <p:nvPr/>
        </p:nvPicPr>
        <p:blipFill>
          <a:blip r:embed="rId3">
            <a:alphaModFix/>
          </a:blip>
          <a:stretch>
            <a:fillRect/>
          </a:stretch>
        </p:blipFill>
        <p:spPr>
          <a:xfrm>
            <a:off x="1728150" y="801050"/>
            <a:ext cx="5487976" cy="2892300"/>
          </a:xfrm>
          <a:prstGeom prst="rect">
            <a:avLst/>
          </a:prstGeom>
          <a:noFill/>
          <a:ln w="28575" cap="flat" cmpd="sng">
            <a:solidFill>
              <a:schemeClr val="dk2"/>
            </a:solidFill>
            <a:prstDash val="solid"/>
            <a:round/>
            <a:headEnd type="none" w="sm" len="sm"/>
            <a:tailEnd type="none" w="sm" len="sm"/>
          </a:ln>
        </p:spPr>
      </p:pic>
      <p:sp>
        <p:nvSpPr>
          <p:cNvPr id="1832" name="Google Shape;1832;p303"/>
          <p:cNvSpPr txBox="1"/>
          <p:nvPr/>
        </p:nvSpPr>
        <p:spPr>
          <a:xfrm>
            <a:off x="891125" y="4494400"/>
            <a:ext cx="7287900" cy="1987500"/>
          </a:xfrm>
          <a:prstGeom prst="rect">
            <a:avLst/>
          </a:prstGeom>
          <a:noFill/>
          <a:ln w="76200" cap="flat" cmpd="sng">
            <a:solidFill>
              <a:srgbClr val="53C1C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rPr>
              <a:t>Share your feedback and resources!</a:t>
            </a:r>
            <a:endParaRPr sz="3300">
              <a:solidFill>
                <a:srgbClr val="FFFFFF"/>
              </a:solidFill>
            </a:endParaRPr>
          </a:p>
          <a:p>
            <a:pPr marL="0" lvl="0" indent="0" algn="ctr" rtl="0">
              <a:spcBef>
                <a:spcPts val="0"/>
              </a:spcBef>
              <a:spcAft>
                <a:spcPts val="0"/>
              </a:spcAft>
              <a:buNone/>
            </a:pPr>
            <a:endParaRPr sz="3300">
              <a:solidFill>
                <a:srgbClr val="FFFFFF"/>
              </a:solidFill>
            </a:endParaRPr>
          </a:p>
          <a:p>
            <a:pPr marL="0" lvl="0" indent="0" algn="ctr" rtl="0">
              <a:spcBef>
                <a:spcPts val="0"/>
              </a:spcBef>
              <a:spcAft>
                <a:spcPts val="0"/>
              </a:spcAft>
              <a:buNone/>
            </a:pPr>
            <a:r>
              <a:rPr lang="en" sz="3300" b="1" u="sng">
                <a:solidFill>
                  <a:srgbClr val="FFFFFF"/>
                </a:solidFill>
              </a:rPr>
              <a:t>http://bit.ly/ERAWEB2FEEDBACK</a:t>
            </a:r>
            <a:endParaRPr sz="3300" b="1" u="sng">
              <a:solidFill>
                <a:srgbClr val="FFFFFF"/>
              </a:solidFill>
            </a:endParaRPr>
          </a:p>
        </p:txBody>
      </p:sp>
      <p:sp>
        <p:nvSpPr>
          <p:cNvPr id="1833" name="Google Shape;1833;p303"/>
          <p:cNvSpPr/>
          <p:nvPr/>
        </p:nvSpPr>
        <p:spPr>
          <a:xfrm rot="8421445">
            <a:off x="7852922" y="5058399"/>
            <a:ext cx="1188251" cy="53115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3"/>
          <p:cNvSpPr/>
          <p:nvPr/>
        </p:nvSpPr>
        <p:spPr>
          <a:xfrm rot="2377333">
            <a:off x="32713" y="5058485"/>
            <a:ext cx="1188291" cy="530998"/>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235"/>
          <p:cNvSpPr/>
          <p:nvPr/>
        </p:nvSpPr>
        <p:spPr>
          <a:xfrm>
            <a:off x="5821625" y="473725"/>
            <a:ext cx="2429400" cy="2802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35"/>
          <p:cNvSpPr/>
          <p:nvPr/>
        </p:nvSpPr>
        <p:spPr>
          <a:xfrm>
            <a:off x="214325" y="1764500"/>
            <a:ext cx="3555000" cy="1904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9" name="Google Shape;1139;p235"/>
          <p:cNvPicPr preferRelativeResize="0"/>
          <p:nvPr/>
        </p:nvPicPr>
        <p:blipFill>
          <a:blip r:embed="rId3">
            <a:alphaModFix/>
          </a:blip>
          <a:stretch>
            <a:fillRect/>
          </a:stretch>
        </p:blipFill>
        <p:spPr>
          <a:xfrm>
            <a:off x="369339" y="1935746"/>
            <a:ext cx="3221034" cy="1566078"/>
          </a:xfrm>
          <a:prstGeom prst="rect">
            <a:avLst/>
          </a:prstGeom>
          <a:noFill/>
          <a:ln>
            <a:noFill/>
          </a:ln>
        </p:spPr>
      </p:pic>
      <p:pic>
        <p:nvPicPr>
          <p:cNvPr id="1140" name="Google Shape;1140;p235"/>
          <p:cNvPicPr preferRelativeResize="0"/>
          <p:nvPr/>
        </p:nvPicPr>
        <p:blipFill>
          <a:blip r:embed="rId4">
            <a:alphaModFix/>
          </a:blip>
          <a:stretch>
            <a:fillRect/>
          </a:stretch>
        </p:blipFill>
        <p:spPr>
          <a:xfrm>
            <a:off x="6109600" y="718925"/>
            <a:ext cx="1915800" cy="2387450"/>
          </a:xfrm>
          <a:prstGeom prst="rect">
            <a:avLst/>
          </a:prstGeom>
          <a:noFill/>
          <a:ln>
            <a:noFill/>
          </a:ln>
        </p:spPr>
      </p:pic>
      <p:sp>
        <p:nvSpPr>
          <p:cNvPr id="1141" name="Google Shape;1141;p235"/>
          <p:cNvSpPr txBox="1"/>
          <p:nvPr/>
        </p:nvSpPr>
        <p:spPr>
          <a:xfrm>
            <a:off x="753925" y="3669200"/>
            <a:ext cx="21888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rPr>
              <a:t>Meredith Liben</a:t>
            </a:r>
            <a:endParaRPr sz="2100" b="1">
              <a:solidFill>
                <a:srgbClr val="FFFFFF"/>
              </a:solidFill>
            </a:endParaRPr>
          </a:p>
        </p:txBody>
      </p:sp>
      <p:sp>
        <p:nvSpPr>
          <p:cNvPr id="1142" name="Google Shape;1142;p235"/>
          <p:cNvSpPr txBox="1"/>
          <p:nvPr/>
        </p:nvSpPr>
        <p:spPr>
          <a:xfrm>
            <a:off x="5811725" y="35325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rPr>
              <a:t>Lily Wong Fillmore</a:t>
            </a:r>
            <a:endParaRPr sz="2100" b="1">
              <a:solidFill>
                <a:srgbClr val="FFFFFF"/>
              </a:solidFill>
            </a:endParaRPr>
          </a:p>
        </p:txBody>
      </p:sp>
      <p:sp>
        <p:nvSpPr>
          <p:cNvPr id="1143" name="Google Shape;1143;p235"/>
          <p:cNvSpPr/>
          <p:nvPr/>
        </p:nvSpPr>
        <p:spPr>
          <a:xfrm>
            <a:off x="331025" y="201575"/>
            <a:ext cx="4995000" cy="841800"/>
          </a:xfrm>
          <a:prstGeom prst="flowChartAlternateProcess">
            <a:avLst/>
          </a:prstGeom>
          <a:solidFill>
            <a:srgbClr val="1C458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Webinar 1 Recap</a:t>
            </a:r>
            <a:endParaRPr sz="3000">
              <a:solidFill>
                <a:srgbClr val="FFFFFF"/>
              </a:solidFill>
              <a:latin typeface="Comfortaa"/>
              <a:ea typeface="Comfortaa"/>
              <a:cs typeface="Comfortaa"/>
              <a:sym typeface="Comfortaa"/>
            </a:endParaRPr>
          </a:p>
        </p:txBody>
      </p:sp>
      <p:sp>
        <p:nvSpPr>
          <p:cNvPr id="1144" name="Google Shape;1144;p235"/>
          <p:cNvSpPr txBox="1"/>
          <p:nvPr/>
        </p:nvSpPr>
        <p:spPr>
          <a:xfrm>
            <a:off x="331025" y="4252075"/>
            <a:ext cx="8015100" cy="1775400"/>
          </a:xfrm>
          <a:prstGeom prst="rect">
            <a:avLst/>
          </a:prstGeom>
          <a:noFill/>
          <a:ln>
            <a:noFill/>
          </a:ln>
        </p:spPr>
        <p:txBody>
          <a:bodyPr spcFirstLastPara="1" wrap="square" lIns="91425" tIns="91425" rIns="91425" bIns="91425" anchor="t" anchorCtr="0">
            <a:noAutofit/>
          </a:bodyPr>
          <a:lstStyle/>
          <a:p>
            <a:pPr marL="685800" lvl="0" indent="-336550" algn="l" rtl="0">
              <a:spcBef>
                <a:spcPts val="0"/>
              </a:spcBef>
              <a:spcAft>
                <a:spcPts val="0"/>
              </a:spcAft>
              <a:buClr>
                <a:srgbClr val="FFFFFF"/>
              </a:buClr>
              <a:buSzPts val="2100"/>
              <a:buFont typeface="Lucida Sans"/>
              <a:buChar char="✓"/>
            </a:pPr>
            <a:r>
              <a:rPr lang="en" sz="2000">
                <a:solidFill>
                  <a:srgbClr val="FFFFFF"/>
                </a:solidFill>
                <a:latin typeface="Calibri"/>
                <a:ea typeface="Calibri"/>
                <a:cs typeface="Calibri"/>
                <a:sym typeface="Calibri"/>
              </a:rPr>
              <a:t>What is the role of phonemic awareness for young English proficient students and ELs?</a:t>
            </a:r>
            <a:endParaRPr sz="3300">
              <a:solidFill>
                <a:srgbClr val="FFFFFF"/>
              </a:solidFill>
              <a:latin typeface="Lucida Sans"/>
              <a:ea typeface="Lucida Sans"/>
              <a:cs typeface="Lucida Sans"/>
              <a:sym typeface="Lucida Sans"/>
            </a:endParaRPr>
          </a:p>
          <a:p>
            <a:pPr marL="685800" lvl="0" indent="-336550" algn="l" rtl="0">
              <a:spcBef>
                <a:spcPts val="0"/>
              </a:spcBef>
              <a:spcAft>
                <a:spcPts val="0"/>
              </a:spcAft>
              <a:buClr>
                <a:srgbClr val="FFFFFF"/>
              </a:buClr>
              <a:buSzPts val="2100"/>
              <a:buFont typeface="Lucida Sans"/>
              <a:buChar char="✓"/>
            </a:pPr>
            <a:r>
              <a:rPr lang="en" sz="2000">
                <a:solidFill>
                  <a:srgbClr val="FFFFFF"/>
                </a:solidFill>
                <a:latin typeface="Calibri"/>
                <a:ea typeface="Calibri"/>
                <a:cs typeface="Calibri"/>
                <a:sym typeface="Calibri"/>
              </a:rPr>
              <a:t>When and how are children ready to associate symbols (letters) to the sounds they know?</a:t>
            </a:r>
            <a:endParaRPr sz="3300">
              <a:solidFill>
                <a:srgbClr val="FFFFFF"/>
              </a:solidFill>
              <a:latin typeface="Lucida Sans"/>
              <a:ea typeface="Lucida Sans"/>
              <a:cs typeface="Lucida Sans"/>
              <a:sym typeface="Lucida Sans"/>
            </a:endParaRPr>
          </a:p>
          <a:p>
            <a:pPr marL="685800" lvl="0" indent="-336550" algn="l" rtl="0">
              <a:spcBef>
                <a:spcPts val="0"/>
              </a:spcBef>
              <a:spcAft>
                <a:spcPts val="0"/>
              </a:spcAft>
              <a:buClr>
                <a:srgbClr val="FFFFFF"/>
              </a:buClr>
              <a:buSzPts val="2100"/>
              <a:buFont typeface="Calibri"/>
              <a:buChar char="✓"/>
            </a:pPr>
            <a:r>
              <a:rPr lang="en" sz="2000">
                <a:solidFill>
                  <a:srgbClr val="FFFFFF"/>
                </a:solidFill>
                <a:latin typeface="Calibri"/>
                <a:ea typeface="Calibri"/>
                <a:cs typeface="Calibri"/>
                <a:sym typeface="Calibri"/>
              </a:rPr>
              <a:t>What do educators need to know to support learning to read complex text? How can complex read aloud play a role in building knowledge and vocabulary for young English proficient students and ELs?</a:t>
            </a:r>
            <a:endParaRPr sz="2000">
              <a:solidFill>
                <a:srgbClr val="FFFFFF"/>
              </a:solidFill>
              <a:latin typeface="Calibri"/>
              <a:ea typeface="Calibri"/>
              <a:cs typeface="Calibri"/>
              <a:sym typeface="Calibri"/>
            </a:endParaRPr>
          </a:p>
          <a:p>
            <a:pPr marL="685800" lvl="0" indent="-336550" algn="l" rtl="0">
              <a:spcBef>
                <a:spcPts val="0"/>
              </a:spcBef>
              <a:spcAft>
                <a:spcPts val="0"/>
              </a:spcAft>
              <a:buClr>
                <a:srgbClr val="FFFFFF"/>
              </a:buClr>
              <a:buSzPts val="2100"/>
              <a:buFont typeface="Calibri"/>
              <a:buChar char="✓"/>
            </a:pPr>
            <a:r>
              <a:rPr lang="en" sz="2000">
                <a:solidFill>
                  <a:srgbClr val="FFFFFF"/>
                </a:solidFill>
                <a:latin typeface="Calibri"/>
                <a:ea typeface="Calibri"/>
                <a:cs typeface="Calibri"/>
                <a:sym typeface="Calibri"/>
              </a:rPr>
              <a:t>How are educators currently thinking about and approaching these areas of instruction? What practices are working, and what might need to change?</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49"/>
        <p:cNvGrpSpPr/>
        <p:nvPr/>
      </p:nvGrpSpPr>
      <p:grpSpPr>
        <a:xfrm>
          <a:off x="0" y="0"/>
          <a:ext cx="0" cy="0"/>
          <a:chOff x="0" y="0"/>
          <a:chExt cx="0" cy="0"/>
        </a:xfrm>
      </p:grpSpPr>
      <p:pic>
        <p:nvPicPr>
          <p:cNvPr id="1150" name="Google Shape;1150;p236"/>
          <p:cNvPicPr preferRelativeResize="0"/>
          <p:nvPr/>
        </p:nvPicPr>
        <p:blipFill>
          <a:blip r:embed="rId3">
            <a:alphaModFix/>
          </a:blip>
          <a:stretch>
            <a:fillRect/>
          </a:stretch>
        </p:blipFill>
        <p:spPr>
          <a:xfrm>
            <a:off x="3499052" y="1110877"/>
            <a:ext cx="2374726" cy="2220100"/>
          </a:xfrm>
          <a:prstGeom prst="rect">
            <a:avLst/>
          </a:prstGeom>
          <a:noFill/>
          <a:ln>
            <a:noFill/>
          </a:ln>
        </p:spPr>
      </p:pic>
      <p:sp>
        <p:nvSpPr>
          <p:cNvPr id="1151" name="Google Shape;1151;p236"/>
          <p:cNvSpPr txBox="1">
            <a:spLocks noGrp="1"/>
          </p:cNvSpPr>
          <p:nvPr>
            <p:ph type="body" idx="4294967295"/>
          </p:nvPr>
        </p:nvSpPr>
        <p:spPr>
          <a:xfrm>
            <a:off x="393750" y="3236900"/>
            <a:ext cx="8229600" cy="3280800"/>
          </a:xfrm>
          <a:prstGeom prst="rect">
            <a:avLst/>
          </a:prstGeom>
          <a:noFill/>
          <a:ln>
            <a:noFill/>
          </a:ln>
        </p:spPr>
        <p:txBody>
          <a:bodyPr spcFirstLastPara="1" wrap="square" lIns="91425" tIns="45700" rIns="91425" bIns="45700" anchor="t" anchorCtr="0">
            <a:noAutofit/>
          </a:bodyPr>
          <a:lstStyle/>
          <a:p>
            <a:pPr marL="685800" lvl="0" indent="-3302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How are districts complementing, amplifying, modifying their instructional frameworks, curriculum, and approach to attend to best practices in early reading?</a:t>
            </a:r>
            <a:endParaRPr sz="2000">
              <a:solidFill>
                <a:schemeClr val="dk1"/>
              </a:solidFill>
              <a:latin typeface="Calibri"/>
              <a:ea typeface="Calibri"/>
              <a:cs typeface="Calibri"/>
              <a:sym typeface="Calibri"/>
            </a:endParaRPr>
          </a:p>
          <a:p>
            <a:pPr marL="685800" lvl="0" indent="-3302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How are districts specifically supporting English Learners in these practices?</a:t>
            </a:r>
            <a:endParaRPr sz="2000">
              <a:solidFill>
                <a:schemeClr val="dk1"/>
              </a:solidFill>
              <a:latin typeface="Calibri"/>
              <a:ea typeface="Calibri"/>
              <a:cs typeface="Calibri"/>
              <a:sym typeface="Calibri"/>
            </a:endParaRPr>
          </a:p>
          <a:p>
            <a:pPr marL="685800" lvl="0" indent="-3302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What do teachers need to know about English and ELs’ home language in order to teach foundational skills in meaningful ways?</a:t>
            </a:r>
            <a:endParaRPr sz="2000">
              <a:solidFill>
                <a:schemeClr val="dk1"/>
              </a:solidFill>
              <a:latin typeface="Calibri"/>
              <a:ea typeface="Calibri"/>
              <a:cs typeface="Calibri"/>
              <a:sym typeface="Calibri"/>
            </a:endParaRPr>
          </a:p>
          <a:p>
            <a:pPr marL="685800" lvl="0" indent="-3302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How are districts attending to equitable instructional practice and the student experience?</a:t>
            </a:r>
            <a:endParaRPr sz="20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
        <p:nvSpPr>
          <p:cNvPr id="1152" name="Google Shape;1152;p236"/>
          <p:cNvSpPr/>
          <p:nvPr/>
        </p:nvSpPr>
        <p:spPr>
          <a:xfrm>
            <a:off x="571500" y="269075"/>
            <a:ext cx="8052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Guiding Questions for Today’s Webinar</a:t>
            </a:r>
            <a:endParaRPr sz="3000">
              <a:solidFill>
                <a:srgbClr val="FFFFFF"/>
              </a:solidFill>
              <a:latin typeface="Comfortaa"/>
              <a:ea typeface="Comfortaa"/>
              <a:cs typeface="Comfortaa"/>
              <a:sym typeface="Comfortaa"/>
            </a:endParaRPr>
          </a:p>
        </p:txBody>
      </p:sp>
    </p:spTree>
  </p:cSld>
  <p:clrMapOvr>
    <a:masterClrMapping/>
  </p:clrMapOvr>
  <p:transition spd="slow">
    <p:fade thruBlk="1"/>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HISD-Template-2014-Standard">
  <a:themeElements>
    <a:clrScheme name="2014 HISD Color Theme">
      <a:dk1>
        <a:srgbClr val="000000"/>
      </a:dk1>
      <a:lt1>
        <a:srgbClr val="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7652</Words>
  <Application>Microsoft Office PowerPoint</Application>
  <PresentationFormat>On-screen Show (4:3)</PresentationFormat>
  <Paragraphs>607</Paragraphs>
  <Slides>76</Slides>
  <Notes>76</Notes>
  <HiddenSlides>0</HiddenSlides>
  <MMClips>0</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76</vt:i4>
      </vt:variant>
    </vt:vector>
  </HeadingPairs>
  <TitlesOfParts>
    <vt:vector size="107" baseType="lpstr">
      <vt:lpstr>Comfortaa</vt:lpstr>
      <vt:lpstr>Geo</vt:lpstr>
      <vt:lpstr>Calibri</vt:lpstr>
      <vt:lpstr>Quattrocento Sans</vt:lpstr>
      <vt:lpstr>Arial</vt:lpstr>
      <vt:lpstr>Allerta</vt:lpstr>
      <vt:lpstr>Didact Gothic</vt:lpstr>
      <vt:lpstr>Rockwell</vt:lpstr>
      <vt:lpstr>Caveat Brush</vt:lpstr>
      <vt:lpstr>Times New Roman</vt:lpstr>
      <vt:lpstr>Questrial</vt:lpstr>
      <vt:lpstr>Lucida Sans</vt:lpstr>
      <vt:lpstr>Proxima Nova</vt:lpstr>
      <vt:lpstr>Avenir</vt:lpstr>
      <vt:lpstr>Arial Rounded</vt:lpstr>
      <vt:lpstr>Simple Light</vt:lpstr>
      <vt:lpstr>Office Theme</vt:lpstr>
      <vt:lpstr>Simple Light</vt:lpstr>
      <vt:lpstr>HISD-Template-2014-Standard</vt:lpstr>
      <vt:lpstr>1_HISD-Template-2014-Standard</vt:lpstr>
      <vt:lpstr>2_HISD-Template-2014-Standard</vt:lpstr>
      <vt:lpstr>3_HISD-Template-2014-Standard</vt:lpstr>
      <vt:lpstr>4_HISD-Template-2014-Standard</vt:lpstr>
      <vt:lpstr>5_HISD-Template-2014-Standard</vt:lpstr>
      <vt:lpstr>6_HISD-Template-2014-Standard</vt:lpstr>
      <vt:lpstr>7_HISD-Template-2014-Standard</vt:lpstr>
      <vt:lpstr>8_HISD-Template-2014-Standard</vt:lpstr>
      <vt:lpstr>9_HISD-Template-2014-Standard</vt:lpstr>
      <vt:lpstr>10_HISD-Template-2014-Standard</vt:lpstr>
      <vt:lpstr>11_HISD-Template-2014-Standard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 Antonio ISD Demographics</vt:lpstr>
      <vt:lpstr>The Partnership and The Pilot</vt:lpstr>
      <vt:lpstr>Assumption #1: Leveled Literacy is Core Instruction</vt:lpstr>
      <vt:lpstr>Assumption #2: Reading Lessons are skill-based</vt:lpstr>
      <vt:lpstr>Assumption #3: Alignment is automatic for Foundational Skills </vt:lpstr>
      <vt:lpstr>Assumption #3: Alignment in Foundational Skills</vt:lpstr>
      <vt:lpstr>Assumption #4: We can instruct without culturally &amp; linguistically relevant pedagogy</vt:lpstr>
      <vt:lpstr>Assumption #5:  Separating Literacies in Needed</vt:lpstr>
      <vt:lpstr>Impact #1: Aligned Literacy Frameworks </vt:lpstr>
      <vt:lpstr>Impact #1: Who knows the why?</vt:lpstr>
      <vt:lpstr>Impact #2: Re-Structuring for Equity</vt:lpstr>
      <vt:lpstr>Impact #3: Literacy Task Force - Theory of Action</vt:lpstr>
      <vt:lpstr>Literacy Task Force</vt:lpstr>
      <vt:lpstr>Impact #4: Texas House Bill 3</vt:lpstr>
      <vt:lpstr>Texas Reading Academies Biliteracy Pathway</vt:lpstr>
      <vt:lpstr>In Closing</vt:lpstr>
      <vt:lpstr>Thank you</vt:lpstr>
      <vt:lpstr>PowerPoint Presentation</vt:lpstr>
      <vt:lpstr>Equity and Science of Reading</vt:lpstr>
      <vt:lpstr>PowerPoint Presentation</vt:lpstr>
      <vt:lpstr> Agenda</vt:lpstr>
      <vt:lpstr>Charlotte Mecklenburg School District</vt:lpstr>
      <vt:lpstr>Previous Focus - Literacy Instruction</vt:lpstr>
      <vt:lpstr>Acknowledging and Moving Forward</vt:lpstr>
      <vt:lpstr>Breaking the Link Findings    February 2018 and May 2019 </vt:lpstr>
      <vt:lpstr>Breaking the Link Findings    February 2018 and May 2019 </vt:lpstr>
      <vt:lpstr> Opportunity Myth </vt:lpstr>
      <vt:lpstr>Equity and The Student Experience</vt:lpstr>
      <vt:lpstr> Opportunity Myth &amp; CMS Findings</vt:lpstr>
      <vt:lpstr>Theory of Action</vt:lpstr>
      <vt:lpstr>What Matters Most</vt:lpstr>
      <vt:lpstr>What Matters Most</vt:lpstr>
      <vt:lpstr>We Are Ready</vt:lpstr>
      <vt:lpstr>Operationalize</vt:lpstr>
      <vt:lpstr>Building Common Understanding</vt:lpstr>
      <vt:lpstr>Continuous Improvement through ERA Pilot</vt:lpstr>
      <vt:lpstr> Curriculum Adoption : 2019-2021</vt:lpstr>
      <vt:lpstr>Adult Learning </vt:lpstr>
      <vt:lpstr>Core Actions</vt:lpstr>
      <vt:lpstr>Instructional Core Data Collection Tool</vt:lpstr>
      <vt:lpstr> Common Understanding</vt:lpstr>
      <vt:lpstr>PowerPoint Presentation</vt:lpstr>
      <vt:lpstr>Continuous Improvement through ERA Pilot</vt:lpstr>
      <vt:lpstr>Current Work</vt:lpstr>
      <vt:lpstr>2020-2021 Focus Areas</vt:lpstr>
      <vt:lpstr>Curriculum Development &amp; Remote Learning</vt:lpstr>
      <vt:lpstr>Curriculum Development &amp; Remote Learning</vt:lpstr>
      <vt:lpstr>English Learner Supports</vt:lpstr>
      <vt:lpstr>Curriculum Development &amp; Remote Learning</vt:lpstr>
      <vt:lpstr>School Support</vt:lpstr>
      <vt:lpstr>PowerPoint Presentation</vt:lpstr>
      <vt:lpstr>Professional Development: Adult Learning Plan</vt:lpstr>
      <vt:lpstr>Reading Institute</vt:lpstr>
      <vt:lpstr>Aligning Core Curriculum &amp; MTSS Framework </vt:lpstr>
      <vt:lpstr>Thank you! Questions?</vt:lpstr>
      <vt:lpstr>Three new pages of resources!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dc:creator>
  <cp:lastModifiedBy>Stacy Wetcher</cp:lastModifiedBy>
  <cp:revision>1</cp:revision>
  <dcterms:modified xsi:type="dcterms:W3CDTF">2020-11-12T20:34:57Z</dcterms:modified>
</cp:coreProperties>
</file>