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9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0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3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5" r:id="rId1"/>
    <p:sldMasterId id="2147483856" r:id="rId2"/>
    <p:sldMasterId id="2147483857" r:id="rId3"/>
    <p:sldMasterId id="2147483858" r:id="rId4"/>
    <p:sldMasterId id="2147483859" r:id="rId5"/>
    <p:sldMasterId id="2147483860" r:id="rId6"/>
    <p:sldMasterId id="2147483861" r:id="rId7"/>
    <p:sldMasterId id="2147483862" r:id="rId8"/>
    <p:sldMasterId id="2147483863" r:id="rId9"/>
    <p:sldMasterId id="2147483864" r:id="rId10"/>
    <p:sldMasterId id="2147483865" r:id="rId11"/>
    <p:sldMasterId id="2147483866" r:id="rId12"/>
    <p:sldMasterId id="2147483867" r:id="rId13"/>
    <p:sldMasterId id="2147483868" r:id="rId14"/>
  </p:sldMasterIdLst>
  <p:notesMasterIdLst>
    <p:notesMasterId r:id="rId98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</p:sldIdLst>
  <p:sldSz cx="9144000" cy="6858000" type="screen4x3"/>
  <p:notesSz cx="6858000" cy="9144000"/>
  <p:embeddedFontLst>
    <p:embeddedFont>
      <p:font typeface="Abel" panose="020B0604020202020204" charset="0"/>
      <p:regular r:id="rId99"/>
    </p:embeddedFont>
    <p:embeddedFont>
      <p:font typeface="Allerta" panose="020B0604020202020204" charset="0"/>
      <p:regular r:id="rId100"/>
    </p:embeddedFont>
    <p:embeddedFont>
      <p:font typeface="Arial Narrow" panose="020B0606020202030204" pitchFamily="34" charset="0"/>
      <p:regular r:id="rId101"/>
      <p:bold r:id="rId102"/>
      <p:italic r:id="rId103"/>
      <p:boldItalic r:id="rId104"/>
    </p:embeddedFont>
    <p:embeddedFont>
      <p:font typeface="Barlow" panose="020B0604020202020204" charset="0"/>
      <p:regular r:id="rId105"/>
      <p:bold r:id="rId106"/>
      <p:italic r:id="rId107"/>
      <p:boldItalic r:id="rId108"/>
    </p:embeddedFont>
    <p:embeddedFont>
      <p:font typeface="Bellota" panose="020B0604020202020204" charset="0"/>
      <p:regular r:id="rId109"/>
      <p:bold r:id="rId110"/>
      <p:italic r:id="rId111"/>
      <p:boldItalic r:id="rId112"/>
    </p:embeddedFont>
    <p:embeddedFont>
      <p:font typeface="Calibri" panose="020F0502020204030204" pitchFamily="34" charset="0"/>
      <p:regular r:id="rId113"/>
      <p:bold r:id="rId114"/>
      <p:italic r:id="rId115"/>
      <p:boldItalic r:id="rId116"/>
    </p:embeddedFont>
    <p:embeddedFont>
      <p:font typeface="Cambria" panose="02040503050406030204" pitchFamily="18" charset="0"/>
      <p:regular r:id="rId117"/>
      <p:bold r:id="rId118"/>
      <p:italic r:id="rId119"/>
      <p:boldItalic r:id="rId120"/>
    </p:embeddedFont>
    <p:embeddedFont>
      <p:font typeface="Georgia" panose="02040502050405020303" pitchFamily="18" charset="0"/>
      <p:regular r:id="rId121"/>
      <p:bold r:id="rId122"/>
      <p:italic r:id="rId123"/>
      <p:boldItalic r:id="rId124"/>
    </p:embeddedFont>
    <p:embeddedFont>
      <p:font typeface="Impact" panose="020B0806030902050204" pitchFamily="34" charset="0"/>
      <p:regular r:id="rId125"/>
    </p:embeddedFont>
    <p:embeddedFont>
      <p:font typeface="Lato" panose="020B0604020202020204" charset="0"/>
      <p:regular r:id="rId126"/>
      <p:bold r:id="rId127"/>
      <p:italic r:id="rId128"/>
      <p:boldItalic r:id="rId129"/>
    </p:embeddedFont>
    <p:embeddedFont>
      <p:font typeface="Lato Black" panose="020B0604020202020204" charset="0"/>
      <p:bold r:id="rId130"/>
      <p:boldItalic r:id="rId131"/>
    </p:embeddedFont>
    <p:embeddedFont>
      <p:font typeface="Lato Light" panose="020B0604020202020204" charset="0"/>
      <p:regular r:id="rId132"/>
      <p:bold r:id="rId133"/>
      <p:italic r:id="rId134"/>
      <p:boldItalic r:id="rId135"/>
    </p:embeddedFont>
    <p:embeddedFont>
      <p:font typeface="Lucida Sans" panose="020B0602030504020204" pitchFamily="34" charset="0"/>
      <p:regular r:id="rId136"/>
      <p:bold r:id="rId137"/>
      <p:italic r:id="rId138"/>
      <p:boldItalic r:id="rId139"/>
    </p:embeddedFont>
    <p:embeddedFont>
      <p:font typeface="Merriweather" panose="020B0604020202020204" charset="0"/>
      <p:regular r:id="rId140"/>
      <p:bold r:id="rId141"/>
      <p:italic r:id="rId142"/>
      <p:boldItalic r:id="rId143"/>
    </p:embeddedFont>
    <p:embeddedFont>
      <p:font typeface="Montserrat" panose="020B0604020202020204" charset="0"/>
      <p:regular r:id="rId144"/>
      <p:bold r:id="rId145"/>
      <p:italic r:id="rId146"/>
      <p:boldItalic r:id="rId147"/>
    </p:embeddedFont>
    <p:embeddedFont>
      <p:font typeface="Oswald" panose="020B0604020202020204" charset="0"/>
      <p:regular r:id="rId148"/>
      <p:bold r:id="rId149"/>
    </p:embeddedFont>
    <p:embeddedFont>
      <p:font typeface="Oswald Regular" panose="020B0604020202020204" charset="0"/>
      <p:regular r:id="rId150"/>
      <p:bold r:id="rId151"/>
    </p:embeddedFont>
    <p:embeddedFont>
      <p:font typeface="Poppins" panose="020B0604020202020204" charset="0"/>
      <p:regular r:id="rId152"/>
      <p:bold r:id="rId153"/>
      <p:italic r:id="rId154"/>
      <p:boldItalic r:id="rId155"/>
    </p:embeddedFont>
    <p:embeddedFont>
      <p:font typeface="Proxima Nova" panose="020B0604020202020204" charset="0"/>
      <p:regular r:id="rId156"/>
      <p:bold r:id="rId157"/>
      <p:italic r:id="rId158"/>
      <p:boldItalic r:id="rId159"/>
    </p:embeddedFont>
    <p:embeddedFont>
      <p:font typeface="Raleway" panose="020B0604020202020204" charset="0"/>
      <p:regular r:id="rId160"/>
      <p:bold r:id="rId161"/>
      <p:italic r:id="rId162"/>
      <p:boldItalic r:id="rId163"/>
    </p:embeddedFont>
    <p:embeddedFont>
      <p:font typeface="Roboto" panose="020B0604020202020204" charset="0"/>
      <p:regular r:id="rId164"/>
      <p:bold r:id="rId165"/>
      <p:italic r:id="rId166"/>
      <p:boldItalic r:id="rId167"/>
    </p:embeddedFont>
    <p:embeddedFont>
      <p:font typeface="Roboto Medium" panose="020B0604020202020204" charset="0"/>
      <p:regular r:id="rId168"/>
      <p:bold r:id="rId169"/>
      <p:italic r:id="rId170"/>
      <p:boldItalic r:id="rId171"/>
    </p:embeddedFont>
    <p:embeddedFont>
      <p:font typeface="Roboto Slab" panose="020B0604020202020204" charset="0"/>
      <p:regular r:id="rId172"/>
      <p:bold r:id="rId173"/>
    </p:embeddedFont>
    <p:embeddedFont>
      <p:font typeface="Rockwell" panose="02060603020205020403" pitchFamily="18" charset="0"/>
      <p:regular r:id="rId174"/>
      <p:bold r:id="rId175"/>
      <p:italic r:id="rId176"/>
      <p:boldItalic r:id="rId177"/>
    </p:embeddedFont>
    <p:embeddedFont>
      <p:font typeface="Tahoma" panose="020B0604030504040204" pitchFamily="34" charset="0"/>
      <p:regular r:id="rId178"/>
      <p:bold r:id="rId1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22DA4C-A4BE-41B3-B3DA-2CC656BCB85D}">
  <a:tblStyle styleId="{1C22DA4C-A4BE-41B3-B3DA-2CC656BCB85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C450E12-C323-4F98-AE68-C91A0FBC67D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053AA7D-8610-4467-AFCB-DC8B69002B1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2D980D7-748F-4891-8D55-E18933765A7C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882" autoAdjust="0"/>
  </p:normalViewPr>
  <p:slideViewPr>
    <p:cSldViewPr snapToGrid="0">
      <p:cViewPr>
        <p:scale>
          <a:sx n="50" d="100"/>
          <a:sy n="50" d="100"/>
        </p:scale>
        <p:origin x="187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9.fntdata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font" Target="fonts/font40.fntdata"/><Relationship Id="rId159" Type="http://schemas.openxmlformats.org/officeDocument/2006/relationships/font" Target="fonts/font61.fntdata"/><Relationship Id="rId170" Type="http://schemas.openxmlformats.org/officeDocument/2006/relationships/font" Target="fonts/font72.fntdata"/><Relationship Id="rId107" Type="http://schemas.openxmlformats.org/officeDocument/2006/relationships/font" Target="fonts/font9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font" Target="fonts/font30.fntdata"/><Relationship Id="rId149" Type="http://schemas.openxmlformats.org/officeDocument/2006/relationships/font" Target="fonts/font51.fntdata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160" Type="http://schemas.openxmlformats.org/officeDocument/2006/relationships/font" Target="fonts/font62.fntdata"/><Relationship Id="rId181" Type="http://schemas.openxmlformats.org/officeDocument/2006/relationships/viewProps" Target="viewProps.xml"/><Relationship Id="rId22" Type="http://schemas.openxmlformats.org/officeDocument/2006/relationships/slide" Target="slides/slide8.xml"/><Relationship Id="rId43" Type="http://schemas.openxmlformats.org/officeDocument/2006/relationships/slide" Target="slides/slide29.xml"/><Relationship Id="rId64" Type="http://schemas.openxmlformats.org/officeDocument/2006/relationships/slide" Target="slides/slide50.xml"/><Relationship Id="rId118" Type="http://schemas.openxmlformats.org/officeDocument/2006/relationships/font" Target="fonts/font20.fntdata"/><Relationship Id="rId139" Type="http://schemas.openxmlformats.org/officeDocument/2006/relationships/font" Target="fonts/font41.fntdata"/><Relationship Id="rId85" Type="http://schemas.openxmlformats.org/officeDocument/2006/relationships/slide" Target="slides/slide71.xml"/><Relationship Id="rId150" Type="http://schemas.openxmlformats.org/officeDocument/2006/relationships/font" Target="fonts/font52.fntdata"/><Relationship Id="rId171" Type="http://schemas.openxmlformats.org/officeDocument/2006/relationships/font" Target="fonts/font73.fntdata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9.xml"/><Relationship Id="rId108" Type="http://schemas.openxmlformats.org/officeDocument/2006/relationships/font" Target="fonts/font10.fntdata"/><Relationship Id="rId129" Type="http://schemas.openxmlformats.org/officeDocument/2006/relationships/font" Target="fonts/font31.fntdata"/><Relationship Id="rId54" Type="http://schemas.openxmlformats.org/officeDocument/2006/relationships/slide" Target="slides/slide40.xml"/><Relationship Id="rId75" Type="http://schemas.openxmlformats.org/officeDocument/2006/relationships/slide" Target="slides/slide61.xml"/><Relationship Id="rId96" Type="http://schemas.openxmlformats.org/officeDocument/2006/relationships/slide" Target="slides/slide82.xml"/><Relationship Id="rId140" Type="http://schemas.openxmlformats.org/officeDocument/2006/relationships/font" Target="fonts/font42.fntdata"/><Relationship Id="rId161" Type="http://schemas.openxmlformats.org/officeDocument/2006/relationships/font" Target="fonts/font63.fntdata"/><Relationship Id="rId182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119" Type="http://schemas.openxmlformats.org/officeDocument/2006/relationships/font" Target="fonts/font21.fntdata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font" Target="fonts/font32.fntdata"/><Relationship Id="rId135" Type="http://schemas.openxmlformats.org/officeDocument/2006/relationships/font" Target="fonts/font37.fntdata"/><Relationship Id="rId151" Type="http://schemas.openxmlformats.org/officeDocument/2006/relationships/font" Target="fonts/font53.fntdata"/><Relationship Id="rId156" Type="http://schemas.openxmlformats.org/officeDocument/2006/relationships/font" Target="fonts/font58.fntdata"/><Relationship Id="rId177" Type="http://schemas.openxmlformats.org/officeDocument/2006/relationships/font" Target="fonts/font79.fntdata"/><Relationship Id="rId172" Type="http://schemas.openxmlformats.org/officeDocument/2006/relationships/font" Target="fonts/font74.fntdata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font" Target="fonts/font11.fntdata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font" Target="fonts/font6.fntdata"/><Relationship Id="rId120" Type="http://schemas.openxmlformats.org/officeDocument/2006/relationships/font" Target="fonts/font22.fntdata"/><Relationship Id="rId125" Type="http://schemas.openxmlformats.org/officeDocument/2006/relationships/font" Target="fonts/font27.fntdata"/><Relationship Id="rId141" Type="http://schemas.openxmlformats.org/officeDocument/2006/relationships/font" Target="fonts/font43.fntdata"/><Relationship Id="rId146" Type="http://schemas.openxmlformats.org/officeDocument/2006/relationships/font" Target="fonts/font48.fntdata"/><Relationship Id="rId167" Type="http://schemas.openxmlformats.org/officeDocument/2006/relationships/font" Target="fonts/font69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162" Type="http://schemas.openxmlformats.org/officeDocument/2006/relationships/font" Target="fonts/font64.fntdata"/><Relationship Id="rId18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font" Target="fonts/font12.fntdata"/><Relationship Id="rId115" Type="http://schemas.openxmlformats.org/officeDocument/2006/relationships/font" Target="fonts/font17.fntdata"/><Relationship Id="rId131" Type="http://schemas.openxmlformats.org/officeDocument/2006/relationships/font" Target="fonts/font33.fntdata"/><Relationship Id="rId136" Type="http://schemas.openxmlformats.org/officeDocument/2006/relationships/font" Target="fonts/font38.fntdata"/><Relationship Id="rId157" Type="http://schemas.openxmlformats.org/officeDocument/2006/relationships/font" Target="fonts/font59.fntdata"/><Relationship Id="rId178" Type="http://schemas.openxmlformats.org/officeDocument/2006/relationships/font" Target="fonts/font80.fntdata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font" Target="fonts/font54.fntdata"/><Relationship Id="rId173" Type="http://schemas.openxmlformats.org/officeDocument/2006/relationships/font" Target="fonts/font75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126" Type="http://schemas.openxmlformats.org/officeDocument/2006/relationships/font" Target="fonts/font28.fntdata"/><Relationship Id="rId147" Type="http://schemas.openxmlformats.org/officeDocument/2006/relationships/font" Target="fonts/font49.fntdata"/><Relationship Id="rId168" Type="http://schemas.openxmlformats.org/officeDocument/2006/relationships/font" Target="fonts/font7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notesMaster" Target="notesMasters/notesMaster1.xml"/><Relationship Id="rId121" Type="http://schemas.openxmlformats.org/officeDocument/2006/relationships/font" Target="fonts/font23.fntdata"/><Relationship Id="rId142" Type="http://schemas.openxmlformats.org/officeDocument/2006/relationships/font" Target="fonts/font44.fntdata"/><Relationship Id="rId163" Type="http://schemas.openxmlformats.org/officeDocument/2006/relationships/font" Target="fonts/font6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font" Target="fonts/font18.fntdata"/><Relationship Id="rId137" Type="http://schemas.openxmlformats.org/officeDocument/2006/relationships/font" Target="fonts/font39.fntdata"/><Relationship Id="rId158" Type="http://schemas.openxmlformats.org/officeDocument/2006/relationships/font" Target="fonts/font60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font" Target="fonts/font13.fntdata"/><Relationship Id="rId132" Type="http://schemas.openxmlformats.org/officeDocument/2006/relationships/font" Target="fonts/font34.fntdata"/><Relationship Id="rId153" Type="http://schemas.openxmlformats.org/officeDocument/2006/relationships/font" Target="fonts/font55.fntdata"/><Relationship Id="rId174" Type="http://schemas.openxmlformats.org/officeDocument/2006/relationships/font" Target="fonts/font76.fntdata"/><Relationship Id="rId179" Type="http://schemas.openxmlformats.org/officeDocument/2006/relationships/font" Target="fonts/font81.fntdata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font" Target="fonts/font8.fntdata"/><Relationship Id="rId127" Type="http://schemas.openxmlformats.org/officeDocument/2006/relationships/font" Target="fonts/font29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122" Type="http://schemas.openxmlformats.org/officeDocument/2006/relationships/font" Target="fonts/font24.fntdata"/><Relationship Id="rId143" Type="http://schemas.openxmlformats.org/officeDocument/2006/relationships/font" Target="fonts/font45.fntdata"/><Relationship Id="rId148" Type="http://schemas.openxmlformats.org/officeDocument/2006/relationships/font" Target="fonts/font50.fntdata"/><Relationship Id="rId164" Type="http://schemas.openxmlformats.org/officeDocument/2006/relationships/font" Target="fonts/font66.fntdata"/><Relationship Id="rId169" Type="http://schemas.openxmlformats.org/officeDocument/2006/relationships/font" Target="fonts/font7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presProps" Target="presProps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font" Target="fonts/font14.fntdata"/><Relationship Id="rId133" Type="http://schemas.openxmlformats.org/officeDocument/2006/relationships/font" Target="fonts/font35.fntdata"/><Relationship Id="rId154" Type="http://schemas.openxmlformats.org/officeDocument/2006/relationships/font" Target="fonts/font56.fntdata"/><Relationship Id="rId175" Type="http://schemas.openxmlformats.org/officeDocument/2006/relationships/font" Target="fonts/font77.fntdata"/><Relationship Id="rId16" Type="http://schemas.openxmlformats.org/officeDocument/2006/relationships/slide" Target="slides/slide2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font" Target="fonts/font4.fntdata"/><Relationship Id="rId123" Type="http://schemas.openxmlformats.org/officeDocument/2006/relationships/font" Target="fonts/font25.fntdata"/><Relationship Id="rId144" Type="http://schemas.openxmlformats.org/officeDocument/2006/relationships/font" Target="fonts/font46.fntdata"/><Relationship Id="rId90" Type="http://schemas.openxmlformats.org/officeDocument/2006/relationships/slide" Target="slides/slide76.xml"/><Relationship Id="rId165" Type="http://schemas.openxmlformats.org/officeDocument/2006/relationships/font" Target="fonts/font67.fntdata"/><Relationship Id="rId27" Type="http://schemas.openxmlformats.org/officeDocument/2006/relationships/slide" Target="slides/slide13.xml"/><Relationship Id="rId48" Type="http://schemas.openxmlformats.org/officeDocument/2006/relationships/slide" Target="slides/slide34.xml"/><Relationship Id="rId69" Type="http://schemas.openxmlformats.org/officeDocument/2006/relationships/slide" Target="slides/slide55.xml"/><Relationship Id="rId113" Type="http://schemas.openxmlformats.org/officeDocument/2006/relationships/font" Target="fonts/font15.fntdata"/><Relationship Id="rId134" Type="http://schemas.openxmlformats.org/officeDocument/2006/relationships/font" Target="fonts/font36.fntdata"/><Relationship Id="rId80" Type="http://schemas.openxmlformats.org/officeDocument/2006/relationships/slide" Target="slides/slide66.xml"/><Relationship Id="rId155" Type="http://schemas.openxmlformats.org/officeDocument/2006/relationships/font" Target="fonts/font57.fntdata"/><Relationship Id="rId176" Type="http://schemas.openxmlformats.org/officeDocument/2006/relationships/font" Target="fonts/font78.fntdata"/><Relationship Id="rId17" Type="http://schemas.openxmlformats.org/officeDocument/2006/relationships/slide" Target="slides/slide3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font" Target="fonts/font5.fntdata"/><Relationship Id="rId124" Type="http://schemas.openxmlformats.org/officeDocument/2006/relationships/font" Target="fonts/font26.fntdata"/><Relationship Id="rId70" Type="http://schemas.openxmlformats.org/officeDocument/2006/relationships/slide" Target="slides/slide56.xml"/><Relationship Id="rId91" Type="http://schemas.openxmlformats.org/officeDocument/2006/relationships/slide" Target="slides/slide77.xml"/><Relationship Id="rId145" Type="http://schemas.openxmlformats.org/officeDocument/2006/relationships/font" Target="fonts/font47.fntdata"/><Relationship Id="rId166" Type="http://schemas.openxmlformats.org/officeDocument/2006/relationships/font" Target="fonts/font68.fntdata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copyright-and-legal-informatio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andi.net/sdenhancedmath/home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andi.net/sdenhancedmath/prioritized-year-at-a-glance?authuser=0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aisd.net/page/curriculum" TargetMode="External"/><Relationship Id="rId4" Type="http://schemas.openxmlformats.org/officeDocument/2006/relationships/hyperlink" Target="https://sites.google.com/sandi.net/sdenhancedmath/home" TargetMode="Externa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ad5945884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ad59458847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gad59458847_0_1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aeab97fffa_14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gaeab97fffa_14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7" name="Google Shape;1467;gaeab97fffa_14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aeab97fffa_14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5" name="Google Shape;1475;gaeab97fffa_14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2C2C2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endParaRPr/>
          </a:p>
        </p:txBody>
      </p:sp>
      <p:sp>
        <p:nvSpPr>
          <p:cNvPr id="1476" name="Google Shape;1476;gaeab97fffa_14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eab97fffa_14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3" name="Google Shape;1483;gaeab97fffa_14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gaeab97fffa_14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aeab97fffa_14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2" name="Google Shape;1492;gaeab97fffa_14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93" name="Google Shape;1493;gaeab97fffa_14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eab97fffa_14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rgbClr val="33333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rgbClr val="33333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gaeab97fffa_14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aeab97fffa_14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gaeab97fffa_14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aeab97fffa_14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gaeab97fffa_14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eab97fffa_14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eab97fffa_14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gaeab97fffa_14_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aeab97fffa_14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aeab97fffa_14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gaeab97fffa_14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aeab97fffa_14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aeab97fffa_14_2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2" name="Google Shape;1542;gaeab97fffa_14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aeab97ff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4" name="Google Shape;1384;gaeab97ff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</p:txBody>
      </p:sp>
      <p:sp>
        <p:nvSpPr>
          <p:cNvPr id="1385" name="Google Shape;1385;gaeab97fffa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aeab97fffa_14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aeab97fffa_14_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gaeab97fffa_14_2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aeab97fffa_14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aeab97fffa_14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gaeab97fffa_14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aeab97fffa_14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aeab97fffa_14_2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gaeab97fffa_14_2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aeb46521ab_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gaeb46521ab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aeb46521ab_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aeb46521ab_8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7" name="Google Shape;1587;gaeb46521ab_8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eb46521ab_8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eb46521ab_8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6" name="Google Shape;1596;gaeb46521ab_8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aeb46521ab_8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aeb46521ab_8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8" name="Google Shape;1608;gaeb46521ab_8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aeb46521ab_8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aeb46521ab_8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8" name="Google Shape;1618;gaeb46521ab_8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d59458847_0_3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6" name="Google Shape;1626;gad59458847_0_3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27" name="Google Shape;1627;gad59458847_0_3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d59458847_0_3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d59458847_0_3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gad59458847_0_3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ad59458847_0_7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gad59458847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aeb46521ab_15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aeb46521ab_15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This template is free to use under </a:t>
            </a:r>
            <a:r>
              <a:rPr lang="en" sz="1200" u="sng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license.</a:t>
            </a:r>
            <a:r>
              <a:rPr lang="en" sz="12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You can keep the Credits slide or mention SlidesCarnival and other resources used in a slide footer.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aeb46521ab_15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gaeb46521ab_15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2394" y="685800"/>
            <a:ext cx="457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aeb46521ab_15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aeb46521ab_15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aeb46521ab_15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9" name="Google Shape;1709;gaeb46521ab_15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aeb46521ab_15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aeb46521ab_15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aeb46521ab_15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aeb46521ab_15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Chat: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https://sites.google.com/sandi.net/sdenhancedmath/home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eb46521ab_15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eb46521ab_15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aeb46521ab_15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aeb46521ab_15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aeb46521ab_15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aeb46521ab_15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aeb46521ab_15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Google Shape;1793;gaeb46521ab_15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ad59458847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8" name="Google Shape;1418;gad59458847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gad59458847_0_12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aeb46521ab_15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aeb46521ab_15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aeb46521ab_15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aeb46521ab_15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eb46521ab_15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eb46521ab_15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eb46521ab_15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0" name="Google Shape;1840;gaeb46521ab_15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2128" y="763588"/>
            <a:ext cx="502807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41" name="Google Shape;1841;gaeb46521ab_15_265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aeb46521ab_15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aeb46521ab_15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74EA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aeb46521ab_15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aeb46521ab_15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aeb46521ab_15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aeb46521ab_15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ad59458847_0_3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5" name="Google Shape;1895;gad59458847_0_3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96" name="Google Shape;1896;gad59458847_0_3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47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ad59458847_0_3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ad59458847_0_32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gad59458847_0_32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aec5a79fe6_1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2" name="Google Shape;1912;gaec5a79fe6_1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ad59458847_0_3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5" name="Google Shape;1425;gad59458847_0_3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26" name="Google Shape;1426;gad59458847_0_3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a7902f7711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a7902f7711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aeab97fffa_2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aeab97fffa_2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a7902f7711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a7902f7711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a7902f7711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a7902f7711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aec5a79fe6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aec5a79fe6_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gaeab97fffa_2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6" name="Google Shape;1986;gaeab97fffa_2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aeab97fffa_2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aeab97fffa_2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gaeab97fffa_20_2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2" name="Google Shape;2002;gaeab97fffa_20_2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aeab97fffa_2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aeab97fffa_2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aeab97fffa_2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aeab97fffa_2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aeb46521a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aeb46521ab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gaeb46521ab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aeab97fffa_2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aeab97fffa_2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aeab97fffa_20_2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aeab97fffa_20_2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aec5a79fe6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aec5a79fe6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a7902f7711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a7902f7711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aec5a79fe6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4" name="Google Shape;2054;gaec5a79fe6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aeab97fffa_20_1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2" name="Google Shape;2062;gaeab97fffa_20_1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aeab97fffa_20_1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9" name="Google Shape;2069;gaeab97fffa_20_1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a7902f7711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9" name="Google Shape;2079;ga7902f7711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rgbClr val="2D3B4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aec5a79fe6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aec5a79fe6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aeab97fffa_2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aeab97fffa_2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aeab97fffa_1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3" name="Google Shape;1443;gaeab97fffa_14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4" name="Google Shape;1444;gaeab97fffa_14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aeab97fffa_2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aeab97fffa_2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aec5a79fe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aec5a79fe6_1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a7902f7711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a7902f7711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aeab97fffa_2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aeab97fffa_2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gad59458847_0_2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2" name="Google Shape;2142;gad59458847_0_2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gad59458847_0_2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a7902f7711_1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ga7902f7711_1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a7902f7711_1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ga7902f7711_1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ad59458847_0_3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links from the chat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From Aly Martinez (She/Her) SDUSD to Everyone:  04:37 PM Hi! This will take you directly to our scope and sequence: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https://sites.google.com/sandi.net/sdenhancedmath/prioritized-year-at-a-glance?authuser=0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From Aly Martinez (She/Her) SDUSD to Everyone:  04:27 PM SDUSD Prioritization public website: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https://sites.google.com/sandi.net/sdenhancedmath/home</a:t>
            </a:r>
            <a:r>
              <a:rPr lang="en"/>
              <a:t> Use tab on the upper right corner :)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From Kendra Doyle to Everyone:  04:50 PM The SAISD Year-at-a-Glance documents are found on our website: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https://www.saisd.net/page/curriculum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62" name="Google Shape;2162;gad59458847_0_3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eab97fffa_5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gaeab97fffa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a7902f7711_1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ga7902f7711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aeab97fffa_14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9" name="Google Shape;1449;gaeab97fffa_14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0" name="Google Shape;1450;gaeab97fffa_14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aeab97fffa_5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gaeab97fffa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ad59458847_0_2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6" name="Google Shape;2186;gad59458847_0_2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87" name="Google Shape;2187;gad59458847_0_284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81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ad59458847_0_2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ad59458847_0_2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95" name="Google Shape;2195;gad59458847_0_28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ad59458847_0_2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9" name="Google Shape;2209;gad59458847_0_28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gad59458847_0_28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aeab97fffa_14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7" name="Google Shape;1457;gaeab97fffa_14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458" name="Google Shape;1458;gaeab97fffa_14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6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8" name="Google Shape;708;p10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9" name="Google Shape;709;p106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0" name="Google Shape;710;p10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1" name="Google Shape;711;p10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12" name="Google Shape;712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6" name="Google Shape;716;p10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7" name="Google Shape;717;p10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8" name="Google Shape;718;p10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9" name="Google Shape;719;p10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0" name="Google Shape;720;p107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3" name="Google Shape;723;p10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4" name="Google Shape;724;p10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5" name="Google Shape;725;p10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6" name="Google Shape;726;p10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7" name="Google Shape;727;p10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D60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0" name="Google Shape;730;p10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1" name="Google Shape;731;p10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2" name="Google Shape;732;p10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3" name="Google Shape;733;p10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4" name="Google Shape;734;p109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roid Sans"/>
              <a:buNone/>
              <a:defRPr sz="2800" i="0" u="none" strike="noStrike" cap="none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10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110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110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11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2" name="Google Shape;742;p111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3" name="Google Shape;743;p111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111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5" name="Google Shape;745;p11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6" name="Google Shape;746;p11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47" name="Google Shape;747;p111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2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0" name="Google Shape;750;p112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1" name="Google Shape;751;p112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2" name="Google Shape;752;p112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3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5" name="Google Shape;755;p113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6" name="Google Shape;756;p113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7" name="Google Shape;757;p113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1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0" name="Google Shape;760;p11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1" name="Google Shape;761;p11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62" name="Google Shape;762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5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5" name="Google Shape;765;p11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6" name="Google Shape;766;p11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7" name="Google Shape;767;p11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68" name="Google Shape;768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6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1" name="Google Shape;771;p11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11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3" name="Google Shape;773;p11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74" name="Google Shape;774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7" name="Google Shape;777;p11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778" name="Google Shape;778;p117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9" name="Google Shape;779;p117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0" name="Google Shape;780;p117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1" name="Google Shape;781;p117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117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p117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p117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5" name="Google Shape;785;p117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6" name="Google Shape;786;p117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p117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p117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9" name="Google Shape;789;p117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0" name="Google Shape;790;p117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1" name="Google Shape;791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1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6" name="Google Shape;796;p11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7" name="Google Shape;797;p11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798" name="Google Shape;79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1" name="Google Shape;801;p12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02" name="Google Shape;802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5" name="Google Shape;805;p12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06" name="Google Shape;806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2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0" name="Google Shape;810;p12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11" name="Google Shape;811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23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5" name="Google Shape;815;p12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6" name="Google Shape;816;p123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7" name="Google Shape;817;p12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8" name="Google Shape;818;p12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819" name="Google Shape;819;p123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4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2" name="Google Shape;822;p12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3" name="Google Shape;823;p12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4" name="Google Shape;824;p124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5" name="Google Shape;825;p12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6" name="Google Shape;826;p12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5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9" name="Google Shape;829;p125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0" name="Google Shape;830;p12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1" name="Google Shape;831;p12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2" name="Google Shape;832;p125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3" name="Google Shape;833;p125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12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5" name="Google Shape;835;p12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6">
  <p:cSld name="TITLE_AND_BODY_1_1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17475" y="931433"/>
            <a:ext cx="3966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4297659" y="623160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3554258" y="6491202"/>
            <a:ext cx="743400" cy="5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13"/>
          <p:cNvCxnSpPr/>
          <p:nvPr/>
        </p:nvCxnSpPr>
        <p:spPr>
          <a:xfrm>
            <a:off x="4846358" y="6491202"/>
            <a:ext cx="743400" cy="5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13"/>
          <p:cNvSpPr/>
          <p:nvPr/>
        </p:nvSpPr>
        <p:spPr>
          <a:xfrm rot="-5400000">
            <a:off x="7750047" y="643359"/>
            <a:ext cx="3601500" cy="2701200"/>
          </a:xfrm>
          <a:prstGeom prst="blockArc">
            <a:avLst>
              <a:gd name="adj1" fmla="val 10800000"/>
              <a:gd name="adj2" fmla="val 21571275"/>
              <a:gd name="adj3" fmla="val 1374"/>
            </a:avLst>
          </a:prstGeom>
          <a:solidFill>
            <a:srgbClr val="FFFFFF">
              <a:alpha val="3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8701800" y="4951551"/>
            <a:ext cx="1035900" cy="13812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276050" y="5967024"/>
            <a:ext cx="444300" cy="5925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97825" y="5449196"/>
            <a:ext cx="282300" cy="3765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5212700" y="-347395"/>
            <a:ext cx="750600" cy="1000800"/>
          </a:xfrm>
          <a:prstGeom prst="ellipse">
            <a:avLst/>
          </a:pr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26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8" name="Google Shape;838;p12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9" name="Google Shape;839;p126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0" name="Google Shape;840;p126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1" name="Google Shape;841;p126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2" name="Google Shape;842;p12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3" name="Google Shape;843;p12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27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6" name="Google Shape;846;p127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7" name="Google Shape;847;p127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8" name="Google Shape;848;p127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9" name="Google Shape;849;p12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0" name="Google Shape;850;p127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1" name="Google Shape;851;p127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2" name="Google Shape;852;p127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p127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12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5" name="Google Shape;855;p12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28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8" name="Google Shape;858;p12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9" name="Google Shape;859;p128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0" name="Google Shape;860;p128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1" name="Google Shape;861;p128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2" name="Google Shape;862;p128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3" name="Google Shape;863;p128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64" name="Google Shape;864;p128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5" name="Google Shape;865;p128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6" name="Google Shape;866;p128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67" name="Google Shape;867;p128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868" name="Google Shape;868;p128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69" name="Google Shape;869;p128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0" name="Google Shape;870;p128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1" name="Google Shape;871;p128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2" name="Google Shape;872;p128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709945" cy="6471153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30"/>
          <p:cNvSpPr/>
          <p:nvPr/>
        </p:nvSpPr>
        <p:spPr>
          <a:xfrm rot="5400000">
            <a:off x="2369506" y="109100"/>
            <a:ext cx="4401423" cy="9291943"/>
          </a:xfrm>
          <a:custGeom>
            <a:avLst/>
            <a:gdLst/>
            <a:ahLst/>
            <a:cxnLst/>
            <a:rect l="l" t="t" r="r" b="b"/>
            <a:pathLst>
              <a:path w="6243153" h="6986423" extrusionOk="0">
                <a:moveTo>
                  <a:pt x="0" y="6986423"/>
                </a:moveTo>
                <a:lnTo>
                  <a:pt x="2782929" y="0"/>
                </a:lnTo>
                <a:lnTo>
                  <a:pt x="6235038" y="1196"/>
                </a:lnTo>
                <a:cubicBezTo>
                  <a:pt x="6240035" y="2327273"/>
                  <a:pt x="6238156" y="4660346"/>
                  <a:pt x="6243153" y="6986423"/>
                </a:cubicBezTo>
                <a:lnTo>
                  <a:pt x="0" y="6986423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24" y="3600719"/>
            <a:ext cx="2182280" cy="1309368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30"/>
          <p:cNvSpPr/>
          <p:nvPr/>
        </p:nvSpPr>
        <p:spPr>
          <a:xfrm rot="-5400000">
            <a:off x="2361037" y="-5400197"/>
            <a:ext cx="4401423" cy="9291943"/>
          </a:xfrm>
          <a:custGeom>
            <a:avLst/>
            <a:gdLst/>
            <a:ahLst/>
            <a:cxnLst/>
            <a:rect l="l" t="t" r="r" b="b"/>
            <a:pathLst>
              <a:path w="6243153" h="6986423" extrusionOk="0">
                <a:moveTo>
                  <a:pt x="0" y="6986423"/>
                </a:moveTo>
                <a:lnTo>
                  <a:pt x="2782929" y="0"/>
                </a:lnTo>
                <a:lnTo>
                  <a:pt x="6235038" y="1196"/>
                </a:lnTo>
                <a:cubicBezTo>
                  <a:pt x="6240035" y="2327273"/>
                  <a:pt x="6238156" y="4660346"/>
                  <a:pt x="6243153" y="6986423"/>
                </a:cubicBezTo>
                <a:lnTo>
                  <a:pt x="0" y="6986423"/>
                </a:lnTo>
                <a:close/>
              </a:path>
            </a:pathLst>
          </a:custGeom>
          <a:solidFill>
            <a:schemeClr val="accent1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9" name="Google Shape;879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06769">
            <a:off x="279985" y="-9620008"/>
            <a:ext cx="16117894" cy="1074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" name="Google Shape;880;p130"/>
          <p:cNvCxnSpPr/>
          <p:nvPr/>
        </p:nvCxnSpPr>
        <p:spPr>
          <a:xfrm rot="10800000">
            <a:off x="695740" y="5651913"/>
            <a:ext cx="0" cy="56998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1" name="Google Shape;881;p130"/>
          <p:cNvSpPr txBox="1">
            <a:spLocks noGrp="1"/>
          </p:cNvSpPr>
          <p:nvPr>
            <p:ph type="title"/>
          </p:nvPr>
        </p:nvSpPr>
        <p:spPr>
          <a:xfrm>
            <a:off x="562250" y="4810300"/>
            <a:ext cx="78309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882" name="Google Shape;882;p130"/>
          <p:cNvSpPr txBox="1">
            <a:spLocks noGrp="1"/>
          </p:cNvSpPr>
          <p:nvPr>
            <p:ph type="subTitle" idx="1"/>
          </p:nvPr>
        </p:nvSpPr>
        <p:spPr>
          <a:xfrm>
            <a:off x="886075" y="5588625"/>
            <a:ext cx="62268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USTOM_3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31"/>
          <p:cNvSpPr/>
          <p:nvPr/>
        </p:nvSpPr>
        <p:spPr>
          <a:xfrm rot="-5400000" flipH="1">
            <a:off x="6090639" y="-2064298"/>
            <a:ext cx="989100" cy="51177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82BC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31"/>
          <p:cNvSpPr/>
          <p:nvPr/>
        </p:nvSpPr>
        <p:spPr>
          <a:xfrm flipH="1">
            <a:off x="7092050" y="5319132"/>
            <a:ext cx="2116800" cy="1605900"/>
          </a:xfrm>
          <a:prstGeom prst="rtTriangle">
            <a:avLst/>
          </a:prstGeom>
          <a:solidFill>
            <a:schemeClr val="accent3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6" name="Google Shape;886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90347">
            <a:off x="91567" y="-10026338"/>
            <a:ext cx="16117893" cy="1074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31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8" name="Google Shape;888;p131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9" name="Google Shape;889;p131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0" name="Google Shape;890;p131"/>
          <p:cNvSpPr txBox="1">
            <a:spLocks noGrp="1"/>
          </p:cNvSpPr>
          <p:nvPr>
            <p:ph type="body" idx="2"/>
          </p:nvPr>
        </p:nvSpPr>
        <p:spPr>
          <a:xfrm>
            <a:off x="602325" y="1926550"/>
            <a:ext cx="7942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1" name="Google Shape;891;p131"/>
          <p:cNvSpPr txBox="1">
            <a:spLocks noGrp="1"/>
          </p:cNvSpPr>
          <p:nvPr>
            <p:ph type="subTitle" idx="3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Our Vision: Every Child Succeeds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32"/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94" name="Google Shape;894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702048">
            <a:off x="-3900217" y="-3437082"/>
            <a:ext cx="16117894" cy="10742274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32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6" name="Google Shape;896;p132"/>
          <p:cNvSpPr/>
          <p:nvPr/>
        </p:nvSpPr>
        <p:spPr>
          <a:xfrm rot="10800000" flipH="1">
            <a:off x="-24064" y="-37878"/>
            <a:ext cx="8796907" cy="6918621"/>
          </a:xfrm>
          <a:custGeom>
            <a:avLst/>
            <a:gdLst/>
            <a:ahLst/>
            <a:cxnLst/>
            <a:rect l="l" t="t" r="r" b="b"/>
            <a:pathLst>
              <a:path w="7889603" h="6700844" extrusionOk="0">
                <a:moveTo>
                  <a:pt x="4068" y="6700844"/>
                </a:moveTo>
                <a:lnTo>
                  <a:pt x="0" y="0"/>
                </a:lnTo>
                <a:lnTo>
                  <a:pt x="7889603" y="9550"/>
                </a:lnTo>
                <a:lnTo>
                  <a:pt x="7152910" y="6690053"/>
                </a:lnTo>
                <a:lnTo>
                  <a:pt x="4068" y="67008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7" name="Google Shape;897;p132"/>
          <p:cNvSpPr/>
          <p:nvPr/>
        </p:nvSpPr>
        <p:spPr>
          <a:xfrm flipH="1">
            <a:off x="7092050" y="5319132"/>
            <a:ext cx="2116800" cy="1605900"/>
          </a:xfrm>
          <a:prstGeom prst="rtTriangle">
            <a:avLst/>
          </a:prstGeom>
          <a:solidFill>
            <a:schemeClr val="accent3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8" name="Google Shape;898;p132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9" name="Google Shape;899;p132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909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0" name="Google Shape;900;p132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9099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1" name="Google Shape;901;p132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9099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2" name="Google Shape;902;p132"/>
          <p:cNvSpPr txBox="1">
            <a:spLocks noGrp="1"/>
          </p:cNvSpPr>
          <p:nvPr>
            <p:ph type="subTitle" idx="4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CUSTOM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2296" y="0"/>
            <a:ext cx="3250210" cy="5073448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33"/>
          <p:cNvSpPr/>
          <p:nvPr/>
        </p:nvSpPr>
        <p:spPr>
          <a:xfrm flipH="1">
            <a:off x="2577822" y="1"/>
            <a:ext cx="6656652" cy="6359503"/>
          </a:xfrm>
          <a:custGeom>
            <a:avLst/>
            <a:gdLst/>
            <a:ahLst/>
            <a:cxnLst/>
            <a:rect l="l" t="t" r="r" b="b"/>
            <a:pathLst>
              <a:path w="6809874" h="6950277" extrusionOk="0">
                <a:moveTo>
                  <a:pt x="24063" y="6928695"/>
                </a:moveTo>
                <a:lnTo>
                  <a:pt x="0" y="12032"/>
                </a:lnTo>
                <a:lnTo>
                  <a:pt x="6809874" y="0"/>
                </a:lnTo>
                <a:lnTo>
                  <a:pt x="6043188" y="6950277"/>
                </a:lnTo>
                <a:lnTo>
                  <a:pt x="24063" y="69286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133"/>
          <p:cNvSpPr/>
          <p:nvPr/>
        </p:nvSpPr>
        <p:spPr>
          <a:xfrm rot="5400000">
            <a:off x="3271334" y="1016257"/>
            <a:ext cx="2665816" cy="9359864"/>
          </a:xfrm>
          <a:custGeom>
            <a:avLst/>
            <a:gdLst/>
            <a:ahLst/>
            <a:cxnLst/>
            <a:rect l="l" t="t" r="r" b="b"/>
            <a:pathLst>
              <a:path w="3781299" h="7037492" extrusionOk="0">
                <a:moveTo>
                  <a:pt x="0" y="7037492"/>
                </a:moveTo>
                <a:lnTo>
                  <a:pt x="2811138" y="13737"/>
                </a:lnTo>
                <a:lnTo>
                  <a:pt x="3781141" y="0"/>
                </a:lnTo>
                <a:cubicBezTo>
                  <a:pt x="3786138" y="2326077"/>
                  <a:pt x="3671421" y="4689019"/>
                  <a:pt x="3676418" y="7015096"/>
                </a:cubicBezTo>
                <a:lnTo>
                  <a:pt x="0" y="7037492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7" name="Google Shape;907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06769">
            <a:off x="-1687962" y="5855587"/>
            <a:ext cx="16117894" cy="107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3"/>
          <p:cNvPicPr preferRelativeResize="0"/>
          <p:nvPr/>
        </p:nvPicPr>
        <p:blipFill rotWithShape="1">
          <a:blip r:embed="rId4">
            <a:alphaModFix/>
          </a:blip>
          <a:srcRect t="17858" b="17857"/>
          <a:stretch/>
        </p:blipFill>
        <p:spPr>
          <a:xfrm>
            <a:off x="3760475" y="1078375"/>
            <a:ext cx="2286750" cy="8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3"/>
          <p:cNvSpPr txBox="1">
            <a:spLocks noGrp="1"/>
          </p:cNvSpPr>
          <p:nvPr>
            <p:ph type="title"/>
          </p:nvPr>
        </p:nvSpPr>
        <p:spPr>
          <a:xfrm>
            <a:off x="3904325" y="2359875"/>
            <a:ext cx="46500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0" name="Google Shape;910;p133"/>
          <p:cNvSpPr txBox="1">
            <a:spLocks noGrp="1"/>
          </p:cNvSpPr>
          <p:nvPr>
            <p:ph type="subTitle" idx="1"/>
          </p:nvPr>
        </p:nvSpPr>
        <p:spPr>
          <a:xfrm>
            <a:off x="3904325" y="3489575"/>
            <a:ext cx="4216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Vision">
  <p:cSld name="CUSTOM_2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2400" y="549385"/>
            <a:ext cx="5268796" cy="6308616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34"/>
          <p:cNvSpPr/>
          <p:nvPr/>
        </p:nvSpPr>
        <p:spPr>
          <a:xfrm>
            <a:off x="0" y="1161534"/>
            <a:ext cx="6650301" cy="5692140"/>
          </a:xfrm>
          <a:custGeom>
            <a:avLst/>
            <a:gdLst/>
            <a:ahLst/>
            <a:cxnLst/>
            <a:rect l="l" t="t" r="r" b="b"/>
            <a:pathLst>
              <a:path w="6650301" h="6858000" extrusionOk="0">
                <a:moveTo>
                  <a:pt x="0" y="0"/>
                </a:moveTo>
                <a:lnTo>
                  <a:pt x="3718257" y="0"/>
                </a:lnTo>
                <a:lnTo>
                  <a:pt x="665030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34"/>
          <p:cNvSpPr/>
          <p:nvPr/>
        </p:nvSpPr>
        <p:spPr>
          <a:xfrm rot="5400000" flipH="1">
            <a:off x="3271334" y="-3516911"/>
            <a:ext cx="2665816" cy="9359864"/>
          </a:xfrm>
          <a:custGeom>
            <a:avLst/>
            <a:gdLst/>
            <a:ahLst/>
            <a:cxnLst/>
            <a:rect l="l" t="t" r="r" b="b"/>
            <a:pathLst>
              <a:path w="3781299" h="7037492" extrusionOk="0">
                <a:moveTo>
                  <a:pt x="0" y="7037492"/>
                </a:moveTo>
                <a:lnTo>
                  <a:pt x="2811138" y="13737"/>
                </a:lnTo>
                <a:lnTo>
                  <a:pt x="3781141" y="0"/>
                </a:lnTo>
                <a:cubicBezTo>
                  <a:pt x="3786138" y="2326077"/>
                  <a:pt x="3671421" y="4689019"/>
                  <a:pt x="3676418" y="7015096"/>
                </a:cubicBezTo>
                <a:lnTo>
                  <a:pt x="0" y="7037492"/>
                </a:lnTo>
                <a:close/>
              </a:path>
            </a:pathLst>
          </a:custGeom>
          <a:solidFill>
            <a:schemeClr val="accent1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34"/>
          <p:cNvSpPr txBox="1"/>
          <p:nvPr/>
        </p:nvSpPr>
        <p:spPr>
          <a:xfrm>
            <a:off x="586409" y="3821070"/>
            <a:ext cx="38562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OUR VISION</a:t>
            </a:r>
            <a:endParaRPr sz="1400" b="1" i="0" u="none" strike="noStrike" cap="none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16" name="Google Shape;916;p134"/>
          <p:cNvSpPr txBox="1"/>
          <p:nvPr/>
        </p:nvSpPr>
        <p:spPr>
          <a:xfrm>
            <a:off x="586409" y="4738507"/>
            <a:ext cx="48834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rPr>
              <a:t>EVERY CHILD SUCCEEDS</a:t>
            </a:r>
            <a:endParaRPr sz="1400" b="1" i="0" u="none" strike="noStrike" cap="none">
              <a:solidFill>
                <a:schemeClr val="accent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17" name="Google Shape;917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06769" flipH="1">
            <a:off x="-5309685" y="-8970810"/>
            <a:ext cx="16117894" cy="107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34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19" name="Google Shape;919;p134"/>
          <p:cNvCxnSpPr/>
          <p:nvPr/>
        </p:nvCxnSpPr>
        <p:spPr>
          <a:xfrm rot="10800000">
            <a:off x="975835" y="4119667"/>
            <a:ext cx="0" cy="57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CUSTOM_2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2400" y="549385"/>
            <a:ext cx="5268796" cy="6308616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35"/>
          <p:cNvSpPr/>
          <p:nvPr/>
        </p:nvSpPr>
        <p:spPr>
          <a:xfrm>
            <a:off x="0" y="1161534"/>
            <a:ext cx="6650301" cy="5692140"/>
          </a:xfrm>
          <a:custGeom>
            <a:avLst/>
            <a:gdLst/>
            <a:ahLst/>
            <a:cxnLst/>
            <a:rect l="l" t="t" r="r" b="b"/>
            <a:pathLst>
              <a:path w="6650301" h="6858000" extrusionOk="0">
                <a:moveTo>
                  <a:pt x="0" y="0"/>
                </a:moveTo>
                <a:lnTo>
                  <a:pt x="3718257" y="0"/>
                </a:lnTo>
                <a:lnTo>
                  <a:pt x="665030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35"/>
          <p:cNvSpPr/>
          <p:nvPr/>
        </p:nvSpPr>
        <p:spPr>
          <a:xfrm rot="5400000" flipH="1">
            <a:off x="3271334" y="-3516911"/>
            <a:ext cx="2665816" cy="9359864"/>
          </a:xfrm>
          <a:custGeom>
            <a:avLst/>
            <a:gdLst/>
            <a:ahLst/>
            <a:cxnLst/>
            <a:rect l="l" t="t" r="r" b="b"/>
            <a:pathLst>
              <a:path w="3781299" h="7037492" extrusionOk="0">
                <a:moveTo>
                  <a:pt x="0" y="7037492"/>
                </a:moveTo>
                <a:lnTo>
                  <a:pt x="2811138" y="13737"/>
                </a:lnTo>
                <a:lnTo>
                  <a:pt x="3781141" y="0"/>
                </a:lnTo>
                <a:cubicBezTo>
                  <a:pt x="3786138" y="2326077"/>
                  <a:pt x="3671421" y="4689019"/>
                  <a:pt x="3676418" y="7015096"/>
                </a:cubicBezTo>
                <a:lnTo>
                  <a:pt x="0" y="7037492"/>
                </a:lnTo>
                <a:close/>
              </a:path>
            </a:pathLst>
          </a:custGeom>
          <a:solidFill>
            <a:schemeClr val="accent1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35"/>
          <p:cNvSpPr txBox="1"/>
          <p:nvPr/>
        </p:nvSpPr>
        <p:spPr>
          <a:xfrm>
            <a:off x="586409" y="4738507"/>
            <a:ext cx="48834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25" name="Google Shape;925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06769" flipH="1">
            <a:off x="-5309685" y="-8970810"/>
            <a:ext cx="16117894" cy="107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35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27" name="Google Shape;927;p135"/>
          <p:cNvCxnSpPr/>
          <p:nvPr/>
        </p:nvCxnSpPr>
        <p:spPr>
          <a:xfrm rot="10800000">
            <a:off x="975835" y="4119667"/>
            <a:ext cx="0" cy="570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8" name="Google Shape;928;p135"/>
          <p:cNvSpPr txBox="1">
            <a:spLocks noGrp="1"/>
          </p:cNvSpPr>
          <p:nvPr>
            <p:ph type="title"/>
          </p:nvPr>
        </p:nvSpPr>
        <p:spPr>
          <a:xfrm>
            <a:off x="562250" y="4662300"/>
            <a:ext cx="52689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1">
  <p:cSld name="Layout 2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136"/>
          <p:cNvPicPr preferRelativeResize="0"/>
          <p:nvPr/>
        </p:nvPicPr>
        <p:blipFill rotWithShape="1">
          <a:blip r:embed="rId2">
            <a:alphaModFix/>
          </a:blip>
          <a:srcRect l="16779" r="23610"/>
          <a:stretch/>
        </p:blipFill>
        <p:spPr>
          <a:xfrm>
            <a:off x="6963508" y="0"/>
            <a:ext cx="2180255" cy="5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136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2" name="Google Shape;932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0"/>
            <a:ext cx="16117888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36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4" name="Google Shape;934;p136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5" name="Google Shape;935;p136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6" name="Google Shape;936;p136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7" name="Google Shape;937;p136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2">
  <p:cSld name="Layout 2_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37"/>
          <p:cNvPicPr preferRelativeResize="0"/>
          <p:nvPr/>
        </p:nvPicPr>
        <p:blipFill rotWithShape="1">
          <a:blip r:embed="rId2">
            <a:alphaModFix/>
          </a:blip>
          <a:srcRect l="32834" r="40699"/>
          <a:stretch/>
        </p:blipFill>
        <p:spPr>
          <a:xfrm flipH="1">
            <a:off x="6963511" y="0"/>
            <a:ext cx="2180784" cy="5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37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1" name="Google Shape;941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0"/>
            <a:ext cx="16117888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37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3" name="Google Shape;943;p137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4" name="Google Shape;944;p137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5" name="Google Shape;945;p137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6" name="Google Shape;946;p137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3">
  <p:cSld name="Layout 2_1_1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138"/>
          <p:cNvPicPr preferRelativeResize="0"/>
          <p:nvPr/>
        </p:nvPicPr>
        <p:blipFill rotWithShape="1">
          <a:blip r:embed="rId2">
            <a:alphaModFix/>
          </a:blip>
          <a:srcRect l="20579" r="24423" b="7637"/>
          <a:stretch/>
        </p:blipFill>
        <p:spPr>
          <a:xfrm>
            <a:off x="6963511" y="0"/>
            <a:ext cx="2180784" cy="549351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38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0" name="Google Shape;950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0"/>
            <a:ext cx="16117888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38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2" name="Google Shape;952;p138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3" name="Google Shape;953;p138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4" name="Google Shape;954;p138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138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4">
  <p:cSld name="Layout 2_1_1_2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39"/>
          <p:cNvPicPr preferRelativeResize="0"/>
          <p:nvPr/>
        </p:nvPicPr>
        <p:blipFill rotWithShape="1">
          <a:blip r:embed="rId2">
            <a:alphaModFix/>
          </a:blip>
          <a:srcRect l="30801" t="9885" r="45349"/>
          <a:stretch/>
        </p:blipFill>
        <p:spPr>
          <a:xfrm>
            <a:off x="6963512" y="0"/>
            <a:ext cx="2180783" cy="5493524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39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9" name="Google Shape;959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0"/>
            <a:ext cx="16117888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39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1" name="Google Shape;961;p139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2" name="Google Shape;962;p139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3" name="Google Shape;963;p139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4" name="Google Shape;964;p139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5">
  <p:cSld name="Layout 2_1_1_1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140"/>
          <p:cNvPicPr preferRelativeResize="0"/>
          <p:nvPr/>
        </p:nvPicPr>
        <p:blipFill rotWithShape="1">
          <a:blip r:embed="rId2">
            <a:alphaModFix/>
          </a:blip>
          <a:srcRect l="22996" r="17458"/>
          <a:stretch/>
        </p:blipFill>
        <p:spPr>
          <a:xfrm>
            <a:off x="6963511" y="0"/>
            <a:ext cx="2180780" cy="5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40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8" name="Google Shape;968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0"/>
            <a:ext cx="16117888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40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0" name="Google Shape;970;p140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1" name="Google Shape;971;p140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2" name="Google Shape;972;p140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3" name="Google Shape;973;p140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5 1">
  <p:cSld name="Layout 2_1_1_1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41"/>
          <p:cNvPicPr preferRelativeResize="0"/>
          <p:nvPr/>
        </p:nvPicPr>
        <p:blipFill rotWithShape="1">
          <a:blip r:embed="rId2">
            <a:alphaModFix/>
          </a:blip>
          <a:srcRect l="34682" r="38853"/>
          <a:stretch/>
        </p:blipFill>
        <p:spPr>
          <a:xfrm>
            <a:off x="6963511" y="0"/>
            <a:ext cx="2180784" cy="549352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41"/>
          <p:cNvSpPr/>
          <p:nvPr/>
        </p:nvSpPr>
        <p:spPr>
          <a:xfrm rot="5400000">
            <a:off x="7090249" y="4803000"/>
            <a:ext cx="1943923" cy="2279955"/>
          </a:xfrm>
          <a:custGeom>
            <a:avLst/>
            <a:gdLst/>
            <a:ahLst/>
            <a:cxnLst/>
            <a:rect l="l" t="t" r="r" b="b"/>
            <a:pathLst>
              <a:path w="6074759" h="2026627" extrusionOk="0">
                <a:moveTo>
                  <a:pt x="1" y="0"/>
                </a:moveTo>
                <a:lnTo>
                  <a:pt x="6074759" y="0"/>
                </a:lnTo>
                <a:lnTo>
                  <a:pt x="6074759" y="2026627"/>
                </a:lnTo>
                <a:lnTo>
                  <a:pt x="1563549" y="20266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680000">
            <a:off x="5501475" y="6961470"/>
            <a:ext cx="16117888" cy="107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41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9" name="Google Shape;979;p141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028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0" name="Google Shape;980;p141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028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1" name="Google Shape;981;p141"/>
          <p:cNvSpPr txBox="1">
            <a:spLocks noGrp="1"/>
          </p:cNvSpPr>
          <p:nvPr>
            <p:ph type="subTitle" idx="2"/>
          </p:nvPr>
        </p:nvSpPr>
        <p:spPr>
          <a:xfrm>
            <a:off x="602325" y="6162875"/>
            <a:ext cx="60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2" name="Google Shape;982;p141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028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4"/>
            <a:ext cx="9143999" cy="68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143"/>
          <p:cNvSpPr txBox="1">
            <a:spLocks noGrp="1"/>
          </p:cNvSpPr>
          <p:nvPr>
            <p:ph type="ctrTitle"/>
          </p:nvPr>
        </p:nvSpPr>
        <p:spPr>
          <a:xfrm>
            <a:off x="457200" y="883002"/>
            <a:ext cx="77724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ckwell"/>
              <a:buNone/>
              <a:defRPr sz="7200" b="1" i="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43"/>
          <p:cNvSpPr txBox="1">
            <a:spLocks noGrp="1"/>
          </p:cNvSpPr>
          <p:nvPr>
            <p:ph type="subTitle" idx="1"/>
          </p:nvPr>
        </p:nvSpPr>
        <p:spPr>
          <a:xfrm>
            <a:off x="457200" y="2818597"/>
            <a:ext cx="76773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0">
                <a:solidFill>
                  <a:srgbClr val="FFFFFF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94" name="Google Shape;994;p144"/>
          <p:cNvCxnSpPr/>
          <p:nvPr/>
        </p:nvCxnSpPr>
        <p:spPr>
          <a:xfrm>
            <a:off x="457200" y="1417638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5" name="Google Shape;995;p144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99" name="Google Shape;999;p1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cxnSp>
        <p:nvCxnSpPr>
          <p:cNvPr id="1000" name="Google Shape;1000;p145"/>
          <p:cNvCxnSpPr/>
          <p:nvPr/>
        </p:nvCxnSpPr>
        <p:spPr>
          <a:xfrm>
            <a:off x="457200" y="1417638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1" name="Google Shape;1001;p145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4" name="Google Shape;1004;p146"/>
          <p:cNvCxnSpPr/>
          <p:nvPr/>
        </p:nvCxnSpPr>
        <p:spPr>
          <a:xfrm>
            <a:off x="457200" y="1417638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5" name="Google Shape;1005;p146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47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148"/>
          <p:cNvSpPr txBox="1">
            <a:spLocks noGrp="1"/>
          </p:cNvSpPr>
          <p:nvPr>
            <p:ph type="body" idx="1"/>
          </p:nvPr>
        </p:nvSpPr>
        <p:spPr>
          <a:xfrm>
            <a:off x="457200" y="163195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11" name="Google Shape;1011;p148"/>
          <p:cNvCxnSpPr/>
          <p:nvPr/>
        </p:nvCxnSpPr>
        <p:spPr>
          <a:xfrm>
            <a:off x="457200" y="1417638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2" name="Google Shape;1012;p148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4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15" name="Google Shape;1015;p149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6" name="Google Shape;1016;p149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5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9" name="Google Shape;1019;p150"/>
          <p:cNvSpPr txBox="1">
            <a:spLocks noGrp="1"/>
          </p:cNvSpPr>
          <p:nvPr>
            <p:ph type="sldNum" idx="12"/>
          </p:nvPr>
        </p:nvSpPr>
        <p:spPr>
          <a:xfrm>
            <a:off x="8295650" y="6453500"/>
            <a:ext cx="75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5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28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5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7" name="Google Shape;1027;p15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5"/>
            <a:ext cx="9144000" cy="68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53"/>
          <p:cNvSpPr txBox="1">
            <a:spLocks noGrp="1"/>
          </p:cNvSpPr>
          <p:nvPr>
            <p:ph type="ctrTitle"/>
          </p:nvPr>
        </p:nvSpPr>
        <p:spPr>
          <a:xfrm>
            <a:off x="457200" y="883003"/>
            <a:ext cx="77724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Rockwell"/>
              <a:buNone/>
              <a:defRPr sz="5400" b="1" i="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53"/>
          <p:cNvSpPr txBox="1">
            <a:spLocks noGrp="1"/>
          </p:cNvSpPr>
          <p:nvPr>
            <p:ph type="subTitle" idx="1"/>
          </p:nvPr>
        </p:nvSpPr>
        <p:spPr>
          <a:xfrm>
            <a:off x="457201" y="2818597"/>
            <a:ext cx="76773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 b="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5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5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5" name="Google Shape;1035;p15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6" name="Google Shape;1036;p154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5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000"/>
              <a:buFont typeface="Rockwell"/>
              <a:buNone/>
              <a:defRPr sz="3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5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0" name="Google Shape;1040;p15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5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15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044" name="Google Shape;1044;p156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045" name="Google Shape;1045;p15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46" name="Google Shape;1046;p156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5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50" name="Google Shape;1050;p15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1" name="Google Shape;1051;p15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52" name="Google Shape;1052;p15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3" name="Google Shape;1053;p15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54" name="Google Shape;1054;p157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5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5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58" name="Google Shape;1058;p158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" name="Google Shape;77;p1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5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60"/>
          <p:cNvSpPr txBox="1">
            <a:spLocks noGrp="1"/>
          </p:cNvSpPr>
          <p:nvPr>
            <p:ph type="title"/>
          </p:nvPr>
        </p:nvSpPr>
        <p:spPr>
          <a:xfrm>
            <a:off x="457201" y="273049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60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–"/>
              <a:defRPr sz="21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4pPr>
            <a:lvl5pPr marL="228600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»"/>
              <a:defRPr sz="1500"/>
            </a:lvl5pPr>
            <a:lvl6pPr marL="274320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64" name="Google Shape;1064;p160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065" name="Google Shape;1065;p16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9" name="Google Shape;1069;p1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070" name="Google Shape;1070;p16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6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62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16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75" name="Google Shape;1075;p162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63"/>
          <p:cNvSpPr txBox="1">
            <a:spLocks noGrp="1"/>
          </p:cNvSpPr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163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9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9" name="Google Shape;1079;p16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80" name="Google Shape;1080;p163"/>
          <p:cNvCxnSpPr/>
          <p:nvPr/>
        </p:nvCxnSpPr>
        <p:spPr>
          <a:xfrm>
            <a:off x="6629400" y="274639"/>
            <a:ext cx="0" cy="585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6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5200"/>
              <a:buFont typeface="Rockwell"/>
              <a:buNone/>
              <a:defRPr sz="3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083" name="Google Shape;1083;p16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084" name="Google Shape;1084;p16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28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2" name="Google Shape;1092;p16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5"/>
            <a:ext cx="9144000" cy="68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67"/>
          <p:cNvSpPr txBox="1">
            <a:spLocks noGrp="1"/>
          </p:cNvSpPr>
          <p:nvPr>
            <p:ph type="ctrTitle"/>
          </p:nvPr>
        </p:nvSpPr>
        <p:spPr>
          <a:xfrm>
            <a:off x="457200" y="883003"/>
            <a:ext cx="77724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Rockwell"/>
              <a:buNone/>
              <a:defRPr sz="5400" b="1" i="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67"/>
          <p:cNvSpPr txBox="1">
            <a:spLocks noGrp="1"/>
          </p:cNvSpPr>
          <p:nvPr>
            <p:ph type="subTitle" idx="1"/>
          </p:nvPr>
        </p:nvSpPr>
        <p:spPr>
          <a:xfrm>
            <a:off x="457201" y="2818597"/>
            <a:ext cx="76773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 b="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6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6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0" name="Google Shape;1100;p16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01" name="Google Shape;1101;p168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69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000"/>
              <a:buFont typeface="Rockwell"/>
              <a:buNone/>
              <a:defRPr sz="3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5" name="Google Shape;1105;p16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" name="Google Shape;84;p18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7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7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09" name="Google Shape;1109;p170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10" name="Google Shape;1110;p17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11" name="Google Shape;1111;p170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7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15" name="Google Shape;1115;p1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16" name="Google Shape;1116;p171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17" name="Google Shape;1117;p171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18" name="Google Shape;1118;p17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19" name="Google Shape;1119;p171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7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" name="Google Shape;1122;p17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23" name="Google Shape;1123;p172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7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74"/>
          <p:cNvSpPr txBox="1">
            <a:spLocks noGrp="1"/>
          </p:cNvSpPr>
          <p:nvPr>
            <p:ph type="title"/>
          </p:nvPr>
        </p:nvSpPr>
        <p:spPr>
          <a:xfrm>
            <a:off x="457201" y="273049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174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–"/>
              <a:defRPr sz="21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4pPr>
            <a:lvl5pPr marL="228600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»"/>
              <a:defRPr sz="1500"/>
            </a:lvl5pPr>
            <a:lvl6pPr marL="274320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9" name="Google Shape;1129;p174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130" name="Google Shape;1130;p1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7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7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4" name="Google Shape;1134;p17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135" name="Google Shape;1135;p17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7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176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9" name="Google Shape;1139;p17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40" name="Google Shape;1140;p176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77"/>
          <p:cNvSpPr txBox="1">
            <a:spLocks noGrp="1"/>
          </p:cNvSpPr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77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9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4" name="Google Shape;1144;p17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45" name="Google Shape;1145;p177"/>
          <p:cNvCxnSpPr/>
          <p:nvPr/>
        </p:nvCxnSpPr>
        <p:spPr>
          <a:xfrm>
            <a:off x="6629400" y="274639"/>
            <a:ext cx="0" cy="585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7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5200"/>
              <a:buFont typeface="Rockwell"/>
              <a:buNone/>
              <a:defRPr sz="3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148" name="Google Shape;1148;p17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149" name="Google Shape;1149;p17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8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28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8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7" name="Google Shape;1157;p18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5"/>
            <a:ext cx="9144000" cy="68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181"/>
          <p:cNvSpPr txBox="1">
            <a:spLocks noGrp="1"/>
          </p:cNvSpPr>
          <p:nvPr>
            <p:ph type="ctrTitle"/>
          </p:nvPr>
        </p:nvSpPr>
        <p:spPr>
          <a:xfrm>
            <a:off x="457200" y="883003"/>
            <a:ext cx="77724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Rockwell"/>
              <a:buNone/>
              <a:defRPr sz="5400" b="1" i="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1" name="Google Shape;1161;p181"/>
          <p:cNvSpPr txBox="1">
            <a:spLocks noGrp="1"/>
          </p:cNvSpPr>
          <p:nvPr>
            <p:ph type="subTitle" idx="1"/>
          </p:nvPr>
        </p:nvSpPr>
        <p:spPr>
          <a:xfrm>
            <a:off x="457201" y="2818597"/>
            <a:ext cx="76773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 b="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8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8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5" name="Google Shape;1165;p18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66" name="Google Shape;1166;p182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83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000"/>
              <a:buFont typeface="Rockwell"/>
              <a:buNone/>
              <a:defRPr sz="3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9" name="Google Shape;1169;p18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0" name="Google Shape;1170;p18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8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18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74" name="Google Shape;1174;p184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75" name="Google Shape;1175;p18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76" name="Google Shape;1176;p184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8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0" name="Google Shape;1180;p18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81" name="Google Shape;1181;p18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2" name="Google Shape;1182;p185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83" name="Google Shape;1183;p18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84" name="Google Shape;1184;p185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8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18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88" name="Google Shape;1188;p186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8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88"/>
          <p:cNvSpPr txBox="1">
            <a:spLocks noGrp="1"/>
          </p:cNvSpPr>
          <p:nvPr>
            <p:ph type="title"/>
          </p:nvPr>
        </p:nvSpPr>
        <p:spPr>
          <a:xfrm>
            <a:off x="457201" y="273049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88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–"/>
              <a:defRPr sz="21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4pPr>
            <a:lvl5pPr marL="228600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»"/>
              <a:defRPr sz="1500"/>
            </a:lvl5pPr>
            <a:lvl6pPr marL="274320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94" name="Google Shape;1194;p188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195" name="Google Shape;1195;p18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8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18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9" name="Google Shape;1199;p18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200" name="Google Shape;1200;p18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9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190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4" name="Google Shape;1204;p19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05" name="Google Shape;1205;p190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" name="Google Shape;103;p2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04" name="Google Shape;104;p20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91"/>
          <p:cNvSpPr txBox="1">
            <a:spLocks noGrp="1"/>
          </p:cNvSpPr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91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9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19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0" name="Google Shape;1210;p191"/>
          <p:cNvCxnSpPr/>
          <p:nvPr/>
        </p:nvCxnSpPr>
        <p:spPr>
          <a:xfrm>
            <a:off x="6629400" y="274639"/>
            <a:ext cx="0" cy="585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9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5200"/>
              <a:buFont typeface="Rockwell"/>
              <a:buNone/>
              <a:defRPr sz="3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213" name="Google Shape;1213;p19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14" name="Google Shape;1214;p19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94"/>
          <p:cNvSpPr txBox="1">
            <a:spLocks noGrp="1"/>
          </p:cNvSpPr>
          <p:nvPr>
            <p:ph type="ctrTitle"/>
          </p:nvPr>
        </p:nvSpPr>
        <p:spPr>
          <a:xfrm>
            <a:off x="645225" y="3683633"/>
            <a:ext cx="67365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1" name="Google Shape;1221;p194"/>
          <p:cNvSpPr/>
          <p:nvPr/>
        </p:nvSpPr>
        <p:spPr>
          <a:xfrm>
            <a:off x="5938246" y="3377550"/>
            <a:ext cx="7218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94"/>
          <p:cNvSpPr/>
          <p:nvPr/>
        </p:nvSpPr>
        <p:spPr>
          <a:xfrm>
            <a:off x="6659861" y="3377550"/>
            <a:ext cx="7218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94"/>
          <p:cNvSpPr/>
          <p:nvPr/>
        </p:nvSpPr>
        <p:spPr>
          <a:xfrm>
            <a:off x="-1" y="3377550"/>
            <a:ext cx="721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94"/>
          <p:cNvSpPr/>
          <p:nvPr/>
        </p:nvSpPr>
        <p:spPr>
          <a:xfrm>
            <a:off x="721425" y="3377550"/>
            <a:ext cx="52167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95"/>
          <p:cNvSpPr/>
          <p:nvPr/>
        </p:nvSpPr>
        <p:spPr>
          <a:xfrm>
            <a:off x="0" y="0"/>
            <a:ext cx="9144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95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8" name="Google Shape;1228;p195"/>
          <p:cNvSpPr txBox="1">
            <a:spLocks noGrp="1"/>
          </p:cNvSpPr>
          <p:nvPr>
            <p:ph type="subTitle" idx="1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9" name="Google Shape;1229;p195"/>
          <p:cNvSpPr/>
          <p:nvPr/>
        </p:nvSpPr>
        <p:spPr>
          <a:xfrm>
            <a:off x="3047704" y="5323800"/>
            <a:ext cx="3047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95"/>
          <p:cNvSpPr/>
          <p:nvPr/>
        </p:nvSpPr>
        <p:spPr>
          <a:xfrm>
            <a:off x="6096271" y="5323800"/>
            <a:ext cx="3047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95"/>
          <p:cNvSpPr/>
          <p:nvPr/>
        </p:nvSpPr>
        <p:spPr>
          <a:xfrm>
            <a:off x="1" y="5323800"/>
            <a:ext cx="3047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95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96"/>
          <p:cNvSpPr txBox="1">
            <a:spLocks noGrp="1"/>
          </p:cNvSpPr>
          <p:nvPr>
            <p:ph type="body" idx="1"/>
          </p:nvPr>
        </p:nvSpPr>
        <p:spPr>
          <a:xfrm>
            <a:off x="1710425" y="2882400"/>
            <a:ext cx="5723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1235" name="Google Shape;1235;p196"/>
          <p:cNvSpPr txBox="1"/>
          <p:nvPr/>
        </p:nvSpPr>
        <p:spPr>
          <a:xfrm>
            <a:off x="3593400" y="15752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6"/>
                </a:solidFill>
              </a:rPr>
              <a:t>“</a:t>
            </a:r>
            <a:endParaRPr sz="9600" b="1">
              <a:solidFill>
                <a:schemeClr val="accent6"/>
              </a:solidFill>
            </a:endParaRPr>
          </a:p>
        </p:txBody>
      </p:sp>
      <p:sp>
        <p:nvSpPr>
          <p:cNvPr id="1236" name="Google Shape;1236;p196"/>
          <p:cNvSpPr/>
          <p:nvPr/>
        </p:nvSpPr>
        <p:spPr>
          <a:xfrm>
            <a:off x="5723283" y="2132900"/>
            <a:ext cx="17103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96"/>
          <p:cNvSpPr/>
          <p:nvPr/>
        </p:nvSpPr>
        <p:spPr>
          <a:xfrm>
            <a:off x="7434177" y="2132900"/>
            <a:ext cx="17103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96"/>
          <p:cNvSpPr/>
          <p:nvPr/>
        </p:nvSpPr>
        <p:spPr>
          <a:xfrm>
            <a:off x="0" y="2132900"/>
            <a:ext cx="17103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96"/>
          <p:cNvSpPr/>
          <p:nvPr/>
        </p:nvSpPr>
        <p:spPr>
          <a:xfrm>
            <a:off x="1710425" y="2132900"/>
            <a:ext cx="17103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96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197"/>
          <p:cNvSpPr txBox="1">
            <a:spLocks noGrp="1"/>
          </p:cNvSpPr>
          <p:nvPr>
            <p:ph type="title"/>
          </p:nvPr>
        </p:nvSpPr>
        <p:spPr>
          <a:xfrm>
            <a:off x="893700" y="477850"/>
            <a:ext cx="6462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7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4" name="Google Shape;1244;p197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7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97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97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97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98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98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98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98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98"/>
          <p:cNvSpPr txBox="1">
            <a:spLocks noGrp="1"/>
          </p:cNvSpPr>
          <p:nvPr>
            <p:ph type="title"/>
          </p:nvPr>
        </p:nvSpPr>
        <p:spPr>
          <a:xfrm>
            <a:off x="893700" y="477850"/>
            <a:ext cx="6462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198"/>
          <p:cNvSpPr txBox="1">
            <a:spLocks noGrp="1"/>
          </p:cNvSpPr>
          <p:nvPr>
            <p:ph type="body" idx="1"/>
          </p:nvPr>
        </p:nvSpPr>
        <p:spPr>
          <a:xfrm>
            <a:off x="893625" y="1600200"/>
            <a:ext cx="31368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256" name="Google Shape;1256;p198"/>
          <p:cNvSpPr txBox="1">
            <a:spLocks noGrp="1"/>
          </p:cNvSpPr>
          <p:nvPr>
            <p:ph type="body" idx="2"/>
          </p:nvPr>
        </p:nvSpPr>
        <p:spPr>
          <a:xfrm>
            <a:off x="4219456" y="1600200"/>
            <a:ext cx="31368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257" name="Google Shape;1257;p198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99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99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99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99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99"/>
          <p:cNvSpPr txBox="1">
            <a:spLocks noGrp="1"/>
          </p:cNvSpPr>
          <p:nvPr>
            <p:ph type="title"/>
          </p:nvPr>
        </p:nvSpPr>
        <p:spPr>
          <a:xfrm>
            <a:off x="893700" y="477850"/>
            <a:ext cx="6462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99"/>
          <p:cNvSpPr txBox="1">
            <a:spLocks noGrp="1"/>
          </p:cNvSpPr>
          <p:nvPr>
            <p:ph type="body" idx="1"/>
          </p:nvPr>
        </p:nvSpPr>
        <p:spPr>
          <a:xfrm>
            <a:off x="893700" y="1600200"/>
            <a:ext cx="23712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65" name="Google Shape;1265;p199"/>
          <p:cNvSpPr txBox="1">
            <a:spLocks noGrp="1"/>
          </p:cNvSpPr>
          <p:nvPr>
            <p:ph type="body" idx="2"/>
          </p:nvPr>
        </p:nvSpPr>
        <p:spPr>
          <a:xfrm>
            <a:off x="3386404" y="1600200"/>
            <a:ext cx="23712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66" name="Google Shape;1266;p199"/>
          <p:cNvSpPr txBox="1">
            <a:spLocks noGrp="1"/>
          </p:cNvSpPr>
          <p:nvPr>
            <p:ph type="body" idx="3"/>
          </p:nvPr>
        </p:nvSpPr>
        <p:spPr>
          <a:xfrm>
            <a:off x="5879107" y="1600200"/>
            <a:ext cx="23712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67" name="Google Shape;1267;p199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200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00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00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00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00"/>
          <p:cNvSpPr txBox="1">
            <a:spLocks noGrp="1"/>
          </p:cNvSpPr>
          <p:nvPr>
            <p:ph type="title"/>
          </p:nvPr>
        </p:nvSpPr>
        <p:spPr>
          <a:xfrm>
            <a:off x="893700" y="477850"/>
            <a:ext cx="6462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200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201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01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01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01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201"/>
          <p:cNvSpPr txBox="1">
            <a:spLocks noGrp="1"/>
          </p:cNvSpPr>
          <p:nvPr>
            <p:ph type="body" idx="1"/>
          </p:nvPr>
        </p:nvSpPr>
        <p:spPr>
          <a:xfrm>
            <a:off x="893700" y="6199950"/>
            <a:ext cx="64626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1281" name="Google Shape;1281;p201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" name="Google Shape;109;p21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202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202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02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202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202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03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203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203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203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03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21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13" name="Google Shape;1313;p210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5"/>
            <a:ext cx="9144000" cy="6856408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211"/>
          <p:cNvSpPr txBox="1">
            <a:spLocks noGrp="1"/>
          </p:cNvSpPr>
          <p:nvPr>
            <p:ph type="ctrTitle"/>
          </p:nvPr>
        </p:nvSpPr>
        <p:spPr>
          <a:xfrm>
            <a:off x="457200" y="883003"/>
            <a:ext cx="77724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Rockwell"/>
              <a:buNone/>
              <a:defRPr sz="5400" b="1" i="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11"/>
          <p:cNvSpPr txBox="1">
            <a:spLocks noGrp="1"/>
          </p:cNvSpPr>
          <p:nvPr>
            <p:ph type="subTitle" idx="1"/>
          </p:nvPr>
        </p:nvSpPr>
        <p:spPr>
          <a:xfrm>
            <a:off x="457201" y="2818597"/>
            <a:ext cx="76773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 b="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21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0" name="Google Shape;1320;p2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1" name="Google Shape;1321;p2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22" name="Google Shape;1322;p212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13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000"/>
              <a:buFont typeface="Rockwell"/>
              <a:buNone/>
              <a:defRPr sz="3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2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6" name="Google Shape;1326;p21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6" name="Google Shape;116;p22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21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21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330" name="Google Shape;1330;p214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•"/>
              <a:defRPr sz="2100"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 sz="1800"/>
            </a:lvl2pPr>
            <a:lvl3pPr marL="137160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/>
            </a:lvl3pPr>
            <a:lvl4pPr marL="182880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–"/>
              <a:defRPr sz="135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»"/>
              <a:defRPr sz="1350"/>
            </a:lvl5pPr>
            <a:lvl6pPr marL="274320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331" name="Google Shape;1331;p21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32" name="Google Shape;1332;p214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21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36" name="Google Shape;1336;p2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7" name="Google Shape;1337;p21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38" name="Google Shape;1338;p215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Char char="»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9" name="Google Shape;1339;p21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40" name="Google Shape;1340;p215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1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217"/>
          <p:cNvSpPr txBox="1">
            <a:spLocks noGrp="1"/>
          </p:cNvSpPr>
          <p:nvPr>
            <p:ph type="title"/>
          </p:nvPr>
        </p:nvSpPr>
        <p:spPr>
          <a:xfrm>
            <a:off x="457201" y="273049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17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Char char="–"/>
              <a:defRPr sz="21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–"/>
              <a:defRPr sz="1500"/>
            </a:lvl4pPr>
            <a:lvl5pPr marL="228600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Char char="»"/>
              <a:defRPr sz="1500"/>
            </a:lvl5pPr>
            <a:lvl6pPr marL="274320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46" name="Google Shape;1346;p217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47" name="Google Shape;1347;p21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500"/>
              <a:buFont typeface="Rockwell"/>
              <a:buNone/>
              <a:defRPr sz="15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2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1" name="Google Shape;1351;p2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595959"/>
              </a:buClr>
              <a:buSzPts val="1050"/>
              <a:buNone/>
              <a:defRPr sz="1050"/>
            </a:lvl1pPr>
            <a:lvl2pPr marL="91440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595959"/>
              </a:buClr>
              <a:buSzPts val="750"/>
              <a:buNone/>
              <a:defRPr sz="750"/>
            </a:lvl3pPr>
            <a:lvl4pPr marL="182880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4pPr>
            <a:lvl5pPr marL="228600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595959"/>
              </a:buClr>
              <a:buSzPts val="675"/>
              <a:buNone/>
              <a:defRPr sz="675"/>
            </a:lvl5pPr>
            <a:lvl6pPr marL="274320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52" name="Google Shape;1352;p21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21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19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p21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57" name="Google Shape;1357;p219"/>
          <p:cNvCxnSpPr/>
          <p:nvPr/>
        </p:nvCxnSpPr>
        <p:spPr>
          <a:xfrm>
            <a:off x="457200" y="141763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220"/>
          <p:cNvSpPr txBox="1">
            <a:spLocks noGrp="1"/>
          </p:cNvSpPr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0" name="Google Shape;1360;p22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9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1" name="Google Shape;1361;p22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62" name="Google Shape;1362;p220"/>
          <p:cNvCxnSpPr/>
          <p:nvPr/>
        </p:nvCxnSpPr>
        <p:spPr>
          <a:xfrm>
            <a:off x="6629400" y="274639"/>
            <a:ext cx="0" cy="585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21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5200"/>
              <a:buFont typeface="Rockwell"/>
              <a:buNone/>
              <a:defRPr sz="3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365" name="Google Shape;1365;p22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366" name="Google Shape;1366;p22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2" name="Google Shape;122;p2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2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3"/>
          </p:nvPr>
        </p:nvSpPr>
        <p:spPr>
          <a:xfrm>
            <a:off x="4624612" y="240062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4"/>
          </p:nvPr>
        </p:nvSpPr>
        <p:spPr>
          <a:xfrm>
            <a:off x="7209514" y="240062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5"/>
          </p:nvPr>
        </p:nvSpPr>
        <p:spPr>
          <a:xfrm>
            <a:off x="4624612" y="295501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6"/>
          </p:nvPr>
        </p:nvSpPr>
        <p:spPr>
          <a:xfrm>
            <a:off x="7209514" y="295501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2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3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81" name="Google Shape;181;p31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3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7" name="Google Shape;197;p3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34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5" name="Google Shape;205;p3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35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5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7" name="Google Shape;217;p3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1" name="Google Shape;231;p3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2" name="Google Shape;232;p3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3" name="Google Shape;233;p3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9" name="Google Shape;239;p3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5" name="Google Shape;245;p4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6" name="Google Shape;246;p4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7" name="Google Shape;247;p4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8" name="Google Shape;248;p4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41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4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4" name="Google Shape;264;p4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2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43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0" name="Google Shape;270;p43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1" name="Google Shape;27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44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44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6" name="Google Shape;276;p44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7" name="Google Shape;27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0" name="Google Shape;280;p4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1" name="Google Shape;281;p4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6" name="Google Shape;286;p4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7" name="Google Shape;287;p4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2" name="Google Shape;292;p4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3" name="Google Shape;293;p4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7" name="Google Shape;297;p4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48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1" name="Google Shape;31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5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7" name="Google Shape;317;p5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1" name="Google Shape;321;p5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5" name="Google Shape;325;p5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0" name="Google Shape;330;p5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5" name="Google Shape;335;p5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6" name="Google Shape;336;p54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5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8" name="Google Shape;338;p5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4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5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5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55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5" name="Google Shape;345;p5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6" name="Google Shape;346;p5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56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5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5" name="Google Shape;355;p5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7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5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9" name="Google Shape;359;p57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57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5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58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58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58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5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0" name="Google Shape;370;p58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58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58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4" name="Google Shape;374;p5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5" name="Google Shape;375;p5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9" name="Google Shape;379;p59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0" name="Google Shape;380;p59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1" name="Google Shape;381;p59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2" name="Google Shape;382;p59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3" name="Google Shape;383;p59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84" name="Google Shape;384;p59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5" name="Google Shape;385;p59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6" name="Google Shape;386;p59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87" name="Google Shape;387;p59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388" name="Google Shape;388;p59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89" name="Google Shape;389;p5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0" name="Google Shape;390;p59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1" name="Google Shape;391;p59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2" name="Google Shape;392;p59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1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61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6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2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6" name="Google Shape;406;p62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7" name="Google Shape;407;p62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3901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6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63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63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63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17" name="Google Shape;417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0" name="Google Shape;420;p64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64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4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3" name="Google Shape;423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6" name="Google Shape;426;p65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65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65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9" name="Google Shape;429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6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6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6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66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37" name="Google Shape;43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6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6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67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45" name="Google Shape;445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8" name="Google Shape;448;p6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9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6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4" name="Google Shape;454;p6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1" name="Google Shape;461;p7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281" cy="13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5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0" name="Google Shape;480;p7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75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7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5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7" name="Google Shape;487;p76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8" name="Google Shape;488;p76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76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76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7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7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7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7" name="Google Shape;497;p7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77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7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8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78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7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05" name="Google Shape;505;p7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78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78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7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9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2" name="Google Shape;512;p7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3" name="Google Shape;513;p79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79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79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7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0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p80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p80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2" name="Google Shape;522;p80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3" name="Google Shape;523;p8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80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p80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p80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7" name="Google Shape;527;p80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8" name="Google Shape;528;p8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8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725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81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3" name="Google Shape;533;p81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4" name="Google Shape;534;p81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5" name="Google Shape;535;p81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6" name="Google Shape;536;p81"/>
          <p:cNvSpPr txBox="1">
            <a:spLocks noGrp="1"/>
          </p:cNvSpPr>
          <p:nvPr>
            <p:ph type="title"/>
          </p:nvPr>
        </p:nvSpPr>
        <p:spPr>
          <a:xfrm>
            <a:off x="216569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  <a:defRPr sz="3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8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0" name="Google Shape;540;p8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1" name="Google Shape;5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4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8" name="Google Shape;548;p84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84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50" name="Google Shape;550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99" y="111852"/>
            <a:ext cx="4148750" cy="7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425" y="263250"/>
            <a:ext cx="4774950" cy="4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5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4" name="Google Shape;554;p8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5" name="Google Shape;555;p8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6" name="Google Shape;556;p8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7" name="Google Shape;557;p8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558" name="Google Shape;558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2" name="Google Shape;562;p86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3" name="Google Shape;563;p86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4" name="Google Shape;564;p86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5" name="Google Shape;565;p86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6" name="Google Shape;566;p86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9" name="Google Shape;569;p87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0" name="Google Shape;570;p87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1" name="Google Shape;571;p87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2" name="Google Shape;572;p87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3" name="Google Shape;573;p87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6" name="Google Shape;576;p8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577" name="Google Shape;577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81" name="Google Shape;581;p8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2" name="Google Shape;582;p8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583" name="Google Shape;583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7" name="Google Shape;587;p90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8" name="Google Shape;588;p90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9" name="Google Shape;589;p90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0" name="Google Shape;590;p90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1" name="Google Shape;591;p90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4" name="Google Shape;594;p91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5" name="Google Shape;595;p91"/>
          <p:cNvSpPr txBox="1">
            <a:spLocks noGrp="1"/>
          </p:cNvSpPr>
          <p:nvPr>
            <p:ph type="body" idx="2"/>
          </p:nvPr>
        </p:nvSpPr>
        <p:spPr>
          <a:xfrm>
            <a:off x="304800" y="2015408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6" name="Google Shape;596;p91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Google Shape;597;p91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8" name="Google Shape;598;p9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9" name="Google Shape;599;p9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00" name="Google Shape;600;p91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2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3" name="Google Shape;603;p92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4" name="Google Shape;604;p92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5" name="Google Shape;605;p92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8000" marR="0" lvl="0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06" name="Google Shape;606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3"/>
          <p:cNvSpPr txBox="1">
            <a:spLocks noGrp="1"/>
          </p:cNvSpPr>
          <p:nvPr>
            <p:ph type="ctrTitle"/>
          </p:nvPr>
        </p:nvSpPr>
        <p:spPr>
          <a:xfrm>
            <a:off x="219317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0" name="Google Shape;610;p93"/>
          <p:cNvSpPr txBox="1">
            <a:spLocks noGrp="1"/>
          </p:cNvSpPr>
          <p:nvPr>
            <p:ph type="subTitle" idx="1"/>
          </p:nvPr>
        </p:nvSpPr>
        <p:spPr>
          <a:xfrm>
            <a:off x="219314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93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12" name="Google Shape;612;p93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81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13" name="Google Shape;613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99" y="111852"/>
            <a:ext cx="4148750" cy="7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425" y="263250"/>
            <a:ext cx="4774950" cy="4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4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7" name="Google Shape;617;p9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8" name="Google Shape;618;p9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19" name="Google Shape;619;p9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20" name="Google Shape;620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5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Google Shape;624;p9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5" name="Google Shape;625;p9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6" name="Google Shape;626;p9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27" name="Google Shape;627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1" name="Google Shape;631;p9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32" name="Google Shape;632;p96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3" name="Google Shape;633;p96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4" name="Google Shape;634;p96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5" name="Google Shape;635;p96"/>
          <p:cNvSpPr txBox="1">
            <a:spLocks noGrp="1"/>
          </p:cNvSpPr>
          <p:nvPr>
            <p:ph type="body" idx="3"/>
          </p:nvPr>
        </p:nvSpPr>
        <p:spPr>
          <a:xfrm>
            <a:off x="4624612" y="240062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6" name="Google Shape;636;p96"/>
          <p:cNvSpPr txBox="1">
            <a:spLocks noGrp="1"/>
          </p:cNvSpPr>
          <p:nvPr>
            <p:ph type="body" idx="4"/>
          </p:nvPr>
        </p:nvSpPr>
        <p:spPr>
          <a:xfrm>
            <a:off x="7209514" y="240062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7" name="Google Shape;637;p96"/>
          <p:cNvSpPr txBox="1">
            <a:spLocks noGrp="1"/>
          </p:cNvSpPr>
          <p:nvPr>
            <p:ph type="body" idx="5"/>
          </p:nvPr>
        </p:nvSpPr>
        <p:spPr>
          <a:xfrm>
            <a:off x="4624612" y="295501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96"/>
          <p:cNvSpPr txBox="1">
            <a:spLocks noGrp="1"/>
          </p:cNvSpPr>
          <p:nvPr>
            <p:ph type="body" idx="6"/>
          </p:nvPr>
        </p:nvSpPr>
        <p:spPr>
          <a:xfrm>
            <a:off x="7209514" y="295501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96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96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p96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p96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96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96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5" name="Google Shape;645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51" name="Google Shape;651;p9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2" name="Google Shape;652;p9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53" name="Google Shape;653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7" name="Google Shape;657;p9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658" name="Google Shape;658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25" y="6293650"/>
            <a:ext cx="3041864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100" y="6293651"/>
            <a:ext cx="1285434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0"/>
          <p:cNvSpPr txBox="1">
            <a:spLocks noGrp="1"/>
          </p:cNvSpPr>
          <p:nvPr>
            <p:ph type="title"/>
          </p:nvPr>
        </p:nvSpPr>
        <p:spPr>
          <a:xfrm>
            <a:off x="304800" y="279396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10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100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10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5" name="Google Shape;665;p10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66" name="Google Shape;666;p100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1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9" name="Google Shape;669;p10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0" name="Google Shape;670;p10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1" name="Google Shape;671;p101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2" name="Google Shape;672;p10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3" name="Google Shape;673;p10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2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6" name="Google Shape;676;p102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7" name="Google Shape;677;p10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8" name="Google Shape;678;p10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9" name="Google Shape;679;p102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0" name="Google Shape;680;p102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1" name="Google Shape;681;p10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2" name="Google Shape;682;p10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3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10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6" name="Google Shape;686;p103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103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8" name="Google Shape;688;p103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9" name="Google Shape;689;p10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0" name="Google Shape;690;p10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4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3" name="Google Shape;693;p104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4" name="Google Shape;694;p104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5" name="Google Shape;695;p104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6" name="Google Shape;696;p10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104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8" name="Google Shape;698;p104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9" name="Google Shape;699;p104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0" name="Google Shape;700;p104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1" name="Google Shape;701;p10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2" name="Google Shape;702;p10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23.jp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image" Target="../media/image23.jpg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image" Target="../media/image2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10" Type="http://schemas.openxmlformats.org/officeDocument/2006/relationships/image" Target="../media/image21.jpg"/><Relationship Id="rId4" Type="http://schemas.openxmlformats.org/officeDocument/2006/relationships/slideLayout" Target="../slideLayouts/slideLayout13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23.jpg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6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 sz="3300" b="0" i="0" u="none" strike="noStrike" cap="none">
                <a:solidFill>
                  <a:srgbClr val="1E3D7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7" name="Google Shape;1087;p16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88" name="Google Shape;1088;p16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6392644"/>
            <a:ext cx="9144000" cy="4682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7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 sz="3300" b="0" i="0" u="none" strike="noStrike" cap="none">
                <a:solidFill>
                  <a:srgbClr val="1E3D7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2" name="Google Shape;1152;p17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53" name="Google Shape;1153;p17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6392644"/>
            <a:ext cx="9144000" cy="4682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93"/>
          <p:cNvSpPr txBox="1">
            <a:spLocks noGrp="1"/>
          </p:cNvSpPr>
          <p:nvPr>
            <p:ph type="title"/>
          </p:nvPr>
        </p:nvSpPr>
        <p:spPr>
          <a:xfrm>
            <a:off x="893700" y="477850"/>
            <a:ext cx="6462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17" name="Google Shape;1217;p193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18" name="Google Shape;1218;p193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20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298" name="Google Shape;1298;p20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9" name="Google Shape;1299;p20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0" name="Google Shape;1300;p20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1" name="Google Shape;1301;p20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0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 sz="3300" b="0" i="0" u="none" strike="noStrike" cap="none">
                <a:solidFill>
                  <a:srgbClr val="1E3D7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8" name="Google Shape;1308;p20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09" name="Google Shape;1309;p20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92644"/>
            <a:ext cx="9144000" cy="4682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5" name="Google Shape;395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5" name="Google Shape;545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Droid Sans"/>
              <a:buNone/>
              <a:defRPr sz="24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Droid Sans"/>
              <a:buNone/>
              <a:defRPr sz="1800"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  <p:sp>
        <p:nvSpPr>
          <p:cNvPr id="705" name="Google Shape;705;p1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Droid Sans"/>
              <a:buChar char="•"/>
              <a:defRPr sz="22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Droid Sans"/>
              <a:buChar char="–"/>
              <a:defRPr sz="20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Droid Sans"/>
              <a:buChar char="•"/>
              <a:defRPr sz="18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roid Sans"/>
              <a:buChar char="–"/>
              <a:defRPr sz="16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roid Sans"/>
              <a:buChar char="»"/>
              <a:defRPr sz="1600" i="0" u="none" strike="noStrike" cap="none">
                <a:solidFill>
                  <a:srgbClr val="595959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ans"/>
              <a:buChar char="•"/>
              <a:defRPr sz="2000" i="0" u="none" strike="noStrike" cap="none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4400"/>
              <a:buFont typeface="Rockwell"/>
              <a:buNone/>
              <a:defRPr sz="4400" b="0" i="0" u="none" strike="noStrike" cap="none">
                <a:solidFill>
                  <a:srgbClr val="1E3D7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5" name="Google Shape;985;p1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86" name="Google Shape;986;p1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6392644"/>
            <a:ext cx="9144001" cy="4682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5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  <a:defRPr sz="3300" b="0" i="0" u="none" strike="noStrike" cap="none">
                <a:solidFill>
                  <a:srgbClr val="1E3D7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2" name="Google Shape;1022;p15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23" name="Google Shape;1023;p15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6392644"/>
            <a:ext cx="9144000" cy="4682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restandards.org/Math/Content/3/NF/" TargetMode="External"/><Relationship Id="rId3" Type="http://schemas.openxmlformats.org/officeDocument/2006/relationships/hyperlink" Target="https://drive.google.com/file/d/1ay9tLruBw8njAXhnVk1TxVOtpGXOo4MT/view?usp=sharing" TargetMode="External"/><Relationship Id="rId7" Type="http://schemas.openxmlformats.org/officeDocument/2006/relationships/hyperlink" Target="http://www.corestandards.org/Math/Content/3/OA/D/8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://www.corestandards.org/Math/Content/3/OA/#CCSS.Math.Content.3.OA.C.7" TargetMode="External"/><Relationship Id="rId5" Type="http://schemas.openxmlformats.org/officeDocument/2006/relationships/hyperlink" Target="http://www.corestandards.org/Math/Content/3/OA/#CCSS.Math.Content.3.OA.B.5" TargetMode="External"/><Relationship Id="rId4" Type="http://schemas.openxmlformats.org/officeDocument/2006/relationships/hyperlink" Target="http://www.corestandards.org/Math/Content/3/OA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chievethecore.org/content/upload/Widely%20Applicable%20Prerequisites.pdf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5.xml"/><Relationship Id="rId6" Type="http://schemas.openxmlformats.org/officeDocument/2006/relationships/hyperlink" Target="https://docs.google.com/spreadsheets/d/1rMFhAq6TH2a1LDlANnfDlvmprNFEZekmtipsbnIAJ74/edit#gid=990138188" TargetMode="External"/><Relationship Id="rId5" Type="http://schemas.openxmlformats.org/officeDocument/2006/relationships/hyperlink" Target="https://docs.google.com/document/d/1Q0qHBvjoJO7d9kFpoMK2sc4xRvAu_QEvfeQVkijJj_A/edit#heading=h.92crczlkfrb9" TargetMode="External"/><Relationship Id="rId4" Type="http://schemas.openxmlformats.org/officeDocument/2006/relationships/hyperlink" Target="https://www.cgcs.org/cms/lib/DC00001581/Centricity/Domain/313/CGCS_Unfinished%20Learning.pdf?utm_source=Subscriber+Master+List&amp;utm_campaign=92325b324c-EMAIL_CAMPAIGN_2020_06_24_07_24&amp;utm_medium=email&amp;utm_term=0_a3f2445f50-92325b324c-32153024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andi.net/sdenhancedmath/home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5.xml"/><Relationship Id="rId4" Type="http://schemas.openxmlformats.org/officeDocument/2006/relationships/hyperlink" Target="http://unsplash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xkhuztmzw_PLHiweF9AoSUDn6gOF4rKb/view?usp=sharing" TargetMode="External"/><Relationship Id="rId13" Type="http://schemas.openxmlformats.org/officeDocument/2006/relationships/hyperlink" Target="https://docs.google.com/presentation/d/e/2PACX-1vRr2OGVuLVh-gsYRrVdSbv_q0uZXianKyggaX1JmNy-gxj4yZ0o-Id1bUxEWzNVAg/pub?start=false&amp;loop=false&amp;delayms=3000" TargetMode="External"/><Relationship Id="rId3" Type="http://schemas.openxmlformats.org/officeDocument/2006/relationships/hyperlink" Target="https://docs.google.com/presentation/d/e/2PACX-1vQ2nulneZHub888cmB3q9IIqzEaEYUiSPk3Q7dsF3-3KHdR_4L9nH7PrGxOiKhSXUh1r5QNJbPlxw4f/pub?start=false&amp;loop=false&amp;delayms=3000" TargetMode="External"/><Relationship Id="rId7" Type="http://schemas.openxmlformats.org/officeDocument/2006/relationships/hyperlink" Target="https://saisdofficeofacademics.weebly.com/digital-homeroom.html" TargetMode="External"/><Relationship Id="rId12" Type="http://schemas.openxmlformats.org/officeDocument/2006/relationships/hyperlink" Target="https://docs.google.com/presentation/d/e/2PACX-1vQdzVugipcH08LSY9blEzBkUEU5uQkL16n8F2KqGrLvQOsshgdOtLi-LDPp4M5Gd4gNi36hpZxRtM1v/pub?start=true&amp;loop=false&amp;delayms=3000&amp;slide=id.g8a41f7d3bc_0_8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7.xml"/><Relationship Id="rId6" Type="http://schemas.openxmlformats.org/officeDocument/2006/relationships/hyperlink" Target="https://docs.google.com/presentation/d/e/2PACX-1vRigGSKWjdKhdPv0dSz3dRVDhCfijeHhUGnNMD4eg6QiLJiMJj1N63f65dqAm2yyE7u6fLeN7gK8AOP/pub?start=false&amp;loop=false&amp;delayms=3000&amp;slide=id.p" TargetMode="External"/><Relationship Id="rId11" Type="http://schemas.openxmlformats.org/officeDocument/2006/relationships/hyperlink" Target="https://docs.google.com/presentation/d/e/2PACX-1vRERypTVRtMmDQcpMrfslDPQJ2xEhmq_7ex4NLJkG8uOqZ3kKhQ7ZlUZfHn_5hzYgmB291MUQlzz017/pub?start=false&amp;loop=false&amp;delayms=3000" TargetMode="External"/><Relationship Id="rId5" Type="http://schemas.openxmlformats.org/officeDocument/2006/relationships/hyperlink" Target="https://drive.google.com/file/d/1l18EoGMlJJWB8gVJR9fJtl7JWvbzu0R6/view?usp=sharing" TargetMode="External"/><Relationship Id="rId15" Type="http://schemas.openxmlformats.org/officeDocument/2006/relationships/hyperlink" Target="https://www.saisd.net/upload/page/0456/docs/2020-21-InstructionalCalendar-Intersessions_Rev_10_7.pdf" TargetMode="External"/><Relationship Id="rId10" Type="http://schemas.openxmlformats.org/officeDocument/2006/relationships/hyperlink" Target="https://docs.google.com/presentation/d/e/2PACX-1vR5ujoZFcbhAeakQIkryjdQbW03Ws8uAtQYtdpK2mzO8LVjbli_siIl-gm1YuS5gp0Es8IOwPB47GHe/pub?start=true&amp;loop=true&amp;delayms=60000#slide=id.g90776ec2fb_0_889" TargetMode="External"/><Relationship Id="rId4" Type="http://schemas.openxmlformats.org/officeDocument/2006/relationships/hyperlink" Target="https://docs.google.com/presentation/d/e/2PACX-1vThSgRyiUBxoSxVvVVLWaqibBDJlMjy8nCk7BNX-hLrPecQrsqrV5yj1x-_jP7zbvFI2G_yF104O0kB/pub?start=false&amp;loop=false&amp;delayms=3000#slide=id.g81cc1e0c27_0_29" TargetMode="External"/><Relationship Id="rId9" Type="http://schemas.openxmlformats.org/officeDocument/2006/relationships/hyperlink" Target="https://docs.google.com/presentation/d/e/2PACX-1vTy_yLFsFHeYil4RUH1zjNskb9wlHDZ1AI5k7iVl_VPFKuNIcT-xDVpYNf5k_-h0ybWKOvX54g132id/pub?start=false&amp;loop=false&amp;delayms=3000&amp;slide=id.p" TargetMode="External"/><Relationship Id="rId14" Type="http://schemas.openxmlformats.org/officeDocument/2006/relationships/hyperlink" Target="https://docs.google.com/document/d/1Z-2jeaNYWMsTGgXindnkIgEytu_vtFACJ-pnY2C2PWo/edit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www.saisd.net/upload/page/0923/docs/Final_8_17_Opening%20and%20Instructional%20Continuity%20Plan_v3.pdf" TargetMode="External"/><Relationship Id="rId7" Type="http://schemas.openxmlformats.org/officeDocument/2006/relationships/hyperlink" Target="https://drive.google.com/file/d/1BbYvOTIRlmoDU3bh8Gst5WTMWCeuD1p9/view?ts=5ea728ec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7.xml"/><Relationship Id="rId6" Type="http://schemas.openxmlformats.org/officeDocument/2006/relationships/hyperlink" Target="https://docs.google.com/document/d/1BgxXKXg2AsovT4gNpB9KhyOPd3Rg4HOuB8TTxW9WMuM/view" TargetMode="External"/><Relationship Id="rId5" Type="http://schemas.openxmlformats.org/officeDocument/2006/relationships/hyperlink" Target="https://docs.google.com/document/d/1NDMtPlL_0L91Uo2ntTV1XXwkHDdbmxqHYJG1j9MRLuA/edit?usp=sharing" TargetMode="External"/><Relationship Id="rId4" Type="http://schemas.openxmlformats.org/officeDocument/2006/relationships/hyperlink" Target="https://docs.google.com/document/d/1ytUzde8mjrllE5YKKf05i6ORgAohUpsQIgu9pk_iGSA/edit?usp=sharin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r0IOpesXajvklT1rB7ZJgveAMHNYgzmw/view?usp=sharin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6.png"/><Relationship Id="rId5" Type="http://schemas.openxmlformats.org/officeDocument/2006/relationships/hyperlink" Target="https://app.peardeck.com/student/tfzryzhwe" TargetMode="Externa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ZqhCIt00ZbTsd7BEHBN-ZdmqkthoUYeq42--SwdAIS8/edit?usp=sharing" TargetMode="External"/><Relationship Id="rId3" Type="http://schemas.openxmlformats.org/officeDocument/2006/relationships/hyperlink" Target="https://docs.google.com/document/d/1-pDHVI1fjKckVAnR0U_vdjxzsrOGn-tTt_kBjUCNGMg/edit?usp=sharing" TargetMode="External"/><Relationship Id="rId7" Type="http://schemas.openxmlformats.org/officeDocument/2006/relationships/hyperlink" Target="https://docs.google.com/document/d/19adHaEpscNwWOuVMfqIaXnEmBLEA62l5dvrTTnKZfn4/edit?usp=sharing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7.xml"/><Relationship Id="rId6" Type="http://schemas.openxmlformats.org/officeDocument/2006/relationships/hyperlink" Target="https://docs.google.com/document/d/1_ToIbIyg1DTASHISasAWrxQvJpP31QQz3jya9wn1G4c/edit?usp=sharing" TargetMode="External"/><Relationship Id="rId5" Type="http://schemas.openxmlformats.org/officeDocument/2006/relationships/hyperlink" Target="https://docs.google.com/document/d/1kvZUSrH7HwzwfLMkEutbxsVWG4enP3iLWFkEF5f4S4M/edit?usp=sharing" TargetMode="External"/><Relationship Id="rId10" Type="http://schemas.openxmlformats.org/officeDocument/2006/relationships/hyperlink" Target="https://docs.google.com/document/d/1kezNQzJoFPOsR9RlOm8sulHqh826wjx1jN1UP9Yucgg/edit?usp=sharing" TargetMode="External"/><Relationship Id="rId4" Type="http://schemas.openxmlformats.org/officeDocument/2006/relationships/hyperlink" Target="https://docs.google.com/document/d/18zABQpIIp6qMuW-IRzY86It_dtJPdq3pRnzDFxs2q_Y/edit?usp=sharing" TargetMode="External"/><Relationship Id="rId9" Type="http://schemas.openxmlformats.org/officeDocument/2006/relationships/hyperlink" Target="https://docs.google.com/document/d/1Amf5S9fTEycusKU-NXY98jW2pgDKRtpxvPrNixlYMWY/edit?usp=sharin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0AI67SnjDCxbEUk9PVA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hyperlink" Target="https://drive.google.com/file/d/1W3sqE1IB3OaWsKi5mPsLixS4d-oyjAYG/view?usp=sharing" TargetMode="Externa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gxXKXg2AsovT4gNpB9KhyOPd3Rg4HOuB8TTxW9WMuM/view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85.png"/><Relationship Id="rId5" Type="http://schemas.openxmlformats.org/officeDocument/2006/relationships/hyperlink" Target="https://drive.google.com/file/d/1sOrf_V-bbBY1Q_L496PrAG4sL9WuUeAy/view?usp=sharing" TargetMode="External"/><Relationship Id="rId4" Type="http://schemas.openxmlformats.org/officeDocument/2006/relationships/hyperlink" Target="https://online.fliphtml5.com/bpzhg/dgod/#p=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XOG7RM4vzjBsZKfR00_A8X_NzXUd_wT-/view?usp=sharin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academics/early-childhood-education/hb-3-reading-academies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92.png"/><Relationship Id="rId5" Type="http://schemas.openxmlformats.org/officeDocument/2006/relationships/hyperlink" Target="https://drive.google.com/file/d/18xy5HCgYXeQZ89Ikg6WszFtzG80m6l_M/view?usp=sharing" TargetMode="External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hYE3SkpSSgLttY-OSZCXgZod7rV7W5KzVH0IKB0g-g/edit?usp=sharing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hyperlink" Target="https://docs.google.com/document/d/1knnMNhf8pkXOmku1vXr9SY42DtuH7h2b4iUErXPiwOU/edit?usp=sharing" TargetMode="Externa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e/2PACX-1vS4Vdcz_ZAF2mYMguLvt3ihE1slWT74drSaPGNAaYUoOhjYW6_kEpKAqBBmC2VaC6DL3HDMQ7IGk1KA/pub?start=false&amp;loop=false&amp;delayms=3000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hyperlink" Target="https://drive.google.com/file/d/1LpNXa5rUAAdPhm8FT96fP7YjOcphCLUq/view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isd.net/page/parentteacherconferences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222"/>
          <p:cNvGrpSpPr/>
          <p:nvPr/>
        </p:nvGrpSpPr>
        <p:grpSpPr>
          <a:xfrm>
            <a:off x="3140538" y="5214000"/>
            <a:ext cx="6459163" cy="783000"/>
            <a:chOff x="5031613" y="5366400"/>
            <a:chExt cx="6459163" cy="783000"/>
          </a:xfrm>
        </p:grpSpPr>
        <p:sp>
          <p:nvSpPr>
            <p:cNvPr id="1373" name="Google Shape;1373;p222"/>
            <p:cNvSpPr/>
            <p:nvPr/>
          </p:nvSpPr>
          <p:spPr>
            <a:xfrm>
              <a:off x="5031613" y="5443950"/>
              <a:ext cx="930600" cy="5673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4546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22"/>
            <p:cNvSpPr txBox="1"/>
            <p:nvPr/>
          </p:nvSpPr>
          <p:spPr>
            <a:xfrm>
              <a:off x="6049975" y="5366400"/>
              <a:ext cx="5440800" cy="7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The webinar will begin shortly. </a:t>
              </a: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FF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Use the Group Chat to introduce yourself!</a:t>
              </a:r>
              <a:endParaRPr sz="1700">
                <a:solidFill>
                  <a:srgbClr val="FFFF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sp>
        <p:nvSpPr>
          <p:cNvPr id="1375" name="Google Shape;1375;p222"/>
          <p:cNvSpPr txBox="1"/>
          <p:nvPr/>
        </p:nvSpPr>
        <p:spPr>
          <a:xfrm>
            <a:off x="99025" y="380000"/>
            <a:ext cx="89079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i="1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The Council of the Great City Schools and Student Achievement Partners welcome you to:</a:t>
            </a:r>
            <a:endParaRPr sz="2100" i="1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76" name="Google Shape;1376;p222"/>
          <p:cNvSpPr txBox="1"/>
          <p:nvPr/>
        </p:nvSpPr>
        <p:spPr>
          <a:xfrm>
            <a:off x="-219650" y="3702200"/>
            <a:ext cx="92805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December 2, 2020</a:t>
            </a:r>
            <a:endParaRPr sz="21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77" name="Google Shape;1377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22"/>
          <p:cNvPicPr preferRelativeResize="0"/>
          <p:nvPr/>
        </p:nvPicPr>
        <p:blipFill rotWithShape="1">
          <a:blip r:embed="rId5">
            <a:alphaModFix/>
          </a:blip>
          <a:srcRect l="49280" r="22836"/>
          <a:stretch/>
        </p:blipFill>
        <p:spPr>
          <a:xfrm>
            <a:off x="210372" y="5207050"/>
            <a:ext cx="2776875" cy="7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2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1250" y="2810725"/>
            <a:ext cx="219075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222"/>
          <p:cNvSpPr/>
          <p:nvPr/>
        </p:nvSpPr>
        <p:spPr>
          <a:xfrm>
            <a:off x="1653025" y="1423550"/>
            <a:ext cx="5799900" cy="22536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</a:rPr>
              <a:t>Educator Perspectives</a:t>
            </a:r>
            <a:endParaRPr sz="2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Guidance on Addressing Unfinished Learning and </a:t>
            </a:r>
            <a:endParaRPr sz="3100">
              <a:solidFill>
                <a:schemeClr val="l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Essential Content</a:t>
            </a:r>
            <a:endParaRPr sz="3100">
              <a:solidFill>
                <a:schemeClr val="l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31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470" name="Google Shape;1470;p231"/>
          <p:cNvSpPr txBox="1">
            <a:spLocks noGrp="1"/>
          </p:cNvSpPr>
          <p:nvPr>
            <p:ph type="title"/>
          </p:nvPr>
        </p:nvSpPr>
        <p:spPr>
          <a:xfrm>
            <a:off x="602325" y="383750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Summer Leader Learning Objectives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231"/>
          <p:cNvSpPr txBox="1">
            <a:spLocks noGrp="1"/>
          </p:cNvSpPr>
          <p:nvPr>
            <p:ph type="body" idx="2"/>
          </p:nvPr>
        </p:nvSpPr>
        <p:spPr>
          <a:xfrm>
            <a:off x="300600" y="983575"/>
            <a:ext cx="8542800" cy="5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June Leadership Week</a:t>
            </a:r>
            <a:endParaRPr sz="1800" b="1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300"/>
              <a:buChar char="●"/>
            </a:pPr>
            <a:r>
              <a:rPr lang="en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Leaders will be able to identify what it looks like to support unfinished learning within a classroom and make connection to the educator mindsets and social emotional practices. </a:t>
            </a: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300"/>
              <a:buChar char="●"/>
            </a:pPr>
            <a:r>
              <a:rPr lang="en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Leaders will be able to identify the upcoming district resources that will accelerate unfinished learning.</a:t>
            </a: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300"/>
              <a:buChar char="●"/>
            </a:pPr>
            <a:r>
              <a:rPr lang="en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Leaders will connect the internalization processes with accelerating unfinished learning.</a:t>
            </a: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July Leadership Week</a:t>
            </a:r>
            <a:endParaRPr sz="1800" b="1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300"/>
              <a:buChar char="●"/>
            </a:pPr>
            <a:r>
              <a:rPr lang="en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Leaders create the schoolwide expectations and systems for accelerating unfinished learning.  </a:t>
            </a: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300"/>
              <a:buChar char="●"/>
            </a:pPr>
            <a:r>
              <a:rPr lang="en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Leaders facilitate unit internalization with teachers in which they plan for supporting students’ unfinished learning.</a:t>
            </a: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232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79" name="Google Shape;1479;p232"/>
          <p:cNvSpPr txBox="1">
            <a:spLocks noGrp="1"/>
          </p:cNvSpPr>
          <p:nvPr>
            <p:ph type="title"/>
          </p:nvPr>
        </p:nvSpPr>
        <p:spPr>
          <a:xfrm>
            <a:off x="156150" y="226875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Remediation vs Acceleration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0" name="Google Shape;1480;p232"/>
          <p:cNvGraphicFramePr/>
          <p:nvPr/>
        </p:nvGraphicFramePr>
        <p:xfrm>
          <a:off x="746450" y="932475"/>
          <a:ext cx="7313850" cy="5531675"/>
        </p:xfrm>
        <a:graphic>
          <a:graphicData uri="http://schemas.openxmlformats.org/drawingml/2006/table">
            <a:tbl>
              <a:tblPr>
                <a:noFill/>
                <a:tableStyleId>{1C22DA4C-A4BE-41B3-B3DA-2CC656BCB85D}</a:tableStyleId>
              </a:tblPr>
              <a:tblGrid>
                <a:gridCol w="365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Remediation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Acceleration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Deficit-Based Mindset about Students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Asset-Based Mindset about Students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Focuses on  Gaps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Focuses on Opportunities 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Backward movement leads to a sense of futility and lack of progress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Academic progress is evident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Focuses on mastering concepts of the past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Strategically prepares students for success in the present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Instruction attempts to reteach every missing skill: </a:t>
                      </a:r>
                      <a:r>
                        <a:rPr lang="en" sz="2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Just in Case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Skills are hand-picked just in time for new concepts: </a:t>
                      </a:r>
                      <a:r>
                        <a:rPr lang="en" sz="2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Just in Time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Skills are taught in isolation and not applied to current learning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 apply skills immediately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233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487" name="Google Shape;1487;p233"/>
          <p:cNvSpPr txBox="1">
            <a:spLocks noGrp="1"/>
          </p:cNvSpPr>
          <p:nvPr>
            <p:ph type="title"/>
          </p:nvPr>
        </p:nvSpPr>
        <p:spPr>
          <a:xfrm>
            <a:off x="470650" y="184300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What Will Teachers Need?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233"/>
          <p:cNvSpPr txBox="1">
            <a:spLocks noGrp="1"/>
          </p:cNvSpPr>
          <p:nvPr>
            <p:ph type="body" idx="2"/>
          </p:nvPr>
        </p:nvSpPr>
        <p:spPr>
          <a:xfrm>
            <a:off x="470650" y="1423538"/>
            <a:ext cx="79428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Deep understanding of . . 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Standards: grade level, previous grade level(s), and next grade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Learning trajectory over the course of the year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Demands of grade-level texts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Attributes of rigorous mathematics tasks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Their curriculum materials and all accompanying resources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Effective and equitable instructional best practices (e.g., engage students in discourse, pose purposeful questions)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234"/>
          <p:cNvSpPr txBox="1">
            <a:spLocks noGrp="1"/>
          </p:cNvSpPr>
          <p:nvPr>
            <p:ph type="sldNum" idx="12"/>
          </p:nvPr>
        </p:nvSpPr>
        <p:spPr>
          <a:xfrm>
            <a:off x="6817637" y="4443641"/>
            <a:ext cx="20574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496" name="Google Shape;1496;p234"/>
          <p:cNvSpPr txBox="1">
            <a:spLocks noGrp="1"/>
          </p:cNvSpPr>
          <p:nvPr>
            <p:ph type="title"/>
          </p:nvPr>
        </p:nvSpPr>
        <p:spPr>
          <a:xfrm>
            <a:off x="455537" y="404533"/>
            <a:ext cx="73908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What is Unit Internalization?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234"/>
          <p:cNvSpPr txBox="1">
            <a:spLocks noGrp="1"/>
          </p:cNvSpPr>
          <p:nvPr>
            <p:ph type="body" idx="2"/>
          </p:nvPr>
        </p:nvSpPr>
        <p:spPr>
          <a:xfrm>
            <a:off x="594150" y="1447375"/>
            <a:ext cx="7955700" cy="3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internalization supports educators to actualize the culturally responsive mindset of </a:t>
            </a:r>
            <a:r>
              <a:rPr lang="en"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high expectations</a:t>
            </a:r>
            <a:r>
              <a:rPr lang="en"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understanding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learning purpose of the unit lessons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and where students are doing the heavy lifting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support all students in engaging in rigorous and meaningful work. 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35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503" name="Google Shape;1503;p235"/>
          <p:cNvSpPr txBox="1">
            <a:spLocks noGrp="1"/>
          </p:cNvSpPr>
          <p:nvPr>
            <p:ph type="title"/>
          </p:nvPr>
        </p:nvSpPr>
        <p:spPr>
          <a:xfrm>
            <a:off x="513250" y="557400"/>
            <a:ext cx="6531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Unit Internalization </a:t>
            </a:r>
            <a:endParaRPr/>
          </a:p>
        </p:txBody>
      </p:sp>
      <p:graphicFrame>
        <p:nvGraphicFramePr>
          <p:cNvPr id="1504" name="Google Shape;1504;p235"/>
          <p:cNvGraphicFramePr/>
          <p:nvPr/>
        </p:nvGraphicFramePr>
        <p:xfrm>
          <a:off x="445681" y="1293588"/>
          <a:ext cx="7820050" cy="5082200"/>
        </p:xfrm>
        <a:graphic>
          <a:graphicData uri="http://schemas.openxmlformats.org/drawingml/2006/table">
            <a:tbl>
              <a:tblPr firstRow="1" bandRow="1">
                <a:noFill/>
                <a:tableStyleId>{1C22DA4C-A4BE-41B3-B3DA-2CC656BCB85D}</a:tableStyleId>
              </a:tblPr>
              <a:tblGrid>
                <a:gridCol w="782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Prework: Take unit assessment and preview mid-unit assessments and/or problem sets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Reflect on Culturally Responsive Education Mindsets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5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Orient to the unit’s essential learning: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Big Ideas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Unpack priority standards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Debrief assessments 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Reflect on where students might grapple with the mathematics, language, or context during this unit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Internalize the Scope and Sequence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Understand each Investigation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Determine key times to provide just-in-time support for unfinished learning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Follow Up &amp; Reflection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Identify next steps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Reflect on key takeaways from unit internalization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36"/>
          <p:cNvSpPr txBox="1">
            <a:spLocks noGrp="1"/>
          </p:cNvSpPr>
          <p:nvPr>
            <p:ph type="title"/>
          </p:nvPr>
        </p:nvSpPr>
        <p:spPr>
          <a:xfrm>
            <a:off x="3904325" y="2359875"/>
            <a:ext cx="46500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Accelerating Unfinished Learning at Park Hill Elementary</a:t>
            </a:r>
            <a:endParaRPr/>
          </a:p>
        </p:txBody>
      </p:sp>
      <p:sp>
        <p:nvSpPr>
          <p:cNvPr id="1510" name="Google Shape;1510;p236"/>
          <p:cNvSpPr txBox="1">
            <a:spLocks noGrp="1"/>
          </p:cNvSpPr>
          <p:nvPr>
            <p:ph type="subTitle" idx="1"/>
          </p:nvPr>
        </p:nvSpPr>
        <p:spPr>
          <a:xfrm>
            <a:off x="3904325" y="3489575"/>
            <a:ext cx="4216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Laura Neuberg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237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516" name="Google Shape;1516;p237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517" name="Google Shape;1517;p237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909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Resources for Team Planning</a:t>
            </a:r>
            <a:endParaRPr/>
          </a:p>
        </p:txBody>
      </p:sp>
      <p:sp>
        <p:nvSpPr>
          <p:cNvPr id="1518" name="Google Shape;1518;p237"/>
          <p:cNvSpPr txBox="1">
            <a:spLocks noGrp="1"/>
          </p:cNvSpPr>
          <p:nvPr>
            <p:ph type="body" idx="3"/>
          </p:nvPr>
        </p:nvSpPr>
        <p:spPr>
          <a:xfrm>
            <a:off x="420750" y="1258575"/>
            <a:ext cx="6981600" cy="49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Scope and Sequence documents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Approach to address unfinished learning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Third Grade Focus Standards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Accelerating Unfinished Learning by unit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Unit overview from Scope and Sequence: includes a section for accelerating unfinished learning with identification of prerequisite skills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Unit overview from </a:t>
            </a:r>
            <a:r>
              <a:rPr lang="en" sz="2200" i="1">
                <a:latin typeface="Calibri"/>
                <a:ea typeface="Calibri"/>
                <a:cs typeface="Calibri"/>
                <a:sym typeface="Calibri"/>
              </a:rPr>
              <a:t>Bridges in Mathematics: 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Skills Across the Grade Levels chart, Support &amp; Intervention page for each unit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238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525" name="Google Shape;1525;p238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526" name="Google Shape;1526;p238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9099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38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909900" cy="4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8" name="Google Shape;1528;p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419075"/>
            <a:ext cx="8953500" cy="50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39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535" name="Google Shape;1535;p239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536" name="Google Shape;1536;p239"/>
          <p:cNvSpPr txBox="1">
            <a:spLocks noGrp="1"/>
          </p:cNvSpPr>
          <p:nvPr>
            <p:ph type="title"/>
          </p:nvPr>
        </p:nvSpPr>
        <p:spPr>
          <a:xfrm>
            <a:off x="602325" y="241275"/>
            <a:ext cx="69099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Accelerating Mathematics Learning</a:t>
            </a:r>
            <a:endParaRPr/>
          </a:p>
        </p:txBody>
      </p:sp>
      <p:graphicFrame>
        <p:nvGraphicFramePr>
          <p:cNvPr id="1537" name="Google Shape;1537;p239"/>
          <p:cNvGraphicFramePr/>
          <p:nvPr/>
        </p:nvGraphicFramePr>
        <p:xfrm>
          <a:off x="372275" y="1547725"/>
          <a:ext cx="7899100" cy="3829775"/>
        </p:xfrm>
        <a:graphic>
          <a:graphicData uri="http://schemas.openxmlformats.org/drawingml/2006/table">
            <a:tbl>
              <a:tblPr>
                <a:noFill/>
                <a:tableStyleId>{9C450E12-C323-4F98-AE68-C91A0FBC67D9}</a:tableStyleId>
              </a:tblPr>
              <a:tblGrid>
                <a:gridCol w="459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0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A64D79"/>
                          </a:solidFill>
                        </a:rPr>
                        <a:t>Understand</a:t>
                      </a:r>
                      <a:endParaRPr sz="1200" b="1" dirty="0">
                        <a:solidFill>
                          <a:srgbClr val="A64D79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3rd grade</a:t>
                      </a:r>
                      <a:r>
                        <a:rPr lang="en" sz="1200" b="1" dirty="0">
                          <a:solidFill>
                            <a:srgbClr val="A64D79"/>
                          </a:solidFill>
                        </a:rPr>
                        <a:t> </a:t>
                      </a:r>
                      <a:r>
                        <a:rPr lang="en" sz="1000" u="sng" dirty="0">
                          <a:solidFill>
                            <a:srgbClr val="1155CC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Focus Standards</a:t>
                      </a:r>
                      <a:endParaRPr sz="1000" u="sng" dirty="0">
                        <a:solidFill>
                          <a:srgbClr val="1155CC"/>
                        </a:solidFill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E69138"/>
                          </a:solidFill>
                        </a:rPr>
                        <a:t>Diagnose</a:t>
                      </a:r>
                      <a:endParaRPr sz="1200" b="1">
                        <a:solidFill>
                          <a:srgbClr val="E69138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Opportunities to diagnose critical prerequisite conceptual understanding &amp; skills.</a:t>
                      </a:r>
                      <a:endParaRPr sz="1000"/>
                    </a:p>
                  </a:txBody>
                  <a:tcPr marL="63500" marR="63500" marT="63500" marB="635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AA84F"/>
                          </a:solidFill>
                        </a:rPr>
                        <a:t>Take Action</a:t>
                      </a:r>
                      <a:endParaRPr sz="1200" b="1">
                        <a:solidFill>
                          <a:srgbClr val="6AA84F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Just in time opportunities to address unfinished learning of prerequisites.</a:t>
                      </a:r>
                      <a:endParaRPr sz="1000"/>
                    </a:p>
                  </a:txBody>
                  <a:tcPr marL="63500" marR="63500" marT="63500" marB="635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500">
                <a:tc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●</a:t>
                      </a:r>
                      <a:r>
                        <a:rPr lang="en" sz="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" sz="1000" u="sng" dirty="0">
                          <a:solidFill>
                            <a:srgbClr val="1155CC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3.OA.A</a:t>
                      </a:r>
                      <a:r>
                        <a:rPr lang="en" sz="1000" dirty="0"/>
                        <a:t> Represent and solve problems involving multiplication and division.</a:t>
                      </a:r>
                      <a:endParaRPr sz="1000" dirty="0"/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●</a:t>
                      </a:r>
                      <a:r>
                        <a:rPr lang="en" sz="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" sz="1000" u="sng" dirty="0">
                          <a:solidFill>
                            <a:srgbClr val="1155CC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3.OA.B</a:t>
                      </a:r>
                      <a:r>
                        <a:rPr lang="en" sz="1000" dirty="0"/>
                        <a:t> Understand properties of multiplication and the relationship between multiplication and division.</a:t>
                      </a:r>
                      <a:endParaRPr sz="1000" dirty="0"/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●</a:t>
                      </a:r>
                      <a:r>
                        <a:rPr lang="en" sz="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" sz="1000" u="sng" dirty="0">
                          <a:solidFill>
                            <a:srgbClr val="1155CC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3.OA.C</a:t>
                      </a:r>
                      <a:r>
                        <a:rPr lang="en" sz="1000" dirty="0"/>
                        <a:t> Multiply and divide within 100.</a:t>
                      </a:r>
                      <a:endParaRPr sz="1000" dirty="0"/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●</a:t>
                      </a:r>
                      <a:r>
                        <a:rPr lang="en" sz="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" sz="1000" u="sng" dirty="0">
                          <a:solidFill>
                            <a:srgbClr val="1155CC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3.OA.D.8</a:t>
                      </a:r>
                      <a:r>
                        <a:rPr lang="en" sz="1000" dirty="0"/>
                        <a:t> </a:t>
                      </a:r>
                      <a:r>
                        <a:rPr lang="en" sz="1000" dirty="0">
                          <a:solidFill>
                            <a:srgbClr val="202020"/>
                          </a:solidFill>
                        </a:rPr>
                        <a:t>Solve two-step word problems using the four operations. Represent these problems using equations with a letter standing for the unknown quantity. Assess the reasonableness of answers using mental computation and estimation strategies including rounding.</a:t>
                      </a:r>
                      <a:endParaRPr sz="1000" dirty="0">
                        <a:solidFill>
                          <a:srgbClr val="202020"/>
                        </a:solidFill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●</a:t>
                      </a:r>
                      <a:r>
                        <a:rPr lang="en" sz="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" sz="1000" u="sng" dirty="0">
                          <a:solidFill>
                            <a:srgbClr val="1155CC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3.NF.A</a:t>
                      </a:r>
                      <a:r>
                        <a:rPr lang="en" sz="1000" dirty="0"/>
                        <a:t> </a:t>
                      </a:r>
                      <a:r>
                        <a:rPr lang="en" sz="1000" dirty="0">
                          <a:solidFill>
                            <a:srgbClr val="202020"/>
                          </a:solidFill>
                        </a:rPr>
                        <a:t>Develop understanding of fractions as numbers.</a:t>
                      </a:r>
                      <a:endParaRPr sz="1000" dirty="0">
                        <a:solidFill>
                          <a:srgbClr val="202020"/>
                        </a:solidFill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New Bridges Unit Screeners and/or</a:t>
                      </a:r>
                      <a:endParaRPr sz="10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Selected items from 3rd grade Number Corner Baseline Assessment</a:t>
                      </a:r>
                      <a:endParaRPr sz="10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00"/>
                          </a:highlight>
                        </a:rPr>
                        <a:t>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Selected items from 2nd grade Comprehensive Growth Assessment</a:t>
                      </a:r>
                      <a:endParaRPr sz="1000"/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1155CC"/>
                          </a:solidFill>
                        </a:rPr>
                        <a:t>Unit 1</a:t>
                      </a:r>
                      <a:endParaRPr sz="1000" dirty="0">
                        <a:solidFill>
                          <a:srgbClr val="1155CC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1155CC"/>
                          </a:solidFill>
                        </a:rPr>
                        <a:t>Unit 2</a:t>
                      </a:r>
                      <a:endParaRPr sz="1000" dirty="0">
                        <a:solidFill>
                          <a:srgbClr val="1155CC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1155CC"/>
                          </a:solidFill>
                        </a:rPr>
                        <a:t>Unit 3</a:t>
                      </a:r>
                      <a:endParaRPr sz="1000" dirty="0">
                        <a:solidFill>
                          <a:srgbClr val="1155CC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1155CC"/>
                          </a:solidFill>
                        </a:rPr>
                        <a:t>Unit 4</a:t>
                      </a:r>
                      <a:endParaRPr sz="1000" dirty="0">
                        <a:solidFill>
                          <a:srgbClr val="1155CC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 </a:t>
                      </a:r>
                      <a:endParaRPr sz="1000" dirty="0"/>
                    </a:p>
                  </a:txBody>
                  <a:tcPr marL="63500" marR="63500" marT="63500" marB="635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38" name="Google Shape;1538;p239"/>
          <p:cNvSpPr txBox="1"/>
          <p:nvPr/>
        </p:nvSpPr>
        <p:spPr>
          <a:xfrm>
            <a:off x="291050" y="241275"/>
            <a:ext cx="75702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</a:rPr>
              <a:t>     Third Grade Focus Standards</a:t>
            </a:r>
            <a:endParaRPr sz="19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240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545" name="Google Shape;1545;p240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546" name="Google Shape;1546;p240"/>
          <p:cNvSpPr txBox="1">
            <a:spLocks noGrp="1"/>
          </p:cNvSpPr>
          <p:nvPr>
            <p:ph type="title"/>
          </p:nvPr>
        </p:nvSpPr>
        <p:spPr>
          <a:xfrm>
            <a:off x="371625" y="337475"/>
            <a:ext cx="72009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Accelerating Unfinished Learning Unit 1</a:t>
            </a:r>
            <a:endParaRPr/>
          </a:p>
        </p:txBody>
      </p:sp>
      <p:graphicFrame>
        <p:nvGraphicFramePr>
          <p:cNvPr id="1547" name="Google Shape;1547;p240"/>
          <p:cNvGraphicFramePr/>
          <p:nvPr/>
        </p:nvGraphicFramePr>
        <p:xfrm>
          <a:off x="102475" y="1137288"/>
          <a:ext cx="8269800" cy="5016950"/>
        </p:xfrm>
        <a:graphic>
          <a:graphicData uri="http://schemas.openxmlformats.org/drawingml/2006/table">
            <a:tbl>
              <a:tblPr>
                <a:noFill/>
                <a:tableStyleId>{7053AA7D-8610-4467-AFCB-DC8B69002B18}</a:tableStyleId>
              </a:tblPr>
              <a:tblGrid>
                <a:gridCol w="179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800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Accelerating Unfinished Learning Unit 1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00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Priority Instructional Content: 3.OA.D.8 (Addition and Subtraction)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8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Understand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are the critical prerequisite knowledge and skills students need to access the grade level content?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Diagnose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do your students currently know and understand?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 Bridges Unit 1 Screener and/or suggestions below: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Take Action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just in time interventions will support  students in engaging with grade-level content?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3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Actions to select from, if necessary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does assessment and observation tell me students need in order to access the unit’s content?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&amp; Teacher supports</a:t>
                      </a: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2.OA.A.1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+ and - within 100 to solve one-and two-step word problems involving . . 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3rd grade NCBL Item 6a-b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Bridges Intervention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Volume 4, Modules 7-9, selected activities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scaffolds: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Word Problem Graphic Organizers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change    part-part-whole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compare   multi-step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223"/>
          <p:cNvSpPr txBox="1">
            <a:spLocks noGrp="1"/>
          </p:cNvSpPr>
          <p:nvPr>
            <p:ph type="title"/>
          </p:nvPr>
        </p:nvSpPr>
        <p:spPr>
          <a:xfrm>
            <a:off x="304800" y="274625"/>
            <a:ext cx="8572500" cy="8196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Welcome</a:t>
            </a:r>
            <a:endParaRPr sz="32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88" name="Google Shape;1388;p223"/>
          <p:cNvSpPr txBox="1"/>
          <p:nvPr/>
        </p:nvSpPr>
        <p:spPr>
          <a:xfrm>
            <a:off x="304800" y="3038650"/>
            <a:ext cx="18129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llerta"/>
                <a:ea typeface="Allerta"/>
                <a:cs typeface="Allerta"/>
                <a:sym typeface="Allerta"/>
              </a:rPr>
              <a:t>Your Hosts:</a:t>
            </a:r>
            <a:endParaRPr>
              <a:solidFill>
                <a:schemeClr val="accent6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389" name="Google Shape;1389;p223"/>
          <p:cNvSpPr txBox="1"/>
          <p:nvPr/>
        </p:nvSpPr>
        <p:spPr>
          <a:xfrm>
            <a:off x="329400" y="1170420"/>
            <a:ext cx="18129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llerta"/>
                <a:ea typeface="Allerta"/>
                <a:cs typeface="Allerta"/>
                <a:sym typeface="Allerta"/>
              </a:rPr>
              <a:t>Our Presenters:</a:t>
            </a:r>
            <a:endParaRPr>
              <a:solidFill>
                <a:schemeClr val="accent6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grpSp>
        <p:nvGrpSpPr>
          <p:cNvPr id="1390" name="Google Shape;1390;p223"/>
          <p:cNvGrpSpPr/>
          <p:nvPr/>
        </p:nvGrpSpPr>
        <p:grpSpPr>
          <a:xfrm>
            <a:off x="389100" y="3464950"/>
            <a:ext cx="3988051" cy="1300875"/>
            <a:chOff x="2393538" y="2848725"/>
            <a:chExt cx="3988051" cy="1300875"/>
          </a:xfrm>
        </p:grpSpPr>
        <p:pic>
          <p:nvPicPr>
            <p:cNvPr id="1391" name="Google Shape;1391;p223"/>
            <p:cNvPicPr preferRelativeResize="0"/>
            <p:nvPr/>
          </p:nvPicPr>
          <p:blipFill rotWithShape="1">
            <a:blip r:embed="rId3">
              <a:alphaModFix/>
            </a:blip>
            <a:srcRect l="12866" r="10593"/>
            <a:stretch/>
          </p:blipFill>
          <p:spPr>
            <a:xfrm>
              <a:off x="2393538" y="2848725"/>
              <a:ext cx="1215600" cy="1300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2" name="Google Shape;1392;p223"/>
            <p:cNvSpPr txBox="1"/>
            <p:nvPr/>
          </p:nvSpPr>
          <p:spPr>
            <a:xfrm>
              <a:off x="3632389" y="3015300"/>
              <a:ext cx="27492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Denise Walston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  <a:p>
              <a:pPr marL="0" lvl="0" indent="0" algn="l" rtl="0"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i="1">
                  <a:latin typeface="Allerta"/>
                  <a:ea typeface="Allerta"/>
                  <a:cs typeface="Allerta"/>
                  <a:sym typeface="Allerta"/>
                </a:rPr>
                <a:t>Director of Mathematics</a:t>
              </a:r>
              <a:endParaRPr sz="1200" i="1">
                <a:latin typeface="Allerta"/>
                <a:ea typeface="Allerta"/>
                <a:cs typeface="Allerta"/>
                <a:sym typeface="Allerta"/>
              </a:endParaRPr>
            </a:p>
            <a:p>
              <a:pPr marL="0" lvl="0" indent="0" algn="l" rtl="0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" sz="1200" i="1">
                  <a:latin typeface="Allerta"/>
                  <a:ea typeface="Allerta"/>
                  <a:cs typeface="Allerta"/>
                  <a:sym typeface="Allerta"/>
                </a:rPr>
                <a:t>Council of the Great City Schools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</p:grpSp>
      <p:grpSp>
        <p:nvGrpSpPr>
          <p:cNvPr id="1393" name="Google Shape;1393;p223"/>
          <p:cNvGrpSpPr/>
          <p:nvPr/>
        </p:nvGrpSpPr>
        <p:grpSpPr>
          <a:xfrm>
            <a:off x="389100" y="4868910"/>
            <a:ext cx="4746200" cy="1315739"/>
            <a:chOff x="3220525" y="4601848"/>
            <a:chExt cx="4746200" cy="1315739"/>
          </a:xfrm>
        </p:grpSpPr>
        <p:pic>
          <p:nvPicPr>
            <p:cNvPr id="1394" name="Google Shape;1394;p223"/>
            <p:cNvPicPr preferRelativeResize="0"/>
            <p:nvPr/>
          </p:nvPicPr>
          <p:blipFill rotWithShape="1">
            <a:blip r:embed="rId4">
              <a:alphaModFix/>
            </a:blip>
            <a:srcRect b="8282"/>
            <a:stretch/>
          </p:blipFill>
          <p:spPr>
            <a:xfrm>
              <a:off x="3220525" y="4601848"/>
              <a:ext cx="1174200" cy="1315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5" name="Google Shape;1395;p223"/>
            <p:cNvSpPr txBox="1"/>
            <p:nvPr/>
          </p:nvSpPr>
          <p:spPr>
            <a:xfrm>
              <a:off x="4407525" y="4803563"/>
              <a:ext cx="35592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Robin Hall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  <a:p>
              <a:pPr marL="0" lvl="0" indent="0" algn="l" rtl="0"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i="1">
                  <a:latin typeface="Allerta"/>
                  <a:ea typeface="Allerta"/>
                  <a:cs typeface="Allerta"/>
                  <a:sym typeface="Allerta"/>
                </a:rPr>
                <a:t>Director of Language Arts and Literacy</a:t>
              </a:r>
              <a:endParaRPr sz="1200" i="1">
                <a:latin typeface="Allerta"/>
                <a:ea typeface="Allerta"/>
                <a:cs typeface="Allerta"/>
                <a:sym typeface="Allerta"/>
              </a:endParaRPr>
            </a:p>
            <a:p>
              <a:pPr marL="0" lvl="0" indent="0" algn="l" rtl="0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" sz="1200" i="1">
                  <a:latin typeface="Allerta"/>
                  <a:ea typeface="Allerta"/>
                  <a:cs typeface="Allerta"/>
                  <a:sym typeface="Allerta"/>
                </a:rPr>
                <a:t>Council of the Great City Schools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</p:grpSp>
      <p:pic>
        <p:nvPicPr>
          <p:cNvPr id="1396" name="Google Shape;1396;p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00" y="1593150"/>
            <a:ext cx="2366363" cy="9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2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2775" y="2162325"/>
            <a:ext cx="3692125" cy="109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2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6248" y="1452137"/>
            <a:ext cx="3813850" cy="87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9" name="Google Shape;1399;p223"/>
          <p:cNvGrpSpPr/>
          <p:nvPr/>
        </p:nvGrpSpPr>
        <p:grpSpPr>
          <a:xfrm>
            <a:off x="5561088" y="5183050"/>
            <a:ext cx="1174225" cy="1219500"/>
            <a:chOff x="378850" y="1575375"/>
            <a:chExt cx="1174225" cy="1219500"/>
          </a:xfrm>
        </p:grpSpPr>
        <p:sp>
          <p:nvSpPr>
            <p:cNvPr id="1400" name="Google Shape;1400;p223"/>
            <p:cNvSpPr txBox="1"/>
            <p:nvPr/>
          </p:nvSpPr>
          <p:spPr>
            <a:xfrm>
              <a:off x="581500" y="2494875"/>
              <a:ext cx="7689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Jun Li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  <p:pic>
          <p:nvPicPr>
            <p:cNvPr id="1401" name="Google Shape;1401;p2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8850" y="1575375"/>
              <a:ext cx="1174225" cy="919494"/>
            </a:xfrm>
            <a:prstGeom prst="rect">
              <a:avLst/>
            </a:prstGeom>
            <a:noFill/>
            <a:ln w="38100" cap="flat" cmpd="sng">
              <a:solidFill>
                <a:srgbClr val="36B77A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402" name="Google Shape;1402;p223"/>
          <p:cNvGrpSpPr/>
          <p:nvPr/>
        </p:nvGrpSpPr>
        <p:grpSpPr>
          <a:xfrm>
            <a:off x="7039888" y="5128058"/>
            <a:ext cx="1215600" cy="1274492"/>
            <a:chOff x="2378600" y="1645583"/>
            <a:chExt cx="1215600" cy="1274492"/>
          </a:xfrm>
        </p:grpSpPr>
        <p:pic>
          <p:nvPicPr>
            <p:cNvPr id="1403" name="Google Shape;1403;p2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12400" y="1645583"/>
              <a:ext cx="1148025" cy="974482"/>
            </a:xfrm>
            <a:prstGeom prst="rect">
              <a:avLst/>
            </a:prstGeom>
            <a:noFill/>
            <a:ln w="38100" cap="flat" cmpd="sng">
              <a:solidFill>
                <a:srgbClr val="36B77A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04" name="Google Shape;1404;p223"/>
            <p:cNvSpPr txBox="1"/>
            <p:nvPr/>
          </p:nvSpPr>
          <p:spPr>
            <a:xfrm>
              <a:off x="2378600" y="2620075"/>
              <a:ext cx="12156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Kate Crist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</p:grpSp>
      <p:grpSp>
        <p:nvGrpSpPr>
          <p:cNvPr id="1405" name="Google Shape;1405;p223"/>
          <p:cNvGrpSpPr/>
          <p:nvPr/>
        </p:nvGrpSpPr>
        <p:grpSpPr>
          <a:xfrm>
            <a:off x="6783549" y="3607738"/>
            <a:ext cx="1728300" cy="1300875"/>
            <a:chOff x="7375861" y="1544625"/>
            <a:chExt cx="1728300" cy="1300875"/>
          </a:xfrm>
        </p:grpSpPr>
        <p:sp>
          <p:nvSpPr>
            <p:cNvPr id="1406" name="Google Shape;1406;p223"/>
            <p:cNvSpPr txBox="1"/>
            <p:nvPr/>
          </p:nvSpPr>
          <p:spPr>
            <a:xfrm>
              <a:off x="7375861" y="2545500"/>
              <a:ext cx="1728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Stacy Wetcher Gad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  <p:pic>
          <p:nvPicPr>
            <p:cNvPr id="1407" name="Google Shape;1407;p2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718725" y="1544625"/>
              <a:ext cx="1042575" cy="1000875"/>
            </a:xfrm>
            <a:prstGeom prst="rect">
              <a:avLst/>
            </a:prstGeom>
            <a:noFill/>
            <a:ln w="38100" cap="flat" cmpd="sng">
              <a:solidFill>
                <a:srgbClr val="36B77A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408" name="Google Shape;1408;p223"/>
          <p:cNvGrpSpPr/>
          <p:nvPr/>
        </p:nvGrpSpPr>
        <p:grpSpPr>
          <a:xfrm>
            <a:off x="5309100" y="3590791"/>
            <a:ext cx="1525800" cy="1334796"/>
            <a:chOff x="3580413" y="4926816"/>
            <a:chExt cx="1525800" cy="1334796"/>
          </a:xfrm>
        </p:grpSpPr>
        <p:sp>
          <p:nvSpPr>
            <p:cNvPr id="1409" name="Google Shape;1409;p223"/>
            <p:cNvSpPr txBox="1"/>
            <p:nvPr/>
          </p:nvSpPr>
          <p:spPr>
            <a:xfrm>
              <a:off x="3580413" y="5961613"/>
              <a:ext cx="15258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llerta"/>
                  <a:ea typeface="Allerta"/>
                  <a:cs typeface="Allerta"/>
                  <a:sym typeface="Allerta"/>
                </a:rPr>
                <a:t>Ricki Price-Baugh</a:t>
              </a:r>
              <a:endParaRPr sz="1200">
                <a:latin typeface="Allerta"/>
                <a:ea typeface="Allerta"/>
                <a:cs typeface="Allerta"/>
                <a:sym typeface="Allerta"/>
              </a:endParaRPr>
            </a:p>
          </p:txBody>
        </p:sp>
        <p:pic>
          <p:nvPicPr>
            <p:cNvPr id="1410" name="Google Shape;1410;p223"/>
            <p:cNvPicPr preferRelativeResize="0"/>
            <p:nvPr/>
          </p:nvPicPr>
          <p:blipFill rotWithShape="1">
            <a:blip r:embed="rId11">
              <a:alphaModFix/>
            </a:blip>
            <a:srcRect b="9395"/>
            <a:stretch/>
          </p:blipFill>
          <p:spPr>
            <a:xfrm>
              <a:off x="4058375" y="4926816"/>
              <a:ext cx="722262" cy="1034808"/>
            </a:xfrm>
            <a:prstGeom prst="rect">
              <a:avLst/>
            </a:prstGeom>
            <a:noFill/>
            <a:ln w="38100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41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554" name="Google Shape;1554;p241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555" name="Google Shape;1555;p241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71151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Accelerating Unfinished Learning Unit 1</a:t>
            </a:r>
            <a:endParaRPr/>
          </a:p>
        </p:txBody>
      </p:sp>
      <p:sp>
        <p:nvSpPr>
          <p:cNvPr id="1556" name="Google Shape;1556;p241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909900" cy="4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7" name="Google Shape;1557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25" y="1152625"/>
            <a:ext cx="6305775" cy="5148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242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564" name="Google Shape;1564;p242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565" name="Google Shape;1565;p242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72906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Accelerating Unfinished Learning Unit 1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42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69099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42"/>
          <p:cNvSpPr txBox="1">
            <a:spLocks noGrp="1"/>
          </p:cNvSpPr>
          <p:nvPr>
            <p:ph type="body" idx="3"/>
          </p:nvPr>
        </p:nvSpPr>
        <p:spPr>
          <a:xfrm>
            <a:off x="602325" y="1926550"/>
            <a:ext cx="6909900" cy="4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8" name="Google Shape;1568;p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25" y="1220575"/>
            <a:ext cx="7290600" cy="460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43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575" name="Google Shape;1575;p243"/>
          <p:cNvSpPr txBox="1">
            <a:spLocks noGrp="1"/>
          </p:cNvSpPr>
          <p:nvPr>
            <p:ph type="sldNum" idx="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576" name="Google Shape;1576;p243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9099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Planning </a:t>
            </a:r>
            <a:endParaRPr/>
          </a:p>
        </p:txBody>
      </p:sp>
      <p:sp>
        <p:nvSpPr>
          <p:cNvPr id="1577" name="Google Shape;1577;p243"/>
          <p:cNvSpPr txBox="1">
            <a:spLocks noGrp="1"/>
          </p:cNvSpPr>
          <p:nvPr>
            <p:ph type="body" idx="3"/>
          </p:nvPr>
        </p:nvSpPr>
        <p:spPr>
          <a:xfrm>
            <a:off x="602325" y="1250175"/>
            <a:ext cx="6909900" cy="45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Teachers and interventionists meet weekly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Plan out schedule of lessons from scope and sequence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Discuss trends in student data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Teams discuss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tools to use to determine students’ current understanding (e.g, unit screeners as well as other suggestions from Scope &amp; Sequence)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in-time interventions/supports to include in lesson to ensure students access grade-level content and what to collect to determine student understanding and success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Examine whole group lessons--strategies, models, and scaffolds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Consistency in all third grade lessons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Small group sessions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Provide additional support with prerequisite skills and/or support with daily lesson and daily practice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244"/>
          <p:cNvSpPr txBox="1">
            <a:spLocks noGrp="1"/>
          </p:cNvSpPr>
          <p:nvPr>
            <p:ph type="title"/>
          </p:nvPr>
        </p:nvSpPr>
        <p:spPr>
          <a:xfrm>
            <a:off x="3904325" y="2359875"/>
            <a:ext cx="46500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Unit Internalization at Lake Middle School</a:t>
            </a:r>
            <a:endParaRPr/>
          </a:p>
        </p:txBody>
      </p:sp>
      <p:sp>
        <p:nvSpPr>
          <p:cNvPr id="1583" name="Google Shape;1583;p244"/>
          <p:cNvSpPr txBox="1">
            <a:spLocks noGrp="1"/>
          </p:cNvSpPr>
          <p:nvPr>
            <p:ph type="subTitle" idx="1"/>
          </p:nvPr>
        </p:nvSpPr>
        <p:spPr>
          <a:xfrm>
            <a:off x="3904325" y="3489575"/>
            <a:ext cx="4216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Emily Felsenthal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245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Big Takeaways</a:t>
            </a:r>
            <a:endParaRPr/>
          </a:p>
        </p:txBody>
      </p:sp>
      <p:sp>
        <p:nvSpPr>
          <p:cNvPr id="1590" name="Google Shape;1590;p245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from a Semester of Unit Internalization</a:t>
            </a:r>
            <a:endParaRPr/>
          </a:p>
        </p:txBody>
      </p:sp>
      <p:sp>
        <p:nvSpPr>
          <p:cNvPr id="1591" name="Google Shape;1591;p245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592" name="Google Shape;1592;p245"/>
          <p:cNvSpPr txBox="1">
            <a:spLocks noGrp="1"/>
          </p:cNvSpPr>
          <p:nvPr>
            <p:ph type="body" idx="2"/>
          </p:nvPr>
        </p:nvSpPr>
        <p:spPr>
          <a:xfrm>
            <a:off x="602325" y="1850350"/>
            <a:ext cx="7942800" cy="4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" sz="4000" b="1"/>
              <a:t>Equity can be at the core of math conversations.</a:t>
            </a:r>
            <a:endParaRPr sz="4000" b="1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AutoNum type="arabicPeriod"/>
            </a:pPr>
            <a:r>
              <a:rPr lang="en" sz="4000" b="1">
                <a:solidFill>
                  <a:schemeClr val="dk2"/>
                </a:solidFill>
              </a:rPr>
              <a:t>Language matters.</a:t>
            </a:r>
            <a:endParaRPr sz="4000" b="1">
              <a:solidFill>
                <a:schemeClr val="dk2"/>
              </a:solidFill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AutoNum type="arabicPeriod"/>
            </a:pPr>
            <a:r>
              <a:rPr lang="en" sz="4000" b="1">
                <a:solidFill>
                  <a:schemeClr val="accent1"/>
                </a:solidFill>
              </a:rPr>
              <a:t>Dig for the gold (i.e. find the big ideas)</a:t>
            </a:r>
            <a:endParaRPr sz="40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46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599" name="Google Shape;1599;p246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 #1</a:t>
            </a:r>
            <a:endParaRPr/>
          </a:p>
        </p:txBody>
      </p:sp>
      <p:sp>
        <p:nvSpPr>
          <p:cNvPr id="1600" name="Google Shape;1600;p246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Equity can be at the core of math conversations.</a:t>
            </a:r>
            <a:endParaRPr/>
          </a:p>
        </p:txBody>
      </p:sp>
      <p:sp>
        <p:nvSpPr>
          <p:cNvPr id="1601" name="Google Shape;1601;p246"/>
          <p:cNvSpPr/>
          <p:nvPr/>
        </p:nvSpPr>
        <p:spPr>
          <a:xfrm>
            <a:off x="628650" y="1885950"/>
            <a:ext cx="3848100" cy="36765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How does this process help us plan effective instruction for ALL of our students?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2" name="Google Shape;1602;p246"/>
          <p:cNvSpPr/>
          <p:nvPr/>
        </p:nvSpPr>
        <p:spPr>
          <a:xfrm>
            <a:off x="4819650" y="2011225"/>
            <a:ext cx="3848100" cy="36765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How will you support productive struggle for our Black, Indigenous, People of Color and language learners?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3" name="Google Shape;1603;p246"/>
          <p:cNvSpPr txBox="1"/>
          <p:nvPr/>
        </p:nvSpPr>
        <p:spPr>
          <a:xfrm rot="-509">
            <a:off x="1540350" y="1702232"/>
            <a:ext cx="2024700" cy="6900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"/>
                <a:ea typeface="Roboto"/>
                <a:cs typeface="Roboto"/>
                <a:sym typeface="Roboto"/>
              </a:rPr>
              <a:t>START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4" name="Google Shape;1604;p246"/>
          <p:cNvSpPr txBox="1"/>
          <p:nvPr/>
        </p:nvSpPr>
        <p:spPr>
          <a:xfrm rot="-676">
            <a:off x="5980353" y="1702226"/>
            <a:ext cx="1526700" cy="6900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"/>
                <a:ea typeface="Roboto"/>
                <a:cs typeface="Roboto"/>
                <a:sym typeface="Roboto"/>
              </a:rPr>
              <a:t>END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247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611" name="Google Shape;1611;p247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 #2</a:t>
            </a:r>
            <a:endParaRPr/>
          </a:p>
        </p:txBody>
      </p:sp>
      <p:sp>
        <p:nvSpPr>
          <p:cNvPr id="1612" name="Google Shape;1612;p247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Matters</a:t>
            </a:r>
            <a:endParaRPr/>
          </a:p>
        </p:txBody>
      </p:sp>
      <p:pic>
        <p:nvPicPr>
          <p:cNvPr id="1613" name="Google Shape;1613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22" y="1617137"/>
            <a:ext cx="8651553" cy="422001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14" name="Google Shape;1614;p247"/>
          <p:cNvSpPr/>
          <p:nvPr/>
        </p:nvSpPr>
        <p:spPr>
          <a:xfrm>
            <a:off x="6042675" y="1617088"/>
            <a:ext cx="2855100" cy="42201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248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621" name="Google Shape;1621;p248"/>
          <p:cNvSpPr txBox="1">
            <a:spLocks noGrp="1"/>
          </p:cNvSpPr>
          <p:nvPr>
            <p:ph type="title"/>
          </p:nvPr>
        </p:nvSpPr>
        <p:spPr>
          <a:xfrm>
            <a:off x="602325" y="557375"/>
            <a:ext cx="6531000" cy="5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 #3</a:t>
            </a:r>
            <a:endParaRPr/>
          </a:p>
        </p:txBody>
      </p:sp>
      <p:sp>
        <p:nvSpPr>
          <p:cNvPr id="1622" name="Google Shape;1622;p248"/>
          <p:cNvSpPr txBox="1">
            <a:spLocks noGrp="1"/>
          </p:cNvSpPr>
          <p:nvPr>
            <p:ph type="subTitle" idx="1"/>
          </p:nvPr>
        </p:nvSpPr>
        <p:spPr>
          <a:xfrm>
            <a:off x="602325" y="1138950"/>
            <a:ext cx="7942800" cy="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 for the Gold (i.e. find the big ideas)</a:t>
            </a:r>
            <a:endParaRPr/>
          </a:p>
        </p:txBody>
      </p:sp>
      <p:pic>
        <p:nvPicPr>
          <p:cNvPr id="1623" name="Google Shape;162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25" y="1626900"/>
            <a:ext cx="8103475" cy="424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49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30" name="Google Shape;1630;p249"/>
          <p:cNvSpPr txBox="1">
            <a:spLocks noGrp="1"/>
          </p:cNvSpPr>
          <p:nvPr>
            <p:ph type="title"/>
          </p:nvPr>
        </p:nvSpPr>
        <p:spPr>
          <a:xfrm>
            <a:off x="216574" y="2829675"/>
            <a:ext cx="69192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Alexandra Martinez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Instructional Coordinator TK-12 Mathematics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San Diego Unified School District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Sara Feiteira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Middle School Math Teacher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San Diego Unified School District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Molly Keimach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High School Math Teacher 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San Diego Unified School District</a:t>
            </a:r>
            <a:endParaRPr i="1"/>
          </a:p>
        </p:txBody>
      </p:sp>
      <p:pic>
        <p:nvPicPr>
          <p:cNvPr id="1631" name="Google Shape;1631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8575" y="452800"/>
            <a:ext cx="1754700" cy="17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2175" y="2544483"/>
            <a:ext cx="1807500" cy="179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9013" y="4685675"/>
            <a:ext cx="1893824" cy="18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250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San Diego Unified SD</a:t>
            </a:r>
            <a:endParaRPr sz="45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640" name="Google Shape;1640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224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" b="1"/>
              <a:t>Joining Question: </a:t>
            </a:r>
            <a:endParaRPr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"/>
              <a:t>What insights are you hoping to gain from today’s webinar?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br>
              <a:rPr lang="en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" sz="1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Please use the </a:t>
            </a:r>
            <a:r>
              <a:rPr lang="en" sz="1700"/>
              <a:t>Group Chat </a:t>
            </a:r>
            <a:r>
              <a:rPr lang="en" sz="1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to respond.</a:t>
            </a:r>
            <a:endParaRPr sz="17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251"/>
          <p:cNvSpPr txBox="1">
            <a:spLocks noGrp="1"/>
          </p:cNvSpPr>
          <p:nvPr>
            <p:ph type="ctrTitle"/>
          </p:nvPr>
        </p:nvSpPr>
        <p:spPr>
          <a:xfrm>
            <a:off x="252675" y="3683633"/>
            <a:ext cx="88314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38761D"/>
                </a:solidFill>
              </a:rPr>
              <a:t>San Diego Unified School District</a:t>
            </a:r>
            <a:r>
              <a:rPr lang="en">
                <a:solidFill>
                  <a:srgbClr val="38761D"/>
                </a:solidFill>
              </a:rPr>
              <a:t> </a:t>
            </a:r>
            <a:r>
              <a:rPr lang="en" sz="4300" b="1"/>
              <a:t>Addressing Unfinished Learning and Prioritization in Mathematics</a:t>
            </a:r>
            <a:endParaRPr sz="4300" b="1"/>
          </a:p>
        </p:txBody>
      </p:sp>
      <p:pic>
        <p:nvPicPr>
          <p:cNvPr id="1647" name="Google Shape;1647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950" y="90900"/>
            <a:ext cx="3273899" cy="7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Google Shape;1652;p252"/>
          <p:cNvGrpSpPr/>
          <p:nvPr/>
        </p:nvGrpSpPr>
        <p:grpSpPr>
          <a:xfrm>
            <a:off x="3936161" y="549192"/>
            <a:ext cx="4785879" cy="5755040"/>
            <a:chOff x="9195295" y="1098385"/>
            <a:chExt cx="12758942" cy="11510081"/>
          </a:xfrm>
        </p:grpSpPr>
        <p:sp>
          <p:nvSpPr>
            <p:cNvPr id="1653" name="Google Shape;1653;p252"/>
            <p:cNvSpPr/>
            <p:nvPr/>
          </p:nvSpPr>
          <p:spPr>
            <a:xfrm>
              <a:off x="10450271" y="1098385"/>
              <a:ext cx="2455500" cy="2457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4" name="Google Shape;1654;p252"/>
            <p:cNvSpPr/>
            <p:nvPr/>
          </p:nvSpPr>
          <p:spPr>
            <a:xfrm>
              <a:off x="11616204" y="4049874"/>
              <a:ext cx="2455500" cy="245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5" name="Google Shape;1655;p252"/>
            <p:cNvSpPr/>
            <p:nvPr/>
          </p:nvSpPr>
          <p:spPr>
            <a:xfrm>
              <a:off x="11616204" y="7197491"/>
              <a:ext cx="2455500" cy="245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6" name="Google Shape;1656;p252"/>
            <p:cNvSpPr/>
            <p:nvPr/>
          </p:nvSpPr>
          <p:spPr>
            <a:xfrm>
              <a:off x="10556733" y="10152966"/>
              <a:ext cx="2455500" cy="245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657" name="Google Shape;1657;p252"/>
            <p:cNvGrpSpPr/>
            <p:nvPr/>
          </p:nvGrpSpPr>
          <p:grpSpPr>
            <a:xfrm>
              <a:off x="13451324" y="1311509"/>
              <a:ext cx="8022600" cy="2031458"/>
              <a:chOff x="8217873" y="4564138"/>
              <a:chExt cx="8022600" cy="2031458"/>
            </a:xfrm>
          </p:grpSpPr>
          <p:sp>
            <p:nvSpPr>
              <p:cNvPr id="1658" name="Google Shape;1658;p252"/>
              <p:cNvSpPr txBox="1"/>
              <p:nvPr/>
            </p:nvSpPr>
            <p:spPr>
              <a:xfrm>
                <a:off x="8217873" y="5210496"/>
                <a:ext cx="8022600" cy="13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Barlow"/>
                    <a:ea typeface="Barlow"/>
                    <a:cs typeface="Barlow"/>
                    <a:sym typeface="Barlow"/>
                  </a:rPr>
                  <a:t>Introductions, Our Context</a:t>
                </a:r>
                <a:endParaRPr sz="12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Barlow"/>
                    <a:ea typeface="Barlow"/>
                    <a:cs typeface="Barlow"/>
                    <a:sym typeface="Barlow"/>
                  </a:rPr>
                  <a:t>SDUSD Math Principles of Instructional Design</a:t>
                </a:r>
                <a:endParaRPr sz="12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659" name="Google Shape;1659;p252"/>
              <p:cNvSpPr txBox="1"/>
              <p:nvPr/>
            </p:nvSpPr>
            <p:spPr>
              <a:xfrm>
                <a:off x="8231348" y="4564138"/>
                <a:ext cx="32703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Our Story</a:t>
                </a:r>
                <a:endParaRPr sz="600"/>
              </a:p>
            </p:txBody>
          </p:sp>
        </p:grpSp>
        <p:sp>
          <p:nvSpPr>
            <p:cNvPr id="1660" name="Google Shape;1660;p252"/>
            <p:cNvSpPr txBox="1"/>
            <p:nvPr/>
          </p:nvSpPr>
          <p:spPr>
            <a:xfrm>
              <a:off x="13464793" y="10385200"/>
              <a:ext cx="8174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Setting the Stage for Student Agency</a:t>
              </a:r>
              <a:endParaRPr sz="500"/>
            </a:p>
          </p:txBody>
        </p:sp>
        <p:grpSp>
          <p:nvGrpSpPr>
            <p:cNvPr id="1661" name="Google Shape;1661;p252"/>
            <p:cNvGrpSpPr/>
            <p:nvPr/>
          </p:nvGrpSpPr>
          <p:grpSpPr>
            <a:xfrm>
              <a:off x="14541605" y="7466133"/>
              <a:ext cx="7412632" cy="2031423"/>
              <a:chOff x="8217908" y="4564146"/>
              <a:chExt cx="7412632" cy="2031423"/>
            </a:xfrm>
          </p:grpSpPr>
          <p:sp>
            <p:nvSpPr>
              <p:cNvPr id="1662" name="Google Shape;1662;p252"/>
              <p:cNvSpPr txBox="1"/>
              <p:nvPr/>
            </p:nvSpPr>
            <p:spPr>
              <a:xfrm>
                <a:off x="8217908" y="5210469"/>
                <a:ext cx="6595200" cy="13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Barlow"/>
                    <a:ea typeface="Barlow"/>
                    <a:cs typeface="Barlow"/>
                    <a:sym typeface="Barlow"/>
                  </a:rPr>
                  <a:t>High School Math Teacher </a:t>
                </a:r>
                <a:endParaRPr sz="12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Barlow"/>
                    <a:ea typeface="Barlow"/>
                    <a:cs typeface="Barlow"/>
                    <a:sym typeface="Barlow"/>
                  </a:rPr>
                  <a:t>Kearny High School</a:t>
                </a:r>
                <a:endParaRPr sz="12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663" name="Google Shape;1663;p252"/>
              <p:cNvSpPr txBox="1"/>
              <p:nvPr/>
            </p:nvSpPr>
            <p:spPr>
              <a:xfrm>
                <a:off x="8231340" y="4564146"/>
                <a:ext cx="73992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From the Field: Molly Keimach</a:t>
                </a:r>
                <a:endParaRPr sz="500"/>
              </a:p>
            </p:txBody>
          </p:sp>
        </p:grpSp>
        <p:grpSp>
          <p:nvGrpSpPr>
            <p:cNvPr id="1664" name="Google Shape;1664;p252"/>
            <p:cNvGrpSpPr/>
            <p:nvPr/>
          </p:nvGrpSpPr>
          <p:grpSpPr>
            <a:xfrm>
              <a:off x="14541605" y="4218533"/>
              <a:ext cx="6608621" cy="2031447"/>
              <a:chOff x="8217908" y="4564122"/>
              <a:chExt cx="6608621" cy="2031447"/>
            </a:xfrm>
          </p:grpSpPr>
          <p:sp>
            <p:nvSpPr>
              <p:cNvPr id="1665" name="Google Shape;1665;p252"/>
              <p:cNvSpPr txBox="1"/>
              <p:nvPr/>
            </p:nvSpPr>
            <p:spPr>
              <a:xfrm>
                <a:off x="8217908" y="5210469"/>
                <a:ext cx="6595200" cy="13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Barlow"/>
                    <a:ea typeface="Barlow"/>
                    <a:cs typeface="Barlow"/>
                    <a:sym typeface="Barlow"/>
                  </a:rPr>
                  <a:t>Middle School Math Teacher</a:t>
                </a:r>
                <a:endParaRPr sz="12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Barlow"/>
                    <a:ea typeface="Barlow"/>
                    <a:cs typeface="Barlow"/>
                    <a:sym typeface="Barlow"/>
                  </a:rPr>
                  <a:t>Farb Middle School </a:t>
                </a:r>
                <a:endParaRPr sz="60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666" name="Google Shape;1666;p252"/>
              <p:cNvSpPr txBox="1"/>
              <p:nvPr/>
            </p:nvSpPr>
            <p:spPr>
              <a:xfrm>
                <a:off x="8231329" y="4564122"/>
                <a:ext cx="65952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300" tIns="17150" rIns="34300" bIns="171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From the field: Sara Feiteira</a:t>
                </a:r>
                <a:endParaRPr sz="500"/>
              </a:p>
            </p:txBody>
          </p:sp>
        </p:grpSp>
        <p:sp>
          <p:nvSpPr>
            <p:cNvPr id="1667" name="Google Shape;1667;p252"/>
            <p:cNvSpPr txBox="1"/>
            <p:nvPr/>
          </p:nvSpPr>
          <p:spPr>
            <a:xfrm>
              <a:off x="9195295" y="1618355"/>
              <a:ext cx="14796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</a:t>
              </a:r>
              <a:endParaRPr sz="500"/>
            </a:p>
          </p:txBody>
        </p:sp>
        <p:sp>
          <p:nvSpPr>
            <p:cNvPr id="1668" name="Google Shape;1668;p252"/>
            <p:cNvSpPr txBox="1"/>
            <p:nvPr/>
          </p:nvSpPr>
          <p:spPr>
            <a:xfrm>
              <a:off x="10415088" y="4558810"/>
              <a:ext cx="14796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>
                  <a:solidFill>
                    <a:schemeClr val="accent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2</a:t>
              </a:r>
              <a:endParaRPr sz="500"/>
            </a:p>
          </p:txBody>
        </p:sp>
        <p:sp>
          <p:nvSpPr>
            <p:cNvPr id="1669" name="Google Shape;1669;p252"/>
            <p:cNvSpPr txBox="1"/>
            <p:nvPr/>
          </p:nvSpPr>
          <p:spPr>
            <a:xfrm>
              <a:off x="9274807" y="10702721"/>
              <a:ext cx="14796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>
                  <a:solidFill>
                    <a:schemeClr val="accent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4</a:t>
              </a:r>
              <a:endParaRPr sz="500"/>
            </a:p>
          </p:txBody>
        </p:sp>
        <p:sp>
          <p:nvSpPr>
            <p:cNvPr id="1670" name="Google Shape;1670;p252"/>
            <p:cNvSpPr txBox="1"/>
            <p:nvPr/>
          </p:nvSpPr>
          <p:spPr>
            <a:xfrm>
              <a:off x="10434966" y="7759210"/>
              <a:ext cx="14796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>
                  <a:solidFill>
                    <a:schemeClr val="accent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</a:t>
              </a:r>
              <a:endParaRPr sz="500"/>
            </a:p>
          </p:txBody>
        </p:sp>
      </p:grpSp>
      <p:grpSp>
        <p:nvGrpSpPr>
          <p:cNvPr id="1671" name="Google Shape;1671;p252"/>
          <p:cNvGrpSpPr/>
          <p:nvPr/>
        </p:nvGrpSpPr>
        <p:grpSpPr>
          <a:xfrm>
            <a:off x="500070" y="1292433"/>
            <a:ext cx="3009277" cy="2111716"/>
            <a:chOff x="2668309" y="1022180"/>
            <a:chExt cx="8022600" cy="4223431"/>
          </a:xfrm>
        </p:grpSpPr>
        <p:sp>
          <p:nvSpPr>
            <p:cNvPr id="1672" name="Google Shape;1672;p252"/>
            <p:cNvSpPr txBox="1"/>
            <p:nvPr/>
          </p:nvSpPr>
          <p:spPr>
            <a:xfrm>
              <a:off x="2668326" y="1022180"/>
              <a:ext cx="7824600" cy="13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100" b="1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Our Agenda</a:t>
              </a:r>
              <a:endParaRPr sz="600"/>
            </a:p>
          </p:txBody>
        </p:sp>
        <p:sp>
          <p:nvSpPr>
            <p:cNvPr id="1673" name="Google Shape;1673;p252"/>
            <p:cNvSpPr txBox="1"/>
            <p:nvPr/>
          </p:nvSpPr>
          <p:spPr>
            <a:xfrm>
              <a:off x="2668309" y="2383311"/>
              <a:ext cx="8022600" cy="28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i="1">
                  <a:solidFill>
                    <a:srgbClr val="434343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Sharing the story of our approach to rigorous and engaging mathematics during a pandemic</a:t>
              </a:r>
              <a:endParaRPr sz="900" i="1">
                <a:solidFill>
                  <a:srgbClr val="434343"/>
                </a:solidFill>
              </a:endParaRPr>
            </a:p>
          </p:txBody>
        </p:sp>
      </p:grpSp>
      <p:grpSp>
        <p:nvGrpSpPr>
          <p:cNvPr id="1674" name="Google Shape;1674;p252"/>
          <p:cNvGrpSpPr/>
          <p:nvPr/>
        </p:nvGrpSpPr>
        <p:grpSpPr>
          <a:xfrm>
            <a:off x="4586365" y="806645"/>
            <a:ext cx="568321" cy="672933"/>
            <a:chOff x="3918650" y="293075"/>
            <a:chExt cx="488500" cy="412775"/>
          </a:xfrm>
        </p:grpSpPr>
        <p:sp>
          <p:nvSpPr>
            <p:cNvPr id="1675" name="Google Shape;1675;p252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52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52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252"/>
          <p:cNvGrpSpPr/>
          <p:nvPr/>
        </p:nvGrpSpPr>
        <p:grpSpPr>
          <a:xfrm>
            <a:off x="5014817" y="2312083"/>
            <a:ext cx="595297" cy="665983"/>
            <a:chOff x="1928175" y="312600"/>
            <a:chExt cx="425000" cy="373700"/>
          </a:xfrm>
        </p:grpSpPr>
        <p:sp>
          <p:nvSpPr>
            <p:cNvPr id="1679" name="Google Shape;1679;p252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2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1" name="Google Shape;1681;p252"/>
          <p:cNvGrpSpPr/>
          <p:nvPr/>
        </p:nvGrpSpPr>
        <p:grpSpPr>
          <a:xfrm>
            <a:off x="5014817" y="3874183"/>
            <a:ext cx="595297" cy="665983"/>
            <a:chOff x="1928175" y="312600"/>
            <a:chExt cx="425000" cy="373700"/>
          </a:xfrm>
        </p:grpSpPr>
        <p:sp>
          <p:nvSpPr>
            <p:cNvPr id="1682" name="Google Shape;1682;p252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2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84" name="Google Shape;1684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50" y="6183367"/>
            <a:ext cx="1635377" cy="37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Google Shape;1685;p252"/>
          <p:cNvSpPr txBox="1"/>
          <p:nvPr/>
        </p:nvSpPr>
        <p:spPr>
          <a:xfrm>
            <a:off x="425750" y="3881600"/>
            <a:ext cx="3009300" cy="1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Alexandra Martinez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Sara Feiteira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Molly Keimach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86" name="Google Shape;1686;p252"/>
          <p:cNvGrpSpPr/>
          <p:nvPr/>
        </p:nvGrpSpPr>
        <p:grpSpPr>
          <a:xfrm>
            <a:off x="4711450" y="5436378"/>
            <a:ext cx="356739" cy="552680"/>
            <a:chOff x="2624850" y="4296000"/>
            <a:chExt cx="380400" cy="495825"/>
          </a:xfrm>
        </p:grpSpPr>
        <p:sp>
          <p:nvSpPr>
            <p:cNvPr id="1687" name="Google Shape;1687;p252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52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52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0" name="Google Shape;1690;p252"/>
          <p:cNvSpPr txBox="1"/>
          <p:nvPr/>
        </p:nvSpPr>
        <p:spPr>
          <a:xfrm>
            <a:off x="5636762" y="5478628"/>
            <a:ext cx="24738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rPr>
              <a:t>Building a Community of Math Learners</a:t>
            </a:r>
            <a:endParaRPr sz="120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253"/>
          <p:cNvSpPr txBox="1">
            <a:spLocks noGrp="1"/>
          </p:cNvSpPr>
          <p:nvPr>
            <p:ph type="body" idx="1"/>
          </p:nvPr>
        </p:nvSpPr>
        <p:spPr>
          <a:xfrm>
            <a:off x="314400" y="3880915"/>
            <a:ext cx="8562900" cy="2671200"/>
          </a:xfrm>
          <a:prstGeom prst="rect">
            <a:avLst/>
          </a:prstGeom>
          <a:solidFill>
            <a:srgbClr val="CFE4F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AutoNum type="arabicPeriod"/>
            </a:pPr>
            <a:r>
              <a:rPr lang="en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Move forward</a:t>
            </a: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with rigorous grade level content 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AutoNum type="arabicPeriod"/>
            </a:pPr>
            <a:r>
              <a:rPr lang="en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Focus</a:t>
            </a: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teaching and learning </a:t>
            </a:r>
            <a:r>
              <a:rPr lang="en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on high priority</a:t>
            </a: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content</a:t>
            </a: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and cut lowest priority topics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AutoNum type="arabicPeriod"/>
            </a:pP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Unfinished learning will be addressed through</a:t>
            </a:r>
            <a:r>
              <a:rPr lang="en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“just in time” support</a:t>
            </a: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as it relates to essential learning goals, rather than reteaching or remediating previous grade level content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AutoNum type="arabicPeriod"/>
            </a:pP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Instruction and resources will be designed so that they can be </a:t>
            </a:r>
            <a:r>
              <a:rPr lang="en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flexibly implemented</a:t>
            </a: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in a variety of contexts (face-to-face, distance learning, blended hybrids, etc.)</a:t>
            </a:r>
            <a:endParaRPr sz="22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96" name="Google Shape;1696;p253"/>
          <p:cNvSpPr/>
          <p:nvPr/>
        </p:nvSpPr>
        <p:spPr>
          <a:xfrm>
            <a:off x="314400" y="1181200"/>
            <a:ext cx="8562900" cy="2738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53"/>
          <p:cNvSpPr txBox="1"/>
          <p:nvPr/>
        </p:nvSpPr>
        <p:spPr>
          <a:xfrm>
            <a:off x="400051" y="3152267"/>
            <a:ext cx="3870900" cy="591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Moving forward with rigorous grade level content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98" name="Google Shape;1698;p253"/>
          <p:cNvSpPr txBox="1"/>
          <p:nvPr/>
        </p:nvSpPr>
        <p:spPr>
          <a:xfrm>
            <a:off x="762000" y="2560667"/>
            <a:ext cx="2924100" cy="5916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Focus on high priority content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99" name="Google Shape;1699;p253"/>
          <p:cNvSpPr txBox="1"/>
          <p:nvPr/>
        </p:nvSpPr>
        <p:spPr>
          <a:xfrm>
            <a:off x="1569575" y="1969067"/>
            <a:ext cx="5650500" cy="5916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Unfinished learning is addressed in “just in time” supports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0" name="Google Shape;1700;p253"/>
          <p:cNvSpPr txBox="1"/>
          <p:nvPr/>
        </p:nvSpPr>
        <p:spPr>
          <a:xfrm>
            <a:off x="2102975" y="1377467"/>
            <a:ext cx="5821800" cy="591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Instruction and resources are designed to be flexibly implemented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01" name="Google Shape;1701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876" y="3228300"/>
            <a:ext cx="426375" cy="3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400" y="2628829"/>
            <a:ext cx="554219" cy="4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53"/>
          <p:cNvSpPr txBox="1"/>
          <p:nvPr/>
        </p:nvSpPr>
        <p:spPr>
          <a:xfrm>
            <a:off x="3695700" y="2560600"/>
            <a:ext cx="2409900" cy="5916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Cut low priority content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04" name="Google Shape;1704;p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5826" y="1969072"/>
            <a:ext cx="476275" cy="4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2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2077" y="1377462"/>
            <a:ext cx="717015" cy="4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Google Shape;1706;p253"/>
          <p:cNvSpPr txBox="1">
            <a:spLocks noGrp="1"/>
          </p:cNvSpPr>
          <p:nvPr>
            <p:ph type="title"/>
          </p:nvPr>
        </p:nvSpPr>
        <p:spPr>
          <a:xfrm>
            <a:off x="0" y="238400"/>
            <a:ext cx="9144000" cy="739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Principles for Instructional Design 20-21</a:t>
            </a:r>
            <a:endParaRPr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254"/>
          <p:cNvSpPr txBox="1">
            <a:spLocks noGrp="1"/>
          </p:cNvSpPr>
          <p:nvPr>
            <p:ph type="title"/>
          </p:nvPr>
        </p:nvSpPr>
        <p:spPr>
          <a:xfrm>
            <a:off x="311700" y="187633"/>
            <a:ext cx="8520600" cy="763600"/>
          </a:xfrm>
          <a:prstGeom prst="rect">
            <a:avLst/>
          </a:prstGeom>
          <a:solidFill>
            <a:srgbClr val="CCCCCC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rPr>
              <a:t>Prioritization Process</a:t>
            </a:r>
            <a:endParaRPr>
              <a:solidFill>
                <a:schemeClr val="accent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12" name="Google Shape;1712;p254"/>
          <p:cNvSpPr txBox="1">
            <a:spLocks noGrp="1"/>
          </p:cNvSpPr>
          <p:nvPr>
            <p:ph type="body" idx="1"/>
          </p:nvPr>
        </p:nvSpPr>
        <p:spPr>
          <a:xfrm>
            <a:off x="311700" y="1091633"/>
            <a:ext cx="4947000" cy="526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We consulted the guidelines in the following documents:</a:t>
            </a:r>
            <a:endParaRPr sz="1800">
              <a:solidFill>
                <a:srgbClr val="FFF2C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Lato"/>
              <a:buChar char="■"/>
            </a:pP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Major Work of the Grade +</a:t>
            </a:r>
            <a:r>
              <a:rPr lang="en" sz="1800">
                <a:solidFill>
                  <a:srgbClr val="FFF2CC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Widely Applicable Prerequisites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 (S</a:t>
            </a:r>
            <a:r>
              <a:rPr lang="en" sz="1800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tudent Achievement Partners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>
              <a:solidFill>
                <a:srgbClr val="FFF2C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Lato"/>
              <a:buChar char="■"/>
            </a:pPr>
            <a:r>
              <a:rPr lang="en" sz="1800">
                <a:solidFill>
                  <a:srgbClr val="FFF2CC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Addressing Unfinished Learning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" sz="1800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Council of Great City Schools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>
              <a:solidFill>
                <a:srgbClr val="FFF2C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Lato"/>
              <a:buChar char="■"/>
            </a:pPr>
            <a:r>
              <a:rPr lang="en" sz="1800">
                <a:solidFill>
                  <a:srgbClr val="FFF2CC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Illustrative Guidance for Prioritizing for Distance Learning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 +</a:t>
            </a:r>
            <a:r>
              <a:rPr lang="en" sz="1800">
                <a:solidFill>
                  <a:srgbClr val="FFF2CC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Prioritized Activities</a:t>
            </a:r>
            <a:r>
              <a:rPr lang="en" sz="1800" u="sng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sz="1800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Illustrative Mathematics</a:t>
            </a:r>
            <a:r>
              <a:rPr lang="en" sz="1800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>
              <a:solidFill>
                <a:srgbClr val="FFF2C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i="1">
              <a:solidFill>
                <a:srgbClr val="FFF2C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FFF2CC"/>
              </a:solidFill>
            </a:endParaRPr>
          </a:p>
        </p:txBody>
      </p:sp>
      <p:grpSp>
        <p:nvGrpSpPr>
          <p:cNvPr id="1713" name="Google Shape;1713;p254"/>
          <p:cNvGrpSpPr/>
          <p:nvPr/>
        </p:nvGrpSpPr>
        <p:grpSpPr>
          <a:xfrm>
            <a:off x="5949004" y="1948567"/>
            <a:ext cx="2437064" cy="2960872"/>
            <a:chOff x="1147762" y="1131887"/>
            <a:chExt cx="5137150" cy="4619626"/>
          </a:xfrm>
        </p:grpSpPr>
        <p:sp>
          <p:nvSpPr>
            <p:cNvPr id="1714" name="Google Shape;1714;p254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254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54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7" name="Google Shape;1717;p2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8625" y="6229400"/>
            <a:ext cx="1635377" cy="3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255"/>
          <p:cNvSpPr txBox="1">
            <a:spLocks noGrp="1"/>
          </p:cNvSpPr>
          <p:nvPr>
            <p:ph type="title"/>
          </p:nvPr>
        </p:nvSpPr>
        <p:spPr>
          <a:xfrm>
            <a:off x="204300" y="187633"/>
            <a:ext cx="8755200" cy="763600"/>
          </a:xfrm>
          <a:prstGeom prst="rect">
            <a:avLst/>
          </a:prstGeom>
          <a:solidFill>
            <a:srgbClr val="CCCCCC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rPr>
              <a:t>Prioritization Process</a:t>
            </a:r>
            <a:endParaRPr>
              <a:solidFill>
                <a:schemeClr val="accent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23" name="Google Shape;1723;p255"/>
          <p:cNvSpPr txBox="1"/>
          <p:nvPr/>
        </p:nvSpPr>
        <p:spPr>
          <a:xfrm>
            <a:off x="2254025" y="3479867"/>
            <a:ext cx="6324300" cy="262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We did NOT prioritize standards</a:t>
            </a:r>
            <a:r>
              <a:rPr lang="en" sz="2200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 as we did not want to focus on lists of independent standards or skills. </a:t>
            </a:r>
            <a:endParaRPr sz="2200" i="1">
              <a:solidFill>
                <a:srgbClr val="FFF2C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Rather, </a:t>
            </a:r>
            <a:r>
              <a:rPr lang="en" sz="2200" b="1" i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we are encouraging larger conceptual understandings </a:t>
            </a:r>
            <a:r>
              <a:rPr lang="en" sz="2200" i="1">
                <a:solidFill>
                  <a:srgbClr val="FFF2CC"/>
                </a:solidFill>
                <a:latin typeface="Lato"/>
                <a:ea typeface="Lato"/>
                <a:cs typeface="Lato"/>
                <a:sym typeface="Lato"/>
              </a:rPr>
              <a:t>of connected ideas, presented as “Domains”.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4" name="Google Shape;1724;p255"/>
          <p:cNvSpPr/>
          <p:nvPr/>
        </p:nvSpPr>
        <p:spPr>
          <a:xfrm>
            <a:off x="2816350" y="1700967"/>
            <a:ext cx="3175800" cy="10587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25" name="Google Shape;1725;p255"/>
          <p:cNvSpPr/>
          <p:nvPr/>
        </p:nvSpPr>
        <p:spPr>
          <a:xfrm>
            <a:off x="204300" y="1700933"/>
            <a:ext cx="3175800" cy="1058800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Triangulating lesson and unit narratives and learning objectives from IM Curriculum</a:t>
            </a:r>
            <a:endParaRPr sz="16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26" name="Google Shape;1726;p255"/>
          <p:cNvSpPr txBox="1"/>
          <p:nvPr/>
        </p:nvSpPr>
        <p:spPr>
          <a:xfrm>
            <a:off x="3396000" y="1782418"/>
            <a:ext cx="23130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Focus on activities that highlight experiences to foster SMPs</a:t>
            </a:r>
            <a:endParaRPr sz="15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7" name="Google Shape;1727;p255"/>
          <p:cNvSpPr txBox="1"/>
          <p:nvPr/>
        </p:nvSpPr>
        <p:spPr>
          <a:xfrm>
            <a:off x="6305675" y="1089300"/>
            <a:ext cx="2653800" cy="2133600"/>
          </a:xfrm>
          <a:prstGeom prst="rect">
            <a:avLst/>
          </a:prstGeom>
          <a:solidFill>
            <a:srgbClr val="AACF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Leveraging math language routines, modeling tasks and projects </a:t>
            </a:r>
            <a:r>
              <a:rPr lang="en" sz="1600" b="1">
                <a:latin typeface="Lato"/>
                <a:ea typeface="Lato"/>
                <a:cs typeface="Lato"/>
                <a:sym typeface="Lato"/>
              </a:rPr>
              <a:t>to best represent the prioritized domains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from national experts in the field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28" name="Google Shape;1728;p255"/>
          <p:cNvGrpSpPr/>
          <p:nvPr/>
        </p:nvGrpSpPr>
        <p:grpSpPr>
          <a:xfrm>
            <a:off x="126629" y="3509434"/>
            <a:ext cx="2437064" cy="2960872"/>
            <a:chOff x="1147762" y="1131887"/>
            <a:chExt cx="5137150" cy="4619626"/>
          </a:xfrm>
        </p:grpSpPr>
        <p:sp>
          <p:nvSpPr>
            <p:cNvPr id="1729" name="Google Shape;1729;p255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55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55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2" name="Google Shape;1732;p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4125" y="6229400"/>
            <a:ext cx="1635377" cy="3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256"/>
          <p:cNvSpPr txBox="1">
            <a:spLocks noGrp="1"/>
          </p:cNvSpPr>
          <p:nvPr>
            <p:ph type="body" idx="4294967295"/>
          </p:nvPr>
        </p:nvSpPr>
        <p:spPr>
          <a:xfrm>
            <a:off x="916025" y="4889775"/>
            <a:ext cx="6460800" cy="12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Explore San Diego Enhanced Mathematics</a:t>
            </a:r>
            <a:endParaRPr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Vision, Guiding Principles, and Prioritization</a:t>
            </a:r>
            <a:endParaRPr sz="2400"/>
          </a:p>
        </p:txBody>
      </p:sp>
      <p:grpSp>
        <p:nvGrpSpPr>
          <p:cNvPr id="1738" name="Google Shape;1738;p256"/>
          <p:cNvGrpSpPr/>
          <p:nvPr/>
        </p:nvGrpSpPr>
        <p:grpSpPr>
          <a:xfrm>
            <a:off x="1035024" y="921572"/>
            <a:ext cx="4542205" cy="3548298"/>
            <a:chOff x="1177450" y="241631"/>
            <a:chExt cx="6173152" cy="3616776"/>
          </a:xfrm>
        </p:grpSpPr>
        <p:sp>
          <p:nvSpPr>
            <p:cNvPr id="1739" name="Google Shape;1739;p25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25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25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25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3" name="Google Shape;1743;p2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3837" y="1222967"/>
            <a:ext cx="3464576" cy="20721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4" name="Google Shape;1744;p256"/>
          <p:cNvSpPr txBox="1"/>
          <p:nvPr/>
        </p:nvSpPr>
        <p:spPr>
          <a:xfrm>
            <a:off x="6695525" y="0"/>
            <a:ext cx="56538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SD Enhanced Public Website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45" name="Google Shape;1745;p2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75" y="77134"/>
            <a:ext cx="1635377" cy="3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257"/>
          <p:cNvSpPr txBox="1">
            <a:spLocks noGrp="1"/>
          </p:cNvSpPr>
          <p:nvPr>
            <p:ph type="body" idx="1"/>
          </p:nvPr>
        </p:nvSpPr>
        <p:spPr>
          <a:xfrm>
            <a:off x="480575" y="2882400"/>
            <a:ext cx="7962000" cy="1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25450" algn="l" rtl="0">
              <a:spcBef>
                <a:spcPts val="600"/>
              </a:spcBef>
              <a:spcAft>
                <a:spcPts val="0"/>
              </a:spcAft>
              <a:buSzPts val="3100"/>
              <a:buAutoNum type="arabicParenR"/>
            </a:pPr>
            <a:r>
              <a:rPr lang="en" sz="3100"/>
              <a:t>What are you doing w/ prioritization?</a:t>
            </a:r>
            <a:endParaRPr sz="310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AutoNum type="arabicParenR"/>
            </a:pPr>
            <a:r>
              <a:rPr lang="en" sz="3100"/>
              <a:t>What is working? What are your challenges?</a:t>
            </a:r>
            <a:endParaRPr sz="310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AutoNum type="arabicParenR"/>
            </a:pPr>
            <a:r>
              <a:rPr lang="en" sz="3100"/>
              <a:t>What have you learned during the pandemic?</a:t>
            </a:r>
            <a:endParaRPr sz="3100"/>
          </a:p>
        </p:txBody>
      </p:sp>
      <p:sp>
        <p:nvSpPr>
          <p:cNvPr id="1751" name="Google Shape;1751;p257"/>
          <p:cNvSpPr txBox="1"/>
          <p:nvPr/>
        </p:nvSpPr>
        <p:spPr>
          <a:xfrm>
            <a:off x="207125" y="337533"/>
            <a:ext cx="6627900" cy="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Lato"/>
                <a:ea typeface="Lato"/>
                <a:cs typeface="Lato"/>
                <a:sym typeface="Lato"/>
              </a:rPr>
              <a:t>From the field:</a:t>
            </a:r>
            <a:r>
              <a:rPr lang="en" sz="3200">
                <a:latin typeface="Lato"/>
                <a:ea typeface="Lato"/>
                <a:cs typeface="Lato"/>
                <a:sym typeface="Lato"/>
              </a:rPr>
              <a:t> Sara Feiteira</a:t>
            </a:r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52" name="Google Shape;1752;p257"/>
          <p:cNvGrpSpPr/>
          <p:nvPr/>
        </p:nvGrpSpPr>
        <p:grpSpPr>
          <a:xfrm>
            <a:off x="5932770" y="121953"/>
            <a:ext cx="3192181" cy="1017029"/>
            <a:chOff x="3042485" y="5594633"/>
            <a:chExt cx="2159652" cy="510557"/>
          </a:xfrm>
        </p:grpSpPr>
        <p:sp>
          <p:nvSpPr>
            <p:cNvPr id="1753" name="Google Shape;1753;p257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257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257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257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257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257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257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57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257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257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57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257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257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257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257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8" name="Google Shape;1768;p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8625" y="6229400"/>
            <a:ext cx="1635377" cy="3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258"/>
          <p:cNvSpPr/>
          <p:nvPr/>
        </p:nvSpPr>
        <p:spPr>
          <a:xfrm>
            <a:off x="184275" y="1482033"/>
            <a:ext cx="2646600" cy="3590000"/>
          </a:xfrm>
          <a:prstGeom prst="rect">
            <a:avLst/>
          </a:prstGeom>
          <a:solidFill>
            <a:srgbClr val="E69138"/>
          </a:solidFill>
          <a:ln w="762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Bellota"/>
                <a:ea typeface="Bellota"/>
                <a:cs typeface="Bellota"/>
                <a:sym typeface="Bellota"/>
              </a:rPr>
              <a:t>Sara Feiteira</a:t>
            </a:r>
            <a:endParaRPr sz="1900"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Bellota"/>
                <a:ea typeface="Bellota"/>
                <a:cs typeface="Bellota"/>
                <a:sym typeface="Bellota"/>
              </a:rPr>
              <a:t>Jean Farb Middle School</a:t>
            </a:r>
            <a:endParaRPr sz="1900"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Bellota"/>
                <a:ea typeface="Bellota"/>
                <a:cs typeface="Bellota"/>
                <a:sym typeface="Bellota"/>
              </a:rPr>
              <a:t>Teaching 6th Grade for 6 years</a:t>
            </a:r>
            <a:endParaRPr sz="1900" b="1">
              <a:latin typeface="Bellota"/>
              <a:ea typeface="Bellota"/>
              <a:cs typeface="Bellota"/>
              <a:sym typeface="Bellota"/>
            </a:endParaRPr>
          </a:p>
        </p:txBody>
      </p:sp>
      <p:sp>
        <p:nvSpPr>
          <p:cNvPr id="1774" name="Google Shape;1774;p258"/>
          <p:cNvSpPr/>
          <p:nvPr/>
        </p:nvSpPr>
        <p:spPr>
          <a:xfrm>
            <a:off x="3624800" y="279200"/>
            <a:ext cx="5063100" cy="1196800"/>
          </a:xfrm>
          <a:prstGeom prst="rect">
            <a:avLst/>
          </a:prstGeom>
          <a:solidFill>
            <a:srgbClr val="C9DAF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ellota"/>
                <a:ea typeface="Bellota"/>
                <a:cs typeface="Bellota"/>
                <a:sym typeface="Bellota"/>
              </a:rPr>
              <a:t>Prioritization:</a:t>
            </a: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AutoNum type="arabicParenR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Community</a:t>
            </a: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AutoNum type="arabicParenR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Math Practices/Reasoning/Communication</a:t>
            </a: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AutoNum type="arabicParenR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Math Content Standards</a:t>
            </a:r>
            <a:endParaRPr>
              <a:latin typeface="Bellota"/>
              <a:ea typeface="Bellota"/>
              <a:cs typeface="Bellota"/>
              <a:sym typeface="Bellota"/>
            </a:endParaRPr>
          </a:p>
        </p:txBody>
      </p:sp>
      <p:sp>
        <p:nvSpPr>
          <p:cNvPr id="1775" name="Google Shape;1775;p258"/>
          <p:cNvSpPr/>
          <p:nvPr/>
        </p:nvSpPr>
        <p:spPr>
          <a:xfrm>
            <a:off x="3636300" y="1742533"/>
            <a:ext cx="5063100" cy="1886000"/>
          </a:xfrm>
          <a:prstGeom prst="rect">
            <a:avLst/>
          </a:prstGeom>
          <a:solidFill>
            <a:srgbClr val="C9DAF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ellota"/>
                <a:ea typeface="Bellota"/>
                <a:cs typeface="Bellota"/>
                <a:sym typeface="Bellota"/>
              </a:rPr>
              <a:t>Addressing Unfinished Learning:</a:t>
            </a: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Small scale assessment</a:t>
            </a: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Char char="-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Check Your Readiness (Illustrative Math)</a:t>
            </a: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Char char="-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Prioritize what is needed to access curriculum “just in time” supports</a:t>
            </a: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Char char="-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Using formative data and thoughtful planning </a:t>
            </a: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58"/>
          <p:cNvSpPr/>
          <p:nvPr/>
        </p:nvSpPr>
        <p:spPr>
          <a:xfrm>
            <a:off x="3647800" y="3976367"/>
            <a:ext cx="2144100" cy="1074000"/>
          </a:xfrm>
          <a:prstGeom prst="rect">
            <a:avLst/>
          </a:prstGeom>
          <a:solidFill>
            <a:srgbClr val="C9DAF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ellota"/>
                <a:ea typeface="Bellota"/>
                <a:cs typeface="Bellota"/>
                <a:sym typeface="Bellota"/>
              </a:rPr>
              <a:t>2020 Success</a:t>
            </a: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Students writing about math.	</a:t>
            </a:r>
            <a:endParaRPr>
              <a:latin typeface="Bellota"/>
              <a:ea typeface="Bellota"/>
              <a:cs typeface="Bellota"/>
              <a:sym typeface="Bellota"/>
            </a:endParaRPr>
          </a:p>
        </p:txBody>
      </p:sp>
      <p:sp>
        <p:nvSpPr>
          <p:cNvPr id="1777" name="Google Shape;1777;p258"/>
          <p:cNvSpPr/>
          <p:nvPr/>
        </p:nvSpPr>
        <p:spPr>
          <a:xfrm>
            <a:off x="3647800" y="5398767"/>
            <a:ext cx="5063100" cy="1074000"/>
          </a:xfrm>
          <a:prstGeom prst="rect">
            <a:avLst/>
          </a:prstGeom>
          <a:solidFill>
            <a:srgbClr val="C9DAF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ellota"/>
                <a:ea typeface="Bellota"/>
                <a:cs typeface="Bellota"/>
                <a:sym typeface="Bellota"/>
              </a:rPr>
              <a:t>What I have learned through distance learning...</a:t>
            </a: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ellota"/>
              <a:buChar char="-"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Amazing strategies for building relationships and powerful tools for assessment</a:t>
            </a:r>
            <a:endParaRPr>
              <a:latin typeface="Bellota"/>
              <a:ea typeface="Bellota"/>
              <a:cs typeface="Bellota"/>
              <a:sym typeface="Bellota"/>
            </a:endParaRPr>
          </a:p>
        </p:txBody>
      </p:sp>
      <p:sp>
        <p:nvSpPr>
          <p:cNvPr id="1778" name="Google Shape;1778;p258"/>
          <p:cNvSpPr/>
          <p:nvPr/>
        </p:nvSpPr>
        <p:spPr>
          <a:xfrm>
            <a:off x="6137100" y="3976367"/>
            <a:ext cx="2550600" cy="1196800"/>
          </a:xfrm>
          <a:prstGeom prst="rect">
            <a:avLst/>
          </a:prstGeom>
          <a:solidFill>
            <a:srgbClr val="C9DAF8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ellota"/>
                <a:ea typeface="Bellota"/>
                <a:cs typeface="Bellota"/>
                <a:sym typeface="Bellota"/>
              </a:rPr>
              <a:t>2020 Challenge</a:t>
            </a:r>
            <a:endParaRPr b="1">
              <a:latin typeface="Bellota"/>
              <a:ea typeface="Bellota"/>
              <a:cs typeface="Bellota"/>
              <a:sym typeface="Bello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ellota"/>
                <a:ea typeface="Bellota"/>
                <a:cs typeface="Bellota"/>
                <a:sym typeface="Bellota"/>
              </a:rPr>
              <a:t>Students talking about math on Zoom (but it is a work in progress!)</a:t>
            </a:r>
            <a:endParaRPr>
              <a:latin typeface="Bellota"/>
              <a:ea typeface="Bellota"/>
              <a:cs typeface="Bellota"/>
              <a:sym typeface="Bellot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" name="Google Shape;1783;p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200"/>
            <a:ext cx="5251251" cy="220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259"/>
          <p:cNvPicPr preferRelativeResize="0"/>
          <p:nvPr/>
        </p:nvPicPr>
        <p:blipFill rotWithShape="1">
          <a:blip r:embed="rId4">
            <a:alphaModFix/>
          </a:blip>
          <a:srcRect l="47337" t="12816"/>
          <a:stretch/>
        </p:blipFill>
        <p:spPr>
          <a:xfrm>
            <a:off x="4489050" y="444200"/>
            <a:ext cx="4654950" cy="233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p259"/>
          <p:cNvSpPr/>
          <p:nvPr/>
        </p:nvSpPr>
        <p:spPr>
          <a:xfrm>
            <a:off x="1959250" y="905200"/>
            <a:ext cx="2298175" cy="857233"/>
          </a:xfrm>
          <a:prstGeom prst="flowChartPunchedTap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Check Your Readiness</a:t>
            </a:r>
            <a:endParaRPr b="1"/>
          </a:p>
        </p:txBody>
      </p:sp>
      <p:pic>
        <p:nvPicPr>
          <p:cNvPr id="1786" name="Google Shape;1786;p259"/>
          <p:cNvPicPr preferRelativeResize="0"/>
          <p:nvPr/>
        </p:nvPicPr>
        <p:blipFill rotWithShape="1">
          <a:blip r:embed="rId5">
            <a:alphaModFix/>
          </a:blip>
          <a:srcRect t="25049" b="12621"/>
          <a:stretch/>
        </p:blipFill>
        <p:spPr>
          <a:xfrm>
            <a:off x="164496" y="4135700"/>
            <a:ext cx="3207229" cy="233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259"/>
          <p:cNvSpPr/>
          <p:nvPr/>
        </p:nvSpPr>
        <p:spPr>
          <a:xfrm>
            <a:off x="282850" y="2734000"/>
            <a:ext cx="2745125" cy="1303367"/>
          </a:xfrm>
          <a:prstGeom prst="flowChartPunchedTap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Quick Review Whole Class Approach (Lesson Warm-Up)</a:t>
            </a:r>
            <a:endParaRPr b="1"/>
          </a:p>
        </p:txBody>
      </p:sp>
      <p:pic>
        <p:nvPicPr>
          <p:cNvPr id="1788" name="Google Shape;1788;p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2675" y="4433933"/>
            <a:ext cx="5555676" cy="9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2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3625" y="2734268"/>
            <a:ext cx="1891675" cy="150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259"/>
          <p:cNvSpPr/>
          <p:nvPr/>
        </p:nvSpPr>
        <p:spPr>
          <a:xfrm>
            <a:off x="6150250" y="5375600"/>
            <a:ext cx="2745125" cy="1303367"/>
          </a:xfrm>
          <a:prstGeom prst="flowChartPunchedTap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Small Group Feedback and Mini-Lesson</a:t>
            </a:r>
            <a:endParaRPr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260"/>
          <p:cNvSpPr txBox="1">
            <a:spLocks noGrp="1"/>
          </p:cNvSpPr>
          <p:nvPr>
            <p:ph type="body" idx="1"/>
          </p:nvPr>
        </p:nvSpPr>
        <p:spPr>
          <a:xfrm>
            <a:off x="480575" y="2882400"/>
            <a:ext cx="7962000" cy="1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25450" algn="l" rtl="0">
              <a:spcBef>
                <a:spcPts val="600"/>
              </a:spcBef>
              <a:spcAft>
                <a:spcPts val="0"/>
              </a:spcAft>
              <a:buSzPts val="3100"/>
              <a:buAutoNum type="arabicParenR"/>
            </a:pPr>
            <a:r>
              <a:rPr lang="en" sz="3100"/>
              <a:t>What are you doing w/ prioritization?</a:t>
            </a:r>
            <a:endParaRPr sz="310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AutoNum type="arabicParenR"/>
            </a:pPr>
            <a:r>
              <a:rPr lang="en" sz="3100"/>
              <a:t>What is working? What are your challenges?</a:t>
            </a:r>
            <a:endParaRPr sz="310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AutoNum type="arabicParenR"/>
            </a:pPr>
            <a:r>
              <a:rPr lang="en" sz="3100"/>
              <a:t>What have you learned during the pandemic?</a:t>
            </a:r>
            <a:endParaRPr sz="3100"/>
          </a:p>
        </p:txBody>
      </p:sp>
      <p:sp>
        <p:nvSpPr>
          <p:cNvPr id="1796" name="Google Shape;1796;p260"/>
          <p:cNvSpPr txBox="1"/>
          <p:nvPr/>
        </p:nvSpPr>
        <p:spPr>
          <a:xfrm>
            <a:off x="207125" y="337533"/>
            <a:ext cx="6627900" cy="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Lato"/>
                <a:ea typeface="Lato"/>
                <a:cs typeface="Lato"/>
                <a:sym typeface="Lato"/>
              </a:rPr>
              <a:t>From the field:</a:t>
            </a:r>
            <a:r>
              <a:rPr lang="en" sz="3200">
                <a:latin typeface="Lato"/>
                <a:ea typeface="Lato"/>
                <a:cs typeface="Lato"/>
                <a:sym typeface="Lato"/>
              </a:rPr>
              <a:t> Molly Keimach</a:t>
            </a:r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97" name="Google Shape;1797;p260"/>
          <p:cNvGrpSpPr/>
          <p:nvPr/>
        </p:nvGrpSpPr>
        <p:grpSpPr>
          <a:xfrm>
            <a:off x="5932770" y="121953"/>
            <a:ext cx="3192181" cy="1017029"/>
            <a:chOff x="3042485" y="5594633"/>
            <a:chExt cx="2159652" cy="510557"/>
          </a:xfrm>
        </p:grpSpPr>
        <p:sp>
          <p:nvSpPr>
            <p:cNvPr id="1798" name="Google Shape;1798;p260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260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260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260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260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260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260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260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260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260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260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260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260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260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260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13" name="Google Shape;1813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8625" y="6229400"/>
            <a:ext cx="1635377" cy="3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22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Welcome (5 min) 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Denver Public Schools (15 min) 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San Diego Unified School District (15 min) 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San Antonio Independent School District (15 min) 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3D60"/>
              </a:buClr>
              <a:buSzPts val="2200"/>
              <a:buFont typeface="Droid Sans"/>
              <a:buChar char="❏"/>
            </a:pPr>
            <a:r>
              <a:rPr lang="en">
                <a:solidFill>
                  <a:srgbClr val="003D60"/>
                </a:solidFill>
                <a:latin typeface="Droid Sans"/>
                <a:ea typeface="Droid Sans"/>
                <a:cs typeface="Droid Sans"/>
                <a:sym typeface="Droid Sans"/>
              </a:rPr>
              <a:t>Q&amp;A (10 min)</a:t>
            </a:r>
            <a:endParaRPr>
              <a:solidFill>
                <a:srgbClr val="003D6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575757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22" name="Google Shape;1422;p225"/>
          <p:cNvSpPr txBox="1">
            <a:spLocks noGrp="1"/>
          </p:cNvSpPr>
          <p:nvPr>
            <p:ph type="title"/>
          </p:nvPr>
        </p:nvSpPr>
        <p:spPr>
          <a:xfrm>
            <a:off x="304800" y="274647"/>
            <a:ext cx="8572500" cy="8322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Today’s Conversation</a:t>
            </a:r>
            <a:endParaRPr sz="3600" i="0" u="none" strike="noStrike" cap="none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61"/>
          <p:cNvSpPr/>
          <p:nvPr/>
        </p:nvSpPr>
        <p:spPr>
          <a:xfrm>
            <a:off x="388650" y="4724200"/>
            <a:ext cx="8366700" cy="1280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261"/>
          <p:cNvSpPr txBox="1"/>
          <p:nvPr/>
        </p:nvSpPr>
        <p:spPr>
          <a:xfrm>
            <a:off x="759250" y="1382967"/>
            <a:ext cx="3520800" cy="3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Who Am I?</a:t>
            </a:r>
            <a:endParaRPr sz="18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Kearny High School 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Integrated Math 1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6th year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Prioritization &amp; Unfinished Learning</a:t>
            </a:r>
            <a:endParaRPr sz="18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Low floor/High ceiling tasks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Addressing as we go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Utilizing asynchronous time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0" name="Google Shape;1820;p261"/>
          <p:cNvSpPr txBox="1"/>
          <p:nvPr/>
        </p:nvSpPr>
        <p:spPr>
          <a:xfrm>
            <a:off x="4715275" y="1382967"/>
            <a:ext cx="3137700" cy="3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Successes</a:t>
            </a:r>
            <a:endParaRPr sz="18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Math explanations 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Building confidence /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growth mindset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Engagement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Challenges</a:t>
            </a:r>
            <a:endParaRPr sz="1800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Group work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Giving Feedback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❖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Student Accountability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1" name="Google Shape;1821;p261"/>
          <p:cNvSpPr txBox="1"/>
          <p:nvPr/>
        </p:nvSpPr>
        <p:spPr>
          <a:xfrm>
            <a:off x="588025" y="4957533"/>
            <a:ext cx="8366700" cy="14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What have I learned?</a:t>
            </a:r>
            <a:endParaRPr sz="1800">
              <a:solidFill>
                <a:srgbClr val="43434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ato"/>
              <a:buChar char="➢"/>
            </a:pPr>
            <a:r>
              <a:rPr lang="en"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Mathematical reasoning </a:t>
            </a:r>
            <a:r>
              <a:rPr lang="en" sz="21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lang="en"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Specific standards</a:t>
            </a:r>
            <a:endParaRPr sz="1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ato"/>
              <a:buChar char="➢"/>
            </a:pPr>
            <a:r>
              <a:rPr lang="en"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Technology is great partner, but not a replacement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22" name="Google Shape;1822;p261"/>
          <p:cNvCxnSpPr/>
          <p:nvPr/>
        </p:nvCxnSpPr>
        <p:spPr>
          <a:xfrm>
            <a:off x="4399150" y="1548267"/>
            <a:ext cx="0" cy="299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3" name="Google Shape;1823;p261"/>
          <p:cNvSpPr/>
          <p:nvPr/>
        </p:nvSpPr>
        <p:spPr>
          <a:xfrm>
            <a:off x="388650" y="446600"/>
            <a:ext cx="4091048" cy="7033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4"/>
                </a:solidFill>
                <a:latin typeface="Lato;900"/>
              </a:rPr>
              <a:t>Molly Keimach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8" name="Google Shape;1828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438" y="2018068"/>
            <a:ext cx="6706474" cy="324505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29" name="Google Shape;1829;p262"/>
          <p:cNvSpPr/>
          <p:nvPr/>
        </p:nvSpPr>
        <p:spPr>
          <a:xfrm>
            <a:off x="6605125" y="3066733"/>
            <a:ext cx="2076600" cy="27376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262"/>
          <p:cNvSpPr txBox="1">
            <a:spLocks noGrp="1"/>
          </p:cNvSpPr>
          <p:nvPr>
            <p:ph type="title"/>
          </p:nvPr>
        </p:nvSpPr>
        <p:spPr>
          <a:xfrm>
            <a:off x="374450" y="476400"/>
            <a:ext cx="8031000" cy="14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Domain and Range Card Sort</a:t>
            </a:r>
            <a:endParaRPr/>
          </a:p>
        </p:txBody>
      </p:sp>
      <p:sp>
        <p:nvSpPr>
          <p:cNvPr id="1831" name="Google Shape;1831;p262"/>
          <p:cNvSpPr txBox="1"/>
          <p:nvPr/>
        </p:nvSpPr>
        <p:spPr>
          <a:xfrm>
            <a:off x="6565225" y="3174167"/>
            <a:ext cx="2156400" cy="2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Main Topic: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➢"/>
            </a:pPr>
            <a:r>
              <a:rPr lang="en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Domain and Range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Also Addresses: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➢"/>
            </a:pPr>
            <a:r>
              <a:rPr lang="en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Fraction vs Decimal form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➢"/>
            </a:pPr>
            <a:r>
              <a:rPr lang="en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Area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➢"/>
            </a:pPr>
            <a:r>
              <a:rPr lang="en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Negative numbers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63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the Stage for Student Agency</a:t>
            </a:r>
            <a:endParaRPr/>
          </a:p>
        </p:txBody>
      </p:sp>
      <p:sp>
        <p:nvSpPr>
          <p:cNvPr id="1837" name="Google Shape;1837;p263"/>
          <p:cNvSpPr txBox="1">
            <a:spLocks noGrp="1"/>
          </p:cNvSpPr>
          <p:nvPr>
            <p:ph type="subTitle" idx="1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a Community of Math Learners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64"/>
          <p:cNvSpPr/>
          <p:nvPr/>
        </p:nvSpPr>
        <p:spPr>
          <a:xfrm>
            <a:off x="284105" y="1298340"/>
            <a:ext cx="2008126" cy="2637510"/>
          </a:xfrm>
          <a:custGeom>
            <a:avLst/>
            <a:gdLst/>
            <a:ahLst/>
            <a:cxnLst/>
            <a:rect l="l" t="t" r="r" b="b"/>
            <a:pathLst>
              <a:path w="5106" h="5033" extrusionOk="0">
                <a:moveTo>
                  <a:pt x="3069" y="0"/>
                </a:moveTo>
                <a:lnTo>
                  <a:pt x="3069" y="0"/>
                </a:lnTo>
                <a:cubicBezTo>
                  <a:pt x="1370" y="0"/>
                  <a:pt x="0" y="1379"/>
                  <a:pt x="0" y="3068"/>
                </a:cubicBezTo>
                <a:cubicBezTo>
                  <a:pt x="0" y="3817"/>
                  <a:pt x="265" y="4502"/>
                  <a:pt x="712" y="5032"/>
                </a:cubicBezTo>
                <a:cubicBezTo>
                  <a:pt x="1270" y="4365"/>
                  <a:pt x="2119" y="3936"/>
                  <a:pt x="3069" y="3936"/>
                </a:cubicBezTo>
                <a:cubicBezTo>
                  <a:pt x="3498" y="3936"/>
                  <a:pt x="3909" y="4018"/>
                  <a:pt x="4283" y="4183"/>
                </a:cubicBezTo>
                <a:cubicBezTo>
                  <a:pt x="4146" y="3835"/>
                  <a:pt x="4073" y="3461"/>
                  <a:pt x="4073" y="3068"/>
                </a:cubicBezTo>
                <a:cubicBezTo>
                  <a:pt x="4073" y="2155"/>
                  <a:pt x="4475" y="1342"/>
                  <a:pt x="5105" y="776"/>
                </a:cubicBezTo>
                <a:cubicBezTo>
                  <a:pt x="4557" y="302"/>
                  <a:pt x="3845" y="0"/>
                  <a:pt x="3069" y="0"/>
                </a:cubicBezTo>
              </a:path>
            </a:pathLst>
          </a:custGeom>
          <a:solidFill>
            <a:srgbClr val="FDA24E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4" name="Google Shape;1844;p264"/>
          <p:cNvSpPr/>
          <p:nvPr/>
        </p:nvSpPr>
        <p:spPr>
          <a:xfrm>
            <a:off x="2292228" y="1298340"/>
            <a:ext cx="2008128" cy="2637510"/>
          </a:xfrm>
          <a:custGeom>
            <a:avLst/>
            <a:gdLst/>
            <a:ahLst/>
            <a:cxnLst/>
            <a:rect l="l" t="t" r="r" b="b"/>
            <a:pathLst>
              <a:path w="5105" h="5033" extrusionOk="0">
                <a:moveTo>
                  <a:pt x="2037" y="0"/>
                </a:moveTo>
                <a:lnTo>
                  <a:pt x="2037" y="0"/>
                </a:lnTo>
                <a:cubicBezTo>
                  <a:pt x="1251" y="0"/>
                  <a:pt x="539" y="302"/>
                  <a:pt x="0" y="776"/>
                </a:cubicBezTo>
                <a:cubicBezTo>
                  <a:pt x="630" y="1342"/>
                  <a:pt x="1023" y="2155"/>
                  <a:pt x="1023" y="3068"/>
                </a:cubicBezTo>
                <a:cubicBezTo>
                  <a:pt x="1023" y="3461"/>
                  <a:pt x="950" y="3835"/>
                  <a:pt x="822" y="4183"/>
                </a:cubicBezTo>
                <a:cubicBezTo>
                  <a:pt x="1196" y="4018"/>
                  <a:pt x="1608" y="3936"/>
                  <a:pt x="2037" y="3936"/>
                </a:cubicBezTo>
                <a:cubicBezTo>
                  <a:pt x="2977" y="3936"/>
                  <a:pt x="3827" y="4365"/>
                  <a:pt x="4393" y="5032"/>
                </a:cubicBezTo>
                <a:cubicBezTo>
                  <a:pt x="4830" y="4502"/>
                  <a:pt x="5104" y="3817"/>
                  <a:pt x="5104" y="3068"/>
                </a:cubicBezTo>
                <a:cubicBezTo>
                  <a:pt x="5104" y="1379"/>
                  <a:pt x="3726" y="0"/>
                  <a:pt x="2037" y="0"/>
                </a:cubicBezTo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5" name="Google Shape;1845;p264"/>
          <p:cNvSpPr/>
          <p:nvPr/>
        </p:nvSpPr>
        <p:spPr>
          <a:xfrm>
            <a:off x="1886442" y="1705178"/>
            <a:ext cx="808106" cy="2059608"/>
          </a:xfrm>
          <a:custGeom>
            <a:avLst/>
            <a:gdLst/>
            <a:ahLst/>
            <a:cxnLst/>
            <a:rect l="l" t="t" r="r" b="b"/>
            <a:pathLst>
              <a:path w="2056" h="3928" extrusionOk="0">
                <a:moveTo>
                  <a:pt x="1032" y="0"/>
                </a:moveTo>
                <a:lnTo>
                  <a:pt x="1032" y="0"/>
                </a:lnTo>
                <a:cubicBezTo>
                  <a:pt x="402" y="566"/>
                  <a:pt x="0" y="1379"/>
                  <a:pt x="0" y="2292"/>
                </a:cubicBezTo>
                <a:cubicBezTo>
                  <a:pt x="0" y="2685"/>
                  <a:pt x="73" y="3059"/>
                  <a:pt x="210" y="3407"/>
                </a:cubicBezTo>
                <a:cubicBezTo>
                  <a:pt x="512" y="3534"/>
                  <a:pt x="786" y="3717"/>
                  <a:pt x="1032" y="3927"/>
                </a:cubicBezTo>
                <a:cubicBezTo>
                  <a:pt x="1270" y="3717"/>
                  <a:pt x="1553" y="3534"/>
                  <a:pt x="1854" y="3407"/>
                </a:cubicBezTo>
                <a:cubicBezTo>
                  <a:pt x="1982" y="3059"/>
                  <a:pt x="2055" y="2685"/>
                  <a:pt x="2055" y="2292"/>
                </a:cubicBezTo>
                <a:cubicBezTo>
                  <a:pt x="2055" y="1379"/>
                  <a:pt x="1662" y="566"/>
                  <a:pt x="1032" y="0"/>
                </a:cubicBezTo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6" name="Google Shape;1846;p264"/>
          <p:cNvSpPr/>
          <p:nvPr/>
        </p:nvSpPr>
        <p:spPr>
          <a:xfrm>
            <a:off x="284105" y="3938157"/>
            <a:ext cx="2008126" cy="2637506"/>
          </a:xfrm>
          <a:custGeom>
            <a:avLst/>
            <a:gdLst/>
            <a:ahLst/>
            <a:cxnLst/>
            <a:rect l="l" t="t" r="r" b="b"/>
            <a:pathLst>
              <a:path w="5106" h="5032" extrusionOk="0">
                <a:moveTo>
                  <a:pt x="712" y="0"/>
                </a:moveTo>
                <a:lnTo>
                  <a:pt x="712" y="0"/>
                </a:lnTo>
                <a:cubicBezTo>
                  <a:pt x="265" y="538"/>
                  <a:pt x="0" y="1223"/>
                  <a:pt x="0" y="1962"/>
                </a:cubicBezTo>
                <a:cubicBezTo>
                  <a:pt x="0" y="3661"/>
                  <a:pt x="1370" y="5031"/>
                  <a:pt x="3069" y="5031"/>
                </a:cubicBezTo>
                <a:cubicBezTo>
                  <a:pt x="3845" y="5031"/>
                  <a:pt x="4557" y="4738"/>
                  <a:pt x="5105" y="4255"/>
                </a:cubicBezTo>
                <a:cubicBezTo>
                  <a:pt x="4475" y="3697"/>
                  <a:pt x="4073" y="2876"/>
                  <a:pt x="4073" y="1962"/>
                </a:cubicBezTo>
                <a:cubicBezTo>
                  <a:pt x="4073" y="1570"/>
                  <a:pt x="4146" y="1195"/>
                  <a:pt x="4283" y="857"/>
                </a:cubicBezTo>
                <a:cubicBezTo>
                  <a:pt x="3909" y="1013"/>
                  <a:pt x="3498" y="1104"/>
                  <a:pt x="3069" y="1104"/>
                </a:cubicBezTo>
                <a:cubicBezTo>
                  <a:pt x="2119" y="1104"/>
                  <a:pt x="1270" y="675"/>
                  <a:pt x="712" y="0"/>
                </a:cubicBezTo>
              </a:path>
            </a:pathLst>
          </a:custGeom>
          <a:solidFill>
            <a:srgbClr val="3FA17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7" name="Google Shape;1847;p264"/>
          <p:cNvSpPr/>
          <p:nvPr/>
        </p:nvSpPr>
        <p:spPr>
          <a:xfrm>
            <a:off x="565034" y="3362574"/>
            <a:ext cx="1602331" cy="1153478"/>
          </a:xfrm>
          <a:custGeom>
            <a:avLst/>
            <a:gdLst/>
            <a:ahLst/>
            <a:cxnLst/>
            <a:rect l="l" t="t" r="r" b="b"/>
            <a:pathLst>
              <a:path w="4075" h="2201" extrusionOk="0">
                <a:moveTo>
                  <a:pt x="2357" y="0"/>
                </a:moveTo>
                <a:lnTo>
                  <a:pt x="2357" y="0"/>
                </a:lnTo>
                <a:cubicBezTo>
                  <a:pt x="1407" y="0"/>
                  <a:pt x="558" y="429"/>
                  <a:pt x="0" y="1096"/>
                </a:cubicBezTo>
                <a:cubicBezTo>
                  <a:pt x="558" y="1771"/>
                  <a:pt x="1407" y="2200"/>
                  <a:pt x="2357" y="2200"/>
                </a:cubicBezTo>
                <a:cubicBezTo>
                  <a:pt x="2786" y="2200"/>
                  <a:pt x="3197" y="2109"/>
                  <a:pt x="3571" y="1953"/>
                </a:cubicBezTo>
                <a:cubicBezTo>
                  <a:pt x="3690" y="1634"/>
                  <a:pt x="3863" y="1351"/>
                  <a:pt x="4074" y="1096"/>
                </a:cubicBezTo>
                <a:cubicBezTo>
                  <a:pt x="3863" y="849"/>
                  <a:pt x="3690" y="557"/>
                  <a:pt x="3571" y="247"/>
                </a:cubicBezTo>
                <a:cubicBezTo>
                  <a:pt x="3197" y="82"/>
                  <a:pt x="2786" y="0"/>
                  <a:pt x="2357" y="0"/>
                </a:cubicBezTo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8" name="Google Shape;1848;p264"/>
          <p:cNvSpPr/>
          <p:nvPr/>
        </p:nvSpPr>
        <p:spPr>
          <a:xfrm>
            <a:off x="1967945" y="3492022"/>
            <a:ext cx="324283" cy="446134"/>
          </a:xfrm>
          <a:custGeom>
            <a:avLst/>
            <a:gdLst/>
            <a:ahLst/>
            <a:cxnLst/>
            <a:rect l="l" t="t" r="r" b="b"/>
            <a:pathLst>
              <a:path w="823" h="850" extrusionOk="0">
                <a:moveTo>
                  <a:pt x="0" y="0"/>
                </a:moveTo>
                <a:lnTo>
                  <a:pt x="0" y="0"/>
                </a:lnTo>
                <a:cubicBezTo>
                  <a:pt x="119" y="310"/>
                  <a:pt x="292" y="602"/>
                  <a:pt x="503" y="849"/>
                </a:cubicBezTo>
                <a:cubicBezTo>
                  <a:pt x="603" y="730"/>
                  <a:pt x="703" y="621"/>
                  <a:pt x="822" y="520"/>
                </a:cubicBezTo>
                <a:cubicBezTo>
                  <a:pt x="576" y="310"/>
                  <a:pt x="302" y="127"/>
                  <a:pt x="0" y="0"/>
                </a:cubicBezTo>
              </a:path>
            </a:pathLst>
          </a:custGeom>
          <a:solidFill>
            <a:srgbClr val="CFC7B0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9" name="Google Shape;1849;p264"/>
          <p:cNvSpPr/>
          <p:nvPr/>
        </p:nvSpPr>
        <p:spPr>
          <a:xfrm>
            <a:off x="2292228" y="3938157"/>
            <a:ext cx="2008128" cy="2637506"/>
          </a:xfrm>
          <a:custGeom>
            <a:avLst/>
            <a:gdLst/>
            <a:ahLst/>
            <a:cxnLst/>
            <a:rect l="l" t="t" r="r" b="b"/>
            <a:pathLst>
              <a:path w="5105" h="5032" extrusionOk="0">
                <a:moveTo>
                  <a:pt x="4393" y="0"/>
                </a:moveTo>
                <a:lnTo>
                  <a:pt x="4393" y="0"/>
                </a:lnTo>
                <a:cubicBezTo>
                  <a:pt x="3827" y="675"/>
                  <a:pt x="2977" y="1104"/>
                  <a:pt x="2037" y="1104"/>
                </a:cubicBezTo>
                <a:cubicBezTo>
                  <a:pt x="1608" y="1104"/>
                  <a:pt x="1196" y="1013"/>
                  <a:pt x="822" y="857"/>
                </a:cubicBezTo>
                <a:cubicBezTo>
                  <a:pt x="950" y="1195"/>
                  <a:pt x="1023" y="1570"/>
                  <a:pt x="1023" y="1962"/>
                </a:cubicBezTo>
                <a:cubicBezTo>
                  <a:pt x="1023" y="2876"/>
                  <a:pt x="630" y="3697"/>
                  <a:pt x="0" y="4255"/>
                </a:cubicBezTo>
                <a:cubicBezTo>
                  <a:pt x="539" y="4738"/>
                  <a:pt x="1251" y="5031"/>
                  <a:pt x="2037" y="5031"/>
                </a:cubicBezTo>
                <a:cubicBezTo>
                  <a:pt x="3726" y="5031"/>
                  <a:pt x="5104" y="3661"/>
                  <a:pt x="5104" y="1962"/>
                </a:cubicBezTo>
                <a:cubicBezTo>
                  <a:pt x="5104" y="1223"/>
                  <a:pt x="4830" y="538"/>
                  <a:pt x="4393" y="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0" name="Google Shape;1850;p264"/>
          <p:cNvSpPr/>
          <p:nvPr/>
        </p:nvSpPr>
        <p:spPr>
          <a:xfrm>
            <a:off x="2417086" y="3362574"/>
            <a:ext cx="1602335" cy="1153478"/>
          </a:xfrm>
          <a:custGeom>
            <a:avLst/>
            <a:gdLst/>
            <a:ahLst/>
            <a:cxnLst/>
            <a:rect l="l" t="t" r="r" b="b"/>
            <a:pathLst>
              <a:path w="4074" h="2201" extrusionOk="0">
                <a:moveTo>
                  <a:pt x="1717" y="0"/>
                </a:moveTo>
                <a:lnTo>
                  <a:pt x="1717" y="0"/>
                </a:lnTo>
                <a:cubicBezTo>
                  <a:pt x="1288" y="0"/>
                  <a:pt x="876" y="82"/>
                  <a:pt x="502" y="247"/>
                </a:cubicBezTo>
                <a:cubicBezTo>
                  <a:pt x="374" y="557"/>
                  <a:pt x="210" y="849"/>
                  <a:pt x="0" y="1096"/>
                </a:cubicBezTo>
                <a:cubicBezTo>
                  <a:pt x="210" y="1351"/>
                  <a:pt x="374" y="1634"/>
                  <a:pt x="502" y="1953"/>
                </a:cubicBezTo>
                <a:cubicBezTo>
                  <a:pt x="876" y="2109"/>
                  <a:pt x="1288" y="2200"/>
                  <a:pt x="1717" y="2200"/>
                </a:cubicBezTo>
                <a:cubicBezTo>
                  <a:pt x="2657" y="2200"/>
                  <a:pt x="3507" y="1771"/>
                  <a:pt x="4073" y="1096"/>
                </a:cubicBezTo>
                <a:cubicBezTo>
                  <a:pt x="3507" y="429"/>
                  <a:pt x="2657" y="0"/>
                  <a:pt x="1717" y="0"/>
                </a:cubicBezTo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1" name="Google Shape;1851;p264"/>
          <p:cNvSpPr/>
          <p:nvPr/>
        </p:nvSpPr>
        <p:spPr>
          <a:xfrm>
            <a:off x="2292228" y="3492022"/>
            <a:ext cx="324283" cy="446134"/>
          </a:xfrm>
          <a:custGeom>
            <a:avLst/>
            <a:gdLst/>
            <a:ahLst/>
            <a:cxnLst/>
            <a:rect l="l" t="t" r="r" b="b"/>
            <a:pathLst>
              <a:path w="823" h="850" extrusionOk="0">
                <a:moveTo>
                  <a:pt x="822" y="0"/>
                </a:moveTo>
                <a:lnTo>
                  <a:pt x="822" y="0"/>
                </a:lnTo>
                <a:cubicBezTo>
                  <a:pt x="521" y="127"/>
                  <a:pt x="238" y="310"/>
                  <a:pt x="0" y="520"/>
                </a:cubicBezTo>
                <a:cubicBezTo>
                  <a:pt x="110" y="621"/>
                  <a:pt x="219" y="730"/>
                  <a:pt x="320" y="849"/>
                </a:cubicBezTo>
                <a:cubicBezTo>
                  <a:pt x="530" y="602"/>
                  <a:pt x="694" y="310"/>
                  <a:pt x="822" y="0"/>
                </a:cubicBezTo>
              </a:path>
            </a:pathLst>
          </a:custGeom>
          <a:solidFill>
            <a:srgbClr val="F4CCCC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2" name="Google Shape;1852;p264"/>
          <p:cNvSpPr/>
          <p:nvPr/>
        </p:nvSpPr>
        <p:spPr>
          <a:xfrm>
            <a:off x="1886442" y="4109213"/>
            <a:ext cx="808106" cy="2059608"/>
          </a:xfrm>
          <a:custGeom>
            <a:avLst/>
            <a:gdLst/>
            <a:ahLst/>
            <a:cxnLst/>
            <a:rect l="l" t="t" r="r" b="b"/>
            <a:pathLst>
              <a:path w="2056" h="3928" extrusionOk="0">
                <a:moveTo>
                  <a:pt x="1032" y="0"/>
                </a:moveTo>
                <a:lnTo>
                  <a:pt x="1032" y="0"/>
                </a:lnTo>
                <a:cubicBezTo>
                  <a:pt x="786" y="219"/>
                  <a:pt x="512" y="392"/>
                  <a:pt x="210" y="529"/>
                </a:cubicBezTo>
                <a:cubicBezTo>
                  <a:pt x="73" y="867"/>
                  <a:pt x="0" y="1242"/>
                  <a:pt x="0" y="1634"/>
                </a:cubicBezTo>
                <a:cubicBezTo>
                  <a:pt x="0" y="2548"/>
                  <a:pt x="402" y="3369"/>
                  <a:pt x="1032" y="3927"/>
                </a:cubicBezTo>
                <a:cubicBezTo>
                  <a:pt x="1662" y="3369"/>
                  <a:pt x="2055" y="2548"/>
                  <a:pt x="2055" y="1634"/>
                </a:cubicBezTo>
                <a:cubicBezTo>
                  <a:pt x="2055" y="1242"/>
                  <a:pt x="1982" y="867"/>
                  <a:pt x="1854" y="529"/>
                </a:cubicBezTo>
                <a:cubicBezTo>
                  <a:pt x="1553" y="392"/>
                  <a:pt x="1270" y="219"/>
                  <a:pt x="1032" y="0"/>
                </a:cubicBezTo>
              </a:path>
            </a:pathLst>
          </a:custGeom>
          <a:solidFill>
            <a:srgbClr val="A2C4C9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264"/>
          <p:cNvSpPr/>
          <p:nvPr/>
        </p:nvSpPr>
        <p:spPr>
          <a:xfrm>
            <a:off x="1967945" y="3938157"/>
            <a:ext cx="324283" cy="450756"/>
          </a:xfrm>
          <a:custGeom>
            <a:avLst/>
            <a:gdLst/>
            <a:ahLst/>
            <a:cxnLst/>
            <a:rect l="l" t="t" r="r" b="b"/>
            <a:pathLst>
              <a:path w="823" h="858" extrusionOk="0">
                <a:moveTo>
                  <a:pt x="503" y="0"/>
                </a:moveTo>
                <a:lnTo>
                  <a:pt x="503" y="0"/>
                </a:lnTo>
                <a:cubicBezTo>
                  <a:pt x="292" y="255"/>
                  <a:pt x="119" y="538"/>
                  <a:pt x="0" y="857"/>
                </a:cubicBezTo>
                <a:cubicBezTo>
                  <a:pt x="302" y="720"/>
                  <a:pt x="576" y="547"/>
                  <a:pt x="822" y="328"/>
                </a:cubicBezTo>
                <a:cubicBezTo>
                  <a:pt x="703" y="227"/>
                  <a:pt x="603" y="117"/>
                  <a:pt x="503" y="0"/>
                </a:cubicBezTo>
              </a:path>
            </a:pathLst>
          </a:custGeom>
          <a:solidFill>
            <a:srgbClr val="D9EAD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4" name="Google Shape;1854;p264"/>
          <p:cNvSpPr/>
          <p:nvPr/>
        </p:nvSpPr>
        <p:spPr>
          <a:xfrm>
            <a:off x="2292228" y="3938157"/>
            <a:ext cx="324283" cy="450756"/>
          </a:xfrm>
          <a:custGeom>
            <a:avLst/>
            <a:gdLst/>
            <a:ahLst/>
            <a:cxnLst/>
            <a:rect l="l" t="t" r="r" b="b"/>
            <a:pathLst>
              <a:path w="823" h="858" extrusionOk="0">
                <a:moveTo>
                  <a:pt x="320" y="0"/>
                </a:moveTo>
                <a:lnTo>
                  <a:pt x="320" y="0"/>
                </a:lnTo>
                <a:cubicBezTo>
                  <a:pt x="219" y="117"/>
                  <a:pt x="110" y="227"/>
                  <a:pt x="0" y="328"/>
                </a:cubicBezTo>
                <a:cubicBezTo>
                  <a:pt x="238" y="547"/>
                  <a:pt x="521" y="720"/>
                  <a:pt x="822" y="857"/>
                </a:cubicBezTo>
                <a:cubicBezTo>
                  <a:pt x="694" y="538"/>
                  <a:pt x="530" y="255"/>
                  <a:pt x="320" y="0"/>
                </a:cubicBezTo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5" name="Google Shape;1855;p264"/>
          <p:cNvSpPr/>
          <p:nvPr/>
        </p:nvSpPr>
        <p:spPr>
          <a:xfrm>
            <a:off x="2165637" y="3764788"/>
            <a:ext cx="251450" cy="344426"/>
          </a:xfrm>
          <a:custGeom>
            <a:avLst/>
            <a:gdLst/>
            <a:ahLst/>
            <a:cxnLst/>
            <a:rect l="l" t="t" r="r" b="b"/>
            <a:pathLst>
              <a:path w="640" h="658" extrusionOk="0">
                <a:moveTo>
                  <a:pt x="319" y="0"/>
                </a:moveTo>
                <a:lnTo>
                  <a:pt x="319" y="0"/>
                </a:lnTo>
                <a:cubicBezTo>
                  <a:pt x="200" y="101"/>
                  <a:pt x="100" y="210"/>
                  <a:pt x="0" y="329"/>
                </a:cubicBezTo>
                <a:cubicBezTo>
                  <a:pt x="100" y="446"/>
                  <a:pt x="200" y="556"/>
                  <a:pt x="319" y="657"/>
                </a:cubicBezTo>
                <a:cubicBezTo>
                  <a:pt x="429" y="556"/>
                  <a:pt x="538" y="446"/>
                  <a:pt x="639" y="329"/>
                </a:cubicBezTo>
                <a:cubicBezTo>
                  <a:pt x="538" y="210"/>
                  <a:pt x="429" y="101"/>
                  <a:pt x="319" y="0"/>
                </a:cubicBezTo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6" name="Google Shape;1856;p264"/>
          <p:cNvSpPr txBox="1"/>
          <p:nvPr/>
        </p:nvSpPr>
        <p:spPr>
          <a:xfrm flipH="1">
            <a:off x="2878825" y="2310133"/>
            <a:ext cx="1064400" cy="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Love and Belonging</a:t>
            </a:r>
            <a:endParaRPr sz="1000"/>
          </a:p>
        </p:txBody>
      </p:sp>
      <p:sp>
        <p:nvSpPr>
          <p:cNvPr id="1857" name="Google Shape;1857;p264"/>
          <p:cNvSpPr txBox="1"/>
          <p:nvPr/>
        </p:nvSpPr>
        <p:spPr>
          <a:xfrm flipH="1">
            <a:off x="400400" y="2448650"/>
            <a:ext cx="1512000" cy="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Shared Beliefs, Ideas, and Norms</a:t>
            </a:r>
            <a:endParaRPr sz="1600"/>
          </a:p>
        </p:txBody>
      </p:sp>
      <p:sp>
        <p:nvSpPr>
          <p:cNvPr id="1858" name="Google Shape;1858;p264"/>
          <p:cNvSpPr txBox="1"/>
          <p:nvPr/>
        </p:nvSpPr>
        <p:spPr>
          <a:xfrm flipH="1">
            <a:off x="2572050" y="5376500"/>
            <a:ext cx="1512000" cy="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Duty and Responsibility</a:t>
            </a:r>
            <a:endParaRPr sz="1000"/>
          </a:p>
        </p:txBody>
      </p:sp>
      <p:sp>
        <p:nvSpPr>
          <p:cNvPr id="1859" name="Google Shape;1859;p264"/>
          <p:cNvSpPr txBox="1"/>
          <p:nvPr/>
        </p:nvSpPr>
        <p:spPr>
          <a:xfrm flipH="1">
            <a:off x="552050" y="5357033"/>
            <a:ext cx="1334400" cy="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Freedom and Respect</a:t>
            </a:r>
            <a:endParaRPr sz="900"/>
          </a:p>
        </p:txBody>
      </p:sp>
      <p:pic>
        <p:nvPicPr>
          <p:cNvPr id="1860" name="Google Shape;1860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500" y="1705167"/>
            <a:ext cx="610331" cy="4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2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102" y="1676936"/>
            <a:ext cx="538800" cy="53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2" name="Google Shape;1862;p264"/>
          <p:cNvGrpSpPr/>
          <p:nvPr/>
        </p:nvGrpSpPr>
        <p:grpSpPr>
          <a:xfrm>
            <a:off x="195499" y="222393"/>
            <a:ext cx="8858860" cy="3743868"/>
            <a:chOff x="-9208131" y="-1510836"/>
            <a:chExt cx="23294400" cy="26716473"/>
          </a:xfrm>
        </p:grpSpPr>
        <p:sp>
          <p:nvSpPr>
            <p:cNvPr id="1863" name="Google Shape;1863;p264"/>
            <p:cNvSpPr txBox="1"/>
            <p:nvPr/>
          </p:nvSpPr>
          <p:spPr>
            <a:xfrm>
              <a:off x="-9208131" y="-1510836"/>
              <a:ext cx="23294400" cy="6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A Community = Mathematically Powerful Classrooms</a:t>
              </a:r>
              <a:r>
                <a:rPr lang="en" sz="3600" b="1">
                  <a:solidFill>
                    <a:schemeClr val="dk2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endParaRPr sz="1100"/>
            </a:p>
          </p:txBody>
        </p:sp>
        <p:sp>
          <p:nvSpPr>
            <p:cNvPr id="1864" name="Google Shape;1864;p264"/>
            <p:cNvSpPr txBox="1"/>
            <p:nvPr/>
          </p:nvSpPr>
          <p:spPr>
            <a:xfrm>
              <a:off x="2636993" y="7022038"/>
              <a:ext cx="10873800" cy="18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b="1">
                  <a:solidFill>
                    <a:srgbClr val="073763"/>
                  </a:solidFill>
                  <a:latin typeface="Lato"/>
                  <a:ea typeface="Lato"/>
                  <a:cs typeface="Lato"/>
                  <a:sym typeface="Lato"/>
                </a:rPr>
                <a:t>Communities are the foundation for our learning and the vehicle by which we make connections to others and our world. </a:t>
              </a:r>
              <a:endParaRPr sz="1300" b="1">
                <a:solidFill>
                  <a:srgbClr val="073763"/>
                </a:solidFill>
              </a:endParaRPr>
            </a:p>
          </p:txBody>
        </p:sp>
      </p:grpSp>
      <p:pic>
        <p:nvPicPr>
          <p:cNvPr id="1865" name="Google Shape;1865;p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6780" y="4643067"/>
            <a:ext cx="610325" cy="44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2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200" y="4497568"/>
            <a:ext cx="416343" cy="5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7" name="Google Shape;1867;p264"/>
          <p:cNvSpPr txBox="1"/>
          <p:nvPr/>
        </p:nvSpPr>
        <p:spPr>
          <a:xfrm>
            <a:off x="4965950" y="3492033"/>
            <a:ext cx="4088400" cy="25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100"/>
              <a:buFont typeface="Calibri"/>
              <a:buChar char="➔"/>
            </a:pPr>
            <a:r>
              <a:rPr lang="en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 Growth Mindset</a:t>
            </a:r>
            <a:endParaRPr sz="2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100"/>
              <a:buFont typeface="Calibri"/>
              <a:buChar char="➔"/>
            </a:pPr>
            <a:r>
              <a:rPr lang="en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Discourse and Feedback as a Vehicle for Growth</a:t>
            </a:r>
            <a:endParaRPr sz="2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100"/>
              <a:buFont typeface="Calibri"/>
              <a:buChar char="➔"/>
            </a:pPr>
            <a:r>
              <a:rPr lang="en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Reciprocal Risk-taking</a:t>
            </a:r>
            <a:endParaRPr sz="2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100"/>
              <a:buFont typeface="Calibri"/>
              <a:buChar char="➔"/>
            </a:pPr>
            <a:r>
              <a:rPr lang="en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Honoring the Process </a:t>
            </a:r>
            <a:endParaRPr sz="2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100"/>
              <a:buFont typeface="Calibri"/>
              <a:buChar char="➔"/>
            </a:pPr>
            <a:r>
              <a:rPr lang="en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First Draft ≠ Final Draft</a:t>
            </a:r>
            <a:endParaRPr sz="2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8" name="Google Shape;1868;p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2425" y="6356500"/>
            <a:ext cx="1635377" cy="3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950" y="1280933"/>
            <a:ext cx="6274200" cy="4182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4" name="Google Shape;1874;p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828" y="4199742"/>
            <a:ext cx="3914326" cy="25318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5" name="Google Shape;1875;p265"/>
          <p:cNvSpPr txBox="1"/>
          <p:nvPr/>
        </p:nvSpPr>
        <p:spPr>
          <a:xfrm>
            <a:off x="150" y="-40867"/>
            <a:ext cx="9144000" cy="9668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Module: Community of Math Learners</a:t>
            </a:r>
            <a:endParaRPr sz="3600" b="1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6" name="Google Shape;1876;p265"/>
          <p:cNvSpPr txBox="1"/>
          <p:nvPr/>
        </p:nvSpPr>
        <p:spPr>
          <a:xfrm>
            <a:off x="94675" y="1199567"/>
            <a:ext cx="2545500" cy="179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Student Welcome Week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8/31 - 9/4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Five math lesson choices grounded in SMPs and fostering positive math identify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265"/>
          <p:cNvSpPr txBox="1"/>
          <p:nvPr/>
        </p:nvSpPr>
        <p:spPr>
          <a:xfrm>
            <a:off x="94675" y="3176433"/>
            <a:ext cx="2545500" cy="3555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Building a Community of Math Learners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2 Week Module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203200" algn="l" rtl="0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Develop common definition of community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Unit Project: The World Needs a Mathematician Like Me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Opportunities to develop relationships and reflect on diverse mathematical strengths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266"/>
          <p:cNvSpPr txBox="1">
            <a:spLocks noGrp="1"/>
          </p:cNvSpPr>
          <p:nvPr>
            <p:ph type="ctrTitle" idx="4294967295"/>
          </p:nvPr>
        </p:nvSpPr>
        <p:spPr>
          <a:xfrm>
            <a:off x="229625" y="292408"/>
            <a:ext cx="55611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Thank You!</a:t>
            </a:r>
            <a:endParaRPr sz="6000">
              <a:solidFill>
                <a:schemeClr val="accent2"/>
              </a:solidFill>
            </a:endParaRPr>
          </a:p>
        </p:txBody>
      </p:sp>
      <p:pic>
        <p:nvPicPr>
          <p:cNvPr id="1883" name="Google Shape;1883;p266"/>
          <p:cNvPicPr preferRelativeResize="0"/>
          <p:nvPr/>
        </p:nvPicPr>
        <p:blipFill rotWithShape="1">
          <a:blip r:embed="rId3">
            <a:alphaModFix/>
          </a:blip>
          <a:srcRect r="3679"/>
          <a:stretch/>
        </p:blipFill>
        <p:spPr>
          <a:xfrm>
            <a:off x="6629525" y="203200"/>
            <a:ext cx="2269550" cy="22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50" y="6183367"/>
            <a:ext cx="1635377" cy="3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Google Shape;1885;p2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852" y="1905292"/>
            <a:ext cx="4411664" cy="295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66"/>
          <p:cNvPicPr preferRelativeResize="0"/>
          <p:nvPr/>
        </p:nvPicPr>
        <p:blipFill rotWithShape="1">
          <a:blip r:embed="rId6">
            <a:alphaModFix/>
          </a:blip>
          <a:srcRect r="48527"/>
          <a:stretch/>
        </p:blipFill>
        <p:spPr>
          <a:xfrm>
            <a:off x="4587525" y="0"/>
            <a:ext cx="1855861" cy="668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67"/>
          <p:cNvSpPr txBox="1">
            <a:spLocks noGrp="1"/>
          </p:cNvSpPr>
          <p:nvPr>
            <p:ph type="title"/>
          </p:nvPr>
        </p:nvSpPr>
        <p:spPr>
          <a:xfrm>
            <a:off x="893700" y="477850"/>
            <a:ext cx="6462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1892" name="Google Shape;1892;p267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▷"/>
            </a:pPr>
            <a:r>
              <a:rPr lang="en" sz="2400"/>
              <a:t>Presentation template by </a:t>
            </a:r>
            <a:r>
              <a:rPr lang="en" sz="2400" u="sng"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▷"/>
            </a:pPr>
            <a:r>
              <a:rPr lang="en" sz="2400"/>
              <a:t>Photographs by </a:t>
            </a:r>
            <a:r>
              <a:rPr lang="en" sz="2400" u="sng">
                <a:hlinkClick r:id="rId4"/>
              </a:rPr>
              <a:t>Unsplash</a:t>
            </a:r>
            <a:endParaRPr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26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Dr. Olivia Hernández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Assistant Superintendent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Learning, Language &amp; Literacy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San Antonio ISD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Rebecca De Leon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Principal, Graebner Elementary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San Antonio ISD</a:t>
            </a:r>
            <a:endParaRPr/>
          </a:p>
        </p:txBody>
      </p:sp>
      <p:sp>
        <p:nvSpPr>
          <p:cNvPr id="1899" name="Google Shape;1899;p268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900" name="Google Shape;1900;p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7374" y="3773914"/>
            <a:ext cx="1692299" cy="169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268"/>
          <p:cNvPicPr preferRelativeResize="0"/>
          <p:nvPr/>
        </p:nvPicPr>
        <p:blipFill rotWithShape="1">
          <a:blip r:embed="rId4">
            <a:alphaModFix/>
          </a:blip>
          <a:srcRect b="25295"/>
          <a:stretch/>
        </p:blipFill>
        <p:spPr>
          <a:xfrm>
            <a:off x="6707375" y="1290738"/>
            <a:ext cx="1692301" cy="18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269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San Antonio ISD</a:t>
            </a:r>
            <a:endParaRPr sz="45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908" name="Google Shape;1908;p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270"/>
          <p:cNvSpPr/>
          <p:nvPr/>
        </p:nvSpPr>
        <p:spPr>
          <a:xfrm>
            <a:off x="0" y="23"/>
            <a:ext cx="9144000" cy="12678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5" name="Google Shape;1915;p270"/>
          <p:cNvSpPr txBox="1">
            <a:spLocks noGrp="1"/>
          </p:cNvSpPr>
          <p:nvPr>
            <p:ph type="title"/>
          </p:nvPr>
        </p:nvSpPr>
        <p:spPr>
          <a:xfrm>
            <a:off x="76200" y="198450"/>
            <a:ext cx="90429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3300"/>
              <a:buFont typeface="Rockwell"/>
              <a:buNone/>
            </a:pPr>
            <a:r>
              <a:rPr lang="en" sz="4000" b="1">
                <a:solidFill>
                  <a:srgbClr val="FFFFFF"/>
                </a:solidFill>
              </a:rPr>
              <a:t>Addressing Unfinished Learning</a:t>
            </a:r>
            <a:r>
              <a:rPr lang="en" sz="3600" b="1">
                <a:solidFill>
                  <a:srgbClr val="FFFFFF"/>
                </a:solidFill>
              </a:rPr>
              <a:t> </a:t>
            </a:r>
            <a:r>
              <a:rPr lang="en" sz="4100" b="1">
                <a:solidFill>
                  <a:srgbClr val="FFFFFF"/>
                </a:solidFill>
              </a:rPr>
              <a:t> </a:t>
            </a:r>
            <a:endParaRPr sz="4100" b="1">
              <a:solidFill>
                <a:srgbClr val="FFFFFF"/>
              </a:solidFill>
            </a:endParaRPr>
          </a:p>
        </p:txBody>
      </p:sp>
      <p:sp>
        <p:nvSpPr>
          <p:cNvPr id="1916" name="Google Shape;1916;p270"/>
          <p:cNvSpPr txBox="1">
            <a:spLocks noGrp="1"/>
          </p:cNvSpPr>
          <p:nvPr>
            <p:ph type="body" idx="4294967295"/>
          </p:nvPr>
        </p:nvSpPr>
        <p:spPr>
          <a:xfrm>
            <a:off x="381000" y="1810325"/>
            <a:ext cx="4329600" cy="23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687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650"/>
              <a:buFont typeface="Droid Sans"/>
              <a:buChar char="➢"/>
            </a:pPr>
            <a:r>
              <a:rPr lang="en" sz="2650">
                <a:latin typeface="Droid Sans"/>
                <a:ea typeface="Droid Sans"/>
                <a:cs typeface="Droid Sans"/>
                <a:sym typeface="Droid Sans"/>
              </a:rPr>
              <a:t>Depth Over Breadth</a:t>
            </a:r>
            <a:endParaRPr sz="265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968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Font typeface="Droid Sans"/>
              <a:buChar char="➢"/>
            </a:pPr>
            <a:r>
              <a:rPr lang="en" sz="2650">
                <a:latin typeface="Droid Sans"/>
                <a:ea typeface="Droid Sans"/>
                <a:cs typeface="Droid Sans"/>
                <a:sym typeface="Droid Sans"/>
              </a:rPr>
              <a:t>Assessments &amp; Grading in Differentiated Classrooms</a:t>
            </a:r>
            <a:endParaRPr sz="265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968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Font typeface="Droid Sans"/>
              <a:buChar char="➢"/>
            </a:pPr>
            <a:r>
              <a:rPr lang="en" sz="2650">
                <a:latin typeface="Droid Sans"/>
                <a:ea typeface="Droid Sans"/>
                <a:cs typeface="Droid Sans"/>
                <a:sym typeface="Droid Sans"/>
              </a:rPr>
              <a:t>Literacy Practices</a:t>
            </a:r>
            <a:endParaRPr sz="265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968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Font typeface="Droid Sans"/>
              <a:buChar char="➢"/>
            </a:pPr>
            <a:r>
              <a:rPr lang="en" sz="2650">
                <a:latin typeface="Droid Sans"/>
                <a:ea typeface="Droid Sans"/>
                <a:cs typeface="Droid Sans"/>
                <a:sym typeface="Droid Sans"/>
              </a:rPr>
              <a:t>Equity and Access</a:t>
            </a:r>
            <a:endParaRPr sz="265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968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Font typeface="Droid Sans"/>
              <a:buChar char="➢"/>
            </a:pPr>
            <a:r>
              <a:rPr lang="en" sz="2650">
                <a:latin typeface="Droid Sans"/>
                <a:ea typeface="Droid Sans"/>
                <a:cs typeface="Droid Sans"/>
                <a:sym typeface="Droid Sans"/>
              </a:rPr>
              <a:t>Social and Emotional</a:t>
            </a:r>
            <a:endParaRPr sz="265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917" name="Google Shape;1917;p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7383">
            <a:off x="4832237" y="2287522"/>
            <a:ext cx="3966701" cy="2756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226"/>
          <p:cNvSpPr txBox="1">
            <a:spLocks noGrp="1"/>
          </p:cNvSpPr>
          <p:nvPr>
            <p:ph type="title"/>
          </p:nvPr>
        </p:nvSpPr>
        <p:spPr>
          <a:xfrm>
            <a:off x="216575" y="2982075"/>
            <a:ext cx="5641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Cathy Martin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Associate Chief of Academics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Denver Public Schools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Emily Felsenthal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Senior Team Lead &amp; 8th Grade Math Teacher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Denver Public Schools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/>
              <a:t>Laura Neuberg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3rd Grade Math Teacher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" i="1"/>
              <a:t>Denver Public Schools</a:t>
            </a:r>
            <a:endParaRPr i="1"/>
          </a:p>
        </p:txBody>
      </p:sp>
      <p:sp>
        <p:nvSpPr>
          <p:cNvPr id="1429" name="Google Shape;1429;p226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30" name="Google Shape;1430;p226"/>
          <p:cNvPicPr preferRelativeResize="0"/>
          <p:nvPr/>
        </p:nvPicPr>
        <p:blipFill rotWithShape="1">
          <a:blip r:embed="rId3">
            <a:alphaModFix/>
          </a:blip>
          <a:srcRect l="3189" r="8463" b="22474"/>
          <a:stretch/>
        </p:blipFill>
        <p:spPr>
          <a:xfrm>
            <a:off x="6639825" y="279450"/>
            <a:ext cx="1596824" cy="186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226"/>
          <p:cNvPicPr preferRelativeResize="0"/>
          <p:nvPr/>
        </p:nvPicPr>
        <p:blipFill rotWithShape="1">
          <a:blip r:embed="rId4">
            <a:alphaModFix/>
          </a:blip>
          <a:srcRect l="5656" t="5027" r="15998" b="28465"/>
          <a:stretch/>
        </p:blipFill>
        <p:spPr>
          <a:xfrm>
            <a:off x="6639825" y="2400525"/>
            <a:ext cx="1596825" cy="17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226"/>
          <p:cNvPicPr preferRelativeResize="0"/>
          <p:nvPr/>
        </p:nvPicPr>
        <p:blipFill rotWithShape="1">
          <a:blip r:embed="rId5">
            <a:alphaModFix/>
          </a:blip>
          <a:srcRect t="5222"/>
          <a:stretch/>
        </p:blipFill>
        <p:spPr>
          <a:xfrm>
            <a:off x="6687438" y="4458075"/>
            <a:ext cx="1501590" cy="20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271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San Antonio ISD Support Timeline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 Total Team Effort</a:t>
            </a:r>
            <a:endParaRPr sz="4000"/>
          </a:p>
        </p:txBody>
      </p:sp>
      <p:grpSp>
        <p:nvGrpSpPr>
          <p:cNvPr id="1923" name="Google Shape;1923;p271"/>
          <p:cNvGrpSpPr/>
          <p:nvPr/>
        </p:nvGrpSpPr>
        <p:grpSpPr>
          <a:xfrm>
            <a:off x="3866475" y="1796475"/>
            <a:ext cx="3042859" cy="2459636"/>
            <a:chOff x="4105778" y="1381891"/>
            <a:chExt cx="2901000" cy="2204765"/>
          </a:xfrm>
        </p:grpSpPr>
        <p:sp>
          <p:nvSpPr>
            <p:cNvPr id="1924" name="Google Shape;1924;p271"/>
            <p:cNvSpPr/>
            <p:nvPr/>
          </p:nvSpPr>
          <p:spPr>
            <a:xfrm>
              <a:off x="4849299" y="3079477"/>
              <a:ext cx="1996500" cy="133500"/>
            </a:xfrm>
            <a:prstGeom prst="rect">
              <a:avLst/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5" name="Google Shape;1925;p271"/>
            <p:cNvGrpSpPr/>
            <p:nvPr/>
          </p:nvGrpSpPr>
          <p:grpSpPr>
            <a:xfrm>
              <a:off x="4105778" y="1381891"/>
              <a:ext cx="2901000" cy="2204765"/>
              <a:chOff x="4105778" y="1381891"/>
              <a:chExt cx="2901000" cy="2204765"/>
            </a:xfrm>
          </p:grpSpPr>
          <p:grpSp>
            <p:nvGrpSpPr>
              <p:cNvPr id="1926" name="Google Shape;1926;p271"/>
              <p:cNvGrpSpPr/>
              <p:nvPr/>
            </p:nvGrpSpPr>
            <p:grpSpPr>
              <a:xfrm>
                <a:off x="4880964" y="2800065"/>
                <a:ext cx="92400" cy="411825"/>
                <a:chOff x="918223" y="2563700"/>
                <a:chExt cx="92400" cy="411825"/>
              </a:xfrm>
            </p:grpSpPr>
            <p:cxnSp>
              <p:nvCxnSpPr>
                <p:cNvPr id="1927" name="Google Shape;1927;p271"/>
                <p:cNvCxnSpPr/>
                <p:nvPr/>
              </p:nvCxnSpPr>
              <p:spPr>
                <a:xfrm>
                  <a:off x="964423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28" name="Google Shape;1928;p271"/>
                <p:cNvSpPr/>
                <p:nvPr/>
              </p:nvSpPr>
              <p:spPr>
                <a:xfrm>
                  <a:off x="918223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29" name="Google Shape;1929;p271"/>
              <p:cNvSpPr txBox="1"/>
              <p:nvPr/>
            </p:nvSpPr>
            <p:spPr>
              <a:xfrm>
                <a:off x="4156369" y="3215256"/>
                <a:ext cx="1304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600" b="1">
                    <a:latin typeface="Roboto"/>
                    <a:ea typeface="Roboto"/>
                    <a:cs typeface="Roboto"/>
                    <a:sym typeface="Roboto"/>
                  </a:rPr>
                  <a:t>Fall 2020</a:t>
                </a: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930" name="Google Shape;1930;p271"/>
              <p:cNvSpPr txBox="1"/>
              <p:nvPr/>
            </p:nvSpPr>
            <p:spPr>
              <a:xfrm>
                <a:off x="4105778" y="1381891"/>
                <a:ext cx="2901000" cy="128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3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Clerical Academy</a:t>
                </a:r>
                <a:endParaRPr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30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Curriculum Day</a:t>
                </a:r>
                <a:endParaRPr sz="1300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3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Canvas 2.0</a:t>
                </a:r>
                <a:endParaRPr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3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Professional Development</a:t>
                </a:r>
                <a:endParaRPr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30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Digital Citizenship</a:t>
                </a:r>
                <a:endParaRPr sz="900" b="1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300" dirty="0">
                    <a:latin typeface="Roboto"/>
                    <a:ea typeface="Roboto"/>
                    <a:cs typeface="Roboto"/>
                    <a:sym typeface="Roboto"/>
                  </a:rPr>
                  <a:t>Formative Assessment  </a:t>
                </a:r>
                <a:endParaRPr sz="13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931" name="Google Shape;1931;p271"/>
          <p:cNvSpPr/>
          <p:nvPr/>
        </p:nvSpPr>
        <p:spPr>
          <a:xfrm>
            <a:off x="6738601" y="3690300"/>
            <a:ext cx="2054100" cy="1488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2" name="Google Shape;1932;p271"/>
          <p:cNvGrpSpPr/>
          <p:nvPr/>
        </p:nvGrpSpPr>
        <p:grpSpPr>
          <a:xfrm>
            <a:off x="5920275" y="3269915"/>
            <a:ext cx="2872427" cy="2750472"/>
            <a:chOff x="6081716" y="2702589"/>
            <a:chExt cx="2848500" cy="2465464"/>
          </a:xfrm>
        </p:grpSpPr>
        <p:grpSp>
          <p:nvGrpSpPr>
            <p:cNvPr id="1933" name="Google Shape;1933;p271"/>
            <p:cNvGrpSpPr/>
            <p:nvPr/>
          </p:nvGrpSpPr>
          <p:grpSpPr>
            <a:xfrm rot="10800000">
              <a:off x="6838534" y="3079467"/>
              <a:ext cx="92400" cy="411825"/>
              <a:chOff x="1991601" y="2563700"/>
              <a:chExt cx="92400" cy="411825"/>
            </a:xfrm>
          </p:grpSpPr>
          <p:cxnSp>
            <p:nvCxnSpPr>
              <p:cNvPr id="1934" name="Google Shape;1934;p271"/>
              <p:cNvCxnSpPr/>
              <p:nvPr/>
            </p:nvCxnSpPr>
            <p:spPr>
              <a:xfrm>
                <a:off x="2037801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35" name="Google Shape;1935;p271"/>
              <p:cNvSpPr/>
              <p:nvPr/>
            </p:nvSpPr>
            <p:spPr>
              <a:xfrm>
                <a:off x="1991601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6" name="Google Shape;1936;p271"/>
            <p:cNvSpPr txBox="1"/>
            <p:nvPr/>
          </p:nvSpPr>
          <p:spPr>
            <a:xfrm>
              <a:off x="6139557" y="2702589"/>
              <a:ext cx="1481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 b="1">
                  <a:latin typeface="Roboto"/>
                  <a:ea typeface="Roboto"/>
                  <a:cs typeface="Roboto"/>
                  <a:sym typeface="Roboto"/>
                </a:rPr>
                <a:t>Spring 2021</a:t>
              </a:r>
              <a:endParaRPr sz="16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37" name="Google Shape;1937;p271"/>
            <p:cNvSpPr txBox="1"/>
            <p:nvPr/>
          </p:nvSpPr>
          <p:spPr>
            <a:xfrm>
              <a:off x="6081716" y="3751754"/>
              <a:ext cx="2848500" cy="14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SAISD Reading &amp; Math Acceleration Plan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SAISD (Bi)Literacy Plan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Professional Development</a:t>
              </a:r>
              <a:endParaRPr sz="130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u="sng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PLN Support</a:t>
              </a:r>
              <a:endParaRPr sz="130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Texas Reading Academies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Roboto"/>
                <a:buChar char="►"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Winter Break Choice Boards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38" name="Google Shape;1938;p271"/>
          <p:cNvSpPr/>
          <p:nvPr/>
        </p:nvSpPr>
        <p:spPr>
          <a:xfrm>
            <a:off x="538105" y="3690295"/>
            <a:ext cx="2054100" cy="148800"/>
          </a:xfrm>
          <a:prstGeom prst="rect">
            <a:avLst/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9" name="Google Shape;1939;p271"/>
          <p:cNvGrpSpPr/>
          <p:nvPr/>
        </p:nvGrpSpPr>
        <p:grpSpPr>
          <a:xfrm>
            <a:off x="80147" y="1796465"/>
            <a:ext cx="2706887" cy="2459548"/>
            <a:chOff x="495985" y="1436326"/>
            <a:chExt cx="2580691" cy="2150331"/>
          </a:xfrm>
        </p:grpSpPr>
        <p:sp>
          <p:nvSpPr>
            <p:cNvPr id="1940" name="Google Shape;1940;p271"/>
            <p:cNvSpPr txBox="1"/>
            <p:nvPr/>
          </p:nvSpPr>
          <p:spPr>
            <a:xfrm>
              <a:off x="495985" y="3215256"/>
              <a:ext cx="13011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 b="1">
                  <a:latin typeface="Roboto"/>
                  <a:ea typeface="Roboto"/>
                  <a:cs typeface="Roboto"/>
                  <a:sym typeface="Roboto"/>
                </a:rPr>
                <a:t>Spring 2020</a:t>
              </a:r>
              <a:endParaRPr sz="16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941" name="Google Shape;1941;p271"/>
            <p:cNvGrpSpPr/>
            <p:nvPr/>
          </p:nvGrpSpPr>
          <p:grpSpPr>
            <a:xfrm>
              <a:off x="881025" y="2800065"/>
              <a:ext cx="92400" cy="411825"/>
              <a:chOff x="845575" y="2563700"/>
              <a:chExt cx="92400" cy="411825"/>
            </a:xfrm>
          </p:grpSpPr>
          <p:cxnSp>
            <p:nvCxnSpPr>
              <p:cNvPr id="1942" name="Google Shape;1942;p271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3" name="Google Shape;1943;p271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4" name="Google Shape;1944;p271"/>
            <p:cNvSpPr txBox="1"/>
            <p:nvPr/>
          </p:nvSpPr>
          <p:spPr>
            <a:xfrm>
              <a:off x="657176" y="1436326"/>
              <a:ext cx="2419500" cy="10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u="sng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Digital PD Choice Board</a:t>
              </a:r>
              <a:endParaRPr sz="130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u="sng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SAISD Digital Playground</a:t>
              </a:r>
              <a:endParaRPr sz="130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Student and Educator Mental Health &amp; Wellness</a:t>
              </a:r>
              <a:endParaRPr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14300" lvl="0" indent="-120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Font typeface="Roboto"/>
                <a:buChar char="►"/>
              </a:pPr>
              <a:r>
                <a:rPr lang="en" sz="1300" u="sng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Self-Care During COVID-19</a:t>
              </a:r>
              <a:endParaRPr sz="1300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45" name="Google Shape;1945;p271"/>
          <p:cNvGrpSpPr/>
          <p:nvPr/>
        </p:nvGrpSpPr>
        <p:grpSpPr>
          <a:xfrm>
            <a:off x="1298925" y="3269852"/>
            <a:ext cx="3673143" cy="2576237"/>
            <a:chOff x="1657928" y="2702595"/>
            <a:chExt cx="3501900" cy="2309284"/>
          </a:xfrm>
        </p:grpSpPr>
        <p:sp>
          <p:nvSpPr>
            <p:cNvPr id="1946" name="Google Shape;1946;p271"/>
            <p:cNvSpPr/>
            <p:nvPr/>
          </p:nvSpPr>
          <p:spPr>
            <a:xfrm>
              <a:off x="2890958" y="3079475"/>
              <a:ext cx="2046300" cy="133500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7" name="Google Shape;1947;p271"/>
            <p:cNvGrpSpPr/>
            <p:nvPr/>
          </p:nvGrpSpPr>
          <p:grpSpPr>
            <a:xfrm>
              <a:off x="1657928" y="2702595"/>
              <a:ext cx="3501900" cy="2309284"/>
              <a:chOff x="1657928" y="2702595"/>
              <a:chExt cx="3501900" cy="2309284"/>
            </a:xfrm>
          </p:grpSpPr>
          <p:sp>
            <p:nvSpPr>
              <p:cNvPr id="1948" name="Google Shape;1948;p271"/>
              <p:cNvSpPr txBox="1"/>
              <p:nvPr/>
            </p:nvSpPr>
            <p:spPr>
              <a:xfrm>
                <a:off x="2229365" y="2702595"/>
                <a:ext cx="14706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600" b="1">
                    <a:latin typeface="Roboto"/>
                    <a:ea typeface="Roboto"/>
                    <a:cs typeface="Roboto"/>
                    <a:sym typeface="Roboto"/>
                  </a:rPr>
                  <a:t>Summer 2020</a:t>
                </a: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949" name="Google Shape;1949;p271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950" name="Google Shape;1950;p271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51" name="Google Shape;1951;p271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52" name="Google Shape;1952;p271"/>
              <p:cNvSpPr txBox="1"/>
              <p:nvPr/>
            </p:nvSpPr>
            <p:spPr>
              <a:xfrm>
                <a:off x="1657928" y="3586579"/>
                <a:ext cx="3501900" cy="142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ED Tech &amp; Design Summer PD</a:t>
                </a:r>
                <a:endParaRPr sz="1250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 Learning Management System (</a:t>
                </a: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Canvas</a:t>
                </a:r>
                <a:r>
                  <a:rPr lang="en" sz="125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)</a:t>
                </a:r>
                <a:endParaRPr sz="125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Master Teacher Jumpstart</a:t>
                </a:r>
                <a:endParaRPr sz="1250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Leadership Summit</a:t>
                </a:r>
                <a:endParaRPr sz="1250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Social, Emotional and Academic (SEAD) Development</a:t>
                </a:r>
                <a:endParaRPr sz="1250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Instructional Leadership Academy</a:t>
                </a:r>
                <a:endParaRPr sz="1250" b="1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dirty="0">
                    <a:latin typeface="Roboto"/>
                    <a:ea typeface="Roboto"/>
                    <a:cs typeface="Roboto"/>
                    <a:sym typeface="Roboto"/>
                  </a:rPr>
                  <a:t>20-21 Focus Standards </a:t>
                </a:r>
                <a:endParaRPr sz="1250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14300" lvl="0" indent="-1206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000"/>
                  <a:buFont typeface="Roboto"/>
                  <a:buChar char="►"/>
                </a:pPr>
                <a:r>
                  <a:rPr lang="en" sz="1250" u="sng" dirty="0">
                    <a:solidFill>
                      <a:srgbClr val="0000FF"/>
                    </a:solidFill>
                    <a:latin typeface="Roboto"/>
                    <a:ea typeface="Roboto"/>
                    <a:cs typeface="Roboto"/>
                    <a:sym typeface="Roboto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New School Calendar with Two Intersessions</a:t>
                </a:r>
                <a:endParaRPr sz="1250" dirty="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Plans to Address Unfinished Learning</a:t>
            </a:r>
            <a:endParaRPr sz="3500"/>
          </a:p>
        </p:txBody>
      </p:sp>
      <p:sp>
        <p:nvSpPr>
          <p:cNvPr id="1958" name="Google Shape;1958;p272"/>
          <p:cNvSpPr txBox="1">
            <a:spLocks noGrp="1"/>
          </p:cNvSpPr>
          <p:nvPr>
            <p:ph type="body" idx="1"/>
          </p:nvPr>
        </p:nvSpPr>
        <p:spPr>
          <a:xfrm>
            <a:off x="4183350" y="1647150"/>
            <a:ext cx="48300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roid Sans"/>
              <a:buChar char="➢"/>
            </a:pPr>
            <a:r>
              <a:rPr lang="en" sz="18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 Opening and Instructional Continuity Plan</a:t>
            </a:r>
            <a:endParaRPr sz="2900" dirty="0"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dirty="0"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roid Sans"/>
              <a:buChar char="➢"/>
            </a:pPr>
            <a:r>
              <a:rPr lang="en" sz="18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SAISD Academic and Instructional Continuity Plan</a:t>
            </a:r>
            <a:endParaRPr sz="18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roid Sans"/>
              <a:buChar char="➢"/>
            </a:pPr>
            <a:r>
              <a:rPr lang="en" sz="18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SAISD TEA Asynchronous Plan</a:t>
            </a:r>
            <a:endParaRPr sz="18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roid Sans"/>
              <a:buChar char="➢"/>
            </a:pPr>
            <a:r>
              <a:rPr lang="en" sz="18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Learning Plan: A Guide to Lesson Design for the Digital Environment</a:t>
            </a:r>
            <a:endParaRPr sz="18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roid Sans"/>
              <a:buChar char="➢"/>
            </a:pPr>
            <a:r>
              <a:rPr lang="en" sz="18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Social, Emotional and Academic Development (SEAD) Companion Guide</a:t>
            </a:r>
            <a:endParaRPr sz="18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959" name="Google Shape;1959;p2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1646250"/>
            <a:ext cx="3503750" cy="452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2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Online Lesson Templates Pre-Learning Management System</a:t>
            </a:r>
            <a:endParaRPr sz="4000"/>
          </a:p>
        </p:txBody>
      </p:sp>
      <p:pic>
        <p:nvPicPr>
          <p:cNvPr id="1965" name="Google Shape;1965;p27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00" y="2813625"/>
            <a:ext cx="4022900" cy="227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27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2275" y="2878300"/>
            <a:ext cx="3853075" cy="2176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7" name="Google Shape;1967;p273"/>
          <p:cNvGraphicFramePr/>
          <p:nvPr/>
        </p:nvGraphicFramePr>
        <p:xfrm>
          <a:off x="549100" y="2037525"/>
          <a:ext cx="8020900" cy="584200"/>
        </p:xfrm>
        <a:graphic>
          <a:graphicData uri="http://schemas.openxmlformats.org/drawingml/2006/table">
            <a:tbl>
              <a:tblPr>
                <a:noFill/>
                <a:tableStyleId>{92D980D7-748F-4891-8D55-E18933765A7C}</a:tableStyleId>
              </a:tblPr>
              <a:tblGrid>
                <a:gridCol w="401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MASTER TEMPLATE</a:t>
                      </a:r>
                      <a:endParaRPr sz="1500" b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Includes embedded Assistive Technology</a:t>
                      </a:r>
                      <a:endParaRPr sz="15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INTERACTIVE EXEMPLAR</a:t>
                      </a:r>
                      <a:endParaRPr sz="1500" b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Includes Asynchronous Interactivity with Pear Deck</a:t>
                      </a:r>
                      <a:endParaRPr sz="1500" b="1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2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Canvas Lessons</a:t>
            </a:r>
            <a:endParaRPr/>
          </a:p>
        </p:txBody>
      </p:sp>
      <p:pic>
        <p:nvPicPr>
          <p:cNvPr id="1973" name="Google Shape;1973;p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000" y="1500625"/>
            <a:ext cx="3478600" cy="47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500" y="3352777"/>
            <a:ext cx="4341301" cy="29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274"/>
          <p:cNvSpPr txBox="1">
            <a:spLocks noGrp="1"/>
          </p:cNvSpPr>
          <p:nvPr>
            <p:ph type="body" idx="1"/>
          </p:nvPr>
        </p:nvSpPr>
        <p:spPr>
          <a:xfrm>
            <a:off x="533400" y="1643200"/>
            <a:ext cx="4390500" cy="162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1000"/>
              </a:spcAft>
              <a:buNone/>
            </a:pPr>
            <a:r>
              <a:rPr lang="en" sz="1900">
                <a:latin typeface="Droid Sans"/>
                <a:ea typeface="Droid Sans"/>
                <a:cs typeface="Droid Sans"/>
                <a:sym typeface="Droid Sans"/>
              </a:rPr>
              <a:t>District Support in building English and Spanish online lessons on learning management system (Canvas) for first 4 weeks of school. 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275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1" name="Google Shape;1981;p275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275"/>
          <p:cNvSpPr txBox="1"/>
          <p:nvPr/>
        </p:nvSpPr>
        <p:spPr>
          <a:xfrm>
            <a:off x="8700" y="1165025"/>
            <a:ext cx="89481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1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DEPTH OVER BREADTH</a:t>
            </a:r>
            <a:endParaRPr sz="2700"/>
          </a:p>
        </p:txBody>
      </p:sp>
      <p:pic>
        <p:nvPicPr>
          <p:cNvPr id="1983" name="Google Shape;1983;p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4800"/>
            <a:ext cx="5677000" cy="16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2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Year-at-a-Glance 2020-21 </a:t>
            </a:r>
            <a:endParaRPr sz="3700"/>
          </a:p>
        </p:txBody>
      </p:sp>
      <p:pic>
        <p:nvPicPr>
          <p:cNvPr id="1989" name="Google Shape;1989;p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175" y="2208925"/>
            <a:ext cx="5581224" cy="35701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90" name="Google Shape;1990;p276"/>
          <p:cNvSpPr txBox="1"/>
          <p:nvPr/>
        </p:nvSpPr>
        <p:spPr>
          <a:xfrm>
            <a:off x="304800" y="1904033"/>
            <a:ext cx="3568800" cy="5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Features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Titles &amp; Access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20-21 Focus Standards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20-21 Focus Guidance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Big Ideas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Priority TEKS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Ancillary TEKS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Revision Date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1" name="Google Shape;1991;p276"/>
          <p:cNvSpPr/>
          <p:nvPr/>
        </p:nvSpPr>
        <p:spPr>
          <a:xfrm>
            <a:off x="2804700" y="3285367"/>
            <a:ext cx="1044900" cy="5265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NEW!!!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2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Dual Language Year-at-a-Glance 2020-21</a:t>
            </a:r>
            <a:endParaRPr sz="3300"/>
          </a:p>
        </p:txBody>
      </p:sp>
      <p:sp>
        <p:nvSpPr>
          <p:cNvPr id="1997" name="Google Shape;1997;p277"/>
          <p:cNvSpPr txBox="1"/>
          <p:nvPr/>
        </p:nvSpPr>
        <p:spPr>
          <a:xfrm>
            <a:off x="228600" y="1751633"/>
            <a:ext cx="3568800" cy="5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Features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Titles &amp; Access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20-21 Focus Standards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20-21 Focus Guidance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Paired Literacy Focus </a:t>
            </a:r>
            <a:endParaRPr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Big Ideas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Priority TEKS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Unit Ancillary TEKS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Revision Date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•"/>
            </a:pPr>
            <a:r>
              <a:rPr lang="en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SLAR/ ELD TEKS </a:t>
            </a:r>
            <a:endParaRPr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8" name="Google Shape;1998;p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1200" y="1954837"/>
            <a:ext cx="5179595" cy="375034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99" name="Google Shape;1999;p277"/>
          <p:cNvSpPr/>
          <p:nvPr/>
        </p:nvSpPr>
        <p:spPr>
          <a:xfrm>
            <a:off x="2921300" y="3050600"/>
            <a:ext cx="965400" cy="5265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NEW!!!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2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2020-21 Priority Focus Standards</a:t>
            </a:r>
            <a:endParaRPr/>
          </a:p>
        </p:txBody>
      </p:sp>
      <p:graphicFrame>
        <p:nvGraphicFramePr>
          <p:cNvPr id="2005" name="Google Shape;2005;p278"/>
          <p:cNvGraphicFramePr/>
          <p:nvPr/>
        </p:nvGraphicFramePr>
        <p:xfrm>
          <a:off x="304800" y="1425350"/>
          <a:ext cx="8524075" cy="4768665"/>
        </p:xfrm>
        <a:graphic>
          <a:graphicData uri="http://schemas.openxmlformats.org/drawingml/2006/table">
            <a:tbl>
              <a:tblPr>
                <a:noFill/>
                <a:tableStyleId>{7053AA7D-8610-4467-AFCB-DC8B69002B18}</a:tableStyleId>
              </a:tblPr>
              <a:tblGrid>
                <a:gridCol w="7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1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1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UNITS</a:t>
                      </a:r>
                      <a:endParaRPr sz="11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Unit 1</a:t>
                      </a:r>
                      <a:endParaRPr sz="10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rgbClr val="1155CC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Reading and Writing All Around Us</a:t>
                      </a:r>
                      <a:endParaRPr sz="10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Unit 2</a:t>
                      </a:r>
                      <a:endParaRPr sz="10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rgbClr val="1155CC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Author’s Purpose &amp; Craft</a:t>
                      </a:r>
                      <a:endParaRPr sz="10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Unit 3</a:t>
                      </a:r>
                      <a:endParaRPr sz="10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rgbClr val="1155CC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Telling a Story</a:t>
                      </a:r>
                      <a:endParaRPr sz="10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Unit 4</a:t>
                      </a:r>
                      <a:endParaRPr sz="10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rgbClr val="1155CC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Interactive Readers make </a:t>
                      </a:r>
                      <a:endParaRPr sz="10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rgbClr val="1155CC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Interactive Writers</a:t>
                      </a:r>
                      <a:endParaRPr sz="10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20-21</a:t>
                      </a:r>
                      <a:endParaRPr sz="11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Focus</a:t>
                      </a:r>
                      <a:endParaRPr sz="11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 u="sng">
                          <a:solidFill>
                            <a:srgbClr val="1155CC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Unit 1 Guidance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Foundational Skills:</a:t>
                      </a:r>
                      <a:r>
                        <a:rPr lang="en" sz="750" b="1"/>
                        <a:t>3.2A(ii), 3.2B(i)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Vocabulary:</a:t>
                      </a:r>
                      <a:r>
                        <a:rPr lang="en" sz="750" b="1"/>
                        <a:t>3.3B 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Independent Reading: </a:t>
                      </a:r>
                      <a:r>
                        <a:rPr lang="en" sz="750" b="1"/>
                        <a:t>3.5A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Comprehension Focus: </a:t>
                      </a:r>
                      <a:r>
                        <a:rPr lang="en" sz="750" b="1"/>
                        <a:t>3.6B, 3.6E, 3.6G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Response Skills: 3.7A, </a:t>
                      </a:r>
                      <a:r>
                        <a:rPr lang="en" sz="750" b="1"/>
                        <a:t>3.7D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Multiple Genres: </a:t>
                      </a:r>
                      <a:r>
                        <a:rPr lang="en" sz="750" b="1"/>
                        <a:t>3.8C</a:t>
                      </a:r>
                      <a:r>
                        <a:rPr lang="en" sz="750"/>
                        <a:t>, </a:t>
                      </a:r>
                      <a:r>
                        <a:rPr lang="en" sz="750" b="1"/>
                        <a:t>3.9A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Author’s Purpose: </a:t>
                      </a:r>
                      <a:r>
                        <a:rPr lang="en" sz="750" b="1"/>
                        <a:t>3.10A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Composition: </a:t>
                      </a:r>
                      <a:r>
                        <a:rPr lang="en" sz="750" b="1"/>
                        <a:t>3.11A</a:t>
                      </a:r>
                      <a:endParaRPr sz="75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 u="sng">
                          <a:solidFill>
                            <a:srgbClr val="1155CC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Unit 2 Guidance 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Foundational Skills:</a:t>
                      </a:r>
                      <a:r>
                        <a:rPr lang="en" sz="750" b="1"/>
                        <a:t>3.2A(ii), 3.2B(i)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Vocabulary: </a:t>
                      </a:r>
                      <a:r>
                        <a:rPr lang="en" sz="750" b="1"/>
                        <a:t>3.3A</a:t>
                      </a:r>
                      <a:r>
                        <a:rPr lang="en" sz="750"/>
                        <a:t>,</a:t>
                      </a:r>
                      <a:r>
                        <a:rPr lang="en" sz="750" b="1"/>
                        <a:t>3.3B, 3.3C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Independent Reading: </a:t>
                      </a:r>
                      <a:r>
                        <a:rPr lang="en" sz="750" b="1"/>
                        <a:t>3.5A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Comprehension Focus: </a:t>
                      </a:r>
                      <a:r>
                        <a:rPr lang="en" sz="750" b="1"/>
                        <a:t>3.6E, 3.6F, 3.6G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Response Skills:</a:t>
                      </a:r>
                      <a:r>
                        <a:rPr lang="en" sz="750" b="1"/>
                        <a:t> 3.7C, 3.7D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Multiple Genres: </a:t>
                      </a:r>
                      <a:r>
                        <a:rPr lang="en" sz="750" b="1"/>
                        <a:t>3.8A, 3.8C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Author’s Purpose: </a:t>
                      </a:r>
                      <a:r>
                        <a:rPr lang="en" sz="750" b="1"/>
                        <a:t>3.10A, 3.10C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Composition: </a:t>
                      </a:r>
                      <a:r>
                        <a:rPr lang="en" sz="750" b="1"/>
                        <a:t>3.11A</a:t>
                      </a:r>
                      <a:endParaRPr sz="75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 u="sng">
                          <a:solidFill>
                            <a:srgbClr val="1155CC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Unit 3 Guidance 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Foundational Skills:</a:t>
                      </a:r>
                      <a:r>
                        <a:rPr lang="en" sz="750" b="1"/>
                        <a:t>3.2A(ii), 3.2B(i)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Vocabulary: </a:t>
                      </a:r>
                      <a:r>
                        <a:rPr lang="en" sz="750" b="1"/>
                        <a:t>3.3B, </a:t>
                      </a:r>
                      <a:r>
                        <a:rPr lang="en" sz="750"/>
                        <a:t>3.3D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Independent Reading: </a:t>
                      </a:r>
                      <a:r>
                        <a:rPr lang="en" sz="750" b="1"/>
                        <a:t>3.5A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Comprehension Focus: </a:t>
                      </a:r>
                      <a:r>
                        <a:rPr lang="en" sz="750" b="1"/>
                        <a:t>3.6F, 3.6G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Response Skills: </a:t>
                      </a:r>
                      <a:r>
                        <a:rPr lang="en" sz="750" b="1"/>
                        <a:t>3.7D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Multiple Genres: </a:t>
                      </a:r>
                      <a:r>
                        <a:rPr lang="en" sz="750" b="1"/>
                        <a:t>3.8A</a:t>
                      </a:r>
                      <a:r>
                        <a:rPr lang="en" sz="750"/>
                        <a:t>, 3.8B, </a:t>
                      </a:r>
                      <a:r>
                        <a:rPr lang="en" sz="750" b="1"/>
                        <a:t>3.8C</a:t>
                      </a:r>
                      <a:r>
                        <a:rPr lang="en" sz="750"/>
                        <a:t> 3.9B,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Author’s Purpose: </a:t>
                      </a:r>
                      <a:r>
                        <a:rPr lang="en" sz="750" b="1"/>
                        <a:t>3.10D 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Composition: </a:t>
                      </a:r>
                      <a:r>
                        <a:rPr lang="en" sz="750" b="1"/>
                        <a:t>3.11A</a:t>
                      </a:r>
                      <a:endParaRPr sz="75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 u="sng">
                          <a:solidFill>
                            <a:srgbClr val="1155CC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Unit 4 Guidance</a:t>
                      </a:r>
                      <a:r>
                        <a:rPr lang="en" sz="750"/>
                        <a:t> 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Foundational Skills:</a:t>
                      </a:r>
                      <a:r>
                        <a:rPr lang="en" sz="750" b="1"/>
                        <a:t>3.2A(ii), 3.2B(i)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Vocabulary: </a:t>
                      </a:r>
                      <a:r>
                        <a:rPr lang="en" sz="750" b="1"/>
                        <a:t>3.3B. 3.3C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Independent Reading: </a:t>
                      </a:r>
                      <a:r>
                        <a:rPr lang="en" sz="750" b="1"/>
                        <a:t>3.5A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Comprehension Focus: </a:t>
                      </a:r>
                      <a:r>
                        <a:rPr lang="en" sz="750" b="1"/>
                        <a:t>3.6F, 3.6G, 3.6H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Response Skills: 3.7B, 3.7E, 3.7F, 3.7G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Multiple Genres: </a:t>
                      </a:r>
                      <a:r>
                        <a:rPr lang="en" sz="750" b="1"/>
                        <a:t>3.9D(i), 3.9D(ii)</a:t>
                      </a:r>
                      <a:endParaRPr sz="75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Author’s Purpose: </a:t>
                      </a:r>
                      <a:r>
                        <a:rPr lang="en" sz="750" b="1"/>
                        <a:t>3.10C</a:t>
                      </a:r>
                      <a:endParaRPr sz="75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Composition: </a:t>
                      </a:r>
                      <a:r>
                        <a:rPr lang="en" sz="750" b="1"/>
                        <a:t>3.11A</a:t>
                      </a:r>
                      <a:endParaRPr sz="75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Big Ideas</a:t>
                      </a:r>
                      <a:endParaRPr sz="11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will develop foundational decoding skills while deepening comprehension.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use context to determine the meaning of unfamiliar words.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generate questions to deepen their comprehension of text.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FF"/>
                          </a:highlight>
                        </a:rPr>
                        <a:t>Readers/Writers establish routines and procedures to structure, meaning and motivation for learning.</a:t>
                      </a: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use strategies to determine the meaning of unfamiliar words and phrases.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FF"/>
                          </a:highlight>
                        </a:rPr>
                        <a:t>Readers use background knowledge and personal connections with a text to create meaning and deepen understanding.</a:t>
                      </a: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can enhance their  understanding of a text when they examine and analyze the author's craft.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can locate evidence from a text to support their understanding.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are engaged throughout the plot development which develops</a:t>
                      </a: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characterization, and reveals themes.</a:t>
                      </a: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use context clues to determine meaning of words, phrases, and concepts.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Readers identify significant details in a text and evaluate them to help make decisions about key ideas.</a:t>
                      </a:r>
                      <a:endParaRPr sz="7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Writers analyze an author's writer’s craft in order to apply those skills in their own writing. 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FF"/>
                          </a:highlight>
                        </a:rPr>
                        <a:t>Readers understand informational texts are a genre of nonfiction that objectively explain, describe, or define a topic. </a:t>
                      </a: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FF"/>
                          </a:highlight>
                        </a:rPr>
                        <a:t>Readers enhance understanding of a text by examining and analyzing the author’s craft.</a:t>
                      </a: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FF"/>
                          </a:highlight>
                        </a:rPr>
                        <a:t>Authors convey the message (central idea) of a text either directly or indirectly through language and literary elements.</a:t>
                      </a: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highlight>
                            <a:srgbClr val="FFFFFF"/>
                          </a:highlight>
                        </a:rPr>
                        <a:t>Readers use text/print and graphic features to support the author’s purpose and message.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TEKS</a:t>
                      </a:r>
                      <a:endParaRPr sz="1100" b="1"/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3.1A, 3.1C, 3.1D, 3.1E, </a:t>
                      </a:r>
                      <a:r>
                        <a:rPr lang="en" sz="700" b="1"/>
                        <a:t>3.2A(i), 3.2A(ii)</a:t>
                      </a:r>
                      <a:r>
                        <a:rPr lang="en" sz="700"/>
                        <a:t>,  3.2A(vii), </a:t>
                      </a:r>
                      <a:r>
                        <a:rPr lang="en" sz="700" b="1"/>
                        <a:t>3.2B(i)</a:t>
                      </a:r>
                      <a:r>
                        <a:rPr lang="en" sz="700"/>
                        <a:t>, 3.2B(v), 3.2B(vii), 3.2C, 3.2D, </a:t>
                      </a:r>
                      <a:r>
                        <a:rPr lang="en" sz="700" b="1"/>
                        <a:t>3.3A, 3.3B, 3.3C, </a:t>
                      </a:r>
                      <a:r>
                        <a:rPr lang="en" sz="700"/>
                        <a:t>3.4A, </a:t>
                      </a:r>
                      <a:r>
                        <a:rPr lang="en" sz="700" b="1"/>
                        <a:t>3.5A, </a:t>
                      </a:r>
                      <a:r>
                        <a:rPr lang="en" sz="700"/>
                        <a:t>3.6A, </a:t>
                      </a:r>
                      <a:r>
                        <a:rPr lang="en" sz="700" b="1"/>
                        <a:t>3.6B</a:t>
                      </a:r>
                      <a:r>
                        <a:rPr lang="en" sz="700"/>
                        <a:t>, 3.6D, </a:t>
                      </a:r>
                      <a:r>
                        <a:rPr lang="en" sz="700" b="1"/>
                        <a:t>3.6E, 3.6G</a:t>
                      </a:r>
                      <a:r>
                        <a:rPr lang="en" sz="700"/>
                        <a:t>, 3.7A, </a:t>
                      </a:r>
                      <a:r>
                        <a:rPr lang="en" sz="700" b="1"/>
                        <a:t>3.7D,</a:t>
                      </a:r>
                      <a:r>
                        <a:rPr lang="en" sz="700"/>
                        <a:t> 3.7F, 3.7G, </a:t>
                      </a:r>
                      <a:r>
                        <a:rPr lang="en" sz="700" b="1"/>
                        <a:t>3.8C,</a:t>
                      </a:r>
                      <a:r>
                        <a:rPr lang="en" sz="700"/>
                        <a:t> </a:t>
                      </a:r>
                      <a:r>
                        <a:rPr lang="en" sz="700" b="1"/>
                        <a:t>3.9A</a:t>
                      </a:r>
                      <a:r>
                        <a:rPr lang="en" sz="700"/>
                        <a:t>, </a:t>
                      </a:r>
                      <a:r>
                        <a:rPr lang="en" sz="700" b="1"/>
                        <a:t>3.10A</a:t>
                      </a:r>
                      <a:r>
                        <a:rPr lang="en" sz="700"/>
                        <a:t>, </a:t>
                      </a:r>
                      <a:r>
                        <a:rPr lang="en" sz="700" b="1"/>
                        <a:t>3.11A, 3.11B(i), 3.11C,</a:t>
                      </a:r>
                      <a:r>
                        <a:rPr lang="en" sz="700"/>
                        <a:t> 3.11D(i), 3.11D(ii), 3.11D(iii),</a:t>
                      </a:r>
                      <a:r>
                        <a:rPr lang="en" sz="700" b="1"/>
                        <a:t> </a:t>
                      </a:r>
                      <a:r>
                        <a:rPr lang="en" sz="700"/>
                        <a:t>3.11D(ix), 3.11D(xi), 3.12A, 3.13A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3.1A, 3.1B 3.1D,</a:t>
                      </a:r>
                      <a:r>
                        <a:rPr lang="en" sz="700" b="1"/>
                        <a:t> 3.2A(ii)</a:t>
                      </a:r>
                      <a:r>
                        <a:rPr lang="en" sz="700"/>
                        <a:t>, 3.2A(iii), 3.2A(vii), 3.2A(iv), 3.2A(v), 3.2A(vi), </a:t>
                      </a:r>
                      <a:r>
                        <a:rPr lang="en" sz="700" b="1"/>
                        <a:t>3.2B(i)</a:t>
                      </a:r>
                      <a:r>
                        <a:rPr lang="en" sz="700"/>
                        <a:t>, 3.2B(iii), 3.2B(iv), 3.2B(vi), 3.2B(vii), 3.2D, </a:t>
                      </a:r>
                      <a:r>
                        <a:rPr lang="en" sz="700" b="1"/>
                        <a:t>3.3A, 3.3B, 3.3C, </a:t>
                      </a:r>
                      <a:r>
                        <a:rPr lang="en" sz="700"/>
                        <a:t>3.4A,</a:t>
                      </a:r>
                      <a:r>
                        <a:rPr lang="en" sz="700" b="1"/>
                        <a:t> </a:t>
                      </a:r>
                      <a:r>
                        <a:rPr lang="en" sz="700"/>
                        <a:t>3.6A, </a:t>
                      </a:r>
                      <a:r>
                        <a:rPr lang="en" sz="700" b="1"/>
                        <a:t>3.6B, 3.6E, 3.6F, 3.6G, 3.7C, 3.7D, 3.8A, 3.8C, </a:t>
                      </a:r>
                      <a:r>
                        <a:rPr lang="en" sz="700"/>
                        <a:t>3.8D, </a:t>
                      </a:r>
                      <a:r>
                        <a:rPr lang="en" sz="700" b="1"/>
                        <a:t>3.9Di,</a:t>
                      </a:r>
                      <a:r>
                        <a:rPr lang="en" sz="700"/>
                        <a:t> 3.9E(iii)</a:t>
                      </a:r>
                      <a:r>
                        <a:rPr lang="en" sz="700" b="1"/>
                        <a:t>, </a:t>
                      </a:r>
                      <a:r>
                        <a:rPr lang="en" sz="700"/>
                        <a:t>3.9F, </a:t>
                      </a:r>
                      <a:r>
                        <a:rPr lang="en" sz="700" b="1"/>
                        <a:t>3.10A, 3.10C, </a:t>
                      </a:r>
                      <a:r>
                        <a:rPr lang="en" sz="700"/>
                        <a:t>3.10G,</a:t>
                      </a:r>
                      <a:r>
                        <a:rPr lang="en" sz="700" b="1"/>
                        <a:t> 3.11A, 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/>
                        <a:t>3.11B(i),3.11B(ii), 3.11C, 3.11D(i), </a:t>
                      </a:r>
                      <a:r>
                        <a:rPr lang="en" sz="700"/>
                        <a:t>3.11D(ix), 3.11D(x), 3.12A, 3.13A, 3.13B, </a:t>
                      </a: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3.13C,3.13E, 3.13F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3.1C, 3.1D, 3.1E, </a:t>
                      </a:r>
                      <a:r>
                        <a:rPr lang="en" sz="700" b="1"/>
                        <a:t>3.2A(ii)</a:t>
                      </a:r>
                      <a:r>
                        <a:rPr lang="en" sz="700"/>
                        <a:t>, 3.2A(iii), 3.2A(v), </a:t>
                      </a:r>
                      <a:r>
                        <a:rPr lang="en" sz="700" b="1"/>
                        <a:t>3.2B(i)</a:t>
                      </a:r>
                      <a:r>
                        <a:rPr lang="en" sz="700"/>
                        <a:t>, 3.2B(iii), 3.2B(v), 3.2D, </a:t>
                      </a:r>
                      <a:r>
                        <a:rPr lang="en" sz="700" b="1"/>
                        <a:t>3.3B</a:t>
                      </a:r>
                      <a:r>
                        <a:rPr lang="en" sz="700"/>
                        <a:t>,3.3D, </a:t>
                      </a:r>
                      <a:r>
                        <a:rPr lang="en" sz="700" b="1"/>
                        <a:t>3.5A</a:t>
                      </a:r>
                      <a:r>
                        <a:rPr lang="en" sz="700"/>
                        <a:t>, 3.6A, 3.6C, </a:t>
                      </a:r>
                      <a:r>
                        <a:rPr lang="en" sz="700" b="1"/>
                        <a:t>3.6F, 3.6G</a:t>
                      </a:r>
                      <a:r>
                        <a:rPr lang="en" sz="700"/>
                        <a:t>, 3.6I, 3.7A, 3.7B, </a:t>
                      </a:r>
                      <a:r>
                        <a:rPr lang="en" sz="700" b="1"/>
                        <a:t>3.7D</a:t>
                      </a:r>
                      <a:r>
                        <a:rPr lang="en" sz="700"/>
                        <a:t>, </a:t>
                      </a:r>
                      <a:r>
                        <a:rPr lang="en" sz="700" b="1"/>
                        <a:t>3.8A, </a:t>
                      </a:r>
                      <a:r>
                        <a:rPr lang="en" sz="700"/>
                        <a:t>3.8B, </a:t>
                      </a:r>
                      <a:r>
                        <a:rPr lang="en" sz="700" b="1"/>
                        <a:t>3.8C, </a:t>
                      </a:r>
                      <a:r>
                        <a:rPr lang="en" sz="700"/>
                        <a:t>3.8D, 3.9A, 3.9B, </a:t>
                      </a:r>
                      <a:r>
                        <a:rPr lang="en" sz="700" b="1"/>
                        <a:t>3.10D, </a:t>
                      </a:r>
                      <a:r>
                        <a:rPr lang="en" sz="700"/>
                        <a:t>3.10E, 3.10F, </a:t>
                      </a:r>
                      <a:r>
                        <a:rPr lang="en" sz="700" b="1"/>
                        <a:t>3.11A, 3.11B(i), 3.11B(ii), 3.11C,  3.11D(i)</a:t>
                      </a:r>
                      <a:r>
                        <a:rPr lang="en" sz="700"/>
                        <a:t>, 3.11D(ii), 3.11D(iii), 3.11D(v), 3.11D(vi), </a:t>
                      </a:r>
                      <a:endParaRPr sz="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3.11D(vii),3.11D(viii), 3.11E, 3.12A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3.1B, 3.1D, </a:t>
                      </a:r>
                      <a:r>
                        <a:rPr lang="en" sz="700" b="1"/>
                        <a:t>3.2A(ii)</a:t>
                      </a:r>
                      <a:r>
                        <a:rPr lang="en" sz="700"/>
                        <a:t>, 3.2A(vii), </a:t>
                      </a:r>
                      <a:r>
                        <a:rPr lang="en" sz="700" b="1"/>
                        <a:t>3.2B(i)</a:t>
                      </a:r>
                      <a:r>
                        <a:rPr lang="en" sz="700"/>
                        <a:t>, 3.2B(vii), 3.2D,</a:t>
                      </a:r>
                      <a:r>
                        <a:rPr lang="en" sz="700" b="1"/>
                        <a:t>3.3B</a:t>
                      </a:r>
                      <a:r>
                        <a:rPr lang="en" sz="700"/>
                        <a:t>,  </a:t>
                      </a:r>
                      <a:r>
                        <a:rPr lang="en" sz="700" b="1"/>
                        <a:t>3.3C</a:t>
                      </a:r>
                      <a:r>
                        <a:rPr lang="en" sz="700"/>
                        <a:t>, </a:t>
                      </a:r>
                      <a:r>
                        <a:rPr lang="en" sz="700" b="1"/>
                        <a:t>3.6B</a:t>
                      </a:r>
                      <a:r>
                        <a:rPr lang="en" sz="700"/>
                        <a:t>, 3.6C </a:t>
                      </a:r>
                      <a:r>
                        <a:rPr lang="en" sz="700" b="1"/>
                        <a:t>3.6F, 3.6G, 3.6H</a:t>
                      </a:r>
                      <a:r>
                        <a:rPr lang="en" sz="700"/>
                        <a:t>, 3.7B, 3.7E, 3.7F, 3.7G, </a:t>
                      </a:r>
                      <a:r>
                        <a:rPr lang="en" sz="700" b="1"/>
                        <a:t>3.9D(i)</a:t>
                      </a:r>
                      <a:r>
                        <a:rPr lang="en" sz="700"/>
                        <a:t>, </a:t>
                      </a:r>
                      <a:r>
                        <a:rPr lang="en" sz="700" b="1"/>
                        <a:t>3.9D(ii)</a:t>
                      </a:r>
                      <a:r>
                        <a:rPr lang="en" sz="700"/>
                        <a:t>, 3.9D(iii), 3.9E(i), 3.9E(ii), 3.10B, </a:t>
                      </a:r>
                      <a:r>
                        <a:rPr lang="en" sz="700" b="1"/>
                        <a:t>3.10C</a:t>
                      </a:r>
                      <a:r>
                        <a:rPr lang="en" sz="700"/>
                        <a:t>, </a:t>
                      </a:r>
                      <a:r>
                        <a:rPr lang="en" sz="700" b="1"/>
                        <a:t>3.11A, 311B(i), 3.11B(ii), 3.11C, 3.11D(i), </a:t>
                      </a:r>
                      <a:r>
                        <a:rPr lang="en" sz="700"/>
                        <a:t>3.11D(ix), 3.11D(x), </a:t>
                      </a:r>
                      <a:r>
                        <a:rPr lang="en" sz="700" b="1"/>
                        <a:t>3.12B, </a:t>
                      </a:r>
                      <a:r>
                        <a:rPr lang="en" sz="700"/>
                        <a:t>3.12C, 3.12D, 3.13A, 3.13C, 3.13E, 3.13F</a:t>
                      </a:r>
                      <a:endParaRPr sz="700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06" name="Google Shape;2006;p278"/>
          <p:cNvSpPr/>
          <p:nvPr/>
        </p:nvSpPr>
        <p:spPr>
          <a:xfrm>
            <a:off x="242375" y="2283450"/>
            <a:ext cx="8634900" cy="1243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279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SAISD BILITERACY UNITS 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2" name="Google Shape;2012;p279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3" name="Google Shape;2013;p27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1400" y="1195950"/>
            <a:ext cx="5410525" cy="41082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14" name="Google Shape;2014;p279"/>
          <p:cNvSpPr txBox="1"/>
          <p:nvPr/>
        </p:nvSpPr>
        <p:spPr>
          <a:xfrm>
            <a:off x="152400" y="1065833"/>
            <a:ext cx="3297300" cy="4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Design Features -  </a:t>
            </a:r>
            <a:r>
              <a:rPr lang="en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Dual Language</a:t>
            </a:r>
            <a:r>
              <a:rPr lang="en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Paired Text for Each Unit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Culturally Responsive, student centered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Spanish / English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Weekly M-F Lessons 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Integrated 7 Steps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Content &amp; Language Objectives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Built on  Literacy Squared Framework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Clr>
                <a:srgbClr val="666666"/>
              </a:buClr>
              <a:buSzPts val="1500"/>
              <a:buFont typeface="Roboto"/>
              <a:buChar char="●"/>
            </a:pPr>
            <a:r>
              <a:rPr lang="en" sz="15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Remote Learning Considerations </a:t>
            </a:r>
            <a:endParaRPr sz="15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5" name="Google Shape;2015;p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7000" y="6091700"/>
            <a:ext cx="2584925" cy="7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2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Sample Remote Learning Schedules</a:t>
            </a:r>
            <a:endParaRPr sz="3700"/>
          </a:p>
        </p:txBody>
      </p:sp>
      <p:pic>
        <p:nvPicPr>
          <p:cNvPr id="2021" name="Google Shape;2021;p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25" y="1494501"/>
            <a:ext cx="4274175" cy="468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500" y="1535325"/>
            <a:ext cx="4122109" cy="46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27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Denver Public Schools</a:t>
            </a:r>
            <a:endParaRPr sz="45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439" name="Google Shape;1439;p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2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Professional Development</a:t>
            </a:r>
            <a:endParaRPr sz="3700"/>
          </a:p>
        </p:txBody>
      </p:sp>
      <p:sp>
        <p:nvSpPr>
          <p:cNvPr id="2028" name="Google Shape;2028;p281"/>
          <p:cNvSpPr txBox="1">
            <a:spLocks noGrp="1"/>
          </p:cNvSpPr>
          <p:nvPr>
            <p:ph type="body" idx="1"/>
          </p:nvPr>
        </p:nvSpPr>
        <p:spPr>
          <a:xfrm>
            <a:off x="304800" y="1723350"/>
            <a:ext cx="3570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Modules were designed to support learners with interactive software applications applied in the Spring 2020 and in preparation for summer and fall lesson design and instructional programming.  </a:t>
            </a:r>
            <a:endParaRPr sz="1500" dirty="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Outlined in the </a:t>
            </a:r>
            <a:r>
              <a:rPr lang="en" sz="1500" u="sng" dirty="0">
                <a:solidFill>
                  <a:srgbClr val="1155CC"/>
                </a:solidFill>
                <a:latin typeface="Droid Sans"/>
                <a:ea typeface="Droid Sans"/>
                <a:cs typeface="Droid Sans"/>
                <a:sym typeface="Droid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Learning Plan: A Guide to Lesson Design for the Digital Environment</a:t>
            </a:r>
            <a:r>
              <a:rPr lang="en" sz="15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.</a:t>
            </a:r>
            <a:endParaRPr sz="1500" dirty="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5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Student Engagement</a:t>
            </a:r>
            <a:endParaRPr sz="15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 u="sng" dirty="0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Sheltered Instruction</a:t>
            </a:r>
            <a:endParaRPr sz="1500" dirty="0">
              <a:solidFill>
                <a:srgbClr val="0000F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029" name="Google Shape;2029;p2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2875" y="1800225"/>
            <a:ext cx="4851925" cy="36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2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Academic Acceleration Plan</a:t>
            </a:r>
            <a:endParaRPr/>
          </a:p>
        </p:txBody>
      </p:sp>
      <p:sp>
        <p:nvSpPr>
          <p:cNvPr id="2035" name="Google Shape;2035;p282"/>
          <p:cNvSpPr txBox="1">
            <a:spLocks noGrp="1"/>
          </p:cNvSpPr>
          <p:nvPr>
            <p:ph type="body" idx="1"/>
          </p:nvPr>
        </p:nvSpPr>
        <p:spPr>
          <a:xfrm>
            <a:off x="381000" y="1570940"/>
            <a:ext cx="85725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2100" b="1">
                <a:latin typeface="Droid Sans"/>
                <a:ea typeface="Droid Sans"/>
                <a:cs typeface="Droid Sans"/>
                <a:sym typeface="Droid Sans"/>
              </a:rPr>
              <a:t>Mathematics</a:t>
            </a:r>
            <a:endParaRPr sz="2100" b="1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High-Quality Initial On-Grade-Level Instruction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Adaptive Curriculum Software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Strategic Small Group Instruction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Supplemental Curriculum Planning Tools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Targeted Professional Development 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 b="1">
                <a:latin typeface="Droid Sans"/>
                <a:ea typeface="Droid Sans"/>
                <a:cs typeface="Droid Sans"/>
                <a:sym typeface="Droid Sans"/>
              </a:rPr>
              <a:t>Reading</a:t>
            </a:r>
            <a:endParaRPr sz="2100" b="1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High-Quality Initial On-Grade-Level Instruction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Adaptive Curriculum Software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Strategic Small Group Instruction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Targeted Professional Development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34290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AutoNum type="arabicPeriod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Sheltered Instruction in Blended Settings</a:t>
            </a:r>
            <a:endParaRPr sz="190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036" name="Google Shape;2036;p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35238" y="3343275"/>
            <a:ext cx="2794437" cy="24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283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2" name="Google Shape;2042;p283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283"/>
          <p:cNvSpPr txBox="1"/>
          <p:nvPr/>
        </p:nvSpPr>
        <p:spPr>
          <a:xfrm>
            <a:off x="8700" y="1165025"/>
            <a:ext cx="89481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MASTERY-BASED </a:t>
            </a:r>
            <a:endParaRPr sz="45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ASSESSMENTS AND GRADING</a:t>
            </a:r>
            <a:endParaRPr sz="2100"/>
          </a:p>
        </p:txBody>
      </p:sp>
      <p:pic>
        <p:nvPicPr>
          <p:cNvPr id="2044" name="Google Shape;2044;p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4800"/>
            <a:ext cx="5677000" cy="16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2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Ethical and Accurate Assessment/Grading</a:t>
            </a:r>
            <a:endParaRPr sz="3200"/>
          </a:p>
        </p:txBody>
      </p:sp>
      <p:sp>
        <p:nvSpPr>
          <p:cNvPr id="2050" name="Google Shape;2050;p284"/>
          <p:cNvSpPr txBox="1">
            <a:spLocks noGrp="1"/>
          </p:cNvSpPr>
          <p:nvPr>
            <p:ph type="body" idx="1"/>
          </p:nvPr>
        </p:nvSpPr>
        <p:spPr>
          <a:xfrm>
            <a:off x="457200" y="2713950"/>
            <a:ext cx="8420100" cy="357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Expressing school performance as a report of evidence of specific standards. </a:t>
            </a:r>
            <a:endParaRPr sz="1700" b="1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Assessments and grades report </a:t>
            </a:r>
            <a:r>
              <a:rPr lang="en" sz="1700" b="1" i="1">
                <a:latin typeface="Droid Sans"/>
                <a:ea typeface="Droid Sans"/>
                <a:cs typeface="Droid Sans"/>
                <a:sym typeface="Droid Sans"/>
              </a:rPr>
              <a:t>learning</a:t>
            </a: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, not </a:t>
            </a:r>
            <a:r>
              <a:rPr lang="en" sz="1700" b="1" i="1">
                <a:latin typeface="Droid Sans"/>
                <a:ea typeface="Droid Sans"/>
                <a:cs typeface="Droid Sans"/>
                <a:sym typeface="Droid Sans"/>
              </a:rPr>
              <a:t>doing</a:t>
            </a: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. </a:t>
            </a:r>
            <a:endParaRPr sz="1700" b="1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Primary function of assessment is </a:t>
            </a:r>
            <a:r>
              <a:rPr lang="en" sz="1700" b="1" i="1">
                <a:latin typeface="Droid Sans"/>
                <a:ea typeface="Droid Sans"/>
                <a:cs typeface="Droid Sans"/>
                <a:sym typeface="Droid Sans"/>
              </a:rPr>
              <a:t>student learning</a:t>
            </a: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, not </a:t>
            </a:r>
            <a:r>
              <a:rPr lang="en" sz="1700" b="1" i="1">
                <a:latin typeface="Droid Sans"/>
                <a:ea typeface="Droid Sans"/>
                <a:cs typeface="Droid Sans"/>
                <a:sym typeface="Droid Sans"/>
              </a:rPr>
              <a:t>documentation</a:t>
            </a: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.</a:t>
            </a:r>
            <a:endParaRPr sz="1700" b="1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We can be mindful of:</a:t>
            </a:r>
            <a:endParaRPr sz="1700" b="1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Droid Sans"/>
              <a:buChar char="•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What does an “A” performance really mean?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Char char="•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Are we grading solely on performance or behavior, or both?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Droid Sans"/>
              <a:buChar char="•"/>
            </a:pPr>
            <a:r>
              <a:rPr lang="en" sz="1700">
                <a:latin typeface="Droid Sans"/>
                <a:ea typeface="Droid Sans"/>
                <a:cs typeface="Droid Sans"/>
                <a:sym typeface="Droid Sans"/>
              </a:rPr>
              <a:t>How do we communicate assessment expectations to students and parents?</a:t>
            </a: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b="1">
                <a:latin typeface="Droid Sans"/>
                <a:ea typeface="Droid Sans"/>
                <a:cs typeface="Droid Sans"/>
                <a:sym typeface="Droid Sans"/>
              </a:rPr>
              <a:t>We can only achieve ethical assessment through vigilant attention to equity, differentiation and multiple pathways to achievement. </a:t>
            </a:r>
            <a:endParaRPr sz="1700" b="1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7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051" name="Google Shape;2051;p284"/>
          <p:cNvSpPr txBox="1"/>
          <p:nvPr/>
        </p:nvSpPr>
        <p:spPr>
          <a:xfrm>
            <a:off x="1170325" y="1716975"/>
            <a:ext cx="7116300" cy="7950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Operational Tenets for Assessment and Grading:</a:t>
            </a:r>
            <a:endParaRPr sz="2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Accurate Communication, Ethics, and Integrity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285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7" name="Google Shape;2057;p285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285"/>
          <p:cNvSpPr txBox="1"/>
          <p:nvPr/>
        </p:nvSpPr>
        <p:spPr>
          <a:xfrm>
            <a:off x="8700" y="1165025"/>
            <a:ext cx="89481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LITERACY PRACTICES</a:t>
            </a:r>
            <a:endParaRPr sz="2800"/>
          </a:p>
        </p:txBody>
      </p:sp>
      <p:pic>
        <p:nvPicPr>
          <p:cNvPr id="2059" name="Google Shape;2059;p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4800"/>
            <a:ext cx="5677000" cy="16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28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2800"/>
              <a:buFont typeface="Rockwell"/>
              <a:buNone/>
            </a:pPr>
            <a:r>
              <a:rPr lang="en" sz="3200"/>
              <a:t>Aligned Literacy Frameworks</a:t>
            </a:r>
            <a:endParaRPr sz="3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065" name="Google Shape;2065;p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850" y="1800100"/>
            <a:ext cx="6242727" cy="362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6" name="Google Shape;2066;p286"/>
          <p:cNvCxnSpPr/>
          <p:nvPr/>
        </p:nvCxnSpPr>
        <p:spPr>
          <a:xfrm>
            <a:off x="454500" y="1356961"/>
            <a:ext cx="8235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287"/>
          <p:cNvSpPr txBox="1">
            <a:spLocks noGrp="1"/>
          </p:cNvSpPr>
          <p:nvPr>
            <p:ph type="title"/>
          </p:nvPr>
        </p:nvSpPr>
        <p:spPr>
          <a:xfrm>
            <a:off x="-456398" y="27259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2800"/>
              <a:buFont typeface="Rockwell"/>
              <a:buNone/>
            </a:pPr>
            <a:r>
              <a:rPr lang="en" sz="3500"/>
              <a:t>SAISD Literacy Task Force</a:t>
            </a:r>
            <a:endParaRPr sz="3500"/>
          </a:p>
        </p:txBody>
      </p:sp>
      <p:sp>
        <p:nvSpPr>
          <p:cNvPr id="2072" name="Google Shape;2072;p287"/>
          <p:cNvSpPr txBox="1">
            <a:spLocks noGrp="1"/>
          </p:cNvSpPr>
          <p:nvPr>
            <p:ph type="body" idx="1"/>
          </p:nvPr>
        </p:nvSpPr>
        <p:spPr>
          <a:xfrm>
            <a:off x="445810" y="4976840"/>
            <a:ext cx="8520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en" sz="2200" u="sng" dirty="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Literacy Task Force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1600"/>
              </a:spcAft>
              <a:buClr>
                <a:srgbClr val="0070C0"/>
              </a:buClr>
              <a:buSzPts val="1800"/>
              <a:buNone/>
            </a:pPr>
            <a:r>
              <a:rPr lang="en" sz="2200" u="sng" dirty="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Executive Summary </a:t>
            </a:r>
            <a:endParaRPr sz="2200" dirty="0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73" name="Google Shape;2073;p287"/>
          <p:cNvPicPr preferRelativeResize="0"/>
          <p:nvPr/>
        </p:nvPicPr>
        <p:blipFill rotWithShape="1">
          <a:blip r:embed="rId4">
            <a:alphaModFix/>
          </a:blip>
          <a:srcRect l="1149" r="1393" b="2143"/>
          <a:stretch/>
        </p:blipFill>
        <p:spPr>
          <a:xfrm>
            <a:off x="280415" y="1504867"/>
            <a:ext cx="4291500" cy="333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74" name="Google Shape;2074;p287" descr="A picture containing drawing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6560" y="113791"/>
            <a:ext cx="1463040" cy="230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287"/>
          <p:cNvPicPr preferRelativeResize="0"/>
          <p:nvPr/>
        </p:nvPicPr>
        <p:blipFill rotWithShape="1">
          <a:blip r:embed="rId6">
            <a:alphaModFix/>
          </a:blip>
          <a:srcRect l="2229" t="2392" r="1662" b="3419"/>
          <a:stretch/>
        </p:blipFill>
        <p:spPr>
          <a:xfrm>
            <a:off x="4302041" y="2660660"/>
            <a:ext cx="4291500" cy="333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2076" name="Google Shape;2076;p287"/>
          <p:cNvCxnSpPr/>
          <p:nvPr/>
        </p:nvCxnSpPr>
        <p:spPr>
          <a:xfrm>
            <a:off x="579924" y="1233839"/>
            <a:ext cx="6126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p288"/>
          <p:cNvSpPr txBox="1">
            <a:spLocks noGrp="1"/>
          </p:cNvSpPr>
          <p:nvPr>
            <p:ph type="title"/>
          </p:nvPr>
        </p:nvSpPr>
        <p:spPr>
          <a:xfrm>
            <a:off x="311700" y="15496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D7B"/>
              </a:buClr>
              <a:buSzPts val="2800"/>
              <a:buFont typeface="Rockwell"/>
              <a:buNone/>
            </a:pPr>
            <a:r>
              <a:rPr lang="en" sz="3800"/>
              <a:t>Texas Reading Academies</a:t>
            </a:r>
            <a:endParaRPr sz="3800"/>
          </a:p>
        </p:txBody>
      </p:sp>
      <p:pic>
        <p:nvPicPr>
          <p:cNvPr id="2082" name="Google Shape;2082;p28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3334" t="12324" b="2504"/>
          <a:stretch/>
        </p:blipFill>
        <p:spPr>
          <a:xfrm>
            <a:off x="209475" y="1241450"/>
            <a:ext cx="4669341" cy="239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3" name="Google Shape;2083;p288"/>
          <p:cNvCxnSpPr/>
          <p:nvPr/>
        </p:nvCxnSpPr>
        <p:spPr>
          <a:xfrm>
            <a:off x="458004" y="1022511"/>
            <a:ext cx="8235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084" name="Google Shape;2084;p288"/>
          <p:cNvSpPr txBox="1">
            <a:spLocks noGrp="1"/>
          </p:cNvSpPr>
          <p:nvPr>
            <p:ph type="body" idx="1"/>
          </p:nvPr>
        </p:nvSpPr>
        <p:spPr>
          <a:xfrm>
            <a:off x="5274626" y="1179000"/>
            <a:ext cx="31947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900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 Antonio ISD</a:t>
            </a:r>
            <a:endParaRPr sz="19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" sz="1500" b="1" dirty="0"/>
              <a:t>Total Active Members:</a:t>
            </a:r>
            <a:r>
              <a:rPr lang="en" sz="1600" dirty="0"/>
              <a:t> 1,075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500" b="1" dirty="0"/>
              <a:t>Total Cohorts:</a:t>
            </a:r>
            <a:r>
              <a:rPr lang="en" sz="1600" dirty="0"/>
              <a:t> 16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/>
              <a:t>Biliteracy Cohorts:</a:t>
            </a:r>
            <a:r>
              <a:rPr lang="en" sz="1600" dirty="0"/>
              <a:t> 4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/>
              <a:t>K-3 Teachers:</a:t>
            </a:r>
            <a:r>
              <a:rPr lang="en" sz="1600" dirty="0"/>
              <a:t> 661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/>
              <a:t>Principals/APs:</a:t>
            </a:r>
            <a:r>
              <a:rPr lang="en" sz="1600" dirty="0"/>
              <a:t> 128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/>
              <a:t>SPED/Dyslexia:</a:t>
            </a:r>
            <a:r>
              <a:rPr lang="en" sz="1600" dirty="0"/>
              <a:t> 161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/>
              <a:t>Other:</a:t>
            </a:r>
            <a:r>
              <a:rPr lang="en" sz="1600" dirty="0"/>
              <a:t> 125 </a:t>
            </a:r>
            <a:endParaRPr sz="1600" dirty="0"/>
          </a:p>
        </p:txBody>
      </p:sp>
      <p:pic>
        <p:nvPicPr>
          <p:cNvPr id="2085" name="Google Shape;2085;p288" descr="A screenshot of a cell phon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 l="1279" r="40278" b="15782"/>
          <a:stretch/>
        </p:blipFill>
        <p:spPr>
          <a:xfrm>
            <a:off x="4888650" y="3684125"/>
            <a:ext cx="4070651" cy="263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6" name="Google Shape;2086;p288"/>
          <p:cNvSpPr txBox="1">
            <a:spLocks noGrp="1"/>
          </p:cNvSpPr>
          <p:nvPr>
            <p:ph type="body" idx="1"/>
          </p:nvPr>
        </p:nvSpPr>
        <p:spPr>
          <a:xfrm>
            <a:off x="326325" y="3984900"/>
            <a:ext cx="4389000" cy="18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Participants are required to complete </a:t>
            </a:r>
            <a:r>
              <a:rPr lang="en" sz="1900" b="1"/>
              <a:t>12 Modules</a:t>
            </a:r>
            <a:r>
              <a:rPr lang="en" sz="1900"/>
              <a:t> and submit artifacts to demonstrate mastery of key  </a:t>
            </a:r>
            <a:r>
              <a:rPr lang="en" sz="1900" b="1"/>
              <a:t>Literacy, Oracy</a:t>
            </a:r>
            <a:r>
              <a:rPr lang="en" sz="1900"/>
              <a:t> and </a:t>
            </a:r>
            <a:r>
              <a:rPr lang="en" sz="1900" b="1"/>
              <a:t>Science of Teaching Reading</a:t>
            </a:r>
            <a:r>
              <a:rPr lang="en" sz="1900"/>
              <a:t> concepts. </a:t>
            </a:r>
            <a:endParaRPr sz="19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289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2" name="Google Shape;2092;p289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89"/>
          <p:cNvSpPr txBox="1"/>
          <p:nvPr/>
        </p:nvSpPr>
        <p:spPr>
          <a:xfrm>
            <a:off x="8700" y="1241225"/>
            <a:ext cx="89481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EQUITY AND ACCESS</a:t>
            </a:r>
            <a:endParaRPr sz="2800"/>
          </a:p>
        </p:txBody>
      </p:sp>
      <p:pic>
        <p:nvPicPr>
          <p:cNvPr id="2094" name="Google Shape;2094;p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4800"/>
            <a:ext cx="5677000" cy="16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90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SHELTERED/LANGUAGE-CENTERED LESSON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0" name="Google Shape;2100;p290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1" name="Google Shape;2101;p29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800" y="1407250"/>
            <a:ext cx="3039391" cy="38859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02" name="Google Shape;2102;p29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1350" y="1407250"/>
            <a:ext cx="2883875" cy="38859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03" name="Google Shape;2103;p290"/>
          <p:cNvSpPr txBox="1"/>
          <p:nvPr/>
        </p:nvSpPr>
        <p:spPr>
          <a:xfrm>
            <a:off x="0" y="1292900"/>
            <a:ext cx="2646300" cy="5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Digital Design Features:</a:t>
            </a: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4+1 language domains are developed 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Foster self-regulation through specific instruction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Promote student agency with choice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Provide clear expectations for working online and for collaboration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Utilize video tutorials to provide clear instructions and to model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Use lesson design features to build interactivity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04" name="Google Shape;2104;p2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7000" y="6091700"/>
            <a:ext cx="2584925" cy="7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228"/>
          <p:cNvSpPr txBox="1">
            <a:spLocks noGrp="1"/>
          </p:cNvSpPr>
          <p:nvPr>
            <p:ph type="title"/>
          </p:nvPr>
        </p:nvSpPr>
        <p:spPr>
          <a:xfrm>
            <a:off x="778725" y="5543925"/>
            <a:ext cx="78309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600"/>
              <a:t>Accelerating Unfinished Learning</a:t>
            </a:r>
            <a:endParaRPr sz="36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2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Racial Equity &amp; Access</a:t>
            </a:r>
            <a:endParaRPr sz="4600"/>
          </a:p>
        </p:txBody>
      </p:sp>
      <p:sp>
        <p:nvSpPr>
          <p:cNvPr id="2110" name="Google Shape;2110;p291"/>
          <p:cNvSpPr txBox="1">
            <a:spLocks noGrp="1"/>
          </p:cNvSpPr>
          <p:nvPr>
            <p:ph type="body" idx="2"/>
          </p:nvPr>
        </p:nvSpPr>
        <p:spPr>
          <a:xfrm>
            <a:off x="457200" y="1486575"/>
            <a:ext cx="3962400" cy="481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African American Studies</a:t>
            </a: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Culturally Responsive Education Cohort w/Dr. Gholdy Muhammad</a:t>
            </a:r>
            <a:endParaRPr sz="1400"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" sz="1400" u="sng" dirty="0">
                <a:solidFill>
                  <a:srgbClr val="FFD2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</a:t>
            </a:r>
            <a:endParaRPr sz="1400" dirty="0">
              <a:solidFill>
                <a:srgbClr val="FFD2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" sz="1400" dirty="0"/>
              <a:t>50 Teachers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" sz="1400" dirty="0"/>
              <a:t>2 Meetings per Month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" sz="1400" dirty="0"/>
              <a:t>Cultivating Genius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Presenters, Film Screenings, &amp; Firesides</a:t>
            </a: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Instructional Leadership Academy</a:t>
            </a:r>
            <a:endParaRPr sz="14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/>
          </a:p>
        </p:txBody>
      </p:sp>
      <p:pic>
        <p:nvPicPr>
          <p:cNvPr id="2111" name="Google Shape;2111;p291"/>
          <p:cNvPicPr preferRelativeResize="0"/>
          <p:nvPr/>
        </p:nvPicPr>
        <p:blipFill rotWithShape="1">
          <a:blip r:embed="rId4">
            <a:alphaModFix/>
          </a:blip>
          <a:srcRect b="22552"/>
          <a:stretch/>
        </p:blipFill>
        <p:spPr>
          <a:xfrm>
            <a:off x="4913250" y="4457550"/>
            <a:ext cx="3896950" cy="1697651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2112" name="Google Shape;2112;p291"/>
          <p:cNvGraphicFramePr/>
          <p:nvPr/>
        </p:nvGraphicFramePr>
        <p:xfrm>
          <a:off x="457200" y="3829425"/>
          <a:ext cx="4063275" cy="1905000"/>
        </p:xfrm>
        <a:graphic>
          <a:graphicData uri="http://schemas.openxmlformats.org/drawingml/2006/table">
            <a:tbl>
              <a:tblPr>
                <a:noFill/>
                <a:tableStyleId>{7053AA7D-8610-4467-AFCB-DC8B69002B18}</a:tableStyleId>
              </a:tblPr>
              <a:tblGrid>
                <a:gridCol w="21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Dr. Victor Rios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Paul Gorski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Dr. Dena Simmons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Jeff Duncan Andrade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Lynmara Colón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Hamish Brewer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Dr. Olla Hajah Al-Shalchi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Dr. Monique Morris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Gloria Ladson-Billings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595959"/>
                          </a:solidFill>
                        </a:rPr>
                        <a:t>Bettina Love</a:t>
                      </a:r>
                      <a:endParaRPr>
                        <a:solidFill>
                          <a:srgbClr val="595959"/>
                        </a:solidFill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13" name="Google Shape;2113;p2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7300" y="1744125"/>
            <a:ext cx="3425025" cy="24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292"/>
          <p:cNvSpPr/>
          <p:nvPr/>
        </p:nvSpPr>
        <p:spPr>
          <a:xfrm>
            <a:off x="0" y="37"/>
            <a:ext cx="9144000" cy="684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9" name="Google Shape;2119;p292"/>
          <p:cNvSpPr/>
          <p:nvPr/>
        </p:nvSpPr>
        <p:spPr>
          <a:xfrm>
            <a:off x="0" y="6091700"/>
            <a:ext cx="9144000" cy="7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92"/>
          <p:cNvSpPr txBox="1"/>
          <p:nvPr/>
        </p:nvSpPr>
        <p:spPr>
          <a:xfrm>
            <a:off x="8700" y="1317425"/>
            <a:ext cx="89481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SOCIAL AND EMOTIONAL</a:t>
            </a:r>
            <a:endParaRPr sz="2600"/>
          </a:p>
        </p:txBody>
      </p:sp>
      <p:pic>
        <p:nvPicPr>
          <p:cNvPr id="2121" name="Google Shape;2121;p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4800"/>
            <a:ext cx="5677000" cy="16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293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Student and Educator 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Mental Health &amp; Wellness</a:t>
            </a:r>
            <a:endParaRPr sz="3500"/>
          </a:p>
        </p:txBody>
      </p:sp>
      <p:pic>
        <p:nvPicPr>
          <p:cNvPr id="2127" name="Google Shape;2127;p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99" y="1743100"/>
            <a:ext cx="3794276" cy="19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" name="Google Shape;2128;p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0625" y="4204050"/>
            <a:ext cx="2674175" cy="15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0547" y="4059250"/>
            <a:ext cx="3643765" cy="21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93"/>
          <p:cNvPicPr preferRelativeResize="0"/>
          <p:nvPr/>
        </p:nvPicPr>
        <p:blipFill rotWithShape="1">
          <a:blip r:embed="rId6">
            <a:alphaModFix/>
          </a:blip>
          <a:srcRect b="3735"/>
          <a:stretch/>
        </p:blipFill>
        <p:spPr>
          <a:xfrm>
            <a:off x="225300" y="3906850"/>
            <a:ext cx="3568976" cy="17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9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3650" y="1718575"/>
            <a:ext cx="4367100" cy="218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2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Engaging with Families</a:t>
            </a:r>
            <a:endParaRPr sz="3700"/>
          </a:p>
        </p:txBody>
      </p:sp>
      <p:sp>
        <p:nvSpPr>
          <p:cNvPr id="2137" name="Google Shape;2137;p294"/>
          <p:cNvSpPr txBox="1">
            <a:spLocks noGrp="1"/>
          </p:cNvSpPr>
          <p:nvPr>
            <p:ph type="body" idx="2"/>
          </p:nvPr>
        </p:nvSpPr>
        <p:spPr>
          <a:xfrm>
            <a:off x="457200" y="1486575"/>
            <a:ext cx="4771200" cy="457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 b="1" dirty="0"/>
              <a:t>Learning Resources for Families</a:t>
            </a:r>
            <a:endParaRPr sz="16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 dirty="0">
                <a:solidFill>
                  <a:srgbClr val="0C58D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https://www.saisd.net/page/parentteacherconferences</a:t>
            </a:r>
            <a:r>
              <a:rPr lang="en" sz="1300" dirty="0">
                <a:solidFill>
                  <a:srgbClr val="0C58D3"/>
                </a:solidFill>
              </a:rPr>
              <a:t> </a:t>
            </a:r>
            <a:endParaRPr sz="1300" dirty="0">
              <a:solidFill>
                <a:srgbClr val="0C58D3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•"/>
            </a:pPr>
            <a:r>
              <a:rPr lang="en" sz="1300" dirty="0"/>
              <a:t>Parent/Teacher Conference Window and Resources</a:t>
            </a:r>
            <a:endParaRPr sz="1300" dirty="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 dirty="0"/>
              <a:t>Learning Outcomes by Nine-Weeks</a:t>
            </a:r>
            <a:endParaRPr sz="1300" dirty="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 dirty="0"/>
              <a:t>Canvas Parent Toolkit</a:t>
            </a:r>
            <a:endParaRPr sz="1300" dirty="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 dirty="0"/>
              <a:t>Parent &amp; Students Webpage</a:t>
            </a:r>
            <a:endParaRPr sz="1300" dirty="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 dirty="0"/>
              <a:t>Parent Workshops</a:t>
            </a:r>
            <a:endParaRPr sz="1300" dirty="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 dirty="0"/>
              <a:t>Student Code of Conduct Resources</a:t>
            </a:r>
            <a:endParaRPr sz="1300" dirty="0"/>
          </a:p>
        </p:txBody>
      </p:sp>
      <p:pic>
        <p:nvPicPr>
          <p:cNvPr id="2138" name="Google Shape;2138;p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000" y="1558113"/>
            <a:ext cx="3610799" cy="227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" name="Google Shape;2139;p294"/>
          <p:cNvPicPr preferRelativeResize="0"/>
          <p:nvPr/>
        </p:nvPicPr>
        <p:blipFill rotWithShape="1">
          <a:blip r:embed="rId5">
            <a:alphaModFix/>
          </a:blip>
          <a:srcRect b="7467"/>
          <a:stretch/>
        </p:blipFill>
        <p:spPr>
          <a:xfrm>
            <a:off x="981363" y="4106825"/>
            <a:ext cx="7181274" cy="22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295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Questions for Our Guests?</a:t>
            </a:r>
            <a:endParaRPr sz="4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146" name="Google Shape;2146;p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29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53" name="Google Shape;2153;p296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Question: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Droid Sans"/>
              <a:buChar char="•"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How are you and fellow teachers incorporating lessons you have learned from addressing your students unfinished learning? 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29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59" name="Google Shape;2159;p297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Question: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Droid Sans"/>
              <a:buChar char="•"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For all: How are you engaging your parents?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298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Question: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Droid Sans"/>
              <a:buChar char="•"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For Denver -  For the unit internalization work, did all grade levels participate in this work or just some grade levels? 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165" name="Google Shape;2165;p29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29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71" name="Google Shape;2171;p299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Question: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Droid Sans"/>
              <a:buChar char="•"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For math educators: Do you have any plans to revise enrollment in advanced math courses next year due to students not completing accelerated pacing this year?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30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77" name="Google Shape;2177;p300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Question: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Droid Sans"/>
              <a:buChar char="•"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How did your district enhance distance learning for the arts courses?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229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453" name="Google Shape;1453;p229"/>
          <p:cNvSpPr txBox="1">
            <a:spLocks noGrp="1"/>
          </p:cNvSpPr>
          <p:nvPr>
            <p:ph type="body" idx="2"/>
          </p:nvPr>
        </p:nvSpPr>
        <p:spPr>
          <a:xfrm>
            <a:off x="602325" y="1529825"/>
            <a:ext cx="7942800" cy="44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/>
          </a:p>
        </p:txBody>
      </p:sp>
      <p:pic>
        <p:nvPicPr>
          <p:cNvPr id="1454" name="Google Shape;1454;p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50" y="1059412"/>
            <a:ext cx="6531000" cy="5043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30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Audience Question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83" name="Google Shape;2183;p301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Question (one per slide):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Droid Sans"/>
              <a:buChar char="•"/>
            </a:pPr>
            <a:r>
              <a:rPr lang="en" sz="2300">
                <a:latin typeface="Droid Sans"/>
                <a:ea typeface="Droid Sans"/>
                <a:cs typeface="Droid Sans"/>
                <a:sym typeface="Droid Sans"/>
              </a:rPr>
              <a:t>Denver: What does a remote lesson look like?</a:t>
            </a:r>
            <a:endParaRPr sz="2300"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30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302"/>
          <p:cNvSpPr/>
          <p:nvPr/>
        </p:nvSpPr>
        <p:spPr>
          <a:xfrm>
            <a:off x="2615100" y="1548150"/>
            <a:ext cx="3951900" cy="4167000"/>
          </a:xfrm>
          <a:prstGeom prst="roundRect">
            <a:avLst>
              <a:gd name="adj" fmla="val 16667"/>
            </a:avLst>
          </a:prstGeom>
          <a:solidFill>
            <a:srgbClr val="003D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9268"/>
                </a:solidFill>
                <a:latin typeface="Lucida Sans"/>
                <a:ea typeface="Lucida Sans"/>
                <a:cs typeface="Lucida Sans"/>
                <a:sym typeface="Lucida Sans"/>
              </a:rPr>
              <a:t>Session 3</a:t>
            </a:r>
            <a:endParaRPr sz="1600">
              <a:solidFill>
                <a:srgbClr val="FF9268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Leadership Perspectives: Best Practices &amp; A Path Forward</a:t>
            </a:r>
            <a:endParaRPr sz="1600">
              <a:solidFill>
                <a:srgbClr val="FF9268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700">
              <a:solidFill>
                <a:srgbClr val="FF9268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Wednesday 12/16</a:t>
            </a:r>
            <a:endParaRPr sz="2200" b="1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7:00p ET</a:t>
            </a:r>
            <a:endParaRPr sz="16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rgbClr val="FF9268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i="1">
                <a:solidFill>
                  <a:srgbClr val="FF9268"/>
                </a:solidFill>
                <a:latin typeface="Lucida Sans"/>
                <a:ea typeface="Lucida Sans"/>
                <a:cs typeface="Lucida Sans"/>
                <a:sym typeface="Lucida Sans"/>
              </a:rPr>
              <a:t>Panelists: Orange County Public Schools, San Diego Unified, Denver Public Schools, LAUSD</a:t>
            </a:r>
            <a:endParaRPr sz="1600" i="1">
              <a:solidFill>
                <a:srgbClr val="FF9268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90" name="Google Shape;2190;p302"/>
          <p:cNvSpPr txBox="1">
            <a:spLocks noGrp="1"/>
          </p:cNvSpPr>
          <p:nvPr>
            <p:ph type="title"/>
          </p:nvPr>
        </p:nvSpPr>
        <p:spPr>
          <a:xfrm>
            <a:off x="304800" y="274647"/>
            <a:ext cx="8572500" cy="883200"/>
          </a:xfrm>
          <a:prstGeom prst="rect">
            <a:avLst/>
          </a:prstGeom>
          <a:solidFill>
            <a:srgbClr val="00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3600" i="0" u="none" strike="noStrike" cap="none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Please </a:t>
            </a: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J</a:t>
            </a:r>
            <a:r>
              <a:rPr lang="en" sz="3600" i="0" u="none" strike="noStrike" cap="none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oin </a:t>
            </a: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U</a:t>
            </a:r>
            <a:r>
              <a:rPr lang="en" sz="3600" i="0" u="none" strike="noStrike" cap="none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s </a:t>
            </a:r>
            <a:r>
              <a:rPr lang="en" sz="3600">
                <a:solidFill>
                  <a:srgbClr val="FF9268"/>
                </a:solidFill>
                <a:latin typeface="Oswald"/>
                <a:ea typeface="Oswald"/>
                <a:cs typeface="Oswald"/>
                <a:sym typeface="Oswald"/>
              </a:rPr>
              <a:t>Again for the Rest of this Series!</a:t>
            </a:r>
            <a:endParaRPr sz="3600">
              <a:solidFill>
                <a:srgbClr val="FF926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91" name="Google Shape;2191;p302"/>
          <p:cNvSpPr/>
          <p:nvPr/>
        </p:nvSpPr>
        <p:spPr>
          <a:xfrm>
            <a:off x="2630100" y="5715150"/>
            <a:ext cx="3883800" cy="391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Droid Sans"/>
                <a:ea typeface="Droid Sans"/>
                <a:cs typeface="Droid Sans"/>
                <a:sym typeface="Droid Sans"/>
              </a:rPr>
              <a:t>Registration link coming soon!</a:t>
            </a:r>
            <a:endParaRPr sz="1800" b="1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30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Join our networks!</a:t>
            </a:r>
            <a:endParaRPr sz="2800"/>
          </a:p>
        </p:txBody>
      </p:sp>
      <p:sp>
        <p:nvSpPr>
          <p:cNvPr id="2198" name="Google Shape;2198;p303"/>
          <p:cNvSpPr txBox="1"/>
          <p:nvPr/>
        </p:nvSpPr>
        <p:spPr>
          <a:xfrm>
            <a:off x="1879950" y="1937688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https://achievethecore.org/ca-signup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199" name="Google Shape;2199;p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00" y="3804863"/>
            <a:ext cx="742801" cy="7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0" name="Google Shape;2200;p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125" y="4835438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1" name="Google Shape;2201;p3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225" y="1705413"/>
            <a:ext cx="898950" cy="8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2" name="Google Shape;2202;p303"/>
          <p:cNvSpPr txBox="1"/>
          <p:nvPr/>
        </p:nvSpPr>
        <p:spPr>
          <a:xfrm>
            <a:off x="1879950" y="2892125"/>
            <a:ext cx="50793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twitter.com/achievethecore </a:t>
            </a:r>
            <a:endParaRPr sz="18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twitter.com/GreatCitySchls</a:t>
            </a:r>
            <a:endParaRPr sz="18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03" name="Google Shape;2203;p303"/>
          <p:cNvSpPr txBox="1"/>
          <p:nvPr/>
        </p:nvSpPr>
        <p:spPr>
          <a:xfrm>
            <a:off x="1879950" y="3959075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Facebook: facebook.com/achievethecore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04" name="Google Shape;2204;p303"/>
          <p:cNvSpPr txBox="1"/>
          <p:nvPr/>
        </p:nvSpPr>
        <p:spPr>
          <a:xfrm>
            <a:off x="1879950" y="4930750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Pinterest: pinterest.com/achievethecore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205" name="Google Shape;2205;p3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200" y="2892113"/>
            <a:ext cx="625000" cy="6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3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039" y="4835450"/>
            <a:ext cx="1151686" cy="14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60"/>
        </a:solidFill>
        <a:effectLst/>
      </p:bgPr>
    </p:bg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p304"/>
          <p:cNvSpPr/>
          <p:nvPr/>
        </p:nvSpPr>
        <p:spPr>
          <a:xfrm>
            <a:off x="601200" y="2840725"/>
            <a:ext cx="7941600" cy="841200"/>
          </a:xfrm>
          <a:prstGeom prst="flowChartAlternateProcess">
            <a:avLst/>
          </a:prstGeom>
          <a:solidFill>
            <a:srgbClr val="FF92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Thank You!</a:t>
            </a:r>
            <a:endParaRPr sz="4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213" name="Google Shape;2213;p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500" y="6429400"/>
            <a:ext cx="2137525" cy="35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4" name="Google Shape;2214;p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700" y="6441581"/>
            <a:ext cx="2934225" cy="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230"/>
          <p:cNvSpPr txBox="1">
            <a:spLocks noGrp="1"/>
          </p:cNvSpPr>
          <p:nvPr>
            <p:ph type="sldNum" idx="12"/>
          </p:nvPr>
        </p:nvSpPr>
        <p:spPr>
          <a:xfrm>
            <a:off x="6817637" y="637580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461" name="Google Shape;1461;p230"/>
          <p:cNvSpPr txBox="1">
            <a:spLocks noGrp="1"/>
          </p:cNvSpPr>
          <p:nvPr>
            <p:ph type="title"/>
          </p:nvPr>
        </p:nvSpPr>
        <p:spPr>
          <a:xfrm>
            <a:off x="602324" y="536150"/>
            <a:ext cx="73542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Spring 2020—Anticipating 20-21 School Year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230"/>
          <p:cNvSpPr txBox="1">
            <a:spLocks noGrp="1"/>
          </p:cNvSpPr>
          <p:nvPr>
            <p:ph type="subTitle" idx="3"/>
          </p:nvPr>
        </p:nvSpPr>
        <p:spPr>
          <a:xfrm>
            <a:off x="602325" y="6162875"/>
            <a:ext cx="653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463" name="Google Shape;1463;p230"/>
          <p:cNvSpPr txBox="1">
            <a:spLocks noGrp="1"/>
          </p:cNvSpPr>
          <p:nvPr>
            <p:ph type="body" idx="2"/>
          </p:nvPr>
        </p:nvSpPr>
        <p:spPr>
          <a:xfrm>
            <a:off x="300600" y="1059775"/>
            <a:ext cx="8542800" cy="5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3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Identification of In-Depth Focus for Each Grade Level</a:t>
            </a:r>
            <a:endParaRPr sz="23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Example: Third Grade Math In-Depth Focus 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Word problems involving equal groups arrays, and measurement quantities to build  student understanding of and skill with multiplication and division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Fluency with single-digit products and related  quotients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Concept of area, area models and relation to  multiplication and division  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Fluency with addition and subtraction  within 1000 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Understanding of fractions as numbers </a:t>
            </a:r>
            <a:endParaRPr dirty="0"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b="1" dirty="0">
                <a:latin typeface="Calibri"/>
                <a:ea typeface="Calibri"/>
                <a:cs typeface="Calibri"/>
                <a:sym typeface="Calibri"/>
              </a:rPr>
              <a:t>Descriptive Feedback to Support Instruction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Frequency: 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Schools develop a cadence of providing  descriptive feedback to students based on individual  context; should set common expectations across the  school.  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Focus: 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Feedback to focus on the most essential  understandings in the unit of study, not the full scope and  sequence articulated in the curriculum.  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Language learning: 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Focus on expanding vocabulary use,  language forms, and linguistic complexity</a:t>
            </a:r>
            <a:endParaRPr dirty="0"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16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" sz="2400" dirty="0"/>
            </a:br>
            <a:br>
              <a:rPr lang="en" sz="2400" dirty="0"/>
            </a:br>
            <a:endParaRPr sz="2400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HISD-Template-2014-Standard">
  <a:themeElements>
    <a:clrScheme name="2014 HISD Color Theme">
      <a:dk1>
        <a:srgbClr val="000000"/>
      </a:dk1>
      <a:lt1>
        <a:srgbClr val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HISD-Template-2014-Standard">
  <a:themeElements>
    <a:clrScheme name="2014 HISD Color Theme">
      <a:dk1>
        <a:srgbClr val="000000"/>
      </a:dk1>
      <a:lt1>
        <a:srgbClr val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Custom 418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8ACEF9"/>
      </a:accent1>
      <a:accent2>
        <a:srgbClr val="01BAC6"/>
      </a:accent2>
      <a:accent3>
        <a:srgbClr val="F34C12"/>
      </a:accent3>
      <a:accent4>
        <a:srgbClr val="F79549"/>
      </a:accent4>
      <a:accent5>
        <a:srgbClr val="F26378"/>
      </a:accent5>
      <a:accent6>
        <a:srgbClr val="8ACEF9"/>
      </a:accent6>
      <a:hlink>
        <a:srgbClr val="F9F98F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HISD-Template-2014-Standard">
  <a:themeElements>
    <a:clrScheme name="2014 HISD Color Theme">
      <a:dk1>
        <a:srgbClr val="000000"/>
      </a:dk1>
      <a:lt1>
        <a:srgbClr val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PS">
  <a:themeElements>
    <a:clrScheme name="Office">
      <a:dk1>
        <a:srgbClr val="404040"/>
      </a:dk1>
      <a:lt1>
        <a:srgbClr val="FFFFFF"/>
      </a:lt1>
      <a:dk2>
        <a:srgbClr val="0076BD"/>
      </a:dk2>
      <a:lt2>
        <a:srgbClr val="F5F5F5"/>
      </a:lt2>
      <a:accent1>
        <a:srgbClr val="82BC41"/>
      </a:accent1>
      <a:accent2>
        <a:srgbClr val="0076BD"/>
      </a:accent2>
      <a:accent3>
        <a:srgbClr val="0EA2DC"/>
      </a:accent3>
      <a:accent4>
        <a:srgbClr val="F89C22"/>
      </a:accent4>
      <a:accent5>
        <a:srgbClr val="005073"/>
      </a:accent5>
      <a:accent6>
        <a:srgbClr val="878687"/>
      </a:accent6>
      <a:hlink>
        <a:srgbClr val="0EA2D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HISD-Template-2014-Standard">
  <a:themeElements>
    <a:clrScheme name="2014 HISD Color Theme">
      <a:dk1>
        <a:srgbClr val="000000"/>
      </a:dk1>
      <a:lt1>
        <a:srgbClr val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HISD-Template-2014-Standard">
  <a:themeElements>
    <a:clrScheme name="2014 HISD Color Theme">
      <a:dk1>
        <a:srgbClr val="000000"/>
      </a:dk1>
      <a:lt1>
        <a:srgbClr val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4374</Words>
  <Application>Microsoft Office PowerPoint</Application>
  <PresentationFormat>On-screen Show (4:3)</PresentationFormat>
  <Paragraphs>729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83</vt:i4>
      </vt:variant>
    </vt:vector>
  </HeadingPairs>
  <TitlesOfParts>
    <vt:vector size="128" baseType="lpstr">
      <vt:lpstr>Oswald</vt:lpstr>
      <vt:lpstr>Lucida Sans</vt:lpstr>
      <vt:lpstr>Roboto Slab</vt:lpstr>
      <vt:lpstr>Arial Narrow</vt:lpstr>
      <vt:lpstr>Impact</vt:lpstr>
      <vt:lpstr>Poppins</vt:lpstr>
      <vt:lpstr>Raleway</vt:lpstr>
      <vt:lpstr>Times New Roman</vt:lpstr>
      <vt:lpstr>Abel</vt:lpstr>
      <vt:lpstr>Lato Black</vt:lpstr>
      <vt:lpstr>Avenir</vt:lpstr>
      <vt:lpstr>Noto Sans Symbols</vt:lpstr>
      <vt:lpstr>Tahoma</vt:lpstr>
      <vt:lpstr>Lato Light</vt:lpstr>
      <vt:lpstr>Georgia</vt:lpstr>
      <vt:lpstr>Roboto</vt:lpstr>
      <vt:lpstr>Bellota</vt:lpstr>
      <vt:lpstr>Lato;900</vt:lpstr>
      <vt:lpstr>Roboto Medium</vt:lpstr>
      <vt:lpstr>Lato</vt:lpstr>
      <vt:lpstr>Barlow</vt:lpstr>
      <vt:lpstr>Droid Sans</vt:lpstr>
      <vt:lpstr>Arial</vt:lpstr>
      <vt:lpstr>Proxima Nova</vt:lpstr>
      <vt:lpstr>Merriweather</vt:lpstr>
      <vt:lpstr>Allerta</vt:lpstr>
      <vt:lpstr>Montserrat</vt:lpstr>
      <vt:lpstr>Oswald Regular</vt:lpstr>
      <vt:lpstr>Calibri</vt:lpstr>
      <vt:lpstr>Cambria</vt:lpstr>
      <vt:lpstr>Rockwell</vt:lpstr>
      <vt:lpstr>Simple Light</vt:lpstr>
      <vt:lpstr>July Webinar New Year's Resolution</vt:lpstr>
      <vt:lpstr>July Webinar New Year's Resolution</vt:lpstr>
      <vt:lpstr>SAP ATC PPT Template revised</vt:lpstr>
      <vt:lpstr>July Webinar New Year's Resolution</vt:lpstr>
      <vt:lpstr>July Webinar New Year's Resolution</vt:lpstr>
      <vt:lpstr>DPS</vt:lpstr>
      <vt:lpstr>HISD-Template-2014-Standard</vt:lpstr>
      <vt:lpstr>6_HISD-Template-2014-Standard</vt:lpstr>
      <vt:lpstr>8_HISD-Template-2014-Standard</vt:lpstr>
      <vt:lpstr>9_HISD-Template-2014-Standard</vt:lpstr>
      <vt:lpstr>Antonio template</vt:lpstr>
      <vt:lpstr>Office Theme</vt:lpstr>
      <vt:lpstr>HISD-Template-2014-Standard</vt:lpstr>
      <vt:lpstr>PowerPoint Presentation</vt:lpstr>
      <vt:lpstr>Welcome</vt:lpstr>
      <vt:lpstr>Joining Question:  What insights are you hoping to gain from today’s webinar?    Please use the Group Chat to respond.</vt:lpstr>
      <vt:lpstr>Today’s Conversation</vt:lpstr>
      <vt:lpstr>Cathy Martin Associate Chief of Academics Denver Public Schools   Emily Felsenthal  Senior Team Lead &amp; 8th Grade Math Teacher Denver Public Schools   Laura Neuberg 3rd Grade Math Teacher Denver Public Schools</vt:lpstr>
      <vt:lpstr>PowerPoint Presentation</vt:lpstr>
      <vt:lpstr>Accelerating Unfinished Learning</vt:lpstr>
      <vt:lpstr>PowerPoint Presentation</vt:lpstr>
      <vt:lpstr>Spring 2020—Anticipating 20-21 School Year</vt:lpstr>
      <vt:lpstr>Summer Leader Learning Objectives</vt:lpstr>
      <vt:lpstr>Remediation vs Acceleration</vt:lpstr>
      <vt:lpstr>What Will Teachers Need?</vt:lpstr>
      <vt:lpstr>What is Unit Internalization?</vt:lpstr>
      <vt:lpstr>Unit Internalization </vt:lpstr>
      <vt:lpstr>Accelerating Unfinished Learning at Park Hill Elementary</vt:lpstr>
      <vt:lpstr>Resources for Team Planning</vt:lpstr>
      <vt:lpstr>PowerPoint Presentation</vt:lpstr>
      <vt:lpstr>Accelerating Mathematics Learning</vt:lpstr>
      <vt:lpstr>Accelerating Unfinished Learning Unit 1</vt:lpstr>
      <vt:lpstr>Accelerating Unfinished Learning Unit 1</vt:lpstr>
      <vt:lpstr>Accelerating Unfinished Learning Unit 1 </vt:lpstr>
      <vt:lpstr>Team Planning </vt:lpstr>
      <vt:lpstr>Unit Internalization at Lake Middle School</vt:lpstr>
      <vt:lpstr>Three Big Takeaways</vt:lpstr>
      <vt:lpstr>Takeaway #1</vt:lpstr>
      <vt:lpstr>Takeaway #2</vt:lpstr>
      <vt:lpstr>Takeaway #3</vt:lpstr>
      <vt:lpstr>Alexandra Martinez Instructional Coordinator TK-12 Mathematics San Diego Unified School District   Sara Feiteira Middle School Math Teacher San Diego Unified School District   Molly Keimach High School Math Teacher  San Diego Unified School District</vt:lpstr>
      <vt:lpstr>PowerPoint Presentation</vt:lpstr>
      <vt:lpstr>San Diego Unified School District Addressing Unfinished Learning and Prioritization in Mathematics</vt:lpstr>
      <vt:lpstr>PowerPoint Presentation</vt:lpstr>
      <vt:lpstr>Principles for Instructional Design 20-21</vt:lpstr>
      <vt:lpstr>Prioritization Process</vt:lpstr>
      <vt:lpstr>Prioritization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Intro to Domain and Range Card Sort</vt:lpstr>
      <vt:lpstr>Setting the Stage for Student Agency</vt:lpstr>
      <vt:lpstr>PowerPoint Presentation</vt:lpstr>
      <vt:lpstr>PowerPoint Presentation</vt:lpstr>
      <vt:lpstr>Thank You!</vt:lpstr>
      <vt:lpstr>Credits</vt:lpstr>
      <vt:lpstr>Dr. Olivia Hernández Assistant Superintendent Learning, Language &amp; Literacy San Antonio ISD   Rebecca De Leon Principal, Graebner Elementary San Antonio ISD</vt:lpstr>
      <vt:lpstr>PowerPoint Presentation</vt:lpstr>
      <vt:lpstr>Addressing Unfinished Learning  </vt:lpstr>
      <vt:lpstr>San Antonio ISD Support Timeline A Total Team Effort</vt:lpstr>
      <vt:lpstr>Plans to Address Unfinished Learning</vt:lpstr>
      <vt:lpstr>Online Lesson Templates Pre-Learning Management System</vt:lpstr>
      <vt:lpstr>Sample Canvas Lessons</vt:lpstr>
      <vt:lpstr>PowerPoint Presentation</vt:lpstr>
      <vt:lpstr>Year-at-a-Glance 2020-21 </vt:lpstr>
      <vt:lpstr>Dual Language Year-at-a-Glance 2020-21</vt:lpstr>
      <vt:lpstr>2020-21 Priority Focus Standards</vt:lpstr>
      <vt:lpstr>PowerPoint Presentation</vt:lpstr>
      <vt:lpstr>Sample Remote Learning Schedules</vt:lpstr>
      <vt:lpstr>Professional Development</vt:lpstr>
      <vt:lpstr>Academic Acceleration Plan</vt:lpstr>
      <vt:lpstr>PowerPoint Presentation</vt:lpstr>
      <vt:lpstr>Ethical and Accurate Assessment/Grading</vt:lpstr>
      <vt:lpstr>PowerPoint Presentation</vt:lpstr>
      <vt:lpstr>Aligned Literacy Frameworks </vt:lpstr>
      <vt:lpstr>SAISD Literacy Task Force</vt:lpstr>
      <vt:lpstr>Texas Reading Academies</vt:lpstr>
      <vt:lpstr>PowerPoint Presentation</vt:lpstr>
      <vt:lpstr>PowerPoint Presentation</vt:lpstr>
      <vt:lpstr>Racial Equity &amp; Access</vt:lpstr>
      <vt:lpstr>PowerPoint Presentation</vt:lpstr>
      <vt:lpstr>Student and Educator  Mental Health &amp; Wellness</vt:lpstr>
      <vt:lpstr>Engaging with Families</vt:lpstr>
      <vt:lpstr>PowerPoint Presentation</vt:lpstr>
      <vt:lpstr>Audience Question</vt:lpstr>
      <vt:lpstr>Audience Question</vt:lpstr>
      <vt:lpstr>Audience Question</vt:lpstr>
      <vt:lpstr>Audience Question</vt:lpstr>
      <vt:lpstr>Audience Question</vt:lpstr>
      <vt:lpstr>Audience Question</vt:lpstr>
      <vt:lpstr>Please Join Us Again for the Rest of this Series!</vt:lpstr>
      <vt:lpstr>Join our networks!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</dc:creator>
  <cp:lastModifiedBy>Stacy Wetcher</cp:lastModifiedBy>
  <cp:revision>2</cp:revision>
  <dcterms:modified xsi:type="dcterms:W3CDTF">2020-12-03T16:18:24Z</dcterms:modified>
</cp:coreProperties>
</file>