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6" r:id="rId1"/>
    <p:sldMasterId id="2147483727" r:id="rId2"/>
    <p:sldMasterId id="2147483728" r:id="rId3"/>
    <p:sldMasterId id="2147483729" r:id="rId4"/>
    <p:sldMasterId id="2147483730" r:id="rId5"/>
    <p:sldMasterId id="2147483731" r:id="rId6"/>
  </p:sldMasterIdLst>
  <p:notesMasterIdLst>
    <p:notesMasterId r:id="rId135"/>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Lst>
  <p:sldSz cx="9144000" cy="6858000" type="screen4x3"/>
  <p:notesSz cx="6858000" cy="9144000"/>
  <p:embeddedFontLst>
    <p:embeddedFont>
      <p:font typeface="Arial Black" panose="020B0A04020102020204" pitchFamily="34" charset="0"/>
      <p:regular r:id="rId136"/>
      <p:bold r:id="rId137"/>
    </p:embeddedFont>
    <p:embeddedFont>
      <p:font typeface="Calibri" panose="020F0502020204030204" pitchFamily="34" charset="0"/>
      <p:regular r:id="rId138"/>
      <p:bold r:id="rId139"/>
      <p:italic r:id="rId140"/>
      <p:boldItalic r:id="rId141"/>
    </p:embeddedFont>
    <p:embeddedFont>
      <p:font typeface="Caveat Brush" panose="020B0604020202020204" charset="0"/>
      <p:regular r:id="rId142"/>
    </p:embeddedFont>
    <p:embeddedFont>
      <p:font typeface="Century Gothic" panose="020B0502020202020204" pitchFamily="34" charset="0"/>
      <p:regular r:id="rId143"/>
      <p:bold r:id="rId144"/>
      <p:italic r:id="rId145"/>
      <p:boldItalic r:id="rId146"/>
    </p:embeddedFont>
    <p:embeddedFont>
      <p:font typeface="Comfortaa" panose="020B0604020202020204" charset="0"/>
      <p:regular r:id="rId147"/>
      <p:bold r:id="rId148"/>
    </p:embeddedFont>
    <p:embeddedFont>
      <p:font typeface="Comic Sans MS" panose="030F0702030302020204" pitchFamily="66" charset="0"/>
      <p:regular r:id="rId149"/>
      <p:bold r:id="rId150"/>
      <p:italic r:id="rId151"/>
      <p:boldItalic r:id="rId152"/>
    </p:embeddedFont>
    <p:embeddedFont>
      <p:font typeface="Didact Gothic" panose="020B0604020202020204" charset="0"/>
      <p:regular r:id="rId153"/>
    </p:embeddedFont>
    <p:embeddedFont>
      <p:font typeface="Geo" panose="020B0604020202020204"/>
      <p:regular r:id="rId154"/>
      <p:italic r:id="rId155"/>
    </p:embeddedFont>
    <p:embeddedFont>
      <p:font typeface="Lucida Sans" panose="020B0602030504020204" pitchFamily="34" charset="0"/>
      <p:regular r:id="rId156"/>
      <p:bold r:id="rId157"/>
      <p:italic r:id="rId158"/>
      <p:boldItalic r:id="rId159"/>
    </p:embeddedFont>
    <p:embeddedFont>
      <p:font typeface="Quattrocento Sans" panose="020B0604020202020204" charset="0"/>
      <p:regular r:id="rId160"/>
      <p:bold r:id="rId161"/>
      <p:italic r:id="rId162"/>
      <p:boldItalic r:id="rId163"/>
    </p:embeddedFont>
    <p:embeddedFont>
      <p:font typeface="Verdana" panose="020B0604030504040204" pitchFamily="34" charset="0"/>
      <p:regular r:id="rId164"/>
      <p:bold r:id="rId165"/>
      <p:italic r:id="rId166"/>
      <p:boldItalic r:id="rId1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CFF3CB-EAE8-436C-8C59-54CBACD09688}">
  <a:tblStyle styleId="{31CFF3CB-EAE8-436C-8C59-54CBACD0968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033BA83-F43E-47F8-A353-91B5D029730F}"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CD4F990-BC35-43D8-9415-923C24B3D96E}"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font" Target="fonts/font3.fntdata"/><Relationship Id="rId159" Type="http://schemas.openxmlformats.org/officeDocument/2006/relationships/font" Target="fonts/font24.fntdata"/><Relationship Id="rId170" Type="http://schemas.openxmlformats.org/officeDocument/2006/relationships/theme" Target="theme/theme1.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font" Target="fonts/font14.fntdata"/><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font" Target="fonts/font25.fntdata"/><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font" Target="fonts/font4.fntdata"/><Relationship Id="rId85" Type="http://schemas.openxmlformats.org/officeDocument/2006/relationships/slide" Target="slides/slide79.xml"/><Relationship Id="rId150" Type="http://schemas.openxmlformats.org/officeDocument/2006/relationships/font" Target="fonts/font15.fntdata"/><Relationship Id="rId171" Type="http://schemas.openxmlformats.org/officeDocument/2006/relationships/tableStyles" Target="tableStyles.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font" Target="fonts/font5.fntdata"/><Relationship Id="rId145" Type="http://schemas.openxmlformats.org/officeDocument/2006/relationships/font" Target="fonts/font10.fntdata"/><Relationship Id="rId161" Type="http://schemas.openxmlformats.org/officeDocument/2006/relationships/font" Target="fonts/font26.fntdata"/><Relationship Id="rId166"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notesMaster" Target="notesMasters/notesMaster1.xml"/><Relationship Id="rId151" Type="http://schemas.openxmlformats.org/officeDocument/2006/relationships/font" Target="fonts/font16.fntdata"/><Relationship Id="rId156" Type="http://schemas.openxmlformats.org/officeDocument/2006/relationships/font" Target="fonts/font21.fntdata"/><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font" Target="fonts/font6.fntdata"/><Relationship Id="rId146" Type="http://schemas.openxmlformats.org/officeDocument/2006/relationships/font" Target="fonts/font11.fntdata"/><Relationship Id="rId167" Type="http://schemas.openxmlformats.org/officeDocument/2006/relationships/font" Target="fonts/font32.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font" Target="fonts/font1.fntdata"/><Relationship Id="rId157" Type="http://schemas.openxmlformats.org/officeDocument/2006/relationships/font" Target="fonts/font22.fntdata"/><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font" Target="fonts/font17.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font" Target="fonts/font12.fntdata"/><Relationship Id="rId16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font" Target="fonts/font7.fntdata"/><Relationship Id="rId163" Type="http://schemas.openxmlformats.org/officeDocument/2006/relationships/font" Target="fonts/font28.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font" Target="fonts/font2.fntdata"/><Relationship Id="rId158" Type="http://schemas.openxmlformats.org/officeDocument/2006/relationships/font" Target="fonts/font23.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font" Target="fonts/font18.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font" Target="fonts/font8.fntdata"/><Relationship Id="rId148" Type="http://schemas.openxmlformats.org/officeDocument/2006/relationships/font" Target="fonts/font13.fntdata"/><Relationship Id="rId164" Type="http://schemas.openxmlformats.org/officeDocument/2006/relationships/font" Target="fonts/font29.fntdata"/><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font" Target="fonts/font19.fntdata"/><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font" Target="fonts/font9.fntdata"/><Relationship Id="rId90" Type="http://schemas.openxmlformats.org/officeDocument/2006/relationships/slide" Target="slides/slide84.xml"/><Relationship Id="rId165" Type="http://schemas.openxmlformats.org/officeDocument/2006/relationships/font" Target="fonts/font30.fntdata"/><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font" Target="fonts/font20.fntdata"/><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e878c68bc_6_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9e878c68bc_6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add6d36fb6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gadd6d36fb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a7f98d6a28_1_23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2" name="Google Shape;1402;ga7f98d6a28_1_2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a7f98d6a28_1_24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3" name="Google Shape;1413;ga7f98d6a28_1_2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a7f98d6a28_1_2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4" name="Google Shape;1424;ga7f98d6a28_1_2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a7f98d6a28_1_26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1" name="Google Shape;1431;ga7f98d6a28_1_2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a7f98d6a28_1_2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7" name="Google Shape;1447;ga7f98d6a28_1_2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a7f98d6a28_1_2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8" name="Google Shape;1458;ga7f98d6a28_1_2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a7f98d6a28_1_29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6" name="Google Shape;1466;ga7f98d6a28_1_2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7f98d6a28_1_30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4" name="Google Shape;1474;ga7f98d6a28_1_3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a7f98d6a28_1_3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ga7f98d6a28_1_3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Hello, my name is Alegria Rodriguez and I teach English Language Development at Kiser Middle School in Greensboro, NC. The English Learner cohort at Kiser is diverse in many ways, I have students newly mainstreamed from our Newcomers school as well as students who are very close to exiting the program. After Heidi has given us such a wonderful micro-view of the ways the 3 Ls framework can be used to build foundational skills I want to take a more macro approach. How can we design a multi-flow unit that not only engages our students but also helps each of them achieve at their level?</a:t>
            </a:r>
            <a:endParaRPr/>
          </a:p>
          <a:p>
            <a:pPr marL="0" lvl="0" indent="0" algn="l" rtl="0">
              <a:spcBef>
                <a:spcPts val="0"/>
              </a:spcBef>
              <a:spcAft>
                <a:spcPts val="0"/>
              </a:spcAft>
              <a:buNone/>
            </a:pPr>
            <a:r>
              <a:rPr lang="en" sz="1200">
                <a:solidFill>
                  <a:schemeClr val="dk1"/>
                </a:solidFill>
                <a:latin typeface="Calibri"/>
                <a:ea typeface="Calibri"/>
                <a:cs typeface="Calibri"/>
                <a:sym typeface="Calibri"/>
              </a:rPr>
              <a:t>I believe that one of the great strengths of the framework is that it allows us to help students produce similar outcomes through differentiated paths. An excellent method for planning a unit that cohesively connects various lesson flows is through utilizing a culminating project and backwards design. When I unit plan, I like to begin by thinking about what my students need at that moment. Is there a skill they are struggling with? A current event affecting them? A topic of interest in a core class that they need support to internalize?</a:t>
            </a:r>
            <a:endParaRPr/>
          </a:p>
        </p:txBody>
      </p:sp>
      <p:sp>
        <p:nvSpPr>
          <p:cNvPr id="1486" name="Google Shape;1486;ga7f98d6a28_1_3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a7f98d6a28_1_3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1" name="Google Shape;1491;ga7f98d6a28_1_3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Last fall, my first year at Kiser Middle school three parallel needs were the inspiration for a 3 Ls unit. I learned that many of my new students felt extremely uncomfortable recording themselves in our annual ACCESS test to evaluate their English proficiency. There was also the convergence of a hurricane in the news, and my 7</a:t>
            </a:r>
            <a:r>
              <a:rPr lang="en" sz="1200" baseline="30000">
                <a:solidFill>
                  <a:schemeClr val="dk1"/>
                </a:solidFill>
                <a:latin typeface="Calibri"/>
                <a:ea typeface="Calibri"/>
                <a:cs typeface="Calibri"/>
                <a:sym typeface="Calibri"/>
              </a:rPr>
              <a:t>th</a:t>
            </a:r>
            <a:r>
              <a:rPr lang="en" sz="1200">
                <a:solidFill>
                  <a:schemeClr val="dk1"/>
                </a:solidFill>
                <a:latin typeface="Calibri"/>
                <a:ea typeface="Calibri"/>
                <a:cs typeface="Calibri"/>
                <a:sym typeface="Calibri"/>
              </a:rPr>
              <a:t> grade students studying weather in their science classes. It struck me that I could address all these needs with a culminating project where students wrote and starred in a newscast about hurricanes. They would be able to get practice recording themselves speaking, while also focusing on a topic that was both affecting their daily lives and appearing in their core classes.</a:t>
            </a:r>
            <a:endParaRPr/>
          </a:p>
          <a:p>
            <a:pPr marL="0" lvl="0" indent="0" algn="l" rtl="0">
              <a:spcBef>
                <a:spcPts val="0"/>
              </a:spcBef>
              <a:spcAft>
                <a:spcPts val="0"/>
              </a:spcAft>
              <a:buNone/>
            </a:pPr>
            <a:endParaRPr/>
          </a:p>
        </p:txBody>
      </p:sp>
      <p:sp>
        <p:nvSpPr>
          <p:cNvPr id="1492" name="Google Shape;1492;ga7f98d6a28_1_3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add6d36fb6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gadd6d36fb6_1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are in the heart of San Antonio Tx serving a 90% Hispanic Population and 90% Economically Disadvantaged across 100 learning sites.</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7f98d6a28_1_3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6" name="Google Shape;1506;ga7f98d6a28_1_3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Now that I had a strong culminating project, the backwards unit design could begin. Looking at my student body, how could I help each student get to a place where they could produce this project? I knew I wanted the newscast to include information on hurricane formation, and a first person account of surviving the storm. I began by choosing texts that would give students the information they needed to create these segments. An article interviewing children who survived Hurricane Michael in Florida would fuel the imagination processes they would need to write the first hand account, and two segments from an article from Science News for Kids would provide academic language</a:t>
            </a:r>
            <a:endParaRPr/>
          </a:p>
          <a:p>
            <a:pPr marL="0" lvl="0" indent="0" algn="l" rtl="0">
              <a:spcBef>
                <a:spcPts val="0"/>
              </a:spcBef>
              <a:spcAft>
                <a:spcPts val="0"/>
              </a:spcAft>
              <a:buNone/>
            </a:pPr>
            <a:r>
              <a:rPr lang="en"/>
              <a:t>https://www.tampabay.com/news/publicsafety/kids-share-hurricane-michael-stories-we-were-crawling-through-the-trees-and-jumping-20190111/ </a:t>
            </a:r>
            <a:endParaRPr/>
          </a:p>
          <a:p>
            <a:pPr marL="0" lvl="0" indent="0" algn="l" rtl="0">
              <a:spcBef>
                <a:spcPts val="0"/>
              </a:spcBef>
              <a:spcAft>
                <a:spcPts val="0"/>
              </a:spcAft>
              <a:buNone/>
            </a:pPr>
            <a:r>
              <a:rPr lang="en"/>
              <a:t>https://www.sciencenewsforstudents.org/article/explainer-what-is-eyewall-of-hurricane-or-typhoon</a:t>
            </a:r>
            <a:endParaRPr/>
          </a:p>
        </p:txBody>
      </p:sp>
      <p:sp>
        <p:nvSpPr>
          <p:cNvPr id="1507" name="Google Shape;1507;ga7f98d6a28_1_3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a7f98d6a28_1_3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9" name="Google Shape;1519;ga7f98d6a28_1_3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My next step was to develop 3Ls tasks that would prepare students for their final project. I want to show how the activities throughout the unit gave one student the tools he needed to be successful in the final project. This student, Mo, was less than a year out of Newcomers. He had some history of interrupted schooling, and because his home language was Arabic he had the added challenge of not only learning a new language but also a new writing system. </a:t>
            </a:r>
            <a:endParaRPr/>
          </a:p>
          <a:p>
            <a:pPr marL="0" lvl="0" indent="0" algn="l" rtl="0">
              <a:spcBef>
                <a:spcPts val="0"/>
              </a:spcBef>
              <a:spcAft>
                <a:spcPts val="0"/>
              </a:spcAft>
              <a:buNone/>
            </a:pPr>
            <a:endParaRPr/>
          </a:p>
        </p:txBody>
      </p:sp>
      <p:sp>
        <p:nvSpPr>
          <p:cNvPr id="1520" name="Google Shape;1520;ga7f98d6a28_1_3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a7f98d6a28_1_3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6" name="Google Shape;1526;ga7f98d6a28_1_3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Mo eventually became responsible for the segment explaining the formation of a hurricane. If we look at the unit’s third text flow we can see how Mo acquired the skills and knowledge he needed to complete his part of the project. In the Framed Motivation Mo watched some animation showing a hurricane forming. He then practiced using academic language by explaining the video he watched with this sentence frame, “In order for a hurricane to form, there must be….”. During the word play portion he embodied a key vocabulary word by acting out the definition of “counterclockwise”. Our Reading Closely and Juicy Sentence activities allowed him to analyze how a professional scientific writer describes a hurricane’s formation Finally, in his differentiated task activity, he worked at a level he was comfortable with- using vocabulary words to label a hurricane diagram. During that lesson’s closure students were broken in to groups and got to choose the final project segment they would be responsible for. Mo, having gotten comfortable with hurricane formation chose to contribute to his group as an expert on a topic he now understood.</a:t>
            </a:r>
            <a:endParaRPr/>
          </a:p>
        </p:txBody>
      </p:sp>
      <p:sp>
        <p:nvSpPr>
          <p:cNvPr id="1527" name="Google Shape;1527;ga7f98d6a28_1_3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a7f98d6a28_1_3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8" name="Google Shape;1538;ga7f98d6a28_1_3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A common struggle for teachers is not only how to differentiate for struggling students, but also how to maintain rigour for students with higher proficiency. Let’s examine how backwards design can help us differentiate for higher proficiency students by following Juan, as student who had been in US schools all his life and was very close to exiting the program. </a:t>
            </a:r>
            <a:endParaRPr/>
          </a:p>
        </p:txBody>
      </p:sp>
      <p:sp>
        <p:nvSpPr>
          <p:cNvPr id="1539" name="Google Shape;1539;ga7f98d6a28_1_3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a7f98d6a28_1_3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5" name="Google Shape;1545;ga7f98d6a28_1_3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Juan chose to write and perform the first person account of a survivor. In our first lesson flow, his creativity was sparked by a first person video of Hurricane Michael in the framed motivation. In Word Play he used his prior vocabulary knowledge to understand the word ravage through shades of meaning. Through the Reading Closely Juan read the first person accounts of child hurricane survivors. By re-writing the Juicy Sentence Juan was supported in his writing about the impact of hurricanes on people, which he then extended in the differentiated task where he practiced writing in first person by re-writing a survivor’s account in his own words.</a:t>
            </a:r>
            <a:endParaRPr/>
          </a:p>
          <a:p>
            <a:pPr marL="0" lvl="0" indent="0" algn="l" rtl="0">
              <a:spcBef>
                <a:spcPts val="0"/>
              </a:spcBef>
              <a:spcAft>
                <a:spcPts val="0"/>
              </a:spcAft>
              <a:buNone/>
            </a:pPr>
            <a:endParaRPr/>
          </a:p>
        </p:txBody>
      </p:sp>
      <p:sp>
        <p:nvSpPr>
          <p:cNvPr id="1546" name="Google Shape;1546;ga7f98d6a28_1_3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a7f98d6a28_1_3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6" name="Google Shape;1556;ga7f98d6a28_1_3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When it came time to write and film their newscast the students were armed with the experience of their prior work in the unit. As we watch the final product of this unit, you will be able to spot the students’ use of sentence frames, vocabulary, and content level knowledge. </a:t>
            </a:r>
            <a:endParaRPr/>
          </a:p>
          <a:p>
            <a:pPr marL="0" lvl="0" indent="0" algn="l" rtl="0">
              <a:spcBef>
                <a:spcPts val="0"/>
              </a:spcBef>
              <a:spcAft>
                <a:spcPts val="0"/>
              </a:spcAft>
              <a:buNone/>
            </a:pPr>
            <a:endParaRPr/>
          </a:p>
        </p:txBody>
      </p:sp>
      <p:sp>
        <p:nvSpPr>
          <p:cNvPr id="1557" name="Google Shape;1557;ga7f98d6a28_1_3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ga7f98d6a28_1_38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3" name="Google Shape;1563;ga7f98d6a28_1_3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a7f98d6a28_1_3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9" name="Google Shape;1569;ga7f98d6a28_1_3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The 3Ls framework allowed both of these students to work at their own speed, practicing foundational writing skills. Both were integral parts of their groups. Though their point of access to the work was different, both were able to find success. Using backwards design and the 3Ls framework teachers can differentiate for all levels and allow students to engage in authentic literacy tasks.</a:t>
            </a:r>
            <a:endParaRPr/>
          </a:p>
        </p:txBody>
      </p:sp>
      <p:sp>
        <p:nvSpPr>
          <p:cNvPr id="1570" name="Google Shape;1570;ga7f98d6a28_1_3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gade5238867_1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6" name="Google Shape;1576;gade523886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While we did not have time to share these resources on our webinar, we’re leaving them in the deck for folks who would like to access the resources at another date.</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ade5238867_1_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ade5238867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af198d5938_1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gaf198d5938_1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are in the heart of San Antonio Tx serving a 90% Hispanic Population and 90% Economically Disadvantaged across 100 learning sites.</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ade5238867_1_1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0" name="Google Shape;1590;gade5238867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ade5238867_1_1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ade5238867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ade5238867_1_2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gade5238867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ade5238867_1_3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ade5238867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af670969ba_6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af670969ba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ade5238867_1_3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ade5238867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a4761831ec_0_1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2" name="Google Shape;1632;ga4761831e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g9e878c68bc_6_2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1" name="Google Shape;1641;g9e878c68bc_6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2142"/>
              </a:lnSpc>
              <a:spcBef>
                <a:spcPts val="0"/>
              </a:spcBef>
              <a:spcAft>
                <a:spcPts val="0"/>
              </a:spcAft>
              <a:buNone/>
            </a:pPr>
            <a:r>
              <a:rPr lang="en" sz="1200">
                <a:solidFill>
                  <a:srgbClr val="50524F"/>
                </a:solidFill>
                <a:highlight>
                  <a:srgbClr val="F8F8F8"/>
                </a:highlight>
              </a:rPr>
              <a:t>Early Reading Accelerators Series (Part 1): Key Content Considerations for Monolingual Students and English Learners: </a:t>
            </a:r>
            <a:r>
              <a:rPr lang="en" sz="1200"/>
              <a:t>https://achievethecore.org/page/3314/early-reading-accelerators-series-part-1-key-content-considerations-for-monolingual-students-and-english-learners</a:t>
            </a:r>
            <a:endParaRPr sz="1200"/>
          </a:p>
          <a:p>
            <a:pPr marL="0" lvl="0" indent="0" algn="l" rtl="0">
              <a:spcBef>
                <a:spcPts val="800"/>
              </a:spcBef>
              <a:spcAft>
                <a:spcPts val="0"/>
              </a:spcAft>
              <a:buNone/>
            </a:pPr>
            <a:endParaRPr sz="1200"/>
          </a:p>
          <a:p>
            <a:pPr marL="0" lvl="0" indent="0" algn="l" rtl="0">
              <a:lnSpc>
                <a:spcPct val="132142"/>
              </a:lnSpc>
              <a:spcBef>
                <a:spcPts val="0"/>
              </a:spcBef>
              <a:spcAft>
                <a:spcPts val="800"/>
              </a:spcAft>
              <a:buNone/>
            </a:pPr>
            <a:r>
              <a:rPr lang="en" sz="1200">
                <a:solidFill>
                  <a:srgbClr val="50524F"/>
                </a:solidFill>
                <a:highlight>
                  <a:srgbClr val="F8F8F8"/>
                </a:highlight>
              </a:rPr>
              <a:t>Early Reading Accelerators Series (Part 2): Sharing District Perspectives on Equitable Reading Instruction: </a:t>
            </a:r>
            <a:r>
              <a:rPr lang="en" sz="1200"/>
              <a:t>https://achievethecore.org/page/3316/early-reading-accelerators-series-part-2-sharing-district-perspectives-on-equitable-reading-instruction</a:t>
            </a:r>
            <a:endParaRPr sz="120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a4a4fc5e66_7_1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9" name="Google Shape;1649;ga4a4fc5e66_7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have feedback, including what you’d like to support your work? Please fill out this survey and let us know how we can support you beyond these webinars: https://bit.ly/ERAWEB3FEEDBACK</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af1e18a28b_0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8" name="Google Shape;548;gaf1e18a28b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are in the heart of San Antonio Tx serving a 90% Hispanic Population and 90% Economically Disadvantaged across 100 learning sites.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add6d36fb6_1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4" name="Google Shape;554;gadd6d36fb6_1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Starting in the Fall of 2018 we began a partnership for the Early Readers Accelerator Pilot with a targeted goal of improving early literacy practices centered around complex texts, explicit and systematic phonics instruction, and text centered lessons with text sets and written student tasks. Through this unique partnership we engaged in deep conversations about  research, policy, and classroom practice. We reflected on some deeply held assumptions (misconceptions) around literacy instruction.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af198d5938_1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2" name="Google Shape;562;gaf198d5938_1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are in the heart of San Antonio Tx serving a 90% Hispanic Population and 90% Economically Disadvantaged across 100 learning sites.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af198d5938_1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gaf198d5938_1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are in the heart of San Antonio Tx serving a 90% Hispanic Population and 90% Economically Disadvantaged across 100 learning sites.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dd6d36fb6_1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gadd6d36fb6_1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 sz="1200">
                <a:solidFill>
                  <a:schemeClr val="dk1"/>
                </a:solidFill>
                <a:latin typeface="Lucida Sans"/>
                <a:ea typeface="Lucida Sans"/>
                <a:cs typeface="Lucida Sans"/>
                <a:sym typeface="Lucida Sans"/>
              </a:rPr>
              <a:t>We will tackle these questions in a different order</a:t>
            </a:r>
            <a:endParaRPr sz="1200" b="0" i="0" u="none" strike="noStrike" cap="none">
              <a:solidFill>
                <a:schemeClr val="dk1"/>
              </a:solidFill>
              <a:latin typeface="Lucida Sans"/>
              <a:ea typeface="Lucida Sans"/>
              <a:cs typeface="Lucida Sans"/>
              <a:sym typeface="Lucida Sans"/>
            </a:endParaRPr>
          </a:p>
        </p:txBody>
      </p:sp>
      <p:sp>
        <p:nvSpPr>
          <p:cNvPr id="578" name="Google Shape;578;gadd6d36fb6_1_1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17</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add6d36fb6_1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add6d36fb6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588" name="Google Shape;588;gadd6d36fb6_1_2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18</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add6d36fb6_1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gadd6d36fb6_1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 sz="1200">
                <a:solidFill>
                  <a:schemeClr val="dk1"/>
                </a:solidFill>
                <a:latin typeface="Lucida Sans"/>
                <a:ea typeface="Lucida Sans"/>
                <a:cs typeface="Lucida Sans"/>
                <a:sym typeface="Lucida Sans"/>
              </a:rPr>
              <a:t>If it gets high engagement, go for it!</a:t>
            </a:r>
            <a:endParaRPr sz="1200">
              <a:solidFill>
                <a:schemeClr val="dk1"/>
              </a:solidFill>
              <a:latin typeface="Lucida Sans"/>
              <a:ea typeface="Lucida Sans"/>
              <a:cs typeface="Lucida Sans"/>
              <a:sym typeface="Lucida Sans"/>
            </a:endParaRPr>
          </a:p>
        </p:txBody>
      </p:sp>
      <p:sp>
        <p:nvSpPr>
          <p:cNvPr id="605" name="Google Shape;605;gadd6d36fb6_1_3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19</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a45e7e534a_11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a45e7e534a_11_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000">
              <a:latin typeface="Lucida Sans"/>
              <a:ea typeface="Lucida Sans"/>
              <a:cs typeface="Lucida Sans"/>
              <a:sym typeface="Lucida Sans"/>
            </a:endParaRPr>
          </a:p>
        </p:txBody>
      </p:sp>
      <p:sp>
        <p:nvSpPr>
          <p:cNvPr id="443" name="Google Shape;443;ga45e7e534a_11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Lucida Sans"/>
                <a:ea typeface="Lucida Sans"/>
                <a:cs typeface="Lucida Sans"/>
                <a:sym typeface="Lucida Sans"/>
              </a:rPr>
              <a:t>2</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add6d36fb6_1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gadd6d36fb6_1_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 sz="1200">
                <a:solidFill>
                  <a:schemeClr val="dk1"/>
                </a:solidFill>
                <a:latin typeface="Lucida Sans"/>
                <a:ea typeface="Lucida Sans"/>
                <a:cs typeface="Lucida Sans"/>
                <a:sym typeface="Lucida Sans"/>
              </a:rPr>
              <a:t>Add pictures here!</a:t>
            </a:r>
            <a:endParaRPr sz="1200" b="0" i="0" u="none" strike="noStrike" cap="none">
              <a:solidFill>
                <a:schemeClr val="dk1"/>
              </a:solidFill>
              <a:latin typeface="Lucida Sans"/>
              <a:ea typeface="Lucida Sans"/>
              <a:cs typeface="Lucida Sans"/>
              <a:sym typeface="Lucida Sans"/>
            </a:endParaRPr>
          </a:p>
        </p:txBody>
      </p:sp>
      <p:sp>
        <p:nvSpPr>
          <p:cNvPr id="622" name="Google Shape;622;gadd6d36fb6_1_5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20</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af1e18a28b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gaf1e18a28b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 sz="1200">
                <a:solidFill>
                  <a:schemeClr val="dk1"/>
                </a:solidFill>
                <a:latin typeface="Lucida Sans"/>
                <a:ea typeface="Lucida Sans"/>
                <a:cs typeface="Lucida Sans"/>
                <a:sym typeface="Lucida Sans"/>
              </a:rPr>
              <a:t>Self efficacy played a role in </a:t>
            </a:r>
            <a:endParaRPr sz="1200" b="0" i="0" u="none" strike="noStrike" cap="none">
              <a:solidFill>
                <a:schemeClr val="dk1"/>
              </a:solidFill>
              <a:latin typeface="Lucida Sans"/>
              <a:ea typeface="Lucida Sans"/>
              <a:cs typeface="Lucida Sans"/>
              <a:sym typeface="Lucida Sans"/>
            </a:endParaRPr>
          </a:p>
        </p:txBody>
      </p:sp>
      <p:sp>
        <p:nvSpPr>
          <p:cNvPr id="632" name="Google Shape;632;gaf1e18a28b_0_9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21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dd6d36fb6_1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add6d36fb6_1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643" name="Google Shape;643;gadd6d36fb6_1_7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22</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af1e18a28b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gaf1e18a28b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658" name="Google Shape;658;gaf1e18a28b_0_1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23</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add6d36fb6_1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gadd6d36fb6_1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670" name="Google Shape;670;gadd6d36fb6_1_8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24</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add6d36fb6_1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add6d36fb6_1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 sz="1200">
                <a:solidFill>
                  <a:schemeClr val="dk1"/>
                </a:solidFill>
                <a:latin typeface="Lucida Sans"/>
                <a:ea typeface="Lucida Sans"/>
                <a:cs typeface="Lucida Sans"/>
                <a:sym typeface="Lucida Sans"/>
              </a:rPr>
              <a:t>Reasons why for leveling: </a:t>
            </a:r>
            <a:endParaRPr sz="1200">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 sz="1200">
                <a:solidFill>
                  <a:schemeClr val="dk1"/>
                </a:solidFill>
                <a:latin typeface="Lucida Sans"/>
                <a:ea typeface="Lucida Sans"/>
                <a:cs typeface="Lucida Sans"/>
                <a:sym typeface="Lucida Sans"/>
              </a:rPr>
              <a:t>Smooth vs. effective</a:t>
            </a:r>
            <a:endParaRPr sz="1200">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 sz="1200">
                <a:solidFill>
                  <a:schemeClr val="dk1"/>
                </a:solidFill>
                <a:latin typeface="Lucida Sans"/>
                <a:ea typeface="Lucida Sans"/>
                <a:cs typeface="Lucida Sans"/>
                <a:sym typeface="Lucida Sans"/>
              </a:rPr>
              <a:t>Knowledge gap in phonics instruction</a:t>
            </a:r>
            <a:endParaRPr sz="1200">
              <a:solidFill>
                <a:schemeClr val="dk1"/>
              </a:solidFill>
              <a:latin typeface="Lucida Sans"/>
              <a:ea typeface="Lucida Sans"/>
              <a:cs typeface="Lucida Sans"/>
              <a:sym typeface="Lucida Sans"/>
            </a:endParaRPr>
          </a:p>
        </p:txBody>
      </p:sp>
      <p:sp>
        <p:nvSpPr>
          <p:cNvPr id="685" name="Google Shape;685;gadd6d36fb6_1_9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25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af1e18a28b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af1e18a28b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 sz="1200">
                <a:solidFill>
                  <a:schemeClr val="dk1"/>
                </a:solidFill>
                <a:latin typeface="Lucida Sans"/>
                <a:ea typeface="Lucida Sans"/>
                <a:cs typeface="Lucida Sans"/>
                <a:sym typeface="Lucida Sans"/>
              </a:rPr>
              <a:t>Reasons why for leveling: </a:t>
            </a:r>
            <a:endParaRPr sz="1200">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 sz="1200">
                <a:solidFill>
                  <a:schemeClr val="dk1"/>
                </a:solidFill>
                <a:latin typeface="Lucida Sans"/>
                <a:ea typeface="Lucida Sans"/>
                <a:cs typeface="Lucida Sans"/>
                <a:sym typeface="Lucida Sans"/>
              </a:rPr>
              <a:t>Smooth vs. effective</a:t>
            </a:r>
            <a:endParaRPr sz="1200">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 sz="1200">
                <a:solidFill>
                  <a:schemeClr val="dk1"/>
                </a:solidFill>
                <a:latin typeface="Lucida Sans"/>
                <a:ea typeface="Lucida Sans"/>
                <a:cs typeface="Lucida Sans"/>
                <a:sym typeface="Lucida Sans"/>
              </a:rPr>
              <a:t>Knowledge gap in phonics instruction</a:t>
            </a:r>
            <a:endParaRPr sz="1200">
              <a:solidFill>
                <a:schemeClr val="dk1"/>
              </a:solidFill>
              <a:latin typeface="Lucida Sans"/>
              <a:ea typeface="Lucida Sans"/>
              <a:cs typeface="Lucida Sans"/>
              <a:sym typeface="Lucida Sans"/>
            </a:endParaRPr>
          </a:p>
        </p:txBody>
      </p:sp>
      <p:sp>
        <p:nvSpPr>
          <p:cNvPr id="699" name="Google Shape;699;gaf1e18a28b_0_3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26</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af1e18a28b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af1e18a28b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 sz="1200">
                <a:solidFill>
                  <a:schemeClr val="dk1"/>
                </a:solidFill>
                <a:latin typeface="Lucida Sans"/>
                <a:ea typeface="Lucida Sans"/>
                <a:cs typeface="Lucida Sans"/>
                <a:sym typeface="Lucida Sans"/>
              </a:rPr>
              <a:t>Reasons why for leveling: </a:t>
            </a:r>
            <a:endParaRPr sz="1200">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 sz="1200">
                <a:solidFill>
                  <a:schemeClr val="dk1"/>
                </a:solidFill>
                <a:latin typeface="Lucida Sans"/>
                <a:ea typeface="Lucida Sans"/>
                <a:cs typeface="Lucida Sans"/>
                <a:sym typeface="Lucida Sans"/>
              </a:rPr>
              <a:t>Smooth vs. effective</a:t>
            </a:r>
            <a:endParaRPr sz="1200">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 sz="1200">
                <a:solidFill>
                  <a:schemeClr val="dk1"/>
                </a:solidFill>
                <a:latin typeface="Lucida Sans"/>
                <a:ea typeface="Lucida Sans"/>
                <a:cs typeface="Lucida Sans"/>
                <a:sym typeface="Lucida Sans"/>
              </a:rPr>
              <a:t>Knowledge gap in phonics instruction</a:t>
            </a:r>
            <a:endParaRPr sz="1200">
              <a:solidFill>
                <a:schemeClr val="dk1"/>
              </a:solidFill>
              <a:latin typeface="Lucida Sans"/>
              <a:ea typeface="Lucida Sans"/>
              <a:cs typeface="Lucida Sans"/>
              <a:sym typeface="Lucida Sans"/>
            </a:endParaRPr>
          </a:p>
        </p:txBody>
      </p:sp>
      <p:sp>
        <p:nvSpPr>
          <p:cNvPr id="710" name="Google Shape;710;gaf1e18a28b_0_4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27</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add6d36fb6_1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add6d36fb6_1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 sz="1200">
                <a:solidFill>
                  <a:schemeClr val="dk1"/>
                </a:solidFill>
                <a:latin typeface="Lucida Sans"/>
                <a:ea typeface="Lucida Sans"/>
                <a:cs typeface="Lucida Sans"/>
                <a:sym typeface="Lucida Sans"/>
              </a:rPr>
              <a:t>Creating a language rich environment IN CONTEXT.</a:t>
            </a:r>
            <a:endParaRPr sz="1200" b="0" i="0" u="none" strike="noStrike" cap="none">
              <a:solidFill>
                <a:schemeClr val="dk1"/>
              </a:solidFill>
              <a:latin typeface="Lucida Sans"/>
              <a:ea typeface="Lucida Sans"/>
              <a:cs typeface="Lucida Sans"/>
              <a:sym typeface="Lucida Sans"/>
            </a:endParaRPr>
          </a:p>
        </p:txBody>
      </p:sp>
      <p:sp>
        <p:nvSpPr>
          <p:cNvPr id="721" name="Google Shape;721;gadd6d36fb6_1_10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28</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add6d36fb6_1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add6d36fb6_1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734" name="Google Shape;734;gadd6d36fb6_1_11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29</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a4935d017d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a4935d017d_0_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 sz="1000">
                <a:latin typeface="Lucida Sans"/>
                <a:ea typeface="Lucida Sans"/>
                <a:cs typeface="Lucida Sans"/>
                <a:sym typeface="Lucida Sans"/>
              </a:rPr>
              <a:t>https://docs.google.com/document/d/1ODT8fryfTJYd_t_3V53ImkKMQOUscM6gMI3QaqHlA4w/edit</a:t>
            </a:r>
            <a:endParaRPr sz="1500" u="sng">
              <a:solidFill>
                <a:schemeClr val="dk1"/>
              </a:solidFill>
            </a:endParaRPr>
          </a:p>
          <a:p>
            <a:pPr marL="0" marR="0" lvl="0" indent="0" algn="l" rtl="0">
              <a:spcBef>
                <a:spcPts val="0"/>
              </a:spcBef>
              <a:spcAft>
                <a:spcPts val="0"/>
              </a:spcAft>
              <a:buClr>
                <a:schemeClr val="dk1"/>
              </a:buClr>
              <a:buSzPts val="1200"/>
              <a:buFont typeface="Calibri"/>
              <a:buNone/>
            </a:pPr>
            <a:endParaRPr sz="1000">
              <a:latin typeface="Lucida Sans"/>
              <a:ea typeface="Lucida Sans"/>
              <a:cs typeface="Lucida Sans"/>
              <a:sym typeface="Lucida Sans"/>
            </a:endParaRPr>
          </a:p>
        </p:txBody>
      </p:sp>
      <p:sp>
        <p:nvSpPr>
          <p:cNvPr id="462" name="Google Shape;462;ga4935d017d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Lucida Sans"/>
                <a:ea typeface="Lucida Sans"/>
                <a:cs typeface="Lucida Sans"/>
                <a:sym typeface="Lucida Sans"/>
              </a:rPr>
              <a:t>3</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9e878c68bc_6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05000"/>
              </a:lnSpc>
              <a:spcBef>
                <a:spcPts val="120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a:p>
            <a:pPr marL="0" lvl="0" indent="0" algn="l" rtl="0">
              <a:spcBef>
                <a:spcPts val="800"/>
              </a:spcBef>
              <a:spcAft>
                <a:spcPts val="0"/>
              </a:spcAft>
              <a:buNone/>
            </a:pPr>
            <a:endParaRPr/>
          </a:p>
        </p:txBody>
      </p:sp>
      <p:sp>
        <p:nvSpPr>
          <p:cNvPr id="744" name="Google Shape;744;g9e878c68bc_6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af71c32eea_0_33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af71c32eea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af71c32eea_0_34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af71c32eea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Trish</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af71c32eea_0_34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af71c32eea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af71c32eea_0_35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af71c32eea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is the same from school to school and follows the student. The teacher assessing the student knows exactly what the student struggles or does well on the day they walk in the door. Examples include: letter name and sound identification, rhyming, isolating BME phonemes, adding BME phonemes, substituting BME phonemes, deleting BME phonemes, as well as counting and blending phonemes. </a:t>
            </a:r>
            <a:endParaRPr/>
          </a:p>
          <a:p>
            <a:pPr marL="0" lvl="0" indent="0" algn="l" rtl="0">
              <a:spcBef>
                <a:spcPts val="0"/>
              </a:spcBef>
              <a:spcAft>
                <a:spcPts val="0"/>
              </a:spcAft>
              <a:buNone/>
            </a:pPr>
            <a:endParaRPr/>
          </a:p>
          <a:p>
            <a:pPr marL="0" lvl="0" indent="0" algn="l" rtl="0">
              <a:spcBef>
                <a:spcPts val="0"/>
              </a:spcBef>
              <a:spcAft>
                <a:spcPts val="0"/>
              </a:spcAft>
              <a:buNone/>
            </a:pPr>
            <a:r>
              <a:rPr lang="en"/>
              <a:t>Letter name and sound identification- TRC was great at telling us a student’s fluency level and annotating mistakes as they read was helpful but knowing exactly which letters, blends, and digraphs students do not know makes it easier to understand where to begin to fix misconceptions and problem areas as opposed to looking at such a broad scope. I have seen students walk in as an ELL not knowing very much about the English language begin to speak, know all of their letter names/ sounds, and be able to spell/ decode simple CVC words by mid year with the practices we use now because we have a true idea of what they know and don’t know when they come to us. We know if we need to start as basic as, what letter is this? To as extensive as let’s write paragraphs or read books with complex patterns.</a:t>
            </a:r>
            <a:endParaRPr/>
          </a:p>
          <a:p>
            <a:pPr marL="0" lvl="0" indent="0" algn="l" rtl="0">
              <a:spcBef>
                <a:spcPts val="0"/>
              </a:spcBef>
              <a:spcAft>
                <a:spcPts val="0"/>
              </a:spcAft>
              <a:buNone/>
            </a:pPr>
            <a:endParaRPr/>
          </a:p>
          <a:p>
            <a:pPr marL="0" lvl="0" indent="0" algn="l" rtl="0">
              <a:spcBef>
                <a:spcPts val="0"/>
              </a:spcBef>
              <a:spcAft>
                <a:spcPts val="0"/>
              </a:spcAft>
              <a:buNone/>
            </a:pPr>
            <a:r>
              <a:rPr lang="en"/>
              <a:t>Phonological testing allows us to see which skills they obtain with taking all of their knowledge and manipulating it.</a:t>
            </a:r>
            <a:endParaRPr/>
          </a:p>
          <a:p>
            <a:pPr marL="0" lvl="0" indent="0" algn="l" rtl="0">
              <a:spcBef>
                <a:spcPts val="0"/>
              </a:spcBef>
              <a:spcAft>
                <a:spcPts val="0"/>
              </a:spcAft>
              <a:buNone/>
            </a:pPr>
            <a:endParaRPr/>
          </a:p>
          <a:p>
            <a:pPr marL="0" lvl="0" indent="0" algn="l" rtl="0">
              <a:spcBef>
                <a:spcPts val="0"/>
              </a:spcBef>
              <a:spcAft>
                <a:spcPts val="0"/>
              </a:spcAft>
              <a:buNone/>
            </a:pPr>
            <a:r>
              <a:rPr lang="en"/>
              <a:t>The reason I love encoding is because it gives us a great foundation of true letter name and sound understanding. When we work on this students not only become better writers and spellers they can use the skill of breaking words down to their smallest component when they come to a difficult word when reading. I have had plenty of conversations with parents and they have also seen the switch between their child solely relying on pictures, which does not always help, to taking the time to tap out each sound in a word and looking for parts they know and using the picture to check kind of like math. They have a strategy to solve and a strategy to check their work.</a:t>
            </a:r>
            <a:endParaRPr/>
          </a:p>
          <a:p>
            <a:pPr marL="0" lvl="0" indent="0" algn="l" rtl="0">
              <a:spcBef>
                <a:spcPts val="0"/>
              </a:spcBef>
              <a:spcAft>
                <a:spcPts val="0"/>
              </a:spcAft>
              <a:buNone/>
            </a:pPr>
            <a:endParaRPr/>
          </a:p>
          <a:p>
            <a:pPr marL="0" lvl="0" indent="0" algn="l" rtl="0">
              <a:spcBef>
                <a:spcPts val="0"/>
              </a:spcBef>
              <a:spcAft>
                <a:spcPts val="0"/>
              </a:spcAft>
              <a:buNone/>
            </a:pPr>
            <a:r>
              <a:rPr lang="en"/>
              <a:t>With every cycle we spend the first day introducing the topic to be learned such as syllables, the digraph th, etc. The second day we incorporate comprehension and high frequency words through decodable readers. The third day is spent spelling to complement reading such as chaining such as if working on short A we might chain cat to sat to mat. The fourth day we used everything we have learned to practice sentence dictation. The fifth day is used for assessment. Everyone in every school follows the same slides and daily practices during this time. I have had students come from other schools able to pick up the next day's lesson alongside my class which a full understand of what skill we are working on, who the character is in the decodable this week, and how the lessons flow without a problem. In these lessons we work on high frequency words, encoding, decoding, nonsense words, and decodable readers. With the readers we incorporate comprehension skills and can easily adapt it to fit the needs of the student or group we are working with.</a:t>
            </a:r>
            <a:endParaRPr/>
          </a:p>
          <a:p>
            <a:pPr marL="0" lvl="0" indent="0" algn="l" rtl="0">
              <a:spcBef>
                <a:spcPts val="0"/>
              </a:spcBef>
              <a:spcAft>
                <a:spcPts val="0"/>
              </a:spcAft>
              <a:buNone/>
            </a:pPr>
            <a:endParaRPr/>
          </a:p>
          <a:p>
            <a:pPr marL="0" lvl="0" indent="0" algn="l" rtl="0">
              <a:spcBef>
                <a:spcPts val="0"/>
              </a:spcBef>
              <a:spcAft>
                <a:spcPts val="0"/>
              </a:spcAft>
              <a:buNone/>
            </a:pPr>
            <a:r>
              <a:rPr lang="en"/>
              <a:t>In the teacher group we work on activities like using magnetic letters to substitute, add, delete, or chain words based on spelling patterns we are learning or concepts to be taught such as that, hat, hatch or yell, yells, yelled, yelling. We also work in the decodable readers where we can use books based on where they students are in their understanding of letter and sound knowledge from any level we need. Every teacher in every school has access to the same resources.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af71c32eea_0_36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af71c32eea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 Alphabetic, 3 words correctly spelled, inventive spelling</a:t>
            </a:r>
            <a:endParaRPr/>
          </a:p>
          <a:p>
            <a:pPr marL="0" lvl="0" indent="0" algn="l" rtl="0">
              <a:spcBef>
                <a:spcPts val="0"/>
              </a:spcBef>
              <a:spcAft>
                <a:spcPts val="0"/>
              </a:spcAft>
              <a:buNone/>
            </a:pPr>
            <a:endParaRPr/>
          </a:p>
          <a:p>
            <a:pPr marL="0" lvl="0" indent="0" algn="l" rtl="0">
              <a:spcBef>
                <a:spcPts val="0"/>
              </a:spcBef>
              <a:spcAft>
                <a:spcPts val="0"/>
              </a:spcAft>
              <a:buNone/>
            </a:pPr>
            <a:r>
              <a:rPr lang="en"/>
              <a:t>Moved up 3 levels by mid- year. Wrote letter sounds and blends we learned. Most only missing a letter or two such as dim for dime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af71c32eea_0_36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af71c32eea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Cycle testing- every teacher in every school uses the same cycle testing.</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af71c32eea_0_37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af71c32eea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Testing is the same from school to school and follows the student. The teacher assessing the student knows exactly what the student struggles or does well on the day they walk in the door. Examples include: letter name and sound identification, rhyming, isolating BME phonemes, adding BME phonemes, substituting BME phonemes, deleting BME phonemes, as well as counting and blending phonemes. </a:t>
            </a:r>
            <a:endParaRPr/>
          </a:p>
          <a:p>
            <a:pPr marL="0" lvl="0" indent="0" algn="l" rtl="0">
              <a:spcBef>
                <a:spcPts val="0"/>
              </a:spcBef>
              <a:spcAft>
                <a:spcPts val="0"/>
              </a:spcAft>
              <a:buNone/>
            </a:pPr>
            <a:endParaRPr/>
          </a:p>
          <a:p>
            <a:pPr marL="0" lvl="0" indent="0" algn="l" rtl="0">
              <a:spcBef>
                <a:spcPts val="0"/>
              </a:spcBef>
              <a:spcAft>
                <a:spcPts val="0"/>
              </a:spcAft>
              <a:buNone/>
            </a:pPr>
            <a:r>
              <a:rPr lang="en"/>
              <a:t>Letter name and sound identification- TRC was great at telling us a student’s fluency level and annotating mistakes as they read was helpful but knowing exactly which letters, blends, and digraphs students do not know makes it easier to understand where to begin to fix misconceptions and problem areas as opposed to looking at such a broad scope. I have seen students walk in as an ELL not knowing very much about the English language begin to speak, know all of their letter names/ sounds, and be able to spell/ decode simple CVC words by mid year with the practices we use now because we have a true idea of what they know and don’t know when they come to us. We know if we need to start as basic as, what letter is this? To as extensive as let’s write paragraphs or read books with complex patterns.</a:t>
            </a:r>
            <a:endParaRPr/>
          </a:p>
          <a:p>
            <a:pPr marL="0" lvl="0" indent="0" algn="l" rtl="0">
              <a:spcBef>
                <a:spcPts val="0"/>
              </a:spcBef>
              <a:spcAft>
                <a:spcPts val="0"/>
              </a:spcAft>
              <a:buNone/>
            </a:pPr>
            <a:endParaRPr/>
          </a:p>
          <a:p>
            <a:pPr marL="0" lvl="0" indent="0" algn="l" rtl="0">
              <a:spcBef>
                <a:spcPts val="0"/>
              </a:spcBef>
              <a:spcAft>
                <a:spcPts val="0"/>
              </a:spcAft>
              <a:buNone/>
            </a:pPr>
            <a:r>
              <a:rPr lang="en"/>
              <a:t>Phonological testing allows us to see which skills they obtain with taking all of their knowledge and manipulating it.</a:t>
            </a:r>
            <a:endParaRPr/>
          </a:p>
          <a:p>
            <a:pPr marL="0" lvl="0" indent="0" algn="l" rtl="0">
              <a:spcBef>
                <a:spcPts val="0"/>
              </a:spcBef>
              <a:spcAft>
                <a:spcPts val="0"/>
              </a:spcAft>
              <a:buNone/>
            </a:pPr>
            <a:endParaRPr/>
          </a:p>
          <a:p>
            <a:pPr marL="0" lvl="0" indent="0" algn="l" rtl="0">
              <a:spcBef>
                <a:spcPts val="0"/>
              </a:spcBef>
              <a:spcAft>
                <a:spcPts val="0"/>
              </a:spcAft>
              <a:buNone/>
            </a:pPr>
            <a:r>
              <a:rPr lang="en"/>
              <a:t>The reason I love encoding is because it gives us a great foundation of true letter name and sound understanding. When we work on this students not only become better writers and spellers they can use the skill of breaking words down to their smallest component when they come to a difficult word when reading. I have had plenty of conversations with parents and they have also seen the switch between their child solely relying on pictures, which does not always help, to taking the time to tap out each sound in a word and looking for parts they know and using the picture to check kind of like math. They have a strategy to solve and a strategy to check their work.</a:t>
            </a:r>
            <a:endParaRPr/>
          </a:p>
          <a:p>
            <a:pPr marL="0" lvl="0" indent="0" algn="l" rtl="0">
              <a:spcBef>
                <a:spcPts val="0"/>
              </a:spcBef>
              <a:spcAft>
                <a:spcPts val="0"/>
              </a:spcAft>
              <a:buNone/>
            </a:pPr>
            <a:endParaRPr/>
          </a:p>
          <a:p>
            <a:pPr marL="0" lvl="0" indent="0" algn="l" rtl="0">
              <a:spcBef>
                <a:spcPts val="0"/>
              </a:spcBef>
              <a:spcAft>
                <a:spcPts val="0"/>
              </a:spcAft>
              <a:buNone/>
            </a:pPr>
            <a:r>
              <a:rPr lang="en"/>
              <a:t>With every cycle we spend the first day introducing the topic to be learned such as syllables, the digraph th, etc. The second day we incorporate comprehension and high frequency words through decodable readers. The third day is spent spelling to complement reading such as chaining such as if working on short A we might chain cat to sat to mat. The fourth day we used everything we have learned to practice sentence dictation. The fifth day is used for assessment. Everyone in every school follows the same slides and daily practices during this time. I have had students come from other schools able to pick up the next day's lesson alongside my class which a full understand of what skill we are working on, who the character is in the decodable this week, and how the lessons flow without a problem. In these lessons we work on high frequency words, encoding, decoding, nonsense words, and decodable readers. With the readers we incorporate comprehension skills and can easily adapt it to fit the needs of the student or group we are working with.</a:t>
            </a:r>
            <a:endParaRPr/>
          </a:p>
          <a:p>
            <a:pPr marL="0" lvl="0" indent="0" algn="l" rtl="0">
              <a:spcBef>
                <a:spcPts val="0"/>
              </a:spcBef>
              <a:spcAft>
                <a:spcPts val="0"/>
              </a:spcAft>
              <a:buNone/>
            </a:pPr>
            <a:endParaRPr/>
          </a:p>
          <a:p>
            <a:pPr marL="0" lvl="0" indent="0" algn="l" rtl="0">
              <a:spcBef>
                <a:spcPts val="0"/>
              </a:spcBef>
              <a:spcAft>
                <a:spcPts val="0"/>
              </a:spcAft>
              <a:buNone/>
            </a:pPr>
            <a:r>
              <a:rPr lang="en"/>
              <a:t>In the teacher group we work on activities like using magnetic letters to substitute, add, delete, or chain words based on spelling patterns we are learning or concepts to be taught such as that, hat, hatch or yell, yells, yelled, yelling. We also work in the decodable readers where we can use books based on where they students are in their understanding of letter and sound knowledge from any level we need. Every teacher in every school has access to the same resources.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af71c32eea_0_38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af71c32eea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are utilizing Canvas where they all have access to the same lessons being taught in the same order we would do if we were in school.</a:t>
            </a:r>
            <a:endParaRPr/>
          </a:p>
          <a:p>
            <a:pPr marL="0" lvl="0" indent="0" algn="l" rtl="0">
              <a:spcBef>
                <a:spcPts val="0"/>
              </a:spcBef>
              <a:spcAft>
                <a:spcPts val="0"/>
              </a:spcAft>
              <a:buNone/>
            </a:pPr>
            <a:endParaRPr/>
          </a:p>
          <a:p>
            <a:pPr marL="0" lvl="0" indent="0" algn="l" rtl="0">
              <a:spcBef>
                <a:spcPts val="0"/>
              </a:spcBef>
              <a:spcAft>
                <a:spcPts val="0"/>
              </a:spcAft>
              <a:buNone/>
            </a:pPr>
            <a:r>
              <a:rPr lang="en"/>
              <a:t>When the students are live with us we continue to work on the grade level skills being taught in the lessons and then focus on what they need individually in small groups or during one on one check- ins throughout the week.</a:t>
            </a:r>
            <a:endParaRPr/>
          </a:p>
          <a:p>
            <a:pPr marL="0" lvl="0" indent="0" algn="l" rtl="0">
              <a:spcBef>
                <a:spcPts val="0"/>
              </a:spcBef>
              <a:spcAft>
                <a:spcPts val="0"/>
              </a:spcAft>
              <a:buNone/>
            </a:pPr>
            <a:endParaRPr/>
          </a:p>
          <a:p>
            <a:pPr marL="457200" lvl="0" indent="-298450" algn="l" rtl="0">
              <a:lnSpc>
                <a:spcPct val="150000"/>
              </a:lnSpc>
              <a:spcBef>
                <a:spcPts val="0"/>
              </a:spcBef>
              <a:spcAft>
                <a:spcPts val="0"/>
              </a:spcAft>
              <a:buClr>
                <a:srgbClr val="201F1E"/>
              </a:buClr>
              <a:buSzPts val="1100"/>
              <a:buFont typeface="Didact Gothic"/>
              <a:buChar char="●"/>
            </a:pPr>
            <a:r>
              <a:rPr lang="en">
                <a:solidFill>
                  <a:schemeClr val="dk1"/>
                </a:solidFill>
                <a:latin typeface="Didact Gothic"/>
                <a:ea typeface="Didact Gothic"/>
                <a:cs typeface="Didact Gothic"/>
                <a:sym typeface="Didact Gothic"/>
              </a:rPr>
              <a:t>When in small groups students </a:t>
            </a:r>
            <a:endParaRPr>
              <a:solidFill>
                <a:schemeClr val="dk1"/>
              </a:solidFill>
              <a:latin typeface="Didact Gothic"/>
              <a:ea typeface="Didact Gothic"/>
              <a:cs typeface="Didact Gothic"/>
              <a:sym typeface="Didact Gothic"/>
            </a:endParaRPr>
          </a:p>
          <a:p>
            <a:pPr marL="0" lvl="0" indent="0" algn="l" rtl="0">
              <a:lnSpc>
                <a:spcPct val="150000"/>
              </a:lnSpc>
              <a:spcBef>
                <a:spcPts val="0"/>
              </a:spcBef>
              <a:spcAft>
                <a:spcPts val="0"/>
              </a:spcAft>
              <a:buClr>
                <a:schemeClr val="dk1"/>
              </a:buClr>
              <a:buSzPts val="1100"/>
              <a:buFont typeface="Arial"/>
              <a:buNone/>
            </a:pPr>
            <a:r>
              <a:rPr lang="en">
                <a:solidFill>
                  <a:schemeClr val="dk1"/>
                </a:solidFill>
                <a:latin typeface="Didact Gothic"/>
                <a:ea typeface="Didact Gothic"/>
                <a:cs typeface="Didact Gothic"/>
                <a:sym typeface="Didact Gothic"/>
              </a:rPr>
              <a:t>still have access to decodable </a:t>
            </a:r>
            <a:endParaRPr>
              <a:solidFill>
                <a:schemeClr val="dk1"/>
              </a:solidFill>
              <a:latin typeface="Didact Gothic"/>
              <a:ea typeface="Didact Gothic"/>
              <a:cs typeface="Didact Gothic"/>
              <a:sym typeface="Didact Gothic"/>
            </a:endParaRPr>
          </a:p>
          <a:p>
            <a:pPr marL="0" lvl="0" indent="0" algn="l" rtl="0">
              <a:lnSpc>
                <a:spcPct val="150000"/>
              </a:lnSpc>
              <a:spcBef>
                <a:spcPts val="0"/>
              </a:spcBef>
              <a:spcAft>
                <a:spcPts val="0"/>
              </a:spcAft>
              <a:buClr>
                <a:schemeClr val="dk1"/>
              </a:buClr>
              <a:buSzPts val="1100"/>
              <a:buFont typeface="Arial"/>
              <a:buNone/>
            </a:pPr>
            <a:r>
              <a:rPr lang="en">
                <a:solidFill>
                  <a:schemeClr val="dk1"/>
                </a:solidFill>
                <a:latin typeface="Didact Gothic"/>
                <a:ea typeface="Didact Gothic"/>
                <a:cs typeface="Didact Gothic"/>
                <a:sym typeface="Didact Gothic"/>
              </a:rPr>
              <a:t>readers, cycle and benchmark testing, </a:t>
            </a:r>
            <a:endParaRPr>
              <a:solidFill>
                <a:schemeClr val="dk1"/>
              </a:solidFill>
              <a:latin typeface="Didact Gothic"/>
              <a:ea typeface="Didact Gothic"/>
              <a:cs typeface="Didact Gothic"/>
              <a:sym typeface="Didact Gothic"/>
            </a:endParaRPr>
          </a:p>
          <a:p>
            <a:pPr marL="0" lvl="0" indent="0" algn="l" rtl="0">
              <a:lnSpc>
                <a:spcPct val="150000"/>
              </a:lnSpc>
              <a:spcBef>
                <a:spcPts val="0"/>
              </a:spcBef>
              <a:spcAft>
                <a:spcPts val="0"/>
              </a:spcAft>
              <a:buClr>
                <a:schemeClr val="dk1"/>
              </a:buClr>
              <a:buSzPts val="1100"/>
              <a:buFont typeface="Arial"/>
              <a:buNone/>
            </a:pPr>
            <a:r>
              <a:rPr lang="en">
                <a:solidFill>
                  <a:schemeClr val="dk1"/>
                </a:solidFill>
                <a:latin typeface="Didact Gothic"/>
                <a:ea typeface="Didact Gothic"/>
                <a:cs typeface="Didact Gothic"/>
                <a:sym typeface="Didact Gothic"/>
              </a:rPr>
              <a:t>whiteboards/ markers to manipulate </a:t>
            </a:r>
            <a:endParaRPr>
              <a:solidFill>
                <a:schemeClr val="dk1"/>
              </a:solidFill>
              <a:latin typeface="Didact Gothic"/>
              <a:ea typeface="Didact Gothic"/>
              <a:cs typeface="Didact Gothic"/>
              <a:sym typeface="Didact Gothic"/>
            </a:endParaRPr>
          </a:p>
          <a:p>
            <a:pPr marL="0" lvl="0" indent="0" algn="l" rtl="0">
              <a:lnSpc>
                <a:spcPct val="150000"/>
              </a:lnSpc>
              <a:spcBef>
                <a:spcPts val="0"/>
              </a:spcBef>
              <a:spcAft>
                <a:spcPts val="0"/>
              </a:spcAft>
              <a:buClr>
                <a:schemeClr val="dk1"/>
              </a:buClr>
              <a:buSzPts val="1100"/>
              <a:buFont typeface="Arial"/>
              <a:buNone/>
            </a:pPr>
            <a:r>
              <a:rPr lang="en">
                <a:solidFill>
                  <a:schemeClr val="dk1"/>
                </a:solidFill>
                <a:latin typeface="Didact Gothic"/>
                <a:ea typeface="Didact Gothic"/>
                <a:cs typeface="Didact Gothic"/>
                <a:sym typeface="Didact Gothic"/>
              </a:rPr>
              <a:t>spelling patterns and show what they </a:t>
            </a:r>
            <a:endParaRPr>
              <a:solidFill>
                <a:schemeClr val="dk1"/>
              </a:solidFill>
              <a:latin typeface="Didact Gothic"/>
              <a:ea typeface="Didact Gothic"/>
              <a:cs typeface="Didact Gothic"/>
              <a:sym typeface="Didact Gothic"/>
            </a:endParaRPr>
          </a:p>
          <a:p>
            <a:pPr marL="0" lvl="0" indent="0" algn="l" rtl="0">
              <a:lnSpc>
                <a:spcPct val="150000"/>
              </a:lnSpc>
              <a:spcBef>
                <a:spcPts val="0"/>
              </a:spcBef>
              <a:spcAft>
                <a:spcPts val="0"/>
              </a:spcAft>
              <a:buClr>
                <a:schemeClr val="dk1"/>
              </a:buClr>
              <a:buSzPts val="1100"/>
              <a:buFont typeface="Arial"/>
              <a:buNone/>
            </a:pPr>
            <a:r>
              <a:rPr lang="en">
                <a:solidFill>
                  <a:schemeClr val="dk1"/>
                </a:solidFill>
                <a:latin typeface="Didact Gothic"/>
                <a:ea typeface="Didact Gothic"/>
                <a:cs typeface="Didact Gothic"/>
                <a:sym typeface="Didact Gothic"/>
              </a:rPr>
              <a:t>know, as well as online games or </a:t>
            </a:r>
            <a:endParaRPr>
              <a:solidFill>
                <a:schemeClr val="dk1"/>
              </a:solidFill>
              <a:latin typeface="Didact Gothic"/>
              <a:ea typeface="Didact Gothic"/>
              <a:cs typeface="Didact Gothic"/>
              <a:sym typeface="Didact Gothic"/>
            </a:endParaRPr>
          </a:p>
          <a:p>
            <a:pPr marL="0" lvl="0" indent="0" algn="l" rtl="0">
              <a:lnSpc>
                <a:spcPct val="150000"/>
              </a:lnSpc>
              <a:spcBef>
                <a:spcPts val="0"/>
              </a:spcBef>
              <a:spcAft>
                <a:spcPts val="0"/>
              </a:spcAft>
              <a:buClr>
                <a:schemeClr val="dk1"/>
              </a:buClr>
              <a:buSzPts val="1100"/>
              <a:buFont typeface="Arial"/>
              <a:buNone/>
            </a:pPr>
            <a:r>
              <a:rPr lang="en">
                <a:solidFill>
                  <a:schemeClr val="dk1"/>
                </a:solidFill>
                <a:latin typeface="Didact Gothic"/>
                <a:ea typeface="Didact Gothic"/>
                <a:cs typeface="Didact Gothic"/>
                <a:sym typeface="Didact Gothic"/>
              </a:rPr>
              <a:t>websites we can send to practice encoding or decoding.</a:t>
            </a:r>
            <a:endParaRPr sz="1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af71c32eea_0_39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af71c32eea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a4761831ec_0_2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a4761831e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af71c32eea_0_40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af71c32eea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Parents now receive information on how to improve students reading, spelling, speaking, etc. They know exactly where to begin helping their student because we now know exactly where to begin.</a:t>
            </a:r>
            <a:endParaRPr/>
          </a:p>
          <a:p>
            <a:pPr marL="0" lvl="0" indent="0" algn="l" rtl="0">
              <a:spcBef>
                <a:spcPts val="0"/>
              </a:spcBef>
              <a:spcAft>
                <a:spcPts val="0"/>
              </a:spcAft>
              <a:buNone/>
            </a:pPr>
            <a:endParaRPr/>
          </a:p>
          <a:p>
            <a:pPr marL="0" lvl="0" indent="0" algn="l" rtl="0">
              <a:spcBef>
                <a:spcPts val="0"/>
              </a:spcBef>
              <a:spcAft>
                <a:spcPts val="0"/>
              </a:spcAft>
              <a:buNone/>
            </a:pPr>
            <a:r>
              <a:rPr lang="en"/>
              <a:t>If it does not match it is not done. Everything done from what the student sees to what they work on is intentional with them in mind.</a:t>
            </a:r>
            <a:endParaRPr/>
          </a:p>
          <a:p>
            <a:pPr marL="0" lvl="0" indent="0" algn="l" rtl="0">
              <a:spcBef>
                <a:spcPts val="0"/>
              </a:spcBef>
              <a:spcAft>
                <a:spcPts val="0"/>
              </a:spcAft>
              <a:buNone/>
            </a:pPr>
            <a:endParaRPr/>
          </a:p>
          <a:p>
            <a:pPr marL="0" lvl="0" indent="0" algn="l" rtl="0">
              <a:spcBef>
                <a:spcPts val="0"/>
              </a:spcBef>
              <a:spcAft>
                <a:spcPts val="0"/>
              </a:spcAft>
              <a:buNone/>
            </a:pPr>
            <a:r>
              <a:rPr lang="en"/>
              <a:t>We are no longer strictly focusing on comprehension and fluency. We are focusing on improving them in every aspect.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af71c32eea_0_40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af71c32eea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ELL Student Example- Male student from African whose first language was French</a:t>
            </a:r>
            <a:endParaRPr/>
          </a:p>
          <a:p>
            <a:pPr marL="0" lvl="0" indent="0" algn="l" rtl="0">
              <a:spcBef>
                <a:spcPts val="0"/>
              </a:spcBef>
              <a:spcAft>
                <a:spcPts val="0"/>
              </a:spcAft>
              <a:buNone/>
            </a:pPr>
            <a:endParaRPr/>
          </a:p>
          <a:p>
            <a:pPr marL="0" lvl="0" indent="0" algn="l" rtl="0">
              <a:spcBef>
                <a:spcPts val="0"/>
              </a:spcBef>
              <a:spcAft>
                <a:spcPts val="0"/>
              </a:spcAft>
              <a:buNone/>
            </a:pPr>
            <a:r>
              <a:rPr lang="en"/>
              <a:t>BOY- added a L to represent a space after each word. Did better at simple CVC words. </a:t>
            </a:r>
            <a:endParaRPr/>
          </a:p>
          <a:p>
            <a:pPr marL="0" lvl="0" indent="0" algn="l" rtl="0">
              <a:spcBef>
                <a:spcPts val="0"/>
              </a:spcBef>
              <a:spcAft>
                <a:spcPts val="0"/>
              </a:spcAft>
              <a:buNone/>
            </a:pPr>
            <a:endParaRPr/>
          </a:p>
          <a:p>
            <a:pPr marL="0" lvl="0" indent="0" algn="l" rtl="0">
              <a:spcBef>
                <a:spcPts val="0"/>
              </a:spcBef>
              <a:spcAft>
                <a:spcPts val="0"/>
              </a:spcAft>
              <a:buNone/>
            </a:pPr>
            <a:r>
              <a:rPr lang="en"/>
              <a:t>MOY- moved 3 levels by mid year to early full alphabetic. Understands grammar/  using letter sounds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af71c32eea_0_41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af71c32eea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currently have my lowest group working on words with all short vowels included and have began to introduce beginning digraphs. Whereas, my middle group is working on wh- and -ck. My high flyers are working on closed, 2- syllables words. I am using the conversion chart which every teacher in the district has access to in order to help me know how each group should be progressing. If there is a pattern I see a struggle with, I can spend more time or go back to a previous cycle to fill in anything they may be missing that hinders them from understanding the new goals.</a:t>
            </a:r>
            <a:endParaRPr/>
          </a:p>
          <a:p>
            <a:pPr marL="0" lvl="0" indent="0" algn="l" rtl="0">
              <a:spcBef>
                <a:spcPts val="0"/>
              </a:spcBef>
              <a:spcAft>
                <a:spcPts val="0"/>
              </a:spcAft>
              <a:buNone/>
            </a:pPr>
            <a:endParaRPr/>
          </a:p>
          <a:p>
            <a:pPr marL="0" lvl="0" indent="0" algn="l" rtl="0">
              <a:spcBef>
                <a:spcPts val="0"/>
              </a:spcBef>
              <a:spcAft>
                <a:spcPts val="0"/>
              </a:spcAft>
              <a:buNone/>
            </a:pPr>
            <a:r>
              <a:rPr lang="en"/>
              <a:t>Before- </a:t>
            </a:r>
            <a:endParaRPr/>
          </a:p>
          <a:p>
            <a:pPr marL="0" lvl="0" indent="0" algn="l" rtl="0">
              <a:spcBef>
                <a:spcPts val="0"/>
              </a:spcBef>
              <a:spcAft>
                <a:spcPts val="0"/>
              </a:spcAft>
              <a:buNone/>
            </a:pPr>
            <a:r>
              <a:rPr lang="en"/>
              <a:t>Could the student answer questions about what they just read? However, students cannot understand what they cannot read.</a:t>
            </a:r>
            <a:endParaRPr/>
          </a:p>
          <a:p>
            <a:pPr marL="0" lvl="0" indent="0" algn="l" rtl="0">
              <a:spcBef>
                <a:spcPts val="0"/>
              </a:spcBef>
              <a:spcAft>
                <a:spcPts val="0"/>
              </a:spcAft>
              <a:buNone/>
            </a:pPr>
            <a:endParaRPr/>
          </a:p>
          <a:p>
            <a:pPr marL="0" lvl="0" indent="0" algn="l" rtl="0">
              <a:spcBef>
                <a:spcPts val="0"/>
              </a:spcBef>
              <a:spcAft>
                <a:spcPts val="0"/>
              </a:spcAft>
              <a:buNone/>
            </a:pPr>
            <a:r>
              <a:rPr lang="en"/>
              <a:t>When I first began this program, I was completing the second half of my National Board for Early Childhood Generalist. Whatever the on grade level skill was, that is what I also practiced in small groups.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af71c32eea_0_42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af71c32eea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af71c32eea_0_42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af71c32eea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af71c32eea_0_434: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af71c32eea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af71c32eea_0_442: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af71c32eea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af71c32eea_0_452: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af71c32eea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af71c32eea_0_459: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af71c32eea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af71c32eea_0_466: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af71c32eea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a6c78764f8_0_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a6c78764f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https://achievethecore.org/page/3314/early-reading-accelerators-series-part-1-key-content-considerations-for-monolingual-students-and-english-learners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af71c32eea_0_473: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af71c32eea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af71c32eea_0_480: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af71c32eea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af71c32eea_0_489: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af71c32eea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af71c32eea_0_496: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af71c32eea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af71c32eea_0_507: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af71c32eea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af71c32eea_0_518: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af71c32eea_0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af71c32eea_0_524: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af71c32eea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af71c32eea_0_533: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af71c32eea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af71c32eea_0_543:notes"/>
          <p:cNvSpPr>
            <a:spLocks noGrp="1" noRot="1" noChangeAspect="1"/>
          </p:cNvSpPr>
          <p:nvPr>
            <p:ph type="sldImg" idx="2"/>
          </p:nvPr>
        </p:nvSpPr>
        <p:spPr>
          <a:xfrm>
            <a:off x="1143274"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af71c32eea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0000"/>
              </a:lnSpc>
              <a:spcBef>
                <a:spcPts val="0"/>
              </a:spcBef>
              <a:spcAft>
                <a:spcPts val="600"/>
              </a:spcAft>
              <a:buNone/>
            </a:pPr>
            <a:endParaRPr sz="1050">
              <a:solidFill>
                <a:srgbClr val="666666"/>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af71c32eea_0_549: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af71c32eea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a2c8ad8c8e_0_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a2c8ad8c8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https://achievethecore.org/page/3316/early-reading-accelerators-series-part-2-sharing-district-perspectives-on-equitable-reading-instruction</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af71c32eea_0_555: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af71c32eea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af71c32eea_0_561:notes"/>
          <p:cNvSpPr>
            <a:spLocks noGrp="1" noRot="1" noChangeAspect="1"/>
          </p:cNvSpPr>
          <p:nvPr>
            <p:ph type="sldImg" idx="2"/>
          </p:nvPr>
        </p:nvSpPr>
        <p:spPr>
          <a:xfrm>
            <a:off x="1143283"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af71c32eea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af71c32eea_0_57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af71c32eea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Thank you for allowing us to share our journey with you. We hope hearing our process resonated in some way with you and the work you are doing in your districts. We look forward to your questions and learning from you in the future!</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a5846b523d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0" name="Google Shape;1030;ga5846b523d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af4cb94492_4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1041" name="Google Shape;1041;gaf4cb94492_4_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af4cb94492_4_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gaf4cb94492_4_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1051" name="Google Shape;1051;gaf4cb94492_4_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af4cb94492_4_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gaf4cb94492_4_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1058" name="Google Shape;1058;gaf4cb94492_4_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af4cb94492_4_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8" name="Google Shape;1068;gaf4cb94492_4_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af4cb94492_4_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gaf4cb94492_4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8" name="Google Shape;1078;gaf4cb94492_4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af4cb94492_4_1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gaf4cb94492_4_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8" name="Google Shape;1088;gaf4cb94492_4_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9e878c68bc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9e878c68bc_1_0: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496" name="Google Shape;496;g9e878c68bc_1_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Lucida Sans"/>
                <a:ea typeface="Lucida Sans"/>
                <a:cs typeface="Lucida Sans"/>
                <a:sym typeface="Lucida Sans"/>
              </a:rPr>
              <a:t>7</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af4cb94492_4_1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1106" name="Google Shape;1106;gaf4cb94492_4_1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af4cb94492_4_1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gaf4cb94492_4_1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2" name="Google Shape;1112;gaf4cb94492_4_1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af4cb94492_4_1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2" name="Google Shape;1122;gaf4cb94492_4_1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3" name="Google Shape;1123;gaf4cb94492_4_1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af4cb94492_4_1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2" name="Google Shape;1132;gaf4cb94492_4_1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3" name="Google Shape;1133;gaf4cb94492_4_1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af4cb94492_4_2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2" name="Google Shape;1142;gaf4cb94492_4_2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3" name="Google Shape;1143;gaf4cb94492_4_2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af4cb94492_4_2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0" name="Google Shape;1150;gaf4cb94492_4_2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1" name="Google Shape;1151;gaf4cb94492_4_2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af4cb94492_4_22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9" name="Google Shape;1159;gaf4cb94492_4_2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af4cb94492_4_23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gaf4cb94492_4_2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af4cb94492_4_23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gaf4cb94492_4_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af4cb94492_4_2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None/>
            </a:pPr>
            <a:endParaRPr/>
          </a:p>
        </p:txBody>
      </p:sp>
      <p:sp>
        <p:nvSpPr>
          <p:cNvPr id="1178" name="Google Shape;1178;gaf4cb94492_4_2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a19cff37b2_0_7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a19cff37b2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sz="800" b="1" u="sng">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af4cb94492_4_25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7" name="Google Shape;1187;gaf4cb94492_4_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af4cb94492_4_25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2" name="Google Shape;1192;gaf4cb94492_4_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af4cb94492_4_2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7" name="Google Shape;1197;gaf4cb94492_4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8" name="Google Shape;1198;gaf4cb94492_4_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af4cb94492_4_26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gaf4cb94492_4_2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a79ef9b4fe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8" name="Google Shape;1218;ga79ef9b4fe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a7f98d6a28_1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5" name="Google Shape;1225;ga7f98d6a28_1_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a7f98d6a28_1_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9" name="Google Shape;1239;ga7f98d6a28_1_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a7f98d6a28_1_9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8" name="Google Shape;1248;ga7f98d6a28_1_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a7f98d6a28_1_11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4" name="Google Shape;1264;ga7f98d6a28_1_1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a7f98d6a28_1_11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1" name="Google Shape;1271;ga7f98d6a28_1_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45e7e534a_7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0" name="Google Shape;520;ga45e7e534a_7_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a7f98d6a28_1_12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8" name="Google Shape;1278;ga7f98d6a28_1_1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a7f98d6a28_1_1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5" name="Google Shape;1295;ga7f98d6a28_1_1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ga7f98d6a28_1_16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8" name="Google Shape;1318;ga7f98d6a28_1_1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a7f98d6a28_1_1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5" name="Google Shape;1325;ga7f98d6a28_1_1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a7f98d6a28_1_19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9" name="Google Shape;1349;ga7f98d6a28_1_1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a7f98d6a28_1_19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6" name="Google Shape;1356;ga7f98d6a28_1_1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a7f98d6a28_1_20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8" name="Google Shape;1368;ga7f98d6a28_1_2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a7f98d6a28_1_21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5" name="Google Shape;1375;ga7f98d6a28_1_2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a7f98d6a28_1_22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6" name="Google Shape;1386;ga7f98d6a28_1_2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a7f98d6a28_1_23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5" name="Google Shape;1395;ga7f98d6a28_1_2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0"/>
        <p:cNvGrpSpPr/>
        <p:nvPr/>
      </p:nvGrpSpPr>
      <p:grpSpPr>
        <a:xfrm>
          <a:off x="0" y="0"/>
          <a:ext cx="0" cy="0"/>
          <a:chOff x="0" y="0"/>
          <a:chExt cx="0" cy="0"/>
        </a:xfrm>
      </p:grpSpPr>
      <p:sp>
        <p:nvSpPr>
          <p:cNvPr id="51" name="Google Shape;51;p13"/>
          <p:cNvSpPr/>
          <p:nvPr/>
        </p:nvSpPr>
        <p:spPr>
          <a:xfrm>
            <a:off x="0" y="0"/>
            <a:ext cx="9144000" cy="6858000"/>
          </a:xfrm>
          <a:prstGeom prst="rect">
            <a:avLst/>
          </a:prstGeom>
          <a:solidFill>
            <a:srgbClr val="1EA56A"/>
          </a:solidFill>
          <a:ln>
            <a:noFill/>
          </a:ln>
          <a:effectLst>
            <a:outerShdw blurRad="40000" dist="23000" dir="5400000" rotWithShape="0">
              <a:srgbClr val="000000">
                <a:alpha val="3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2" name="Google Shape;52;p13"/>
          <p:cNvSpPr txBox="1"/>
          <p:nvPr/>
        </p:nvSpPr>
        <p:spPr>
          <a:xfrm>
            <a:off x="115460" y="2306250"/>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Lucida Sans"/>
              <a:ea typeface="Lucida Sans"/>
              <a:cs typeface="Lucida Sans"/>
              <a:sym typeface="Lucida Sans"/>
            </a:endParaRPr>
          </a:p>
        </p:txBody>
      </p:sp>
      <p:sp>
        <p:nvSpPr>
          <p:cNvPr id="53" name="Google Shape;53;p13"/>
          <p:cNvSpPr txBox="1"/>
          <p:nvPr/>
        </p:nvSpPr>
        <p:spPr>
          <a:xfrm>
            <a:off x="115460" y="2952693"/>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Lucida Sans"/>
              <a:ea typeface="Lucida Sans"/>
              <a:cs typeface="Lucida Sans"/>
              <a:sym typeface="Lucida Sans"/>
            </a:endParaRPr>
          </a:p>
        </p:txBody>
      </p:sp>
      <p:sp>
        <p:nvSpPr>
          <p:cNvPr id="54" name="Google Shape;54;p13"/>
          <p:cNvSpPr txBox="1"/>
          <p:nvPr/>
        </p:nvSpPr>
        <p:spPr>
          <a:xfrm>
            <a:off x="115460" y="2306250"/>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Lucida Sans"/>
              <a:ea typeface="Lucida Sans"/>
              <a:cs typeface="Lucida Sans"/>
              <a:sym typeface="Lucida Sans"/>
            </a:endParaRPr>
          </a:p>
        </p:txBody>
      </p:sp>
      <p:sp>
        <p:nvSpPr>
          <p:cNvPr id="55" name="Google Shape;55;p13"/>
          <p:cNvSpPr txBox="1"/>
          <p:nvPr/>
        </p:nvSpPr>
        <p:spPr>
          <a:xfrm>
            <a:off x="115460" y="2952693"/>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Lucida Sans"/>
              <a:ea typeface="Lucida Sans"/>
              <a:cs typeface="Lucida Sans"/>
              <a:sym typeface="Lucida Sans"/>
            </a:endParaRPr>
          </a:p>
        </p:txBody>
      </p:sp>
      <p:sp>
        <p:nvSpPr>
          <p:cNvPr id="56" name="Google Shape;56;p13"/>
          <p:cNvSpPr txBox="1">
            <a:spLocks noGrp="1"/>
          </p:cNvSpPr>
          <p:nvPr>
            <p:ph type="title"/>
          </p:nvPr>
        </p:nvSpPr>
        <p:spPr>
          <a:xfrm>
            <a:off x="216569" y="2829678"/>
            <a:ext cx="8620500" cy="8685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400"/>
              <a:buFont typeface="Lucida Sans"/>
              <a:buNone/>
              <a:defRPr sz="2400">
                <a:solidFill>
                  <a:schemeClr val="lt1"/>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57200" y="274638"/>
            <a:ext cx="8229600" cy="1143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3F3F39"/>
              </a:buClr>
              <a:buSzPts val="2100"/>
              <a:buFont typeface="Lucida Sans"/>
              <a:buNone/>
              <a:defRPr sz="1100">
                <a:solidFill>
                  <a:srgbClr val="3F3F39"/>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59" name="Google Shape;59;p14"/>
          <p:cNvSpPr txBox="1">
            <a:spLocks noGrp="1"/>
          </p:cNvSpPr>
          <p:nvPr>
            <p:ph type="body" idx="1"/>
          </p:nvPr>
        </p:nvSpPr>
        <p:spPr>
          <a:xfrm>
            <a:off x="457200" y="1600201"/>
            <a:ext cx="8229600" cy="4526100"/>
          </a:xfrm>
          <a:prstGeom prst="rect">
            <a:avLst/>
          </a:prstGeom>
          <a:noFill/>
          <a:ln>
            <a:noFill/>
          </a:ln>
        </p:spPr>
        <p:txBody>
          <a:bodyPr spcFirstLastPara="1" wrap="square" lIns="68575" tIns="34275" rIns="68575" bIns="34275" anchor="t" anchorCtr="0">
            <a:noAutofit/>
          </a:bodyPr>
          <a:lstStyle>
            <a:lvl1pPr marL="457200" lvl="0" indent="-342900" algn="l">
              <a:spcBef>
                <a:spcPts val="400"/>
              </a:spcBef>
              <a:spcAft>
                <a:spcPts val="0"/>
              </a:spcAft>
              <a:buClr>
                <a:srgbClr val="3F3F39"/>
              </a:buClr>
              <a:buSzPts val="1800"/>
              <a:buChar char="●"/>
              <a:defRPr sz="1100">
                <a:solidFill>
                  <a:srgbClr val="3F3F39"/>
                </a:solidFill>
              </a:defRPr>
            </a:lvl1pPr>
            <a:lvl2pPr marL="914400" lvl="1" indent="-323850" algn="l">
              <a:spcBef>
                <a:spcPts val="1600"/>
              </a:spcBef>
              <a:spcAft>
                <a:spcPts val="0"/>
              </a:spcAft>
              <a:buClr>
                <a:srgbClr val="3F3F39"/>
              </a:buClr>
              <a:buSzPts val="1500"/>
              <a:buChar char="○"/>
              <a:defRPr sz="1100">
                <a:solidFill>
                  <a:srgbClr val="3F3F39"/>
                </a:solidFill>
              </a:defRPr>
            </a:lvl2pPr>
            <a:lvl3pPr marL="1371600" lvl="2" indent="-317500" algn="l">
              <a:spcBef>
                <a:spcPts val="1600"/>
              </a:spcBef>
              <a:spcAft>
                <a:spcPts val="0"/>
              </a:spcAft>
              <a:buClr>
                <a:srgbClr val="3F3F39"/>
              </a:buClr>
              <a:buSzPts val="1400"/>
              <a:buChar char="■"/>
              <a:defRPr sz="1100">
                <a:solidFill>
                  <a:srgbClr val="3F3F39"/>
                </a:solidFill>
              </a:defRPr>
            </a:lvl3pPr>
            <a:lvl4pPr marL="1828800" lvl="3" indent="-304800" algn="l">
              <a:spcBef>
                <a:spcPts val="1600"/>
              </a:spcBef>
              <a:spcAft>
                <a:spcPts val="0"/>
              </a:spcAft>
              <a:buClr>
                <a:srgbClr val="3F3F39"/>
              </a:buClr>
              <a:buSzPts val="1200"/>
              <a:buChar char="●"/>
              <a:defRPr sz="1100">
                <a:solidFill>
                  <a:srgbClr val="3F3F39"/>
                </a:solidFill>
              </a:defRPr>
            </a:lvl4pPr>
            <a:lvl5pPr marL="2286000" lvl="4" indent="-304800" algn="l">
              <a:spcBef>
                <a:spcPts val="1600"/>
              </a:spcBef>
              <a:spcAft>
                <a:spcPts val="0"/>
              </a:spcAft>
              <a:buClr>
                <a:srgbClr val="3F3F39"/>
              </a:buClr>
              <a:buSzPts val="1200"/>
              <a:buChar char="○"/>
              <a:defRPr sz="1100">
                <a:solidFill>
                  <a:srgbClr val="3F3F39"/>
                </a:solidFill>
              </a:defRPr>
            </a:lvl5pPr>
            <a:lvl6pPr marL="2743200" lvl="5" indent="-317500" algn="l">
              <a:spcBef>
                <a:spcPts val="1600"/>
              </a:spcBef>
              <a:spcAft>
                <a:spcPts val="0"/>
              </a:spcAft>
              <a:buClr>
                <a:schemeClr val="dk1"/>
              </a:buClr>
              <a:buSzPts val="1400"/>
              <a:buChar char="■"/>
              <a:defRPr sz="1100"/>
            </a:lvl6pPr>
            <a:lvl7pPr marL="3200400" lvl="6" indent="-317500" algn="l">
              <a:spcBef>
                <a:spcPts val="1600"/>
              </a:spcBef>
              <a:spcAft>
                <a:spcPts val="0"/>
              </a:spcAft>
              <a:buClr>
                <a:schemeClr val="dk1"/>
              </a:buClr>
              <a:buSzPts val="1400"/>
              <a:buChar char="●"/>
              <a:defRPr sz="1100"/>
            </a:lvl7pPr>
            <a:lvl8pPr marL="3657600" lvl="7" indent="-317500" algn="l">
              <a:spcBef>
                <a:spcPts val="1600"/>
              </a:spcBef>
              <a:spcAft>
                <a:spcPts val="0"/>
              </a:spcAft>
              <a:buClr>
                <a:schemeClr val="dk1"/>
              </a:buClr>
              <a:buSzPts val="1400"/>
              <a:buChar char="○"/>
              <a:defRPr sz="1100"/>
            </a:lvl8pPr>
            <a:lvl9pPr marL="4114800" lvl="8" indent="-317500" algn="l">
              <a:spcBef>
                <a:spcPts val="1600"/>
              </a:spcBef>
              <a:spcAft>
                <a:spcPts val="1600"/>
              </a:spcAft>
              <a:buClr>
                <a:schemeClr val="dk1"/>
              </a:buClr>
              <a:buSzPts val="1400"/>
              <a:buChar char="■"/>
              <a:defRPr sz="1100"/>
            </a:lvl9pPr>
          </a:lstStyle>
          <a:p>
            <a:endParaRPr/>
          </a:p>
        </p:txBody>
      </p:sp>
      <p:sp>
        <p:nvSpPr>
          <p:cNvPr id="60" name="Google Shape;60;p14">
            <a:hlinkClick r:id="rId2"/>
          </p:cNvPr>
          <p:cNvSpPr/>
          <p:nvPr/>
        </p:nvSpPr>
        <p:spPr>
          <a:xfrm>
            <a:off x="3542587" y="6519776"/>
            <a:ext cx="1906800" cy="175500"/>
          </a:xfrm>
          <a:prstGeom prst="rect">
            <a:avLst/>
          </a:prstGeom>
          <a:noFill/>
          <a:ln>
            <a:noFill/>
          </a:ln>
          <a:effectLst>
            <a:outerShdw blurRad="40000" dist="23000" dir="5400000" rotWithShape="0">
              <a:srgbClr val="000000">
                <a:alpha val="3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457200" y="274638"/>
            <a:ext cx="8229600" cy="11430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rgbClr val="3F3F39"/>
              </a:buClr>
              <a:buSzPts val="2100"/>
              <a:buFont typeface="Lucida Sans"/>
              <a:buNone/>
              <a:defRPr sz="1100">
                <a:solidFill>
                  <a:srgbClr val="3F3F39"/>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63" name="Google Shape;63;p15"/>
          <p:cNvSpPr txBox="1">
            <a:spLocks noGrp="1"/>
          </p:cNvSpPr>
          <p:nvPr>
            <p:ph type="body" idx="1"/>
          </p:nvPr>
        </p:nvSpPr>
        <p:spPr>
          <a:xfrm>
            <a:off x="457200" y="1417638"/>
            <a:ext cx="4040100" cy="773100"/>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Clr>
                <a:srgbClr val="3F3F39"/>
              </a:buClr>
              <a:buSzPts val="1800"/>
              <a:buNone/>
              <a:defRPr sz="1800" b="1">
                <a:solidFill>
                  <a:srgbClr val="3F3F39"/>
                </a:solidFill>
              </a:defRPr>
            </a:lvl1pPr>
            <a:lvl2pPr marL="914400" lvl="1" indent="-228600" algn="l">
              <a:spcBef>
                <a:spcPts val="1600"/>
              </a:spcBef>
              <a:spcAft>
                <a:spcPts val="0"/>
              </a:spcAft>
              <a:buClr>
                <a:schemeClr val="dk1"/>
              </a:buClr>
              <a:buSzPts val="1500"/>
              <a:buNone/>
              <a:defRPr sz="1500" b="1"/>
            </a:lvl2pPr>
            <a:lvl3pPr marL="1371600" lvl="2" indent="-228600" algn="l">
              <a:spcBef>
                <a:spcPts val="1600"/>
              </a:spcBef>
              <a:spcAft>
                <a:spcPts val="0"/>
              </a:spcAft>
              <a:buClr>
                <a:schemeClr val="dk1"/>
              </a:buClr>
              <a:buSzPts val="1400"/>
              <a:buNone/>
              <a:defRPr sz="1400" b="1"/>
            </a:lvl3pPr>
            <a:lvl4pPr marL="1828800" lvl="3" indent="-228600" algn="l">
              <a:spcBef>
                <a:spcPts val="1600"/>
              </a:spcBef>
              <a:spcAft>
                <a:spcPts val="0"/>
              </a:spcAft>
              <a:buClr>
                <a:schemeClr val="dk1"/>
              </a:buClr>
              <a:buSzPts val="1200"/>
              <a:buNone/>
              <a:defRPr sz="1200" b="1"/>
            </a:lvl4pPr>
            <a:lvl5pPr marL="2286000" lvl="4" indent="-228600" algn="l">
              <a:spcBef>
                <a:spcPts val="1600"/>
              </a:spcBef>
              <a:spcAft>
                <a:spcPts val="0"/>
              </a:spcAft>
              <a:buClr>
                <a:schemeClr val="dk1"/>
              </a:buClr>
              <a:buSzPts val="1200"/>
              <a:buNone/>
              <a:defRPr sz="1200" b="1"/>
            </a:lvl5pPr>
            <a:lvl6pPr marL="2743200" lvl="5" indent="-228600" algn="l">
              <a:spcBef>
                <a:spcPts val="1600"/>
              </a:spcBef>
              <a:spcAft>
                <a:spcPts val="0"/>
              </a:spcAft>
              <a:buClr>
                <a:schemeClr val="dk1"/>
              </a:buClr>
              <a:buSzPts val="1200"/>
              <a:buNone/>
              <a:defRPr sz="1200" b="1"/>
            </a:lvl6pPr>
            <a:lvl7pPr marL="3200400" lvl="6" indent="-228600" algn="l">
              <a:spcBef>
                <a:spcPts val="1600"/>
              </a:spcBef>
              <a:spcAft>
                <a:spcPts val="0"/>
              </a:spcAft>
              <a:buClr>
                <a:schemeClr val="dk1"/>
              </a:buClr>
              <a:buSzPts val="1200"/>
              <a:buNone/>
              <a:defRPr sz="1200" b="1"/>
            </a:lvl7pPr>
            <a:lvl8pPr marL="3657600" lvl="7" indent="-228600" algn="l">
              <a:spcBef>
                <a:spcPts val="1600"/>
              </a:spcBef>
              <a:spcAft>
                <a:spcPts val="0"/>
              </a:spcAft>
              <a:buClr>
                <a:schemeClr val="dk1"/>
              </a:buClr>
              <a:buSzPts val="1200"/>
              <a:buNone/>
              <a:defRPr sz="1200" b="1"/>
            </a:lvl8pPr>
            <a:lvl9pPr marL="4114800" lvl="8" indent="-228600" algn="l">
              <a:spcBef>
                <a:spcPts val="1600"/>
              </a:spcBef>
              <a:spcAft>
                <a:spcPts val="1600"/>
              </a:spcAft>
              <a:buClr>
                <a:schemeClr val="dk1"/>
              </a:buClr>
              <a:buSzPts val="1200"/>
              <a:buNone/>
              <a:defRPr sz="1200" b="1"/>
            </a:lvl9pPr>
          </a:lstStyle>
          <a:p>
            <a:endParaRPr/>
          </a:p>
        </p:txBody>
      </p:sp>
      <p:sp>
        <p:nvSpPr>
          <p:cNvPr id="64" name="Google Shape;64;p15"/>
          <p:cNvSpPr txBox="1">
            <a:spLocks noGrp="1"/>
          </p:cNvSpPr>
          <p:nvPr>
            <p:ph type="body" idx="2"/>
          </p:nvPr>
        </p:nvSpPr>
        <p:spPr>
          <a:xfrm>
            <a:off x="457200" y="2190750"/>
            <a:ext cx="4040100" cy="3951300"/>
          </a:xfrm>
          <a:prstGeom prst="rect">
            <a:avLst/>
          </a:prstGeom>
          <a:noFill/>
          <a:ln>
            <a:noFill/>
          </a:ln>
        </p:spPr>
        <p:txBody>
          <a:bodyPr spcFirstLastPara="1" wrap="square" lIns="68575" tIns="34275" rIns="68575" bIns="34275" anchor="t" anchorCtr="0">
            <a:noAutofit/>
          </a:bodyPr>
          <a:lstStyle>
            <a:lvl1pPr marL="457200" lvl="0" indent="-342900" algn="l">
              <a:spcBef>
                <a:spcPts val="400"/>
              </a:spcBef>
              <a:spcAft>
                <a:spcPts val="0"/>
              </a:spcAft>
              <a:buClr>
                <a:srgbClr val="3F3F39"/>
              </a:buClr>
              <a:buSzPts val="1800"/>
              <a:buChar char="●"/>
              <a:defRPr sz="1800">
                <a:solidFill>
                  <a:srgbClr val="3F3F39"/>
                </a:solidFill>
              </a:defRPr>
            </a:lvl1pPr>
            <a:lvl2pPr marL="914400" lvl="1" indent="-323850" algn="l">
              <a:spcBef>
                <a:spcPts val="1600"/>
              </a:spcBef>
              <a:spcAft>
                <a:spcPts val="0"/>
              </a:spcAft>
              <a:buClr>
                <a:srgbClr val="3F3F39"/>
              </a:buClr>
              <a:buSzPts val="1500"/>
              <a:buChar char="○"/>
              <a:defRPr sz="1500">
                <a:solidFill>
                  <a:srgbClr val="3F3F39"/>
                </a:solidFill>
              </a:defRPr>
            </a:lvl2pPr>
            <a:lvl3pPr marL="1371600" lvl="2" indent="-317500" algn="l">
              <a:spcBef>
                <a:spcPts val="1600"/>
              </a:spcBef>
              <a:spcAft>
                <a:spcPts val="0"/>
              </a:spcAft>
              <a:buClr>
                <a:srgbClr val="3F3F39"/>
              </a:buClr>
              <a:buSzPts val="1400"/>
              <a:buChar char="■"/>
              <a:defRPr sz="1400">
                <a:solidFill>
                  <a:srgbClr val="3F3F39"/>
                </a:solidFill>
              </a:defRPr>
            </a:lvl3pPr>
            <a:lvl4pPr marL="1828800" lvl="3" indent="-304800" algn="l">
              <a:spcBef>
                <a:spcPts val="1600"/>
              </a:spcBef>
              <a:spcAft>
                <a:spcPts val="0"/>
              </a:spcAft>
              <a:buClr>
                <a:srgbClr val="3F3F39"/>
              </a:buClr>
              <a:buSzPts val="1200"/>
              <a:buChar char="●"/>
              <a:defRPr sz="1200">
                <a:solidFill>
                  <a:srgbClr val="3F3F39"/>
                </a:solidFill>
              </a:defRPr>
            </a:lvl4pPr>
            <a:lvl5pPr marL="2286000" lvl="4" indent="-304800" algn="l">
              <a:spcBef>
                <a:spcPts val="1600"/>
              </a:spcBef>
              <a:spcAft>
                <a:spcPts val="0"/>
              </a:spcAft>
              <a:buClr>
                <a:srgbClr val="3F3F39"/>
              </a:buClr>
              <a:buSzPts val="1200"/>
              <a:buChar char="○"/>
              <a:defRPr sz="1200">
                <a:solidFill>
                  <a:srgbClr val="3F3F39"/>
                </a:solidFill>
              </a:defRPr>
            </a:lvl5pPr>
            <a:lvl6pPr marL="2743200" lvl="5" indent="-304800" algn="l">
              <a:spcBef>
                <a:spcPts val="1600"/>
              </a:spcBef>
              <a:spcAft>
                <a:spcPts val="0"/>
              </a:spcAft>
              <a:buClr>
                <a:schemeClr val="dk1"/>
              </a:buClr>
              <a:buSzPts val="1200"/>
              <a:buChar char="■"/>
              <a:defRPr sz="1200"/>
            </a:lvl6pPr>
            <a:lvl7pPr marL="3200400" lvl="6" indent="-304800" algn="l">
              <a:spcBef>
                <a:spcPts val="1600"/>
              </a:spcBef>
              <a:spcAft>
                <a:spcPts val="0"/>
              </a:spcAft>
              <a:buClr>
                <a:schemeClr val="dk1"/>
              </a:buClr>
              <a:buSzPts val="1200"/>
              <a:buChar char="●"/>
              <a:defRPr sz="1200"/>
            </a:lvl7pPr>
            <a:lvl8pPr marL="3657600" lvl="7" indent="-304800" algn="l">
              <a:spcBef>
                <a:spcPts val="1600"/>
              </a:spcBef>
              <a:spcAft>
                <a:spcPts val="0"/>
              </a:spcAft>
              <a:buClr>
                <a:schemeClr val="dk1"/>
              </a:buClr>
              <a:buSzPts val="1200"/>
              <a:buChar char="○"/>
              <a:defRPr sz="1200"/>
            </a:lvl8pPr>
            <a:lvl9pPr marL="4114800" lvl="8" indent="-304800" algn="l">
              <a:spcBef>
                <a:spcPts val="1600"/>
              </a:spcBef>
              <a:spcAft>
                <a:spcPts val="1600"/>
              </a:spcAft>
              <a:buClr>
                <a:schemeClr val="dk1"/>
              </a:buClr>
              <a:buSzPts val="1200"/>
              <a:buChar char="■"/>
              <a:defRPr sz="1200"/>
            </a:lvl9pPr>
          </a:lstStyle>
          <a:p>
            <a:endParaRPr/>
          </a:p>
        </p:txBody>
      </p:sp>
      <p:sp>
        <p:nvSpPr>
          <p:cNvPr id="65" name="Google Shape;65;p15"/>
          <p:cNvSpPr txBox="1">
            <a:spLocks noGrp="1"/>
          </p:cNvSpPr>
          <p:nvPr>
            <p:ph type="body" idx="3"/>
          </p:nvPr>
        </p:nvSpPr>
        <p:spPr>
          <a:xfrm>
            <a:off x="4645026" y="1417638"/>
            <a:ext cx="4041900" cy="773100"/>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Clr>
                <a:srgbClr val="3F3F39"/>
              </a:buClr>
              <a:buSzPts val="1800"/>
              <a:buNone/>
              <a:defRPr sz="1800" b="1">
                <a:solidFill>
                  <a:srgbClr val="3F3F39"/>
                </a:solidFill>
              </a:defRPr>
            </a:lvl1pPr>
            <a:lvl2pPr marL="914400" lvl="1" indent="-228600" algn="l">
              <a:spcBef>
                <a:spcPts val="1600"/>
              </a:spcBef>
              <a:spcAft>
                <a:spcPts val="0"/>
              </a:spcAft>
              <a:buClr>
                <a:schemeClr val="dk1"/>
              </a:buClr>
              <a:buSzPts val="1500"/>
              <a:buNone/>
              <a:defRPr sz="1500" b="1"/>
            </a:lvl2pPr>
            <a:lvl3pPr marL="1371600" lvl="2" indent="-228600" algn="l">
              <a:spcBef>
                <a:spcPts val="1600"/>
              </a:spcBef>
              <a:spcAft>
                <a:spcPts val="0"/>
              </a:spcAft>
              <a:buClr>
                <a:schemeClr val="dk1"/>
              </a:buClr>
              <a:buSzPts val="1400"/>
              <a:buNone/>
              <a:defRPr sz="1400" b="1"/>
            </a:lvl3pPr>
            <a:lvl4pPr marL="1828800" lvl="3" indent="-228600" algn="l">
              <a:spcBef>
                <a:spcPts val="1600"/>
              </a:spcBef>
              <a:spcAft>
                <a:spcPts val="0"/>
              </a:spcAft>
              <a:buClr>
                <a:schemeClr val="dk1"/>
              </a:buClr>
              <a:buSzPts val="1200"/>
              <a:buNone/>
              <a:defRPr sz="1200" b="1"/>
            </a:lvl4pPr>
            <a:lvl5pPr marL="2286000" lvl="4" indent="-228600" algn="l">
              <a:spcBef>
                <a:spcPts val="1600"/>
              </a:spcBef>
              <a:spcAft>
                <a:spcPts val="0"/>
              </a:spcAft>
              <a:buClr>
                <a:schemeClr val="dk1"/>
              </a:buClr>
              <a:buSzPts val="1200"/>
              <a:buNone/>
              <a:defRPr sz="1200" b="1"/>
            </a:lvl5pPr>
            <a:lvl6pPr marL="2743200" lvl="5" indent="-228600" algn="l">
              <a:spcBef>
                <a:spcPts val="1600"/>
              </a:spcBef>
              <a:spcAft>
                <a:spcPts val="0"/>
              </a:spcAft>
              <a:buClr>
                <a:schemeClr val="dk1"/>
              </a:buClr>
              <a:buSzPts val="1200"/>
              <a:buNone/>
              <a:defRPr sz="1200" b="1"/>
            </a:lvl6pPr>
            <a:lvl7pPr marL="3200400" lvl="6" indent="-228600" algn="l">
              <a:spcBef>
                <a:spcPts val="1600"/>
              </a:spcBef>
              <a:spcAft>
                <a:spcPts val="0"/>
              </a:spcAft>
              <a:buClr>
                <a:schemeClr val="dk1"/>
              </a:buClr>
              <a:buSzPts val="1200"/>
              <a:buNone/>
              <a:defRPr sz="1200" b="1"/>
            </a:lvl7pPr>
            <a:lvl8pPr marL="3657600" lvl="7" indent="-228600" algn="l">
              <a:spcBef>
                <a:spcPts val="1600"/>
              </a:spcBef>
              <a:spcAft>
                <a:spcPts val="0"/>
              </a:spcAft>
              <a:buClr>
                <a:schemeClr val="dk1"/>
              </a:buClr>
              <a:buSzPts val="1200"/>
              <a:buNone/>
              <a:defRPr sz="1200" b="1"/>
            </a:lvl8pPr>
            <a:lvl9pPr marL="4114800" lvl="8" indent="-228600" algn="l">
              <a:spcBef>
                <a:spcPts val="1600"/>
              </a:spcBef>
              <a:spcAft>
                <a:spcPts val="1600"/>
              </a:spcAft>
              <a:buClr>
                <a:schemeClr val="dk1"/>
              </a:buClr>
              <a:buSzPts val="1200"/>
              <a:buNone/>
              <a:defRPr sz="1200" b="1"/>
            </a:lvl9pPr>
          </a:lstStyle>
          <a:p>
            <a:endParaRPr/>
          </a:p>
        </p:txBody>
      </p:sp>
      <p:sp>
        <p:nvSpPr>
          <p:cNvPr id="66" name="Google Shape;66;p15"/>
          <p:cNvSpPr txBox="1">
            <a:spLocks noGrp="1"/>
          </p:cNvSpPr>
          <p:nvPr>
            <p:ph type="body" idx="4"/>
          </p:nvPr>
        </p:nvSpPr>
        <p:spPr>
          <a:xfrm>
            <a:off x="4645026" y="2190750"/>
            <a:ext cx="4041900" cy="3951300"/>
          </a:xfrm>
          <a:prstGeom prst="rect">
            <a:avLst/>
          </a:prstGeom>
          <a:noFill/>
          <a:ln>
            <a:noFill/>
          </a:ln>
        </p:spPr>
        <p:txBody>
          <a:bodyPr spcFirstLastPara="1" wrap="square" lIns="68575" tIns="34275" rIns="68575" bIns="34275" anchor="t" anchorCtr="0">
            <a:noAutofit/>
          </a:bodyPr>
          <a:lstStyle>
            <a:lvl1pPr marL="457200" lvl="0" indent="-342900" algn="l">
              <a:spcBef>
                <a:spcPts val="400"/>
              </a:spcBef>
              <a:spcAft>
                <a:spcPts val="0"/>
              </a:spcAft>
              <a:buClr>
                <a:srgbClr val="3F3F39"/>
              </a:buClr>
              <a:buSzPts val="1800"/>
              <a:buChar char="●"/>
              <a:defRPr sz="1800">
                <a:solidFill>
                  <a:srgbClr val="3F3F39"/>
                </a:solidFill>
              </a:defRPr>
            </a:lvl1pPr>
            <a:lvl2pPr marL="914400" lvl="1" indent="-323850" algn="l">
              <a:spcBef>
                <a:spcPts val="1600"/>
              </a:spcBef>
              <a:spcAft>
                <a:spcPts val="0"/>
              </a:spcAft>
              <a:buClr>
                <a:srgbClr val="3F3F39"/>
              </a:buClr>
              <a:buSzPts val="1500"/>
              <a:buChar char="○"/>
              <a:defRPr sz="1500">
                <a:solidFill>
                  <a:srgbClr val="3F3F39"/>
                </a:solidFill>
              </a:defRPr>
            </a:lvl2pPr>
            <a:lvl3pPr marL="1371600" lvl="2" indent="-317500" algn="l">
              <a:spcBef>
                <a:spcPts val="1600"/>
              </a:spcBef>
              <a:spcAft>
                <a:spcPts val="0"/>
              </a:spcAft>
              <a:buClr>
                <a:srgbClr val="3F3F39"/>
              </a:buClr>
              <a:buSzPts val="1400"/>
              <a:buChar char="■"/>
              <a:defRPr sz="1400">
                <a:solidFill>
                  <a:srgbClr val="3F3F39"/>
                </a:solidFill>
              </a:defRPr>
            </a:lvl3pPr>
            <a:lvl4pPr marL="1828800" lvl="3" indent="-304800" algn="l">
              <a:spcBef>
                <a:spcPts val="1600"/>
              </a:spcBef>
              <a:spcAft>
                <a:spcPts val="0"/>
              </a:spcAft>
              <a:buClr>
                <a:srgbClr val="3F3F39"/>
              </a:buClr>
              <a:buSzPts val="1200"/>
              <a:buChar char="●"/>
              <a:defRPr sz="1200">
                <a:solidFill>
                  <a:srgbClr val="3F3F39"/>
                </a:solidFill>
              </a:defRPr>
            </a:lvl4pPr>
            <a:lvl5pPr marL="2286000" lvl="4" indent="-304800" algn="l">
              <a:spcBef>
                <a:spcPts val="1600"/>
              </a:spcBef>
              <a:spcAft>
                <a:spcPts val="0"/>
              </a:spcAft>
              <a:buClr>
                <a:srgbClr val="3F3F39"/>
              </a:buClr>
              <a:buSzPts val="1200"/>
              <a:buChar char="○"/>
              <a:defRPr sz="1200">
                <a:solidFill>
                  <a:srgbClr val="3F3F39"/>
                </a:solidFill>
              </a:defRPr>
            </a:lvl5pPr>
            <a:lvl6pPr marL="2743200" lvl="5" indent="-304800" algn="l">
              <a:spcBef>
                <a:spcPts val="1600"/>
              </a:spcBef>
              <a:spcAft>
                <a:spcPts val="0"/>
              </a:spcAft>
              <a:buClr>
                <a:schemeClr val="dk1"/>
              </a:buClr>
              <a:buSzPts val="1200"/>
              <a:buChar char="■"/>
              <a:defRPr sz="1200"/>
            </a:lvl6pPr>
            <a:lvl7pPr marL="3200400" lvl="6" indent="-304800" algn="l">
              <a:spcBef>
                <a:spcPts val="1600"/>
              </a:spcBef>
              <a:spcAft>
                <a:spcPts val="0"/>
              </a:spcAft>
              <a:buClr>
                <a:schemeClr val="dk1"/>
              </a:buClr>
              <a:buSzPts val="1200"/>
              <a:buChar char="●"/>
              <a:defRPr sz="1200"/>
            </a:lvl7pPr>
            <a:lvl8pPr marL="3657600" lvl="7" indent="-304800" algn="l">
              <a:spcBef>
                <a:spcPts val="1600"/>
              </a:spcBef>
              <a:spcAft>
                <a:spcPts val="0"/>
              </a:spcAft>
              <a:buClr>
                <a:schemeClr val="dk1"/>
              </a:buClr>
              <a:buSzPts val="1200"/>
              <a:buChar char="○"/>
              <a:defRPr sz="1200"/>
            </a:lvl8pPr>
            <a:lvl9pPr marL="4114800" lvl="8" indent="-304800" algn="l">
              <a:spcBef>
                <a:spcPts val="1600"/>
              </a:spcBef>
              <a:spcAft>
                <a:spcPts val="1600"/>
              </a:spcAft>
              <a:buClr>
                <a:schemeClr val="dk1"/>
              </a:buClr>
              <a:buSzPts val="1200"/>
              <a:buChar char="■"/>
              <a:defRPr sz="12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67"/>
        <p:cNvGrpSpPr/>
        <p:nvPr/>
      </p:nvGrpSpPr>
      <p:grpSpPr>
        <a:xfrm>
          <a:off x="0" y="0"/>
          <a:ext cx="0" cy="0"/>
          <a:chOff x="0" y="0"/>
          <a:chExt cx="0" cy="0"/>
        </a:xfrm>
      </p:grpSpPr>
      <p:sp>
        <p:nvSpPr>
          <p:cNvPr id="68" name="Google Shape;68;p16"/>
          <p:cNvSpPr/>
          <p:nvPr/>
        </p:nvSpPr>
        <p:spPr>
          <a:xfrm>
            <a:off x="0" y="0"/>
            <a:ext cx="9144000" cy="6858000"/>
          </a:xfrm>
          <a:prstGeom prst="rect">
            <a:avLst/>
          </a:prstGeom>
          <a:solidFill>
            <a:srgbClr val="1EA56A"/>
          </a:solidFill>
          <a:ln>
            <a:noFill/>
          </a:ln>
          <a:effectLst>
            <a:outerShdw blurRad="40000" dist="23000" dir="5400000" rotWithShape="0">
              <a:srgbClr val="000000">
                <a:alpha val="3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9" name="Google Shape;69;p16"/>
          <p:cNvSpPr txBox="1"/>
          <p:nvPr/>
        </p:nvSpPr>
        <p:spPr>
          <a:xfrm>
            <a:off x="115460" y="2306250"/>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Lucida Sans"/>
              <a:ea typeface="Lucida Sans"/>
              <a:cs typeface="Lucida Sans"/>
              <a:sym typeface="Lucida Sans"/>
            </a:endParaRPr>
          </a:p>
        </p:txBody>
      </p:sp>
      <p:sp>
        <p:nvSpPr>
          <p:cNvPr id="70" name="Google Shape;70;p16"/>
          <p:cNvSpPr txBox="1"/>
          <p:nvPr/>
        </p:nvSpPr>
        <p:spPr>
          <a:xfrm>
            <a:off x="115460" y="2306250"/>
            <a:ext cx="3793800" cy="19332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Lucida Sans"/>
              <a:ea typeface="Lucida Sans"/>
              <a:cs typeface="Lucida Sans"/>
              <a:sym typeface="Lucida Sans"/>
            </a:endParaRPr>
          </a:p>
        </p:txBody>
      </p:sp>
      <p:sp>
        <p:nvSpPr>
          <p:cNvPr id="71" name="Google Shape;71;p16"/>
          <p:cNvSpPr txBox="1"/>
          <p:nvPr/>
        </p:nvSpPr>
        <p:spPr>
          <a:xfrm>
            <a:off x="216569" y="2852947"/>
            <a:ext cx="8620500" cy="876900"/>
          </a:xfrm>
          <a:prstGeom prst="rect">
            <a:avLst/>
          </a:prstGeom>
          <a:noFill/>
          <a:ln>
            <a:noFill/>
          </a:ln>
          <a:effectLst>
            <a:outerShdw blurRad="50800" dist="38100" dir="2700000" algn="tl" rotWithShape="0">
              <a:srgbClr val="000000">
                <a:alpha val="42745"/>
              </a:srgbClr>
            </a:outerShdw>
          </a:effectLst>
        </p:spPr>
        <p:txBody>
          <a:bodyPr spcFirstLastPara="1" wrap="square" lIns="68575" tIns="34275" rIns="68575" bIns="34275" anchor="ctr" anchorCtr="0">
            <a:noAutofit/>
          </a:bodyPr>
          <a:lstStyle/>
          <a:p>
            <a:pPr marL="0" marR="0" lvl="0" indent="0" algn="l" rtl="0">
              <a:spcBef>
                <a:spcPts val="0"/>
              </a:spcBef>
              <a:spcAft>
                <a:spcPts val="0"/>
              </a:spcAft>
              <a:buClr>
                <a:schemeClr val="dk1"/>
              </a:buClr>
              <a:buSzPts val="2400"/>
              <a:buFont typeface="Calibri"/>
              <a:buNone/>
            </a:pPr>
            <a:endParaRPr sz="2400">
              <a:solidFill>
                <a:srgbClr val="23593E"/>
              </a:solidFill>
              <a:latin typeface="Lucida Sans"/>
              <a:ea typeface="Lucida Sans"/>
              <a:cs typeface="Lucida Sans"/>
              <a:sym typeface="Lucida Sans"/>
            </a:endParaRPr>
          </a:p>
        </p:txBody>
      </p:sp>
      <p:sp>
        <p:nvSpPr>
          <p:cNvPr id="72" name="Google Shape;72;p16"/>
          <p:cNvSpPr txBox="1">
            <a:spLocks noGrp="1"/>
          </p:cNvSpPr>
          <p:nvPr>
            <p:ph type="title"/>
          </p:nvPr>
        </p:nvSpPr>
        <p:spPr>
          <a:xfrm>
            <a:off x="219320" y="2852947"/>
            <a:ext cx="8617800" cy="876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100"/>
              <a:buFont typeface="Lucida Sans"/>
              <a:buNone/>
              <a:defRPr sz="1100">
                <a:solidFill>
                  <a:schemeClr val="lt1"/>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pic>
        <p:nvPicPr>
          <p:cNvPr id="73" name="Google Shape;73;p16"/>
          <p:cNvPicPr preferRelativeResize="0"/>
          <p:nvPr/>
        </p:nvPicPr>
        <p:blipFill rotWithShape="1">
          <a:blip r:embed="rId2">
            <a:alphaModFix/>
          </a:blip>
          <a:srcRect/>
          <a:stretch/>
        </p:blipFill>
        <p:spPr>
          <a:xfrm>
            <a:off x="470081" y="492399"/>
            <a:ext cx="1363577" cy="54177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
        <p:cNvGrpSpPr/>
        <p:nvPr/>
      </p:nvGrpSpPr>
      <p:grpSpPr>
        <a:xfrm>
          <a:off x="0" y="0"/>
          <a:ext cx="0" cy="0"/>
          <a:chOff x="0" y="0"/>
          <a:chExt cx="0" cy="0"/>
        </a:xfrm>
      </p:grpSpPr>
      <p:sp>
        <p:nvSpPr>
          <p:cNvPr id="75" name="Google Shape;75;p17"/>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 name="Google Shape;76;p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7" name="Google Shape;77;p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8" name="Google Shape;78;p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79" name="Google Shape;79;p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0" name="Google Shape;80;p1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1" name="Google Shape;81;p1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
        <p:cNvGrpSpPr/>
        <p:nvPr/>
      </p:nvGrpSpPr>
      <p:grpSpPr>
        <a:xfrm>
          <a:off x="0" y="0"/>
          <a:ext cx="0" cy="0"/>
          <a:chOff x="0" y="0"/>
          <a:chExt cx="0" cy="0"/>
        </a:xfrm>
      </p:grpSpPr>
      <p:sp>
        <p:nvSpPr>
          <p:cNvPr id="89" name="Google Shape;89;p19"/>
          <p:cNvSpPr txBox="1">
            <a:spLocks noGrp="1"/>
          </p:cNvSpPr>
          <p:nvPr>
            <p:ph type="ctrTitle"/>
          </p:nvPr>
        </p:nvSpPr>
        <p:spPr>
          <a:xfrm>
            <a:off x="1143000" y="1122363"/>
            <a:ext cx="6858000" cy="2387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0" name="Google Shape;90;p19"/>
          <p:cNvSpPr txBox="1">
            <a:spLocks noGrp="1"/>
          </p:cNvSpPr>
          <p:nvPr>
            <p:ph type="subTitle" idx="1"/>
          </p:nvPr>
        </p:nvSpPr>
        <p:spPr>
          <a:xfrm>
            <a:off x="1143000" y="3602038"/>
            <a:ext cx="6858000" cy="16557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91" name="Google Shape;91;p19"/>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19"/>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0"/>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7" name="Google Shape;97;p20"/>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0"/>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623888" y="1709738"/>
            <a:ext cx="7886700" cy="28527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1"/>
          <p:cNvSpPr txBox="1">
            <a:spLocks noGrp="1"/>
          </p:cNvSpPr>
          <p:nvPr>
            <p:ph type="body" idx="1"/>
          </p:nvPr>
        </p:nvSpPr>
        <p:spPr>
          <a:xfrm>
            <a:off x="623888" y="4589463"/>
            <a:ext cx="7886700" cy="15003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03" name="Google Shape;103;p21"/>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
        <p:nvSpPr>
          <p:cNvPr id="107" name="Google Shape;107;p22"/>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8" name="Google Shape;108;p22"/>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9" name="Google Shape;109;p22"/>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2" name="Google Shape;112;p23"/>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3" name="Google Shape;113;p23"/>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3"/>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24"/>
          <p:cNvSpPr txBox="1">
            <a:spLocks noGrp="1"/>
          </p:cNvSpPr>
          <p:nvPr>
            <p:ph type="body" idx="1"/>
          </p:nvPr>
        </p:nvSpPr>
        <p:spPr>
          <a:xfrm>
            <a:off x="6286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8" name="Google Shape;118;p24"/>
          <p:cNvSpPr txBox="1">
            <a:spLocks noGrp="1"/>
          </p:cNvSpPr>
          <p:nvPr>
            <p:ph type="body" idx="2"/>
          </p:nvPr>
        </p:nvSpPr>
        <p:spPr>
          <a:xfrm>
            <a:off x="4629150" y="1825625"/>
            <a:ext cx="38862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9" name="Google Shape;119;p24"/>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0" name="Google Shape;120;p24"/>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24"/>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629841" y="365125"/>
            <a:ext cx="78867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4" name="Google Shape;124;p25"/>
          <p:cNvSpPr txBox="1">
            <a:spLocks noGrp="1"/>
          </p:cNvSpPr>
          <p:nvPr>
            <p:ph type="body" idx="1"/>
          </p:nvPr>
        </p:nvSpPr>
        <p:spPr>
          <a:xfrm>
            <a:off x="629841" y="1681163"/>
            <a:ext cx="3868200" cy="8238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5" name="Google Shape;125;p25"/>
          <p:cNvSpPr txBox="1">
            <a:spLocks noGrp="1"/>
          </p:cNvSpPr>
          <p:nvPr>
            <p:ph type="body" idx="2"/>
          </p:nvPr>
        </p:nvSpPr>
        <p:spPr>
          <a:xfrm>
            <a:off x="629841" y="2505075"/>
            <a:ext cx="3868200" cy="36846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6" name="Google Shape;126;p25"/>
          <p:cNvSpPr txBox="1">
            <a:spLocks noGrp="1"/>
          </p:cNvSpPr>
          <p:nvPr>
            <p:ph type="body" idx="3"/>
          </p:nvPr>
        </p:nvSpPr>
        <p:spPr>
          <a:xfrm>
            <a:off x="4629150" y="1681163"/>
            <a:ext cx="3887400" cy="8238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27" name="Google Shape;127;p25"/>
          <p:cNvSpPr txBox="1">
            <a:spLocks noGrp="1"/>
          </p:cNvSpPr>
          <p:nvPr>
            <p:ph type="body" idx="4"/>
          </p:nvPr>
        </p:nvSpPr>
        <p:spPr>
          <a:xfrm>
            <a:off x="4629150" y="2505075"/>
            <a:ext cx="3887400" cy="36846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629841" y="457200"/>
            <a:ext cx="2949300"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3" name="Google Shape;133;p26"/>
          <p:cNvSpPr txBox="1">
            <a:spLocks noGrp="1"/>
          </p:cNvSpPr>
          <p:nvPr>
            <p:ph type="body" idx="1"/>
          </p:nvPr>
        </p:nvSpPr>
        <p:spPr>
          <a:xfrm>
            <a:off x="3887391" y="987425"/>
            <a:ext cx="4629000" cy="48735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34" name="Google Shape;134;p26"/>
          <p:cNvSpPr txBox="1">
            <a:spLocks noGrp="1"/>
          </p:cNvSpPr>
          <p:nvPr>
            <p:ph type="body" idx="2"/>
          </p:nvPr>
        </p:nvSpPr>
        <p:spPr>
          <a:xfrm>
            <a:off x="629841" y="2057400"/>
            <a:ext cx="2949300" cy="38115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35" name="Google Shape;135;p26"/>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6"/>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7" name="Google Shape;137;p26"/>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629841" y="457200"/>
            <a:ext cx="2949300"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0" name="Google Shape;140;p27"/>
          <p:cNvSpPr>
            <a:spLocks noGrp="1"/>
          </p:cNvSpPr>
          <p:nvPr>
            <p:ph type="pic" idx="2"/>
          </p:nvPr>
        </p:nvSpPr>
        <p:spPr>
          <a:xfrm>
            <a:off x="3887391" y="987425"/>
            <a:ext cx="4629000" cy="4873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41" name="Google Shape;141;p27"/>
          <p:cNvSpPr txBox="1">
            <a:spLocks noGrp="1"/>
          </p:cNvSpPr>
          <p:nvPr>
            <p:ph type="body" idx="1"/>
          </p:nvPr>
        </p:nvSpPr>
        <p:spPr>
          <a:xfrm>
            <a:off x="629841" y="2057400"/>
            <a:ext cx="2949300" cy="38115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2" name="Google Shape;142;p27"/>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7"/>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4" name="Google Shape;144;p27"/>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5"/>
        <p:cNvGrpSpPr/>
        <p:nvPr/>
      </p:nvGrpSpPr>
      <p:grpSpPr>
        <a:xfrm>
          <a:off x="0" y="0"/>
          <a:ext cx="0" cy="0"/>
          <a:chOff x="0" y="0"/>
          <a:chExt cx="0" cy="0"/>
        </a:xfrm>
      </p:grpSpPr>
      <p:sp>
        <p:nvSpPr>
          <p:cNvPr id="146" name="Google Shape;146;p28"/>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7" name="Google Shape;147;p28"/>
          <p:cNvSpPr txBox="1">
            <a:spLocks noGrp="1"/>
          </p:cNvSpPr>
          <p:nvPr>
            <p:ph type="body" idx="1"/>
          </p:nvPr>
        </p:nvSpPr>
        <p:spPr>
          <a:xfrm rot="5400000">
            <a:off x="2396400" y="57875"/>
            <a:ext cx="4351200"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8" name="Google Shape;148;p28"/>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9" name="Google Shape;149;p28"/>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8"/>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rot="5400000">
            <a:off x="4623600" y="2285275"/>
            <a:ext cx="5811900" cy="1971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3" name="Google Shape;153;p29"/>
          <p:cNvSpPr txBox="1">
            <a:spLocks noGrp="1"/>
          </p:cNvSpPr>
          <p:nvPr>
            <p:ph type="body" idx="1"/>
          </p:nvPr>
        </p:nvSpPr>
        <p:spPr>
          <a:xfrm rot="5400000">
            <a:off x="623025" y="370675"/>
            <a:ext cx="5811900" cy="58008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4" name="Google Shape;154;p29"/>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5" name="Google Shape;155;p29"/>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6" name="Google Shape;156;p29"/>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57"/>
        <p:cNvGrpSpPr/>
        <p:nvPr/>
      </p:nvGrpSpPr>
      <p:grpSpPr>
        <a:xfrm>
          <a:off x="0" y="0"/>
          <a:ext cx="0" cy="0"/>
          <a:chOff x="0" y="0"/>
          <a:chExt cx="0" cy="0"/>
        </a:xfrm>
      </p:grpSpPr>
      <p:sp>
        <p:nvSpPr>
          <p:cNvPr id="158" name="Google Shape;158;p30"/>
          <p:cNvSpPr txBox="1">
            <a:spLocks noGrp="1"/>
          </p:cNvSpPr>
          <p:nvPr>
            <p:ph type="title"/>
          </p:nvPr>
        </p:nvSpPr>
        <p:spPr>
          <a:xfrm>
            <a:off x="311700" y="2867800"/>
            <a:ext cx="8520600" cy="1122300"/>
          </a:xfrm>
          <a:prstGeom prst="rect">
            <a:avLst/>
          </a:prstGeom>
        </p:spPr>
        <p:txBody>
          <a:bodyPr spcFirstLastPara="1" wrap="square" lIns="68575" tIns="34275" rIns="68575" bIns="3427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9" name="Google Shape;159;p30"/>
          <p:cNvSpPr txBox="1">
            <a:spLocks noGrp="1"/>
          </p:cNvSpPr>
          <p:nvPr>
            <p:ph type="sldNum" idx="12"/>
          </p:nvPr>
        </p:nvSpPr>
        <p:spPr>
          <a:xfrm>
            <a:off x="8472458" y="6217622"/>
            <a:ext cx="548700" cy="5247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6"/>
        <p:cNvGrpSpPr/>
        <p:nvPr/>
      </p:nvGrpSpPr>
      <p:grpSpPr>
        <a:xfrm>
          <a:off x="0" y="0"/>
          <a:ext cx="0" cy="0"/>
          <a:chOff x="0" y="0"/>
          <a:chExt cx="0" cy="0"/>
        </a:xfrm>
      </p:grpSpPr>
      <p:sp>
        <p:nvSpPr>
          <p:cNvPr id="167" name="Google Shape;167;p3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3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3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3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3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2"/>
        <p:cNvGrpSpPr/>
        <p:nvPr/>
      </p:nvGrpSpPr>
      <p:grpSpPr>
        <a:xfrm>
          <a:off x="0" y="0"/>
          <a:ext cx="0" cy="0"/>
          <a:chOff x="0" y="0"/>
          <a:chExt cx="0" cy="0"/>
        </a:xfrm>
      </p:grpSpPr>
      <p:sp>
        <p:nvSpPr>
          <p:cNvPr id="173" name="Google Shape;173;p33"/>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3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5" name="Google Shape;175;p3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3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3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8"/>
        <p:cNvGrpSpPr/>
        <p:nvPr/>
      </p:nvGrpSpPr>
      <p:grpSpPr>
        <a:xfrm>
          <a:off x="0" y="0"/>
          <a:ext cx="0" cy="0"/>
          <a:chOff x="0" y="0"/>
          <a:chExt cx="0" cy="0"/>
        </a:xfrm>
      </p:grpSpPr>
      <p:sp>
        <p:nvSpPr>
          <p:cNvPr id="179" name="Google Shape;179;p34"/>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34"/>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1" name="Google Shape;181;p3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3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3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4"/>
        <p:cNvGrpSpPr/>
        <p:nvPr/>
      </p:nvGrpSpPr>
      <p:grpSpPr>
        <a:xfrm>
          <a:off x="0" y="0"/>
          <a:ext cx="0" cy="0"/>
          <a:chOff x="0" y="0"/>
          <a:chExt cx="0" cy="0"/>
        </a:xfrm>
      </p:grpSpPr>
      <p:sp>
        <p:nvSpPr>
          <p:cNvPr id="185" name="Google Shape;185;p35"/>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3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3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3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3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3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1"/>
        <p:cNvGrpSpPr/>
        <p:nvPr/>
      </p:nvGrpSpPr>
      <p:grpSpPr>
        <a:xfrm>
          <a:off x="0" y="0"/>
          <a:ext cx="0" cy="0"/>
          <a:chOff x="0" y="0"/>
          <a:chExt cx="0" cy="0"/>
        </a:xfrm>
      </p:grpSpPr>
      <p:sp>
        <p:nvSpPr>
          <p:cNvPr id="192" name="Google Shape;192;p36"/>
          <p:cNvSpPr txBox="1">
            <a:spLocks noGrp="1"/>
          </p:cNvSpPr>
          <p:nvPr>
            <p:ph type="title"/>
          </p:nvPr>
        </p:nvSpPr>
        <p:spPr>
          <a:xfrm>
            <a:off x="629841"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36"/>
          <p:cNvSpPr txBox="1">
            <a:spLocks noGrp="1"/>
          </p:cNvSpPr>
          <p:nvPr>
            <p:ph type="body" idx="1"/>
          </p:nvPr>
        </p:nvSpPr>
        <p:spPr>
          <a:xfrm>
            <a:off x="629841"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4" name="Google Shape;194;p36"/>
          <p:cNvSpPr txBox="1">
            <a:spLocks noGrp="1"/>
          </p:cNvSpPr>
          <p:nvPr>
            <p:ph type="body" idx="2"/>
          </p:nvPr>
        </p:nvSpPr>
        <p:spPr>
          <a:xfrm>
            <a:off x="629841"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3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6" name="Google Shape;196;p3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3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3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3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3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3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3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5"/>
        <p:cNvGrpSpPr/>
        <p:nvPr/>
      </p:nvGrpSpPr>
      <p:grpSpPr>
        <a:xfrm>
          <a:off x="0" y="0"/>
          <a:ext cx="0" cy="0"/>
          <a:chOff x="0" y="0"/>
          <a:chExt cx="0" cy="0"/>
        </a:xfrm>
      </p:grpSpPr>
      <p:sp>
        <p:nvSpPr>
          <p:cNvPr id="206" name="Google Shape;206;p3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3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3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9"/>
        <p:cNvGrpSpPr/>
        <p:nvPr/>
      </p:nvGrpSpPr>
      <p:grpSpPr>
        <a:xfrm>
          <a:off x="0" y="0"/>
          <a:ext cx="0" cy="0"/>
          <a:chOff x="0" y="0"/>
          <a:chExt cx="0" cy="0"/>
        </a:xfrm>
      </p:grpSpPr>
      <p:sp>
        <p:nvSpPr>
          <p:cNvPr id="210" name="Google Shape;210;p3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39"/>
          <p:cNvSpPr txBox="1">
            <a:spLocks noGrp="1"/>
          </p:cNvSpPr>
          <p:nvPr>
            <p:ph type="body" idx="1"/>
          </p:nvPr>
        </p:nvSpPr>
        <p:spPr>
          <a:xfrm>
            <a:off x="3887391"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2" name="Google Shape;212;p3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3" name="Google Shape;213;p3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3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3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6"/>
        <p:cNvGrpSpPr/>
        <p:nvPr/>
      </p:nvGrpSpPr>
      <p:grpSpPr>
        <a:xfrm>
          <a:off x="0" y="0"/>
          <a:ext cx="0" cy="0"/>
          <a:chOff x="0" y="0"/>
          <a:chExt cx="0" cy="0"/>
        </a:xfrm>
      </p:grpSpPr>
      <p:sp>
        <p:nvSpPr>
          <p:cNvPr id="217" name="Google Shape;217;p4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40"/>
          <p:cNvSpPr>
            <a:spLocks noGrp="1"/>
          </p:cNvSpPr>
          <p:nvPr>
            <p:ph type="pic" idx="2"/>
          </p:nvPr>
        </p:nvSpPr>
        <p:spPr>
          <a:xfrm>
            <a:off x="3887391" y="987425"/>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9" name="Google Shape;219;p4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0" name="Google Shape;220;p4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4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4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3"/>
        <p:cNvGrpSpPr/>
        <p:nvPr/>
      </p:nvGrpSpPr>
      <p:grpSpPr>
        <a:xfrm>
          <a:off x="0" y="0"/>
          <a:ext cx="0" cy="0"/>
          <a:chOff x="0" y="0"/>
          <a:chExt cx="0" cy="0"/>
        </a:xfrm>
      </p:grpSpPr>
      <p:sp>
        <p:nvSpPr>
          <p:cNvPr id="224" name="Google Shape;224;p4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4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4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4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4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9"/>
        <p:cNvGrpSpPr/>
        <p:nvPr/>
      </p:nvGrpSpPr>
      <p:grpSpPr>
        <a:xfrm>
          <a:off x="0" y="0"/>
          <a:ext cx="0" cy="0"/>
          <a:chOff x="0" y="0"/>
          <a:chExt cx="0" cy="0"/>
        </a:xfrm>
      </p:grpSpPr>
      <p:sp>
        <p:nvSpPr>
          <p:cNvPr id="230" name="Google Shape;230;p4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42"/>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4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4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4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9"/>
        <p:cNvGrpSpPr/>
        <p:nvPr/>
      </p:nvGrpSpPr>
      <p:grpSpPr>
        <a:xfrm>
          <a:off x="0" y="0"/>
          <a:ext cx="0" cy="0"/>
          <a:chOff x="0" y="0"/>
          <a:chExt cx="0" cy="0"/>
        </a:xfrm>
      </p:grpSpPr>
      <p:sp>
        <p:nvSpPr>
          <p:cNvPr id="240" name="Google Shape;240;p44"/>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1"/>
        <p:cNvGrpSpPr/>
        <p:nvPr/>
      </p:nvGrpSpPr>
      <p:grpSpPr>
        <a:xfrm>
          <a:off x="0" y="0"/>
          <a:ext cx="0" cy="0"/>
          <a:chOff x="0" y="0"/>
          <a:chExt cx="0" cy="0"/>
        </a:xfrm>
      </p:grpSpPr>
      <p:sp>
        <p:nvSpPr>
          <p:cNvPr id="242" name="Google Shape;242;p45"/>
          <p:cNvSpPr txBox="1">
            <a:spLocks noGrp="1"/>
          </p:cNvSpPr>
          <p:nvPr>
            <p:ph type="title"/>
          </p:nvPr>
        </p:nvSpPr>
        <p:spPr>
          <a:xfrm>
            <a:off x="311700" y="593367"/>
            <a:ext cx="8520525"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43" name="Google Shape;243;p45"/>
          <p:cNvSpPr txBox="1">
            <a:spLocks noGrp="1"/>
          </p:cNvSpPr>
          <p:nvPr>
            <p:ph type="body" idx="1"/>
          </p:nvPr>
        </p:nvSpPr>
        <p:spPr>
          <a:xfrm>
            <a:off x="311700" y="1536633"/>
            <a:ext cx="8520525"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244" name="Google Shape;244;p45"/>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5"/>
        <p:cNvGrpSpPr/>
        <p:nvPr/>
      </p:nvGrpSpPr>
      <p:grpSpPr>
        <a:xfrm>
          <a:off x="0" y="0"/>
          <a:ext cx="0" cy="0"/>
          <a:chOff x="0" y="0"/>
          <a:chExt cx="0" cy="0"/>
        </a:xfrm>
      </p:grpSpPr>
      <p:sp>
        <p:nvSpPr>
          <p:cNvPr id="246" name="Google Shape;246;p46"/>
          <p:cNvSpPr txBox="1">
            <a:spLocks noGrp="1"/>
          </p:cNvSpPr>
          <p:nvPr>
            <p:ph type="ctrTitle"/>
          </p:nvPr>
        </p:nvSpPr>
        <p:spPr>
          <a:xfrm>
            <a:off x="311708" y="992767"/>
            <a:ext cx="8520525"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247" name="Google Shape;247;p46"/>
          <p:cNvSpPr txBox="1">
            <a:spLocks noGrp="1"/>
          </p:cNvSpPr>
          <p:nvPr>
            <p:ph type="subTitle" idx="1"/>
          </p:nvPr>
        </p:nvSpPr>
        <p:spPr>
          <a:xfrm>
            <a:off x="311700" y="3778833"/>
            <a:ext cx="8520525"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8" name="Google Shape;248;p46"/>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9"/>
        <p:cNvGrpSpPr/>
        <p:nvPr/>
      </p:nvGrpSpPr>
      <p:grpSpPr>
        <a:xfrm>
          <a:off x="0" y="0"/>
          <a:ext cx="0" cy="0"/>
          <a:chOff x="0" y="0"/>
          <a:chExt cx="0" cy="0"/>
        </a:xfrm>
      </p:grpSpPr>
      <p:sp>
        <p:nvSpPr>
          <p:cNvPr id="250" name="Google Shape;250;p47"/>
          <p:cNvSpPr txBox="1">
            <a:spLocks noGrp="1"/>
          </p:cNvSpPr>
          <p:nvPr>
            <p:ph type="title"/>
          </p:nvPr>
        </p:nvSpPr>
        <p:spPr>
          <a:xfrm>
            <a:off x="311700" y="2867800"/>
            <a:ext cx="8520525"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51" name="Google Shape;251;p47"/>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2"/>
        <p:cNvGrpSpPr/>
        <p:nvPr/>
      </p:nvGrpSpPr>
      <p:grpSpPr>
        <a:xfrm>
          <a:off x="0" y="0"/>
          <a:ext cx="0" cy="0"/>
          <a:chOff x="0" y="0"/>
          <a:chExt cx="0" cy="0"/>
        </a:xfrm>
      </p:grpSpPr>
      <p:sp>
        <p:nvSpPr>
          <p:cNvPr id="253" name="Google Shape;253;p48"/>
          <p:cNvSpPr txBox="1">
            <a:spLocks noGrp="1"/>
          </p:cNvSpPr>
          <p:nvPr>
            <p:ph type="title"/>
          </p:nvPr>
        </p:nvSpPr>
        <p:spPr>
          <a:xfrm>
            <a:off x="311700" y="593367"/>
            <a:ext cx="8520525"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54" name="Google Shape;254;p48"/>
          <p:cNvSpPr txBox="1">
            <a:spLocks noGrp="1"/>
          </p:cNvSpPr>
          <p:nvPr>
            <p:ph type="body" idx="1"/>
          </p:nvPr>
        </p:nvSpPr>
        <p:spPr>
          <a:xfrm>
            <a:off x="311700" y="1536633"/>
            <a:ext cx="3999825"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255" name="Google Shape;255;p48"/>
          <p:cNvSpPr txBox="1">
            <a:spLocks noGrp="1"/>
          </p:cNvSpPr>
          <p:nvPr>
            <p:ph type="body" idx="2"/>
          </p:nvPr>
        </p:nvSpPr>
        <p:spPr>
          <a:xfrm>
            <a:off x="4832400" y="1536633"/>
            <a:ext cx="3999825" cy="45552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256" name="Google Shape;256;p48"/>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7"/>
        <p:cNvGrpSpPr/>
        <p:nvPr/>
      </p:nvGrpSpPr>
      <p:grpSpPr>
        <a:xfrm>
          <a:off x="0" y="0"/>
          <a:ext cx="0" cy="0"/>
          <a:chOff x="0" y="0"/>
          <a:chExt cx="0" cy="0"/>
        </a:xfrm>
      </p:grpSpPr>
      <p:sp>
        <p:nvSpPr>
          <p:cNvPr id="258" name="Google Shape;258;p49"/>
          <p:cNvSpPr txBox="1">
            <a:spLocks noGrp="1"/>
          </p:cNvSpPr>
          <p:nvPr>
            <p:ph type="title"/>
          </p:nvPr>
        </p:nvSpPr>
        <p:spPr>
          <a:xfrm>
            <a:off x="311700" y="593367"/>
            <a:ext cx="8520525"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59" name="Google Shape;259;p49"/>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0"/>
        <p:cNvGrpSpPr/>
        <p:nvPr/>
      </p:nvGrpSpPr>
      <p:grpSpPr>
        <a:xfrm>
          <a:off x="0" y="0"/>
          <a:ext cx="0" cy="0"/>
          <a:chOff x="0" y="0"/>
          <a:chExt cx="0" cy="0"/>
        </a:xfrm>
      </p:grpSpPr>
      <p:sp>
        <p:nvSpPr>
          <p:cNvPr id="261" name="Google Shape;261;p50"/>
          <p:cNvSpPr txBox="1">
            <a:spLocks noGrp="1"/>
          </p:cNvSpPr>
          <p:nvPr>
            <p:ph type="title"/>
          </p:nvPr>
        </p:nvSpPr>
        <p:spPr>
          <a:xfrm>
            <a:off x="311700" y="740800"/>
            <a:ext cx="2808000" cy="10077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62" name="Google Shape;262;p50"/>
          <p:cNvSpPr txBox="1">
            <a:spLocks noGrp="1"/>
          </p:cNvSpPr>
          <p:nvPr>
            <p:ph type="body" idx="1"/>
          </p:nvPr>
        </p:nvSpPr>
        <p:spPr>
          <a:xfrm>
            <a:off x="311700" y="1852800"/>
            <a:ext cx="2808000" cy="4239300"/>
          </a:xfrm>
          <a:prstGeom prst="rect">
            <a:avLst/>
          </a:prstGeom>
          <a:noFill/>
          <a:ln>
            <a:noFill/>
          </a:ln>
        </p:spPr>
        <p:txBody>
          <a:bodyPr spcFirstLastPara="1" wrap="square" lIns="121900" tIns="121900" rIns="121900" bIns="121900" anchor="t" anchorCtr="0">
            <a:no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2100"/>
              </a:spcBef>
              <a:spcAft>
                <a:spcPts val="0"/>
              </a:spcAft>
              <a:buSzPts val="1600"/>
              <a:buChar char="○"/>
              <a:defRPr sz="1600"/>
            </a:lvl2pPr>
            <a:lvl3pPr marL="1371600" lvl="2" indent="-330200" algn="l">
              <a:lnSpc>
                <a:spcPct val="115000"/>
              </a:lnSpc>
              <a:spcBef>
                <a:spcPts val="2100"/>
              </a:spcBef>
              <a:spcAft>
                <a:spcPts val="0"/>
              </a:spcAft>
              <a:buSzPts val="1600"/>
              <a:buChar char="■"/>
              <a:defRPr sz="1600"/>
            </a:lvl3pPr>
            <a:lvl4pPr marL="1828800" lvl="3" indent="-330200" algn="l">
              <a:lnSpc>
                <a:spcPct val="115000"/>
              </a:lnSpc>
              <a:spcBef>
                <a:spcPts val="2100"/>
              </a:spcBef>
              <a:spcAft>
                <a:spcPts val="0"/>
              </a:spcAft>
              <a:buSzPts val="1600"/>
              <a:buChar char="●"/>
              <a:defRPr sz="1600"/>
            </a:lvl4pPr>
            <a:lvl5pPr marL="2286000" lvl="4" indent="-330200" algn="l">
              <a:lnSpc>
                <a:spcPct val="115000"/>
              </a:lnSpc>
              <a:spcBef>
                <a:spcPts val="2100"/>
              </a:spcBef>
              <a:spcAft>
                <a:spcPts val="0"/>
              </a:spcAft>
              <a:buSzPts val="1600"/>
              <a:buChar char="○"/>
              <a:defRPr sz="1600"/>
            </a:lvl5pPr>
            <a:lvl6pPr marL="2743200" lvl="5" indent="-330200" algn="l">
              <a:lnSpc>
                <a:spcPct val="115000"/>
              </a:lnSpc>
              <a:spcBef>
                <a:spcPts val="2100"/>
              </a:spcBef>
              <a:spcAft>
                <a:spcPts val="0"/>
              </a:spcAft>
              <a:buSzPts val="1600"/>
              <a:buChar char="■"/>
              <a:defRPr sz="1600"/>
            </a:lvl6pPr>
            <a:lvl7pPr marL="3200400" lvl="6" indent="-330200" algn="l">
              <a:lnSpc>
                <a:spcPct val="115000"/>
              </a:lnSpc>
              <a:spcBef>
                <a:spcPts val="2100"/>
              </a:spcBef>
              <a:spcAft>
                <a:spcPts val="0"/>
              </a:spcAft>
              <a:buSzPts val="1600"/>
              <a:buChar char="●"/>
              <a:defRPr sz="1600"/>
            </a:lvl7pPr>
            <a:lvl8pPr marL="3657600" lvl="7" indent="-330200" algn="l">
              <a:lnSpc>
                <a:spcPct val="115000"/>
              </a:lnSpc>
              <a:spcBef>
                <a:spcPts val="2100"/>
              </a:spcBef>
              <a:spcAft>
                <a:spcPts val="0"/>
              </a:spcAft>
              <a:buSzPts val="1600"/>
              <a:buChar char="○"/>
              <a:defRPr sz="1600"/>
            </a:lvl8pPr>
            <a:lvl9pPr marL="4114800" lvl="8" indent="-330200" algn="l">
              <a:lnSpc>
                <a:spcPct val="115000"/>
              </a:lnSpc>
              <a:spcBef>
                <a:spcPts val="2100"/>
              </a:spcBef>
              <a:spcAft>
                <a:spcPts val="2100"/>
              </a:spcAft>
              <a:buSzPts val="1600"/>
              <a:buChar char="■"/>
              <a:defRPr sz="1600"/>
            </a:lvl9pPr>
          </a:lstStyle>
          <a:p>
            <a:endParaRPr/>
          </a:p>
        </p:txBody>
      </p:sp>
      <p:sp>
        <p:nvSpPr>
          <p:cNvPr id="263" name="Google Shape;263;p50"/>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4"/>
        <p:cNvGrpSpPr/>
        <p:nvPr/>
      </p:nvGrpSpPr>
      <p:grpSpPr>
        <a:xfrm>
          <a:off x="0" y="0"/>
          <a:ext cx="0" cy="0"/>
          <a:chOff x="0" y="0"/>
          <a:chExt cx="0" cy="0"/>
        </a:xfrm>
      </p:grpSpPr>
      <p:sp>
        <p:nvSpPr>
          <p:cNvPr id="265" name="Google Shape;265;p51"/>
          <p:cNvSpPr txBox="1">
            <a:spLocks noGrp="1"/>
          </p:cNvSpPr>
          <p:nvPr>
            <p:ph type="title"/>
          </p:nvPr>
        </p:nvSpPr>
        <p:spPr>
          <a:xfrm>
            <a:off x="490250" y="600200"/>
            <a:ext cx="6367725" cy="5454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266" name="Google Shape;266;p51"/>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7"/>
        <p:cNvGrpSpPr/>
        <p:nvPr/>
      </p:nvGrpSpPr>
      <p:grpSpPr>
        <a:xfrm>
          <a:off x="0" y="0"/>
          <a:ext cx="0" cy="0"/>
          <a:chOff x="0" y="0"/>
          <a:chExt cx="0" cy="0"/>
        </a:xfrm>
      </p:grpSpPr>
      <p:sp>
        <p:nvSpPr>
          <p:cNvPr id="268" name="Google Shape;268;p52"/>
          <p:cNvSpPr/>
          <p:nvPr/>
        </p:nvSpPr>
        <p:spPr>
          <a:xfrm>
            <a:off x="4572000" y="-167"/>
            <a:ext cx="4572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52"/>
          <p:cNvSpPr txBox="1">
            <a:spLocks noGrp="1"/>
          </p:cNvSpPr>
          <p:nvPr>
            <p:ph type="title"/>
          </p:nvPr>
        </p:nvSpPr>
        <p:spPr>
          <a:xfrm>
            <a:off x="265500" y="1644233"/>
            <a:ext cx="4045275" cy="1976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270" name="Google Shape;270;p52"/>
          <p:cNvSpPr txBox="1">
            <a:spLocks noGrp="1"/>
          </p:cNvSpPr>
          <p:nvPr>
            <p:ph type="subTitle" idx="1"/>
          </p:nvPr>
        </p:nvSpPr>
        <p:spPr>
          <a:xfrm>
            <a:off x="265500" y="3737433"/>
            <a:ext cx="4045275" cy="1646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71" name="Google Shape;271;p52"/>
          <p:cNvSpPr txBox="1">
            <a:spLocks noGrp="1"/>
          </p:cNvSpPr>
          <p:nvPr>
            <p:ph type="body" idx="2"/>
          </p:nvPr>
        </p:nvSpPr>
        <p:spPr>
          <a:xfrm>
            <a:off x="4939500" y="965433"/>
            <a:ext cx="3836925" cy="4926900"/>
          </a:xfrm>
          <a:prstGeom prst="rect">
            <a:avLst/>
          </a:prstGeom>
          <a:noFill/>
          <a:ln>
            <a:noFill/>
          </a:ln>
        </p:spPr>
        <p:txBody>
          <a:bodyPr spcFirstLastPara="1" wrap="square" lIns="121900" tIns="121900" rIns="121900" bIns="121900" anchor="ctr"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272" name="Google Shape;272;p52"/>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3"/>
        <p:cNvGrpSpPr/>
        <p:nvPr/>
      </p:nvGrpSpPr>
      <p:grpSpPr>
        <a:xfrm>
          <a:off x="0" y="0"/>
          <a:ext cx="0" cy="0"/>
          <a:chOff x="0" y="0"/>
          <a:chExt cx="0" cy="0"/>
        </a:xfrm>
      </p:grpSpPr>
      <p:sp>
        <p:nvSpPr>
          <p:cNvPr id="274" name="Google Shape;274;p53"/>
          <p:cNvSpPr txBox="1">
            <a:spLocks noGrp="1"/>
          </p:cNvSpPr>
          <p:nvPr>
            <p:ph type="body" idx="1"/>
          </p:nvPr>
        </p:nvSpPr>
        <p:spPr>
          <a:xfrm>
            <a:off x="311700" y="5640767"/>
            <a:ext cx="5998725" cy="806700"/>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2400"/>
              <a:buNone/>
              <a:defRPr/>
            </a:lvl1pPr>
          </a:lstStyle>
          <a:p>
            <a:endParaRPr/>
          </a:p>
        </p:txBody>
      </p:sp>
      <p:sp>
        <p:nvSpPr>
          <p:cNvPr id="275" name="Google Shape;275;p53"/>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6"/>
        <p:cNvGrpSpPr/>
        <p:nvPr/>
      </p:nvGrpSpPr>
      <p:grpSpPr>
        <a:xfrm>
          <a:off x="0" y="0"/>
          <a:ext cx="0" cy="0"/>
          <a:chOff x="0" y="0"/>
          <a:chExt cx="0" cy="0"/>
        </a:xfrm>
      </p:grpSpPr>
      <p:sp>
        <p:nvSpPr>
          <p:cNvPr id="277" name="Google Shape;277;p54"/>
          <p:cNvSpPr txBox="1">
            <a:spLocks noGrp="1"/>
          </p:cNvSpPr>
          <p:nvPr>
            <p:ph type="title" hasCustomPrompt="1"/>
          </p:nvPr>
        </p:nvSpPr>
        <p:spPr>
          <a:xfrm>
            <a:off x="311700" y="1474833"/>
            <a:ext cx="8520525" cy="26181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278" name="Google Shape;278;p54"/>
          <p:cNvSpPr txBox="1">
            <a:spLocks noGrp="1"/>
          </p:cNvSpPr>
          <p:nvPr>
            <p:ph type="body" idx="1"/>
          </p:nvPr>
        </p:nvSpPr>
        <p:spPr>
          <a:xfrm>
            <a:off x="311700" y="4202967"/>
            <a:ext cx="8520525" cy="1734300"/>
          </a:xfrm>
          <a:prstGeom prst="rect">
            <a:avLst/>
          </a:prstGeom>
          <a:noFill/>
          <a:ln>
            <a:noFill/>
          </a:ln>
        </p:spPr>
        <p:txBody>
          <a:bodyPr spcFirstLastPara="1" wrap="square" lIns="121900" tIns="121900" rIns="121900" bIns="121900" anchor="t" anchorCtr="0">
            <a:no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279" name="Google Shape;279;p54"/>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4"/>
        <p:cNvGrpSpPr/>
        <p:nvPr/>
      </p:nvGrpSpPr>
      <p:grpSpPr>
        <a:xfrm>
          <a:off x="0" y="0"/>
          <a:ext cx="0" cy="0"/>
          <a:chOff x="0" y="0"/>
          <a:chExt cx="0" cy="0"/>
        </a:xfrm>
      </p:grpSpPr>
      <p:sp>
        <p:nvSpPr>
          <p:cNvPr id="285" name="Google Shape;285;p56"/>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86" name="Google Shape;286;p56"/>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7" name="Google Shape;287;p5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8"/>
        <p:cNvGrpSpPr/>
        <p:nvPr/>
      </p:nvGrpSpPr>
      <p:grpSpPr>
        <a:xfrm>
          <a:off x="0" y="0"/>
          <a:ext cx="0" cy="0"/>
          <a:chOff x="0" y="0"/>
          <a:chExt cx="0" cy="0"/>
        </a:xfrm>
      </p:grpSpPr>
      <p:sp>
        <p:nvSpPr>
          <p:cNvPr id="289" name="Google Shape;289;p57"/>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90" name="Google Shape;290;p5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1"/>
        <p:cNvGrpSpPr/>
        <p:nvPr/>
      </p:nvGrpSpPr>
      <p:grpSpPr>
        <a:xfrm>
          <a:off x="0" y="0"/>
          <a:ext cx="0" cy="0"/>
          <a:chOff x="0" y="0"/>
          <a:chExt cx="0" cy="0"/>
        </a:xfrm>
      </p:grpSpPr>
      <p:sp>
        <p:nvSpPr>
          <p:cNvPr id="292" name="Google Shape;292;p5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3" name="Google Shape;293;p5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94" name="Google Shape;294;p5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5"/>
        <p:cNvGrpSpPr/>
        <p:nvPr/>
      </p:nvGrpSpPr>
      <p:grpSpPr>
        <a:xfrm>
          <a:off x="0" y="0"/>
          <a:ext cx="0" cy="0"/>
          <a:chOff x="0" y="0"/>
          <a:chExt cx="0" cy="0"/>
        </a:xfrm>
      </p:grpSpPr>
      <p:sp>
        <p:nvSpPr>
          <p:cNvPr id="296" name="Google Shape;296;p5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7" name="Google Shape;297;p59"/>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98" name="Google Shape;298;p59"/>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99" name="Google Shape;299;p5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0"/>
        <p:cNvGrpSpPr/>
        <p:nvPr/>
      </p:nvGrpSpPr>
      <p:grpSpPr>
        <a:xfrm>
          <a:off x="0" y="0"/>
          <a:ext cx="0" cy="0"/>
          <a:chOff x="0" y="0"/>
          <a:chExt cx="0" cy="0"/>
        </a:xfrm>
      </p:grpSpPr>
      <p:sp>
        <p:nvSpPr>
          <p:cNvPr id="301" name="Google Shape;301;p6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2" name="Google Shape;302;p6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3"/>
        <p:cNvGrpSpPr/>
        <p:nvPr/>
      </p:nvGrpSpPr>
      <p:grpSpPr>
        <a:xfrm>
          <a:off x="0" y="0"/>
          <a:ext cx="0" cy="0"/>
          <a:chOff x="0" y="0"/>
          <a:chExt cx="0" cy="0"/>
        </a:xfrm>
      </p:grpSpPr>
      <p:sp>
        <p:nvSpPr>
          <p:cNvPr id="304" name="Google Shape;304;p61"/>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5" name="Google Shape;305;p61"/>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06" name="Google Shape;306;p6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7"/>
        <p:cNvGrpSpPr/>
        <p:nvPr/>
      </p:nvGrpSpPr>
      <p:grpSpPr>
        <a:xfrm>
          <a:off x="0" y="0"/>
          <a:ext cx="0" cy="0"/>
          <a:chOff x="0" y="0"/>
          <a:chExt cx="0" cy="0"/>
        </a:xfrm>
      </p:grpSpPr>
      <p:sp>
        <p:nvSpPr>
          <p:cNvPr id="308" name="Google Shape;308;p62"/>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9" name="Google Shape;309;p6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0"/>
        <p:cNvGrpSpPr/>
        <p:nvPr/>
      </p:nvGrpSpPr>
      <p:grpSpPr>
        <a:xfrm>
          <a:off x="0" y="0"/>
          <a:ext cx="0" cy="0"/>
          <a:chOff x="0" y="0"/>
          <a:chExt cx="0" cy="0"/>
        </a:xfrm>
      </p:grpSpPr>
      <p:sp>
        <p:nvSpPr>
          <p:cNvPr id="311" name="Google Shape;311;p63"/>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3"/>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13" name="Google Shape;313;p63"/>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4" name="Google Shape;314;p63"/>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15" name="Google Shape;315;p6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6"/>
        <p:cNvGrpSpPr/>
        <p:nvPr/>
      </p:nvGrpSpPr>
      <p:grpSpPr>
        <a:xfrm>
          <a:off x="0" y="0"/>
          <a:ext cx="0" cy="0"/>
          <a:chOff x="0" y="0"/>
          <a:chExt cx="0" cy="0"/>
        </a:xfrm>
      </p:grpSpPr>
      <p:sp>
        <p:nvSpPr>
          <p:cNvPr id="317" name="Google Shape;317;p64"/>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318" name="Google Shape;318;p6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9"/>
        <p:cNvGrpSpPr/>
        <p:nvPr/>
      </p:nvGrpSpPr>
      <p:grpSpPr>
        <a:xfrm>
          <a:off x="0" y="0"/>
          <a:ext cx="0" cy="0"/>
          <a:chOff x="0" y="0"/>
          <a:chExt cx="0" cy="0"/>
        </a:xfrm>
      </p:grpSpPr>
      <p:sp>
        <p:nvSpPr>
          <p:cNvPr id="320" name="Google Shape;320;p65"/>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21" name="Google Shape;321;p65"/>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22" name="Google Shape;322;p6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3"/>
        <p:cNvGrpSpPr/>
        <p:nvPr/>
      </p:nvGrpSpPr>
      <p:grpSpPr>
        <a:xfrm>
          <a:off x="0" y="0"/>
          <a:ext cx="0" cy="0"/>
          <a:chOff x="0" y="0"/>
          <a:chExt cx="0" cy="0"/>
        </a:xfrm>
      </p:grpSpPr>
      <p:sp>
        <p:nvSpPr>
          <p:cNvPr id="324" name="Google Shape;324;p6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MS Slideshow">
  <p:cSld name="CMS Slideshow">
    <p:spTree>
      <p:nvGrpSpPr>
        <p:cNvPr id="1" name="Shape 325"/>
        <p:cNvGrpSpPr/>
        <p:nvPr/>
      </p:nvGrpSpPr>
      <p:grpSpPr>
        <a:xfrm>
          <a:off x="0" y="0"/>
          <a:ext cx="0" cy="0"/>
          <a:chOff x="0" y="0"/>
          <a:chExt cx="0" cy="0"/>
        </a:xfrm>
      </p:grpSpPr>
      <p:sp>
        <p:nvSpPr>
          <p:cNvPr id="326" name="Google Shape;326;p67"/>
          <p:cNvSpPr txBox="1">
            <a:spLocks noGrp="1"/>
          </p:cNvSpPr>
          <p:nvPr>
            <p:ph type="sldNum" idx="12"/>
          </p:nvPr>
        </p:nvSpPr>
        <p:spPr>
          <a:xfrm>
            <a:off x="6858000" y="6321425"/>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r>
              <a:rPr lang="en"/>
              <a:t>  </a:t>
            </a:r>
            <a:endParaRPr/>
          </a:p>
        </p:txBody>
      </p:sp>
      <p:pic>
        <p:nvPicPr>
          <p:cNvPr id="327" name="Google Shape;327;p67"/>
          <p:cNvPicPr preferRelativeResize="0"/>
          <p:nvPr/>
        </p:nvPicPr>
        <p:blipFill rotWithShape="1">
          <a:blip r:embed="rId2">
            <a:alphaModFix/>
          </a:blip>
          <a:srcRect l="30994" t="40330" r="33358" b="43425"/>
          <a:stretch/>
        </p:blipFill>
        <p:spPr>
          <a:xfrm>
            <a:off x="76200" y="5984130"/>
            <a:ext cx="1234825" cy="87386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8"/>
        <p:cNvGrpSpPr/>
        <p:nvPr/>
      </p:nvGrpSpPr>
      <p:grpSpPr>
        <a:xfrm>
          <a:off x="0" y="0"/>
          <a:ext cx="0" cy="0"/>
          <a:chOff x="0" y="0"/>
          <a:chExt cx="0" cy="0"/>
        </a:xfrm>
      </p:grpSpPr>
      <p:sp>
        <p:nvSpPr>
          <p:cNvPr id="329" name="Google Shape;329;p68"/>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44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 name="Google Shape;330;p68"/>
          <p:cNvSpPr txBox="1">
            <a:spLocks noGrp="1"/>
          </p:cNvSpPr>
          <p:nvPr>
            <p:ph type="body" idx="1"/>
          </p:nvPr>
        </p:nvSpPr>
        <p:spPr>
          <a:xfrm>
            <a:off x="457200" y="1535113"/>
            <a:ext cx="40401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1600"/>
              </a:spcBef>
              <a:spcAft>
                <a:spcPts val="0"/>
              </a:spcAft>
              <a:buClr>
                <a:schemeClr val="dk1"/>
              </a:buClr>
              <a:buSzPts val="2000"/>
              <a:buNone/>
              <a:defRPr sz="2000" b="1"/>
            </a:lvl2pPr>
            <a:lvl3pPr marL="1371600" lvl="2" indent="-228600" algn="l" rtl="0">
              <a:spcBef>
                <a:spcPts val="1600"/>
              </a:spcBef>
              <a:spcAft>
                <a:spcPts val="0"/>
              </a:spcAft>
              <a:buClr>
                <a:schemeClr val="dk1"/>
              </a:buClr>
              <a:buSzPts val="1800"/>
              <a:buNone/>
              <a:defRPr sz="1800" b="1"/>
            </a:lvl3pPr>
            <a:lvl4pPr marL="1828800" lvl="3" indent="-228600" algn="l" rtl="0">
              <a:spcBef>
                <a:spcPts val="1600"/>
              </a:spcBef>
              <a:spcAft>
                <a:spcPts val="0"/>
              </a:spcAft>
              <a:buClr>
                <a:schemeClr val="dk1"/>
              </a:buClr>
              <a:buSzPts val="1600"/>
              <a:buNone/>
              <a:defRPr sz="1600" b="1"/>
            </a:lvl4pPr>
            <a:lvl5pPr marL="2286000" lvl="4" indent="-228600" algn="l" rtl="0">
              <a:spcBef>
                <a:spcPts val="1600"/>
              </a:spcBef>
              <a:spcAft>
                <a:spcPts val="0"/>
              </a:spcAft>
              <a:buClr>
                <a:schemeClr val="dk1"/>
              </a:buClr>
              <a:buSzPts val="1600"/>
              <a:buNone/>
              <a:defRPr sz="1600" b="1"/>
            </a:lvl5pPr>
            <a:lvl6pPr marL="2743200" lvl="5" indent="-228600" algn="l" rtl="0">
              <a:spcBef>
                <a:spcPts val="1600"/>
              </a:spcBef>
              <a:spcAft>
                <a:spcPts val="0"/>
              </a:spcAft>
              <a:buClr>
                <a:schemeClr val="dk1"/>
              </a:buClr>
              <a:buSzPts val="1600"/>
              <a:buNone/>
              <a:defRPr sz="1600" b="1"/>
            </a:lvl6pPr>
            <a:lvl7pPr marL="3200400" lvl="6" indent="-228600" algn="l" rtl="0">
              <a:spcBef>
                <a:spcPts val="1600"/>
              </a:spcBef>
              <a:spcAft>
                <a:spcPts val="0"/>
              </a:spcAft>
              <a:buClr>
                <a:schemeClr val="dk1"/>
              </a:buClr>
              <a:buSzPts val="1600"/>
              <a:buNone/>
              <a:defRPr sz="1600" b="1"/>
            </a:lvl7pPr>
            <a:lvl8pPr marL="3657600" lvl="7" indent="-228600" algn="l" rtl="0">
              <a:spcBef>
                <a:spcPts val="1600"/>
              </a:spcBef>
              <a:spcAft>
                <a:spcPts val="0"/>
              </a:spcAft>
              <a:buClr>
                <a:schemeClr val="dk1"/>
              </a:buClr>
              <a:buSzPts val="1600"/>
              <a:buNone/>
              <a:defRPr sz="1600" b="1"/>
            </a:lvl8pPr>
            <a:lvl9pPr marL="4114800" lvl="8" indent="-228600" algn="l" rtl="0">
              <a:spcBef>
                <a:spcPts val="1600"/>
              </a:spcBef>
              <a:spcAft>
                <a:spcPts val="1600"/>
              </a:spcAft>
              <a:buClr>
                <a:schemeClr val="dk1"/>
              </a:buClr>
              <a:buSzPts val="1600"/>
              <a:buNone/>
              <a:defRPr sz="1600" b="1"/>
            </a:lvl9pPr>
          </a:lstStyle>
          <a:p>
            <a:endParaRPr/>
          </a:p>
        </p:txBody>
      </p:sp>
      <p:sp>
        <p:nvSpPr>
          <p:cNvPr id="331" name="Google Shape;331;p68"/>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1600"/>
              </a:spcBef>
              <a:spcAft>
                <a:spcPts val="0"/>
              </a:spcAft>
              <a:buClr>
                <a:schemeClr val="dk1"/>
              </a:buClr>
              <a:buSzPts val="2000"/>
              <a:buChar char="○"/>
              <a:defRPr sz="2000"/>
            </a:lvl2pPr>
            <a:lvl3pPr marL="1371600" lvl="2" indent="-342900" algn="l" rtl="0">
              <a:spcBef>
                <a:spcPts val="1600"/>
              </a:spcBef>
              <a:spcAft>
                <a:spcPts val="0"/>
              </a:spcAft>
              <a:buClr>
                <a:schemeClr val="dk1"/>
              </a:buClr>
              <a:buSzPts val="1800"/>
              <a:buChar char="■"/>
              <a:defRPr sz="1800"/>
            </a:lvl3pPr>
            <a:lvl4pPr marL="1828800" lvl="3" indent="-330200" algn="l" rtl="0">
              <a:spcBef>
                <a:spcPts val="1600"/>
              </a:spcBef>
              <a:spcAft>
                <a:spcPts val="0"/>
              </a:spcAft>
              <a:buClr>
                <a:schemeClr val="dk1"/>
              </a:buClr>
              <a:buSzPts val="1600"/>
              <a:buChar char="●"/>
              <a:defRPr sz="1600"/>
            </a:lvl4pPr>
            <a:lvl5pPr marL="2286000" lvl="4" indent="-330200" algn="l" rtl="0">
              <a:spcBef>
                <a:spcPts val="1600"/>
              </a:spcBef>
              <a:spcAft>
                <a:spcPts val="0"/>
              </a:spcAft>
              <a:buClr>
                <a:schemeClr val="dk1"/>
              </a:buClr>
              <a:buSzPts val="1600"/>
              <a:buChar char="○"/>
              <a:defRPr sz="1600"/>
            </a:lvl5pPr>
            <a:lvl6pPr marL="2743200" lvl="5" indent="-330200" algn="l" rtl="0">
              <a:spcBef>
                <a:spcPts val="1600"/>
              </a:spcBef>
              <a:spcAft>
                <a:spcPts val="0"/>
              </a:spcAft>
              <a:buClr>
                <a:schemeClr val="dk1"/>
              </a:buClr>
              <a:buSzPts val="1600"/>
              <a:buChar char="■"/>
              <a:defRPr sz="1600"/>
            </a:lvl6pPr>
            <a:lvl7pPr marL="3200400" lvl="6" indent="-330200" algn="l" rtl="0">
              <a:spcBef>
                <a:spcPts val="1600"/>
              </a:spcBef>
              <a:spcAft>
                <a:spcPts val="0"/>
              </a:spcAft>
              <a:buClr>
                <a:schemeClr val="dk1"/>
              </a:buClr>
              <a:buSzPts val="1600"/>
              <a:buChar char="●"/>
              <a:defRPr sz="1600"/>
            </a:lvl7pPr>
            <a:lvl8pPr marL="3657600" lvl="7" indent="-330200" algn="l" rtl="0">
              <a:spcBef>
                <a:spcPts val="1600"/>
              </a:spcBef>
              <a:spcAft>
                <a:spcPts val="0"/>
              </a:spcAft>
              <a:buClr>
                <a:schemeClr val="dk1"/>
              </a:buClr>
              <a:buSzPts val="1600"/>
              <a:buChar char="○"/>
              <a:defRPr sz="1600"/>
            </a:lvl8pPr>
            <a:lvl9pPr marL="4114800" lvl="8" indent="-330200" algn="l" rtl="0">
              <a:spcBef>
                <a:spcPts val="1600"/>
              </a:spcBef>
              <a:spcAft>
                <a:spcPts val="1600"/>
              </a:spcAft>
              <a:buClr>
                <a:schemeClr val="dk1"/>
              </a:buClr>
              <a:buSzPts val="1600"/>
              <a:buChar char="■"/>
              <a:defRPr sz="1600"/>
            </a:lvl9pPr>
          </a:lstStyle>
          <a:p>
            <a:endParaRPr/>
          </a:p>
        </p:txBody>
      </p:sp>
      <p:sp>
        <p:nvSpPr>
          <p:cNvPr id="332" name="Google Shape;332;p68"/>
          <p:cNvSpPr txBox="1">
            <a:spLocks noGrp="1"/>
          </p:cNvSpPr>
          <p:nvPr>
            <p:ph type="body" idx="3"/>
          </p:nvPr>
        </p:nvSpPr>
        <p:spPr>
          <a:xfrm>
            <a:off x="4645025" y="1535113"/>
            <a:ext cx="4041900" cy="6396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1600"/>
              </a:spcBef>
              <a:spcAft>
                <a:spcPts val="0"/>
              </a:spcAft>
              <a:buClr>
                <a:schemeClr val="dk1"/>
              </a:buClr>
              <a:buSzPts val="2000"/>
              <a:buNone/>
              <a:defRPr sz="2000" b="1"/>
            </a:lvl2pPr>
            <a:lvl3pPr marL="1371600" lvl="2" indent="-228600" algn="l" rtl="0">
              <a:spcBef>
                <a:spcPts val="1600"/>
              </a:spcBef>
              <a:spcAft>
                <a:spcPts val="0"/>
              </a:spcAft>
              <a:buClr>
                <a:schemeClr val="dk1"/>
              </a:buClr>
              <a:buSzPts val="1800"/>
              <a:buNone/>
              <a:defRPr sz="1800" b="1"/>
            </a:lvl3pPr>
            <a:lvl4pPr marL="1828800" lvl="3" indent="-228600" algn="l" rtl="0">
              <a:spcBef>
                <a:spcPts val="1600"/>
              </a:spcBef>
              <a:spcAft>
                <a:spcPts val="0"/>
              </a:spcAft>
              <a:buClr>
                <a:schemeClr val="dk1"/>
              </a:buClr>
              <a:buSzPts val="1600"/>
              <a:buNone/>
              <a:defRPr sz="1600" b="1"/>
            </a:lvl4pPr>
            <a:lvl5pPr marL="2286000" lvl="4" indent="-228600" algn="l" rtl="0">
              <a:spcBef>
                <a:spcPts val="1600"/>
              </a:spcBef>
              <a:spcAft>
                <a:spcPts val="0"/>
              </a:spcAft>
              <a:buClr>
                <a:schemeClr val="dk1"/>
              </a:buClr>
              <a:buSzPts val="1600"/>
              <a:buNone/>
              <a:defRPr sz="1600" b="1"/>
            </a:lvl5pPr>
            <a:lvl6pPr marL="2743200" lvl="5" indent="-228600" algn="l" rtl="0">
              <a:spcBef>
                <a:spcPts val="1600"/>
              </a:spcBef>
              <a:spcAft>
                <a:spcPts val="0"/>
              </a:spcAft>
              <a:buClr>
                <a:schemeClr val="dk1"/>
              </a:buClr>
              <a:buSzPts val="1600"/>
              <a:buNone/>
              <a:defRPr sz="1600" b="1"/>
            </a:lvl6pPr>
            <a:lvl7pPr marL="3200400" lvl="6" indent="-228600" algn="l" rtl="0">
              <a:spcBef>
                <a:spcPts val="1600"/>
              </a:spcBef>
              <a:spcAft>
                <a:spcPts val="0"/>
              </a:spcAft>
              <a:buClr>
                <a:schemeClr val="dk1"/>
              </a:buClr>
              <a:buSzPts val="1600"/>
              <a:buNone/>
              <a:defRPr sz="1600" b="1"/>
            </a:lvl7pPr>
            <a:lvl8pPr marL="3657600" lvl="7" indent="-228600" algn="l" rtl="0">
              <a:spcBef>
                <a:spcPts val="1600"/>
              </a:spcBef>
              <a:spcAft>
                <a:spcPts val="0"/>
              </a:spcAft>
              <a:buClr>
                <a:schemeClr val="dk1"/>
              </a:buClr>
              <a:buSzPts val="1600"/>
              <a:buNone/>
              <a:defRPr sz="1600" b="1"/>
            </a:lvl8pPr>
            <a:lvl9pPr marL="4114800" lvl="8" indent="-228600" algn="l" rtl="0">
              <a:spcBef>
                <a:spcPts val="1600"/>
              </a:spcBef>
              <a:spcAft>
                <a:spcPts val="1600"/>
              </a:spcAft>
              <a:buClr>
                <a:schemeClr val="dk1"/>
              </a:buClr>
              <a:buSzPts val="1600"/>
              <a:buNone/>
              <a:defRPr sz="1600" b="1"/>
            </a:lvl9pPr>
          </a:lstStyle>
          <a:p>
            <a:endParaRPr/>
          </a:p>
        </p:txBody>
      </p:sp>
      <p:sp>
        <p:nvSpPr>
          <p:cNvPr id="333" name="Google Shape;333;p68"/>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1600"/>
              </a:spcBef>
              <a:spcAft>
                <a:spcPts val="0"/>
              </a:spcAft>
              <a:buClr>
                <a:schemeClr val="dk1"/>
              </a:buClr>
              <a:buSzPts val="2000"/>
              <a:buChar char="○"/>
              <a:defRPr sz="2000"/>
            </a:lvl2pPr>
            <a:lvl3pPr marL="1371600" lvl="2" indent="-342900" algn="l" rtl="0">
              <a:spcBef>
                <a:spcPts val="1600"/>
              </a:spcBef>
              <a:spcAft>
                <a:spcPts val="0"/>
              </a:spcAft>
              <a:buClr>
                <a:schemeClr val="dk1"/>
              </a:buClr>
              <a:buSzPts val="1800"/>
              <a:buChar char="■"/>
              <a:defRPr sz="1800"/>
            </a:lvl3pPr>
            <a:lvl4pPr marL="1828800" lvl="3" indent="-330200" algn="l" rtl="0">
              <a:spcBef>
                <a:spcPts val="1600"/>
              </a:spcBef>
              <a:spcAft>
                <a:spcPts val="0"/>
              </a:spcAft>
              <a:buClr>
                <a:schemeClr val="dk1"/>
              </a:buClr>
              <a:buSzPts val="1600"/>
              <a:buChar char="●"/>
              <a:defRPr sz="1600"/>
            </a:lvl4pPr>
            <a:lvl5pPr marL="2286000" lvl="4" indent="-330200" algn="l" rtl="0">
              <a:spcBef>
                <a:spcPts val="1600"/>
              </a:spcBef>
              <a:spcAft>
                <a:spcPts val="0"/>
              </a:spcAft>
              <a:buClr>
                <a:schemeClr val="dk1"/>
              </a:buClr>
              <a:buSzPts val="1600"/>
              <a:buChar char="○"/>
              <a:defRPr sz="1600"/>
            </a:lvl5pPr>
            <a:lvl6pPr marL="2743200" lvl="5" indent="-330200" algn="l" rtl="0">
              <a:spcBef>
                <a:spcPts val="1600"/>
              </a:spcBef>
              <a:spcAft>
                <a:spcPts val="0"/>
              </a:spcAft>
              <a:buClr>
                <a:schemeClr val="dk1"/>
              </a:buClr>
              <a:buSzPts val="1600"/>
              <a:buChar char="■"/>
              <a:defRPr sz="1600"/>
            </a:lvl6pPr>
            <a:lvl7pPr marL="3200400" lvl="6" indent="-330200" algn="l" rtl="0">
              <a:spcBef>
                <a:spcPts val="1600"/>
              </a:spcBef>
              <a:spcAft>
                <a:spcPts val="0"/>
              </a:spcAft>
              <a:buClr>
                <a:schemeClr val="dk1"/>
              </a:buClr>
              <a:buSzPts val="1600"/>
              <a:buChar char="●"/>
              <a:defRPr sz="1600"/>
            </a:lvl7pPr>
            <a:lvl8pPr marL="3657600" lvl="7" indent="-330200" algn="l" rtl="0">
              <a:spcBef>
                <a:spcPts val="1600"/>
              </a:spcBef>
              <a:spcAft>
                <a:spcPts val="0"/>
              </a:spcAft>
              <a:buClr>
                <a:schemeClr val="dk1"/>
              </a:buClr>
              <a:buSzPts val="1600"/>
              <a:buChar char="○"/>
              <a:defRPr sz="1600"/>
            </a:lvl8pPr>
            <a:lvl9pPr marL="4114800" lvl="8" indent="-330200" algn="l" rtl="0">
              <a:spcBef>
                <a:spcPts val="1600"/>
              </a:spcBef>
              <a:spcAft>
                <a:spcPts val="1600"/>
              </a:spcAft>
              <a:buClr>
                <a:schemeClr val="dk1"/>
              </a:buClr>
              <a:buSzPts val="1600"/>
              <a:buChar char="■"/>
              <a:defRPr sz="1600"/>
            </a:lvl9pPr>
          </a:lstStyle>
          <a:p>
            <a:endParaRPr/>
          </a:p>
        </p:txBody>
      </p:sp>
      <p:sp>
        <p:nvSpPr>
          <p:cNvPr id="334" name="Google Shape;334;p6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5" name="Google Shape;335;p6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6" name="Google Shape;336;p6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337" name="Google Shape;337;p68"/>
          <p:cNvPicPr preferRelativeResize="0"/>
          <p:nvPr/>
        </p:nvPicPr>
        <p:blipFill rotWithShape="1">
          <a:blip r:embed="rId2">
            <a:alphaModFix/>
          </a:blip>
          <a:srcRect l="30994" t="40330" r="33358" b="43425"/>
          <a:stretch/>
        </p:blipFill>
        <p:spPr>
          <a:xfrm>
            <a:off x="0" y="5984130"/>
            <a:ext cx="1234825" cy="87386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itle - Right">
  <p:cSld name="1_Title - Right">
    <p:spTree>
      <p:nvGrpSpPr>
        <p:cNvPr id="1" name="Shape 338"/>
        <p:cNvGrpSpPr/>
        <p:nvPr/>
      </p:nvGrpSpPr>
      <p:grpSpPr>
        <a:xfrm>
          <a:off x="0" y="0"/>
          <a:ext cx="0" cy="0"/>
          <a:chOff x="0" y="0"/>
          <a:chExt cx="0" cy="0"/>
        </a:xfrm>
      </p:grpSpPr>
      <p:sp>
        <p:nvSpPr>
          <p:cNvPr id="339" name="Google Shape;339;p69"/>
          <p:cNvSpPr txBox="1">
            <a:spLocks noGrp="1"/>
          </p:cNvSpPr>
          <p:nvPr>
            <p:ph type="title"/>
          </p:nvPr>
        </p:nvSpPr>
        <p:spPr>
          <a:xfrm>
            <a:off x="1338427" y="137160"/>
            <a:ext cx="7348200" cy="708000"/>
          </a:xfrm>
          <a:prstGeom prst="rect">
            <a:avLst/>
          </a:prstGeom>
          <a:noFill/>
          <a:ln>
            <a:noFill/>
          </a:ln>
        </p:spPr>
        <p:txBody>
          <a:bodyPr spcFirstLastPara="1" wrap="square" lIns="71100" tIns="35550" rIns="71100" bIns="35550" anchor="ctr" anchorCtr="0">
            <a:noAutofit/>
          </a:bodyPr>
          <a:lstStyle>
            <a:lvl1pPr lvl="0" algn="r" rtl="0">
              <a:lnSpc>
                <a:spcPct val="100000"/>
              </a:lnSpc>
              <a:spcBef>
                <a:spcPts val="0"/>
              </a:spcBef>
              <a:spcAft>
                <a:spcPts val="0"/>
              </a:spcAft>
              <a:buClr>
                <a:srgbClr val="2F3A46"/>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0" name="Google Shape;340;p69"/>
          <p:cNvSpPr txBox="1">
            <a:spLocks noGrp="1"/>
          </p:cNvSpPr>
          <p:nvPr>
            <p:ph type="subTitle" idx="1"/>
          </p:nvPr>
        </p:nvSpPr>
        <p:spPr>
          <a:xfrm>
            <a:off x="1338427" y="845046"/>
            <a:ext cx="7348200" cy="523200"/>
          </a:xfrm>
          <a:prstGeom prst="rect">
            <a:avLst/>
          </a:prstGeom>
          <a:noFill/>
          <a:ln>
            <a:noFill/>
          </a:ln>
        </p:spPr>
        <p:txBody>
          <a:bodyPr spcFirstLastPara="1" wrap="square" lIns="71100" tIns="35550" rIns="71100" bIns="35550" anchor="t" anchorCtr="0">
            <a:noAutofit/>
          </a:bodyPr>
          <a:lstStyle>
            <a:lvl1pPr lvl="0" algn="r" rtl="0">
              <a:lnSpc>
                <a:spcPct val="100000"/>
              </a:lnSpc>
              <a:spcBef>
                <a:spcPts val="400"/>
              </a:spcBef>
              <a:spcAft>
                <a:spcPts val="0"/>
              </a:spcAft>
              <a:buClr>
                <a:schemeClr val="accent1"/>
              </a:buClr>
              <a:buSzPts val="2200"/>
              <a:buNone/>
              <a:defRPr sz="2200">
                <a:solidFill>
                  <a:schemeClr val="accent1"/>
                </a:solidFill>
              </a:defRPr>
            </a:lvl1pPr>
            <a:lvl2pPr lvl="1" algn="ctr" rtl="0">
              <a:lnSpc>
                <a:spcPct val="100000"/>
              </a:lnSpc>
              <a:spcBef>
                <a:spcPts val="300"/>
              </a:spcBef>
              <a:spcAft>
                <a:spcPts val="0"/>
              </a:spcAft>
              <a:buClr>
                <a:srgbClr val="6B7F80"/>
              </a:buClr>
              <a:buSzPts val="1600"/>
              <a:buNone/>
              <a:defRPr sz="1600"/>
            </a:lvl2pPr>
            <a:lvl3pPr lvl="2" algn="ctr" rtl="0">
              <a:lnSpc>
                <a:spcPct val="100000"/>
              </a:lnSpc>
              <a:spcBef>
                <a:spcPts val="300"/>
              </a:spcBef>
              <a:spcAft>
                <a:spcPts val="0"/>
              </a:spcAft>
              <a:buClr>
                <a:srgbClr val="6B7F80"/>
              </a:buClr>
              <a:buSzPts val="1400"/>
              <a:buNone/>
              <a:defRPr sz="1400"/>
            </a:lvl3pPr>
            <a:lvl4pPr lvl="3" algn="ctr" rtl="0">
              <a:lnSpc>
                <a:spcPct val="100000"/>
              </a:lnSpc>
              <a:spcBef>
                <a:spcPts val="200"/>
              </a:spcBef>
              <a:spcAft>
                <a:spcPts val="0"/>
              </a:spcAft>
              <a:buClr>
                <a:srgbClr val="6B7F80"/>
              </a:buClr>
              <a:buSzPts val="1200"/>
              <a:buNone/>
              <a:defRPr sz="1200"/>
            </a:lvl4pPr>
            <a:lvl5pPr lvl="4" algn="ctr" rtl="0">
              <a:lnSpc>
                <a:spcPct val="100000"/>
              </a:lnSpc>
              <a:spcBef>
                <a:spcPts val="200"/>
              </a:spcBef>
              <a:spcAft>
                <a:spcPts val="0"/>
              </a:spcAft>
              <a:buClr>
                <a:srgbClr val="6B7F80"/>
              </a:buClr>
              <a:buSzPts val="1200"/>
              <a:buNone/>
              <a:defRPr sz="1200"/>
            </a:lvl5pPr>
            <a:lvl6pPr lvl="5" algn="ctr" rtl="0">
              <a:lnSpc>
                <a:spcPct val="100000"/>
              </a:lnSpc>
              <a:spcBef>
                <a:spcPts val="200"/>
              </a:spcBef>
              <a:spcAft>
                <a:spcPts val="0"/>
              </a:spcAft>
              <a:buClr>
                <a:schemeClr val="dk1"/>
              </a:buClr>
              <a:buSzPts val="1200"/>
              <a:buNone/>
              <a:defRPr sz="1200"/>
            </a:lvl6pPr>
            <a:lvl7pPr lvl="6" algn="ctr" rtl="0">
              <a:lnSpc>
                <a:spcPct val="100000"/>
              </a:lnSpc>
              <a:spcBef>
                <a:spcPts val="200"/>
              </a:spcBef>
              <a:spcAft>
                <a:spcPts val="0"/>
              </a:spcAft>
              <a:buClr>
                <a:schemeClr val="dk1"/>
              </a:buClr>
              <a:buSzPts val="1200"/>
              <a:buNone/>
              <a:defRPr sz="1200"/>
            </a:lvl7pPr>
            <a:lvl8pPr lvl="7" algn="ctr" rtl="0">
              <a:lnSpc>
                <a:spcPct val="100000"/>
              </a:lnSpc>
              <a:spcBef>
                <a:spcPts val="200"/>
              </a:spcBef>
              <a:spcAft>
                <a:spcPts val="0"/>
              </a:spcAft>
              <a:buClr>
                <a:schemeClr val="dk1"/>
              </a:buClr>
              <a:buSzPts val="1200"/>
              <a:buNone/>
              <a:defRPr sz="1200"/>
            </a:lvl8pPr>
            <a:lvl9pPr lvl="8" algn="ctr" rtl="0">
              <a:lnSpc>
                <a:spcPct val="100000"/>
              </a:lnSpc>
              <a:spcBef>
                <a:spcPts val="200"/>
              </a:spcBef>
              <a:spcAft>
                <a:spcPts val="0"/>
              </a:spcAft>
              <a:buClr>
                <a:schemeClr val="dk1"/>
              </a:buClr>
              <a:buSzPts val="1200"/>
              <a:buNone/>
              <a:defRPr sz="1200"/>
            </a:lvl9pPr>
          </a:lstStyle>
          <a:p>
            <a:endParaRPr/>
          </a:p>
        </p:txBody>
      </p:sp>
      <p:grpSp>
        <p:nvGrpSpPr>
          <p:cNvPr id="341" name="Google Shape;341;p69"/>
          <p:cNvGrpSpPr/>
          <p:nvPr/>
        </p:nvGrpSpPr>
        <p:grpSpPr>
          <a:xfrm>
            <a:off x="246137" y="6237957"/>
            <a:ext cx="329434" cy="439299"/>
            <a:chOff x="186858" y="6096003"/>
            <a:chExt cx="580501" cy="580546"/>
          </a:xfrm>
        </p:grpSpPr>
        <p:sp>
          <p:nvSpPr>
            <p:cNvPr id="342" name="Google Shape;342;p69"/>
            <p:cNvSpPr/>
            <p:nvPr/>
          </p:nvSpPr>
          <p:spPr>
            <a:xfrm>
              <a:off x="186859" y="6096003"/>
              <a:ext cx="580500" cy="580500"/>
            </a:xfrm>
            <a:prstGeom prst="rect">
              <a:avLst/>
            </a:prstGeom>
            <a:solidFill>
              <a:srgbClr val="BFBFBF">
                <a:alpha val="24310"/>
              </a:srgbClr>
            </a:solidFill>
            <a:ln>
              <a:noFill/>
            </a:ln>
          </p:spPr>
          <p:txBody>
            <a:bodyPr spcFirstLastPara="1" wrap="square" lIns="71100" tIns="35550" rIns="71100" bIns="3555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lt1"/>
                </a:solidFill>
                <a:latin typeface="Geo"/>
                <a:ea typeface="Geo"/>
                <a:cs typeface="Geo"/>
                <a:sym typeface="Geo"/>
              </a:endParaRPr>
            </a:p>
          </p:txBody>
        </p:sp>
        <p:sp>
          <p:nvSpPr>
            <p:cNvPr id="343" name="Google Shape;343;p69"/>
            <p:cNvSpPr/>
            <p:nvPr/>
          </p:nvSpPr>
          <p:spPr>
            <a:xfrm>
              <a:off x="186858" y="6612049"/>
              <a:ext cx="580500" cy="64500"/>
            </a:xfrm>
            <a:prstGeom prst="rect">
              <a:avLst/>
            </a:prstGeom>
            <a:solidFill>
              <a:srgbClr val="BFBFBF">
                <a:alpha val="24310"/>
              </a:srgbClr>
            </a:solidFill>
            <a:ln>
              <a:noFill/>
            </a:ln>
          </p:spPr>
          <p:txBody>
            <a:bodyPr spcFirstLastPara="1" wrap="square" lIns="71100" tIns="35550" rIns="71100" bIns="355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344" name="Google Shape;344;p69"/>
          <p:cNvSpPr txBox="1">
            <a:spLocks noGrp="1"/>
          </p:cNvSpPr>
          <p:nvPr>
            <p:ph type="sldNum" idx="12"/>
          </p:nvPr>
        </p:nvSpPr>
        <p:spPr>
          <a:xfrm>
            <a:off x="246127" y="6237312"/>
            <a:ext cx="329400" cy="390300"/>
          </a:xfrm>
          <a:prstGeom prst="rect">
            <a:avLst/>
          </a:prstGeom>
          <a:noFill/>
          <a:ln>
            <a:noFill/>
          </a:ln>
        </p:spPr>
        <p:txBody>
          <a:bodyPr spcFirstLastPara="1" wrap="square" lIns="71100" tIns="35550" rIns="71100" bIns="3555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2F3A46"/>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
              <a:t>‹#›</a:t>
            </a:fld>
            <a:endParaRPr/>
          </a:p>
        </p:txBody>
      </p:sp>
      <p:pic>
        <p:nvPicPr>
          <p:cNvPr id="345" name="Google Shape;345;p69"/>
          <p:cNvPicPr preferRelativeResize="0"/>
          <p:nvPr/>
        </p:nvPicPr>
        <p:blipFill rotWithShape="1">
          <a:blip r:embed="rId2">
            <a:alphaModFix/>
          </a:blip>
          <a:srcRect r="18500" b="19387"/>
          <a:stretch/>
        </p:blipFill>
        <p:spPr>
          <a:xfrm>
            <a:off x="8322384" y="5774480"/>
            <a:ext cx="739454" cy="731376"/>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6"/>
        <p:cNvGrpSpPr/>
        <p:nvPr/>
      </p:nvGrpSpPr>
      <p:grpSpPr>
        <a:xfrm>
          <a:off x="0" y="0"/>
          <a:ext cx="0" cy="0"/>
          <a:chOff x="0" y="0"/>
          <a:chExt cx="0" cy="0"/>
        </a:xfrm>
      </p:grpSpPr>
      <p:sp>
        <p:nvSpPr>
          <p:cNvPr id="347" name="Google Shape;347;p70"/>
          <p:cNvSpPr txBox="1">
            <a:spLocks noGrp="1"/>
          </p:cNvSpPr>
          <p:nvPr>
            <p:ph type="title"/>
          </p:nvPr>
        </p:nvSpPr>
        <p:spPr>
          <a:xfrm>
            <a:off x="391464" y="255219"/>
            <a:ext cx="8361000" cy="8487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800"/>
              <a:buNone/>
              <a:defRPr sz="1800" b="1" i="0">
                <a:solidFill>
                  <a:schemeClr val="dk1"/>
                </a:solidFill>
                <a:latin typeface="Quattrocento Sans"/>
                <a:ea typeface="Quattrocento Sans"/>
                <a:cs typeface="Quattrocento Sans"/>
                <a:sym typeface="Quattrocento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8" name="Google Shape;348;p70"/>
          <p:cNvSpPr txBox="1">
            <a:spLocks noGrp="1"/>
          </p:cNvSpPr>
          <p:nvPr>
            <p:ph type="body" idx="1"/>
          </p:nvPr>
        </p:nvSpPr>
        <p:spPr>
          <a:xfrm>
            <a:off x="457200" y="1627254"/>
            <a:ext cx="8229600" cy="36420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b="0" i="0">
                <a:solidFill>
                  <a:schemeClr val="dk1"/>
                </a:solidFill>
              </a:defRPr>
            </a:lvl1pPr>
            <a:lvl2pPr marL="914400" lvl="1" indent="-228600" algn="l" rtl="0">
              <a:spcBef>
                <a:spcPts val="1600"/>
              </a:spcBef>
              <a:spcAft>
                <a:spcPts val="0"/>
              </a:spcAft>
              <a:buSzPts val="1400"/>
              <a:buNone/>
              <a:defRPr/>
            </a:lvl2pPr>
            <a:lvl3pPr marL="1371600" lvl="2" indent="-228600" algn="l" rtl="0">
              <a:spcBef>
                <a:spcPts val="1600"/>
              </a:spcBef>
              <a:spcAft>
                <a:spcPts val="0"/>
              </a:spcAft>
              <a:buSzPts val="1400"/>
              <a:buNone/>
              <a:defRPr/>
            </a:lvl3pPr>
            <a:lvl4pPr marL="1828800" lvl="3" indent="-228600" algn="l" rtl="0">
              <a:spcBef>
                <a:spcPts val="1600"/>
              </a:spcBef>
              <a:spcAft>
                <a:spcPts val="0"/>
              </a:spcAft>
              <a:buSzPts val="1400"/>
              <a:buNone/>
              <a:defRPr/>
            </a:lvl4pPr>
            <a:lvl5pPr marL="2286000" lvl="4" indent="-228600" algn="l" rtl="0">
              <a:spcBef>
                <a:spcPts val="1600"/>
              </a:spcBef>
              <a:spcAft>
                <a:spcPts val="0"/>
              </a:spcAft>
              <a:buSzPts val="1400"/>
              <a:buNone/>
              <a:defRPr/>
            </a:lvl5pPr>
            <a:lvl6pPr marL="2743200" lvl="5" indent="-228600" algn="l" rtl="0">
              <a:spcBef>
                <a:spcPts val="1600"/>
              </a:spcBef>
              <a:spcAft>
                <a:spcPts val="0"/>
              </a:spcAft>
              <a:buSzPts val="1400"/>
              <a:buNone/>
              <a:defRPr/>
            </a:lvl6pPr>
            <a:lvl7pPr marL="3200400" lvl="6" indent="-228600" algn="l" rtl="0">
              <a:spcBef>
                <a:spcPts val="1600"/>
              </a:spcBef>
              <a:spcAft>
                <a:spcPts val="0"/>
              </a:spcAft>
              <a:buSzPts val="1400"/>
              <a:buNone/>
              <a:defRPr/>
            </a:lvl7pPr>
            <a:lvl8pPr marL="3657600" lvl="7" indent="-228600" algn="l" rtl="0">
              <a:spcBef>
                <a:spcPts val="1600"/>
              </a:spcBef>
              <a:spcAft>
                <a:spcPts val="0"/>
              </a:spcAft>
              <a:buSzPts val="1400"/>
              <a:buNone/>
              <a:defRPr/>
            </a:lvl8pPr>
            <a:lvl9pPr marL="4114800" lvl="8" indent="-228600" algn="l" rtl="0">
              <a:spcBef>
                <a:spcPts val="1600"/>
              </a:spcBef>
              <a:spcAft>
                <a:spcPts val="1600"/>
              </a:spcAft>
              <a:buSzPts val="1400"/>
              <a:buNone/>
              <a:defRPr/>
            </a:lvl9pPr>
          </a:lstStyle>
          <a:p>
            <a:endParaRPr/>
          </a:p>
        </p:txBody>
      </p:sp>
      <p:sp>
        <p:nvSpPr>
          <p:cNvPr id="349" name="Google Shape;349;p70"/>
          <p:cNvSpPr txBox="1">
            <a:spLocks noGrp="1"/>
          </p:cNvSpPr>
          <p:nvPr>
            <p:ph type="ftr" idx="11"/>
          </p:nvPr>
        </p:nvSpPr>
        <p:spPr>
          <a:xfrm>
            <a:off x="3108960" y="6377940"/>
            <a:ext cx="2926200" cy="3432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0" name="Google Shape;350;p70"/>
          <p:cNvSpPr txBox="1">
            <a:spLocks noGrp="1"/>
          </p:cNvSpPr>
          <p:nvPr>
            <p:ph type="dt" idx="10"/>
          </p:nvPr>
        </p:nvSpPr>
        <p:spPr>
          <a:xfrm>
            <a:off x="157175" y="5485080"/>
            <a:ext cx="2103000" cy="3432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1" name="Google Shape;351;p70"/>
          <p:cNvSpPr txBox="1">
            <a:spLocks noGrp="1"/>
          </p:cNvSpPr>
          <p:nvPr>
            <p:ph type="sldNum" idx="12"/>
          </p:nvPr>
        </p:nvSpPr>
        <p:spPr>
          <a:xfrm>
            <a:off x="6583680" y="6377940"/>
            <a:ext cx="2103000" cy="343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352" name="Google Shape;352;p70" descr="CMS Logo 485U ®.eps"/>
          <p:cNvPicPr preferRelativeResize="0"/>
          <p:nvPr/>
        </p:nvPicPr>
        <p:blipFill rotWithShape="1">
          <a:blip r:embed="rId2">
            <a:alphaModFix/>
          </a:blip>
          <a:srcRect/>
          <a:stretch/>
        </p:blipFill>
        <p:spPr>
          <a:xfrm>
            <a:off x="157163" y="6202363"/>
            <a:ext cx="994553" cy="423862"/>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353"/>
        <p:cNvGrpSpPr/>
        <p:nvPr/>
      </p:nvGrpSpPr>
      <p:grpSpPr>
        <a:xfrm>
          <a:off x="0" y="0"/>
          <a:ext cx="0" cy="0"/>
          <a:chOff x="0" y="0"/>
          <a:chExt cx="0" cy="0"/>
        </a:xfrm>
      </p:grpSpPr>
      <p:sp>
        <p:nvSpPr>
          <p:cNvPr id="354" name="Google Shape;354;p71"/>
          <p:cNvSpPr txBox="1">
            <a:spLocks noGrp="1"/>
          </p:cNvSpPr>
          <p:nvPr>
            <p:ph type="ftr" idx="11"/>
          </p:nvPr>
        </p:nvSpPr>
        <p:spPr>
          <a:xfrm>
            <a:off x="3108960" y="6377940"/>
            <a:ext cx="2926200" cy="3432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5" name="Google Shape;355;p71"/>
          <p:cNvSpPr txBox="1">
            <a:spLocks noGrp="1"/>
          </p:cNvSpPr>
          <p:nvPr>
            <p:ph type="dt" idx="10"/>
          </p:nvPr>
        </p:nvSpPr>
        <p:spPr>
          <a:xfrm>
            <a:off x="457200" y="6377940"/>
            <a:ext cx="2103000" cy="3432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6" name="Google Shape;356;p71"/>
          <p:cNvSpPr txBox="1">
            <a:spLocks noGrp="1"/>
          </p:cNvSpPr>
          <p:nvPr>
            <p:ph type="sldNum" idx="12"/>
          </p:nvPr>
        </p:nvSpPr>
        <p:spPr>
          <a:xfrm>
            <a:off x="6583680" y="6377940"/>
            <a:ext cx="2103000" cy="343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57"/>
        <p:cNvGrpSpPr/>
        <p:nvPr/>
      </p:nvGrpSpPr>
      <p:grpSpPr>
        <a:xfrm>
          <a:off x="0" y="0"/>
          <a:ext cx="0" cy="0"/>
          <a:chOff x="0" y="0"/>
          <a:chExt cx="0" cy="0"/>
        </a:xfrm>
      </p:grpSpPr>
      <p:sp>
        <p:nvSpPr>
          <p:cNvPr id="358" name="Google Shape;358;p72"/>
          <p:cNvSpPr txBox="1">
            <a:spLocks noGrp="1"/>
          </p:cNvSpPr>
          <p:nvPr>
            <p:ph type="title"/>
          </p:nvPr>
        </p:nvSpPr>
        <p:spPr>
          <a:xfrm>
            <a:off x="312718" y="320040"/>
            <a:ext cx="8518500" cy="837900"/>
          </a:xfrm>
          <a:prstGeom prst="rect">
            <a:avLst/>
          </a:prstGeom>
          <a:noFill/>
          <a:ln>
            <a:noFill/>
          </a:ln>
        </p:spPr>
        <p:txBody>
          <a:bodyPr spcFirstLastPara="1" wrap="square" lIns="71100" tIns="35550" rIns="71100" bIns="35550" anchor="t" anchorCtr="0">
            <a:no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5"/>
        <p:cNvGrpSpPr/>
        <p:nvPr/>
      </p:nvGrpSpPr>
      <p:grpSpPr>
        <a:xfrm>
          <a:off x="0" y="0"/>
          <a:ext cx="0" cy="0"/>
          <a:chOff x="0" y="0"/>
          <a:chExt cx="0" cy="0"/>
        </a:xfrm>
      </p:grpSpPr>
      <p:sp>
        <p:nvSpPr>
          <p:cNvPr id="366" name="Google Shape;366;p7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 name="Google Shape;367;p7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p7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9"/>
        <p:cNvGrpSpPr/>
        <p:nvPr/>
      </p:nvGrpSpPr>
      <p:grpSpPr>
        <a:xfrm>
          <a:off x="0" y="0"/>
          <a:ext cx="0" cy="0"/>
          <a:chOff x="0" y="0"/>
          <a:chExt cx="0" cy="0"/>
        </a:xfrm>
      </p:grpSpPr>
      <p:sp>
        <p:nvSpPr>
          <p:cNvPr id="370" name="Google Shape;370;p75"/>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75"/>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2" name="Google Shape;372;p75"/>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75"/>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75"/>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5"/>
        <p:cNvGrpSpPr/>
        <p:nvPr/>
      </p:nvGrpSpPr>
      <p:grpSpPr>
        <a:xfrm>
          <a:off x="0" y="0"/>
          <a:ext cx="0" cy="0"/>
          <a:chOff x="0" y="0"/>
          <a:chExt cx="0" cy="0"/>
        </a:xfrm>
      </p:grpSpPr>
      <p:sp>
        <p:nvSpPr>
          <p:cNvPr id="376" name="Google Shape;376;p76"/>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7" name="Google Shape;377;p7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8" name="Google Shape;378;p76"/>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76"/>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 name="Google Shape;380;p7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1"/>
        <p:cNvGrpSpPr/>
        <p:nvPr/>
      </p:nvGrpSpPr>
      <p:grpSpPr>
        <a:xfrm>
          <a:off x="0" y="0"/>
          <a:ext cx="0" cy="0"/>
          <a:chOff x="0" y="0"/>
          <a:chExt cx="0" cy="0"/>
        </a:xfrm>
      </p:grpSpPr>
      <p:sp>
        <p:nvSpPr>
          <p:cNvPr id="382" name="Google Shape;382;p77"/>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3" name="Google Shape;383;p77"/>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4" name="Google Shape;384;p7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7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7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7"/>
        <p:cNvGrpSpPr/>
        <p:nvPr/>
      </p:nvGrpSpPr>
      <p:grpSpPr>
        <a:xfrm>
          <a:off x="0" y="0"/>
          <a:ext cx="0" cy="0"/>
          <a:chOff x="0" y="0"/>
          <a:chExt cx="0" cy="0"/>
        </a:xfrm>
      </p:grpSpPr>
      <p:sp>
        <p:nvSpPr>
          <p:cNvPr id="388" name="Google Shape;388;p78"/>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9" name="Google Shape;389;p78"/>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0" name="Google Shape;390;p7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1" name="Google Shape;391;p78"/>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p78"/>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3" name="Google Shape;393;p78"/>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4"/>
        <p:cNvGrpSpPr/>
        <p:nvPr/>
      </p:nvGrpSpPr>
      <p:grpSpPr>
        <a:xfrm>
          <a:off x="0" y="0"/>
          <a:ext cx="0" cy="0"/>
          <a:chOff x="0" y="0"/>
          <a:chExt cx="0" cy="0"/>
        </a:xfrm>
      </p:grpSpPr>
      <p:sp>
        <p:nvSpPr>
          <p:cNvPr id="395" name="Google Shape;395;p79"/>
          <p:cNvSpPr txBox="1">
            <a:spLocks noGrp="1"/>
          </p:cNvSpPr>
          <p:nvPr>
            <p:ph type="title"/>
          </p:nvPr>
        </p:nvSpPr>
        <p:spPr>
          <a:xfrm>
            <a:off x="629841"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 name="Google Shape;396;p79"/>
          <p:cNvSpPr txBox="1">
            <a:spLocks noGrp="1"/>
          </p:cNvSpPr>
          <p:nvPr>
            <p:ph type="body" idx="1"/>
          </p:nvPr>
        </p:nvSpPr>
        <p:spPr>
          <a:xfrm>
            <a:off x="629841"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7" name="Google Shape;397;p79"/>
          <p:cNvSpPr txBox="1">
            <a:spLocks noGrp="1"/>
          </p:cNvSpPr>
          <p:nvPr>
            <p:ph type="body" idx="2"/>
          </p:nvPr>
        </p:nvSpPr>
        <p:spPr>
          <a:xfrm>
            <a:off x="629841"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8" name="Google Shape;398;p79"/>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9" name="Google Shape;399;p79"/>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0" name="Google Shape;400;p79"/>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79"/>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2" name="Google Shape;402;p79"/>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3"/>
        <p:cNvGrpSpPr/>
        <p:nvPr/>
      </p:nvGrpSpPr>
      <p:grpSpPr>
        <a:xfrm>
          <a:off x="0" y="0"/>
          <a:ext cx="0" cy="0"/>
          <a:chOff x="0" y="0"/>
          <a:chExt cx="0" cy="0"/>
        </a:xfrm>
      </p:grpSpPr>
      <p:sp>
        <p:nvSpPr>
          <p:cNvPr id="404" name="Google Shape;404;p80"/>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5" name="Google Shape;405;p80"/>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p80"/>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p80"/>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8"/>
        <p:cNvGrpSpPr/>
        <p:nvPr/>
      </p:nvGrpSpPr>
      <p:grpSpPr>
        <a:xfrm>
          <a:off x="0" y="0"/>
          <a:ext cx="0" cy="0"/>
          <a:chOff x="0" y="0"/>
          <a:chExt cx="0" cy="0"/>
        </a:xfrm>
      </p:grpSpPr>
      <p:sp>
        <p:nvSpPr>
          <p:cNvPr id="409" name="Google Shape;409;p8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81"/>
          <p:cNvSpPr txBox="1">
            <a:spLocks noGrp="1"/>
          </p:cNvSpPr>
          <p:nvPr>
            <p:ph type="body" idx="1"/>
          </p:nvPr>
        </p:nvSpPr>
        <p:spPr>
          <a:xfrm>
            <a:off x="3887391"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1" name="Google Shape;411;p8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2" name="Google Shape;412;p8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8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8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15"/>
        <p:cNvGrpSpPr/>
        <p:nvPr/>
      </p:nvGrpSpPr>
      <p:grpSpPr>
        <a:xfrm>
          <a:off x="0" y="0"/>
          <a:ext cx="0" cy="0"/>
          <a:chOff x="0" y="0"/>
          <a:chExt cx="0" cy="0"/>
        </a:xfrm>
      </p:grpSpPr>
      <p:sp>
        <p:nvSpPr>
          <p:cNvPr id="416" name="Google Shape;416;p8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7" name="Google Shape;417;p82"/>
          <p:cNvSpPr>
            <a:spLocks noGrp="1"/>
          </p:cNvSpPr>
          <p:nvPr>
            <p:ph type="pic" idx="2"/>
          </p:nvPr>
        </p:nvSpPr>
        <p:spPr>
          <a:xfrm>
            <a:off x="3887391" y="987425"/>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8" name="Google Shape;418;p8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9" name="Google Shape;419;p8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8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1" name="Google Shape;421;p8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2"/>
        <p:cNvGrpSpPr/>
        <p:nvPr/>
      </p:nvGrpSpPr>
      <p:grpSpPr>
        <a:xfrm>
          <a:off x="0" y="0"/>
          <a:ext cx="0" cy="0"/>
          <a:chOff x="0" y="0"/>
          <a:chExt cx="0" cy="0"/>
        </a:xfrm>
      </p:grpSpPr>
      <p:sp>
        <p:nvSpPr>
          <p:cNvPr id="423" name="Google Shape;423;p8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4" name="Google Shape;424;p8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5" name="Google Shape;425;p8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6" name="Google Shape;426;p8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7" name="Google Shape;427;p8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28"/>
        <p:cNvGrpSpPr/>
        <p:nvPr/>
      </p:nvGrpSpPr>
      <p:grpSpPr>
        <a:xfrm>
          <a:off x="0" y="0"/>
          <a:ext cx="0" cy="0"/>
          <a:chOff x="0" y="0"/>
          <a:chExt cx="0" cy="0"/>
        </a:xfrm>
      </p:grpSpPr>
      <p:sp>
        <p:nvSpPr>
          <p:cNvPr id="429" name="Google Shape;429;p84"/>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84"/>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1" name="Google Shape;431;p84"/>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84"/>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3" name="Google Shape;433;p84"/>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9999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4" name="Google Shape;84;p18"/>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5" name="Google Shape;85;p18"/>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6" name="Google Shape;86;p18"/>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7" name="Google Shape;87;p18"/>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31"/>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2" name="Google Shape;162;p3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 name="Google Shape;163;p31"/>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31"/>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5" name="Google Shape;165;p31"/>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35"/>
        <p:cNvGrpSpPr/>
        <p:nvPr/>
      </p:nvGrpSpPr>
      <p:grpSpPr>
        <a:xfrm>
          <a:off x="0" y="0"/>
          <a:ext cx="0" cy="0"/>
          <a:chOff x="0" y="0"/>
          <a:chExt cx="0" cy="0"/>
        </a:xfrm>
      </p:grpSpPr>
      <p:sp>
        <p:nvSpPr>
          <p:cNvPr id="236" name="Google Shape;236;p43"/>
          <p:cNvSpPr txBox="1">
            <a:spLocks noGrp="1"/>
          </p:cNvSpPr>
          <p:nvPr>
            <p:ph type="title"/>
          </p:nvPr>
        </p:nvSpPr>
        <p:spPr>
          <a:xfrm>
            <a:off x="311700" y="593367"/>
            <a:ext cx="8520525"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237" name="Google Shape;237;p43"/>
          <p:cNvSpPr txBox="1">
            <a:spLocks noGrp="1"/>
          </p:cNvSpPr>
          <p:nvPr>
            <p:ph type="body" idx="1"/>
          </p:nvPr>
        </p:nvSpPr>
        <p:spPr>
          <a:xfrm>
            <a:off x="311700" y="1536633"/>
            <a:ext cx="8520525" cy="45552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238" name="Google Shape;238;p43"/>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80"/>
        <p:cNvGrpSpPr/>
        <p:nvPr/>
      </p:nvGrpSpPr>
      <p:grpSpPr>
        <a:xfrm>
          <a:off x="0" y="0"/>
          <a:ext cx="0" cy="0"/>
          <a:chOff x="0" y="0"/>
          <a:chExt cx="0" cy="0"/>
        </a:xfrm>
      </p:grpSpPr>
      <p:sp>
        <p:nvSpPr>
          <p:cNvPr id="281" name="Google Shape;281;p5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82" name="Google Shape;282;p5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283" name="Google Shape;283;p5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9"/>
        <p:cNvGrpSpPr/>
        <p:nvPr/>
      </p:nvGrpSpPr>
      <p:grpSpPr>
        <a:xfrm>
          <a:off x="0" y="0"/>
          <a:ext cx="0" cy="0"/>
          <a:chOff x="0" y="0"/>
          <a:chExt cx="0" cy="0"/>
        </a:xfrm>
      </p:grpSpPr>
      <p:sp>
        <p:nvSpPr>
          <p:cNvPr id="360" name="Google Shape;360;p73"/>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1" name="Google Shape;361;p7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2" name="Google Shape;362;p73"/>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3" name="Google Shape;363;p73"/>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4" name="Google Shape;364;p73"/>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00.xml"/><Relationship Id="rId1" Type="http://schemas.openxmlformats.org/officeDocument/2006/relationships/slideLayout" Target="../slideLayouts/slideLayout68.xml"/><Relationship Id="rId4" Type="http://schemas.openxmlformats.org/officeDocument/2006/relationships/image" Target="../media/image151.png"/></Relationships>
</file>

<file path=ppt/slides/_rels/slide101.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01.xml"/><Relationship Id="rId1" Type="http://schemas.openxmlformats.org/officeDocument/2006/relationships/slideLayout" Target="../slideLayouts/slideLayout68.xml"/><Relationship Id="rId4" Type="http://schemas.openxmlformats.org/officeDocument/2006/relationships/image" Target="../media/image165.jpg"/></Relationships>
</file>

<file path=ppt/slides/_rels/slide102.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02.xml"/><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8.xml"/></Relationships>
</file>

<file path=ppt/slides/_rels/slide105.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05.xml"/><Relationship Id="rId1" Type="http://schemas.openxmlformats.org/officeDocument/2006/relationships/slideLayout" Target="../slideLayouts/slideLayout68.xml"/></Relationships>
</file>

<file path=ppt/slides/_rels/slide106.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06.xml"/><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8" Type="http://schemas.openxmlformats.org/officeDocument/2006/relationships/image" Target="../media/image171.jpg"/><Relationship Id="rId3" Type="http://schemas.openxmlformats.org/officeDocument/2006/relationships/image" Target="../media/image168.jpg"/><Relationship Id="rId7" Type="http://schemas.openxmlformats.org/officeDocument/2006/relationships/image" Target="../media/image170.png"/><Relationship Id="rId2" Type="http://schemas.openxmlformats.org/officeDocument/2006/relationships/notesSlide" Target="../notesSlides/notesSlide109.xml"/><Relationship Id="rId1" Type="http://schemas.openxmlformats.org/officeDocument/2006/relationships/slideLayout" Target="../slideLayouts/slideLayout68.xml"/><Relationship Id="rId6" Type="http://schemas.openxmlformats.org/officeDocument/2006/relationships/image" Target="../media/image169.png"/><Relationship Id="rId5" Type="http://schemas.openxmlformats.org/officeDocument/2006/relationships/hyperlink" Target="https://creativecommons.org/licenses/by-nc-sa/3.0/" TargetMode="External"/><Relationship Id="rId10" Type="http://schemas.openxmlformats.org/officeDocument/2006/relationships/hyperlink" Target="https://creativecommons.org/licenses/by-sa/3.0/" TargetMode="External"/><Relationship Id="rId4" Type="http://schemas.openxmlformats.org/officeDocument/2006/relationships/hyperlink" Target="http://askatechteacher.com/category/2nd" TargetMode="External"/><Relationship Id="rId9" Type="http://schemas.openxmlformats.org/officeDocument/2006/relationships/hyperlink" Target="https://en.wikipedia.org/wiki/Television_sho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0.xml"/><Relationship Id="rId1" Type="http://schemas.openxmlformats.org/officeDocument/2006/relationships/slideLayout" Target="../slideLayouts/slideLayout68.xml"/><Relationship Id="rId5" Type="http://schemas.openxmlformats.org/officeDocument/2006/relationships/image" Target="../media/image174.png"/><Relationship Id="rId4" Type="http://schemas.openxmlformats.org/officeDocument/2006/relationships/image" Target="../media/image173.png"/></Relationships>
</file>

<file path=ppt/slides/_rels/slide11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11.xml"/><Relationship Id="rId1" Type="http://schemas.openxmlformats.org/officeDocument/2006/relationships/slideLayout" Target="../slideLayouts/slideLayout68.xml"/></Relationships>
</file>

<file path=ppt/slides/_rels/slide112.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112.xml"/><Relationship Id="rId1" Type="http://schemas.openxmlformats.org/officeDocument/2006/relationships/slideLayout" Target="../slideLayouts/slideLayout68.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1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13.xml"/><Relationship Id="rId1" Type="http://schemas.openxmlformats.org/officeDocument/2006/relationships/slideLayout" Target="../slideLayouts/slideLayout68.xml"/></Relationships>
</file>

<file path=ppt/slides/_rels/slide114.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114.xml"/><Relationship Id="rId1" Type="http://schemas.openxmlformats.org/officeDocument/2006/relationships/slideLayout" Target="../slideLayouts/slideLayout68.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115.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115.xml"/><Relationship Id="rId1" Type="http://schemas.openxmlformats.org/officeDocument/2006/relationships/slideLayout" Target="../slideLayouts/slideLayout68.xml"/></Relationships>
</file>

<file path=ppt/slides/_rels/slide11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16.xml"/><Relationship Id="rId1" Type="http://schemas.openxmlformats.org/officeDocument/2006/relationships/slideLayout" Target="../slideLayouts/slideLayout68.xml"/></Relationships>
</file>

<file path=ppt/slides/_rels/slide117.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117.xml"/><Relationship Id="rId1" Type="http://schemas.openxmlformats.org/officeDocument/2006/relationships/slideLayout" Target="../slideLayouts/slideLayout68.xml"/></Relationships>
</file>

<file path=ppt/slides/_rels/slide11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2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198.png"/></Relationships>
</file>

<file path=ppt/slides/_rels/slide1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31.jp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drive.google.com/file/d/1s9XDdATsJAJfOvlZKVrnn1X05udboIU0/vie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28.xml"/><Relationship Id="rId5" Type="http://schemas.openxmlformats.org/officeDocument/2006/relationships/image" Target="../media/image53.png"/><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hyperlink" Target="http://drive.google.com/file/d/1ufTZ-MSkwqqKE9Kd3B-Ez7lLsdw_4r-7/view" TargetMode="External"/><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hyperlink" Target="http://drive.google.com/file/d/1SuL1ujsG7G6x4tSIqx1btdhMDzoyKpJq/view" TargetMode="External"/><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63.jp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docs.google.com/document/d/1ODT8fryfTJYd_t_3V53ImkKMQOUscM6gMI3QaqHlA4w/edit" TargetMode="Externa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51.xml"/><Relationship Id="rId4" Type="http://schemas.openxmlformats.org/officeDocument/2006/relationships/hyperlink" Target="https://docs.google.com/presentation/d/1j6Z03hCuX8WiW5HkAAtvYGOis_7W-mDClNoucYFUSdw/present?usp=shari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53.xml"/><Relationship Id="rId6" Type="http://schemas.openxmlformats.org/officeDocument/2006/relationships/hyperlink" Target="https://eleducation.org/"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5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53.xml"/><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53.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5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5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53.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5.xml"/><Relationship Id="rId1" Type="http://schemas.openxmlformats.org/officeDocument/2006/relationships/slideLayout" Target="../slideLayouts/slideLayout51.xml"/><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jpg"/><Relationship Id="rId2" Type="http://schemas.openxmlformats.org/officeDocument/2006/relationships/notesSlide" Target="../notesSlides/notesSlide46.xml"/><Relationship Id="rId1" Type="http://schemas.openxmlformats.org/officeDocument/2006/relationships/slideLayout" Target="../slideLayouts/slideLayout51.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v4ZhPJinAM0" TargetMode="External"/><Relationship Id="rId2" Type="http://schemas.openxmlformats.org/officeDocument/2006/relationships/notesSlide" Target="../notesSlides/notesSlide47.xml"/><Relationship Id="rId1" Type="http://schemas.openxmlformats.org/officeDocument/2006/relationships/slideLayout" Target="../slideLayouts/slideLayout51.xml"/><Relationship Id="rId4" Type="http://schemas.openxmlformats.org/officeDocument/2006/relationships/image" Target="../media/image96.jp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51.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51.xml"/><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5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8" Type="http://schemas.openxmlformats.org/officeDocument/2006/relationships/hyperlink" Target="http://drive.google.com/file/d/1MpRDHly1wLHNOSO1dgExw7r82ymMXV_6/view" TargetMode="External"/><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notesSlide" Target="../notesSlides/notesSlide53.xml"/><Relationship Id="rId1" Type="http://schemas.openxmlformats.org/officeDocument/2006/relationships/slideLayout" Target="../slideLayouts/slideLayout51.xml"/><Relationship Id="rId6" Type="http://schemas.openxmlformats.org/officeDocument/2006/relationships/image" Target="../media/image109.png"/><Relationship Id="rId5" Type="http://schemas.openxmlformats.org/officeDocument/2006/relationships/hyperlink" Target="http://drive.google.com/file/d/1PNT1yLGqHarTboKO78bJU-3Uh7GyJSWu/view" TargetMode="External"/><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51.xml"/><Relationship Id="rId4" Type="http://schemas.openxmlformats.org/officeDocument/2006/relationships/image" Target="../media/image11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51.xml"/><Relationship Id="rId5" Type="http://schemas.openxmlformats.org/officeDocument/2006/relationships/image" Target="../media/image115.jpg"/><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7.xml"/><Relationship Id="rId1" Type="http://schemas.openxmlformats.org/officeDocument/2006/relationships/slideLayout" Target="../slideLayouts/slideLayout5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URSvA6jwd-I" TargetMode="External"/><Relationship Id="rId2" Type="http://schemas.openxmlformats.org/officeDocument/2006/relationships/notesSlide" Target="../notesSlides/notesSlide58.xml"/><Relationship Id="rId1" Type="http://schemas.openxmlformats.org/officeDocument/2006/relationships/slideLayout" Target="../slideLayouts/slideLayout51.xml"/><Relationship Id="rId4" Type="http://schemas.openxmlformats.org/officeDocument/2006/relationships/image" Target="../media/image120.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8" Type="http://schemas.openxmlformats.org/officeDocument/2006/relationships/hyperlink" Target="https://docs.google.com/spreadsheets/d/1hxT2bY2cPxAFE8vzxsiLNPk-UsuYJdiVPUswOSmJpPA/edit?usp=sharing" TargetMode="External"/><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61.xml"/><Relationship Id="rId1" Type="http://schemas.openxmlformats.org/officeDocument/2006/relationships/slideLayout" Target="../slideLayouts/slideLayout51.xml"/><Relationship Id="rId6" Type="http://schemas.openxmlformats.org/officeDocument/2006/relationships/image" Target="../media/image124.png"/><Relationship Id="rId11" Type="http://schemas.openxmlformats.org/officeDocument/2006/relationships/image" Target="../media/image128.png"/><Relationship Id="rId5" Type="http://schemas.openxmlformats.org/officeDocument/2006/relationships/image" Target="../media/image123.png"/><Relationship Id="rId10" Type="http://schemas.openxmlformats.org/officeDocument/2006/relationships/image" Target="../media/image127.png"/><Relationship Id="rId4" Type="http://schemas.openxmlformats.org/officeDocument/2006/relationships/image" Target="../media/image122.png"/><Relationship Id="rId9" Type="http://schemas.openxmlformats.org/officeDocument/2006/relationships/image" Target="../media/image126.pn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51.xml"/><Relationship Id="rId4" Type="http://schemas.openxmlformats.org/officeDocument/2006/relationships/hyperlink" Target="https://docs.google.com/presentation/d/1j6Z03hCuX8WiW5HkAAtvYGOis_7W-mDClNoucYFUSdw/present?usp=sharin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17.xml"/><Relationship Id="rId5" Type="http://schemas.openxmlformats.org/officeDocument/2006/relationships/image" Target="../media/image22.jpg"/><Relationship Id="rId4" Type="http://schemas.openxmlformats.org/officeDocument/2006/relationships/image" Target="../media/image23.jpg"/></Relationships>
</file>

<file path=ppt/slides/_rels/slide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7.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69.xml"/><Relationship Id="rId1" Type="http://schemas.openxmlformats.org/officeDocument/2006/relationships/slideLayout" Target="../slideLayouts/slideLayout30.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3.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79.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2.xml"/><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4.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8.xml"/></Relationships>
</file>

<file path=ppt/slides/_rels/slide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6.xml"/><Relationship Id="rId1" Type="http://schemas.openxmlformats.org/officeDocument/2006/relationships/slideLayout" Target="../slideLayouts/slideLayout68.xml"/><Relationship Id="rId5" Type="http://schemas.openxmlformats.org/officeDocument/2006/relationships/image" Target="../media/image149.png"/><Relationship Id="rId4" Type="http://schemas.openxmlformats.org/officeDocument/2006/relationships/image" Target="../media/image148.png"/></Relationships>
</file>

<file path=ppt/slides/_rels/slide87.xml.rels><?xml version="1.0" encoding="UTF-8" standalone="yes"?>
<Relationships xmlns="http://schemas.openxmlformats.org/package/2006/relationships"><Relationship Id="rId8" Type="http://schemas.openxmlformats.org/officeDocument/2006/relationships/image" Target="../media/image155.jpg"/><Relationship Id="rId3" Type="http://schemas.openxmlformats.org/officeDocument/2006/relationships/image" Target="../media/image150.jpg"/><Relationship Id="rId7" Type="http://schemas.openxmlformats.org/officeDocument/2006/relationships/image" Target="../media/image154.png"/><Relationship Id="rId2" Type="http://schemas.openxmlformats.org/officeDocument/2006/relationships/notesSlide" Target="../notesSlides/notesSlide87.xml"/><Relationship Id="rId1" Type="http://schemas.openxmlformats.org/officeDocument/2006/relationships/slideLayout" Target="../slideLayouts/slideLayout68.xml"/><Relationship Id="rId6" Type="http://schemas.openxmlformats.org/officeDocument/2006/relationships/image" Target="../media/image153.jpg"/><Relationship Id="rId5" Type="http://schemas.openxmlformats.org/officeDocument/2006/relationships/image" Target="../media/image152.jpg"/><Relationship Id="rId10" Type="http://schemas.openxmlformats.org/officeDocument/2006/relationships/image" Target="../media/image157.jpg"/><Relationship Id="rId4" Type="http://schemas.openxmlformats.org/officeDocument/2006/relationships/image" Target="../media/image151.png"/><Relationship Id="rId9" Type="http://schemas.openxmlformats.org/officeDocument/2006/relationships/image" Target="../media/image156.jpg"/></Relationships>
</file>

<file path=ppt/slides/_rels/slide88.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88.xml"/><Relationship Id="rId1" Type="http://schemas.openxmlformats.org/officeDocument/2006/relationships/slideLayout" Target="../slideLayouts/slideLayout68.xml"/></Relationships>
</file>

<file path=ppt/slides/_rels/slide8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89.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8.jpg"/></Relationships>
</file>

<file path=ppt/slides/_rels/slide9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0.xml"/><Relationship Id="rId1" Type="http://schemas.openxmlformats.org/officeDocument/2006/relationships/slideLayout" Target="../slideLayouts/slideLayout68.xml"/><Relationship Id="rId5" Type="http://schemas.openxmlformats.org/officeDocument/2006/relationships/image" Target="../media/image161.jpg"/><Relationship Id="rId4" Type="http://schemas.openxmlformats.org/officeDocument/2006/relationships/image" Target="../media/image160.jp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92.xml"/><Relationship Id="rId1" Type="http://schemas.openxmlformats.org/officeDocument/2006/relationships/slideLayout" Target="../slideLayouts/slideLayout68.xml"/></Relationships>
</file>

<file path=ppt/slides/_rels/slide9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3.xml"/><Relationship Id="rId1" Type="http://schemas.openxmlformats.org/officeDocument/2006/relationships/slideLayout" Target="../slideLayouts/slideLayout68.xml"/></Relationships>
</file>

<file path=ppt/slides/_rels/slide94.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94.xml"/><Relationship Id="rId1" Type="http://schemas.openxmlformats.org/officeDocument/2006/relationships/slideLayout" Target="../slideLayouts/slideLayout68.xml"/></Relationships>
</file>

<file path=ppt/slides/_rels/slide95.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95.xml"/><Relationship Id="rId1" Type="http://schemas.openxmlformats.org/officeDocument/2006/relationships/slideLayout" Target="../slideLayouts/slideLayout68.xml"/></Relationships>
</file>

<file path=ppt/slides/_rels/slide96.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96.xml"/><Relationship Id="rId1" Type="http://schemas.openxmlformats.org/officeDocument/2006/relationships/slideLayout" Target="../slideLayouts/slideLayout68.xml"/></Relationships>
</file>

<file path=ppt/slides/_rels/slide9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97.xml"/><Relationship Id="rId1" Type="http://schemas.openxmlformats.org/officeDocument/2006/relationships/slideLayout" Target="../slideLayouts/slideLayout68.xml"/></Relationships>
</file>

<file path=ppt/slides/_rels/slide98.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98.xml"/><Relationship Id="rId1" Type="http://schemas.openxmlformats.org/officeDocument/2006/relationships/slideLayout" Target="../slideLayouts/slideLayout68.xml"/></Relationships>
</file>

<file path=ppt/slides/_rels/slide9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99.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85"/>
          <p:cNvSpPr/>
          <p:nvPr/>
        </p:nvSpPr>
        <p:spPr>
          <a:xfrm>
            <a:off x="407550" y="194650"/>
            <a:ext cx="8328900" cy="1291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Welcome to the Early Reading Accelerators Webinar Series</a:t>
            </a:r>
            <a:endParaRPr sz="3000">
              <a:solidFill>
                <a:srgbClr val="FFFFFF"/>
              </a:solidFill>
              <a:latin typeface="Comfortaa"/>
              <a:ea typeface="Comfortaa"/>
              <a:cs typeface="Comfortaa"/>
              <a:sym typeface="Comfortaa"/>
            </a:endParaRPr>
          </a:p>
        </p:txBody>
      </p:sp>
      <p:pic>
        <p:nvPicPr>
          <p:cNvPr id="439" name="Google Shape;439;p85"/>
          <p:cNvPicPr preferRelativeResize="0"/>
          <p:nvPr/>
        </p:nvPicPr>
        <p:blipFill>
          <a:blip r:embed="rId3">
            <a:alphaModFix/>
          </a:blip>
          <a:stretch>
            <a:fillRect/>
          </a:stretch>
        </p:blipFill>
        <p:spPr>
          <a:xfrm>
            <a:off x="597163" y="1895150"/>
            <a:ext cx="7949675" cy="4299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2"/>
        <p:cNvGrpSpPr/>
        <p:nvPr/>
      </p:nvGrpSpPr>
      <p:grpSpPr>
        <a:xfrm>
          <a:off x="0" y="0"/>
          <a:ext cx="0" cy="0"/>
          <a:chOff x="0" y="0"/>
          <a:chExt cx="0" cy="0"/>
        </a:xfrm>
      </p:grpSpPr>
      <p:sp>
        <p:nvSpPr>
          <p:cNvPr id="533" name="Google Shape;533;p94"/>
          <p:cNvSpPr txBox="1">
            <a:spLocks noGrp="1"/>
          </p:cNvSpPr>
          <p:nvPr>
            <p:ph type="subTitle" idx="1"/>
          </p:nvPr>
        </p:nvSpPr>
        <p:spPr>
          <a:xfrm>
            <a:off x="3810200" y="1483200"/>
            <a:ext cx="5148600" cy="1056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solidFill>
                  <a:srgbClr val="FFFFFF"/>
                </a:solidFill>
              </a:rPr>
              <a:t>Biliteracy Framework for Early Reading Accelerators</a:t>
            </a:r>
            <a:endParaRPr>
              <a:solidFill>
                <a:srgbClr val="FFFFFF"/>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grpSp>
        <p:nvGrpSpPr>
          <p:cNvPr id="1404" name="Google Shape;1404;p184"/>
          <p:cNvGrpSpPr/>
          <p:nvPr/>
        </p:nvGrpSpPr>
        <p:grpSpPr>
          <a:xfrm>
            <a:off x="2083175" y="2060650"/>
            <a:ext cx="3355600" cy="3507538"/>
            <a:chOff x="2777567" y="2060650"/>
            <a:chExt cx="4474133" cy="3507538"/>
          </a:xfrm>
        </p:grpSpPr>
        <p:sp>
          <p:nvSpPr>
            <p:cNvPr id="1405" name="Google Shape;1405;p184"/>
            <p:cNvSpPr txBox="1"/>
            <p:nvPr/>
          </p:nvSpPr>
          <p:spPr>
            <a:xfrm rot="405457">
              <a:off x="4652979" y="3571453"/>
              <a:ext cx="2463023" cy="70788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4000" b="1">
                  <a:solidFill>
                    <a:srgbClr val="CC0099"/>
                  </a:solidFill>
                  <a:latin typeface="Verdana"/>
                  <a:ea typeface="Verdana"/>
                  <a:cs typeface="Verdana"/>
                  <a:sym typeface="Verdana"/>
                </a:rPr>
                <a:t>really</a:t>
              </a:r>
              <a:endParaRPr sz="4000" b="1">
                <a:solidFill>
                  <a:schemeClr val="dk1"/>
                </a:solidFill>
                <a:latin typeface="Verdana"/>
                <a:ea typeface="Verdana"/>
                <a:cs typeface="Verdana"/>
                <a:sym typeface="Verdana"/>
              </a:endParaRPr>
            </a:p>
          </p:txBody>
        </p:sp>
        <p:sp>
          <p:nvSpPr>
            <p:cNvPr id="1406" name="Google Shape;1406;p184"/>
            <p:cNvSpPr txBox="1"/>
            <p:nvPr/>
          </p:nvSpPr>
          <p:spPr>
            <a:xfrm rot="-504348">
              <a:off x="4507611" y="4666334"/>
              <a:ext cx="2706879" cy="70780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b="1">
                  <a:solidFill>
                    <a:srgbClr val="CC0099"/>
                  </a:solidFill>
                  <a:latin typeface="Verdana"/>
                  <a:ea typeface="Verdana"/>
                  <a:cs typeface="Verdana"/>
                  <a:sym typeface="Verdana"/>
                </a:rPr>
                <a:t>wildly</a:t>
              </a:r>
              <a:endParaRPr sz="4000" b="1">
                <a:solidFill>
                  <a:schemeClr val="dk1"/>
                </a:solidFill>
                <a:latin typeface="Verdana"/>
                <a:ea typeface="Verdana"/>
                <a:cs typeface="Verdana"/>
                <a:sym typeface="Verdana"/>
              </a:endParaRPr>
            </a:p>
          </p:txBody>
        </p:sp>
        <p:sp>
          <p:nvSpPr>
            <p:cNvPr id="1407" name="Google Shape;1407;p184"/>
            <p:cNvSpPr txBox="1"/>
            <p:nvPr/>
          </p:nvSpPr>
          <p:spPr>
            <a:xfrm rot="-500381">
              <a:off x="2806055" y="2369813"/>
              <a:ext cx="4314625" cy="70797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4000" b="1">
                  <a:solidFill>
                    <a:srgbClr val="CC0099"/>
                  </a:solidFill>
                  <a:latin typeface="Verdana"/>
                  <a:ea typeface="Verdana"/>
                  <a:cs typeface="Verdana"/>
                  <a:sym typeface="Verdana"/>
                </a:rPr>
                <a:t>somewhat</a:t>
              </a:r>
              <a:endParaRPr sz="4000" b="1">
                <a:solidFill>
                  <a:schemeClr val="dk1"/>
                </a:solidFill>
                <a:latin typeface="Verdana"/>
                <a:ea typeface="Verdana"/>
                <a:cs typeface="Verdana"/>
                <a:sym typeface="Verdana"/>
              </a:endParaRPr>
            </a:p>
          </p:txBody>
        </p:sp>
      </p:grpSp>
      <p:sp>
        <p:nvSpPr>
          <p:cNvPr id="1408" name="Google Shape;1408;p184"/>
          <p:cNvSpPr txBox="1"/>
          <p:nvPr/>
        </p:nvSpPr>
        <p:spPr>
          <a:xfrm>
            <a:off x="443698" y="442901"/>
            <a:ext cx="8591296"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200" b="1">
                <a:solidFill>
                  <a:srgbClr val="333333"/>
                </a:solidFill>
                <a:latin typeface="Verdana"/>
                <a:ea typeface="Verdana"/>
                <a:cs typeface="Verdana"/>
                <a:sym typeface="Verdana"/>
              </a:rPr>
              <a:t>TikTok is the _______ popular app that young people use to make quick, funny videos, often set to music.</a:t>
            </a:r>
            <a:endParaRPr sz="3200" b="1">
              <a:solidFill>
                <a:schemeClr val="dk1"/>
              </a:solidFill>
              <a:latin typeface="Calibri"/>
              <a:ea typeface="Calibri"/>
              <a:cs typeface="Calibri"/>
              <a:sym typeface="Calibri"/>
            </a:endParaRPr>
          </a:p>
        </p:txBody>
      </p:sp>
      <p:pic>
        <p:nvPicPr>
          <p:cNvPr id="1409" name="Google Shape;1409;p184" descr="Violet Interior Paint Swatch | Paint shades, Glitter room, Purple paint"/>
          <p:cNvPicPr preferRelativeResize="0"/>
          <p:nvPr/>
        </p:nvPicPr>
        <p:blipFill rotWithShape="1">
          <a:blip r:embed="rId3">
            <a:alphaModFix/>
          </a:blip>
          <a:srcRect l="40183" r="3442" b="25118"/>
          <a:stretch/>
        </p:blipFill>
        <p:spPr>
          <a:xfrm rot="5400000">
            <a:off x="4917649" y="2586109"/>
            <a:ext cx="4149183" cy="3002088"/>
          </a:xfrm>
          <a:prstGeom prst="rect">
            <a:avLst/>
          </a:prstGeom>
          <a:noFill/>
          <a:ln>
            <a:noFill/>
          </a:ln>
        </p:spPr>
      </p:pic>
      <p:pic>
        <p:nvPicPr>
          <p:cNvPr id="1410" name="Google Shape;1410;p184" descr="TikTok: The Logo's History and Meaning | Logaster"/>
          <p:cNvPicPr preferRelativeResize="0"/>
          <p:nvPr/>
        </p:nvPicPr>
        <p:blipFill rotWithShape="1">
          <a:blip r:embed="rId4">
            <a:alphaModFix/>
          </a:blip>
          <a:srcRect l="31174" t="14856" r="31440" b="15291"/>
          <a:stretch/>
        </p:blipFill>
        <p:spPr>
          <a:xfrm>
            <a:off x="157741" y="2586782"/>
            <a:ext cx="1898670" cy="24851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grpSp>
        <p:nvGrpSpPr>
          <p:cNvPr id="1415" name="Google Shape;1415;p185"/>
          <p:cNvGrpSpPr/>
          <p:nvPr/>
        </p:nvGrpSpPr>
        <p:grpSpPr>
          <a:xfrm>
            <a:off x="2379700" y="2045022"/>
            <a:ext cx="3806188" cy="4590609"/>
            <a:chOff x="3208268" y="2045022"/>
            <a:chExt cx="4701900" cy="4590609"/>
          </a:xfrm>
        </p:grpSpPr>
        <p:sp>
          <p:nvSpPr>
            <p:cNvPr id="1416" name="Google Shape;1416;p185"/>
            <p:cNvSpPr txBox="1"/>
            <p:nvPr/>
          </p:nvSpPr>
          <p:spPr>
            <a:xfrm rot="-279738">
              <a:off x="3934880" y="4046398"/>
              <a:ext cx="3831077" cy="70923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4000" b="1">
                  <a:solidFill>
                    <a:srgbClr val="0070C0"/>
                  </a:solidFill>
                  <a:latin typeface="Verdana"/>
                  <a:ea typeface="Verdana"/>
                  <a:cs typeface="Verdana"/>
                  <a:sym typeface="Verdana"/>
                </a:rPr>
                <a:t>squealing</a:t>
              </a:r>
              <a:endParaRPr/>
            </a:p>
          </p:txBody>
        </p:sp>
        <p:sp>
          <p:nvSpPr>
            <p:cNvPr id="1417" name="Google Shape;1417;p185"/>
            <p:cNvSpPr txBox="1"/>
            <p:nvPr/>
          </p:nvSpPr>
          <p:spPr>
            <a:xfrm rot="-705637">
              <a:off x="3683965" y="2446940"/>
              <a:ext cx="4016720" cy="707864"/>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4000" b="1">
                  <a:solidFill>
                    <a:srgbClr val="0070C0"/>
                  </a:solidFill>
                  <a:latin typeface="Verdana"/>
                  <a:ea typeface="Verdana"/>
                  <a:cs typeface="Verdana"/>
                  <a:sym typeface="Verdana"/>
                </a:rPr>
                <a:t>screeching</a:t>
              </a:r>
              <a:endParaRPr/>
            </a:p>
          </p:txBody>
        </p:sp>
        <p:sp>
          <p:nvSpPr>
            <p:cNvPr id="1418" name="Google Shape;1418;p185"/>
            <p:cNvSpPr txBox="1"/>
            <p:nvPr/>
          </p:nvSpPr>
          <p:spPr>
            <a:xfrm rot="-636457">
              <a:off x="3233626" y="5505791"/>
              <a:ext cx="4651185" cy="70777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4000" b="1">
                  <a:solidFill>
                    <a:srgbClr val="0070C0"/>
                  </a:solidFill>
                  <a:latin typeface="Verdana"/>
                  <a:ea typeface="Verdana"/>
                  <a:cs typeface="Verdana"/>
                  <a:sym typeface="Verdana"/>
                </a:rPr>
                <a:t>whimpering</a:t>
              </a:r>
              <a:endParaRPr/>
            </a:p>
          </p:txBody>
        </p:sp>
      </p:grpSp>
      <p:sp>
        <p:nvSpPr>
          <p:cNvPr id="1419" name="Google Shape;1419;p185"/>
          <p:cNvSpPr txBox="1"/>
          <p:nvPr/>
        </p:nvSpPr>
        <p:spPr>
          <a:xfrm>
            <a:off x="320089" y="663332"/>
            <a:ext cx="8445593"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Verdana"/>
                <a:ea typeface="Verdana"/>
                <a:cs typeface="Verdana"/>
                <a:sym typeface="Verdana"/>
              </a:rPr>
              <a:t>Furless and </a:t>
            </a:r>
            <a:r>
              <a:rPr lang="en" sz="2800">
                <a:solidFill>
                  <a:schemeClr val="dk1"/>
                </a:solidFill>
                <a:latin typeface="Verdana"/>
                <a:ea typeface="Verdana"/>
                <a:cs typeface="Verdana"/>
                <a:sym typeface="Verdana"/>
              </a:rPr>
              <a:t>____________ </a:t>
            </a:r>
            <a:r>
              <a:rPr lang="en" sz="2800" b="1">
                <a:solidFill>
                  <a:schemeClr val="dk1"/>
                </a:solidFill>
                <a:latin typeface="Verdana"/>
                <a:ea typeface="Verdana"/>
                <a:cs typeface="Verdana"/>
                <a:sym typeface="Verdana"/>
              </a:rPr>
              <a:t>well before spooky season, the cub has started to look increasingly like a giant panda in recent weeks.</a:t>
            </a:r>
            <a:endParaRPr sz="2800" b="1">
              <a:solidFill>
                <a:schemeClr val="dk1"/>
              </a:solidFill>
              <a:latin typeface="Calibri"/>
              <a:ea typeface="Calibri"/>
              <a:cs typeface="Calibri"/>
              <a:sym typeface="Calibri"/>
            </a:endParaRPr>
          </a:p>
        </p:txBody>
      </p:sp>
      <p:pic>
        <p:nvPicPr>
          <p:cNvPr id="1420" name="Google Shape;1420;p185" descr="Paint Swatch | Blue Paint Chips Painter Decorator Business Card | Zazzle.com"/>
          <p:cNvPicPr preferRelativeResize="0"/>
          <p:nvPr/>
        </p:nvPicPr>
        <p:blipFill rotWithShape="1">
          <a:blip r:embed="rId3">
            <a:alphaModFix/>
          </a:blip>
          <a:srcRect l="30641" t="12018" r="53316" b="13062"/>
          <a:stretch/>
        </p:blipFill>
        <p:spPr>
          <a:xfrm>
            <a:off x="6266330" y="2403215"/>
            <a:ext cx="2853416" cy="4137959"/>
          </a:xfrm>
          <a:prstGeom prst="rect">
            <a:avLst/>
          </a:prstGeom>
          <a:noFill/>
          <a:ln>
            <a:noFill/>
          </a:ln>
        </p:spPr>
      </p:pic>
      <p:pic>
        <p:nvPicPr>
          <p:cNvPr id="1421" name="Google Shape;1421;p185" descr="Giant Panda Twins Born in Macau: Watch the Adorable Video | Travel + Leisure"/>
          <p:cNvPicPr preferRelativeResize="0"/>
          <p:nvPr/>
        </p:nvPicPr>
        <p:blipFill rotWithShape="1">
          <a:blip r:embed="rId4">
            <a:alphaModFix/>
          </a:blip>
          <a:srcRect l="3398" t="29080" r="23110" b="8794"/>
          <a:stretch/>
        </p:blipFill>
        <p:spPr>
          <a:xfrm>
            <a:off x="13589" y="3556743"/>
            <a:ext cx="2599146" cy="18309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pic>
        <p:nvPicPr>
          <p:cNvPr id="1426" name="Google Shape;1426;p186"/>
          <p:cNvPicPr preferRelativeResize="0"/>
          <p:nvPr/>
        </p:nvPicPr>
        <p:blipFill rotWithShape="1">
          <a:blip r:embed="rId3">
            <a:alphaModFix/>
          </a:blip>
          <a:srcRect l="1" r="-1267" b="33507"/>
          <a:stretch/>
        </p:blipFill>
        <p:spPr>
          <a:xfrm>
            <a:off x="0" y="0"/>
            <a:ext cx="5705448" cy="5752730"/>
          </a:xfrm>
          <a:prstGeom prst="rect">
            <a:avLst/>
          </a:prstGeom>
          <a:noFill/>
          <a:ln>
            <a:noFill/>
          </a:ln>
        </p:spPr>
      </p:pic>
      <p:sp>
        <p:nvSpPr>
          <p:cNvPr id="1427" name="Google Shape;1427;p186"/>
          <p:cNvSpPr txBox="1"/>
          <p:nvPr/>
        </p:nvSpPr>
        <p:spPr>
          <a:xfrm>
            <a:off x="4572000" y="1105275"/>
            <a:ext cx="4512000" cy="3047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6700" b="1">
                <a:solidFill>
                  <a:schemeClr val="dk1"/>
                </a:solidFill>
                <a:latin typeface="Arial"/>
                <a:ea typeface="Arial"/>
                <a:cs typeface="Arial"/>
                <a:sym typeface="Arial"/>
              </a:rPr>
              <a:t>Juicy</a:t>
            </a:r>
            <a:endParaRPr sz="100"/>
          </a:p>
          <a:p>
            <a:pPr marL="0" marR="0" lvl="0" indent="0" algn="ctr" rtl="0">
              <a:spcBef>
                <a:spcPts val="0"/>
              </a:spcBef>
              <a:spcAft>
                <a:spcPts val="0"/>
              </a:spcAft>
              <a:buNone/>
            </a:pPr>
            <a:r>
              <a:rPr lang="en" sz="6700" b="1">
                <a:solidFill>
                  <a:schemeClr val="dk1"/>
                </a:solidFill>
                <a:latin typeface="Arial"/>
                <a:ea typeface="Arial"/>
                <a:cs typeface="Arial"/>
                <a:sym typeface="Arial"/>
              </a:rPr>
              <a:t>Sentences</a:t>
            </a:r>
            <a:endParaRPr sz="100"/>
          </a:p>
        </p:txBody>
      </p:sp>
      <p:sp>
        <p:nvSpPr>
          <p:cNvPr id="1428" name="Google Shape;1428;p186"/>
          <p:cNvSpPr txBox="1"/>
          <p:nvPr/>
        </p:nvSpPr>
        <p:spPr>
          <a:xfrm>
            <a:off x="5506374" y="4195699"/>
            <a:ext cx="3411146" cy="2123658"/>
          </a:xfrm>
          <a:prstGeom prst="rect">
            <a:avLst/>
          </a:prstGeom>
          <a:solidFill>
            <a:srgbClr val="CCE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400">
                <a:solidFill>
                  <a:schemeClr val="dk1"/>
                </a:solidFill>
                <a:latin typeface="Arial"/>
                <a:ea typeface="Arial"/>
                <a:cs typeface="Arial"/>
                <a:sym typeface="Arial"/>
              </a:rPr>
              <a:t>SYNTAX:</a:t>
            </a:r>
            <a:endParaRPr/>
          </a:p>
          <a:p>
            <a:pPr marL="0" marR="0" lvl="0" indent="0" algn="ctr" rtl="0">
              <a:spcBef>
                <a:spcPts val="0"/>
              </a:spcBef>
              <a:spcAft>
                <a:spcPts val="0"/>
              </a:spcAft>
              <a:buNone/>
            </a:pPr>
            <a:endParaRPr sz="800">
              <a:solidFill>
                <a:schemeClr val="dk1"/>
              </a:solidFill>
              <a:latin typeface="Arial"/>
              <a:ea typeface="Arial"/>
              <a:cs typeface="Arial"/>
              <a:sym typeface="Arial"/>
            </a:endParaRPr>
          </a:p>
          <a:p>
            <a:pPr marL="0" marR="0" lvl="0" indent="0" algn="ctr" rtl="0">
              <a:spcBef>
                <a:spcPts val="0"/>
              </a:spcBef>
              <a:spcAft>
                <a:spcPts val="0"/>
              </a:spcAft>
              <a:buNone/>
            </a:pPr>
            <a:r>
              <a:rPr lang="en" sz="3200">
                <a:solidFill>
                  <a:srgbClr val="FF33CC"/>
                </a:solidFill>
                <a:latin typeface="Arial"/>
                <a:ea typeface="Arial"/>
                <a:cs typeface="Arial"/>
                <a:sym typeface="Arial"/>
              </a:rPr>
              <a:t>Deconstruction &amp; Reconstruction</a:t>
            </a:r>
            <a:endParaRPr sz="6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187"/>
          <p:cNvSpPr txBox="1"/>
          <p:nvPr/>
        </p:nvSpPr>
        <p:spPr>
          <a:xfrm>
            <a:off x="261923" y="298445"/>
            <a:ext cx="8551068" cy="2062103"/>
          </a:xfrm>
          <a:prstGeom prst="rect">
            <a:avLst/>
          </a:prstGeom>
          <a:solidFill>
            <a:srgbClr val="FFCC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700" b="1">
                <a:solidFill>
                  <a:schemeClr val="dk1"/>
                </a:solidFill>
                <a:latin typeface="Verdana"/>
                <a:ea typeface="Verdana"/>
                <a:cs typeface="Verdana"/>
                <a:sym typeface="Verdana"/>
              </a:rPr>
              <a:t>Fortunately for aspiring Martians, humans have spent a lot of time thinking about how to live on an inhospitable planet millions of miles away from Earth.</a:t>
            </a:r>
            <a:endParaRPr sz="2700">
              <a:solidFill>
                <a:schemeClr val="dk1"/>
              </a:solidFill>
              <a:latin typeface="Calibri"/>
              <a:ea typeface="Calibri"/>
              <a:cs typeface="Calibri"/>
              <a:sym typeface="Calibri"/>
            </a:endParaRPr>
          </a:p>
        </p:txBody>
      </p:sp>
      <p:graphicFrame>
        <p:nvGraphicFramePr>
          <p:cNvPr id="1434" name="Google Shape;1434;p187"/>
          <p:cNvGraphicFramePr/>
          <p:nvPr/>
        </p:nvGraphicFramePr>
        <p:xfrm>
          <a:off x="165481" y="2576013"/>
          <a:ext cx="3000000" cy="3000000"/>
        </p:xfrm>
        <a:graphic>
          <a:graphicData uri="http://schemas.openxmlformats.org/drawingml/2006/table">
            <a:tbl>
              <a:tblPr firstRow="1" bandRow="1">
                <a:noFill/>
                <a:tableStyleId>{1CD4F990-BC35-43D8-9415-923C24B3D96E}</a:tableStyleId>
              </a:tblPr>
              <a:tblGrid>
                <a:gridCol w="1778950">
                  <a:extLst>
                    <a:ext uri="{9D8B030D-6E8A-4147-A177-3AD203B41FA5}">
                      <a16:colId xmlns:a16="http://schemas.microsoft.com/office/drawing/2014/main" val="20000"/>
                    </a:ext>
                  </a:extLst>
                </a:gridCol>
                <a:gridCol w="3453000">
                  <a:extLst>
                    <a:ext uri="{9D8B030D-6E8A-4147-A177-3AD203B41FA5}">
                      <a16:colId xmlns:a16="http://schemas.microsoft.com/office/drawing/2014/main" val="20001"/>
                    </a:ext>
                  </a:extLst>
                </a:gridCol>
                <a:gridCol w="3512000">
                  <a:extLst>
                    <a:ext uri="{9D8B030D-6E8A-4147-A177-3AD203B41FA5}">
                      <a16:colId xmlns:a16="http://schemas.microsoft.com/office/drawing/2014/main" val="20002"/>
                    </a:ext>
                  </a:extLst>
                </a:gridCol>
              </a:tblGrid>
              <a:tr h="537200">
                <a:tc>
                  <a:txBody>
                    <a:bodyPr/>
                    <a:lstStyle/>
                    <a:p>
                      <a:pPr marL="0" marR="0" lvl="0" indent="0" algn="ctr" rtl="0">
                        <a:spcBef>
                          <a:spcPts val="0"/>
                        </a:spcBef>
                        <a:spcAft>
                          <a:spcPts val="0"/>
                        </a:spcAft>
                        <a:buNone/>
                      </a:pPr>
                      <a:endParaRPr sz="400" b="1">
                        <a:latin typeface="Verdana"/>
                        <a:ea typeface="Verdana"/>
                        <a:cs typeface="Verdana"/>
                        <a:sym typeface="Verdana"/>
                      </a:endParaRPr>
                    </a:p>
                    <a:p>
                      <a:pPr marL="0" marR="0" lvl="0" indent="0" algn="ctr" rtl="0">
                        <a:spcBef>
                          <a:spcPts val="0"/>
                        </a:spcBef>
                        <a:spcAft>
                          <a:spcPts val="0"/>
                        </a:spcAft>
                        <a:buNone/>
                      </a:pPr>
                      <a:r>
                        <a:rPr lang="en" sz="3200" b="1">
                          <a:latin typeface="Verdana"/>
                          <a:ea typeface="Verdana"/>
                          <a:cs typeface="Verdana"/>
                          <a:sym typeface="Verdana"/>
                        </a:rPr>
                        <a:t>WHO</a:t>
                      </a:r>
                      <a:endParaRPr/>
                    </a:p>
                    <a:p>
                      <a:pPr marL="0" marR="0" lvl="0" indent="0" algn="ctr" rtl="0">
                        <a:spcBef>
                          <a:spcPts val="0"/>
                        </a:spcBef>
                        <a:spcAft>
                          <a:spcPts val="0"/>
                        </a:spcAft>
                        <a:buNone/>
                      </a:pPr>
                      <a:endParaRPr sz="400" b="1">
                        <a:latin typeface="Verdana"/>
                        <a:ea typeface="Verdana"/>
                        <a:cs typeface="Verdana"/>
                        <a:sym typeface="Verdana"/>
                      </a:endParaRPr>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0" marR="0" lvl="0" indent="0" algn="l" rtl="0">
                        <a:spcBef>
                          <a:spcPts val="0"/>
                        </a:spcBef>
                        <a:spcAft>
                          <a:spcPts val="0"/>
                        </a:spcAft>
                        <a:buNone/>
                      </a:pPr>
                      <a:endParaRPr sz="3200" b="1">
                        <a:latin typeface="Verdana"/>
                        <a:ea typeface="Verdana"/>
                        <a:cs typeface="Verdana"/>
                        <a:sym typeface="Verdana"/>
                      </a:endParaRPr>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3200" b="1">
                        <a:latin typeface="Verdana"/>
                        <a:ea typeface="Verdana"/>
                        <a:cs typeface="Verdana"/>
                        <a:sym typeface="Verdana"/>
                      </a:endParaRPr>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endParaRPr sz="400" b="1">
                        <a:latin typeface="Verdana"/>
                        <a:ea typeface="Verdana"/>
                        <a:cs typeface="Verdana"/>
                        <a:sym typeface="Verdana"/>
                      </a:endParaRPr>
                    </a:p>
                    <a:p>
                      <a:pPr marL="0" marR="0" lvl="0" indent="0" algn="ctr" rtl="0">
                        <a:spcBef>
                          <a:spcPts val="0"/>
                        </a:spcBef>
                        <a:spcAft>
                          <a:spcPts val="0"/>
                        </a:spcAft>
                        <a:buNone/>
                      </a:pPr>
                      <a:endParaRPr sz="1600" b="1">
                        <a:latin typeface="Verdana"/>
                        <a:ea typeface="Verdana"/>
                        <a:cs typeface="Verdana"/>
                        <a:sym typeface="Verdana"/>
                      </a:endParaRPr>
                    </a:p>
                    <a:p>
                      <a:pPr marL="0" marR="0" lvl="0" indent="0" algn="ctr" rtl="0">
                        <a:spcBef>
                          <a:spcPts val="0"/>
                        </a:spcBef>
                        <a:spcAft>
                          <a:spcPts val="0"/>
                        </a:spcAft>
                        <a:buNone/>
                      </a:pPr>
                      <a:r>
                        <a:rPr lang="en" sz="3200" b="1">
                          <a:latin typeface="Verdana"/>
                          <a:ea typeface="Verdana"/>
                          <a:cs typeface="Verdana"/>
                          <a:sym typeface="Verdana"/>
                        </a:rPr>
                        <a:t>WHAT</a:t>
                      </a:r>
                      <a:endParaRPr/>
                    </a:p>
                    <a:p>
                      <a:pPr marL="0" marR="0" lvl="0" indent="0" algn="ctr" rtl="0">
                        <a:spcBef>
                          <a:spcPts val="0"/>
                        </a:spcBef>
                        <a:spcAft>
                          <a:spcPts val="0"/>
                        </a:spcAft>
                        <a:buNone/>
                      </a:pPr>
                      <a:endParaRPr sz="1600" b="1">
                        <a:latin typeface="Verdana"/>
                        <a:ea typeface="Verdana"/>
                        <a:cs typeface="Verdana"/>
                        <a:sym typeface="Verdana"/>
                      </a:endParaRPr>
                    </a:p>
                    <a:p>
                      <a:pPr marL="0" marR="0" lvl="0" indent="0" algn="ctr" rtl="0">
                        <a:spcBef>
                          <a:spcPts val="0"/>
                        </a:spcBef>
                        <a:spcAft>
                          <a:spcPts val="0"/>
                        </a:spcAft>
                        <a:buNone/>
                      </a:pPr>
                      <a:endParaRPr sz="400" b="1">
                        <a:latin typeface="Verdana"/>
                        <a:ea typeface="Verdana"/>
                        <a:cs typeface="Verdana"/>
                        <a:sym typeface="Verdana"/>
                      </a:endParaRPr>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C99"/>
                    </a:solidFill>
                  </a:tcPr>
                </a:tc>
                <a:tc>
                  <a:txBody>
                    <a:bodyPr/>
                    <a:lstStyle/>
                    <a:p>
                      <a:pPr marL="0" marR="0" lvl="0" indent="0" algn="l" rtl="0">
                        <a:spcBef>
                          <a:spcPts val="0"/>
                        </a:spcBef>
                        <a:spcAft>
                          <a:spcPts val="0"/>
                        </a:spcAft>
                        <a:buNone/>
                      </a:pPr>
                      <a:endParaRPr sz="3200" b="1">
                        <a:latin typeface="Verdana"/>
                        <a:ea typeface="Verdana"/>
                        <a:cs typeface="Verdana"/>
                        <a:sym typeface="Verdana"/>
                      </a:endParaRPr>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3200" b="1">
                        <a:latin typeface="Verdana"/>
                        <a:ea typeface="Verdana"/>
                        <a:cs typeface="Verdana"/>
                        <a:sym typeface="Verdana"/>
                      </a:endParaRPr>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endParaRPr sz="400" b="1">
                        <a:latin typeface="Verdana"/>
                        <a:ea typeface="Verdana"/>
                        <a:cs typeface="Verdana"/>
                        <a:sym typeface="Verdana"/>
                      </a:endParaRPr>
                    </a:p>
                    <a:p>
                      <a:pPr marL="0" marR="0" lvl="0" indent="0" algn="ctr" rtl="0">
                        <a:spcBef>
                          <a:spcPts val="0"/>
                        </a:spcBef>
                        <a:spcAft>
                          <a:spcPts val="0"/>
                        </a:spcAft>
                        <a:buNone/>
                      </a:pPr>
                      <a:r>
                        <a:rPr lang="en" sz="3100" b="1">
                          <a:latin typeface="Verdana"/>
                          <a:ea typeface="Verdana"/>
                          <a:cs typeface="Verdana"/>
                          <a:sym typeface="Verdana"/>
                        </a:rPr>
                        <a:t>WHERE</a:t>
                      </a:r>
                      <a:endParaRPr sz="1300"/>
                    </a:p>
                    <a:p>
                      <a:pPr marL="0" marR="0" lvl="0" indent="0" algn="ctr" rtl="0">
                        <a:spcBef>
                          <a:spcPts val="0"/>
                        </a:spcBef>
                        <a:spcAft>
                          <a:spcPts val="0"/>
                        </a:spcAft>
                        <a:buNone/>
                      </a:pPr>
                      <a:endParaRPr sz="400" b="1">
                        <a:latin typeface="Verdana"/>
                        <a:ea typeface="Verdana"/>
                        <a:cs typeface="Verdana"/>
                        <a:sym typeface="Verdana"/>
                      </a:endParaRPr>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FFCC"/>
                    </a:solidFill>
                  </a:tcPr>
                </a:tc>
                <a:tc>
                  <a:txBody>
                    <a:bodyPr/>
                    <a:lstStyle/>
                    <a:p>
                      <a:pPr marL="0" marR="0" lvl="0" indent="0" algn="l" rtl="0">
                        <a:lnSpc>
                          <a:spcPct val="100000"/>
                        </a:lnSpc>
                        <a:spcBef>
                          <a:spcPts val="0"/>
                        </a:spcBef>
                        <a:spcAft>
                          <a:spcPts val="0"/>
                        </a:spcAft>
                        <a:buClr>
                          <a:schemeClr val="dk1"/>
                        </a:buClr>
                        <a:buSzPts val="3200"/>
                        <a:buFont typeface="Calibri"/>
                        <a:buNone/>
                      </a:pPr>
                      <a:endParaRPr sz="3200" b="1">
                        <a:latin typeface="Verdana"/>
                        <a:ea typeface="Verdana"/>
                        <a:cs typeface="Verdana"/>
                        <a:sym typeface="Verdana"/>
                      </a:endParaRPr>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3200"/>
                        <a:buFont typeface="Calibri"/>
                        <a:buNone/>
                      </a:pPr>
                      <a:endParaRPr sz="3200" b="1">
                        <a:latin typeface="Verdana"/>
                        <a:ea typeface="Verdana"/>
                        <a:cs typeface="Verdana"/>
                        <a:sym typeface="Verdana"/>
                      </a:endParaRPr>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77400">
                <a:tc>
                  <a:txBody>
                    <a:bodyPr/>
                    <a:lstStyle/>
                    <a:p>
                      <a:pPr marL="0" marR="0" lvl="0" indent="0" algn="ctr" rtl="0">
                        <a:spcBef>
                          <a:spcPts val="0"/>
                        </a:spcBef>
                        <a:spcAft>
                          <a:spcPts val="0"/>
                        </a:spcAft>
                        <a:buNone/>
                      </a:pPr>
                      <a:endParaRPr sz="400" b="1">
                        <a:latin typeface="Verdana"/>
                        <a:ea typeface="Verdana"/>
                        <a:cs typeface="Verdana"/>
                        <a:sym typeface="Verdana"/>
                      </a:endParaRPr>
                    </a:p>
                    <a:p>
                      <a:pPr marL="0" marR="0" lvl="0" indent="0" algn="ctr" rtl="0">
                        <a:spcBef>
                          <a:spcPts val="0"/>
                        </a:spcBef>
                        <a:spcAft>
                          <a:spcPts val="0"/>
                        </a:spcAft>
                        <a:buNone/>
                      </a:pPr>
                      <a:endParaRPr sz="800" b="1">
                        <a:latin typeface="Verdana"/>
                        <a:ea typeface="Verdana"/>
                        <a:cs typeface="Verdana"/>
                        <a:sym typeface="Verdana"/>
                      </a:endParaRPr>
                    </a:p>
                    <a:p>
                      <a:pPr marL="0" marR="0" lvl="0" indent="0" algn="ctr" rtl="0">
                        <a:spcBef>
                          <a:spcPts val="0"/>
                        </a:spcBef>
                        <a:spcAft>
                          <a:spcPts val="0"/>
                        </a:spcAft>
                        <a:buNone/>
                      </a:pPr>
                      <a:r>
                        <a:rPr lang="en" sz="3200" b="1">
                          <a:latin typeface="Verdana"/>
                          <a:ea typeface="Verdana"/>
                          <a:cs typeface="Verdana"/>
                          <a:sym typeface="Verdana"/>
                        </a:rPr>
                        <a:t>FOR WHOM</a:t>
                      </a:r>
                      <a:endParaRPr/>
                    </a:p>
                    <a:p>
                      <a:pPr marL="0" marR="0" lvl="0" indent="0" algn="ctr" rtl="0">
                        <a:spcBef>
                          <a:spcPts val="0"/>
                        </a:spcBef>
                        <a:spcAft>
                          <a:spcPts val="0"/>
                        </a:spcAft>
                        <a:buNone/>
                      </a:pPr>
                      <a:endParaRPr sz="800" b="1">
                        <a:latin typeface="Verdana"/>
                        <a:ea typeface="Verdana"/>
                        <a:cs typeface="Verdana"/>
                        <a:sym typeface="Verdana"/>
                      </a:endParaRPr>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C99"/>
                    </a:solidFill>
                  </a:tcPr>
                </a:tc>
                <a:tc>
                  <a:txBody>
                    <a:bodyPr/>
                    <a:lstStyle/>
                    <a:p>
                      <a:pPr marL="0" marR="0" lvl="0" indent="0" algn="l" rtl="0">
                        <a:spcBef>
                          <a:spcPts val="0"/>
                        </a:spcBef>
                        <a:spcAft>
                          <a:spcPts val="0"/>
                        </a:spcAft>
                        <a:buNone/>
                      </a:pPr>
                      <a:endParaRPr sz="3200" b="1">
                        <a:latin typeface="Verdana"/>
                        <a:ea typeface="Verdana"/>
                        <a:cs typeface="Verdana"/>
                        <a:sym typeface="Verdana"/>
                      </a:endParaRPr>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3200" b="1">
                        <a:latin typeface="Verdana"/>
                        <a:ea typeface="Verdana"/>
                        <a:cs typeface="Verdana"/>
                        <a:sym typeface="Verdana"/>
                      </a:endParaRPr>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435" name="Google Shape;1435;p187"/>
          <p:cNvSpPr txBox="1"/>
          <p:nvPr/>
        </p:nvSpPr>
        <p:spPr>
          <a:xfrm>
            <a:off x="1770725" y="2695050"/>
            <a:ext cx="38568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100" b="1">
                <a:solidFill>
                  <a:schemeClr val="dk1"/>
                </a:solidFill>
                <a:latin typeface="Verdana"/>
                <a:ea typeface="Verdana"/>
                <a:cs typeface="Verdana"/>
                <a:sym typeface="Verdana"/>
              </a:rPr>
              <a:t>is this sentence about?</a:t>
            </a:r>
            <a:endParaRPr sz="700"/>
          </a:p>
        </p:txBody>
      </p:sp>
      <p:sp>
        <p:nvSpPr>
          <p:cNvPr id="1436" name="Google Shape;1436;p187"/>
          <p:cNvSpPr txBox="1"/>
          <p:nvPr/>
        </p:nvSpPr>
        <p:spPr>
          <a:xfrm>
            <a:off x="1860794" y="3313347"/>
            <a:ext cx="32274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500" b="1">
                <a:solidFill>
                  <a:schemeClr val="dk1"/>
                </a:solidFill>
                <a:latin typeface="Verdana"/>
                <a:ea typeface="Verdana"/>
                <a:cs typeface="Verdana"/>
                <a:sym typeface="Verdana"/>
              </a:rPr>
              <a:t>have humans spent a lot of time doing?  </a:t>
            </a:r>
            <a:endParaRPr sz="1100" i="1">
              <a:solidFill>
                <a:schemeClr val="dk1"/>
              </a:solidFill>
              <a:latin typeface="Verdana"/>
              <a:ea typeface="Verdana"/>
              <a:cs typeface="Verdana"/>
              <a:sym typeface="Verdana"/>
            </a:endParaRPr>
          </a:p>
        </p:txBody>
      </p:sp>
      <p:sp>
        <p:nvSpPr>
          <p:cNvPr id="1437" name="Google Shape;1437;p187"/>
          <p:cNvSpPr txBox="1"/>
          <p:nvPr/>
        </p:nvSpPr>
        <p:spPr>
          <a:xfrm>
            <a:off x="5429062" y="2637621"/>
            <a:ext cx="3384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1">
                <a:solidFill>
                  <a:srgbClr val="00B050"/>
                </a:solidFill>
                <a:latin typeface="Verdana"/>
                <a:ea typeface="Verdana"/>
                <a:cs typeface="Verdana"/>
                <a:sym typeface="Verdana"/>
              </a:rPr>
              <a:t>The sentence is about humans. </a:t>
            </a:r>
            <a:endParaRPr/>
          </a:p>
        </p:txBody>
      </p:sp>
      <p:sp>
        <p:nvSpPr>
          <p:cNvPr id="1438" name="Google Shape;1438;p187"/>
          <p:cNvSpPr txBox="1"/>
          <p:nvPr/>
        </p:nvSpPr>
        <p:spPr>
          <a:xfrm>
            <a:off x="5439640" y="3470335"/>
            <a:ext cx="3469792"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b="1">
                <a:solidFill>
                  <a:srgbClr val="00B050"/>
                </a:solidFill>
                <a:latin typeface="Verdana"/>
                <a:ea typeface="Verdana"/>
                <a:cs typeface="Verdana"/>
                <a:sym typeface="Verdana"/>
              </a:rPr>
              <a:t>They have been thinking about how to live on an inhospitable planet.</a:t>
            </a:r>
            <a:endParaRPr/>
          </a:p>
        </p:txBody>
      </p:sp>
      <p:grpSp>
        <p:nvGrpSpPr>
          <p:cNvPr id="1439" name="Google Shape;1439;p187"/>
          <p:cNvGrpSpPr/>
          <p:nvPr/>
        </p:nvGrpSpPr>
        <p:grpSpPr>
          <a:xfrm>
            <a:off x="1860793" y="4508557"/>
            <a:ext cx="6952199" cy="646331"/>
            <a:chOff x="2481057" y="4508557"/>
            <a:chExt cx="9269598" cy="646331"/>
          </a:xfrm>
        </p:grpSpPr>
        <p:sp>
          <p:nvSpPr>
            <p:cNvPr id="1440" name="Google Shape;1440;p187"/>
            <p:cNvSpPr txBox="1"/>
            <p:nvPr/>
          </p:nvSpPr>
          <p:spPr>
            <a:xfrm>
              <a:off x="2481057" y="4555966"/>
              <a:ext cx="4303337"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500" b="1">
                  <a:solidFill>
                    <a:schemeClr val="dk1"/>
                  </a:solidFill>
                  <a:latin typeface="Verdana"/>
                  <a:ea typeface="Verdana"/>
                  <a:cs typeface="Verdana"/>
                  <a:sym typeface="Verdana"/>
                </a:rPr>
                <a:t>is this planet?</a:t>
              </a:r>
              <a:endParaRPr sz="1100"/>
            </a:p>
          </p:txBody>
        </p:sp>
        <p:sp>
          <p:nvSpPr>
            <p:cNvPr id="1441" name="Google Shape;1441;p187"/>
            <p:cNvSpPr txBox="1"/>
            <p:nvPr/>
          </p:nvSpPr>
          <p:spPr>
            <a:xfrm>
              <a:off x="7238749" y="4508557"/>
              <a:ext cx="4511906"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500" b="1">
                  <a:solidFill>
                    <a:srgbClr val="00B050"/>
                  </a:solidFill>
                  <a:latin typeface="Verdana"/>
                  <a:ea typeface="Verdana"/>
                  <a:cs typeface="Verdana"/>
                  <a:sym typeface="Verdana"/>
                </a:rPr>
                <a:t>The planet is millions of miles away from Earth. </a:t>
              </a:r>
              <a:endParaRPr sz="1100"/>
            </a:p>
          </p:txBody>
        </p:sp>
      </p:grpSp>
      <p:grpSp>
        <p:nvGrpSpPr>
          <p:cNvPr id="1442" name="Google Shape;1442;p187"/>
          <p:cNvGrpSpPr/>
          <p:nvPr/>
        </p:nvGrpSpPr>
        <p:grpSpPr>
          <a:xfrm>
            <a:off x="2019188" y="5272300"/>
            <a:ext cx="6846971" cy="954000"/>
            <a:chOff x="2468301" y="5272290"/>
            <a:chExt cx="9353785" cy="954000"/>
          </a:xfrm>
        </p:grpSpPr>
        <p:sp>
          <p:nvSpPr>
            <p:cNvPr id="1443" name="Google Shape;1443;p187"/>
            <p:cNvSpPr txBox="1"/>
            <p:nvPr/>
          </p:nvSpPr>
          <p:spPr>
            <a:xfrm>
              <a:off x="2468301" y="5272290"/>
              <a:ext cx="48273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500" b="1">
                  <a:solidFill>
                    <a:schemeClr val="dk1"/>
                  </a:solidFill>
                  <a:latin typeface="Verdana"/>
                  <a:ea typeface="Verdana"/>
                  <a:cs typeface="Verdana"/>
                  <a:sym typeface="Verdana"/>
                </a:rPr>
                <a:t>is all of this thinking fortunate?</a:t>
              </a:r>
              <a:endParaRPr sz="1100"/>
            </a:p>
          </p:txBody>
        </p:sp>
        <p:sp>
          <p:nvSpPr>
            <p:cNvPr id="1444" name="Google Shape;1444;p187"/>
            <p:cNvSpPr txBox="1"/>
            <p:nvPr/>
          </p:nvSpPr>
          <p:spPr>
            <a:xfrm>
              <a:off x="7310086" y="5500894"/>
              <a:ext cx="45120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500" b="1">
                  <a:solidFill>
                    <a:srgbClr val="00B050"/>
                  </a:solidFill>
                  <a:latin typeface="Verdana"/>
                  <a:ea typeface="Verdana"/>
                  <a:cs typeface="Verdana"/>
                  <a:sym typeface="Verdana"/>
                </a:rPr>
                <a:t>It is fortunate for aspiring Martians.</a:t>
              </a:r>
              <a:endParaRPr sz="11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188"/>
          <p:cNvSpPr txBox="1"/>
          <p:nvPr/>
        </p:nvSpPr>
        <p:spPr>
          <a:xfrm>
            <a:off x="322700" y="637575"/>
            <a:ext cx="7992900" cy="584700"/>
          </a:xfrm>
          <a:prstGeom prst="rect">
            <a:avLst/>
          </a:prstGeom>
          <a:solidFill>
            <a:srgbClr val="FFCC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200" b="1">
                <a:solidFill>
                  <a:schemeClr val="dk1"/>
                </a:solidFill>
                <a:latin typeface="Verdana"/>
                <a:ea typeface="Verdana"/>
                <a:cs typeface="Verdana"/>
                <a:sym typeface="Verdana"/>
              </a:rPr>
              <a:t>Fortunately for aspiring Martians,</a:t>
            </a:r>
            <a:endParaRPr sz="3200">
              <a:solidFill>
                <a:schemeClr val="dk1"/>
              </a:solidFill>
              <a:latin typeface="Calibri"/>
              <a:ea typeface="Calibri"/>
              <a:cs typeface="Calibri"/>
              <a:sym typeface="Calibri"/>
            </a:endParaRPr>
          </a:p>
        </p:txBody>
      </p:sp>
      <p:sp>
        <p:nvSpPr>
          <p:cNvPr id="1450" name="Google Shape;1450;p188"/>
          <p:cNvSpPr txBox="1"/>
          <p:nvPr/>
        </p:nvSpPr>
        <p:spPr>
          <a:xfrm rot="604570">
            <a:off x="5360601" y="3744370"/>
            <a:ext cx="3563158" cy="1221358"/>
          </a:xfrm>
          <a:prstGeom prst="rect">
            <a:avLst/>
          </a:prstGeom>
          <a:solidFill>
            <a:srgbClr val="CCFF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200" b="1">
                <a:solidFill>
                  <a:schemeClr val="dk1"/>
                </a:solidFill>
                <a:latin typeface="Verdana"/>
                <a:ea typeface="Verdana"/>
                <a:cs typeface="Verdana"/>
                <a:sym typeface="Verdana"/>
              </a:rPr>
              <a:t>humans have spent</a:t>
            </a:r>
            <a:endParaRPr sz="3200">
              <a:solidFill>
                <a:schemeClr val="dk1"/>
              </a:solidFill>
              <a:latin typeface="Calibri"/>
              <a:ea typeface="Calibri"/>
              <a:cs typeface="Calibri"/>
              <a:sym typeface="Calibri"/>
            </a:endParaRPr>
          </a:p>
        </p:txBody>
      </p:sp>
      <p:sp>
        <p:nvSpPr>
          <p:cNvPr id="1451" name="Google Shape;1451;p188"/>
          <p:cNvSpPr txBox="1"/>
          <p:nvPr/>
        </p:nvSpPr>
        <p:spPr>
          <a:xfrm rot="-1053958">
            <a:off x="5609131" y="2174884"/>
            <a:ext cx="3246483" cy="578063"/>
          </a:xfrm>
          <a:prstGeom prst="rect">
            <a:avLst/>
          </a:prstGeom>
          <a:solidFill>
            <a:srgbClr val="CCFF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200" b="1">
                <a:solidFill>
                  <a:schemeClr val="dk1"/>
                </a:solidFill>
                <a:latin typeface="Verdana"/>
                <a:ea typeface="Verdana"/>
                <a:cs typeface="Verdana"/>
                <a:sym typeface="Verdana"/>
              </a:rPr>
              <a:t>a lot of time</a:t>
            </a:r>
            <a:endParaRPr sz="3200">
              <a:solidFill>
                <a:schemeClr val="dk1"/>
              </a:solidFill>
              <a:latin typeface="Calibri"/>
              <a:ea typeface="Calibri"/>
              <a:cs typeface="Calibri"/>
              <a:sym typeface="Calibri"/>
            </a:endParaRPr>
          </a:p>
        </p:txBody>
      </p:sp>
      <p:sp>
        <p:nvSpPr>
          <p:cNvPr id="1452" name="Google Shape;1452;p188"/>
          <p:cNvSpPr txBox="1"/>
          <p:nvPr/>
        </p:nvSpPr>
        <p:spPr>
          <a:xfrm rot="526953">
            <a:off x="641695" y="2271047"/>
            <a:ext cx="4776505" cy="1007888"/>
          </a:xfrm>
          <a:prstGeom prst="rect">
            <a:avLst/>
          </a:prstGeom>
          <a:solidFill>
            <a:srgbClr val="CCFF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200" b="1">
                <a:solidFill>
                  <a:schemeClr val="dk1"/>
                </a:solidFill>
                <a:latin typeface="Verdana"/>
                <a:ea typeface="Verdana"/>
                <a:cs typeface="Verdana"/>
                <a:sym typeface="Verdana"/>
              </a:rPr>
              <a:t>on an inhospitable planet</a:t>
            </a:r>
            <a:endParaRPr sz="3200">
              <a:solidFill>
                <a:schemeClr val="dk1"/>
              </a:solidFill>
              <a:latin typeface="Calibri"/>
              <a:ea typeface="Calibri"/>
              <a:cs typeface="Calibri"/>
              <a:sym typeface="Calibri"/>
            </a:endParaRPr>
          </a:p>
        </p:txBody>
      </p:sp>
      <p:sp>
        <p:nvSpPr>
          <p:cNvPr id="1453" name="Google Shape;1453;p188"/>
          <p:cNvSpPr txBox="1"/>
          <p:nvPr/>
        </p:nvSpPr>
        <p:spPr>
          <a:xfrm rot="-987832">
            <a:off x="218599" y="3607674"/>
            <a:ext cx="3602195" cy="578717"/>
          </a:xfrm>
          <a:prstGeom prst="rect">
            <a:avLst/>
          </a:prstGeom>
          <a:solidFill>
            <a:srgbClr val="CCFFCC"/>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200" b="1">
                <a:solidFill>
                  <a:schemeClr val="dk1"/>
                </a:solidFill>
                <a:latin typeface="Verdana"/>
                <a:ea typeface="Verdana"/>
                <a:cs typeface="Verdana"/>
                <a:sym typeface="Verdana"/>
              </a:rPr>
              <a:t>how to live</a:t>
            </a:r>
            <a:endParaRPr sz="3200">
              <a:solidFill>
                <a:schemeClr val="dk1"/>
              </a:solidFill>
              <a:latin typeface="Calibri"/>
              <a:ea typeface="Calibri"/>
              <a:cs typeface="Calibri"/>
              <a:sym typeface="Calibri"/>
            </a:endParaRPr>
          </a:p>
        </p:txBody>
      </p:sp>
      <p:sp>
        <p:nvSpPr>
          <p:cNvPr id="1454" name="Google Shape;1454;p188"/>
          <p:cNvSpPr txBox="1"/>
          <p:nvPr/>
        </p:nvSpPr>
        <p:spPr>
          <a:xfrm>
            <a:off x="322700" y="5735500"/>
            <a:ext cx="8483100" cy="584700"/>
          </a:xfrm>
          <a:prstGeom prst="rect">
            <a:avLst/>
          </a:prstGeom>
          <a:solidFill>
            <a:srgbClr val="FFCC9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200" b="1">
                <a:solidFill>
                  <a:schemeClr val="dk1"/>
                </a:solidFill>
                <a:latin typeface="Verdana"/>
                <a:ea typeface="Verdana"/>
                <a:cs typeface="Verdana"/>
                <a:sym typeface="Verdana"/>
              </a:rPr>
              <a:t>millions of miles away from Earth.</a:t>
            </a:r>
            <a:endParaRPr sz="3200">
              <a:solidFill>
                <a:schemeClr val="dk1"/>
              </a:solidFill>
              <a:latin typeface="Calibri"/>
              <a:ea typeface="Calibri"/>
              <a:cs typeface="Calibri"/>
              <a:sym typeface="Calibri"/>
            </a:endParaRPr>
          </a:p>
        </p:txBody>
      </p:sp>
      <p:sp>
        <p:nvSpPr>
          <p:cNvPr id="1455" name="Google Shape;1455;p188"/>
          <p:cNvSpPr txBox="1"/>
          <p:nvPr/>
        </p:nvSpPr>
        <p:spPr>
          <a:xfrm rot="-578756">
            <a:off x="1080128" y="4398853"/>
            <a:ext cx="3924586" cy="582848"/>
          </a:xfrm>
          <a:prstGeom prst="rect">
            <a:avLst/>
          </a:prstGeom>
          <a:solidFill>
            <a:srgbClr val="CCFF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200" b="1">
                <a:solidFill>
                  <a:schemeClr val="dk1"/>
                </a:solidFill>
                <a:latin typeface="Verdana"/>
                <a:ea typeface="Verdana"/>
                <a:cs typeface="Verdana"/>
                <a:sym typeface="Verdana"/>
              </a:rPr>
              <a:t>thinking about</a:t>
            </a:r>
            <a:endParaRPr sz="3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189"/>
          <p:cNvSpPr txBox="1"/>
          <p:nvPr/>
        </p:nvSpPr>
        <p:spPr>
          <a:xfrm>
            <a:off x="-3448865" y="3024299"/>
            <a:ext cx="9216614" cy="156966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 sz="6600" b="1">
                <a:solidFill>
                  <a:schemeClr val="dk1"/>
                </a:solidFill>
                <a:latin typeface="Arial"/>
                <a:ea typeface="Arial"/>
                <a:cs typeface="Arial"/>
                <a:sym typeface="Arial"/>
              </a:rPr>
              <a:t>Differentiated</a:t>
            </a:r>
            <a:endParaRPr sz="6600"/>
          </a:p>
        </p:txBody>
      </p:sp>
      <p:pic>
        <p:nvPicPr>
          <p:cNvPr id="1461" name="Google Shape;1461;p189" descr="Workspace with diary or notebook and clipboard, mouse computer, keyboard,  smart phone, earphone, pencil, pen on wood | Premium Photo"/>
          <p:cNvPicPr preferRelativeResize="0"/>
          <p:nvPr/>
        </p:nvPicPr>
        <p:blipFill rotWithShape="1">
          <a:blip r:embed="rId3">
            <a:alphaModFix/>
          </a:blip>
          <a:srcRect t="12691" r="505"/>
          <a:stretch/>
        </p:blipFill>
        <p:spPr>
          <a:xfrm>
            <a:off x="2558034" y="0"/>
            <a:ext cx="3877817" cy="3022356"/>
          </a:xfrm>
          <a:prstGeom prst="rect">
            <a:avLst/>
          </a:prstGeom>
          <a:noFill/>
          <a:ln>
            <a:noFill/>
          </a:ln>
        </p:spPr>
      </p:pic>
      <p:sp>
        <p:nvSpPr>
          <p:cNvPr id="1462" name="Google Shape;1462;p189"/>
          <p:cNvSpPr txBox="1"/>
          <p:nvPr/>
        </p:nvSpPr>
        <p:spPr>
          <a:xfrm>
            <a:off x="5034250" y="4593948"/>
            <a:ext cx="3817200" cy="2215800"/>
          </a:xfrm>
          <a:prstGeom prst="rect">
            <a:avLst/>
          </a:prstGeom>
          <a:solidFill>
            <a:srgbClr val="CCE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400">
                <a:solidFill>
                  <a:schemeClr val="dk1"/>
                </a:solidFill>
                <a:latin typeface="Arial"/>
                <a:ea typeface="Arial"/>
                <a:cs typeface="Arial"/>
                <a:sym typeface="Arial"/>
              </a:rPr>
              <a:t>SYNTAX:</a:t>
            </a:r>
            <a:endParaRPr/>
          </a:p>
          <a:p>
            <a:pPr marL="0" marR="0" lvl="0" indent="0" algn="ctr" rtl="0">
              <a:spcBef>
                <a:spcPts val="0"/>
              </a:spcBef>
              <a:spcAft>
                <a:spcPts val="0"/>
              </a:spcAft>
              <a:buNone/>
            </a:pPr>
            <a:endParaRPr sz="800">
              <a:solidFill>
                <a:schemeClr val="dk1"/>
              </a:solidFill>
              <a:latin typeface="Arial"/>
              <a:ea typeface="Arial"/>
              <a:cs typeface="Arial"/>
              <a:sym typeface="Arial"/>
            </a:endParaRPr>
          </a:p>
          <a:p>
            <a:pPr marL="0" marR="0" lvl="0" indent="0" algn="ctr" rtl="0">
              <a:spcBef>
                <a:spcPts val="0"/>
              </a:spcBef>
              <a:spcAft>
                <a:spcPts val="0"/>
              </a:spcAft>
              <a:buNone/>
            </a:pPr>
            <a:r>
              <a:rPr lang="en" sz="2900">
                <a:solidFill>
                  <a:srgbClr val="FF33CC"/>
                </a:solidFill>
                <a:latin typeface="Arial"/>
                <a:ea typeface="Arial"/>
                <a:cs typeface="Arial"/>
                <a:sym typeface="Arial"/>
              </a:rPr>
              <a:t>Semantics (meaning) and Pragmatics (context)</a:t>
            </a:r>
            <a:endParaRPr sz="1100"/>
          </a:p>
        </p:txBody>
      </p:sp>
      <p:sp>
        <p:nvSpPr>
          <p:cNvPr id="1463" name="Google Shape;1463;p189"/>
          <p:cNvSpPr txBox="1"/>
          <p:nvPr/>
        </p:nvSpPr>
        <p:spPr>
          <a:xfrm>
            <a:off x="6057125" y="3031350"/>
            <a:ext cx="2688600" cy="156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6600" b="1">
                <a:solidFill>
                  <a:schemeClr val="dk1"/>
                </a:solidFill>
              </a:rPr>
              <a:t>Tasks</a:t>
            </a:r>
            <a:endParaRPr sz="6600" b="1"/>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190"/>
          <p:cNvSpPr txBox="1"/>
          <p:nvPr/>
        </p:nvSpPr>
        <p:spPr>
          <a:xfrm>
            <a:off x="151366" y="280056"/>
            <a:ext cx="8912431"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100">
                <a:solidFill>
                  <a:schemeClr val="dk1"/>
                </a:solidFill>
                <a:latin typeface="Arial"/>
                <a:ea typeface="Arial"/>
                <a:cs typeface="Arial"/>
                <a:sym typeface="Arial"/>
              </a:rPr>
              <a:t>	</a:t>
            </a:r>
            <a:r>
              <a:rPr lang="en" sz="2000" b="1">
                <a:solidFill>
                  <a:schemeClr val="dk1"/>
                </a:solidFill>
                <a:latin typeface="Verdana"/>
                <a:ea typeface="Verdana"/>
                <a:cs typeface="Verdana"/>
                <a:sym typeface="Verdana"/>
              </a:rPr>
              <a:t>In life, it doesn’t take wearing a suit of iron, carrying a mythical hammer, or swinging from spider webs to be a real hero.  Sometimes the person who can make a positive difference in the world is the person who simply sees a problem and has the passion to find a creative solution.  </a:t>
            </a:r>
            <a:endParaRPr sz="1100"/>
          </a:p>
        </p:txBody>
      </p:sp>
      <p:sp>
        <p:nvSpPr>
          <p:cNvPr id="1469" name="Google Shape;1469;p190"/>
          <p:cNvSpPr txBox="1"/>
          <p:nvPr/>
        </p:nvSpPr>
        <p:spPr>
          <a:xfrm>
            <a:off x="186947" y="4549676"/>
            <a:ext cx="8841268"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100">
                <a:solidFill>
                  <a:schemeClr val="dk1"/>
                </a:solidFill>
                <a:latin typeface="Arial"/>
                <a:ea typeface="Arial"/>
                <a:cs typeface="Arial"/>
                <a:sym typeface="Arial"/>
              </a:rPr>
              <a:t>	</a:t>
            </a:r>
            <a:r>
              <a:rPr lang="en" sz="2000" b="1">
                <a:solidFill>
                  <a:schemeClr val="dk1"/>
                </a:solidFill>
                <a:latin typeface="Verdana"/>
                <a:ea typeface="Verdana"/>
                <a:cs typeface="Verdana"/>
                <a:sym typeface="Verdana"/>
              </a:rPr>
              <a:t>Sponsored by Disney+, Marvel’s Hero Project began streaming episodes on November 12, 2019.  Twenty episodes later, Season One ended on March 20, 2020.  Will there be a Season Two?  Neither Disney nor Marvel has answered that question, but here’s hoping that the Hero Project, featuring “real kids making a real difference”, will be renewed for another season.</a:t>
            </a:r>
            <a:endParaRPr sz="2000" b="1">
              <a:solidFill>
                <a:schemeClr val="dk1"/>
              </a:solidFill>
              <a:latin typeface="Verdana"/>
              <a:ea typeface="Verdana"/>
              <a:cs typeface="Verdana"/>
              <a:sym typeface="Verdana"/>
            </a:endParaRPr>
          </a:p>
        </p:txBody>
      </p:sp>
      <p:sp>
        <p:nvSpPr>
          <p:cNvPr id="1470" name="Google Shape;1470;p190"/>
          <p:cNvSpPr txBox="1"/>
          <p:nvPr/>
        </p:nvSpPr>
        <p:spPr>
          <a:xfrm>
            <a:off x="186947" y="2219048"/>
            <a:ext cx="8841268" cy="223138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100" b="1">
                <a:solidFill>
                  <a:schemeClr val="dk1"/>
                </a:solidFill>
                <a:latin typeface="Verdana"/>
                <a:ea typeface="Verdana"/>
                <a:cs typeface="Verdana"/>
                <a:sym typeface="Verdana"/>
              </a:rPr>
              <a:t>	</a:t>
            </a:r>
            <a:r>
              <a:rPr lang="en" sz="2000" b="1">
                <a:solidFill>
                  <a:schemeClr val="dk1"/>
                </a:solidFill>
                <a:latin typeface="Verdana"/>
                <a:ea typeface="Verdana"/>
                <a:cs typeface="Verdana"/>
                <a:sym typeface="Verdana"/>
              </a:rPr>
              <a:t>Marvel’s Hero Project is a documentary streaming series that shares the positive impact several young, real life heroes are making in their own communities across the country.  These extraordinary, inspiring kids have dedicated their lives to a variety of remarkable efforts, and now Marvel celebrates them as the true Superheroes they are, each immortalized in their very own comic book.</a:t>
            </a:r>
            <a:endParaRPr sz="2000">
              <a:solidFill>
                <a:schemeClr val="dk1"/>
              </a:solidFill>
              <a:latin typeface="Calibri"/>
              <a:ea typeface="Calibri"/>
              <a:cs typeface="Calibri"/>
              <a:sym typeface="Calibri"/>
            </a:endParaRPr>
          </a:p>
        </p:txBody>
      </p:sp>
      <p:pic>
        <p:nvPicPr>
          <p:cNvPr id="1471" name="Google Shape;1471;p190" descr="Marvel's Hero Project Season 1: Astonishing Austin (2019) #1 | Comic Issues  | Marvel"/>
          <p:cNvPicPr preferRelativeResize="0"/>
          <p:nvPr/>
        </p:nvPicPr>
        <p:blipFill rotWithShape="1">
          <a:blip r:embed="rId3">
            <a:alphaModFix/>
          </a:blip>
          <a:srcRect/>
          <a:stretch/>
        </p:blipFill>
        <p:spPr>
          <a:xfrm rot="581143">
            <a:off x="5334789" y="1958342"/>
            <a:ext cx="2256074" cy="34684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6" name="Google Shape;1476;p191"/>
          <p:cNvSpPr txBox="1"/>
          <p:nvPr/>
        </p:nvSpPr>
        <p:spPr>
          <a:xfrm>
            <a:off x="338764" y="1828967"/>
            <a:ext cx="8575693" cy="2965812"/>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 sz="3200" b="1">
                <a:solidFill>
                  <a:schemeClr val="dk1"/>
                </a:solidFill>
                <a:latin typeface="Verdana"/>
                <a:ea typeface="Verdana"/>
                <a:cs typeface="Verdana"/>
                <a:sym typeface="Verdana"/>
              </a:rPr>
              <a:t>Sometimes the </a:t>
            </a:r>
            <a:r>
              <a:rPr lang="en" sz="3200" b="1">
                <a:solidFill>
                  <a:schemeClr val="dk1"/>
                </a:solidFill>
                <a:highlight>
                  <a:srgbClr val="FFFF00"/>
                </a:highlight>
                <a:latin typeface="Verdana"/>
                <a:ea typeface="Verdana"/>
                <a:cs typeface="Verdana"/>
                <a:sym typeface="Verdana"/>
              </a:rPr>
              <a:t>________</a:t>
            </a:r>
            <a:r>
              <a:rPr lang="en" sz="3200" b="1">
                <a:solidFill>
                  <a:schemeClr val="dk1"/>
                </a:solidFill>
                <a:latin typeface="Verdana"/>
                <a:ea typeface="Verdana"/>
                <a:cs typeface="Verdana"/>
                <a:sym typeface="Verdana"/>
              </a:rPr>
              <a:t> who can make a </a:t>
            </a:r>
            <a:r>
              <a:rPr lang="en" sz="3200" b="1">
                <a:solidFill>
                  <a:schemeClr val="dk1"/>
                </a:solidFill>
                <a:highlight>
                  <a:srgbClr val="FFFF00"/>
                </a:highlight>
                <a:latin typeface="Verdana"/>
                <a:ea typeface="Verdana"/>
                <a:cs typeface="Verdana"/>
                <a:sym typeface="Verdana"/>
              </a:rPr>
              <a:t>________</a:t>
            </a:r>
            <a:r>
              <a:rPr lang="en" sz="3200" b="1">
                <a:solidFill>
                  <a:schemeClr val="dk1"/>
                </a:solidFill>
                <a:latin typeface="Verdana"/>
                <a:ea typeface="Verdana"/>
                <a:cs typeface="Verdana"/>
                <a:sym typeface="Verdana"/>
              </a:rPr>
              <a:t> difference in the world is the person who simply sees a </a:t>
            </a:r>
            <a:r>
              <a:rPr lang="en" sz="3200" b="1">
                <a:solidFill>
                  <a:schemeClr val="dk1"/>
                </a:solidFill>
                <a:highlight>
                  <a:srgbClr val="FFFF00"/>
                </a:highlight>
                <a:latin typeface="Verdana"/>
                <a:ea typeface="Verdana"/>
                <a:cs typeface="Verdana"/>
                <a:sym typeface="Verdana"/>
              </a:rPr>
              <a:t>________</a:t>
            </a:r>
            <a:r>
              <a:rPr lang="en" sz="3200" b="1">
                <a:solidFill>
                  <a:schemeClr val="dk1"/>
                </a:solidFill>
                <a:latin typeface="Verdana"/>
                <a:ea typeface="Verdana"/>
                <a:cs typeface="Verdana"/>
                <a:sym typeface="Verdana"/>
              </a:rPr>
              <a:t> and has the </a:t>
            </a:r>
            <a:r>
              <a:rPr lang="en" sz="3200" b="1">
                <a:solidFill>
                  <a:schemeClr val="dk1"/>
                </a:solidFill>
                <a:highlight>
                  <a:srgbClr val="FFFF00"/>
                </a:highlight>
                <a:latin typeface="Verdana"/>
                <a:ea typeface="Verdana"/>
                <a:cs typeface="Verdana"/>
                <a:sym typeface="Verdana"/>
              </a:rPr>
              <a:t>________</a:t>
            </a:r>
            <a:r>
              <a:rPr lang="en" sz="3200" b="1">
                <a:solidFill>
                  <a:schemeClr val="dk1"/>
                </a:solidFill>
                <a:latin typeface="Verdana"/>
                <a:ea typeface="Verdana"/>
                <a:cs typeface="Verdana"/>
                <a:sym typeface="Verdana"/>
              </a:rPr>
              <a:t> to find a creative solution. </a:t>
            </a:r>
            <a:endParaRPr sz="3200">
              <a:solidFill>
                <a:schemeClr val="dk1"/>
              </a:solidFill>
              <a:latin typeface="Calibri"/>
              <a:ea typeface="Calibri"/>
              <a:cs typeface="Calibri"/>
              <a:sym typeface="Calibri"/>
            </a:endParaRPr>
          </a:p>
        </p:txBody>
      </p:sp>
      <p:grpSp>
        <p:nvGrpSpPr>
          <p:cNvPr id="1477" name="Google Shape;1477;p191"/>
          <p:cNvGrpSpPr/>
          <p:nvPr/>
        </p:nvGrpSpPr>
        <p:grpSpPr>
          <a:xfrm>
            <a:off x="59872" y="5865021"/>
            <a:ext cx="8854571" cy="589795"/>
            <a:chOff x="583660" y="5865090"/>
            <a:chExt cx="10463923" cy="589795"/>
          </a:xfrm>
        </p:grpSpPr>
        <p:sp>
          <p:nvSpPr>
            <p:cNvPr id="1478" name="Google Shape;1478;p191"/>
            <p:cNvSpPr txBox="1"/>
            <p:nvPr/>
          </p:nvSpPr>
          <p:spPr>
            <a:xfrm>
              <a:off x="8829682" y="5870152"/>
              <a:ext cx="2217900" cy="584700"/>
            </a:xfrm>
            <a:prstGeom prst="rect">
              <a:avLst/>
            </a:prstGeom>
            <a:solidFill>
              <a:srgbClr val="FFFFC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2800" b="1">
                  <a:solidFill>
                    <a:schemeClr val="dk1"/>
                  </a:solidFill>
                  <a:latin typeface="Verdana"/>
                  <a:ea typeface="Verdana"/>
                  <a:cs typeface="Verdana"/>
                  <a:sym typeface="Verdana"/>
                </a:rPr>
                <a:t>problem</a:t>
              </a:r>
              <a:endParaRPr sz="1000"/>
            </a:p>
          </p:txBody>
        </p:sp>
        <p:sp>
          <p:nvSpPr>
            <p:cNvPr id="1479" name="Google Shape;1479;p191"/>
            <p:cNvSpPr txBox="1"/>
            <p:nvPr/>
          </p:nvSpPr>
          <p:spPr>
            <a:xfrm>
              <a:off x="583660" y="5870184"/>
              <a:ext cx="2297700" cy="584700"/>
            </a:xfrm>
            <a:prstGeom prst="rect">
              <a:avLst/>
            </a:prstGeom>
            <a:solidFill>
              <a:srgbClr val="FFCCF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3000" b="1">
                  <a:solidFill>
                    <a:schemeClr val="dk1"/>
                  </a:solidFill>
                  <a:latin typeface="Verdana"/>
                  <a:ea typeface="Verdana"/>
                  <a:cs typeface="Verdana"/>
                  <a:sym typeface="Verdana"/>
                </a:rPr>
                <a:t>positive</a:t>
              </a:r>
              <a:endParaRPr sz="1200"/>
            </a:p>
          </p:txBody>
        </p:sp>
        <p:sp>
          <p:nvSpPr>
            <p:cNvPr id="1480" name="Google Shape;1480;p191"/>
            <p:cNvSpPr txBox="1"/>
            <p:nvPr/>
          </p:nvSpPr>
          <p:spPr>
            <a:xfrm>
              <a:off x="3352314" y="5865090"/>
              <a:ext cx="2406785" cy="584775"/>
            </a:xfrm>
            <a:prstGeom prst="rect">
              <a:avLst/>
            </a:prstGeom>
            <a:solidFill>
              <a:srgbClr val="CCFFCC"/>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3000" b="1">
                  <a:solidFill>
                    <a:schemeClr val="dk1"/>
                  </a:solidFill>
                  <a:latin typeface="Verdana"/>
                  <a:ea typeface="Verdana"/>
                  <a:cs typeface="Verdana"/>
                  <a:sym typeface="Verdana"/>
                </a:rPr>
                <a:t>passion</a:t>
              </a:r>
              <a:endParaRPr sz="1200"/>
            </a:p>
          </p:txBody>
        </p:sp>
        <p:sp>
          <p:nvSpPr>
            <p:cNvPr id="1481" name="Google Shape;1481;p191"/>
            <p:cNvSpPr txBox="1"/>
            <p:nvPr/>
          </p:nvSpPr>
          <p:spPr>
            <a:xfrm>
              <a:off x="6432903" y="5865090"/>
              <a:ext cx="2080098" cy="584775"/>
            </a:xfrm>
            <a:prstGeom prst="rect">
              <a:avLst/>
            </a:prstGeom>
            <a:solidFill>
              <a:srgbClr val="CCECFF"/>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3000" b="1">
                  <a:solidFill>
                    <a:schemeClr val="dk1"/>
                  </a:solidFill>
                  <a:latin typeface="Verdana"/>
                  <a:ea typeface="Verdana"/>
                  <a:cs typeface="Verdana"/>
                  <a:sym typeface="Verdana"/>
                </a:rPr>
                <a:t>person</a:t>
              </a:r>
              <a:endParaRPr sz="1200"/>
            </a:p>
          </p:txBody>
        </p:sp>
      </p:grpSp>
      <p:sp>
        <p:nvSpPr>
          <p:cNvPr id="1482" name="Google Shape;1482;p191"/>
          <p:cNvSpPr txBox="1"/>
          <p:nvPr/>
        </p:nvSpPr>
        <p:spPr>
          <a:xfrm>
            <a:off x="1015651" y="403025"/>
            <a:ext cx="6618900" cy="923400"/>
          </a:xfrm>
          <a:prstGeom prst="rect">
            <a:avLst/>
          </a:prstGeom>
          <a:solidFill>
            <a:srgbClr val="CCEC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5400">
                <a:solidFill>
                  <a:schemeClr val="dk1"/>
                </a:solidFill>
                <a:latin typeface="Arial"/>
                <a:ea typeface="Arial"/>
                <a:cs typeface="Arial"/>
                <a:sym typeface="Arial"/>
              </a:rPr>
              <a:t>Fill-In-The-Blanks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192"/>
          <p:cNvSpPr/>
          <p:nvPr/>
        </p:nvSpPr>
        <p:spPr>
          <a:xfrm>
            <a:off x="442175" y="239300"/>
            <a:ext cx="7992900" cy="3785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9600" b="1">
                <a:solidFill>
                  <a:schemeClr val="dk1"/>
                </a:solidFill>
                <a:latin typeface="Arial"/>
                <a:ea typeface="Arial"/>
                <a:cs typeface="Arial"/>
                <a:sym typeface="Arial"/>
              </a:rPr>
              <a:t>Backwards design </a:t>
            </a:r>
            <a:endParaRPr/>
          </a:p>
          <a:p>
            <a:pPr marL="0" marR="0" lvl="0" indent="0" algn="ctr" rtl="0">
              <a:spcBef>
                <a:spcPts val="0"/>
              </a:spcBef>
              <a:spcAft>
                <a:spcPts val="0"/>
              </a:spcAft>
              <a:buNone/>
            </a:pPr>
            <a:r>
              <a:rPr lang="en" sz="4800" b="1">
                <a:solidFill>
                  <a:schemeClr val="dk1"/>
                </a:solidFill>
                <a:latin typeface="Arial"/>
                <a:ea typeface="Arial"/>
                <a:cs typeface="Arial"/>
                <a:sym typeface="Arial"/>
              </a:rPr>
              <a:t>Using </a:t>
            </a:r>
            <a:r>
              <a:rPr lang="en" sz="4800" b="1">
                <a:solidFill>
                  <a:srgbClr val="FF33CC"/>
                </a:solidFill>
                <a:latin typeface="Arial"/>
                <a:ea typeface="Arial"/>
                <a:cs typeface="Arial"/>
                <a:sym typeface="Arial"/>
              </a:rPr>
              <a:t>Authentic tasks </a:t>
            </a:r>
            <a:r>
              <a:rPr lang="en" sz="4800" b="1">
                <a:solidFill>
                  <a:schemeClr val="dk1"/>
                </a:solidFill>
                <a:latin typeface="Arial"/>
                <a:ea typeface="Arial"/>
                <a:cs typeface="Arial"/>
                <a:sym typeface="Arial"/>
              </a:rPr>
              <a:t>and </a:t>
            </a:r>
            <a:r>
              <a:rPr lang="en" sz="4800" b="1">
                <a:solidFill>
                  <a:srgbClr val="66FF66"/>
                </a:solidFill>
                <a:latin typeface="Arial"/>
                <a:ea typeface="Arial"/>
                <a:cs typeface="Arial"/>
                <a:sym typeface="Arial"/>
              </a:rPr>
              <a:t>culminating projects, </a:t>
            </a:r>
            <a:r>
              <a:rPr lang="en" sz="4800" b="1">
                <a:solidFill>
                  <a:schemeClr val="dk1"/>
                </a:solidFill>
                <a:latin typeface="Arial"/>
                <a:ea typeface="Arial"/>
                <a:cs typeface="Arial"/>
                <a:sym typeface="Arial"/>
              </a:rPr>
              <a:t>to </a:t>
            </a:r>
            <a:r>
              <a:rPr lang="en" sz="4800" b="1">
                <a:solidFill>
                  <a:srgbClr val="00B0F0"/>
                </a:solidFill>
                <a:latin typeface="Arial"/>
                <a:ea typeface="Arial"/>
                <a:cs typeface="Arial"/>
                <a:sym typeface="Arial"/>
              </a:rPr>
              <a:t>engage students </a:t>
            </a:r>
            <a:r>
              <a:rPr lang="en" sz="4800" b="1">
                <a:solidFill>
                  <a:schemeClr val="dk1"/>
                </a:solidFill>
                <a:latin typeface="Arial"/>
                <a:ea typeface="Arial"/>
                <a:cs typeface="Arial"/>
                <a:sym typeface="Arial"/>
              </a:rPr>
              <a:t>In the 3Ls.</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193"/>
          <p:cNvSpPr/>
          <p:nvPr/>
        </p:nvSpPr>
        <p:spPr>
          <a:xfrm>
            <a:off x="0" y="374524"/>
            <a:ext cx="91440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5400" b="1">
                <a:solidFill>
                  <a:schemeClr val="dk1"/>
                </a:solidFill>
                <a:latin typeface="Arial"/>
                <a:ea typeface="Arial"/>
                <a:cs typeface="Arial"/>
                <a:sym typeface="Arial"/>
              </a:rPr>
              <a:t>Culminating projects based on student needs</a:t>
            </a:r>
            <a:endParaRPr sz="5400">
              <a:solidFill>
                <a:schemeClr val="dk1"/>
              </a:solidFill>
              <a:latin typeface="Calibri"/>
              <a:ea typeface="Calibri"/>
              <a:cs typeface="Calibri"/>
              <a:sym typeface="Calibri"/>
            </a:endParaRPr>
          </a:p>
        </p:txBody>
      </p:sp>
      <p:pic>
        <p:nvPicPr>
          <p:cNvPr id="1495" name="Google Shape;1495;p193" descr="A picture containing person, indoor, person, looking&#10;&#10;Description automatically generated"/>
          <p:cNvPicPr preferRelativeResize="0"/>
          <p:nvPr/>
        </p:nvPicPr>
        <p:blipFill rotWithShape="1">
          <a:blip r:embed="rId3">
            <a:alphaModFix/>
          </a:blip>
          <a:srcRect/>
          <a:stretch/>
        </p:blipFill>
        <p:spPr>
          <a:xfrm>
            <a:off x="161763" y="2953043"/>
            <a:ext cx="1239515" cy="1856937"/>
          </a:xfrm>
          <a:prstGeom prst="rect">
            <a:avLst/>
          </a:prstGeom>
          <a:noFill/>
          <a:ln>
            <a:noFill/>
          </a:ln>
        </p:spPr>
      </p:pic>
      <p:sp>
        <p:nvSpPr>
          <p:cNvPr id="1496" name="Google Shape;1496;p193"/>
          <p:cNvSpPr txBox="1"/>
          <p:nvPr/>
        </p:nvSpPr>
        <p:spPr>
          <a:xfrm>
            <a:off x="84437" y="6207205"/>
            <a:ext cx="139416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u="sng">
                <a:solidFill>
                  <a:schemeClr val="hlink"/>
                </a:solidFill>
                <a:latin typeface="Calibri"/>
                <a:ea typeface="Calibri"/>
                <a:cs typeface="Calibri"/>
                <a:sym typeface="Calibri"/>
                <a:hlinkClick r:id="rId4"/>
              </a:rPr>
              <a:t>This Photo</a:t>
            </a:r>
            <a:r>
              <a:rPr lang="en" sz="900">
                <a:solidFill>
                  <a:schemeClr val="dk1"/>
                </a:solidFill>
                <a:latin typeface="Calibri"/>
                <a:ea typeface="Calibri"/>
                <a:cs typeface="Calibri"/>
                <a:sym typeface="Calibri"/>
              </a:rPr>
              <a:t> by Unknown Author is licensed under </a:t>
            </a:r>
            <a:r>
              <a:rPr lang="en" sz="900" u="sng">
                <a:solidFill>
                  <a:schemeClr val="hlink"/>
                </a:solidFill>
                <a:latin typeface="Calibri"/>
                <a:ea typeface="Calibri"/>
                <a:cs typeface="Calibri"/>
                <a:sym typeface="Calibri"/>
                <a:hlinkClick r:id="rId5"/>
              </a:rPr>
              <a:t>CC BY-SA-NC</a:t>
            </a:r>
            <a:endParaRPr sz="900">
              <a:solidFill>
                <a:schemeClr val="dk1"/>
              </a:solidFill>
              <a:latin typeface="Calibri"/>
              <a:ea typeface="Calibri"/>
              <a:cs typeface="Calibri"/>
              <a:sym typeface="Calibri"/>
            </a:endParaRPr>
          </a:p>
        </p:txBody>
      </p:sp>
      <p:pic>
        <p:nvPicPr>
          <p:cNvPr id="1497" name="Google Shape;1497;p193"/>
          <p:cNvPicPr preferRelativeResize="0"/>
          <p:nvPr/>
        </p:nvPicPr>
        <p:blipFill rotWithShape="1">
          <a:blip r:embed="rId6">
            <a:alphaModFix/>
          </a:blip>
          <a:srcRect/>
          <a:stretch/>
        </p:blipFill>
        <p:spPr>
          <a:xfrm>
            <a:off x="1777158" y="3211536"/>
            <a:ext cx="2623562" cy="1469194"/>
          </a:xfrm>
          <a:prstGeom prst="rect">
            <a:avLst/>
          </a:prstGeom>
          <a:noFill/>
          <a:ln>
            <a:noFill/>
          </a:ln>
        </p:spPr>
      </p:pic>
      <p:pic>
        <p:nvPicPr>
          <p:cNvPr id="1498" name="Google Shape;1498;p193"/>
          <p:cNvPicPr preferRelativeResize="0"/>
          <p:nvPr/>
        </p:nvPicPr>
        <p:blipFill rotWithShape="1">
          <a:blip r:embed="rId7">
            <a:alphaModFix/>
          </a:blip>
          <a:srcRect/>
          <a:stretch/>
        </p:blipFill>
        <p:spPr>
          <a:xfrm>
            <a:off x="4776600" y="2976505"/>
            <a:ext cx="1307306" cy="1964531"/>
          </a:xfrm>
          <a:prstGeom prst="rect">
            <a:avLst/>
          </a:prstGeom>
          <a:noFill/>
          <a:ln>
            <a:noFill/>
          </a:ln>
        </p:spPr>
      </p:pic>
      <p:sp>
        <p:nvSpPr>
          <p:cNvPr id="1499" name="Google Shape;1499;p193"/>
          <p:cNvSpPr/>
          <p:nvPr/>
        </p:nvSpPr>
        <p:spPr>
          <a:xfrm>
            <a:off x="6111063" y="3969433"/>
            <a:ext cx="538200" cy="660600"/>
          </a:xfrm>
          <a:prstGeom prst="mathEqual">
            <a:avLst>
              <a:gd name="adj1" fmla="val 23520"/>
              <a:gd name="adj2" fmla="val 11760"/>
            </a:avLst>
          </a:prstGeom>
          <a:solidFill>
            <a:srgbClr val="66FF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500" name="Google Shape;1500;p193"/>
          <p:cNvSpPr/>
          <p:nvPr/>
        </p:nvSpPr>
        <p:spPr>
          <a:xfrm>
            <a:off x="1428434" y="3969434"/>
            <a:ext cx="353700" cy="552000"/>
          </a:xfrm>
          <a:prstGeom prst="mathPlus">
            <a:avLst>
              <a:gd name="adj1" fmla="val 23520"/>
            </a:avLst>
          </a:prstGeom>
          <a:solidFill>
            <a:srgbClr val="FF33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1" name="Google Shape;1501;p193"/>
          <p:cNvSpPr/>
          <p:nvPr/>
        </p:nvSpPr>
        <p:spPr>
          <a:xfrm>
            <a:off x="4395683" y="3969433"/>
            <a:ext cx="353700" cy="552000"/>
          </a:xfrm>
          <a:prstGeom prst="mathPlus">
            <a:avLst>
              <a:gd name="adj1" fmla="val 23520"/>
            </a:avLst>
          </a:prstGeom>
          <a:solidFill>
            <a:srgbClr val="FF33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02" name="Google Shape;1502;p193" descr="A group of people standing in a room&#10;&#10;Description automatically generated"/>
          <p:cNvPicPr preferRelativeResize="0"/>
          <p:nvPr/>
        </p:nvPicPr>
        <p:blipFill rotWithShape="1">
          <a:blip r:embed="rId8">
            <a:alphaModFix/>
          </a:blip>
          <a:srcRect/>
          <a:stretch/>
        </p:blipFill>
        <p:spPr>
          <a:xfrm>
            <a:off x="6704480" y="3105150"/>
            <a:ext cx="2143125" cy="1628775"/>
          </a:xfrm>
          <a:prstGeom prst="rect">
            <a:avLst/>
          </a:prstGeom>
          <a:noFill/>
          <a:ln>
            <a:noFill/>
          </a:ln>
        </p:spPr>
      </p:pic>
      <p:sp>
        <p:nvSpPr>
          <p:cNvPr id="1503" name="Google Shape;1503;p193"/>
          <p:cNvSpPr txBox="1"/>
          <p:nvPr/>
        </p:nvSpPr>
        <p:spPr>
          <a:xfrm>
            <a:off x="6704480" y="6298810"/>
            <a:ext cx="214312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u="sng">
                <a:solidFill>
                  <a:schemeClr val="hlink"/>
                </a:solidFill>
                <a:latin typeface="Calibri"/>
                <a:ea typeface="Calibri"/>
                <a:cs typeface="Calibri"/>
                <a:sym typeface="Calibri"/>
                <a:hlinkClick r:id="rId9"/>
              </a:rPr>
              <a:t>This Photo</a:t>
            </a:r>
            <a:r>
              <a:rPr lang="en" sz="900">
                <a:solidFill>
                  <a:schemeClr val="dk1"/>
                </a:solidFill>
                <a:latin typeface="Calibri"/>
                <a:ea typeface="Calibri"/>
                <a:cs typeface="Calibri"/>
                <a:sym typeface="Calibri"/>
              </a:rPr>
              <a:t> by Unknown Author is licensed under </a:t>
            </a:r>
            <a:r>
              <a:rPr lang="en" sz="900" u="sng">
                <a:solidFill>
                  <a:schemeClr val="hlink"/>
                </a:solidFill>
                <a:latin typeface="Calibri"/>
                <a:ea typeface="Calibri"/>
                <a:cs typeface="Calibri"/>
                <a:sym typeface="Calibri"/>
                <a:hlinkClick r:id="rId10"/>
              </a:rPr>
              <a:t>CC BY-SA</a:t>
            </a:r>
            <a:endParaRPr sz="9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7"/>
        <p:cNvGrpSpPr/>
        <p:nvPr/>
      </p:nvGrpSpPr>
      <p:grpSpPr>
        <a:xfrm>
          <a:off x="0" y="0"/>
          <a:ext cx="0" cy="0"/>
          <a:chOff x="0" y="0"/>
          <a:chExt cx="0" cy="0"/>
        </a:xfrm>
      </p:grpSpPr>
      <p:pic>
        <p:nvPicPr>
          <p:cNvPr id="538" name="Google Shape;538;p95"/>
          <p:cNvPicPr preferRelativeResize="0"/>
          <p:nvPr/>
        </p:nvPicPr>
        <p:blipFill rotWithShape="1">
          <a:blip r:embed="rId3">
            <a:alphaModFix/>
          </a:blip>
          <a:srcRect t="4924"/>
          <a:stretch/>
        </p:blipFill>
        <p:spPr>
          <a:xfrm>
            <a:off x="546000" y="1355575"/>
            <a:ext cx="8052000" cy="5279932"/>
          </a:xfrm>
          <a:prstGeom prst="rect">
            <a:avLst/>
          </a:prstGeom>
          <a:noFill/>
          <a:ln>
            <a:noFill/>
          </a:ln>
        </p:spPr>
      </p:pic>
      <p:sp>
        <p:nvSpPr>
          <p:cNvPr id="539" name="Google Shape;539;p95"/>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San Antonio ISD Demographics</a:t>
            </a:r>
            <a:endParaRPr sz="3000">
              <a:solidFill>
                <a:srgbClr val="FFFFFF"/>
              </a:solidFill>
              <a:latin typeface="Comfortaa"/>
              <a:ea typeface="Comfortaa"/>
              <a:cs typeface="Comfortaa"/>
              <a:sym typeface="Comfortaa"/>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194"/>
          <p:cNvSpPr/>
          <p:nvPr/>
        </p:nvSpPr>
        <p:spPr>
          <a:xfrm>
            <a:off x="116059" y="432044"/>
            <a:ext cx="9027941" cy="16927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700" b="1">
                <a:solidFill>
                  <a:schemeClr val="dk1"/>
                </a:solidFill>
                <a:latin typeface="Arial"/>
                <a:ea typeface="Arial"/>
                <a:cs typeface="Arial"/>
                <a:sym typeface="Arial"/>
              </a:rPr>
              <a:t>Backwards design first steps</a:t>
            </a:r>
            <a:endParaRPr sz="100"/>
          </a:p>
          <a:p>
            <a:pPr marL="0" marR="0" lvl="0" indent="0" algn="ctr" rtl="0">
              <a:spcBef>
                <a:spcPts val="0"/>
              </a:spcBef>
              <a:spcAft>
                <a:spcPts val="0"/>
              </a:spcAft>
              <a:buNone/>
            </a:pPr>
            <a:r>
              <a:rPr lang="en" sz="3100" b="1">
                <a:solidFill>
                  <a:schemeClr val="dk1"/>
                </a:solidFill>
                <a:latin typeface="Arial"/>
                <a:ea typeface="Arial"/>
                <a:cs typeface="Arial"/>
                <a:sym typeface="Arial"/>
              </a:rPr>
              <a:t>choosing </a:t>
            </a:r>
            <a:r>
              <a:rPr lang="en" sz="3100" b="1">
                <a:solidFill>
                  <a:srgbClr val="FF33CC"/>
                </a:solidFill>
                <a:latin typeface="Arial"/>
                <a:ea typeface="Arial"/>
                <a:cs typeface="Arial"/>
                <a:sym typeface="Arial"/>
              </a:rPr>
              <a:t>texts </a:t>
            </a:r>
            <a:r>
              <a:rPr lang="en" sz="3100" b="1">
                <a:solidFill>
                  <a:schemeClr val="dk1"/>
                </a:solidFill>
                <a:latin typeface="Arial"/>
                <a:ea typeface="Arial"/>
                <a:cs typeface="Arial"/>
                <a:sym typeface="Arial"/>
              </a:rPr>
              <a:t>that </a:t>
            </a:r>
            <a:r>
              <a:rPr lang="en" sz="3100" b="1">
                <a:solidFill>
                  <a:srgbClr val="66FF66"/>
                </a:solidFill>
                <a:latin typeface="Arial"/>
                <a:ea typeface="Arial"/>
                <a:cs typeface="Arial"/>
                <a:sym typeface="Arial"/>
              </a:rPr>
              <a:t>support, </a:t>
            </a:r>
            <a:r>
              <a:rPr lang="en" sz="3100" b="1">
                <a:solidFill>
                  <a:schemeClr val="dk1"/>
                </a:solidFill>
                <a:latin typeface="Arial"/>
                <a:ea typeface="Arial"/>
                <a:cs typeface="Arial"/>
                <a:sym typeface="Arial"/>
              </a:rPr>
              <a:t>the </a:t>
            </a:r>
            <a:r>
              <a:rPr lang="en" sz="3100" b="1">
                <a:solidFill>
                  <a:srgbClr val="00B0F0"/>
                </a:solidFill>
                <a:latin typeface="Arial"/>
                <a:ea typeface="Arial"/>
                <a:cs typeface="Arial"/>
                <a:sym typeface="Arial"/>
              </a:rPr>
              <a:t>culminating project</a:t>
            </a:r>
            <a:r>
              <a:rPr lang="en" sz="3100" b="1">
                <a:solidFill>
                  <a:schemeClr val="dk1"/>
                </a:solidFill>
                <a:latin typeface="Arial"/>
                <a:ea typeface="Arial"/>
                <a:cs typeface="Arial"/>
                <a:sym typeface="Arial"/>
              </a:rPr>
              <a:t>.</a:t>
            </a:r>
            <a:endParaRPr sz="100"/>
          </a:p>
        </p:txBody>
      </p:sp>
      <p:pic>
        <p:nvPicPr>
          <p:cNvPr id="1510" name="Google Shape;1510;p194"/>
          <p:cNvPicPr preferRelativeResize="0"/>
          <p:nvPr/>
        </p:nvPicPr>
        <p:blipFill rotWithShape="1">
          <a:blip r:embed="rId3">
            <a:alphaModFix/>
          </a:blip>
          <a:srcRect/>
          <a:stretch/>
        </p:blipFill>
        <p:spPr>
          <a:xfrm>
            <a:off x="6137465" y="2973815"/>
            <a:ext cx="2144454" cy="1632346"/>
          </a:xfrm>
          <a:prstGeom prst="rect">
            <a:avLst/>
          </a:prstGeom>
          <a:noFill/>
          <a:ln>
            <a:noFill/>
          </a:ln>
        </p:spPr>
      </p:pic>
      <p:cxnSp>
        <p:nvCxnSpPr>
          <p:cNvPr id="1511" name="Google Shape;1511;p194"/>
          <p:cNvCxnSpPr/>
          <p:nvPr/>
        </p:nvCxnSpPr>
        <p:spPr>
          <a:xfrm rot="10800000">
            <a:off x="2838157" y="3091374"/>
            <a:ext cx="3133579" cy="970671"/>
          </a:xfrm>
          <a:prstGeom prst="straightConnector1">
            <a:avLst/>
          </a:prstGeom>
          <a:noFill/>
          <a:ln w="76200" cap="flat" cmpd="sng">
            <a:solidFill>
              <a:schemeClr val="dk1"/>
            </a:solidFill>
            <a:prstDash val="solid"/>
            <a:miter lim="800000"/>
            <a:headEnd type="none" w="sm" len="sm"/>
            <a:tailEnd type="triangle" w="med" len="med"/>
          </a:ln>
        </p:spPr>
      </p:cxnSp>
      <p:cxnSp>
        <p:nvCxnSpPr>
          <p:cNvPr id="1512" name="Google Shape;1512;p194"/>
          <p:cNvCxnSpPr/>
          <p:nvPr/>
        </p:nvCxnSpPr>
        <p:spPr>
          <a:xfrm flipH="1">
            <a:off x="3004777" y="4574625"/>
            <a:ext cx="2965200" cy="907958"/>
          </a:xfrm>
          <a:prstGeom prst="straightConnector1">
            <a:avLst/>
          </a:prstGeom>
          <a:noFill/>
          <a:ln w="76200" cap="flat" cmpd="sng">
            <a:solidFill>
              <a:schemeClr val="dk1"/>
            </a:solidFill>
            <a:prstDash val="solid"/>
            <a:miter lim="800000"/>
            <a:headEnd type="none" w="sm" len="sm"/>
            <a:tailEnd type="triangle" w="med" len="med"/>
          </a:ln>
        </p:spPr>
      </p:cxnSp>
      <p:pic>
        <p:nvPicPr>
          <p:cNvPr id="1513" name="Google Shape;1513;p194"/>
          <p:cNvPicPr preferRelativeResize="0"/>
          <p:nvPr/>
        </p:nvPicPr>
        <p:blipFill rotWithShape="1">
          <a:blip r:embed="rId4">
            <a:alphaModFix/>
          </a:blip>
          <a:srcRect l="4730" t="8183" r="20037"/>
          <a:stretch/>
        </p:blipFill>
        <p:spPr>
          <a:xfrm>
            <a:off x="495886" y="2124815"/>
            <a:ext cx="2050918" cy="1876363"/>
          </a:xfrm>
          <a:prstGeom prst="rect">
            <a:avLst/>
          </a:prstGeom>
          <a:noFill/>
          <a:ln>
            <a:noFill/>
          </a:ln>
        </p:spPr>
      </p:pic>
      <p:pic>
        <p:nvPicPr>
          <p:cNvPr id="1514" name="Google Shape;1514;p194"/>
          <p:cNvPicPr preferRelativeResize="0"/>
          <p:nvPr/>
        </p:nvPicPr>
        <p:blipFill rotWithShape="1">
          <a:blip r:embed="rId5">
            <a:alphaModFix/>
          </a:blip>
          <a:srcRect t="7979" r="16922"/>
          <a:stretch/>
        </p:blipFill>
        <p:spPr>
          <a:xfrm>
            <a:off x="339886" y="4557442"/>
            <a:ext cx="2379951" cy="1976157"/>
          </a:xfrm>
          <a:prstGeom prst="rect">
            <a:avLst/>
          </a:prstGeom>
          <a:noFill/>
          <a:ln>
            <a:noFill/>
          </a:ln>
        </p:spPr>
      </p:pic>
      <p:sp>
        <p:nvSpPr>
          <p:cNvPr id="1515" name="Google Shape;1515;p194"/>
          <p:cNvSpPr/>
          <p:nvPr/>
        </p:nvSpPr>
        <p:spPr>
          <a:xfrm>
            <a:off x="224622" y="2001428"/>
            <a:ext cx="2447700" cy="2123100"/>
          </a:xfrm>
          <a:prstGeom prst="rect">
            <a:avLst/>
          </a:prstGeom>
          <a:noFill/>
          <a:ln w="762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6" name="Google Shape;1516;p194"/>
          <p:cNvSpPr/>
          <p:nvPr/>
        </p:nvSpPr>
        <p:spPr>
          <a:xfrm>
            <a:off x="284390" y="4416902"/>
            <a:ext cx="2447779" cy="2123140"/>
          </a:xfrm>
          <a:prstGeom prst="rect">
            <a:avLst/>
          </a:prstGeom>
          <a:noFill/>
          <a:ln w="762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13"/>
                                        </p:tgtEl>
                                        <p:attrNameLst>
                                          <p:attrName>style.visibility</p:attrName>
                                        </p:attrNameLst>
                                      </p:cBhvr>
                                      <p:to>
                                        <p:strVal val="visible"/>
                                      </p:to>
                                    </p:set>
                                    <p:anim calcmode="lin" valueType="num">
                                      <p:cBhvr additive="base">
                                        <p:cTn id="7" dur="500"/>
                                        <p:tgtEl>
                                          <p:spTgt spid="151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14"/>
                                        </p:tgtEl>
                                        <p:attrNameLst>
                                          <p:attrName>style.visibility</p:attrName>
                                        </p:attrNameLst>
                                      </p:cBhvr>
                                      <p:to>
                                        <p:strVal val="visible"/>
                                      </p:to>
                                    </p:set>
                                    <p:anim calcmode="lin" valueType="num">
                                      <p:cBhvr additive="base">
                                        <p:cTn id="12" dur="500"/>
                                        <p:tgtEl>
                                          <p:spTgt spid="15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pic>
        <p:nvPicPr>
          <p:cNvPr id="1522" name="Google Shape;1522;p195"/>
          <p:cNvPicPr preferRelativeResize="0"/>
          <p:nvPr/>
        </p:nvPicPr>
        <p:blipFill rotWithShape="1">
          <a:blip r:embed="rId3">
            <a:alphaModFix/>
          </a:blip>
          <a:srcRect l="25961" t="21319" r="39654" b="27372"/>
          <a:stretch/>
        </p:blipFill>
        <p:spPr>
          <a:xfrm>
            <a:off x="2922757" y="2110154"/>
            <a:ext cx="3144129" cy="3516923"/>
          </a:xfrm>
          <a:prstGeom prst="rect">
            <a:avLst/>
          </a:prstGeom>
          <a:noFill/>
          <a:ln>
            <a:noFill/>
          </a:ln>
        </p:spPr>
      </p:pic>
      <p:sp>
        <p:nvSpPr>
          <p:cNvPr id="1523" name="Google Shape;1523;p195"/>
          <p:cNvSpPr/>
          <p:nvPr/>
        </p:nvSpPr>
        <p:spPr>
          <a:xfrm>
            <a:off x="309661" y="571472"/>
            <a:ext cx="8370321"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800" b="1">
                <a:solidFill>
                  <a:schemeClr val="dk1"/>
                </a:solidFill>
                <a:latin typeface="Arial"/>
                <a:ea typeface="Arial"/>
                <a:cs typeface="Arial"/>
                <a:sym typeface="Arial"/>
              </a:rPr>
              <a:t>Using the 3Ls to build the project foundation</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pic>
        <p:nvPicPr>
          <p:cNvPr id="1529" name="Google Shape;1529;p196"/>
          <p:cNvPicPr preferRelativeResize="0"/>
          <p:nvPr/>
        </p:nvPicPr>
        <p:blipFill rotWithShape="1">
          <a:blip r:embed="rId3">
            <a:alphaModFix/>
          </a:blip>
          <a:srcRect/>
          <a:stretch/>
        </p:blipFill>
        <p:spPr>
          <a:xfrm>
            <a:off x="1181687" y="1359292"/>
            <a:ext cx="6834552" cy="3844436"/>
          </a:xfrm>
          <a:prstGeom prst="rect">
            <a:avLst/>
          </a:prstGeom>
          <a:noFill/>
          <a:ln>
            <a:noFill/>
          </a:ln>
        </p:spPr>
      </p:pic>
      <p:sp>
        <p:nvSpPr>
          <p:cNvPr id="1530" name="Google Shape;1530;p196"/>
          <p:cNvSpPr/>
          <p:nvPr/>
        </p:nvSpPr>
        <p:spPr>
          <a:xfrm>
            <a:off x="189925" y="182325"/>
            <a:ext cx="89541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800" b="1">
                <a:solidFill>
                  <a:srgbClr val="000000"/>
                </a:solidFill>
                <a:latin typeface="Arial"/>
                <a:ea typeface="Arial"/>
                <a:cs typeface="Arial"/>
                <a:sym typeface="Arial"/>
              </a:rPr>
              <a:t>Building skills and knowledge</a:t>
            </a:r>
            <a:endParaRPr/>
          </a:p>
        </p:txBody>
      </p:sp>
      <p:pic>
        <p:nvPicPr>
          <p:cNvPr id="1531" name="Google Shape;1531;p196"/>
          <p:cNvPicPr preferRelativeResize="0"/>
          <p:nvPr/>
        </p:nvPicPr>
        <p:blipFill rotWithShape="1">
          <a:blip r:embed="rId4">
            <a:alphaModFix/>
          </a:blip>
          <a:srcRect/>
          <a:stretch/>
        </p:blipFill>
        <p:spPr>
          <a:xfrm>
            <a:off x="1280452" y="1368877"/>
            <a:ext cx="6780627" cy="3814103"/>
          </a:xfrm>
          <a:prstGeom prst="rect">
            <a:avLst/>
          </a:prstGeom>
          <a:noFill/>
          <a:ln>
            <a:noFill/>
          </a:ln>
        </p:spPr>
      </p:pic>
      <p:pic>
        <p:nvPicPr>
          <p:cNvPr id="1532" name="Google Shape;1532;p196"/>
          <p:cNvPicPr preferRelativeResize="0"/>
          <p:nvPr/>
        </p:nvPicPr>
        <p:blipFill rotWithShape="1">
          <a:blip r:embed="rId5">
            <a:alphaModFix/>
          </a:blip>
          <a:srcRect/>
          <a:stretch/>
        </p:blipFill>
        <p:spPr>
          <a:xfrm>
            <a:off x="1181687" y="1323642"/>
            <a:ext cx="6780627" cy="3814103"/>
          </a:xfrm>
          <a:prstGeom prst="rect">
            <a:avLst/>
          </a:prstGeom>
          <a:noFill/>
          <a:ln>
            <a:noFill/>
          </a:ln>
        </p:spPr>
      </p:pic>
      <p:pic>
        <p:nvPicPr>
          <p:cNvPr id="1533" name="Google Shape;1533;p196"/>
          <p:cNvPicPr preferRelativeResize="0"/>
          <p:nvPr/>
        </p:nvPicPr>
        <p:blipFill rotWithShape="1">
          <a:blip r:embed="rId6">
            <a:alphaModFix/>
          </a:blip>
          <a:srcRect/>
          <a:stretch/>
        </p:blipFill>
        <p:spPr>
          <a:xfrm>
            <a:off x="1461281" y="1343216"/>
            <a:ext cx="6834553" cy="3844436"/>
          </a:xfrm>
          <a:prstGeom prst="rect">
            <a:avLst/>
          </a:prstGeom>
          <a:noFill/>
          <a:ln>
            <a:noFill/>
          </a:ln>
        </p:spPr>
      </p:pic>
      <p:pic>
        <p:nvPicPr>
          <p:cNvPr id="1534" name="Google Shape;1534;p196"/>
          <p:cNvPicPr preferRelativeResize="0"/>
          <p:nvPr/>
        </p:nvPicPr>
        <p:blipFill rotWithShape="1">
          <a:blip r:embed="rId7">
            <a:alphaModFix/>
          </a:blip>
          <a:srcRect t="23553" r="50000" b="22882"/>
          <a:stretch/>
        </p:blipFill>
        <p:spPr>
          <a:xfrm>
            <a:off x="1740877" y="1307567"/>
            <a:ext cx="6221437" cy="4996291"/>
          </a:xfrm>
          <a:prstGeom prst="rect">
            <a:avLst/>
          </a:prstGeom>
          <a:noFill/>
          <a:ln>
            <a:noFill/>
          </a:ln>
        </p:spPr>
      </p:pic>
      <p:pic>
        <p:nvPicPr>
          <p:cNvPr id="1535" name="Google Shape;1535;p196"/>
          <p:cNvPicPr preferRelativeResize="0"/>
          <p:nvPr/>
        </p:nvPicPr>
        <p:blipFill rotWithShape="1">
          <a:blip r:embed="rId8">
            <a:alphaModFix/>
          </a:blip>
          <a:srcRect l="3653" t="23167" r="49115" b="30246"/>
          <a:stretch/>
        </p:blipFill>
        <p:spPr>
          <a:xfrm>
            <a:off x="1288131" y="1368877"/>
            <a:ext cx="6674182" cy="37012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29"/>
                                        </p:tgtEl>
                                        <p:attrNameLst>
                                          <p:attrName>style.visibility</p:attrName>
                                        </p:attrNameLst>
                                      </p:cBhvr>
                                      <p:to>
                                        <p:strVal val="visible"/>
                                      </p:to>
                                    </p:set>
                                    <p:anim calcmode="lin" valueType="num">
                                      <p:cBhvr additive="base">
                                        <p:cTn id="7" dur="500"/>
                                        <p:tgtEl>
                                          <p:spTgt spid="152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31"/>
                                        </p:tgtEl>
                                        <p:attrNameLst>
                                          <p:attrName>style.visibility</p:attrName>
                                        </p:attrNameLst>
                                      </p:cBhvr>
                                      <p:to>
                                        <p:strVal val="visible"/>
                                      </p:to>
                                    </p:set>
                                    <p:anim calcmode="lin" valueType="num">
                                      <p:cBhvr additive="base">
                                        <p:cTn id="12" dur="500"/>
                                        <p:tgtEl>
                                          <p:spTgt spid="153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32"/>
                                        </p:tgtEl>
                                        <p:attrNameLst>
                                          <p:attrName>style.visibility</p:attrName>
                                        </p:attrNameLst>
                                      </p:cBhvr>
                                      <p:to>
                                        <p:strVal val="visible"/>
                                      </p:to>
                                    </p:set>
                                    <p:anim calcmode="lin" valueType="num">
                                      <p:cBhvr additive="base">
                                        <p:cTn id="17" dur="500"/>
                                        <p:tgtEl>
                                          <p:spTgt spid="15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33"/>
                                        </p:tgtEl>
                                        <p:attrNameLst>
                                          <p:attrName>style.visibility</p:attrName>
                                        </p:attrNameLst>
                                      </p:cBhvr>
                                      <p:to>
                                        <p:strVal val="visible"/>
                                      </p:to>
                                    </p:set>
                                    <p:anim calcmode="lin" valueType="num">
                                      <p:cBhvr additive="base">
                                        <p:cTn id="22" dur="500"/>
                                        <p:tgtEl>
                                          <p:spTgt spid="153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34"/>
                                        </p:tgtEl>
                                        <p:attrNameLst>
                                          <p:attrName>style.visibility</p:attrName>
                                        </p:attrNameLst>
                                      </p:cBhvr>
                                      <p:to>
                                        <p:strVal val="visible"/>
                                      </p:to>
                                    </p:set>
                                    <p:anim calcmode="lin" valueType="num">
                                      <p:cBhvr additive="base">
                                        <p:cTn id="27" dur="500"/>
                                        <p:tgtEl>
                                          <p:spTgt spid="153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35"/>
                                        </p:tgtEl>
                                        <p:attrNameLst>
                                          <p:attrName>style.visibility</p:attrName>
                                        </p:attrNameLst>
                                      </p:cBhvr>
                                      <p:to>
                                        <p:strVal val="visible"/>
                                      </p:to>
                                    </p:set>
                                    <p:anim calcmode="lin" valueType="num">
                                      <p:cBhvr additive="base">
                                        <p:cTn id="32" dur="500"/>
                                        <p:tgtEl>
                                          <p:spTgt spid="15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197"/>
          <p:cNvSpPr/>
          <p:nvPr/>
        </p:nvSpPr>
        <p:spPr>
          <a:xfrm>
            <a:off x="1424354" y="435543"/>
            <a:ext cx="575017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800" b="1">
                <a:solidFill>
                  <a:srgbClr val="000000"/>
                </a:solidFill>
                <a:latin typeface="Arial"/>
                <a:ea typeface="Arial"/>
                <a:cs typeface="Arial"/>
                <a:sym typeface="Arial"/>
              </a:rPr>
              <a:t>Using the 3ls to challenge</a:t>
            </a:r>
            <a:endParaRPr/>
          </a:p>
        </p:txBody>
      </p:sp>
      <p:pic>
        <p:nvPicPr>
          <p:cNvPr id="1542" name="Google Shape;1542;p197"/>
          <p:cNvPicPr preferRelativeResize="0"/>
          <p:nvPr/>
        </p:nvPicPr>
        <p:blipFill rotWithShape="1">
          <a:blip r:embed="rId3">
            <a:alphaModFix/>
          </a:blip>
          <a:srcRect l="38308" t="15572" r="16693"/>
          <a:stretch/>
        </p:blipFill>
        <p:spPr>
          <a:xfrm>
            <a:off x="2786725" y="2027822"/>
            <a:ext cx="3225775" cy="4536831"/>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pic>
        <p:nvPicPr>
          <p:cNvPr id="1548" name="Google Shape;1548;p198"/>
          <p:cNvPicPr preferRelativeResize="0"/>
          <p:nvPr/>
        </p:nvPicPr>
        <p:blipFill rotWithShape="1">
          <a:blip r:embed="rId3">
            <a:alphaModFix/>
          </a:blip>
          <a:srcRect/>
          <a:stretch/>
        </p:blipFill>
        <p:spPr>
          <a:xfrm>
            <a:off x="1321993" y="1463040"/>
            <a:ext cx="6500014" cy="3656258"/>
          </a:xfrm>
          <a:prstGeom prst="rect">
            <a:avLst/>
          </a:prstGeom>
          <a:noFill/>
          <a:ln>
            <a:noFill/>
          </a:ln>
        </p:spPr>
      </p:pic>
      <p:sp>
        <p:nvSpPr>
          <p:cNvPr id="1549" name="Google Shape;1549;p198"/>
          <p:cNvSpPr/>
          <p:nvPr/>
        </p:nvSpPr>
        <p:spPr>
          <a:xfrm>
            <a:off x="333749" y="519950"/>
            <a:ext cx="7826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800" b="1">
                <a:solidFill>
                  <a:srgbClr val="000000"/>
                </a:solidFill>
                <a:latin typeface="Arial"/>
                <a:ea typeface="Arial"/>
                <a:cs typeface="Arial"/>
                <a:sym typeface="Arial"/>
              </a:rPr>
              <a:t>Sparking creativity </a:t>
            </a:r>
            <a:endParaRPr/>
          </a:p>
        </p:txBody>
      </p:sp>
      <p:pic>
        <p:nvPicPr>
          <p:cNvPr id="1550" name="Google Shape;1550;p198"/>
          <p:cNvPicPr preferRelativeResize="0"/>
          <p:nvPr/>
        </p:nvPicPr>
        <p:blipFill rotWithShape="1">
          <a:blip r:embed="rId4">
            <a:alphaModFix/>
          </a:blip>
          <a:srcRect/>
          <a:stretch/>
        </p:blipFill>
        <p:spPr>
          <a:xfrm>
            <a:off x="1413803" y="1392572"/>
            <a:ext cx="6408204" cy="3604615"/>
          </a:xfrm>
          <a:prstGeom prst="rect">
            <a:avLst/>
          </a:prstGeom>
          <a:noFill/>
          <a:ln>
            <a:noFill/>
          </a:ln>
        </p:spPr>
      </p:pic>
      <p:pic>
        <p:nvPicPr>
          <p:cNvPr id="1551" name="Google Shape;1551;p198"/>
          <p:cNvPicPr preferRelativeResize="0"/>
          <p:nvPr/>
        </p:nvPicPr>
        <p:blipFill rotWithShape="1">
          <a:blip r:embed="rId5">
            <a:alphaModFix/>
          </a:blip>
          <a:srcRect/>
          <a:stretch/>
        </p:blipFill>
        <p:spPr>
          <a:xfrm>
            <a:off x="1230182" y="1463040"/>
            <a:ext cx="6500014" cy="3656258"/>
          </a:xfrm>
          <a:prstGeom prst="rect">
            <a:avLst/>
          </a:prstGeom>
          <a:noFill/>
          <a:ln>
            <a:noFill/>
          </a:ln>
        </p:spPr>
      </p:pic>
      <p:pic>
        <p:nvPicPr>
          <p:cNvPr id="1552" name="Google Shape;1552;p198"/>
          <p:cNvPicPr preferRelativeResize="0"/>
          <p:nvPr/>
        </p:nvPicPr>
        <p:blipFill rotWithShape="1">
          <a:blip r:embed="rId6">
            <a:alphaModFix/>
          </a:blip>
          <a:srcRect/>
          <a:stretch/>
        </p:blipFill>
        <p:spPr>
          <a:xfrm>
            <a:off x="1413803" y="1466128"/>
            <a:ext cx="6408204" cy="3604615"/>
          </a:xfrm>
          <a:prstGeom prst="rect">
            <a:avLst/>
          </a:prstGeom>
          <a:noFill/>
          <a:ln>
            <a:noFill/>
          </a:ln>
        </p:spPr>
      </p:pic>
      <p:pic>
        <p:nvPicPr>
          <p:cNvPr id="1553" name="Google Shape;1553;p198"/>
          <p:cNvPicPr preferRelativeResize="0"/>
          <p:nvPr/>
        </p:nvPicPr>
        <p:blipFill rotWithShape="1">
          <a:blip r:embed="rId7">
            <a:alphaModFix/>
          </a:blip>
          <a:srcRect l="45231" t="24808" r="3076" b="13007"/>
          <a:stretch/>
        </p:blipFill>
        <p:spPr>
          <a:xfrm>
            <a:off x="1744394" y="1463040"/>
            <a:ext cx="5655212" cy="50997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48"/>
                                        </p:tgtEl>
                                        <p:attrNameLst>
                                          <p:attrName>style.visibility</p:attrName>
                                        </p:attrNameLst>
                                      </p:cBhvr>
                                      <p:to>
                                        <p:strVal val="visible"/>
                                      </p:to>
                                    </p:set>
                                    <p:anim calcmode="lin" valueType="num">
                                      <p:cBhvr additive="base">
                                        <p:cTn id="7" dur="500"/>
                                        <p:tgtEl>
                                          <p:spTgt spid="154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50"/>
                                        </p:tgtEl>
                                        <p:attrNameLst>
                                          <p:attrName>style.visibility</p:attrName>
                                        </p:attrNameLst>
                                      </p:cBhvr>
                                      <p:to>
                                        <p:strVal val="visible"/>
                                      </p:to>
                                    </p:set>
                                    <p:anim calcmode="lin" valueType="num">
                                      <p:cBhvr additive="base">
                                        <p:cTn id="12" dur="500"/>
                                        <p:tgtEl>
                                          <p:spTgt spid="15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51"/>
                                        </p:tgtEl>
                                        <p:attrNameLst>
                                          <p:attrName>style.visibility</p:attrName>
                                        </p:attrNameLst>
                                      </p:cBhvr>
                                      <p:to>
                                        <p:strVal val="visible"/>
                                      </p:to>
                                    </p:set>
                                    <p:anim calcmode="lin" valueType="num">
                                      <p:cBhvr additive="base">
                                        <p:cTn id="17" dur="500"/>
                                        <p:tgtEl>
                                          <p:spTgt spid="155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52"/>
                                        </p:tgtEl>
                                        <p:attrNameLst>
                                          <p:attrName>style.visibility</p:attrName>
                                        </p:attrNameLst>
                                      </p:cBhvr>
                                      <p:to>
                                        <p:strVal val="visible"/>
                                      </p:to>
                                    </p:set>
                                    <p:anim calcmode="lin" valueType="num">
                                      <p:cBhvr additive="base">
                                        <p:cTn id="22" dur="500"/>
                                        <p:tgtEl>
                                          <p:spTgt spid="155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53"/>
                                        </p:tgtEl>
                                        <p:attrNameLst>
                                          <p:attrName>style.visibility</p:attrName>
                                        </p:attrNameLst>
                                      </p:cBhvr>
                                      <p:to>
                                        <p:strVal val="visible"/>
                                      </p:to>
                                    </p:set>
                                    <p:anim calcmode="lin" valueType="num">
                                      <p:cBhvr additive="base">
                                        <p:cTn id="27" dur="500"/>
                                        <p:tgtEl>
                                          <p:spTgt spid="15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199"/>
          <p:cNvSpPr/>
          <p:nvPr/>
        </p:nvSpPr>
        <p:spPr>
          <a:xfrm>
            <a:off x="144201" y="2169441"/>
            <a:ext cx="2141799"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200" b="1">
                <a:solidFill>
                  <a:srgbClr val="000000"/>
                </a:solidFill>
                <a:latin typeface="Arial"/>
                <a:ea typeface="Arial"/>
                <a:cs typeface="Arial"/>
                <a:sym typeface="Arial"/>
              </a:rPr>
              <a:t>Achieving the final product</a:t>
            </a:r>
            <a:endParaRPr sz="100"/>
          </a:p>
        </p:txBody>
      </p:sp>
      <p:pic>
        <p:nvPicPr>
          <p:cNvPr id="1560" name="Google Shape;1560;p199" descr="Diagram&#10;&#10;Description automatically generated"/>
          <p:cNvPicPr preferRelativeResize="0"/>
          <p:nvPr/>
        </p:nvPicPr>
        <p:blipFill rotWithShape="1">
          <a:blip r:embed="rId3">
            <a:alphaModFix/>
          </a:blip>
          <a:srcRect/>
          <a:stretch/>
        </p:blipFill>
        <p:spPr>
          <a:xfrm>
            <a:off x="2202375" y="751863"/>
            <a:ext cx="6857999" cy="51435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pic>
        <p:nvPicPr>
          <p:cNvPr id="1565" name="Google Shape;1565;p200"/>
          <p:cNvPicPr preferRelativeResize="0"/>
          <p:nvPr/>
        </p:nvPicPr>
        <p:blipFill rotWithShape="1">
          <a:blip r:embed="rId3">
            <a:alphaModFix/>
          </a:blip>
          <a:srcRect/>
          <a:stretch/>
        </p:blipFill>
        <p:spPr>
          <a:xfrm>
            <a:off x="551336" y="343775"/>
            <a:ext cx="8041325" cy="4523251"/>
          </a:xfrm>
          <a:prstGeom prst="rect">
            <a:avLst/>
          </a:prstGeom>
          <a:noFill/>
          <a:ln>
            <a:noFill/>
          </a:ln>
        </p:spPr>
      </p:pic>
      <p:sp>
        <p:nvSpPr>
          <p:cNvPr id="1566" name="Google Shape;1566;p200"/>
          <p:cNvSpPr txBox="1"/>
          <p:nvPr/>
        </p:nvSpPr>
        <p:spPr>
          <a:xfrm>
            <a:off x="1861675" y="5242350"/>
            <a:ext cx="5829300" cy="75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See video here:  https://www.dropbox.com/s/l9c97hphqwt7jyb/Media1.mp4?dl=0</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5"/>
                                        </p:tgtEl>
                                        <p:attrNameLst>
                                          <p:attrName>style.visibility</p:attrName>
                                        </p:attrNameLst>
                                      </p:cBhvr>
                                      <p:to>
                                        <p:strVal val="visible"/>
                                      </p:to>
                                    </p:set>
                                    <p:animEffect transition="in" filter="fade">
                                      <p:cBhvr>
                                        <p:cTn id="7" dur="5000"/>
                                        <p:tgtEl>
                                          <p:spTgt spid="1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201"/>
          <p:cNvSpPr/>
          <p:nvPr/>
        </p:nvSpPr>
        <p:spPr>
          <a:xfrm>
            <a:off x="144201" y="2169441"/>
            <a:ext cx="2141799"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100" b="1">
                <a:solidFill>
                  <a:srgbClr val="000000"/>
                </a:solidFill>
                <a:latin typeface="Arial"/>
                <a:ea typeface="Arial"/>
                <a:cs typeface="Arial"/>
                <a:sym typeface="Arial"/>
              </a:rPr>
              <a:t>Achieving the final product</a:t>
            </a:r>
            <a:endParaRPr sz="100"/>
          </a:p>
        </p:txBody>
      </p:sp>
      <p:pic>
        <p:nvPicPr>
          <p:cNvPr id="1573" name="Google Shape;1573;p201" descr="Diagram&#10;&#10;Description automatically generated"/>
          <p:cNvPicPr preferRelativeResize="0"/>
          <p:nvPr/>
        </p:nvPicPr>
        <p:blipFill rotWithShape="1">
          <a:blip r:embed="rId3">
            <a:alphaModFix/>
          </a:blip>
          <a:srcRect/>
          <a:stretch/>
        </p:blipFill>
        <p:spPr>
          <a:xfrm>
            <a:off x="2286000" y="955825"/>
            <a:ext cx="6857999" cy="51435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p20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9" name="Google Shape;1579;p20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80" name="Google Shape;1580;p202"/>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20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6" name="Google Shape;1586;p20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87" name="Google Shape;1587;p203"/>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3"/>
        <p:cNvGrpSpPr/>
        <p:nvPr/>
      </p:nvGrpSpPr>
      <p:grpSpPr>
        <a:xfrm>
          <a:off x="0" y="0"/>
          <a:ext cx="0" cy="0"/>
          <a:chOff x="0" y="0"/>
          <a:chExt cx="0" cy="0"/>
        </a:xfrm>
      </p:grpSpPr>
      <p:sp>
        <p:nvSpPr>
          <p:cNvPr id="544" name="Google Shape;544;p96"/>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Dual Language Model</a:t>
            </a:r>
            <a:endParaRPr sz="3000">
              <a:solidFill>
                <a:srgbClr val="FFFFFF"/>
              </a:solidFill>
              <a:latin typeface="Comfortaa"/>
              <a:ea typeface="Comfortaa"/>
              <a:cs typeface="Comfortaa"/>
              <a:sym typeface="Comfortaa"/>
            </a:endParaRPr>
          </a:p>
        </p:txBody>
      </p:sp>
      <p:pic>
        <p:nvPicPr>
          <p:cNvPr id="545" name="Google Shape;545;p96"/>
          <p:cNvPicPr preferRelativeResize="0"/>
          <p:nvPr/>
        </p:nvPicPr>
        <p:blipFill rotWithShape="1">
          <a:blip r:embed="rId3">
            <a:alphaModFix/>
          </a:blip>
          <a:srcRect/>
          <a:stretch/>
        </p:blipFill>
        <p:spPr>
          <a:xfrm>
            <a:off x="56850" y="1481575"/>
            <a:ext cx="9030300" cy="47988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p20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3" name="Google Shape;1593;p20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94" name="Google Shape;1594;p204"/>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20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0" name="Google Shape;1600;p205"/>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01" name="Google Shape;1601;p205"/>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20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7" name="Google Shape;1607;p20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08" name="Google Shape;1608;p206"/>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20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4" name="Google Shape;1614;p207"/>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15" name="Google Shape;1615;p207"/>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20" name="Google Shape;1620;p20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1" name="Google Shape;1621;p20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22" name="Google Shape;1622;p208"/>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27" name="Google Shape;1627;p20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8" name="Google Shape;1628;p20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29" name="Google Shape;1629;p209"/>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pic>
        <p:nvPicPr>
          <p:cNvPr id="1634" name="Google Shape;1634;p210"/>
          <p:cNvPicPr preferRelativeResize="0"/>
          <p:nvPr/>
        </p:nvPicPr>
        <p:blipFill>
          <a:blip r:embed="rId3">
            <a:alphaModFix/>
          </a:blip>
          <a:stretch>
            <a:fillRect/>
          </a:stretch>
        </p:blipFill>
        <p:spPr>
          <a:xfrm>
            <a:off x="0" y="5552016"/>
            <a:ext cx="6543675" cy="1304925"/>
          </a:xfrm>
          <a:prstGeom prst="rect">
            <a:avLst/>
          </a:prstGeom>
          <a:noFill/>
          <a:ln>
            <a:noFill/>
          </a:ln>
        </p:spPr>
      </p:pic>
      <p:pic>
        <p:nvPicPr>
          <p:cNvPr id="1635" name="Google Shape;1635;p210"/>
          <p:cNvPicPr preferRelativeResize="0"/>
          <p:nvPr/>
        </p:nvPicPr>
        <p:blipFill rotWithShape="1">
          <a:blip r:embed="rId3">
            <a:alphaModFix/>
          </a:blip>
          <a:srcRect r="59096"/>
          <a:stretch/>
        </p:blipFill>
        <p:spPr>
          <a:xfrm>
            <a:off x="6467475" y="5552025"/>
            <a:ext cx="2676525" cy="1304925"/>
          </a:xfrm>
          <a:prstGeom prst="rect">
            <a:avLst/>
          </a:prstGeom>
          <a:noFill/>
          <a:ln>
            <a:noFill/>
          </a:ln>
        </p:spPr>
      </p:pic>
      <p:pic>
        <p:nvPicPr>
          <p:cNvPr id="1636" name="Google Shape;1636;p210"/>
          <p:cNvPicPr preferRelativeResize="0"/>
          <p:nvPr/>
        </p:nvPicPr>
        <p:blipFill>
          <a:blip r:embed="rId4">
            <a:alphaModFix/>
          </a:blip>
          <a:stretch>
            <a:fillRect/>
          </a:stretch>
        </p:blipFill>
        <p:spPr>
          <a:xfrm>
            <a:off x="2855775" y="573825"/>
            <a:ext cx="3442575" cy="3543500"/>
          </a:xfrm>
          <a:prstGeom prst="rect">
            <a:avLst/>
          </a:prstGeom>
          <a:noFill/>
          <a:ln>
            <a:noFill/>
          </a:ln>
        </p:spPr>
      </p:pic>
      <p:sp>
        <p:nvSpPr>
          <p:cNvPr id="1637" name="Google Shape;1637;p210"/>
          <p:cNvSpPr txBox="1"/>
          <p:nvPr/>
        </p:nvSpPr>
        <p:spPr>
          <a:xfrm>
            <a:off x="465550" y="4566025"/>
            <a:ext cx="6983400" cy="53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8" name="Google Shape;1638;p210"/>
          <p:cNvSpPr txBox="1"/>
          <p:nvPr/>
        </p:nvSpPr>
        <p:spPr>
          <a:xfrm>
            <a:off x="1862700" y="4386950"/>
            <a:ext cx="5418600" cy="5373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600"/>
              <a:t>https://bit.ly/ERAWEB3FEEDBACK </a:t>
            </a:r>
            <a:endParaRPr sz="2600" u="sng"/>
          </a:p>
          <a:p>
            <a:pPr marL="0" lvl="0" indent="0" algn="l" rtl="0">
              <a:spcBef>
                <a:spcPts val="0"/>
              </a:spcBef>
              <a:spcAft>
                <a:spcPts val="0"/>
              </a:spcAft>
              <a:buNone/>
            </a:pP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211"/>
          <p:cNvSpPr txBox="1">
            <a:spLocks noGrp="1"/>
          </p:cNvSpPr>
          <p:nvPr>
            <p:ph type="body" idx="2"/>
          </p:nvPr>
        </p:nvSpPr>
        <p:spPr>
          <a:xfrm>
            <a:off x="4729700" y="295650"/>
            <a:ext cx="4338000" cy="5333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700" b="1">
                <a:latin typeface="Comfortaa"/>
                <a:ea typeface="Comfortaa"/>
                <a:cs typeface="Comfortaa"/>
                <a:sym typeface="Comfortaa"/>
              </a:rPr>
              <a:t>Session 1:</a:t>
            </a:r>
            <a:endParaRPr sz="1700" b="1">
              <a:latin typeface="Comfortaa"/>
              <a:ea typeface="Comfortaa"/>
              <a:cs typeface="Comfortaa"/>
              <a:sym typeface="Comfortaa"/>
            </a:endParaRPr>
          </a:p>
          <a:p>
            <a:pPr marL="0" lvl="0" indent="0" algn="l" rtl="0">
              <a:spcBef>
                <a:spcPts val="0"/>
              </a:spcBef>
              <a:spcAft>
                <a:spcPts val="0"/>
              </a:spcAft>
              <a:buNone/>
            </a:pPr>
            <a:r>
              <a:rPr lang="en" sz="1700" i="1">
                <a:latin typeface="Comfortaa"/>
                <a:ea typeface="Comfortaa"/>
                <a:cs typeface="Comfortaa"/>
                <a:sym typeface="Comfortaa"/>
              </a:rPr>
              <a:t>Key Content Considerations for Monolingual Students and English Learners</a:t>
            </a:r>
            <a:endParaRPr sz="1700" i="1">
              <a:latin typeface="Comfortaa"/>
              <a:ea typeface="Comfortaa"/>
              <a:cs typeface="Comfortaa"/>
              <a:sym typeface="Comfortaa"/>
            </a:endParaRPr>
          </a:p>
          <a:p>
            <a:pPr marL="0" lvl="0" indent="0" algn="l" rtl="0">
              <a:spcBef>
                <a:spcPts val="0"/>
              </a:spcBef>
              <a:spcAft>
                <a:spcPts val="0"/>
              </a:spcAft>
              <a:buNone/>
            </a:pPr>
            <a:endParaRPr sz="1700">
              <a:solidFill>
                <a:srgbClr val="50524F"/>
              </a:solidFill>
              <a:highlight>
                <a:srgbClr val="F8F8F8"/>
              </a:highlight>
              <a:latin typeface="Comfortaa"/>
              <a:ea typeface="Comfortaa"/>
              <a:cs typeface="Comfortaa"/>
              <a:sym typeface="Comfortaa"/>
            </a:endParaRPr>
          </a:p>
          <a:p>
            <a:pPr marL="0" lvl="0" indent="0" algn="l" rtl="0">
              <a:spcBef>
                <a:spcPts val="0"/>
              </a:spcBef>
              <a:spcAft>
                <a:spcPts val="0"/>
              </a:spcAft>
              <a:buNone/>
            </a:pPr>
            <a:r>
              <a:rPr lang="en" sz="1700" b="1">
                <a:latin typeface="Comfortaa"/>
                <a:ea typeface="Comfortaa"/>
                <a:cs typeface="Comfortaa"/>
                <a:sym typeface="Comfortaa"/>
              </a:rPr>
              <a:t>Session 2:</a:t>
            </a:r>
            <a:endParaRPr sz="1700" b="1">
              <a:latin typeface="Comfortaa"/>
              <a:ea typeface="Comfortaa"/>
              <a:cs typeface="Comfortaa"/>
              <a:sym typeface="Comfortaa"/>
            </a:endParaRPr>
          </a:p>
          <a:p>
            <a:pPr marL="0" lvl="0" indent="0" algn="l" rtl="0">
              <a:spcBef>
                <a:spcPts val="0"/>
              </a:spcBef>
              <a:spcAft>
                <a:spcPts val="0"/>
              </a:spcAft>
              <a:buNone/>
            </a:pPr>
            <a:r>
              <a:rPr lang="en" sz="1700" i="1">
                <a:latin typeface="Comfortaa"/>
                <a:ea typeface="Comfortaa"/>
                <a:cs typeface="Comfortaa"/>
                <a:sym typeface="Comfortaa"/>
              </a:rPr>
              <a:t>Sharing District Perspectives on Equitable Literacy Instruction</a:t>
            </a:r>
            <a:endParaRPr sz="1700" i="1">
              <a:latin typeface="Comfortaa"/>
              <a:ea typeface="Comfortaa"/>
              <a:cs typeface="Comfortaa"/>
              <a:sym typeface="Comfortaa"/>
            </a:endParaRPr>
          </a:p>
          <a:p>
            <a:pPr marL="0" lvl="0" indent="0" algn="l" rtl="0">
              <a:spcBef>
                <a:spcPts val="0"/>
              </a:spcBef>
              <a:spcAft>
                <a:spcPts val="0"/>
              </a:spcAft>
              <a:buNone/>
            </a:pPr>
            <a:endParaRPr sz="1700" b="1">
              <a:latin typeface="Comfortaa"/>
              <a:ea typeface="Comfortaa"/>
              <a:cs typeface="Comfortaa"/>
              <a:sym typeface="Comfortaa"/>
            </a:endParaRPr>
          </a:p>
          <a:p>
            <a:pPr marL="0" lvl="0" indent="0" algn="l" rtl="0">
              <a:spcBef>
                <a:spcPts val="0"/>
              </a:spcBef>
              <a:spcAft>
                <a:spcPts val="0"/>
              </a:spcAft>
              <a:buNone/>
            </a:pPr>
            <a:r>
              <a:rPr lang="en" sz="1700" b="1">
                <a:latin typeface="Comfortaa"/>
                <a:ea typeface="Comfortaa"/>
                <a:cs typeface="Comfortaa"/>
                <a:sym typeface="Comfortaa"/>
              </a:rPr>
              <a:t>Session 3:</a:t>
            </a:r>
            <a:endParaRPr sz="1700" b="1">
              <a:latin typeface="Comfortaa"/>
              <a:ea typeface="Comfortaa"/>
              <a:cs typeface="Comfortaa"/>
              <a:sym typeface="Comfortaa"/>
            </a:endParaRPr>
          </a:p>
          <a:p>
            <a:pPr marL="0" lvl="0" indent="0" algn="l" rtl="0">
              <a:spcBef>
                <a:spcPts val="0"/>
              </a:spcBef>
              <a:spcAft>
                <a:spcPts val="0"/>
              </a:spcAft>
              <a:buNone/>
            </a:pPr>
            <a:r>
              <a:rPr lang="en" sz="1700" i="1">
                <a:latin typeface="Comfortaa"/>
                <a:ea typeface="Comfortaa"/>
                <a:cs typeface="Comfortaa"/>
                <a:sym typeface="Comfortaa"/>
              </a:rPr>
              <a:t>Considerations for Equitable Instruction from Educator Voices</a:t>
            </a:r>
            <a:endParaRPr sz="1700" i="1">
              <a:latin typeface="Comfortaa"/>
              <a:ea typeface="Comfortaa"/>
              <a:cs typeface="Comfortaa"/>
              <a:sym typeface="Comfortaa"/>
            </a:endParaRPr>
          </a:p>
          <a:p>
            <a:pPr marL="457200" lvl="0" indent="0" algn="l" rtl="0">
              <a:lnSpc>
                <a:spcPct val="100000"/>
              </a:lnSpc>
              <a:spcBef>
                <a:spcPts val="0"/>
              </a:spcBef>
              <a:spcAft>
                <a:spcPts val="0"/>
              </a:spcAft>
              <a:buNone/>
            </a:pPr>
            <a:endParaRPr/>
          </a:p>
        </p:txBody>
      </p:sp>
      <p:pic>
        <p:nvPicPr>
          <p:cNvPr id="1644" name="Google Shape;1644;p211"/>
          <p:cNvPicPr preferRelativeResize="0"/>
          <p:nvPr/>
        </p:nvPicPr>
        <p:blipFill>
          <a:blip r:embed="rId3">
            <a:alphaModFix/>
          </a:blip>
          <a:stretch>
            <a:fillRect/>
          </a:stretch>
        </p:blipFill>
        <p:spPr>
          <a:xfrm>
            <a:off x="0" y="5552016"/>
            <a:ext cx="6543675" cy="1304925"/>
          </a:xfrm>
          <a:prstGeom prst="rect">
            <a:avLst/>
          </a:prstGeom>
          <a:noFill/>
          <a:ln>
            <a:noFill/>
          </a:ln>
        </p:spPr>
      </p:pic>
      <p:pic>
        <p:nvPicPr>
          <p:cNvPr id="1645" name="Google Shape;1645;p211"/>
          <p:cNvPicPr preferRelativeResize="0"/>
          <p:nvPr/>
        </p:nvPicPr>
        <p:blipFill rotWithShape="1">
          <a:blip r:embed="rId3">
            <a:alphaModFix/>
          </a:blip>
          <a:srcRect r="59096"/>
          <a:stretch/>
        </p:blipFill>
        <p:spPr>
          <a:xfrm>
            <a:off x="6467475" y="5552025"/>
            <a:ext cx="2676525" cy="1304925"/>
          </a:xfrm>
          <a:prstGeom prst="rect">
            <a:avLst/>
          </a:prstGeom>
          <a:noFill/>
          <a:ln>
            <a:noFill/>
          </a:ln>
        </p:spPr>
      </p:pic>
      <p:sp>
        <p:nvSpPr>
          <p:cNvPr id="1646" name="Google Shape;1646;p211"/>
          <p:cNvSpPr/>
          <p:nvPr/>
        </p:nvSpPr>
        <p:spPr>
          <a:xfrm>
            <a:off x="502463" y="371850"/>
            <a:ext cx="3546300" cy="2153700"/>
          </a:xfrm>
          <a:prstGeom prst="flowChartAlternateProcess">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Early Reading Accelerators - Webinar Series</a:t>
            </a:r>
            <a:endParaRPr sz="3000">
              <a:solidFill>
                <a:srgbClr val="FFFFFF"/>
              </a:solidFill>
              <a:latin typeface="Comfortaa"/>
              <a:ea typeface="Comfortaa"/>
              <a:cs typeface="Comfortaa"/>
              <a:sym typeface="Comfortaa"/>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pic>
        <p:nvPicPr>
          <p:cNvPr id="1651" name="Google Shape;1651;p212"/>
          <p:cNvPicPr preferRelativeResize="0"/>
          <p:nvPr/>
        </p:nvPicPr>
        <p:blipFill>
          <a:blip r:embed="rId3">
            <a:alphaModFix/>
          </a:blip>
          <a:stretch>
            <a:fillRect/>
          </a:stretch>
        </p:blipFill>
        <p:spPr>
          <a:xfrm>
            <a:off x="1728150" y="801050"/>
            <a:ext cx="5487976" cy="2892300"/>
          </a:xfrm>
          <a:prstGeom prst="rect">
            <a:avLst/>
          </a:prstGeom>
          <a:noFill/>
          <a:ln w="28575" cap="flat" cmpd="sng">
            <a:solidFill>
              <a:schemeClr val="dk2"/>
            </a:solidFill>
            <a:prstDash val="solid"/>
            <a:round/>
            <a:headEnd type="none" w="sm" len="sm"/>
            <a:tailEnd type="none" w="sm" len="sm"/>
          </a:ln>
        </p:spPr>
      </p:pic>
      <p:sp>
        <p:nvSpPr>
          <p:cNvPr id="1652" name="Google Shape;1652;p212"/>
          <p:cNvSpPr txBox="1"/>
          <p:nvPr/>
        </p:nvSpPr>
        <p:spPr>
          <a:xfrm>
            <a:off x="891125" y="4494400"/>
            <a:ext cx="7287900" cy="1987500"/>
          </a:xfrm>
          <a:prstGeom prst="rect">
            <a:avLst/>
          </a:prstGeom>
          <a:noFill/>
          <a:ln w="76200" cap="flat" cmpd="sng">
            <a:solidFill>
              <a:srgbClr val="53C1C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FFFFFF"/>
                </a:solidFill>
              </a:rPr>
              <a:t>Share your feedback and resources!</a:t>
            </a:r>
            <a:endParaRPr sz="3300">
              <a:solidFill>
                <a:srgbClr val="FFFFFF"/>
              </a:solidFill>
            </a:endParaRPr>
          </a:p>
          <a:p>
            <a:pPr marL="0" lvl="0" indent="0" algn="ctr" rtl="0">
              <a:spcBef>
                <a:spcPts val="0"/>
              </a:spcBef>
              <a:spcAft>
                <a:spcPts val="0"/>
              </a:spcAft>
              <a:buNone/>
            </a:pPr>
            <a:endParaRPr sz="3300">
              <a:solidFill>
                <a:srgbClr val="FFFFFF"/>
              </a:solidFill>
            </a:endParaRPr>
          </a:p>
          <a:p>
            <a:pPr marL="0" lvl="0" indent="0" algn="ctr" rtl="0">
              <a:spcBef>
                <a:spcPts val="0"/>
              </a:spcBef>
              <a:spcAft>
                <a:spcPts val="0"/>
              </a:spcAft>
              <a:buNone/>
            </a:pPr>
            <a:r>
              <a:rPr lang="en" sz="3300" b="1" u="sng">
                <a:solidFill>
                  <a:srgbClr val="FFFFFF"/>
                </a:solidFill>
              </a:rPr>
              <a:t>https://bit.ly/ERAWEB3FEEDBACK</a:t>
            </a:r>
            <a:endParaRPr sz="3300" b="1" u="sng">
              <a:solidFill>
                <a:srgbClr val="FFFFFF"/>
              </a:solidFill>
            </a:endParaRPr>
          </a:p>
        </p:txBody>
      </p:sp>
      <p:sp>
        <p:nvSpPr>
          <p:cNvPr id="1653" name="Google Shape;1653;p212"/>
          <p:cNvSpPr/>
          <p:nvPr/>
        </p:nvSpPr>
        <p:spPr>
          <a:xfrm rot="8421445">
            <a:off x="7852922" y="5058399"/>
            <a:ext cx="1188251" cy="531150"/>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12"/>
          <p:cNvSpPr/>
          <p:nvPr/>
        </p:nvSpPr>
        <p:spPr>
          <a:xfrm rot="2377333">
            <a:off x="32713" y="5058485"/>
            <a:ext cx="1188291" cy="530998"/>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9"/>
        <p:cNvGrpSpPr/>
        <p:nvPr/>
      </p:nvGrpSpPr>
      <p:grpSpPr>
        <a:xfrm>
          <a:off x="0" y="0"/>
          <a:ext cx="0" cy="0"/>
          <a:chOff x="0" y="0"/>
          <a:chExt cx="0" cy="0"/>
        </a:xfrm>
      </p:grpSpPr>
      <p:sp>
        <p:nvSpPr>
          <p:cNvPr id="550" name="Google Shape;550;p97"/>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Biliteracy Framework</a:t>
            </a:r>
            <a:endParaRPr sz="3000">
              <a:solidFill>
                <a:srgbClr val="FFFFFF"/>
              </a:solidFill>
              <a:latin typeface="Comfortaa"/>
              <a:ea typeface="Comfortaa"/>
              <a:cs typeface="Comfortaa"/>
              <a:sym typeface="Comfortaa"/>
            </a:endParaRPr>
          </a:p>
        </p:txBody>
      </p:sp>
      <p:pic>
        <p:nvPicPr>
          <p:cNvPr id="551" name="Google Shape;551;p97"/>
          <p:cNvPicPr preferRelativeResize="0"/>
          <p:nvPr/>
        </p:nvPicPr>
        <p:blipFill rotWithShape="1">
          <a:blip r:embed="rId3">
            <a:alphaModFix/>
          </a:blip>
          <a:srcRect/>
          <a:stretch/>
        </p:blipFill>
        <p:spPr>
          <a:xfrm>
            <a:off x="1310225" y="1210200"/>
            <a:ext cx="6523550" cy="55711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5"/>
        <p:cNvGrpSpPr/>
        <p:nvPr/>
      </p:nvGrpSpPr>
      <p:grpSpPr>
        <a:xfrm>
          <a:off x="0" y="0"/>
          <a:ext cx="0" cy="0"/>
          <a:chOff x="0" y="0"/>
          <a:chExt cx="0" cy="0"/>
        </a:xfrm>
      </p:grpSpPr>
      <p:pic>
        <p:nvPicPr>
          <p:cNvPr id="556" name="Google Shape;556;p98"/>
          <p:cNvPicPr preferRelativeResize="0"/>
          <p:nvPr/>
        </p:nvPicPr>
        <p:blipFill rotWithShape="1">
          <a:blip r:embed="rId3">
            <a:alphaModFix/>
          </a:blip>
          <a:srcRect/>
          <a:stretch/>
        </p:blipFill>
        <p:spPr>
          <a:xfrm>
            <a:off x="3084680" y="2933700"/>
            <a:ext cx="2677994" cy="1628959"/>
          </a:xfrm>
          <a:prstGeom prst="rect">
            <a:avLst/>
          </a:prstGeom>
          <a:noFill/>
          <a:ln>
            <a:noFill/>
          </a:ln>
        </p:spPr>
      </p:pic>
      <p:pic>
        <p:nvPicPr>
          <p:cNvPr id="557" name="Google Shape;557;p98"/>
          <p:cNvPicPr preferRelativeResize="0"/>
          <p:nvPr/>
        </p:nvPicPr>
        <p:blipFill rotWithShape="1">
          <a:blip r:embed="rId4">
            <a:alphaModFix/>
          </a:blip>
          <a:srcRect b="4743"/>
          <a:stretch/>
        </p:blipFill>
        <p:spPr>
          <a:xfrm>
            <a:off x="457200" y="2140813"/>
            <a:ext cx="2166552" cy="2879864"/>
          </a:xfrm>
          <a:prstGeom prst="rect">
            <a:avLst/>
          </a:prstGeom>
          <a:noFill/>
          <a:ln>
            <a:noFill/>
          </a:ln>
        </p:spPr>
      </p:pic>
      <p:pic>
        <p:nvPicPr>
          <p:cNvPr id="558" name="Google Shape;558;p98"/>
          <p:cNvPicPr preferRelativeResize="0"/>
          <p:nvPr/>
        </p:nvPicPr>
        <p:blipFill rotWithShape="1">
          <a:blip r:embed="rId5">
            <a:alphaModFix/>
          </a:blip>
          <a:srcRect/>
          <a:stretch/>
        </p:blipFill>
        <p:spPr>
          <a:xfrm>
            <a:off x="6223603" y="2667000"/>
            <a:ext cx="2472710" cy="1765259"/>
          </a:xfrm>
          <a:prstGeom prst="rect">
            <a:avLst/>
          </a:prstGeom>
          <a:noFill/>
          <a:ln>
            <a:noFill/>
          </a:ln>
        </p:spPr>
      </p:pic>
      <p:sp>
        <p:nvSpPr>
          <p:cNvPr id="559" name="Google Shape;559;p98"/>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The Partnership and The Pilot</a:t>
            </a:r>
            <a:endParaRPr sz="3000">
              <a:solidFill>
                <a:srgbClr val="FFFFFF"/>
              </a:solidFill>
              <a:latin typeface="Comfortaa"/>
              <a:ea typeface="Comfortaa"/>
              <a:cs typeface="Comfortaa"/>
              <a:sym typeface="Comforta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3"/>
        <p:cNvGrpSpPr/>
        <p:nvPr/>
      </p:nvGrpSpPr>
      <p:grpSpPr>
        <a:xfrm>
          <a:off x="0" y="0"/>
          <a:ext cx="0" cy="0"/>
          <a:chOff x="0" y="0"/>
          <a:chExt cx="0" cy="0"/>
        </a:xfrm>
      </p:grpSpPr>
      <p:sp>
        <p:nvSpPr>
          <p:cNvPr id="564" name="Google Shape;564;p99"/>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COVID-19 Response</a:t>
            </a:r>
            <a:endParaRPr sz="3000">
              <a:solidFill>
                <a:srgbClr val="FFFFFF"/>
              </a:solidFill>
              <a:latin typeface="Comfortaa"/>
              <a:ea typeface="Comfortaa"/>
              <a:cs typeface="Comfortaa"/>
              <a:sym typeface="Comfortaa"/>
            </a:endParaRPr>
          </a:p>
        </p:txBody>
      </p:sp>
      <p:pic>
        <p:nvPicPr>
          <p:cNvPr id="565" name="Google Shape;565;p99"/>
          <p:cNvPicPr preferRelativeResize="0"/>
          <p:nvPr/>
        </p:nvPicPr>
        <p:blipFill>
          <a:blip r:embed="rId3">
            <a:alphaModFix/>
          </a:blip>
          <a:stretch>
            <a:fillRect/>
          </a:stretch>
        </p:blipFill>
        <p:spPr>
          <a:xfrm>
            <a:off x="152400" y="2644675"/>
            <a:ext cx="8839202" cy="3799258"/>
          </a:xfrm>
          <a:prstGeom prst="rect">
            <a:avLst/>
          </a:prstGeom>
          <a:noFill/>
          <a:ln>
            <a:noFill/>
          </a:ln>
        </p:spPr>
      </p:pic>
      <p:sp>
        <p:nvSpPr>
          <p:cNvPr id="566" name="Google Shape;566;p99"/>
          <p:cNvSpPr txBox="1"/>
          <p:nvPr/>
        </p:nvSpPr>
        <p:spPr>
          <a:xfrm>
            <a:off x="175725" y="1296400"/>
            <a:ext cx="4187400" cy="11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latin typeface="Calibri"/>
                <a:ea typeface="Calibri"/>
                <a:cs typeface="Calibri"/>
                <a:sym typeface="Calibri"/>
              </a:rPr>
              <a:t>March 2020 - 100% virtual for the rest of the academic year</a:t>
            </a:r>
            <a:endParaRPr sz="23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p:txBody>
      </p:sp>
      <p:sp>
        <p:nvSpPr>
          <p:cNvPr id="567" name="Google Shape;567;p99"/>
          <p:cNvSpPr txBox="1"/>
          <p:nvPr/>
        </p:nvSpPr>
        <p:spPr>
          <a:xfrm>
            <a:off x="4697000" y="1292175"/>
            <a:ext cx="4187400" cy="11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latin typeface="Calibri"/>
                <a:ea typeface="Calibri"/>
                <a:cs typeface="Calibri"/>
                <a:sym typeface="Calibri"/>
              </a:rPr>
              <a:t>August 2020 - 100% virtual for the first three weeks of school</a:t>
            </a:r>
            <a:endParaRPr sz="2300">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1"/>
        <p:cNvGrpSpPr/>
        <p:nvPr/>
      </p:nvGrpSpPr>
      <p:grpSpPr>
        <a:xfrm>
          <a:off x="0" y="0"/>
          <a:ext cx="0" cy="0"/>
          <a:chOff x="0" y="0"/>
          <a:chExt cx="0" cy="0"/>
        </a:xfrm>
      </p:grpSpPr>
      <p:sp>
        <p:nvSpPr>
          <p:cNvPr id="572" name="Google Shape;572;p100"/>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COVID-19 Response</a:t>
            </a:r>
            <a:endParaRPr sz="3000">
              <a:solidFill>
                <a:srgbClr val="FFFFFF"/>
              </a:solidFill>
              <a:latin typeface="Comfortaa"/>
              <a:ea typeface="Comfortaa"/>
              <a:cs typeface="Comfortaa"/>
              <a:sym typeface="Comfortaa"/>
            </a:endParaRPr>
          </a:p>
        </p:txBody>
      </p:sp>
      <p:sp>
        <p:nvSpPr>
          <p:cNvPr id="573" name="Google Shape;573;p100"/>
          <p:cNvSpPr txBox="1"/>
          <p:nvPr/>
        </p:nvSpPr>
        <p:spPr>
          <a:xfrm>
            <a:off x="77800" y="1446525"/>
            <a:ext cx="1996500" cy="564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latin typeface="Calibri"/>
                <a:ea typeface="Calibri"/>
                <a:cs typeface="Calibri"/>
                <a:sym typeface="Calibri"/>
              </a:rPr>
              <a:t>September 2020 - present</a:t>
            </a:r>
            <a:endParaRPr sz="2000">
              <a:latin typeface="Calibri"/>
              <a:ea typeface="Calibri"/>
              <a:cs typeface="Calibri"/>
              <a:sym typeface="Calibri"/>
            </a:endParaRPr>
          </a:p>
          <a:p>
            <a:pPr marL="0" lvl="0" indent="0" algn="ctr" rtl="0">
              <a:spcBef>
                <a:spcPts val="0"/>
              </a:spcBef>
              <a:spcAft>
                <a:spcPts val="0"/>
              </a:spcAft>
              <a:buNone/>
            </a:pPr>
            <a:endParaRPr sz="2000">
              <a:latin typeface="Calibri"/>
              <a:ea typeface="Calibri"/>
              <a:cs typeface="Calibri"/>
              <a:sym typeface="Calibri"/>
            </a:endParaRPr>
          </a:p>
          <a:p>
            <a:pPr marL="0" lvl="0" indent="0" algn="ctr" rtl="0">
              <a:spcBef>
                <a:spcPts val="0"/>
              </a:spcBef>
              <a:spcAft>
                <a:spcPts val="0"/>
              </a:spcAft>
              <a:buNone/>
            </a:pPr>
            <a:r>
              <a:rPr lang="en" sz="2000">
                <a:latin typeface="Calibri"/>
                <a:ea typeface="Calibri"/>
                <a:cs typeface="Calibri"/>
                <a:sym typeface="Calibri"/>
              </a:rPr>
              <a:t>Most classrooms have been operating a hybrid model.</a:t>
            </a:r>
            <a:endParaRPr sz="2000">
              <a:latin typeface="Calibri"/>
              <a:ea typeface="Calibri"/>
              <a:cs typeface="Calibri"/>
              <a:sym typeface="Calibri"/>
            </a:endParaRPr>
          </a:p>
          <a:p>
            <a:pPr marL="0" lvl="0" indent="0" algn="ctr" rtl="0">
              <a:spcBef>
                <a:spcPts val="0"/>
              </a:spcBef>
              <a:spcAft>
                <a:spcPts val="0"/>
              </a:spcAft>
              <a:buNone/>
            </a:pPr>
            <a:endParaRPr sz="2000">
              <a:latin typeface="Calibri"/>
              <a:ea typeface="Calibri"/>
              <a:cs typeface="Calibri"/>
              <a:sym typeface="Calibri"/>
            </a:endParaRPr>
          </a:p>
          <a:p>
            <a:pPr marL="0" lvl="0" indent="0" algn="ctr" rtl="0">
              <a:spcBef>
                <a:spcPts val="0"/>
              </a:spcBef>
              <a:spcAft>
                <a:spcPts val="0"/>
              </a:spcAft>
              <a:buNone/>
            </a:pPr>
            <a:r>
              <a:rPr lang="en" sz="2000">
                <a:latin typeface="Calibri"/>
                <a:ea typeface="Calibri"/>
                <a:cs typeface="Calibri"/>
                <a:sym typeface="Calibri"/>
              </a:rPr>
              <a:t>All K-1st classrooms use ZOOM for synchronous learning and CANVAS/SeeSaw for asynchronous learning.</a:t>
            </a:r>
            <a:endParaRPr sz="1500">
              <a:latin typeface="Calibri"/>
              <a:ea typeface="Calibri"/>
              <a:cs typeface="Calibri"/>
              <a:sym typeface="Calibri"/>
            </a:endParaRPr>
          </a:p>
        </p:txBody>
      </p:sp>
      <p:pic>
        <p:nvPicPr>
          <p:cNvPr id="574" name="Google Shape;574;p100"/>
          <p:cNvPicPr preferRelativeResize="0"/>
          <p:nvPr/>
        </p:nvPicPr>
        <p:blipFill>
          <a:blip r:embed="rId3">
            <a:alphaModFix/>
          </a:blip>
          <a:stretch>
            <a:fillRect/>
          </a:stretch>
        </p:blipFill>
        <p:spPr>
          <a:xfrm>
            <a:off x="2198175" y="1446537"/>
            <a:ext cx="6869146" cy="5175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79"/>
        <p:cNvGrpSpPr/>
        <p:nvPr/>
      </p:nvGrpSpPr>
      <p:grpSpPr>
        <a:xfrm>
          <a:off x="0" y="0"/>
          <a:ext cx="0" cy="0"/>
          <a:chOff x="0" y="0"/>
          <a:chExt cx="0" cy="0"/>
        </a:xfrm>
      </p:grpSpPr>
      <p:pic>
        <p:nvPicPr>
          <p:cNvPr id="580" name="Google Shape;580;p101"/>
          <p:cNvPicPr preferRelativeResize="0"/>
          <p:nvPr/>
        </p:nvPicPr>
        <p:blipFill>
          <a:blip r:embed="rId3">
            <a:alphaModFix/>
          </a:blip>
          <a:stretch>
            <a:fillRect/>
          </a:stretch>
        </p:blipFill>
        <p:spPr>
          <a:xfrm>
            <a:off x="3486400" y="1387725"/>
            <a:ext cx="2171200" cy="2029825"/>
          </a:xfrm>
          <a:prstGeom prst="rect">
            <a:avLst/>
          </a:prstGeom>
          <a:noFill/>
          <a:ln>
            <a:noFill/>
          </a:ln>
        </p:spPr>
      </p:pic>
      <p:sp>
        <p:nvSpPr>
          <p:cNvPr id="581" name="Google Shape;581;p101"/>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Guiding Questions for Today’s Webinar</a:t>
            </a:r>
            <a:endParaRPr sz="3000">
              <a:solidFill>
                <a:srgbClr val="FFFFFF"/>
              </a:solidFill>
              <a:latin typeface="Comfortaa"/>
              <a:ea typeface="Comfortaa"/>
              <a:cs typeface="Comfortaa"/>
              <a:sym typeface="Comfortaa"/>
            </a:endParaRPr>
          </a:p>
        </p:txBody>
      </p:sp>
      <p:sp>
        <p:nvSpPr>
          <p:cNvPr id="582" name="Google Shape;582;p101"/>
          <p:cNvSpPr txBox="1"/>
          <p:nvPr/>
        </p:nvSpPr>
        <p:spPr>
          <a:xfrm>
            <a:off x="-133750" y="3413025"/>
            <a:ext cx="3000000" cy="3000000"/>
          </a:xfrm>
          <a:prstGeom prst="rect">
            <a:avLst/>
          </a:prstGeom>
          <a:noFill/>
          <a:ln>
            <a:noFill/>
          </a:ln>
        </p:spPr>
        <p:txBody>
          <a:bodyPr spcFirstLastPara="1" wrap="square" lIns="91425" tIns="91425" rIns="91425" bIns="91425" anchor="t" anchorCtr="0">
            <a:noAutofit/>
          </a:bodyPr>
          <a:lstStyle/>
          <a:p>
            <a:pPr marL="685800" lvl="0" indent="-330200" algn="l" rtl="0">
              <a:spcBef>
                <a:spcPts val="8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What things have educators learned that haven’t worked for  the students in their class? </a:t>
            </a:r>
            <a:endParaRPr/>
          </a:p>
        </p:txBody>
      </p:sp>
      <p:sp>
        <p:nvSpPr>
          <p:cNvPr id="583" name="Google Shape;583;p101"/>
          <p:cNvSpPr txBox="1"/>
          <p:nvPr/>
        </p:nvSpPr>
        <p:spPr>
          <a:xfrm>
            <a:off x="2519950" y="3413025"/>
            <a:ext cx="3000000" cy="3000000"/>
          </a:xfrm>
          <a:prstGeom prst="rect">
            <a:avLst/>
          </a:prstGeom>
          <a:noFill/>
          <a:ln>
            <a:noFill/>
          </a:ln>
        </p:spPr>
        <p:txBody>
          <a:bodyPr spcFirstLastPara="1" wrap="square" lIns="91425" tIns="91425" rIns="91425" bIns="91425" anchor="t" anchorCtr="0">
            <a:noAutofit/>
          </a:bodyPr>
          <a:lstStyle/>
          <a:p>
            <a:pPr marL="685800" lvl="0" indent="-330200" algn="l" rtl="0">
              <a:spcBef>
                <a:spcPts val="8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What are examples of innovative practice that teachers are using in hybrid, remote, and face to face early literacy instruction?</a:t>
            </a:r>
            <a:endParaRPr/>
          </a:p>
        </p:txBody>
      </p:sp>
      <p:sp>
        <p:nvSpPr>
          <p:cNvPr id="584" name="Google Shape;584;p101"/>
          <p:cNvSpPr txBox="1"/>
          <p:nvPr/>
        </p:nvSpPr>
        <p:spPr>
          <a:xfrm>
            <a:off x="5682850" y="3413025"/>
            <a:ext cx="3290100" cy="3000000"/>
          </a:xfrm>
          <a:prstGeom prst="rect">
            <a:avLst/>
          </a:prstGeom>
          <a:noFill/>
          <a:ln>
            <a:noFill/>
          </a:ln>
        </p:spPr>
        <p:txBody>
          <a:bodyPr spcFirstLastPara="1" wrap="square" lIns="91425" tIns="91425" rIns="91425" bIns="91425" anchor="t" anchorCtr="0">
            <a:noAutofit/>
          </a:bodyPr>
          <a:lstStyle/>
          <a:p>
            <a:pPr marL="685800" lvl="0" indent="-330200" algn="l" rtl="0">
              <a:spcBef>
                <a:spcPts val="80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What benefits are educators seeing on the students they work with? Are there students where this work has had more or less impact, and can educators trace why?</a:t>
            </a:r>
            <a:endParaRPr sz="1600"/>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89"/>
        <p:cNvGrpSpPr/>
        <p:nvPr/>
      </p:nvGrpSpPr>
      <p:grpSpPr>
        <a:xfrm>
          <a:off x="0" y="0"/>
          <a:ext cx="0" cy="0"/>
          <a:chOff x="0" y="0"/>
          <a:chExt cx="0" cy="0"/>
        </a:xfrm>
      </p:grpSpPr>
      <p:sp>
        <p:nvSpPr>
          <p:cNvPr id="590" name="Google Shape;590;p102"/>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Lessons learned</a:t>
            </a:r>
            <a:endParaRPr sz="3000">
              <a:solidFill>
                <a:srgbClr val="FFFFFF"/>
              </a:solidFill>
              <a:latin typeface="Comfortaa"/>
              <a:ea typeface="Comfortaa"/>
              <a:cs typeface="Comfortaa"/>
              <a:sym typeface="Comfortaa"/>
            </a:endParaRPr>
          </a:p>
        </p:txBody>
      </p:sp>
      <p:sp>
        <p:nvSpPr>
          <p:cNvPr id="591" name="Google Shape;591;p102"/>
          <p:cNvSpPr txBox="1"/>
          <p:nvPr/>
        </p:nvSpPr>
        <p:spPr>
          <a:xfrm>
            <a:off x="303000" y="5322900"/>
            <a:ext cx="4038000" cy="8910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Text selection is key.</a:t>
            </a:r>
            <a:endParaRPr sz="2200" b="1"/>
          </a:p>
          <a:p>
            <a:pPr marL="0" lvl="0" indent="0" algn="ctr" rtl="0">
              <a:spcBef>
                <a:spcPts val="0"/>
              </a:spcBef>
              <a:spcAft>
                <a:spcPts val="0"/>
              </a:spcAft>
              <a:buNone/>
            </a:pPr>
            <a:endParaRPr sz="2200"/>
          </a:p>
          <a:p>
            <a:pPr marL="0" lvl="0" indent="0" algn="ctr" rtl="0">
              <a:spcBef>
                <a:spcPts val="0"/>
              </a:spcBef>
              <a:spcAft>
                <a:spcPts val="0"/>
              </a:spcAft>
              <a:buNone/>
            </a:pPr>
            <a:endParaRPr sz="2200"/>
          </a:p>
        </p:txBody>
      </p:sp>
      <p:sp>
        <p:nvSpPr>
          <p:cNvPr id="592" name="Google Shape;592;p102"/>
          <p:cNvSpPr txBox="1"/>
          <p:nvPr/>
        </p:nvSpPr>
        <p:spPr>
          <a:xfrm>
            <a:off x="4879300" y="5322900"/>
            <a:ext cx="4038000" cy="891000"/>
          </a:xfrm>
          <a:prstGeom prst="rect">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Direct phonics instruction is integrated.</a:t>
            </a:r>
            <a:endParaRPr sz="2200" b="1"/>
          </a:p>
        </p:txBody>
      </p:sp>
      <p:pic>
        <p:nvPicPr>
          <p:cNvPr id="593" name="Google Shape;593;p102"/>
          <p:cNvPicPr preferRelativeResize="0"/>
          <p:nvPr/>
        </p:nvPicPr>
        <p:blipFill>
          <a:blip r:embed="rId3">
            <a:alphaModFix/>
          </a:blip>
          <a:stretch>
            <a:fillRect/>
          </a:stretch>
        </p:blipFill>
        <p:spPr>
          <a:xfrm>
            <a:off x="2050275" y="1225775"/>
            <a:ext cx="543449" cy="580876"/>
          </a:xfrm>
          <a:prstGeom prst="rect">
            <a:avLst/>
          </a:prstGeom>
          <a:noFill/>
          <a:ln>
            <a:noFill/>
          </a:ln>
        </p:spPr>
      </p:pic>
      <p:sp>
        <p:nvSpPr>
          <p:cNvPr id="594" name="Google Shape;594;p102"/>
          <p:cNvSpPr txBox="1"/>
          <p:nvPr/>
        </p:nvSpPr>
        <p:spPr>
          <a:xfrm>
            <a:off x="361350" y="1806650"/>
            <a:ext cx="4038000" cy="58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t>Teachers were told to read a complex, </a:t>
            </a:r>
            <a:r>
              <a:rPr lang="en" sz="1600" u="sng"/>
              <a:t>above grade level</a:t>
            </a:r>
            <a:r>
              <a:rPr lang="en" sz="1600"/>
              <a:t> text.</a:t>
            </a:r>
            <a:endParaRPr sz="1600"/>
          </a:p>
        </p:txBody>
      </p:sp>
      <p:pic>
        <p:nvPicPr>
          <p:cNvPr id="595" name="Google Shape;595;p102"/>
          <p:cNvPicPr preferRelativeResize="0"/>
          <p:nvPr/>
        </p:nvPicPr>
        <p:blipFill>
          <a:blip r:embed="rId4">
            <a:alphaModFix/>
          </a:blip>
          <a:stretch>
            <a:fillRect/>
          </a:stretch>
        </p:blipFill>
        <p:spPr>
          <a:xfrm>
            <a:off x="1945363" y="2945250"/>
            <a:ext cx="753275" cy="753275"/>
          </a:xfrm>
          <a:prstGeom prst="rect">
            <a:avLst/>
          </a:prstGeom>
          <a:noFill/>
          <a:ln>
            <a:noFill/>
          </a:ln>
        </p:spPr>
      </p:pic>
      <p:sp>
        <p:nvSpPr>
          <p:cNvPr id="596" name="Google Shape;596;p102"/>
          <p:cNvSpPr txBox="1"/>
          <p:nvPr/>
        </p:nvSpPr>
        <p:spPr>
          <a:xfrm>
            <a:off x="303000" y="3794600"/>
            <a:ext cx="4038000" cy="89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t>So they chose books based solely on complexity - complexity for complexity’s sake.</a:t>
            </a:r>
            <a:endParaRPr sz="1600"/>
          </a:p>
        </p:txBody>
      </p:sp>
      <p:pic>
        <p:nvPicPr>
          <p:cNvPr id="597" name="Google Shape;597;p102"/>
          <p:cNvPicPr preferRelativeResize="0"/>
          <p:nvPr/>
        </p:nvPicPr>
        <p:blipFill>
          <a:blip r:embed="rId3">
            <a:alphaModFix/>
          </a:blip>
          <a:stretch>
            <a:fillRect/>
          </a:stretch>
        </p:blipFill>
        <p:spPr>
          <a:xfrm>
            <a:off x="6597400" y="1225775"/>
            <a:ext cx="543449" cy="580876"/>
          </a:xfrm>
          <a:prstGeom prst="rect">
            <a:avLst/>
          </a:prstGeom>
          <a:noFill/>
          <a:ln>
            <a:noFill/>
          </a:ln>
        </p:spPr>
      </p:pic>
      <p:sp>
        <p:nvSpPr>
          <p:cNvPr id="598" name="Google Shape;598;p102"/>
          <p:cNvSpPr txBox="1"/>
          <p:nvPr/>
        </p:nvSpPr>
        <p:spPr>
          <a:xfrm>
            <a:off x="4879300" y="1806650"/>
            <a:ext cx="4038000" cy="58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t>Teachers were instructed to create knowledge building text set units that were to </a:t>
            </a:r>
            <a:r>
              <a:rPr lang="en" sz="1600" u="sng"/>
              <a:t>last for 2 weeks</a:t>
            </a:r>
            <a:r>
              <a:rPr lang="en" sz="1600"/>
              <a:t>.</a:t>
            </a:r>
            <a:endParaRPr sz="1600"/>
          </a:p>
        </p:txBody>
      </p:sp>
      <p:pic>
        <p:nvPicPr>
          <p:cNvPr id="599" name="Google Shape;599;p102"/>
          <p:cNvPicPr preferRelativeResize="0"/>
          <p:nvPr/>
        </p:nvPicPr>
        <p:blipFill>
          <a:blip r:embed="rId4">
            <a:alphaModFix/>
          </a:blip>
          <a:stretch>
            <a:fillRect/>
          </a:stretch>
        </p:blipFill>
        <p:spPr>
          <a:xfrm>
            <a:off x="6492488" y="2965150"/>
            <a:ext cx="753275" cy="753275"/>
          </a:xfrm>
          <a:prstGeom prst="rect">
            <a:avLst/>
          </a:prstGeom>
          <a:noFill/>
          <a:ln>
            <a:noFill/>
          </a:ln>
        </p:spPr>
      </p:pic>
      <p:sp>
        <p:nvSpPr>
          <p:cNvPr id="600" name="Google Shape;600;p102"/>
          <p:cNvSpPr txBox="1"/>
          <p:nvPr/>
        </p:nvSpPr>
        <p:spPr>
          <a:xfrm>
            <a:off x="4850125" y="3814500"/>
            <a:ext cx="4038000" cy="89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t>Then they tended to focus on knowledge building and not on foundational skills.</a:t>
            </a:r>
            <a:endParaRPr sz="1600"/>
          </a:p>
        </p:txBody>
      </p:sp>
      <p:cxnSp>
        <p:nvCxnSpPr>
          <p:cNvPr id="601" name="Google Shape;601;p102"/>
          <p:cNvCxnSpPr>
            <a:stCxn id="590" idx="2"/>
          </p:cNvCxnSpPr>
          <p:nvPr/>
        </p:nvCxnSpPr>
        <p:spPr>
          <a:xfrm>
            <a:off x="4597500" y="1111175"/>
            <a:ext cx="0" cy="5696100"/>
          </a:xfrm>
          <a:prstGeom prst="straightConnector1">
            <a:avLst/>
          </a:prstGeom>
          <a:noFill/>
          <a:ln w="38100" cap="flat" cmpd="sng">
            <a:solidFill>
              <a:srgbClr val="0B5394"/>
            </a:solidFill>
            <a:prstDash val="solid"/>
            <a:round/>
            <a:headEnd type="none" w="med" len="med"/>
            <a:tailEnd type="none" w="med" len="med"/>
          </a:ln>
        </p:spPr>
      </p:cxn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1000"/>
                                        <p:tgtEl>
                                          <p:spTgt spid="593"/>
                                        </p:tgtEl>
                                      </p:cBhvr>
                                    </p:animEffect>
                                  </p:childTnLst>
                                </p:cTn>
                              </p:par>
                              <p:par>
                                <p:cTn id="8" presetID="10" presetClass="entr" presetSubtype="0" fill="hold" nodeType="withEffect">
                                  <p:stCondLst>
                                    <p:cond delay="0"/>
                                  </p:stCondLst>
                                  <p:childTnLst>
                                    <p:set>
                                      <p:cBhvr>
                                        <p:cTn id="9" dur="1" fill="hold">
                                          <p:stCondLst>
                                            <p:cond delay="0"/>
                                          </p:stCondLst>
                                        </p:cTn>
                                        <p:tgtEl>
                                          <p:spTgt spid="594"/>
                                        </p:tgtEl>
                                        <p:attrNameLst>
                                          <p:attrName>style.visibility</p:attrName>
                                        </p:attrNameLst>
                                      </p:cBhvr>
                                      <p:to>
                                        <p:strVal val="visible"/>
                                      </p:to>
                                    </p:set>
                                    <p:animEffect transition="in" filter="fade">
                                      <p:cBhvr>
                                        <p:cTn id="10" dur="1000"/>
                                        <p:tgtEl>
                                          <p:spTgt spid="5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95"/>
                                        </p:tgtEl>
                                        <p:attrNameLst>
                                          <p:attrName>style.visibility</p:attrName>
                                        </p:attrNameLst>
                                      </p:cBhvr>
                                      <p:to>
                                        <p:strVal val="visible"/>
                                      </p:to>
                                    </p:set>
                                    <p:animEffect transition="in" filter="fade">
                                      <p:cBhvr>
                                        <p:cTn id="15" dur="1000"/>
                                        <p:tgtEl>
                                          <p:spTgt spid="595"/>
                                        </p:tgtEl>
                                      </p:cBhvr>
                                    </p:animEffect>
                                  </p:childTnLst>
                                </p:cTn>
                              </p:par>
                              <p:par>
                                <p:cTn id="16" presetID="10" presetClass="entr" presetSubtype="0" fill="hold" nodeType="withEffect">
                                  <p:stCondLst>
                                    <p:cond delay="0"/>
                                  </p:stCondLst>
                                  <p:childTnLst>
                                    <p:set>
                                      <p:cBhvr>
                                        <p:cTn id="17" dur="1" fill="hold">
                                          <p:stCondLst>
                                            <p:cond delay="0"/>
                                          </p:stCondLst>
                                        </p:cTn>
                                        <p:tgtEl>
                                          <p:spTgt spid="596"/>
                                        </p:tgtEl>
                                        <p:attrNameLst>
                                          <p:attrName>style.visibility</p:attrName>
                                        </p:attrNameLst>
                                      </p:cBhvr>
                                      <p:to>
                                        <p:strVal val="visible"/>
                                      </p:to>
                                    </p:set>
                                    <p:animEffect transition="in" filter="fade">
                                      <p:cBhvr>
                                        <p:cTn id="18" dur="1000"/>
                                        <p:tgtEl>
                                          <p:spTgt spid="596"/>
                                        </p:tgtEl>
                                      </p:cBhvr>
                                    </p:animEffect>
                                  </p:childTnLst>
                                </p:cTn>
                              </p:par>
                              <p:par>
                                <p:cTn id="19" presetID="10" presetClass="entr" presetSubtype="0" fill="hold" nodeType="withEffect">
                                  <p:stCondLst>
                                    <p:cond delay="0"/>
                                  </p:stCondLst>
                                  <p:childTnLst>
                                    <p:set>
                                      <p:cBhvr>
                                        <p:cTn id="20" dur="1" fill="hold">
                                          <p:stCondLst>
                                            <p:cond delay="0"/>
                                          </p:stCondLst>
                                        </p:cTn>
                                        <p:tgtEl>
                                          <p:spTgt spid="596"/>
                                        </p:tgtEl>
                                        <p:attrNameLst>
                                          <p:attrName>style.visibility</p:attrName>
                                        </p:attrNameLst>
                                      </p:cBhvr>
                                      <p:to>
                                        <p:strVal val="visible"/>
                                      </p:to>
                                    </p:set>
                                    <p:animEffect transition="in" filter="fade">
                                      <p:cBhvr>
                                        <p:cTn id="21" dur="1000"/>
                                        <p:tgtEl>
                                          <p:spTgt spid="59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91"/>
                                        </p:tgtEl>
                                        <p:attrNameLst>
                                          <p:attrName>style.visibility</p:attrName>
                                        </p:attrNameLst>
                                      </p:cBhvr>
                                      <p:to>
                                        <p:strVal val="visible"/>
                                      </p:to>
                                    </p:set>
                                    <p:animEffect transition="in" filter="fade">
                                      <p:cBhvr>
                                        <p:cTn id="26" dur="1000"/>
                                        <p:tgtEl>
                                          <p:spTgt spid="59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97"/>
                                        </p:tgtEl>
                                        <p:attrNameLst>
                                          <p:attrName>style.visibility</p:attrName>
                                        </p:attrNameLst>
                                      </p:cBhvr>
                                      <p:to>
                                        <p:strVal val="visible"/>
                                      </p:to>
                                    </p:set>
                                    <p:animEffect transition="in" filter="fade">
                                      <p:cBhvr>
                                        <p:cTn id="31" dur="1000"/>
                                        <p:tgtEl>
                                          <p:spTgt spid="597"/>
                                        </p:tgtEl>
                                      </p:cBhvr>
                                    </p:animEffect>
                                  </p:childTnLst>
                                </p:cTn>
                              </p:par>
                              <p:par>
                                <p:cTn id="32" presetID="10" presetClass="entr" presetSubtype="0" fill="hold" nodeType="withEffect">
                                  <p:stCondLst>
                                    <p:cond delay="0"/>
                                  </p:stCondLst>
                                  <p:childTnLst>
                                    <p:set>
                                      <p:cBhvr>
                                        <p:cTn id="33" dur="1" fill="hold">
                                          <p:stCondLst>
                                            <p:cond delay="0"/>
                                          </p:stCondLst>
                                        </p:cTn>
                                        <p:tgtEl>
                                          <p:spTgt spid="598"/>
                                        </p:tgtEl>
                                        <p:attrNameLst>
                                          <p:attrName>style.visibility</p:attrName>
                                        </p:attrNameLst>
                                      </p:cBhvr>
                                      <p:to>
                                        <p:strVal val="visible"/>
                                      </p:to>
                                    </p:set>
                                    <p:animEffect transition="in" filter="fade">
                                      <p:cBhvr>
                                        <p:cTn id="34" dur="1000"/>
                                        <p:tgtEl>
                                          <p:spTgt spid="59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99"/>
                                        </p:tgtEl>
                                        <p:attrNameLst>
                                          <p:attrName>style.visibility</p:attrName>
                                        </p:attrNameLst>
                                      </p:cBhvr>
                                      <p:to>
                                        <p:strVal val="visible"/>
                                      </p:to>
                                    </p:set>
                                    <p:animEffect transition="in" filter="fade">
                                      <p:cBhvr>
                                        <p:cTn id="39" dur="1000"/>
                                        <p:tgtEl>
                                          <p:spTgt spid="599"/>
                                        </p:tgtEl>
                                      </p:cBhvr>
                                    </p:animEffect>
                                  </p:childTnLst>
                                </p:cTn>
                              </p:par>
                              <p:par>
                                <p:cTn id="40" presetID="10" presetClass="entr" presetSubtype="0" fill="hold" nodeType="withEffect">
                                  <p:stCondLst>
                                    <p:cond delay="0"/>
                                  </p:stCondLst>
                                  <p:childTnLst>
                                    <p:set>
                                      <p:cBhvr>
                                        <p:cTn id="41" dur="1" fill="hold">
                                          <p:stCondLst>
                                            <p:cond delay="0"/>
                                          </p:stCondLst>
                                        </p:cTn>
                                        <p:tgtEl>
                                          <p:spTgt spid="600"/>
                                        </p:tgtEl>
                                        <p:attrNameLst>
                                          <p:attrName>style.visibility</p:attrName>
                                        </p:attrNameLst>
                                      </p:cBhvr>
                                      <p:to>
                                        <p:strVal val="visible"/>
                                      </p:to>
                                    </p:set>
                                    <p:animEffect transition="in" filter="fade">
                                      <p:cBhvr>
                                        <p:cTn id="42" dur="1000"/>
                                        <p:tgtEl>
                                          <p:spTgt spid="60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92"/>
                                        </p:tgtEl>
                                        <p:attrNameLst>
                                          <p:attrName>style.visibility</p:attrName>
                                        </p:attrNameLst>
                                      </p:cBhvr>
                                      <p:to>
                                        <p:strVal val="visible"/>
                                      </p:to>
                                    </p:set>
                                    <p:animEffect transition="in" filter="fade">
                                      <p:cBhvr>
                                        <p:cTn id="47" dur="1000"/>
                                        <p:tgtEl>
                                          <p:spTgt spid="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06"/>
        <p:cNvGrpSpPr/>
        <p:nvPr/>
      </p:nvGrpSpPr>
      <p:grpSpPr>
        <a:xfrm>
          <a:off x="0" y="0"/>
          <a:ext cx="0" cy="0"/>
          <a:chOff x="0" y="0"/>
          <a:chExt cx="0" cy="0"/>
        </a:xfrm>
      </p:grpSpPr>
      <p:sp>
        <p:nvSpPr>
          <p:cNvPr id="607" name="Google Shape;607;p103"/>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Examples of Innovative Practice</a:t>
            </a:r>
            <a:endParaRPr sz="3000">
              <a:solidFill>
                <a:srgbClr val="FFFFFF"/>
              </a:solidFill>
              <a:latin typeface="Comfortaa"/>
              <a:ea typeface="Comfortaa"/>
              <a:cs typeface="Comfortaa"/>
              <a:sym typeface="Comfortaa"/>
            </a:endParaRPr>
          </a:p>
        </p:txBody>
      </p:sp>
      <p:sp>
        <p:nvSpPr>
          <p:cNvPr id="608" name="Google Shape;608;p103"/>
          <p:cNvSpPr txBox="1"/>
          <p:nvPr/>
        </p:nvSpPr>
        <p:spPr>
          <a:xfrm>
            <a:off x="2553000" y="1319700"/>
            <a:ext cx="4038000" cy="5277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Text selection is key.</a:t>
            </a:r>
            <a:endParaRPr sz="2200"/>
          </a:p>
          <a:p>
            <a:pPr marL="0" lvl="0" indent="0" algn="ctr" rtl="0">
              <a:spcBef>
                <a:spcPts val="0"/>
              </a:spcBef>
              <a:spcAft>
                <a:spcPts val="0"/>
              </a:spcAft>
              <a:buNone/>
            </a:pPr>
            <a:endParaRPr sz="2200"/>
          </a:p>
        </p:txBody>
      </p:sp>
      <p:sp>
        <p:nvSpPr>
          <p:cNvPr id="609" name="Google Shape;609;p103"/>
          <p:cNvSpPr txBox="1"/>
          <p:nvPr/>
        </p:nvSpPr>
        <p:spPr>
          <a:xfrm>
            <a:off x="2899350" y="2048063"/>
            <a:ext cx="3345300" cy="8421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Relevancy has many different aspects to it.</a:t>
            </a:r>
            <a:endParaRPr sz="2200"/>
          </a:p>
          <a:p>
            <a:pPr marL="0" lvl="0" indent="0" algn="ctr" rtl="0">
              <a:spcBef>
                <a:spcPts val="0"/>
              </a:spcBef>
              <a:spcAft>
                <a:spcPts val="0"/>
              </a:spcAft>
              <a:buNone/>
            </a:pPr>
            <a:endParaRPr sz="2200"/>
          </a:p>
        </p:txBody>
      </p:sp>
      <p:cxnSp>
        <p:nvCxnSpPr>
          <p:cNvPr id="610" name="Google Shape;610;p103"/>
          <p:cNvCxnSpPr>
            <a:endCxn id="611" idx="0"/>
          </p:cNvCxnSpPr>
          <p:nvPr/>
        </p:nvCxnSpPr>
        <p:spPr>
          <a:xfrm flipH="1">
            <a:off x="1769025" y="2433025"/>
            <a:ext cx="1130400" cy="584100"/>
          </a:xfrm>
          <a:prstGeom prst="straightConnector1">
            <a:avLst/>
          </a:prstGeom>
          <a:noFill/>
          <a:ln w="28575" cap="flat" cmpd="sng">
            <a:solidFill>
              <a:schemeClr val="dk2"/>
            </a:solidFill>
            <a:prstDash val="solid"/>
            <a:round/>
            <a:headEnd type="none" w="med" len="med"/>
            <a:tailEnd type="triangle" w="med" len="med"/>
          </a:ln>
        </p:spPr>
      </p:cxnSp>
      <p:sp>
        <p:nvSpPr>
          <p:cNvPr id="611" name="Google Shape;611;p103"/>
          <p:cNvSpPr txBox="1"/>
          <p:nvPr/>
        </p:nvSpPr>
        <p:spPr>
          <a:xfrm>
            <a:off x="96375" y="3017125"/>
            <a:ext cx="3345300" cy="9360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Teachers continued seasonal/holiday based texts, only now with complexity.</a:t>
            </a:r>
            <a:endParaRPr sz="1700"/>
          </a:p>
          <a:p>
            <a:pPr marL="0" lvl="0" indent="0" algn="ctr" rtl="0">
              <a:spcBef>
                <a:spcPts val="0"/>
              </a:spcBef>
              <a:spcAft>
                <a:spcPts val="0"/>
              </a:spcAft>
              <a:buNone/>
            </a:pPr>
            <a:endParaRPr sz="2200"/>
          </a:p>
        </p:txBody>
      </p:sp>
      <p:cxnSp>
        <p:nvCxnSpPr>
          <p:cNvPr id="612" name="Google Shape;612;p103"/>
          <p:cNvCxnSpPr>
            <a:endCxn id="613" idx="0"/>
          </p:cNvCxnSpPr>
          <p:nvPr/>
        </p:nvCxnSpPr>
        <p:spPr>
          <a:xfrm>
            <a:off x="6244750" y="2433025"/>
            <a:ext cx="1079100" cy="584100"/>
          </a:xfrm>
          <a:prstGeom prst="straightConnector1">
            <a:avLst/>
          </a:prstGeom>
          <a:noFill/>
          <a:ln w="28575" cap="flat" cmpd="sng">
            <a:solidFill>
              <a:schemeClr val="dk2"/>
            </a:solidFill>
            <a:prstDash val="solid"/>
            <a:round/>
            <a:headEnd type="none" w="med" len="med"/>
            <a:tailEnd type="triangle" w="med" len="med"/>
          </a:ln>
        </p:spPr>
      </p:cxnSp>
      <p:sp>
        <p:nvSpPr>
          <p:cNvPr id="613" name="Google Shape;613;p103"/>
          <p:cNvSpPr txBox="1"/>
          <p:nvPr/>
        </p:nvSpPr>
        <p:spPr>
          <a:xfrm>
            <a:off x="5651200" y="3017125"/>
            <a:ext cx="3345300" cy="9360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Current events, both global and local, made texts interesting and pertinent.</a:t>
            </a:r>
            <a:endParaRPr sz="1700"/>
          </a:p>
          <a:p>
            <a:pPr marL="0" lvl="0" indent="0" algn="ctr" rtl="0">
              <a:spcBef>
                <a:spcPts val="0"/>
              </a:spcBef>
              <a:spcAft>
                <a:spcPts val="0"/>
              </a:spcAft>
              <a:buNone/>
            </a:pPr>
            <a:endParaRPr sz="2200"/>
          </a:p>
        </p:txBody>
      </p:sp>
      <p:pic>
        <p:nvPicPr>
          <p:cNvPr id="614" name="Google Shape;614;p103"/>
          <p:cNvPicPr preferRelativeResize="0"/>
          <p:nvPr/>
        </p:nvPicPr>
        <p:blipFill>
          <a:blip r:embed="rId3">
            <a:alphaModFix/>
          </a:blip>
          <a:stretch>
            <a:fillRect/>
          </a:stretch>
        </p:blipFill>
        <p:spPr>
          <a:xfrm>
            <a:off x="1933175" y="4338975"/>
            <a:ext cx="1508500" cy="2021700"/>
          </a:xfrm>
          <a:prstGeom prst="rect">
            <a:avLst/>
          </a:prstGeom>
          <a:noFill/>
          <a:ln>
            <a:noFill/>
          </a:ln>
        </p:spPr>
      </p:pic>
      <p:pic>
        <p:nvPicPr>
          <p:cNvPr id="615" name="Google Shape;615;p103"/>
          <p:cNvPicPr preferRelativeResize="0"/>
          <p:nvPr/>
        </p:nvPicPr>
        <p:blipFill>
          <a:blip r:embed="rId4">
            <a:alphaModFix/>
          </a:blip>
          <a:stretch>
            <a:fillRect/>
          </a:stretch>
        </p:blipFill>
        <p:spPr>
          <a:xfrm>
            <a:off x="4401000" y="4105525"/>
            <a:ext cx="2505600" cy="2505600"/>
          </a:xfrm>
          <a:prstGeom prst="rect">
            <a:avLst/>
          </a:prstGeom>
          <a:noFill/>
          <a:ln>
            <a:noFill/>
          </a:ln>
        </p:spPr>
      </p:pic>
      <p:pic>
        <p:nvPicPr>
          <p:cNvPr id="616" name="Google Shape;616;p103"/>
          <p:cNvPicPr preferRelativeResize="0"/>
          <p:nvPr/>
        </p:nvPicPr>
        <p:blipFill>
          <a:blip r:embed="rId5">
            <a:alphaModFix/>
          </a:blip>
          <a:stretch>
            <a:fillRect/>
          </a:stretch>
        </p:blipFill>
        <p:spPr>
          <a:xfrm>
            <a:off x="7033650" y="4105525"/>
            <a:ext cx="1957950" cy="2505603"/>
          </a:xfrm>
          <a:prstGeom prst="rect">
            <a:avLst/>
          </a:prstGeom>
          <a:noFill/>
          <a:ln>
            <a:noFill/>
          </a:ln>
        </p:spPr>
      </p:pic>
      <p:pic>
        <p:nvPicPr>
          <p:cNvPr id="617" name="Google Shape;617;p103"/>
          <p:cNvPicPr preferRelativeResize="0"/>
          <p:nvPr/>
        </p:nvPicPr>
        <p:blipFill>
          <a:blip r:embed="rId6">
            <a:alphaModFix/>
          </a:blip>
          <a:stretch>
            <a:fillRect/>
          </a:stretch>
        </p:blipFill>
        <p:spPr>
          <a:xfrm>
            <a:off x="166625" y="4420725"/>
            <a:ext cx="1401075" cy="1858200"/>
          </a:xfrm>
          <a:prstGeom prst="rect">
            <a:avLst/>
          </a:prstGeom>
          <a:noFill/>
          <a:ln>
            <a:noFill/>
          </a:ln>
        </p:spPr>
      </p:pic>
      <p:sp>
        <p:nvSpPr>
          <p:cNvPr id="618" name="Google Shape;618;p103"/>
          <p:cNvSpPr/>
          <p:nvPr/>
        </p:nvSpPr>
        <p:spPr>
          <a:xfrm>
            <a:off x="48475" y="3696000"/>
            <a:ext cx="1637400" cy="3162000"/>
          </a:xfrm>
          <a:prstGeom prst="mathMultiply">
            <a:avLst>
              <a:gd name="adj1" fmla="val 7722"/>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86"/>
          <p:cNvSpPr/>
          <p:nvPr/>
        </p:nvSpPr>
        <p:spPr>
          <a:xfrm>
            <a:off x="969013" y="3627875"/>
            <a:ext cx="2568000" cy="287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6"/>
          <p:cNvSpPr/>
          <p:nvPr/>
        </p:nvSpPr>
        <p:spPr>
          <a:xfrm>
            <a:off x="4187800" y="4164400"/>
            <a:ext cx="3963300" cy="216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6"/>
          <p:cNvSpPr/>
          <p:nvPr/>
        </p:nvSpPr>
        <p:spPr>
          <a:xfrm>
            <a:off x="969025" y="1261750"/>
            <a:ext cx="3677100" cy="1919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6"/>
          <p:cNvSpPr txBox="1"/>
          <p:nvPr/>
        </p:nvSpPr>
        <p:spPr>
          <a:xfrm>
            <a:off x="6592175" y="24508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449" name="Google Shape;449;p86"/>
          <p:cNvPicPr preferRelativeResize="0"/>
          <p:nvPr/>
        </p:nvPicPr>
        <p:blipFill>
          <a:blip r:embed="rId3">
            <a:alphaModFix/>
          </a:blip>
          <a:stretch>
            <a:fillRect/>
          </a:stretch>
        </p:blipFill>
        <p:spPr>
          <a:xfrm>
            <a:off x="1137975" y="1346011"/>
            <a:ext cx="3339573" cy="1700531"/>
          </a:xfrm>
          <a:prstGeom prst="rect">
            <a:avLst/>
          </a:prstGeom>
          <a:noFill/>
          <a:ln>
            <a:noFill/>
          </a:ln>
        </p:spPr>
      </p:pic>
      <p:pic>
        <p:nvPicPr>
          <p:cNvPr id="450" name="Google Shape;450;p86"/>
          <p:cNvPicPr preferRelativeResize="0"/>
          <p:nvPr/>
        </p:nvPicPr>
        <p:blipFill>
          <a:blip r:embed="rId4">
            <a:alphaModFix/>
          </a:blip>
          <a:stretch>
            <a:fillRect/>
          </a:stretch>
        </p:blipFill>
        <p:spPr>
          <a:xfrm>
            <a:off x="1117712" y="3785412"/>
            <a:ext cx="2270624" cy="2556825"/>
          </a:xfrm>
          <a:prstGeom prst="rect">
            <a:avLst/>
          </a:prstGeom>
          <a:noFill/>
          <a:ln>
            <a:noFill/>
          </a:ln>
        </p:spPr>
      </p:pic>
      <p:pic>
        <p:nvPicPr>
          <p:cNvPr id="451" name="Google Shape;451;p86"/>
          <p:cNvPicPr preferRelativeResize="0"/>
          <p:nvPr/>
        </p:nvPicPr>
        <p:blipFill>
          <a:blip r:embed="rId5">
            <a:alphaModFix/>
          </a:blip>
          <a:stretch>
            <a:fillRect/>
          </a:stretch>
        </p:blipFill>
        <p:spPr>
          <a:xfrm>
            <a:off x="4369700" y="4288136"/>
            <a:ext cx="3599499" cy="1919730"/>
          </a:xfrm>
          <a:prstGeom prst="rect">
            <a:avLst/>
          </a:prstGeom>
          <a:noFill/>
          <a:ln>
            <a:noFill/>
          </a:ln>
        </p:spPr>
      </p:pic>
      <p:sp>
        <p:nvSpPr>
          <p:cNvPr id="452" name="Google Shape;452;p86"/>
          <p:cNvSpPr/>
          <p:nvPr/>
        </p:nvSpPr>
        <p:spPr>
          <a:xfrm>
            <a:off x="5550700" y="345275"/>
            <a:ext cx="2418600" cy="328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6"/>
          <p:cNvSpPr txBox="1"/>
          <p:nvPr/>
        </p:nvSpPr>
        <p:spPr>
          <a:xfrm>
            <a:off x="1801700" y="3170850"/>
            <a:ext cx="2568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Carey Swanson, SAP</a:t>
            </a:r>
            <a:endParaRPr b="1">
              <a:solidFill>
                <a:srgbClr val="FFFFFF"/>
              </a:solidFill>
            </a:endParaRPr>
          </a:p>
        </p:txBody>
      </p:sp>
      <p:sp>
        <p:nvSpPr>
          <p:cNvPr id="454" name="Google Shape;454;p86"/>
          <p:cNvSpPr txBox="1"/>
          <p:nvPr/>
        </p:nvSpPr>
        <p:spPr>
          <a:xfrm>
            <a:off x="4885450" y="6342225"/>
            <a:ext cx="2568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Stacy Wetcher Gad, SAP</a:t>
            </a:r>
            <a:endParaRPr b="1">
              <a:solidFill>
                <a:srgbClr val="FFFFFF"/>
              </a:solidFill>
            </a:endParaRPr>
          </a:p>
        </p:txBody>
      </p:sp>
      <p:sp>
        <p:nvSpPr>
          <p:cNvPr id="455" name="Google Shape;455;p86"/>
          <p:cNvSpPr txBox="1"/>
          <p:nvPr/>
        </p:nvSpPr>
        <p:spPr>
          <a:xfrm>
            <a:off x="999250" y="6494625"/>
            <a:ext cx="2568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Gabriela Uro, CGCS</a:t>
            </a:r>
            <a:endParaRPr b="1">
              <a:solidFill>
                <a:srgbClr val="FFFFFF"/>
              </a:solidFill>
            </a:endParaRPr>
          </a:p>
        </p:txBody>
      </p:sp>
      <p:sp>
        <p:nvSpPr>
          <p:cNvPr id="456" name="Google Shape;456;p86"/>
          <p:cNvSpPr txBox="1"/>
          <p:nvPr/>
        </p:nvSpPr>
        <p:spPr>
          <a:xfrm>
            <a:off x="5296425" y="3687250"/>
            <a:ext cx="2568000" cy="41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Robin Hall, CGCS</a:t>
            </a:r>
            <a:endParaRPr b="1">
              <a:solidFill>
                <a:srgbClr val="FFFFFF"/>
              </a:solidFill>
            </a:endParaRPr>
          </a:p>
        </p:txBody>
      </p:sp>
      <p:pic>
        <p:nvPicPr>
          <p:cNvPr id="457" name="Google Shape;457;p86"/>
          <p:cNvPicPr preferRelativeResize="0"/>
          <p:nvPr/>
        </p:nvPicPr>
        <p:blipFill>
          <a:blip r:embed="rId6">
            <a:alphaModFix/>
          </a:blip>
          <a:stretch>
            <a:fillRect/>
          </a:stretch>
        </p:blipFill>
        <p:spPr>
          <a:xfrm>
            <a:off x="5709400" y="458500"/>
            <a:ext cx="2060600" cy="3090900"/>
          </a:xfrm>
          <a:prstGeom prst="rect">
            <a:avLst/>
          </a:prstGeom>
          <a:noFill/>
          <a:ln>
            <a:noFill/>
          </a:ln>
        </p:spPr>
      </p:pic>
      <p:sp>
        <p:nvSpPr>
          <p:cNvPr id="458" name="Google Shape;458;p86"/>
          <p:cNvSpPr/>
          <p:nvPr/>
        </p:nvSpPr>
        <p:spPr>
          <a:xfrm>
            <a:off x="108650" y="269075"/>
            <a:ext cx="49950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Welcome and Overview</a:t>
            </a:r>
            <a:endParaRPr sz="3000">
              <a:solidFill>
                <a:srgbClr val="FFFFFF"/>
              </a:solidFill>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23"/>
        <p:cNvGrpSpPr/>
        <p:nvPr/>
      </p:nvGrpSpPr>
      <p:grpSpPr>
        <a:xfrm>
          <a:off x="0" y="0"/>
          <a:ext cx="0" cy="0"/>
          <a:chOff x="0" y="0"/>
          <a:chExt cx="0" cy="0"/>
        </a:xfrm>
      </p:grpSpPr>
      <p:sp>
        <p:nvSpPr>
          <p:cNvPr id="624" name="Google Shape;624;p104"/>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Examples of Innovative Practice</a:t>
            </a:r>
            <a:endParaRPr sz="3000">
              <a:solidFill>
                <a:srgbClr val="FFFFFF"/>
              </a:solidFill>
              <a:latin typeface="Comfortaa"/>
              <a:ea typeface="Comfortaa"/>
              <a:cs typeface="Comfortaa"/>
              <a:sym typeface="Comfortaa"/>
            </a:endParaRPr>
          </a:p>
        </p:txBody>
      </p:sp>
      <p:pic>
        <p:nvPicPr>
          <p:cNvPr id="625" name="Google Shape;625;p104"/>
          <p:cNvPicPr preferRelativeResize="0"/>
          <p:nvPr/>
        </p:nvPicPr>
        <p:blipFill>
          <a:blip r:embed="rId3">
            <a:alphaModFix/>
          </a:blip>
          <a:stretch>
            <a:fillRect/>
          </a:stretch>
        </p:blipFill>
        <p:spPr>
          <a:xfrm>
            <a:off x="311875" y="1263575"/>
            <a:ext cx="1957950" cy="2624067"/>
          </a:xfrm>
          <a:prstGeom prst="rect">
            <a:avLst/>
          </a:prstGeom>
          <a:noFill/>
          <a:ln>
            <a:noFill/>
          </a:ln>
        </p:spPr>
      </p:pic>
      <p:pic>
        <p:nvPicPr>
          <p:cNvPr id="626" name="Google Shape;626;p104"/>
          <p:cNvPicPr preferRelativeResize="0"/>
          <p:nvPr/>
        </p:nvPicPr>
        <p:blipFill>
          <a:blip r:embed="rId4">
            <a:alphaModFix/>
          </a:blip>
          <a:stretch>
            <a:fillRect/>
          </a:stretch>
        </p:blipFill>
        <p:spPr>
          <a:xfrm>
            <a:off x="2422225" y="1263575"/>
            <a:ext cx="3902953" cy="5442026"/>
          </a:xfrm>
          <a:prstGeom prst="rect">
            <a:avLst/>
          </a:prstGeom>
          <a:noFill/>
          <a:ln>
            <a:noFill/>
          </a:ln>
        </p:spPr>
      </p:pic>
      <p:pic>
        <p:nvPicPr>
          <p:cNvPr id="627" name="Google Shape;627;p104"/>
          <p:cNvPicPr preferRelativeResize="0"/>
          <p:nvPr/>
        </p:nvPicPr>
        <p:blipFill>
          <a:blip r:embed="rId5">
            <a:alphaModFix/>
          </a:blip>
          <a:stretch>
            <a:fillRect/>
          </a:stretch>
        </p:blipFill>
        <p:spPr>
          <a:xfrm>
            <a:off x="6477578" y="2318250"/>
            <a:ext cx="2514023" cy="3352030"/>
          </a:xfrm>
          <a:prstGeom prst="rect">
            <a:avLst/>
          </a:prstGeom>
          <a:noFill/>
          <a:ln>
            <a:noFill/>
          </a:ln>
        </p:spPr>
      </p:pic>
      <p:pic>
        <p:nvPicPr>
          <p:cNvPr id="628" name="Google Shape;628;p104"/>
          <p:cNvPicPr preferRelativeResize="0"/>
          <p:nvPr/>
        </p:nvPicPr>
        <p:blipFill>
          <a:blip r:embed="rId6">
            <a:alphaModFix/>
          </a:blip>
          <a:stretch>
            <a:fillRect/>
          </a:stretch>
        </p:blipFill>
        <p:spPr>
          <a:xfrm>
            <a:off x="270649" y="4040052"/>
            <a:ext cx="1999177" cy="2665550"/>
          </a:xfrm>
          <a:prstGeom prst="rect">
            <a:avLst/>
          </a:prstGeom>
          <a:noFill/>
          <a:ln>
            <a:noFill/>
          </a:ln>
        </p:spPr>
      </p:pic>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33"/>
        <p:cNvGrpSpPr/>
        <p:nvPr/>
      </p:nvGrpSpPr>
      <p:grpSpPr>
        <a:xfrm>
          <a:off x="0" y="0"/>
          <a:ext cx="0" cy="0"/>
          <a:chOff x="0" y="0"/>
          <a:chExt cx="0" cy="0"/>
        </a:xfrm>
      </p:grpSpPr>
      <p:sp>
        <p:nvSpPr>
          <p:cNvPr id="634" name="Google Shape;634;p105"/>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Examples of Innovative Practice</a:t>
            </a:r>
            <a:endParaRPr sz="3000">
              <a:solidFill>
                <a:srgbClr val="FFFFFF"/>
              </a:solidFill>
              <a:latin typeface="Comfortaa"/>
              <a:ea typeface="Comfortaa"/>
              <a:cs typeface="Comfortaa"/>
              <a:sym typeface="Comfortaa"/>
            </a:endParaRPr>
          </a:p>
        </p:txBody>
      </p:sp>
      <p:sp>
        <p:nvSpPr>
          <p:cNvPr id="635" name="Google Shape;635;p105"/>
          <p:cNvSpPr txBox="1"/>
          <p:nvPr/>
        </p:nvSpPr>
        <p:spPr>
          <a:xfrm>
            <a:off x="2553000" y="1243500"/>
            <a:ext cx="4038000" cy="5277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Text selection is key.</a:t>
            </a:r>
            <a:endParaRPr sz="2200"/>
          </a:p>
          <a:p>
            <a:pPr marL="0" lvl="0" indent="0" algn="ctr" rtl="0">
              <a:spcBef>
                <a:spcPts val="0"/>
              </a:spcBef>
              <a:spcAft>
                <a:spcPts val="0"/>
              </a:spcAft>
              <a:buNone/>
            </a:pPr>
            <a:endParaRPr sz="2200"/>
          </a:p>
        </p:txBody>
      </p:sp>
      <p:sp>
        <p:nvSpPr>
          <p:cNvPr id="636" name="Google Shape;636;p105"/>
          <p:cNvSpPr txBox="1"/>
          <p:nvPr/>
        </p:nvSpPr>
        <p:spPr>
          <a:xfrm>
            <a:off x="418525" y="1909625"/>
            <a:ext cx="3345300" cy="8421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Complexity can be scaled and scaffolded.</a:t>
            </a:r>
            <a:endParaRPr sz="2200"/>
          </a:p>
          <a:p>
            <a:pPr marL="0" lvl="0" indent="0" algn="ctr" rtl="0">
              <a:spcBef>
                <a:spcPts val="0"/>
              </a:spcBef>
              <a:spcAft>
                <a:spcPts val="0"/>
              </a:spcAft>
              <a:buNone/>
            </a:pPr>
            <a:endParaRPr sz="2200"/>
          </a:p>
        </p:txBody>
      </p:sp>
      <p:cxnSp>
        <p:nvCxnSpPr>
          <p:cNvPr id="637" name="Google Shape;637;p105"/>
          <p:cNvCxnSpPr/>
          <p:nvPr/>
        </p:nvCxnSpPr>
        <p:spPr>
          <a:xfrm>
            <a:off x="3763825" y="2342775"/>
            <a:ext cx="1101300" cy="8100"/>
          </a:xfrm>
          <a:prstGeom prst="straightConnector1">
            <a:avLst/>
          </a:prstGeom>
          <a:noFill/>
          <a:ln w="28575" cap="flat" cmpd="sng">
            <a:solidFill>
              <a:schemeClr val="dk2"/>
            </a:solidFill>
            <a:prstDash val="solid"/>
            <a:round/>
            <a:headEnd type="none" w="med" len="med"/>
            <a:tailEnd type="triangle" w="med" len="med"/>
          </a:ln>
        </p:spPr>
      </p:cxnSp>
      <p:sp>
        <p:nvSpPr>
          <p:cNvPr id="638" name="Google Shape;638;p105"/>
          <p:cNvSpPr txBox="1"/>
          <p:nvPr/>
        </p:nvSpPr>
        <p:spPr>
          <a:xfrm>
            <a:off x="4865125" y="1903525"/>
            <a:ext cx="3345300" cy="9360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Aided by technology, students became skilled in “diving deep” into a text.</a:t>
            </a:r>
            <a:endParaRPr sz="1700"/>
          </a:p>
          <a:p>
            <a:pPr marL="0" lvl="0" indent="0" algn="ctr" rtl="0">
              <a:spcBef>
                <a:spcPts val="0"/>
              </a:spcBef>
              <a:spcAft>
                <a:spcPts val="0"/>
              </a:spcAft>
              <a:buNone/>
            </a:pPr>
            <a:endParaRPr sz="2200"/>
          </a:p>
        </p:txBody>
      </p:sp>
      <p:pic>
        <p:nvPicPr>
          <p:cNvPr id="639" name="Google Shape;639;p105"/>
          <p:cNvPicPr preferRelativeResize="0"/>
          <p:nvPr/>
        </p:nvPicPr>
        <p:blipFill>
          <a:blip r:embed="rId3">
            <a:alphaModFix/>
          </a:blip>
          <a:stretch>
            <a:fillRect/>
          </a:stretch>
        </p:blipFill>
        <p:spPr>
          <a:xfrm>
            <a:off x="1095175" y="2890152"/>
            <a:ext cx="6438602" cy="3932818"/>
          </a:xfrm>
          <a:prstGeom prst="rect">
            <a:avLst/>
          </a:prstGeom>
          <a:noFill/>
          <a:ln>
            <a:noFill/>
          </a:ln>
        </p:spPr>
      </p:pic>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44"/>
        <p:cNvGrpSpPr/>
        <p:nvPr/>
      </p:nvGrpSpPr>
      <p:grpSpPr>
        <a:xfrm>
          <a:off x="0" y="0"/>
          <a:ext cx="0" cy="0"/>
          <a:chOff x="0" y="0"/>
          <a:chExt cx="0" cy="0"/>
        </a:xfrm>
      </p:grpSpPr>
      <p:sp>
        <p:nvSpPr>
          <p:cNvPr id="645" name="Google Shape;645;p106"/>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Examples of Innovative Practice</a:t>
            </a:r>
            <a:endParaRPr sz="3000">
              <a:solidFill>
                <a:srgbClr val="FFFFFF"/>
              </a:solidFill>
              <a:latin typeface="Comfortaa"/>
              <a:ea typeface="Comfortaa"/>
              <a:cs typeface="Comfortaa"/>
              <a:sym typeface="Comfortaa"/>
            </a:endParaRPr>
          </a:p>
        </p:txBody>
      </p:sp>
      <p:sp>
        <p:nvSpPr>
          <p:cNvPr id="646" name="Google Shape;646;p106"/>
          <p:cNvSpPr txBox="1"/>
          <p:nvPr/>
        </p:nvSpPr>
        <p:spPr>
          <a:xfrm>
            <a:off x="2553000" y="1243500"/>
            <a:ext cx="4038000" cy="5277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Text selection is key.</a:t>
            </a:r>
            <a:endParaRPr sz="2200"/>
          </a:p>
          <a:p>
            <a:pPr marL="0" lvl="0" indent="0" algn="ctr" rtl="0">
              <a:spcBef>
                <a:spcPts val="0"/>
              </a:spcBef>
              <a:spcAft>
                <a:spcPts val="0"/>
              </a:spcAft>
              <a:buNone/>
            </a:pPr>
            <a:endParaRPr sz="2200"/>
          </a:p>
        </p:txBody>
      </p:sp>
      <p:sp>
        <p:nvSpPr>
          <p:cNvPr id="647" name="Google Shape;647;p106"/>
          <p:cNvSpPr txBox="1"/>
          <p:nvPr/>
        </p:nvSpPr>
        <p:spPr>
          <a:xfrm>
            <a:off x="2899350" y="1895663"/>
            <a:ext cx="3345300" cy="8421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Authentic interest cannot be faked.</a:t>
            </a:r>
            <a:endParaRPr sz="2200"/>
          </a:p>
          <a:p>
            <a:pPr marL="0" lvl="0" indent="0" algn="ctr" rtl="0">
              <a:spcBef>
                <a:spcPts val="0"/>
              </a:spcBef>
              <a:spcAft>
                <a:spcPts val="0"/>
              </a:spcAft>
              <a:buNone/>
            </a:pPr>
            <a:endParaRPr sz="2200"/>
          </a:p>
        </p:txBody>
      </p:sp>
      <p:cxnSp>
        <p:nvCxnSpPr>
          <p:cNvPr id="648" name="Google Shape;648;p106"/>
          <p:cNvCxnSpPr>
            <a:endCxn id="649" idx="0"/>
          </p:cNvCxnSpPr>
          <p:nvPr/>
        </p:nvCxnSpPr>
        <p:spPr>
          <a:xfrm flipH="1">
            <a:off x="1769025" y="2356825"/>
            <a:ext cx="1130400" cy="584100"/>
          </a:xfrm>
          <a:prstGeom prst="straightConnector1">
            <a:avLst/>
          </a:prstGeom>
          <a:noFill/>
          <a:ln w="28575" cap="flat" cmpd="sng">
            <a:solidFill>
              <a:schemeClr val="dk2"/>
            </a:solidFill>
            <a:prstDash val="solid"/>
            <a:round/>
            <a:headEnd type="none" w="med" len="med"/>
            <a:tailEnd type="triangle" w="med" len="med"/>
          </a:ln>
        </p:spPr>
      </p:cxnSp>
      <p:sp>
        <p:nvSpPr>
          <p:cNvPr id="649" name="Google Shape;649;p106"/>
          <p:cNvSpPr txBox="1"/>
          <p:nvPr/>
        </p:nvSpPr>
        <p:spPr>
          <a:xfrm>
            <a:off x="96375" y="2940925"/>
            <a:ext cx="3345300" cy="9360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Teachers have created electronic interest surveys for both students and parents.</a:t>
            </a:r>
            <a:endParaRPr sz="1700"/>
          </a:p>
          <a:p>
            <a:pPr marL="0" lvl="0" indent="0" algn="ctr" rtl="0">
              <a:spcBef>
                <a:spcPts val="0"/>
              </a:spcBef>
              <a:spcAft>
                <a:spcPts val="0"/>
              </a:spcAft>
              <a:buNone/>
            </a:pPr>
            <a:endParaRPr sz="2200"/>
          </a:p>
        </p:txBody>
      </p:sp>
      <p:cxnSp>
        <p:nvCxnSpPr>
          <p:cNvPr id="650" name="Google Shape;650;p106"/>
          <p:cNvCxnSpPr>
            <a:endCxn id="651" idx="0"/>
          </p:cNvCxnSpPr>
          <p:nvPr/>
        </p:nvCxnSpPr>
        <p:spPr>
          <a:xfrm>
            <a:off x="6243875" y="2342775"/>
            <a:ext cx="1069200" cy="598200"/>
          </a:xfrm>
          <a:prstGeom prst="straightConnector1">
            <a:avLst/>
          </a:prstGeom>
          <a:noFill/>
          <a:ln w="28575" cap="flat" cmpd="sng">
            <a:solidFill>
              <a:schemeClr val="dk2"/>
            </a:solidFill>
            <a:prstDash val="solid"/>
            <a:round/>
            <a:headEnd type="none" w="med" len="med"/>
            <a:tailEnd type="triangle" w="med" len="med"/>
          </a:ln>
        </p:spPr>
      </p:cxnSp>
      <p:sp>
        <p:nvSpPr>
          <p:cNvPr id="651" name="Google Shape;651;p106"/>
          <p:cNvSpPr txBox="1"/>
          <p:nvPr/>
        </p:nvSpPr>
        <p:spPr>
          <a:xfrm>
            <a:off x="5640425" y="2940975"/>
            <a:ext cx="3345300" cy="7089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Teachers chose books that </a:t>
            </a:r>
            <a:r>
              <a:rPr lang="en" sz="1700" b="1" u="sng"/>
              <a:t>they were excited to teach</a:t>
            </a:r>
            <a:r>
              <a:rPr lang="en" sz="1700" b="1"/>
              <a:t>.</a:t>
            </a:r>
            <a:endParaRPr sz="2200"/>
          </a:p>
        </p:txBody>
      </p:sp>
      <p:pic>
        <p:nvPicPr>
          <p:cNvPr id="652" name="Google Shape;652;p106"/>
          <p:cNvPicPr preferRelativeResize="0"/>
          <p:nvPr/>
        </p:nvPicPr>
        <p:blipFill>
          <a:blip r:embed="rId3">
            <a:alphaModFix/>
          </a:blip>
          <a:stretch>
            <a:fillRect/>
          </a:stretch>
        </p:blipFill>
        <p:spPr>
          <a:xfrm>
            <a:off x="5640422" y="4069075"/>
            <a:ext cx="3345299" cy="2508976"/>
          </a:xfrm>
          <a:prstGeom prst="rect">
            <a:avLst/>
          </a:prstGeom>
          <a:noFill/>
          <a:ln>
            <a:noFill/>
          </a:ln>
        </p:spPr>
      </p:pic>
      <p:pic>
        <p:nvPicPr>
          <p:cNvPr id="653" name="Google Shape;653;p106"/>
          <p:cNvPicPr preferRelativeResize="0"/>
          <p:nvPr/>
        </p:nvPicPr>
        <p:blipFill>
          <a:blip r:embed="rId4">
            <a:alphaModFix/>
          </a:blip>
          <a:stretch>
            <a:fillRect/>
          </a:stretch>
        </p:blipFill>
        <p:spPr>
          <a:xfrm>
            <a:off x="152400" y="4029325"/>
            <a:ext cx="3448203" cy="2676276"/>
          </a:xfrm>
          <a:prstGeom prst="rect">
            <a:avLst/>
          </a:prstGeom>
          <a:noFill/>
          <a:ln>
            <a:noFill/>
          </a:ln>
        </p:spPr>
      </p:pic>
      <p:pic>
        <p:nvPicPr>
          <p:cNvPr id="654" name="Google Shape;654;p106"/>
          <p:cNvPicPr preferRelativeResize="0"/>
          <p:nvPr/>
        </p:nvPicPr>
        <p:blipFill>
          <a:blip r:embed="rId5">
            <a:alphaModFix/>
          </a:blip>
          <a:stretch>
            <a:fillRect/>
          </a:stretch>
        </p:blipFill>
        <p:spPr>
          <a:xfrm>
            <a:off x="3735831" y="2940975"/>
            <a:ext cx="1769357" cy="2177675"/>
          </a:xfrm>
          <a:prstGeom prst="rect">
            <a:avLst/>
          </a:prstGeom>
          <a:noFill/>
          <a:ln>
            <a:noFill/>
          </a:ln>
        </p:spPr>
      </p:pic>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59"/>
        <p:cNvGrpSpPr/>
        <p:nvPr/>
      </p:nvGrpSpPr>
      <p:grpSpPr>
        <a:xfrm>
          <a:off x="0" y="0"/>
          <a:ext cx="0" cy="0"/>
          <a:chOff x="0" y="0"/>
          <a:chExt cx="0" cy="0"/>
        </a:xfrm>
      </p:grpSpPr>
      <p:sp>
        <p:nvSpPr>
          <p:cNvPr id="660" name="Google Shape;660;p107"/>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Examples of Innovative Practice</a:t>
            </a:r>
            <a:endParaRPr sz="3000">
              <a:solidFill>
                <a:srgbClr val="FFFFFF"/>
              </a:solidFill>
              <a:latin typeface="Comfortaa"/>
              <a:ea typeface="Comfortaa"/>
              <a:cs typeface="Comfortaa"/>
              <a:sym typeface="Comfortaa"/>
            </a:endParaRPr>
          </a:p>
        </p:txBody>
      </p:sp>
      <p:sp>
        <p:nvSpPr>
          <p:cNvPr id="661" name="Google Shape;661;p107"/>
          <p:cNvSpPr txBox="1"/>
          <p:nvPr/>
        </p:nvSpPr>
        <p:spPr>
          <a:xfrm>
            <a:off x="2756750" y="1251325"/>
            <a:ext cx="3345300" cy="7089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Teachers chose books that </a:t>
            </a:r>
            <a:r>
              <a:rPr lang="en" sz="1700" b="1" u="sng"/>
              <a:t>they were excited to teach</a:t>
            </a:r>
            <a:r>
              <a:rPr lang="en" sz="1700" b="1"/>
              <a:t>.</a:t>
            </a:r>
            <a:endParaRPr sz="2200"/>
          </a:p>
        </p:txBody>
      </p:sp>
      <p:pic>
        <p:nvPicPr>
          <p:cNvPr id="662" name="Google Shape;662;p107"/>
          <p:cNvPicPr preferRelativeResize="0"/>
          <p:nvPr/>
        </p:nvPicPr>
        <p:blipFill>
          <a:blip r:embed="rId3">
            <a:alphaModFix/>
          </a:blip>
          <a:stretch>
            <a:fillRect/>
          </a:stretch>
        </p:blipFill>
        <p:spPr>
          <a:xfrm>
            <a:off x="861856" y="1251325"/>
            <a:ext cx="1769357" cy="2177675"/>
          </a:xfrm>
          <a:prstGeom prst="rect">
            <a:avLst/>
          </a:prstGeom>
          <a:noFill/>
          <a:ln>
            <a:noFill/>
          </a:ln>
        </p:spPr>
      </p:pic>
      <p:pic>
        <p:nvPicPr>
          <p:cNvPr id="663" name="Google Shape;663;p107" title="IMG_6321.MOV">
            <a:hlinkClick r:id="rId4"/>
          </p:cNvPr>
          <p:cNvPicPr preferRelativeResize="0"/>
          <p:nvPr/>
        </p:nvPicPr>
        <p:blipFill>
          <a:blip r:embed="rId5">
            <a:alphaModFix/>
          </a:blip>
          <a:stretch>
            <a:fillRect/>
          </a:stretch>
        </p:blipFill>
        <p:spPr>
          <a:xfrm>
            <a:off x="2691167" y="2100375"/>
            <a:ext cx="6273934" cy="4705450"/>
          </a:xfrm>
          <a:prstGeom prst="rect">
            <a:avLst/>
          </a:prstGeom>
          <a:noFill/>
          <a:ln>
            <a:noFill/>
          </a:ln>
        </p:spPr>
      </p:pic>
      <p:pic>
        <p:nvPicPr>
          <p:cNvPr id="664" name="Google Shape;664;p107"/>
          <p:cNvPicPr preferRelativeResize="0"/>
          <p:nvPr/>
        </p:nvPicPr>
        <p:blipFill>
          <a:blip r:embed="rId6">
            <a:alphaModFix/>
          </a:blip>
          <a:stretch>
            <a:fillRect/>
          </a:stretch>
        </p:blipFill>
        <p:spPr>
          <a:xfrm>
            <a:off x="1399098" y="5730125"/>
            <a:ext cx="1202624" cy="1075700"/>
          </a:xfrm>
          <a:prstGeom prst="rect">
            <a:avLst/>
          </a:prstGeom>
          <a:noFill/>
          <a:ln>
            <a:noFill/>
          </a:ln>
        </p:spPr>
      </p:pic>
      <p:pic>
        <p:nvPicPr>
          <p:cNvPr id="665" name="Google Shape;665;p107"/>
          <p:cNvPicPr preferRelativeResize="0"/>
          <p:nvPr/>
        </p:nvPicPr>
        <p:blipFill rotWithShape="1">
          <a:blip r:embed="rId7">
            <a:alphaModFix/>
          </a:blip>
          <a:srcRect l="5581" r="6102"/>
          <a:stretch/>
        </p:blipFill>
        <p:spPr>
          <a:xfrm>
            <a:off x="1421725" y="3505025"/>
            <a:ext cx="1202625" cy="2135225"/>
          </a:xfrm>
          <a:prstGeom prst="rect">
            <a:avLst/>
          </a:prstGeom>
          <a:noFill/>
          <a:ln>
            <a:noFill/>
          </a:ln>
        </p:spPr>
      </p:pic>
      <p:pic>
        <p:nvPicPr>
          <p:cNvPr id="666" name="Google Shape;666;p107"/>
          <p:cNvPicPr preferRelativeResize="0"/>
          <p:nvPr/>
        </p:nvPicPr>
        <p:blipFill>
          <a:blip r:embed="rId8">
            <a:alphaModFix/>
          </a:blip>
          <a:stretch>
            <a:fillRect/>
          </a:stretch>
        </p:blipFill>
        <p:spPr>
          <a:xfrm>
            <a:off x="-10900" y="3569150"/>
            <a:ext cx="1365800" cy="2038975"/>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3"/>
                                        </p:tgtEl>
                                        <p:attrNameLst>
                                          <p:attrName>style.visibility</p:attrName>
                                        </p:attrNameLst>
                                      </p:cBhvr>
                                      <p:to>
                                        <p:strVal val="visible"/>
                                      </p:to>
                                    </p:set>
                                    <p:animEffect transition="in" filter="fade">
                                      <p:cBhvr>
                                        <p:cTn id="7" dur="1000"/>
                                        <p:tgtEl>
                                          <p:spTgt spid="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71"/>
        <p:cNvGrpSpPr/>
        <p:nvPr/>
      </p:nvGrpSpPr>
      <p:grpSpPr>
        <a:xfrm>
          <a:off x="0" y="0"/>
          <a:ext cx="0" cy="0"/>
          <a:chOff x="0" y="0"/>
          <a:chExt cx="0" cy="0"/>
        </a:xfrm>
      </p:grpSpPr>
      <p:sp>
        <p:nvSpPr>
          <p:cNvPr id="672" name="Google Shape;672;p108"/>
          <p:cNvSpPr/>
          <p:nvPr/>
        </p:nvSpPr>
        <p:spPr>
          <a:xfrm>
            <a:off x="571500" y="1166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Examples of Innovative Practice</a:t>
            </a:r>
            <a:endParaRPr sz="3000">
              <a:solidFill>
                <a:srgbClr val="FFFFFF"/>
              </a:solidFill>
              <a:latin typeface="Comfortaa"/>
              <a:ea typeface="Comfortaa"/>
              <a:cs typeface="Comfortaa"/>
              <a:sym typeface="Comfortaa"/>
            </a:endParaRPr>
          </a:p>
        </p:txBody>
      </p:sp>
      <p:sp>
        <p:nvSpPr>
          <p:cNvPr id="673" name="Google Shape;673;p108"/>
          <p:cNvSpPr txBox="1"/>
          <p:nvPr/>
        </p:nvSpPr>
        <p:spPr>
          <a:xfrm>
            <a:off x="1668450" y="1120525"/>
            <a:ext cx="5807100" cy="438300"/>
          </a:xfrm>
          <a:prstGeom prst="rect">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Direct phonics instruction is integrated.</a:t>
            </a:r>
            <a:endParaRPr sz="2200" b="1"/>
          </a:p>
        </p:txBody>
      </p:sp>
      <p:cxnSp>
        <p:nvCxnSpPr>
          <p:cNvPr id="674" name="Google Shape;674;p108"/>
          <p:cNvCxnSpPr>
            <a:endCxn id="675" idx="0"/>
          </p:cNvCxnSpPr>
          <p:nvPr/>
        </p:nvCxnSpPr>
        <p:spPr>
          <a:xfrm flipH="1">
            <a:off x="1799975" y="2470775"/>
            <a:ext cx="1130400" cy="584100"/>
          </a:xfrm>
          <a:prstGeom prst="straightConnector1">
            <a:avLst/>
          </a:prstGeom>
          <a:noFill/>
          <a:ln w="28575" cap="flat" cmpd="sng">
            <a:solidFill>
              <a:schemeClr val="dk2"/>
            </a:solidFill>
            <a:prstDash val="solid"/>
            <a:round/>
            <a:headEnd type="none" w="med" len="med"/>
            <a:tailEnd type="triangle" w="med" len="med"/>
          </a:ln>
        </p:spPr>
      </p:cxnSp>
      <p:sp>
        <p:nvSpPr>
          <p:cNvPr id="675" name="Google Shape;675;p108"/>
          <p:cNvSpPr txBox="1"/>
          <p:nvPr/>
        </p:nvSpPr>
        <p:spPr>
          <a:xfrm>
            <a:off x="127325" y="3054875"/>
            <a:ext cx="3345300" cy="9360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Teachers and students made connections to the words in the anchor text.</a:t>
            </a:r>
            <a:endParaRPr sz="1700"/>
          </a:p>
          <a:p>
            <a:pPr marL="0" lvl="0" indent="0" algn="ctr" rtl="0">
              <a:spcBef>
                <a:spcPts val="0"/>
              </a:spcBef>
              <a:spcAft>
                <a:spcPts val="0"/>
              </a:spcAft>
              <a:buNone/>
            </a:pPr>
            <a:endParaRPr sz="2200"/>
          </a:p>
        </p:txBody>
      </p:sp>
      <p:cxnSp>
        <p:nvCxnSpPr>
          <p:cNvPr id="676" name="Google Shape;676;p108"/>
          <p:cNvCxnSpPr>
            <a:endCxn id="677" idx="0"/>
          </p:cNvCxnSpPr>
          <p:nvPr/>
        </p:nvCxnSpPr>
        <p:spPr>
          <a:xfrm>
            <a:off x="5928525" y="2456725"/>
            <a:ext cx="1069200" cy="598200"/>
          </a:xfrm>
          <a:prstGeom prst="straightConnector1">
            <a:avLst/>
          </a:prstGeom>
          <a:noFill/>
          <a:ln w="28575" cap="flat" cmpd="sng">
            <a:solidFill>
              <a:schemeClr val="dk2"/>
            </a:solidFill>
            <a:prstDash val="solid"/>
            <a:round/>
            <a:headEnd type="none" w="med" len="med"/>
            <a:tailEnd type="triangle" w="med" len="med"/>
          </a:ln>
        </p:spPr>
      </p:cxnSp>
      <p:sp>
        <p:nvSpPr>
          <p:cNvPr id="677" name="Google Shape;677;p108"/>
          <p:cNvSpPr txBox="1"/>
          <p:nvPr/>
        </p:nvSpPr>
        <p:spPr>
          <a:xfrm>
            <a:off x="4978725" y="3054925"/>
            <a:ext cx="4038000" cy="9360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Teachers have used technology to create activities based on the phonics of the words from the text.</a:t>
            </a:r>
            <a:endParaRPr sz="1700"/>
          </a:p>
          <a:p>
            <a:pPr marL="0" lvl="0" indent="0" algn="ctr" rtl="0">
              <a:spcBef>
                <a:spcPts val="0"/>
              </a:spcBef>
              <a:spcAft>
                <a:spcPts val="0"/>
              </a:spcAft>
              <a:buNone/>
            </a:pPr>
            <a:endParaRPr sz="2200"/>
          </a:p>
        </p:txBody>
      </p:sp>
      <p:sp>
        <p:nvSpPr>
          <p:cNvPr id="678" name="Google Shape;678;p108"/>
          <p:cNvSpPr txBox="1"/>
          <p:nvPr/>
        </p:nvSpPr>
        <p:spPr>
          <a:xfrm>
            <a:off x="2578500" y="1678350"/>
            <a:ext cx="4038000" cy="1189800"/>
          </a:xfrm>
          <a:prstGeom prst="rect">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Anchor texts provided the nails; teachers had to choose which to hammer.</a:t>
            </a:r>
            <a:endParaRPr sz="2200" b="1"/>
          </a:p>
        </p:txBody>
      </p:sp>
      <p:pic>
        <p:nvPicPr>
          <p:cNvPr id="679" name="Google Shape;679;p108"/>
          <p:cNvPicPr preferRelativeResize="0"/>
          <p:nvPr/>
        </p:nvPicPr>
        <p:blipFill rotWithShape="1">
          <a:blip r:embed="rId3">
            <a:alphaModFix/>
          </a:blip>
          <a:srcRect l="5326" t="11751" r="11061" b="20401"/>
          <a:stretch/>
        </p:blipFill>
        <p:spPr>
          <a:xfrm>
            <a:off x="76200" y="4263825"/>
            <a:ext cx="3133374" cy="1907075"/>
          </a:xfrm>
          <a:prstGeom prst="rect">
            <a:avLst/>
          </a:prstGeom>
          <a:noFill/>
          <a:ln>
            <a:noFill/>
          </a:ln>
        </p:spPr>
      </p:pic>
      <p:pic>
        <p:nvPicPr>
          <p:cNvPr id="680" name="Google Shape;680;p108"/>
          <p:cNvPicPr preferRelativeResize="0"/>
          <p:nvPr/>
        </p:nvPicPr>
        <p:blipFill rotWithShape="1">
          <a:blip r:embed="rId4">
            <a:alphaModFix/>
          </a:blip>
          <a:srcRect l="52815" r="8237" b="25512"/>
          <a:stretch/>
        </p:blipFill>
        <p:spPr>
          <a:xfrm rot="-5400000">
            <a:off x="3707200" y="3831013"/>
            <a:ext cx="1933000" cy="2772700"/>
          </a:xfrm>
          <a:prstGeom prst="rect">
            <a:avLst/>
          </a:prstGeom>
          <a:noFill/>
          <a:ln>
            <a:noFill/>
          </a:ln>
        </p:spPr>
      </p:pic>
      <p:pic>
        <p:nvPicPr>
          <p:cNvPr id="681" name="Google Shape;681;p108"/>
          <p:cNvPicPr preferRelativeResize="0"/>
          <p:nvPr/>
        </p:nvPicPr>
        <p:blipFill>
          <a:blip r:embed="rId5">
            <a:alphaModFix/>
          </a:blip>
          <a:stretch>
            <a:fillRect/>
          </a:stretch>
        </p:blipFill>
        <p:spPr>
          <a:xfrm>
            <a:off x="6287850" y="4061700"/>
            <a:ext cx="2676226" cy="2718628"/>
          </a:xfrm>
          <a:prstGeom prst="rect">
            <a:avLst/>
          </a:prstGeom>
          <a:noFill/>
          <a:ln>
            <a:noFill/>
          </a:ln>
        </p:spPr>
      </p:pic>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86"/>
        <p:cNvGrpSpPr/>
        <p:nvPr/>
      </p:nvGrpSpPr>
      <p:grpSpPr>
        <a:xfrm>
          <a:off x="0" y="0"/>
          <a:ext cx="0" cy="0"/>
          <a:chOff x="0" y="0"/>
          <a:chExt cx="0" cy="0"/>
        </a:xfrm>
      </p:grpSpPr>
      <p:sp>
        <p:nvSpPr>
          <p:cNvPr id="687" name="Google Shape;687;p109"/>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Examples of Innovative Practice</a:t>
            </a:r>
            <a:endParaRPr sz="3000">
              <a:solidFill>
                <a:srgbClr val="FFFFFF"/>
              </a:solidFill>
              <a:latin typeface="Comfortaa"/>
              <a:ea typeface="Comfortaa"/>
              <a:cs typeface="Comfortaa"/>
              <a:sym typeface="Comfortaa"/>
            </a:endParaRPr>
          </a:p>
        </p:txBody>
      </p:sp>
      <p:cxnSp>
        <p:nvCxnSpPr>
          <p:cNvPr id="688" name="Google Shape;688;p109"/>
          <p:cNvCxnSpPr>
            <a:endCxn id="689" idx="0"/>
          </p:cNvCxnSpPr>
          <p:nvPr/>
        </p:nvCxnSpPr>
        <p:spPr>
          <a:xfrm flipH="1">
            <a:off x="1799975" y="2242175"/>
            <a:ext cx="1130400" cy="584100"/>
          </a:xfrm>
          <a:prstGeom prst="straightConnector1">
            <a:avLst/>
          </a:prstGeom>
          <a:noFill/>
          <a:ln w="28575" cap="flat" cmpd="sng">
            <a:solidFill>
              <a:schemeClr val="dk2"/>
            </a:solidFill>
            <a:prstDash val="solid"/>
            <a:round/>
            <a:headEnd type="none" w="med" len="med"/>
            <a:tailEnd type="triangle" w="med" len="med"/>
          </a:ln>
        </p:spPr>
      </p:cxnSp>
      <p:sp>
        <p:nvSpPr>
          <p:cNvPr id="689" name="Google Shape;689;p109"/>
          <p:cNvSpPr txBox="1"/>
          <p:nvPr/>
        </p:nvSpPr>
        <p:spPr>
          <a:xfrm>
            <a:off x="127325" y="2826275"/>
            <a:ext cx="3345300" cy="6678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Teachers stopped heavy reliance on leveling.</a:t>
            </a:r>
            <a:endParaRPr sz="2200"/>
          </a:p>
        </p:txBody>
      </p:sp>
      <p:cxnSp>
        <p:nvCxnSpPr>
          <p:cNvPr id="690" name="Google Shape;690;p109"/>
          <p:cNvCxnSpPr>
            <a:endCxn id="691" idx="0"/>
          </p:cNvCxnSpPr>
          <p:nvPr/>
        </p:nvCxnSpPr>
        <p:spPr>
          <a:xfrm>
            <a:off x="5962550" y="2228125"/>
            <a:ext cx="1069200" cy="598200"/>
          </a:xfrm>
          <a:prstGeom prst="straightConnector1">
            <a:avLst/>
          </a:prstGeom>
          <a:noFill/>
          <a:ln w="28575" cap="flat" cmpd="sng">
            <a:solidFill>
              <a:schemeClr val="dk2"/>
            </a:solidFill>
            <a:prstDash val="solid"/>
            <a:round/>
            <a:headEnd type="none" w="med" len="med"/>
            <a:tailEnd type="triangle" w="med" len="med"/>
          </a:ln>
        </p:spPr>
      </p:cxnSp>
      <p:sp>
        <p:nvSpPr>
          <p:cNvPr id="691" name="Google Shape;691;p109"/>
          <p:cNvSpPr txBox="1"/>
          <p:nvPr/>
        </p:nvSpPr>
        <p:spPr>
          <a:xfrm>
            <a:off x="5046800" y="2826325"/>
            <a:ext cx="3969900" cy="9144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Teachers instead focused on skills, which has sharpened instruction and made it more effective.</a:t>
            </a:r>
            <a:endParaRPr sz="2200"/>
          </a:p>
        </p:txBody>
      </p:sp>
      <p:sp>
        <p:nvSpPr>
          <p:cNvPr id="692" name="Google Shape;692;p109"/>
          <p:cNvSpPr txBox="1"/>
          <p:nvPr/>
        </p:nvSpPr>
        <p:spPr>
          <a:xfrm>
            <a:off x="2553000" y="1838325"/>
            <a:ext cx="4038000" cy="842100"/>
          </a:xfrm>
          <a:prstGeom prst="rect">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Small group instruction is targeted and phonics driven.</a:t>
            </a:r>
            <a:endParaRPr sz="2200" b="1"/>
          </a:p>
        </p:txBody>
      </p:sp>
      <p:sp>
        <p:nvSpPr>
          <p:cNvPr id="693" name="Google Shape;693;p109"/>
          <p:cNvSpPr txBox="1"/>
          <p:nvPr/>
        </p:nvSpPr>
        <p:spPr>
          <a:xfrm>
            <a:off x="1668450" y="1272925"/>
            <a:ext cx="5807100" cy="438300"/>
          </a:xfrm>
          <a:prstGeom prst="rect">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Direct phonics instruction is integrated.</a:t>
            </a:r>
            <a:endParaRPr sz="2200" b="1"/>
          </a:p>
        </p:txBody>
      </p:sp>
      <p:pic>
        <p:nvPicPr>
          <p:cNvPr id="694" name="Google Shape;694;p109"/>
          <p:cNvPicPr preferRelativeResize="0"/>
          <p:nvPr/>
        </p:nvPicPr>
        <p:blipFill rotWithShape="1">
          <a:blip r:embed="rId3">
            <a:alphaModFix/>
          </a:blip>
          <a:srcRect b="15333"/>
          <a:stretch/>
        </p:blipFill>
        <p:spPr>
          <a:xfrm>
            <a:off x="4572000" y="3886625"/>
            <a:ext cx="4474850" cy="2841500"/>
          </a:xfrm>
          <a:prstGeom prst="rect">
            <a:avLst/>
          </a:prstGeom>
          <a:noFill/>
          <a:ln>
            <a:noFill/>
          </a:ln>
        </p:spPr>
      </p:pic>
      <p:pic>
        <p:nvPicPr>
          <p:cNvPr id="695" name="Google Shape;695;p109"/>
          <p:cNvPicPr preferRelativeResize="0"/>
          <p:nvPr/>
        </p:nvPicPr>
        <p:blipFill>
          <a:blip r:embed="rId4">
            <a:alphaModFix/>
          </a:blip>
          <a:stretch>
            <a:fillRect/>
          </a:stretch>
        </p:blipFill>
        <p:spPr>
          <a:xfrm>
            <a:off x="152400" y="3646475"/>
            <a:ext cx="4105562" cy="3059125"/>
          </a:xfrm>
          <a:prstGeom prst="rect">
            <a:avLst/>
          </a:prstGeom>
          <a:noFill/>
          <a:ln>
            <a:noFill/>
          </a:ln>
        </p:spPr>
      </p:pic>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00"/>
        <p:cNvGrpSpPr/>
        <p:nvPr/>
      </p:nvGrpSpPr>
      <p:grpSpPr>
        <a:xfrm>
          <a:off x="0" y="0"/>
          <a:ext cx="0" cy="0"/>
          <a:chOff x="0" y="0"/>
          <a:chExt cx="0" cy="0"/>
        </a:xfrm>
      </p:grpSpPr>
      <p:sp>
        <p:nvSpPr>
          <p:cNvPr id="701" name="Google Shape;701;p110"/>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Examples of Innovative Practice</a:t>
            </a:r>
            <a:endParaRPr sz="3000">
              <a:solidFill>
                <a:srgbClr val="FFFFFF"/>
              </a:solidFill>
              <a:latin typeface="Comfortaa"/>
              <a:ea typeface="Comfortaa"/>
              <a:cs typeface="Comfortaa"/>
              <a:sym typeface="Comfortaa"/>
            </a:endParaRPr>
          </a:p>
        </p:txBody>
      </p:sp>
      <p:cxnSp>
        <p:nvCxnSpPr>
          <p:cNvPr id="702" name="Google Shape;702;p110"/>
          <p:cNvCxnSpPr/>
          <p:nvPr/>
        </p:nvCxnSpPr>
        <p:spPr>
          <a:xfrm>
            <a:off x="4044600" y="2127825"/>
            <a:ext cx="990000" cy="6900"/>
          </a:xfrm>
          <a:prstGeom prst="straightConnector1">
            <a:avLst/>
          </a:prstGeom>
          <a:noFill/>
          <a:ln w="28575" cap="flat" cmpd="sng">
            <a:solidFill>
              <a:schemeClr val="dk2"/>
            </a:solidFill>
            <a:prstDash val="solid"/>
            <a:round/>
            <a:headEnd type="none" w="med" len="med"/>
            <a:tailEnd type="triangle" w="med" len="med"/>
          </a:ln>
        </p:spPr>
      </p:cxnSp>
      <p:sp>
        <p:nvSpPr>
          <p:cNvPr id="703" name="Google Shape;703;p110"/>
          <p:cNvSpPr txBox="1"/>
          <p:nvPr/>
        </p:nvSpPr>
        <p:spPr>
          <a:xfrm>
            <a:off x="5034600" y="1720575"/>
            <a:ext cx="3969900" cy="9144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Teachers focused on skills, which sharpened instruction and made it more effective.</a:t>
            </a:r>
            <a:endParaRPr sz="2200"/>
          </a:p>
        </p:txBody>
      </p:sp>
      <p:sp>
        <p:nvSpPr>
          <p:cNvPr id="704" name="Google Shape;704;p110"/>
          <p:cNvSpPr txBox="1"/>
          <p:nvPr/>
        </p:nvSpPr>
        <p:spPr>
          <a:xfrm>
            <a:off x="87725" y="1720575"/>
            <a:ext cx="4038000" cy="842100"/>
          </a:xfrm>
          <a:prstGeom prst="rect">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Small group instruction is targeted and phonics driven.</a:t>
            </a:r>
            <a:endParaRPr sz="2200" b="1"/>
          </a:p>
        </p:txBody>
      </p:sp>
      <p:sp>
        <p:nvSpPr>
          <p:cNvPr id="705" name="Google Shape;705;p110"/>
          <p:cNvSpPr txBox="1"/>
          <p:nvPr/>
        </p:nvSpPr>
        <p:spPr>
          <a:xfrm>
            <a:off x="1668450" y="1196725"/>
            <a:ext cx="5807100" cy="438300"/>
          </a:xfrm>
          <a:prstGeom prst="rect">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Direct phonics instruction is integrated.</a:t>
            </a:r>
            <a:endParaRPr sz="2200" b="1"/>
          </a:p>
        </p:txBody>
      </p:sp>
      <p:pic>
        <p:nvPicPr>
          <p:cNvPr id="706" name="Google Shape;706;p110" title="IMG_6689 (1).MOV">
            <a:hlinkClick r:id="rId3"/>
          </p:cNvPr>
          <p:cNvPicPr preferRelativeResize="0"/>
          <p:nvPr/>
        </p:nvPicPr>
        <p:blipFill>
          <a:blip r:embed="rId4">
            <a:alphaModFix/>
          </a:blip>
          <a:stretch>
            <a:fillRect/>
          </a:stretch>
        </p:blipFill>
        <p:spPr>
          <a:xfrm>
            <a:off x="1870300" y="2720525"/>
            <a:ext cx="5338600" cy="4003950"/>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
                                        </p:tgtEl>
                                        <p:attrNameLst>
                                          <p:attrName>style.visibility</p:attrName>
                                        </p:attrNameLst>
                                      </p:cBhvr>
                                      <p:to>
                                        <p:strVal val="visible"/>
                                      </p:to>
                                    </p:set>
                                    <p:animEffect transition="in" filter="fade">
                                      <p:cBhvr>
                                        <p:cTn id="7" dur="1000"/>
                                        <p:tgtEl>
                                          <p:spTgt spid="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11"/>
        <p:cNvGrpSpPr/>
        <p:nvPr/>
      </p:nvGrpSpPr>
      <p:grpSpPr>
        <a:xfrm>
          <a:off x="0" y="0"/>
          <a:ext cx="0" cy="0"/>
          <a:chOff x="0" y="0"/>
          <a:chExt cx="0" cy="0"/>
        </a:xfrm>
      </p:grpSpPr>
      <p:sp>
        <p:nvSpPr>
          <p:cNvPr id="712" name="Google Shape;712;p111"/>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Examples of Innovative Practice</a:t>
            </a:r>
            <a:endParaRPr sz="3000">
              <a:solidFill>
                <a:srgbClr val="FFFFFF"/>
              </a:solidFill>
              <a:latin typeface="Comfortaa"/>
              <a:ea typeface="Comfortaa"/>
              <a:cs typeface="Comfortaa"/>
              <a:sym typeface="Comfortaa"/>
            </a:endParaRPr>
          </a:p>
        </p:txBody>
      </p:sp>
      <p:cxnSp>
        <p:nvCxnSpPr>
          <p:cNvPr id="713" name="Google Shape;713;p111"/>
          <p:cNvCxnSpPr/>
          <p:nvPr/>
        </p:nvCxnSpPr>
        <p:spPr>
          <a:xfrm>
            <a:off x="4044600" y="2127825"/>
            <a:ext cx="990000" cy="6900"/>
          </a:xfrm>
          <a:prstGeom prst="straightConnector1">
            <a:avLst/>
          </a:prstGeom>
          <a:noFill/>
          <a:ln w="28575" cap="flat" cmpd="sng">
            <a:solidFill>
              <a:schemeClr val="dk2"/>
            </a:solidFill>
            <a:prstDash val="solid"/>
            <a:round/>
            <a:headEnd type="none" w="med" len="med"/>
            <a:tailEnd type="triangle" w="med" len="med"/>
          </a:ln>
        </p:spPr>
      </p:cxnSp>
      <p:sp>
        <p:nvSpPr>
          <p:cNvPr id="714" name="Google Shape;714;p111"/>
          <p:cNvSpPr txBox="1"/>
          <p:nvPr/>
        </p:nvSpPr>
        <p:spPr>
          <a:xfrm>
            <a:off x="5034600" y="1720575"/>
            <a:ext cx="3969900" cy="9144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Teachers focused on skills, which sharpened instruction and made it more effective.</a:t>
            </a:r>
            <a:endParaRPr sz="2200"/>
          </a:p>
        </p:txBody>
      </p:sp>
      <p:sp>
        <p:nvSpPr>
          <p:cNvPr id="715" name="Google Shape;715;p111"/>
          <p:cNvSpPr txBox="1"/>
          <p:nvPr/>
        </p:nvSpPr>
        <p:spPr>
          <a:xfrm>
            <a:off x="87725" y="1720575"/>
            <a:ext cx="4038000" cy="842100"/>
          </a:xfrm>
          <a:prstGeom prst="rect">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Small group instruction is targeted and phonics driven.</a:t>
            </a:r>
            <a:endParaRPr sz="2200" b="1"/>
          </a:p>
        </p:txBody>
      </p:sp>
      <p:sp>
        <p:nvSpPr>
          <p:cNvPr id="716" name="Google Shape;716;p111"/>
          <p:cNvSpPr txBox="1"/>
          <p:nvPr/>
        </p:nvSpPr>
        <p:spPr>
          <a:xfrm>
            <a:off x="1668450" y="1196725"/>
            <a:ext cx="5807100" cy="438300"/>
          </a:xfrm>
          <a:prstGeom prst="rect">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t>Direct phonics instruction is integrated.</a:t>
            </a:r>
            <a:endParaRPr sz="2200" b="1"/>
          </a:p>
        </p:txBody>
      </p:sp>
      <p:pic>
        <p:nvPicPr>
          <p:cNvPr id="717" name="Google Shape;717;p111" title="IMG_6709 (1).MOV">
            <a:hlinkClick r:id="rId3"/>
          </p:cNvPr>
          <p:cNvPicPr preferRelativeResize="0"/>
          <p:nvPr/>
        </p:nvPicPr>
        <p:blipFill>
          <a:blip r:embed="rId4">
            <a:alphaModFix/>
          </a:blip>
          <a:stretch>
            <a:fillRect/>
          </a:stretch>
        </p:blipFill>
        <p:spPr>
          <a:xfrm>
            <a:off x="1947650" y="2720525"/>
            <a:ext cx="5299700" cy="3974775"/>
          </a:xfrm>
          <a:prstGeom prst="rect">
            <a:avLst/>
          </a:prstGeom>
          <a:noFill/>
          <a:ln>
            <a:noFill/>
          </a:ln>
        </p:spPr>
      </p:pic>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22"/>
        <p:cNvGrpSpPr/>
        <p:nvPr/>
      </p:nvGrpSpPr>
      <p:grpSpPr>
        <a:xfrm>
          <a:off x="0" y="0"/>
          <a:ext cx="0" cy="0"/>
          <a:chOff x="0" y="0"/>
          <a:chExt cx="0" cy="0"/>
        </a:xfrm>
      </p:grpSpPr>
      <p:sp>
        <p:nvSpPr>
          <p:cNvPr id="723" name="Google Shape;723;p112"/>
          <p:cNvSpPr/>
          <p:nvPr/>
        </p:nvSpPr>
        <p:spPr>
          <a:xfrm>
            <a:off x="5460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Student Benefits</a:t>
            </a:r>
            <a:endParaRPr sz="3000">
              <a:solidFill>
                <a:srgbClr val="FFFFFF"/>
              </a:solidFill>
              <a:latin typeface="Comfortaa"/>
              <a:ea typeface="Comfortaa"/>
              <a:cs typeface="Comfortaa"/>
              <a:sym typeface="Comfortaa"/>
            </a:endParaRPr>
          </a:p>
        </p:txBody>
      </p:sp>
      <p:sp>
        <p:nvSpPr>
          <p:cNvPr id="724" name="Google Shape;724;p112"/>
          <p:cNvSpPr/>
          <p:nvPr/>
        </p:nvSpPr>
        <p:spPr>
          <a:xfrm>
            <a:off x="195525" y="1280850"/>
            <a:ext cx="3206400" cy="2404800"/>
          </a:xfrm>
          <a:prstGeom prst="flowChartAlternateProcess">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latin typeface="Comfortaa"/>
                <a:ea typeface="Comfortaa"/>
                <a:cs typeface="Comfortaa"/>
                <a:sym typeface="Comfortaa"/>
              </a:rPr>
              <a:t>Vocabulary acquisition has started very early on in a students’ literary journey, at very high levels.</a:t>
            </a:r>
            <a:endParaRPr sz="2200">
              <a:latin typeface="Comfortaa"/>
              <a:ea typeface="Comfortaa"/>
              <a:cs typeface="Comfortaa"/>
              <a:sym typeface="Comfortaa"/>
            </a:endParaRPr>
          </a:p>
        </p:txBody>
      </p:sp>
      <p:pic>
        <p:nvPicPr>
          <p:cNvPr id="725" name="Google Shape;725;p112"/>
          <p:cNvPicPr preferRelativeResize="0"/>
          <p:nvPr/>
        </p:nvPicPr>
        <p:blipFill>
          <a:blip r:embed="rId3">
            <a:alphaModFix/>
          </a:blip>
          <a:stretch>
            <a:fillRect/>
          </a:stretch>
        </p:blipFill>
        <p:spPr>
          <a:xfrm>
            <a:off x="3192787" y="3855325"/>
            <a:ext cx="2453621" cy="3271499"/>
          </a:xfrm>
          <a:prstGeom prst="rect">
            <a:avLst/>
          </a:prstGeom>
          <a:noFill/>
          <a:ln>
            <a:noFill/>
          </a:ln>
        </p:spPr>
      </p:pic>
      <p:pic>
        <p:nvPicPr>
          <p:cNvPr id="726" name="Google Shape;726;p112"/>
          <p:cNvPicPr preferRelativeResize="0"/>
          <p:nvPr/>
        </p:nvPicPr>
        <p:blipFill rotWithShape="1">
          <a:blip r:embed="rId4">
            <a:alphaModFix/>
          </a:blip>
          <a:srcRect t="12664" b="29718"/>
          <a:stretch/>
        </p:blipFill>
        <p:spPr>
          <a:xfrm rot="-5400000">
            <a:off x="6841626" y="4660325"/>
            <a:ext cx="2909974" cy="1257526"/>
          </a:xfrm>
          <a:prstGeom prst="rect">
            <a:avLst/>
          </a:prstGeom>
          <a:noFill/>
          <a:ln>
            <a:noFill/>
          </a:ln>
        </p:spPr>
      </p:pic>
      <p:pic>
        <p:nvPicPr>
          <p:cNvPr id="727" name="Google Shape;727;p112"/>
          <p:cNvPicPr preferRelativeResize="0"/>
          <p:nvPr/>
        </p:nvPicPr>
        <p:blipFill rotWithShape="1">
          <a:blip r:embed="rId5">
            <a:alphaModFix/>
          </a:blip>
          <a:srcRect l="29333" r="27217"/>
          <a:stretch/>
        </p:blipFill>
        <p:spPr>
          <a:xfrm>
            <a:off x="5787325" y="3855323"/>
            <a:ext cx="1739608" cy="3002675"/>
          </a:xfrm>
          <a:prstGeom prst="rect">
            <a:avLst/>
          </a:prstGeom>
          <a:noFill/>
          <a:ln>
            <a:noFill/>
          </a:ln>
        </p:spPr>
      </p:pic>
      <p:pic>
        <p:nvPicPr>
          <p:cNvPr id="728" name="Google Shape;728;p112"/>
          <p:cNvPicPr preferRelativeResize="0"/>
          <p:nvPr/>
        </p:nvPicPr>
        <p:blipFill rotWithShape="1">
          <a:blip r:embed="rId6">
            <a:alphaModFix/>
          </a:blip>
          <a:srcRect l="22026" t="9319" r="18969" b="33716"/>
          <a:stretch/>
        </p:blipFill>
        <p:spPr>
          <a:xfrm>
            <a:off x="3514699" y="1248175"/>
            <a:ext cx="1868257" cy="2404801"/>
          </a:xfrm>
          <a:prstGeom prst="rect">
            <a:avLst/>
          </a:prstGeom>
          <a:noFill/>
          <a:ln>
            <a:noFill/>
          </a:ln>
        </p:spPr>
      </p:pic>
      <p:pic>
        <p:nvPicPr>
          <p:cNvPr id="729" name="Google Shape;729;p112"/>
          <p:cNvPicPr preferRelativeResize="0"/>
          <p:nvPr/>
        </p:nvPicPr>
        <p:blipFill rotWithShape="1">
          <a:blip r:embed="rId7">
            <a:alphaModFix/>
          </a:blip>
          <a:srcRect t="10007" b="18507"/>
          <a:stretch/>
        </p:blipFill>
        <p:spPr>
          <a:xfrm>
            <a:off x="43130" y="3855325"/>
            <a:ext cx="3008726" cy="2867550"/>
          </a:xfrm>
          <a:prstGeom prst="rect">
            <a:avLst/>
          </a:prstGeom>
          <a:noFill/>
          <a:ln>
            <a:noFill/>
          </a:ln>
        </p:spPr>
      </p:pic>
      <p:pic>
        <p:nvPicPr>
          <p:cNvPr id="730" name="Google Shape;730;p112"/>
          <p:cNvPicPr preferRelativeResize="0"/>
          <p:nvPr/>
        </p:nvPicPr>
        <p:blipFill rotWithShape="1">
          <a:blip r:embed="rId8">
            <a:alphaModFix/>
          </a:blip>
          <a:srcRect l="33627" t="6634" r="35227" b="36417"/>
          <a:stretch/>
        </p:blipFill>
        <p:spPr>
          <a:xfrm>
            <a:off x="5632100" y="1280850"/>
            <a:ext cx="2932225" cy="2476101"/>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1000"/>
                                        <p:tgtEl>
                                          <p:spTgt spid="725"/>
                                        </p:tgtEl>
                                      </p:cBhvr>
                                    </p:animEffect>
                                  </p:childTnLst>
                                </p:cTn>
                              </p:par>
                              <p:par>
                                <p:cTn id="8" presetID="10" presetClass="entr" presetSubtype="0" fill="hold" nodeType="withEffect">
                                  <p:stCondLst>
                                    <p:cond delay="0"/>
                                  </p:stCondLst>
                                  <p:childTnLst>
                                    <p:set>
                                      <p:cBhvr>
                                        <p:cTn id="9" dur="1" fill="hold">
                                          <p:stCondLst>
                                            <p:cond delay="0"/>
                                          </p:stCondLst>
                                        </p:cTn>
                                        <p:tgtEl>
                                          <p:spTgt spid="726"/>
                                        </p:tgtEl>
                                        <p:attrNameLst>
                                          <p:attrName>style.visibility</p:attrName>
                                        </p:attrNameLst>
                                      </p:cBhvr>
                                      <p:to>
                                        <p:strVal val="visible"/>
                                      </p:to>
                                    </p:set>
                                    <p:animEffect transition="in" filter="fade">
                                      <p:cBhvr>
                                        <p:cTn id="10" dur="1000"/>
                                        <p:tgtEl>
                                          <p:spTgt spid="726"/>
                                        </p:tgtEl>
                                      </p:cBhvr>
                                    </p:animEffect>
                                  </p:childTnLst>
                                </p:cTn>
                              </p:par>
                              <p:par>
                                <p:cTn id="11" presetID="10" presetClass="entr" presetSubtype="0" fill="hold" nodeType="withEffect">
                                  <p:stCondLst>
                                    <p:cond delay="0"/>
                                  </p:stCondLst>
                                  <p:childTnLst>
                                    <p:set>
                                      <p:cBhvr>
                                        <p:cTn id="12" dur="1" fill="hold">
                                          <p:stCondLst>
                                            <p:cond delay="0"/>
                                          </p:stCondLst>
                                        </p:cTn>
                                        <p:tgtEl>
                                          <p:spTgt spid="727"/>
                                        </p:tgtEl>
                                        <p:attrNameLst>
                                          <p:attrName>style.visibility</p:attrName>
                                        </p:attrNameLst>
                                      </p:cBhvr>
                                      <p:to>
                                        <p:strVal val="visible"/>
                                      </p:to>
                                    </p:set>
                                    <p:animEffect transition="in" filter="fade">
                                      <p:cBhvr>
                                        <p:cTn id="13" dur="1000"/>
                                        <p:tgtEl>
                                          <p:spTgt spid="727"/>
                                        </p:tgtEl>
                                      </p:cBhvr>
                                    </p:animEffect>
                                  </p:childTnLst>
                                </p:cTn>
                              </p:par>
                              <p:par>
                                <p:cTn id="14" presetID="10" presetClass="entr" presetSubtype="0" fill="hold" nodeType="withEffect">
                                  <p:stCondLst>
                                    <p:cond delay="0"/>
                                  </p:stCondLst>
                                  <p:childTnLst>
                                    <p:set>
                                      <p:cBhvr>
                                        <p:cTn id="15" dur="1" fill="hold">
                                          <p:stCondLst>
                                            <p:cond delay="0"/>
                                          </p:stCondLst>
                                        </p:cTn>
                                        <p:tgtEl>
                                          <p:spTgt spid="729"/>
                                        </p:tgtEl>
                                        <p:attrNameLst>
                                          <p:attrName>style.visibility</p:attrName>
                                        </p:attrNameLst>
                                      </p:cBhvr>
                                      <p:to>
                                        <p:strVal val="visible"/>
                                      </p:to>
                                    </p:set>
                                    <p:animEffect transition="in" filter="fade">
                                      <p:cBhvr>
                                        <p:cTn id="16" dur="1000"/>
                                        <p:tgtEl>
                                          <p:spTgt spid="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35"/>
        <p:cNvGrpSpPr/>
        <p:nvPr/>
      </p:nvGrpSpPr>
      <p:grpSpPr>
        <a:xfrm>
          <a:off x="0" y="0"/>
          <a:ext cx="0" cy="0"/>
          <a:chOff x="0" y="0"/>
          <a:chExt cx="0" cy="0"/>
        </a:xfrm>
      </p:grpSpPr>
      <p:sp>
        <p:nvSpPr>
          <p:cNvPr id="736" name="Google Shape;736;p113"/>
          <p:cNvSpPr/>
          <p:nvPr/>
        </p:nvSpPr>
        <p:spPr>
          <a:xfrm>
            <a:off x="571500" y="269075"/>
            <a:ext cx="8052000" cy="8421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Student Benefits</a:t>
            </a:r>
            <a:endParaRPr sz="3000">
              <a:solidFill>
                <a:srgbClr val="FFFFFF"/>
              </a:solidFill>
              <a:latin typeface="Comfortaa"/>
              <a:ea typeface="Comfortaa"/>
              <a:cs typeface="Comfortaa"/>
              <a:sym typeface="Comfortaa"/>
            </a:endParaRPr>
          </a:p>
        </p:txBody>
      </p:sp>
      <p:pic>
        <p:nvPicPr>
          <p:cNvPr id="737" name="Google Shape;737;p113"/>
          <p:cNvPicPr preferRelativeResize="0"/>
          <p:nvPr/>
        </p:nvPicPr>
        <p:blipFill>
          <a:blip r:embed="rId3">
            <a:alphaModFix/>
          </a:blip>
          <a:stretch>
            <a:fillRect/>
          </a:stretch>
        </p:blipFill>
        <p:spPr>
          <a:xfrm>
            <a:off x="238350" y="1274300"/>
            <a:ext cx="2889100" cy="770425"/>
          </a:xfrm>
          <a:prstGeom prst="rect">
            <a:avLst/>
          </a:prstGeom>
          <a:noFill/>
          <a:ln>
            <a:noFill/>
          </a:ln>
        </p:spPr>
      </p:pic>
      <p:pic>
        <p:nvPicPr>
          <p:cNvPr id="738" name="Google Shape;738;p113"/>
          <p:cNvPicPr preferRelativeResize="0"/>
          <p:nvPr/>
        </p:nvPicPr>
        <p:blipFill>
          <a:blip r:embed="rId3">
            <a:alphaModFix/>
          </a:blip>
          <a:stretch>
            <a:fillRect/>
          </a:stretch>
        </p:blipFill>
        <p:spPr>
          <a:xfrm>
            <a:off x="3127450" y="1274300"/>
            <a:ext cx="2889100" cy="770425"/>
          </a:xfrm>
          <a:prstGeom prst="rect">
            <a:avLst/>
          </a:prstGeom>
          <a:noFill/>
          <a:ln>
            <a:noFill/>
          </a:ln>
        </p:spPr>
      </p:pic>
      <p:pic>
        <p:nvPicPr>
          <p:cNvPr id="739" name="Google Shape;739;p113"/>
          <p:cNvPicPr preferRelativeResize="0"/>
          <p:nvPr/>
        </p:nvPicPr>
        <p:blipFill>
          <a:blip r:embed="rId3">
            <a:alphaModFix/>
          </a:blip>
          <a:stretch>
            <a:fillRect/>
          </a:stretch>
        </p:blipFill>
        <p:spPr>
          <a:xfrm>
            <a:off x="5957850" y="1274300"/>
            <a:ext cx="2889101" cy="770425"/>
          </a:xfrm>
          <a:prstGeom prst="rect">
            <a:avLst/>
          </a:prstGeom>
          <a:noFill/>
          <a:ln>
            <a:noFill/>
          </a:ln>
        </p:spPr>
      </p:pic>
      <p:sp>
        <p:nvSpPr>
          <p:cNvPr id="740" name="Google Shape;740;p113"/>
          <p:cNvSpPr/>
          <p:nvPr/>
        </p:nvSpPr>
        <p:spPr>
          <a:xfrm>
            <a:off x="546000" y="2152275"/>
            <a:ext cx="8052000" cy="1515300"/>
          </a:xfrm>
          <a:prstGeom prst="flowChartAlternateProcess">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Comfortaa"/>
                <a:ea typeface="Comfortaa"/>
                <a:cs typeface="Comfortaa"/>
                <a:sym typeface="Comfortaa"/>
              </a:rPr>
              <a:t>Enjoyment of reading has risen significantly, especially with the low-achieving 25% of the class.</a:t>
            </a:r>
            <a:endParaRPr sz="3000">
              <a:latin typeface="Comfortaa"/>
              <a:ea typeface="Comfortaa"/>
              <a:cs typeface="Comfortaa"/>
              <a:sym typeface="Comfortaa"/>
            </a:endParaRPr>
          </a:p>
        </p:txBody>
      </p:sp>
      <p:pic>
        <p:nvPicPr>
          <p:cNvPr id="741" name="Google Shape;741;p113"/>
          <p:cNvPicPr preferRelativeResize="0"/>
          <p:nvPr/>
        </p:nvPicPr>
        <p:blipFill rotWithShape="1">
          <a:blip r:embed="rId4">
            <a:alphaModFix/>
          </a:blip>
          <a:srcRect t="14214"/>
          <a:stretch/>
        </p:blipFill>
        <p:spPr>
          <a:xfrm>
            <a:off x="1479300" y="3775125"/>
            <a:ext cx="6464200" cy="4159075"/>
          </a:xfrm>
          <a:prstGeom prst="rect">
            <a:avLst/>
          </a:prstGeom>
          <a:noFill/>
          <a:ln>
            <a:noFill/>
          </a:ln>
        </p:spPr>
      </p:pic>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87"/>
          <p:cNvSpPr/>
          <p:nvPr/>
        </p:nvSpPr>
        <p:spPr>
          <a:xfrm>
            <a:off x="108650" y="269075"/>
            <a:ext cx="4995000" cy="665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solidFill>
                  <a:srgbClr val="FFFFFF"/>
                </a:solidFill>
                <a:latin typeface="Comfortaa"/>
                <a:ea typeface="Comfortaa"/>
                <a:cs typeface="Comfortaa"/>
                <a:sym typeface="Comfortaa"/>
              </a:rPr>
              <a:t>Virtual tips!</a:t>
            </a:r>
            <a:endParaRPr sz="2800">
              <a:solidFill>
                <a:srgbClr val="FFFFFF"/>
              </a:solidFill>
              <a:latin typeface="Comfortaa"/>
              <a:ea typeface="Comfortaa"/>
              <a:cs typeface="Comfortaa"/>
              <a:sym typeface="Comfortaa"/>
            </a:endParaRPr>
          </a:p>
        </p:txBody>
      </p:sp>
      <p:sp>
        <p:nvSpPr>
          <p:cNvPr id="465" name="Google Shape;465;p87"/>
          <p:cNvSpPr txBox="1"/>
          <p:nvPr/>
        </p:nvSpPr>
        <p:spPr>
          <a:xfrm>
            <a:off x="270975" y="1088375"/>
            <a:ext cx="8561100" cy="21495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rgbClr val="FFFFFF"/>
              </a:buClr>
              <a:buSzPts val="2000"/>
              <a:buFont typeface="Lucida Sans"/>
              <a:buChar char="-"/>
            </a:pPr>
            <a:r>
              <a:rPr lang="en" sz="2000">
                <a:solidFill>
                  <a:srgbClr val="FFFFFF"/>
                </a:solidFill>
                <a:latin typeface="Lucida Sans"/>
                <a:ea typeface="Lucida Sans"/>
                <a:cs typeface="Lucida Sans"/>
                <a:sym typeface="Lucida Sans"/>
              </a:rPr>
              <a:t>This session is being recorded and the recording will be shared</a:t>
            </a:r>
            <a:endParaRPr sz="2000">
              <a:solidFill>
                <a:srgbClr val="FFFFFF"/>
              </a:solidFill>
              <a:latin typeface="Lucida Sans"/>
              <a:ea typeface="Lucida Sans"/>
              <a:cs typeface="Lucida Sans"/>
              <a:sym typeface="Lucida Sans"/>
            </a:endParaRPr>
          </a:p>
          <a:p>
            <a:pPr marL="457200" marR="0" lvl="0" indent="-355600" algn="l" rtl="0">
              <a:lnSpc>
                <a:spcPct val="115000"/>
              </a:lnSpc>
              <a:spcBef>
                <a:spcPts val="0"/>
              </a:spcBef>
              <a:spcAft>
                <a:spcPts val="0"/>
              </a:spcAft>
              <a:buClr>
                <a:srgbClr val="FFFFFF"/>
              </a:buClr>
              <a:buSzPts val="2000"/>
              <a:buFont typeface="Lucida Sans"/>
              <a:buChar char="-"/>
            </a:pPr>
            <a:r>
              <a:rPr lang="en" sz="2000">
                <a:solidFill>
                  <a:srgbClr val="FFFFFF"/>
                </a:solidFill>
                <a:latin typeface="Lucida Sans"/>
                <a:ea typeface="Lucida Sans"/>
                <a:cs typeface="Lucida Sans"/>
                <a:sym typeface="Lucida Sans"/>
              </a:rPr>
              <a:t>Because of our large group size today, participants will be muted</a:t>
            </a:r>
            <a:endParaRPr sz="2000">
              <a:solidFill>
                <a:srgbClr val="FFFFFF"/>
              </a:solidFill>
              <a:latin typeface="Lucida Sans"/>
              <a:ea typeface="Lucida Sans"/>
              <a:cs typeface="Lucida Sans"/>
              <a:sym typeface="Lucida Sans"/>
            </a:endParaRPr>
          </a:p>
          <a:p>
            <a:pPr marL="457200" marR="0" lvl="0" indent="-355600" algn="l" rtl="0">
              <a:lnSpc>
                <a:spcPct val="115000"/>
              </a:lnSpc>
              <a:spcBef>
                <a:spcPts val="0"/>
              </a:spcBef>
              <a:spcAft>
                <a:spcPts val="0"/>
              </a:spcAft>
              <a:buClr>
                <a:srgbClr val="FFFFFF"/>
              </a:buClr>
              <a:buSzPts val="2000"/>
              <a:buFont typeface="Lucida Sans"/>
              <a:buChar char="-"/>
            </a:pPr>
            <a:r>
              <a:rPr lang="en" sz="2000">
                <a:solidFill>
                  <a:srgbClr val="FFFFFF"/>
                </a:solidFill>
                <a:latin typeface="Lucida Sans"/>
                <a:ea typeface="Lucida Sans"/>
                <a:cs typeface="Lucida Sans"/>
                <a:sym typeface="Lucida Sans"/>
              </a:rPr>
              <a:t>Use the chat box for logistical questions or to share with the audience. We will not have a Q&amp;A for this session.</a:t>
            </a:r>
            <a:endParaRPr sz="2000">
              <a:solidFill>
                <a:srgbClr val="FFFFFF"/>
              </a:solidFill>
              <a:latin typeface="Lucida Sans"/>
              <a:ea typeface="Lucida Sans"/>
              <a:cs typeface="Lucida Sans"/>
              <a:sym typeface="Lucida Sans"/>
            </a:endParaRPr>
          </a:p>
          <a:p>
            <a:pPr marL="457200" marR="0" lvl="0" indent="0" algn="l" rtl="0">
              <a:lnSpc>
                <a:spcPct val="115000"/>
              </a:lnSpc>
              <a:spcBef>
                <a:spcPts val="1600"/>
              </a:spcBef>
              <a:spcAft>
                <a:spcPts val="0"/>
              </a:spcAft>
              <a:buNone/>
            </a:pPr>
            <a:endParaRPr sz="2000">
              <a:solidFill>
                <a:srgbClr val="FFFFFF"/>
              </a:solidFill>
              <a:latin typeface="Lucida Sans"/>
              <a:ea typeface="Lucida Sans"/>
              <a:cs typeface="Lucida Sans"/>
              <a:sym typeface="Lucida Sans"/>
            </a:endParaRPr>
          </a:p>
          <a:p>
            <a:pPr marL="0" marR="0" lvl="0" indent="0" algn="l" rtl="0">
              <a:lnSpc>
                <a:spcPct val="115000"/>
              </a:lnSpc>
              <a:spcBef>
                <a:spcPts val="1600"/>
              </a:spcBef>
              <a:spcAft>
                <a:spcPts val="0"/>
              </a:spcAft>
              <a:buNone/>
            </a:pPr>
            <a:endParaRPr sz="1800">
              <a:solidFill>
                <a:srgbClr val="FFFFFF"/>
              </a:solidFill>
              <a:latin typeface="Lucida Sans"/>
              <a:ea typeface="Lucida Sans"/>
              <a:cs typeface="Lucida Sans"/>
              <a:sym typeface="Lucida Sans"/>
            </a:endParaRPr>
          </a:p>
          <a:p>
            <a:pPr marL="0" marR="0" lvl="0" indent="0" algn="l" rtl="0">
              <a:lnSpc>
                <a:spcPct val="115000"/>
              </a:lnSpc>
              <a:spcBef>
                <a:spcPts val="1600"/>
              </a:spcBef>
              <a:spcAft>
                <a:spcPts val="1600"/>
              </a:spcAft>
              <a:buNone/>
            </a:pPr>
            <a:endParaRPr sz="2000">
              <a:solidFill>
                <a:srgbClr val="FFFFFF"/>
              </a:solidFill>
              <a:latin typeface="Lucida Sans"/>
              <a:ea typeface="Lucida Sans"/>
              <a:cs typeface="Lucida Sans"/>
              <a:sym typeface="Lucida Sans"/>
            </a:endParaRPr>
          </a:p>
        </p:txBody>
      </p:sp>
      <p:sp>
        <p:nvSpPr>
          <p:cNvPr id="466" name="Google Shape;466;p87"/>
          <p:cNvSpPr/>
          <p:nvPr/>
        </p:nvSpPr>
        <p:spPr>
          <a:xfrm>
            <a:off x="108650" y="3352800"/>
            <a:ext cx="8811900" cy="6657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solidFill>
                  <a:srgbClr val="FFFFFF"/>
                </a:solidFill>
                <a:latin typeface="Comfortaa"/>
                <a:ea typeface="Comfortaa"/>
                <a:cs typeface="Comfortaa"/>
                <a:sym typeface="Comfortaa"/>
              </a:rPr>
              <a:t>Some of the ways we’ll engage together today</a:t>
            </a:r>
            <a:endParaRPr sz="2800">
              <a:solidFill>
                <a:srgbClr val="FFFFFF"/>
              </a:solidFill>
              <a:latin typeface="Comfortaa"/>
              <a:ea typeface="Comfortaa"/>
              <a:cs typeface="Comfortaa"/>
              <a:sym typeface="Comfortaa"/>
            </a:endParaRPr>
          </a:p>
        </p:txBody>
      </p:sp>
      <p:pic>
        <p:nvPicPr>
          <p:cNvPr id="467" name="Google Shape;467;p87"/>
          <p:cNvPicPr preferRelativeResize="0"/>
          <p:nvPr/>
        </p:nvPicPr>
        <p:blipFill>
          <a:blip r:embed="rId3">
            <a:alphaModFix/>
          </a:blip>
          <a:stretch>
            <a:fillRect/>
          </a:stretch>
        </p:blipFill>
        <p:spPr>
          <a:xfrm>
            <a:off x="512502" y="5430423"/>
            <a:ext cx="1385121" cy="1385100"/>
          </a:xfrm>
          <a:prstGeom prst="rect">
            <a:avLst/>
          </a:prstGeom>
          <a:noFill/>
          <a:ln>
            <a:noFill/>
          </a:ln>
        </p:spPr>
      </p:pic>
      <p:sp>
        <p:nvSpPr>
          <p:cNvPr id="468" name="Google Shape;468;p87"/>
          <p:cNvSpPr txBox="1"/>
          <p:nvPr/>
        </p:nvSpPr>
        <p:spPr>
          <a:xfrm>
            <a:off x="1588650" y="5561525"/>
            <a:ext cx="3000000" cy="6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FFFFFF"/>
                </a:solidFill>
                <a:latin typeface="Caveat Brush"/>
                <a:ea typeface="Caveat Brush"/>
                <a:cs typeface="Caveat Brush"/>
                <a:sym typeface="Caveat Brush"/>
              </a:rPr>
              <a:t>Collaborative </a:t>
            </a:r>
            <a:endParaRPr sz="3300">
              <a:solidFill>
                <a:srgbClr val="FFFFFF"/>
              </a:solidFill>
              <a:latin typeface="Caveat Brush"/>
              <a:ea typeface="Caveat Brush"/>
              <a:cs typeface="Caveat Brush"/>
              <a:sym typeface="Caveat Brush"/>
            </a:endParaRPr>
          </a:p>
          <a:p>
            <a:pPr marL="0" lvl="0" indent="0" algn="ctr" rtl="0">
              <a:spcBef>
                <a:spcPts val="0"/>
              </a:spcBef>
              <a:spcAft>
                <a:spcPts val="0"/>
              </a:spcAft>
              <a:buNone/>
            </a:pPr>
            <a:r>
              <a:rPr lang="en" sz="3300">
                <a:solidFill>
                  <a:srgbClr val="FFFFFF"/>
                </a:solidFill>
                <a:latin typeface="Caveat Brush"/>
                <a:ea typeface="Caveat Brush"/>
                <a:cs typeface="Caveat Brush"/>
                <a:sym typeface="Caveat Brush"/>
              </a:rPr>
              <a:t>Q&amp;A google doc</a:t>
            </a:r>
            <a:endParaRPr>
              <a:solidFill>
                <a:srgbClr val="FFFFFF"/>
              </a:solidFill>
            </a:endParaRPr>
          </a:p>
        </p:txBody>
      </p:sp>
      <p:sp>
        <p:nvSpPr>
          <p:cNvPr id="469" name="Google Shape;469;p87"/>
          <p:cNvSpPr txBox="1"/>
          <p:nvPr/>
        </p:nvSpPr>
        <p:spPr>
          <a:xfrm>
            <a:off x="5920550" y="4454400"/>
            <a:ext cx="3000000" cy="6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FFFFFF"/>
                </a:solidFill>
                <a:latin typeface="Caveat Brush"/>
                <a:ea typeface="Caveat Brush"/>
                <a:cs typeface="Caveat Brush"/>
                <a:sym typeface="Caveat Brush"/>
              </a:rPr>
              <a:t>Chat questions!</a:t>
            </a:r>
            <a:endParaRPr>
              <a:solidFill>
                <a:srgbClr val="FFFFFF"/>
              </a:solidFill>
            </a:endParaRPr>
          </a:p>
        </p:txBody>
      </p:sp>
      <p:sp>
        <p:nvSpPr>
          <p:cNvPr id="470" name="Google Shape;470;p87"/>
          <p:cNvSpPr/>
          <p:nvPr/>
        </p:nvSpPr>
        <p:spPr>
          <a:xfrm>
            <a:off x="4917450" y="4350300"/>
            <a:ext cx="1219200" cy="873900"/>
          </a:xfrm>
          <a:prstGeom prst="wedgeRoundRectCallout">
            <a:avLst>
              <a:gd name="adj1" fmla="val -20833"/>
              <a:gd name="adj2" fmla="val 62500"/>
              <a:gd name="adj3" fmla="val 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1" name="Google Shape;471;p87"/>
          <p:cNvPicPr preferRelativeResize="0"/>
          <p:nvPr/>
        </p:nvPicPr>
        <p:blipFill>
          <a:blip r:embed="rId4">
            <a:alphaModFix/>
          </a:blip>
          <a:stretch>
            <a:fillRect/>
          </a:stretch>
        </p:blipFill>
        <p:spPr>
          <a:xfrm>
            <a:off x="368225" y="4235125"/>
            <a:ext cx="1219200" cy="1195296"/>
          </a:xfrm>
          <a:prstGeom prst="rect">
            <a:avLst/>
          </a:prstGeom>
          <a:noFill/>
          <a:ln>
            <a:noFill/>
          </a:ln>
        </p:spPr>
      </p:pic>
      <p:sp>
        <p:nvSpPr>
          <p:cNvPr id="472" name="Google Shape;472;p87"/>
          <p:cNvSpPr txBox="1"/>
          <p:nvPr/>
        </p:nvSpPr>
        <p:spPr>
          <a:xfrm>
            <a:off x="1320075" y="4378188"/>
            <a:ext cx="3000000" cy="66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FFFFFF"/>
                </a:solidFill>
                <a:latin typeface="Caveat Brush"/>
                <a:ea typeface="Caveat Brush"/>
                <a:cs typeface="Caveat Brush"/>
                <a:sym typeface="Caveat Brush"/>
              </a:rPr>
              <a:t>Interactive poll</a:t>
            </a:r>
            <a:endParaRPr>
              <a:solidFill>
                <a:srgbClr val="FFFFFF"/>
              </a:solidFill>
            </a:endParaRPr>
          </a:p>
        </p:txBody>
      </p:sp>
      <p:sp>
        <p:nvSpPr>
          <p:cNvPr id="473" name="Google Shape;473;p87"/>
          <p:cNvSpPr txBox="1"/>
          <p:nvPr/>
        </p:nvSpPr>
        <p:spPr>
          <a:xfrm>
            <a:off x="5066550" y="6184225"/>
            <a:ext cx="3966300" cy="522900"/>
          </a:xfrm>
          <a:prstGeom prst="rect">
            <a:avLst/>
          </a:prstGeom>
          <a:solidFill>
            <a:srgbClr val="00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u="sng">
                <a:solidFill>
                  <a:schemeClr val="hlink"/>
                </a:solidFill>
                <a:hlinkClick r:id="rId5"/>
              </a:rPr>
              <a:t>Resource List</a:t>
            </a:r>
            <a:endParaRPr sz="2200" b="1" u="sng"/>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114"/>
          <p:cNvPicPr preferRelativeResize="0"/>
          <p:nvPr/>
        </p:nvPicPr>
        <p:blipFill>
          <a:blip r:embed="rId3">
            <a:alphaModFix/>
          </a:blip>
          <a:stretch>
            <a:fillRect/>
          </a:stretch>
        </p:blipFill>
        <p:spPr>
          <a:xfrm>
            <a:off x="0" y="5552016"/>
            <a:ext cx="6543675" cy="1304925"/>
          </a:xfrm>
          <a:prstGeom prst="rect">
            <a:avLst/>
          </a:prstGeom>
          <a:noFill/>
          <a:ln>
            <a:noFill/>
          </a:ln>
        </p:spPr>
      </p:pic>
      <p:pic>
        <p:nvPicPr>
          <p:cNvPr id="747" name="Google Shape;747;p114"/>
          <p:cNvPicPr preferRelativeResize="0"/>
          <p:nvPr/>
        </p:nvPicPr>
        <p:blipFill rotWithShape="1">
          <a:blip r:embed="rId3">
            <a:alphaModFix/>
          </a:blip>
          <a:srcRect r="59096"/>
          <a:stretch/>
        </p:blipFill>
        <p:spPr>
          <a:xfrm>
            <a:off x="6467475" y="5552025"/>
            <a:ext cx="2676525" cy="1304925"/>
          </a:xfrm>
          <a:prstGeom prst="rect">
            <a:avLst/>
          </a:prstGeom>
          <a:noFill/>
          <a:ln>
            <a:noFill/>
          </a:ln>
        </p:spPr>
      </p:pic>
      <p:sp>
        <p:nvSpPr>
          <p:cNvPr id="748" name="Google Shape;748;p114"/>
          <p:cNvSpPr/>
          <p:nvPr/>
        </p:nvSpPr>
        <p:spPr>
          <a:xfrm>
            <a:off x="247200" y="2535850"/>
            <a:ext cx="8649600" cy="1078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Charlotte-Mecklenburg Schools</a:t>
            </a:r>
            <a:endParaRPr sz="3000">
              <a:solidFill>
                <a:srgbClr val="FFFFFF"/>
              </a:solidFill>
              <a:latin typeface="Comfortaa"/>
              <a:ea typeface="Comfortaa"/>
              <a:cs typeface="Comfortaa"/>
              <a:sym typeface="Comforta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15"/>
          <p:cNvSpPr txBox="1">
            <a:spLocks noGrp="1"/>
          </p:cNvSpPr>
          <p:nvPr>
            <p:ph type="ctrTitle"/>
          </p:nvPr>
        </p:nvSpPr>
        <p:spPr>
          <a:xfrm>
            <a:off x="0" y="667633"/>
            <a:ext cx="9144000" cy="3125700"/>
          </a:xfrm>
          <a:prstGeom prst="rect">
            <a:avLst/>
          </a:prstGeom>
          <a:solidFill>
            <a:srgbClr val="00AFD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4300">
                <a:solidFill>
                  <a:srgbClr val="FFFFFF"/>
                </a:solidFill>
                <a:latin typeface="Didact Gothic"/>
                <a:ea typeface="Didact Gothic"/>
                <a:cs typeface="Didact Gothic"/>
                <a:sym typeface="Didact Gothic"/>
              </a:rPr>
              <a:t>The Early Reading Accelerators: Considerations for Equitable Instruction from Educator Voice</a:t>
            </a:r>
            <a:endParaRPr sz="4300">
              <a:solidFill>
                <a:srgbClr val="FFFFFF"/>
              </a:solidFill>
              <a:latin typeface="Didact Gothic"/>
              <a:ea typeface="Didact Gothic"/>
              <a:cs typeface="Didact Gothic"/>
              <a:sym typeface="Didact Gothic"/>
            </a:endParaRPr>
          </a:p>
        </p:txBody>
      </p:sp>
      <p:pic>
        <p:nvPicPr>
          <p:cNvPr id="754" name="Google Shape;754;p115"/>
          <p:cNvPicPr preferRelativeResize="0"/>
          <p:nvPr/>
        </p:nvPicPr>
        <p:blipFill>
          <a:blip r:embed="rId3">
            <a:alphaModFix/>
          </a:blip>
          <a:stretch>
            <a:fillRect/>
          </a:stretch>
        </p:blipFill>
        <p:spPr>
          <a:xfrm>
            <a:off x="1371584" y="4532608"/>
            <a:ext cx="3489499" cy="1245848"/>
          </a:xfrm>
          <a:prstGeom prst="rect">
            <a:avLst/>
          </a:prstGeom>
          <a:noFill/>
          <a:ln>
            <a:noFill/>
          </a:ln>
        </p:spPr>
      </p:pic>
      <p:sp>
        <p:nvSpPr>
          <p:cNvPr id="755" name="Google Shape;755;p115"/>
          <p:cNvSpPr/>
          <p:nvPr/>
        </p:nvSpPr>
        <p:spPr>
          <a:xfrm>
            <a:off x="5513225" y="4477100"/>
            <a:ext cx="2251200" cy="1570800"/>
          </a:xfrm>
          <a:prstGeom prst="roundRect">
            <a:avLst>
              <a:gd name="adj" fmla="val 16667"/>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Didact Gothic"/>
                <a:ea typeface="Didact Gothic"/>
                <a:cs typeface="Didact Gothic"/>
                <a:sym typeface="Didact Gothic"/>
              </a:rPr>
              <a:t>Slide Deck</a:t>
            </a:r>
            <a:endParaRPr b="1">
              <a:latin typeface="Didact Gothic"/>
              <a:ea typeface="Didact Gothic"/>
              <a:cs typeface="Didact Gothic"/>
              <a:sym typeface="Didact Gothic"/>
            </a:endParaRPr>
          </a:p>
          <a:p>
            <a:pPr marL="0" lvl="0" indent="0" algn="ctr" rtl="0">
              <a:spcBef>
                <a:spcPts val="0"/>
              </a:spcBef>
              <a:spcAft>
                <a:spcPts val="0"/>
              </a:spcAft>
              <a:buNone/>
            </a:pPr>
            <a:r>
              <a:rPr lang="en" sz="1100" b="1">
                <a:latin typeface="Didact Gothic"/>
                <a:ea typeface="Didact Gothic"/>
                <a:cs typeface="Didact Gothic"/>
                <a:sym typeface="Didact Gothic"/>
              </a:rPr>
              <a:t>Click </a:t>
            </a:r>
            <a:r>
              <a:rPr lang="en" sz="1100" b="1" u="sng">
                <a:solidFill>
                  <a:schemeClr val="hlink"/>
                </a:solidFill>
                <a:latin typeface="Didact Gothic"/>
                <a:ea typeface="Didact Gothic"/>
                <a:cs typeface="Didact Gothic"/>
                <a:sym typeface="Didact Gothic"/>
                <a:hlinkClick r:id="rId4"/>
              </a:rPr>
              <a:t>Here</a:t>
            </a:r>
            <a:r>
              <a:rPr lang="en" sz="1100">
                <a:latin typeface="Didact Gothic"/>
                <a:ea typeface="Didact Gothic"/>
                <a:cs typeface="Didact Gothic"/>
                <a:sym typeface="Didact Gothic"/>
              </a:rPr>
              <a:t>    </a:t>
            </a:r>
            <a:r>
              <a:rPr lang="en" sz="1300">
                <a:latin typeface="Didact Gothic"/>
                <a:ea typeface="Didact Gothic"/>
                <a:cs typeface="Didact Gothic"/>
                <a:sym typeface="Didact Gothic"/>
              </a:rPr>
              <a:t>t.ly/iVUT</a:t>
            </a:r>
            <a:endParaRPr sz="1300">
              <a:latin typeface="Didact Gothic"/>
              <a:ea typeface="Didact Gothic"/>
              <a:cs typeface="Didact Gothic"/>
              <a:sym typeface="Didact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116"/>
          <p:cNvPicPr preferRelativeResize="0"/>
          <p:nvPr/>
        </p:nvPicPr>
        <p:blipFill>
          <a:blip r:embed="rId3">
            <a:alphaModFix/>
          </a:blip>
          <a:stretch>
            <a:fillRect/>
          </a:stretch>
        </p:blipFill>
        <p:spPr>
          <a:xfrm>
            <a:off x="152400" y="203200"/>
            <a:ext cx="8890200" cy="6517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17"/>
          <p:cNvSpPr/>
          <p:nvPr/>
        </p:nvSpPr>
        <p:spPr>
          <a:xfrm>
            <a:off x="0" y="1101567"/>
            <a:ext cx="9144000" cy="4556100"/>
          </a:xfrm>
          <a:prstGeom prst="rect">
            <a:avLst/>
          </a:prstGeom>
          <a:solidFill>
            <a:srgbClr val="00AF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17"/>
          <p:cNvSpPr txBox="1"/>
          <p:nvPr/>
        </p:nvSpPr>
        <p:spPr>
          <a:xfrm>
            <a:off x="2494650" y="2303975"/>
            <a:ext cx="6496800" cy="24726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Didact Gothic"/>
                <a:ea typeface="Didact Gothic"/>
                <a:cs typeface="Didact Gothic"/>
                <a:sym typeface="Didact Gothic"/>
              </a:rPr>
              <a:t>Anna Renne</a:t>
            </a:r>
            <a:endParaRPr sz="1800" b="1">
              <a:latin typeface="Didact Gothic"/>
              <a:ea typeface="Didact Gothic"/>
              <a:cs typeface="Didact Gothic"/>
              <a:sym typeface="Didact Gothic"/>
            </a:endParaRPr>
          </a:p>
          <a:p>
            <a:pPr marL="285750" lvl="0" indent="-317500" algn="l" rtl="0">
              <a:lnSpc>
                <a:spcPct val="150000"/>
              </a:lnSpc>
              <a:spcBef>
                <a:spcPts val="0"/>
              </a:spcBef>
              <a:spcAft>
                <a:spcPts val="0"/>
              </a:spcAft>
              <a:buClr>
                <a:schemeClr val="dk1"/>
              </a:buClr>
              <a:buSzPts val="1400"/>
              <a:buFont typeface="Didact Gothic"/>
              <a:buChar char="●"/>
            </a:pPr>
            <a:r>
              <a:rPr lang="en">
                <a:solidFill>
                  <a:schemeClr val="dk1"/>
                </a:solidFill>
                <a:latin typeface="Didact Gothic"/>
                <a:ea typeface="Didact Gothic"/>
                <a:cs typeface="Didact Gothic"/>
                <a:sym typeface="Didact Gothic"/>
              </a:rPr>
              <a:t>I obtained my elementary education degree at UNC Charlotte with a concentration in english and communications. This is my second year as part of the  Success by Design program as an EIT1. </a:t>
            </a:r>
            <a:endParaRPr>
              <a:solidFill>
                <a:schemeClr val="dk1"/>
              </a:solidFill>
              <a:latin typeface="Didact Gothic"/>
              <a:ea typeface="Didact Gothic"/>
              <a:cs typeface="Didact Gothic"/>
              <a:sym typeface="Didact Gothic"/>
            </a:endParaRPr>
          </a:p>
          <a:p>
            <a:pPr marL="285750" lvl="0" indent="-317500" algn="l" rtl="0">
              <a:lnSpc>
                <a:spcPct val="150000"/>
              </a:lnSpc>
              <a:spcBef>
                <a:spcPts val="0"/>
              </a:spcBef>
              <a:spcAft>
                <a:spcPts val="0"/>
              </a:spcAft>
              <a:buClr>
                <a:schemeClr val="dk1"/>
              </a:buClr>
              <a:buSzPts val="1400"/>
              <a:buFont typeface="Didact Gothic"/>
              <a:buChar char="●"/>
            </a:pPr>
            <a:r>
              <a:rPr lang="en">
                <a:solidFill>
                  <a:schemeClr val="dk1"/>
                </a:solidFill>
                <a:latin typeface="Didact Gothic"/>
                <a:ea typeface="Didact Gothic"/>
                <a:cs typeface="Didact Gothic"/>
                <a:sym typeface="Didact Gothic"/>
              </a:rPr>
              <a:t>I am a first grade teacher at Paw Creek Elementary.  This year, I am fully remote with my students and my school is a Title I STEM magnet.</a:t>
            </a:r>
            <a:endParaRPr>
              <a:solidFill>
                <a:schemeClr val="dk1"/>
              </a:solidFill>
              <a:latin typeface="Didact Gothic"/>
              <a:ea typeface="Didact Gothic"/>
              <a:cs typeface="Didact Gothic"/>
              <a:sym typeface="Didact Gothic"/>
            </a:endParaRPr>
          </a:p>
          <a:p>
            <a:pPr marL="285750" lvl="0" indent="-317500" algn="l" rtl="0">
              <a:lnSpc>
                <a:spcPct val="150000"/>
              </a:lnSpc>
              <a:spcBef>
                <a:spcPts val="0"/>
              </a:spcBef>
              <a:spcAft>
                <a:spcPts val="0"/>
              </a:spcAft>
              <a:buClr>
                <a:schemeClr val="dk1"/>
              </a:buClr>
              <a:buSzPts val="1400"/>
              <a:buFont typeface="Didact Gothic"/>
              <a:buChar char="●"/>
            </a:pPr>
            <a:r>
              <a:rPr lang="en">
                <a:solidFill>
                  <a:schemeClr val="dk1"/>
                </a:solidFill>
                <a:latin typeface="Didact Gothic"/>
                <a:ea typeface="Didact Gothic"/>
                <a:cs typeface="Didact Gothic"/>
                <a:sym typeface="Didact Gothic"/>
              </a:rPr>
              <a:t>On my PLC, I am the literacy lead and part of the school’s ILT team.  </a:t>
            </a:r>
            <a:endParaRPr sz="1800">
              <a:latin typeface="Didact Gothic"/>
              <a:ea typeface="Didact Gothic"/>
              <a:cs typeface="Didact Gothic"/>
              <a:sym typeface="Didact Gothic"/>
            </a:endParaRPr>
          </a:p>
        </p:txBody>
      </p:sp>
      <p:pic>
        <p:nvPicPr>
          <p:cNvPr id="767" name="Google Shape;767;p117"/>
          <p:cNvPicPr preferRelativeResize="0"/>
          <p:nvPr/>
        </p:nvPicPr>
        <p:blipFill rotWithShape="1">
          <a:blip r:embed="rId3">
            <a:alphaModFix/>
          </a:blip>
          <a:srcRect l="45831" t="22433" r="21605" b="40730"/>
          <a:stretch/>
        </p:blipFill>
        <p:spPr>
          <a:xfrm>
            <a:off x="271600" y="1628125"/>
            <a:ext cx="2129476" cy="35028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118"/>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800" b="1">
                <a:solidFill>
                  <a:srgbClr val="FFFFFF"/>
                </a:solidFill>
                <a:latin typeface="Didact Gothic"/>
                <a:ea typeface="Didact Gothic"/>
                <a:cs typeface="Didact Gothic"/>
                <a:sym typeface="Didact Gothic"/>
              </a:rPr>
              <a:t>Innovative Practices</a:t>
            </a:r>
            <a:endParaRPr sz="3800" b="1">
              <a:solidFill>
                <a:srgbClr val="FFFFFF"/>
              </a:solidFill>
              <a:latin typeface="Didact Gothic"/>
              <a:ea typeface="Didact Gothic"/>
              <a:cs typeface="Didact Gothic"/>
              <a:sym typeface="Didact Gothic"/>
            </a:endParaRPr>
          </a:p>
        </p:txBody>
      </p:sp>
      <p:pic>
        <p:nvPicPr>
          <p:cNvPr id="773" name="Google Shape;773;p118"/>
          <p:cNvPicPr preferRelativeResize="0"/>
          <p:nvPr/>
        </p:nvPicPr>
        <p:blipFill>
          <a:blip r:embed="rId3">
            <a:alphaModFix/>
          </a:blip>
          <a:stretch>
            <a:fillRect/>
          </a:stretch>
        </p:blipFill>
        <p:spPr>
          <a:xfrm>
            <a:off x="7706498" y="6173703"/>
            <a:ext cx="1437497" cy="513224"/>
          </a:xfrm>
          <a:prstGeom prst="rect">
            <a:avLst/>
          </a:prstGeom>
          <a:noFill/>
          <a:ln>
            <a:noFill/>
          </a:ln>
        </p:spPr>
      </p:pic>
      <p:sp>
        <p:nvSpPr>
          <p:cNvPr id="774" name="Google Shape;774;p118"/>
          <p:cNvSpPr txBox="1"/>
          <p:nvPr/>
        </p:nvSpPr>
        <p:spPr>
          <a:xfrm>
            <a:off x="488600" y="1362133"/>
            <a:ext cx="3322500" cy="30324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700" b="1">
                <a:latin typeface="Didact Gothic"/>
                <a:ea typeface="Didact Gothic"/>
                <a:cs typeface="Didact Gothic"/>
                <a:sym typeface="Didact Gothic"/>
              </a:rPr>
              <a:t>Assessment</a:t>
            </a:r>
            <a:endParaRPr sz="1700" b="1">
              <a:latin typeface="Didact Gothic"/>
              <a:ea typeface="Didact Gothic"/>
              <a:cs typeface="Didact Gothic"/>
              <a:sym typeface="Didact Gothic"/>
            </a:endParaRPr>
          </a:p>
          <a:p>
            <a:pPr marL="457200" lvl="0"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BOY, MOY, EOY (Example on next slide)</a:t>
            </a:r>
            <a:endParaRPr sz="1700">
              <a:latin typeface="Didact Gothic"/>
              <a:ea typeface="Didact Gothic"/>
              <a:cs typeface="Didact Gothic"/>
              <a:sym typeface="Didact Gothic"/>
            </a:endParaRPr>
          </a:p>
          <a:p>
            <a:pPr marL="457200" lvl="0"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Phonological skills</a:t>
            </a:r>
            <a:endParaRPr sz="1700">
              <a:latin typeface="Didact Gothic"/>
              <a:ea typeface="Didact Gothic"/>
              <a:cs typeface="Didact Gothic"/>
              <a:sym typeface="Didact Gothic"/>
            </a:endParaRPr>
          </a:p>
        </p:txBody>
      </p:sp>
      <p:sp>
        <p:nvSpPr>
          <p:cNvPr id="775" name="Google Shape;775;p118"/>
          <p:cNvSpPr txBox="1"/>
          <p:nvPr/>
        </p:nvSpPr>
        <p:spPr>
          <a:xfrm>
            <a:off x="1038175" y="4040233"/>
            <a:ext cx="1526100" cy="13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776" name="Google Shape;776;p118"/>
          <p:cNvPicPr preferRelativeResize="0"/>
          <p:nvPr/>
        </p:nvPicPr>
        <p:blipFill rotWithShape="1">
          <a:blip r:embed="rId4">
            <a:alphaModFix/>
          </a:blip>
          <a:srcRect l="28145" t="27315" r="22947" b="37159"/>
          <a:stretch/>
        </p:blipFill>
        <p:spPr>
          <a:xfrm>
            <a:off x="268600" y="3253082"/>
            <a:ext cx="4472024" cy="2435199"/>
          </a:xfrm>
          <a:prstGeom prst="rect">
            <a:avLst/>
          </a:prstGeom>
          <a:noFill/>
          <a:ln>
            <a:noFill/>
          </a:ln>
        </p:spPr>
      </p:pic>
      <p:pic>
        <p:nvPicPr>
          <p:cNvPr id="777" name="Google Shape;777;p118"/>
          <p:cNvPicPr preferRelativeResize="0"/>
          <p:nvPr/>
        </p:nvPicPr>
        <p:blipFill>
          <a:blip r:embed="rId5">
            <a:alphaModFix/>
          </a:blip>
          <a:stretch>
            <a:fillRect/>
          </a:stretch>
        </p:blipFill>
        <p:spPr>
          <a:xfrm>
            <a:off x="5403874" y="1368000"/>
            <a:ext cx="2833541" cy="3451877"/>
          </a:xfrm>
          <a:prstGeom prst="rect">
            <a:avLst/>
          </a:prstGeom>
          <a:noFill/>
          <a:ln>
            <a:noFill/>
          </a:ln>
        </p:spPr>
      </p:pic>
      <p:pic>
        <p:nvPicPr>
          <p:cNvPr id="778" name="Google Shape;778;p118">
            <a:hlinkClick r:id="rId6"/>
          </p:cNvPr>
          <p:cNvPicPr preferRelativeResize="0"/>
          <p:nvPr/>
        </p:nvPicPr>
        <p:blipFill>
          <a:blip r:embed="rId7">
            <a:alphaModFix/>
          </a:blip>
          <a:stretch>
            <a:fillRect/>
          </a:stretch>
        </p:blipFill>
        <p:spPr>
          <a:xfrm>
            <a:off x="6014675" y="172250"/>
            <a:ext cx="2981425" cy="6152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119"/>
          <p:cNvPicPr preferRelativeResize="0"/>
          <p:nvPr/>
        </p:nvPicPr>
        <p:blipFill>
          <a:blip r:embed="rId3">
            <a:alphaModFix/>
          </a:blip>
          <a:stretch>
            <a:fillRect/>
          </a:stretch>
        </p:blipFill>
        <p:spPr>
          <a:xfrm>
            <a:off x="-8" y="0"/>
            <a:ext cx="4242767" cy="5143501"/>
          </a:xfrm>
          <a:prstGeom prst="rect">
            <a:avLst/>
          </a:prstGeom>
          <a:noFill/>
          <a:ln>
            <a:noFill/>
          </a:ln>
        </p:spPr>
      </p:pic>
      <p:pic>
        <p:nvPicPr>
          <p:cNvPr id="784" name="Google Shape;784;p119"/>
          <p:cNvPicPr preferRelativeResize="0"/>
          <p:nvPr/>
        </p:nvPicPr>
        <p:blipFill>
          <a:blip r:embed="rId4">
            <a:alphaModFix/>
          </a:blip>
          <a:stretch>
            <a:fillRect/>
          </a:stretch>
        </p:blipFill>
        <p:spPr>
          <a:xfrm>
            <a:off x="4884847" y="0"/>
            <a:ext cx="4259156" cy="5143499"/>
          </a:xfrm>
          <a:prstGeom prst="rect">
            <a:avLst/>
          </a:prstGeom>
          <a:noFill/>
          <a:ln>
            <a:noFill/>
          </a:ln>
        </p:spPr>
      </p:pic>
      <p:pic>
        <p:nvPicPr>
          <p:cNvPr id="785" name="Google Shape;785;p119"/>
          <p:cNvPicPr preferRelativeResize="0"/>
          <p:nvPr/>
        </p:nvPicPr>
        <p:blipFill>
          <a:blip r:embed="rId5">
            <a:alphaModFix/>
          </a:blip>
          <a:stretch>
            <a:fillRect/>
          </a:stretch>
        </p:blipFill>
        <p:spPr>
          <a:xfrm>
            <a:off x="2591900" y="349167"/>
            <a:ext cx="1582500" cy="1582500"/>
          </a:xfrm>
          <a:prstGeom prst="rect">
            <a:avLst/>
          </a:prstGeom>
          <a:noFill/>
          <a:ln>
            <a:noFill/>
          </a:ln>
        </p:spPr>
      </p:pic>
      <p:pic>
        <p:nvPicPr>
          <p:cNvPr id="786" name="Google Shape;786;p119"/>
          <p:cNvPicPr preferRelativeResize="0"/>
          <p:nvPr/>
        </p:nvPicPr>
        <p:blipFill>
          <a:blip r:embed="rId6">
            <a:alphaModFix/>
          </a:blip>
          <a:stretch>
            <a:fillRect/>
          </a:stretch>
        </p:blipFill>
        <p:spPr>
          <a:xfrm>
            <a:off x="5930975" y="5121700"/>
            <a:ext cx="1374675" cy="13746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20"/>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800" b="1">
                <a:solidFill>
                  <a:srgbClr val="FFFFFF"/>
                </a:solidFill>
                <a:latin typeface="Didact Gothic"/>
                <a:ea typeface="Didact Gothic"/>
                <a:cs typeface="Didact Gothic"/>
                <a:sym typeface="Didact Gothic"/>
              </a:rPr>
              <a:t>Innovative Practices</a:t>
            </a:r>
            <a:endParaRPr sz="3800" b="1">
              <a:solidFill>
                <a:srgbClr val="FFFFFF"/>
              </a:solidFill>
              <a:latin typeface="Didact Gothic"/>
              <a:ea typeface="Didact Gothic"/>
              <a:cs typeface="Didact Gothic"/>
              <a:sym typeface="Didact Gothic"/>
            </a:endParaRPr>
          </a:p>
        </p:txBody>
      </p:sp>
      <p:pic>
        <p:nvPicPr>
          <p:cNvPr id="792" name="Google Shape;792;p120"/>
          <p:cNvPicPr preferRelativeResize="0"/>
          <p:nvPr/>
        </p:nvPicPr>
        <p:blipFill>
          <a:blip r:embed="rId3">
            <a:alphaModFix/>
          </a:blip>
          <a:stretch>
            <a:fillRect/>
          </a:stretch>
        </p:blipFill>
        <p:spPr>
          <a:xfrm>
            <a:off x="7706498" y="6173703"/>
            <a:ext cx="1437497" cy="513224"/>
          </a:xfrm>
          <a:prstGeom prst="rect">
            <a:avLst/>
          </a:prstGeom>
          <a:noFill/>
          <a:ln>
            <a:noFill/>
          </a:ln>
        </p:spPr>
      </p:pic>
      <p:sp>
        <p:nvSpPr>
          <p:cNvPr id="793" name="Google Shape;793;p120"/>
          <p:cNvSpPr txBox="1"/>
          <p:nvPr/>
        </p:nvSpPr>
        <p:spPr>
          <a:xfrm>
            <a:off x="344000" y="1397333"/>
            <a:ext cx="8079900" cy="44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latin typeface="Didact Gothic"/>
              <a:ea typeface="Didact Gothic"/>
              <a:cs typeface="Didact Gothic"/>
              <a:sym typeface="Didact Gothic"/>
            </a:endParaRPr>
          </a:p>
        </p:txBody>
      </p:sp>
      <p:graphicFrame>
        <p:nvGraphicFramePr>
          <p:cNvPr id="794" name="Google Shape;794;p120"/>
          <p:cNvGraphicFramePr/>
          <p:nvPr/>
        </p:nvGraphicFramePr>
        <p:xfrm>
          <a:off x="152400" y="1216158"/>
          <a:ext cx="3000000" cy="3000000"/>
        </p:xfrm>
        <a:graphic>
          <a:graphicData uri="http://schemas.openxmlformats.org/drawingml/2006/table">
            <a:tbl>
              <a:tblPr>
                <a:noFill/>
                <a:tableStyleId>{31CFF3CB-EAE8-436C-8C59-54CBACD09688}</a:tableStyleId>
              </a:tblPr>
              <a:tblGrid>
                <a:gridCol w="8734700">
                  <a:extLst>
                    <a:ext uri="{9D8B030D-6E8A-4147-A177-3AD203B41FA5}">
                      <a16:colId xmlns:a16="http://schemas.microsoft.com/office/drawing/2014/main" val="20000"/>
                    </a:ext>
                  </a:extLst>
                </a:gridCol>
              </a:tblGrid>
              <a:tr h="4629175">
                <a:tc>
                  <a:txBody>
                    <a:bodyPr/>
                    <a:lstStyle/>
                    <a:p>
                      <a:pPr marL="609600" lvl="0" indent="-488950" algn="l" rtl="0">
                        <a:lnSpc>
                          <a:spcPct val="150000"/>
                        </a:lnSpc>
                        <a:spcBef>
                          <a:spcPts val="0"/>
                        </a:spcBef>
                        <a:spcAft>
                          <a:spcPts val="0"/>
                        </a:spcAft>
                        <a:buClr>
                          <a:srgbClr val="201F1E"/>
                        </a:buClr>
                        <a:buSzPts val="2900"/>
                        <a:buFont typeface="Didact Gothic"/>
                        <a:buChar char="●"/>
                      </a:pPr>
                      <a:r>
                        <a:rPr lang="en" sz="2900">
                          <a:solidFill>
                            <a:srgbClr val="201F1E"/>
                          </a:solidFill>
                          <a:highlight>
                            <a:srgbClr val="FFFFFF"/>
                          </a:highlight>
                          <a:latin typeface="Didact Gothic"/>
                          <a:ea typeface="Didact Gothic"/>
                          <a:cs typeface="Didact Gothic"/>
                          <a:sym typeface="Didact Gothic"/>
                        </a:rPr>
                        <a:t>End of cycle testing allows us to see mastery of patterns student’s are currently working on. Students are tested on high frequency words, decodable words, spelling, sentence dictation, and fluency. </a:t>
                      </a:r>
                      <a:endParaRPr sz="2900">
                        <a:solidFill>
                          <a:srgbClr val="201F1E"/>
                        </a:solidFill>
                        <a:highlight>
                          <a:srgbClr val="FFFFFF"/>
                        </a:highlight>
                        <a:latin typeface="Didact Gothic"/>
                        <a:ea typeface="Didact Gothic"/>
                        <a:cs typeface="Didact Gothic"/>
                        <a:sym typeface="Didact Gothic"/>
                      </a:endParaRPr>
                    </a:p>
                  </a:txBody>
                  <a:tcPr marL="63500" marR="63500" marT="84675" marB="84675">
                    <a:lnL w="9525" cap="flat" cmpd="sng">
                      <a:solidFill>
                        <a:srgbClr val="000000">
                          <a:alpha val="0"/>
                        </a:srgbClr>
                      </a:solidFill>
                      <a:prstDash val="solid"/>
                      <a:round/>
                      <a:headEnd type="none" w="sm" len="sm"/>
                      <a:tailEnd type="none" w="sm" len="sm"/>
                    </a:lnL>
                    <a:lnR w="1257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57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795" name="Google Shape;795;p120"/>
          <p:cNvPicPr preferRelativeResize="0"/>
          <p:nvPr/>
        </p:nvPicPr>
        <p:blipFill rotWithShape="1">
          <a:blip r:embed="rId4">
            <a:alphaModFix/>
          </a:blip>
          <a:srcRect l="16936" t="20166" r="18296" b="30587"/>
          <a:stretch/>
        </p:blipFill>
        <p:spPr>
          <a:xfrm>
            <a:off x="152400" y="4215100"/>
            <a:ext cx="4541100" cy="2588300"/>
          </a:xfrm>
          <a:prstGeom prst="rect">
            <a:avLst/>
          </a:prstGeom>
          <a:noFill/>
          <a:ln>
            <a:noFill/>
          </a:ln>
        </p:spPr>
      </p:pic>
      <p:pic>
        <p:nvPicPr>
          <p:cNvPr id="796" name="Google Shape;796;p120"/>
          <p:cNvPicPr preferRelativeResize="0"/>
          <p:nvPr/>
        </p:nvPicPr>
        <p:blipFill rotWithShape="1">
          <a:blip r:embed="rId5">
            <a:alphaModFix/>
          </a:blip>
          <a:srcRect l="16984" t="16340" r="20158" b="42122"/>
          <a:stretch/>
        </p:blipFill>
        <p:spPr>
          <a:xfrm>
            <a:off x="4572000" y="4538758"/>
            <a:ext cx="4571999" cy="2264642"/>
          </a:xfrm>
          <a:prstGeom prst="rect">
            <a:avLst/>
          </a:prstGeom>
          <a:noFill/>
          <a:ln>
            <a:noFill/>
          </a:ln>
        </p:spPr>
      </p:pic>
      <p:sp>
        <p:nvSpPr>
          <p:cNvPr id="797" name="Google Shape;797;p120"/>
          <p:cNvSpPr txBox="1"/>
          <p:nvPr/>
        </p:nvSpPr>
        <p:spPr>
          <a:xfrm>
            <a:off x="344000" y="3733400"/>
            <a:ext cx="2323200" cy="32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Part 1- </a:t>
            </a:r>
            <a:r>
              <a:rPr lang="en"/>
              <a:t>Decodable Words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121"/>
          <p:cNvPicPr preferRelativeResize="0"/>
          <p:nvPr/>
        </p:nvPicPr>
        <p:blipFill>
          <a:blip r:embed="rId3">
            <a:alphaModFix/>
          </a:blip>
          <a:stretch>
            <a:fillRect/>
          </a:stretch>
        </p:blipFill>
        <p:spPr>
          <a:xfrm>
            <a:off x="4277026" y="4356003"/>
            <a:ext cx="3078200" cy="1737508"/>
          </a:xfrm>
          <a:prstGeom prst="rect">
            <a:avLst/>
          </a:prstGeom>
          <a:noFill/>
          <a:ln>
            <a:noFill/>
          </a:ln>
        </p:spPr>
      </p:pic>
      <p:sp>
        <p:nvSpPr>
          <p:cNvPr id="803" name="Google Shape;803;p121"/>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800" b="1">
                <a:solidFill>
                  <a:srgbClr val="FFFFFF"/>
                </a:solidFill>
                <a:latin typeface="Didact Gothic"/>
                <a:ea typeface="Didact Gothic"/>
                <a:cs typeface="Didact Gothic"/>
                <a:sym typeface="Didact Gothic"/>
              </a:rPr>
              <a:t>Innovative Practices</a:t>
            </a:r>
            <a:endParaRPr sz="3800" b="1">
              <a:solidFill>
                <a:srgbClr val="FFFFFF"/>
              </a:solidFill>
              <a:latin typeface="Didact Gothic"/>
              <a:ea typeface="Didact Gothic"/>
              <a:cs typeface="Didact Gothic"/>
              <a:sym typeface="Didact Gothic"/>
            </a:endParaRPr>
          </a:p>
        </p:txBody>
      </p:sp>
      <p:pic>
        <p:nvPicPr>
          <p:cNvPr id="804" name="Google Shape;804;p121"/>
          <p:cNvPicPr preferRelativeResize="0"/>
          <p:nvPr/>
        </p:nvPicPr>
        <p:blipFill>
          <a:blip r:embed="rId4">
            <a:alphaModFix/>
          </a:blip>
          <a:stretch>
            <a:fillRect/>
          </a:stretch>
        </p:blipFill>
        <p:spPr>
          <a:xfrm>
            <a:off x="7706498" y="6173703"/>
            <a:ext cx="1437497" cy="513224"/>
          </a:xfrm>
          <a:prstGeom prst="rect">
            <a:avLst/>
          </a:prstGeom>
          <a:noFill/>
          <a:ln>
            <a:noFill/>
          </a:ln>
        </p:spPr>
      </p:pic>
      <p:sp>
        <p:nvSpPr>
          <p:cNvPr id="805" name="Google Shape;805;p121"/>
          <p:cNvSpPr txBox="1"/>
          <p:nvPr/>
        </p:nvSpPr>
        <p:spPr>
          <a:xfrm>
            <a:off x="233925" y="1362133"/>
            <a:ext cx="3738300" cy="33756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700" b="1">
                <a:latin typeface="Didact Gothic"/>
                <a:ea typeface="Didact Gothic"/>
                <a:cs typeface="Didact Gothic"/>
                <a:sym typeface="Didact Gothic"/>
              </a:rPr>
              <a:t>Instruction</a:t>
            </a:r>
            <a:endParaRPr sz="1700" b="1">
              <a:latin typeface="Didact Gothic"/>
              <a:ea typeface="Didact Gothic"/>
              <a:cs typeface="Didact Gothic"/>
              <a:sym typeface="Didact Gothic"/>
            </a:endParaRPr>
          </a:p>
          <a:p>
            <a:pPr marL="457200" lvl="0"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15 Min- Grade Level Mini Lesson</a:t>
            </a:r>
            <a:endParaRPr sz="1700">
              <a:latin typeface="Didact Gothic"/>
              <a:ea typeface="Didact Gothic"/>
              <a:cs typeface="Didact Gothic"/>
              <a:sym typeface="Didact Gothic"/>
            </a:endParaRPr>
          </a:p>
          <a:p>
            <a:pPr marL="457200" lvl="0" indent="-336550" algn="l" rtl="0">
              <a:lnSpc>
                <a:spcPct val="150000"/>
              </a:lnSpc>
              <a:spcBef>
                <a:spcPts val="0"/>
              </a:spcBef>
              <a:spcAft>
                <a:spcPts val="0"/>
              </a:spcAft>
              <a:buSzPts val="1700"/>
              <a:buFont typeface="Didact Gothic"/>
              <a:buChar char="●"/>
            </a:pPr>
            <a:r>
              <a:rPr lang="en" sz="1700">
                <a:latin typeface="Didact Gothic"/>
                <a:ea typeface="Didact Gothic"/>
                <a:cs typeface="Didact Gothic"/>
                <a:sym typeface="Didact Gothic"/>
              </a:rPr>
              <a:t>45 Min- Small Group Microphase</a:t>
            </a:r>
            <a:endParaRPr sz="1700">
              <a:latin typeface="Didact Gothic"/>
              <a:ea typeface="Didact Gothic"/>
              <a:cs typeface="Didact Gothic"/>
              <a:sym typeface="Didact Gothic"/>
            </a:endParaRPr>
          </a:p>
        </p:txBody>
      </p:sp>
      <p:sp>
        <p:nvSpPr>
          <p:cNvPr id="806" name="Google Shape;806;p121"/>
          <p:cNvSpPr txBox="1"/>
          <p:nvPr/>
        </p:nvSpPr>
        <p:spPr>
          <a:xfrm>
            <a:off x="1038175" y="4040233"/>
            <a:ext cx="1526100" cy="135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807" name="Google Shape;807;p121"/>
          <p:cNvPicPr preferRelativeResize="0"/>
          <p:nvPr/>
        </p:nvPicPr>
        <p:blipFill>
          <a:blip r:embed="rId5">
            <a:alphaModFix/>
          </a:blip>
          <a:stretch>
            <a:fillRect/>
          </a:stretch>
        </p:blipFill>
        <p:spPr>
          <a:xfrm>
            <a:off x="659048" y="3014399"/>
            <a:ext cx="3216098" cy="2369473"/>
          </a:xfrm>
          <a:prstGeom prst="rect">
            <a:avLst/>
          </a:prstGeom>
          <a:noFill/>
          <a:ln>
            <a:noFill/>
          </a:ln>
        </p:spPr>
      </p:pic>
      <p:pic>
        <p:nvPicPr>
          <p:cNvPr id="808" name="Google Shape;808;p121"/>
          <p:cNvPicPr preferRelativeResize="0"/>
          <p:nvPr/>
        </p:nvPicPr>
        <p:blipFill>
          <a:blip r:embed="rId6">
            <a:alphaModFix/>
          </a:blip>
          <a:stretch>
            <a:fillRect/>
          </a:stretch>
        </p:blipFill>
        <p:spPr>
          <a:xfrm>
            <a:off x="4277025" y="1269133"/>
            <a:ext cx="3078199" cy="1715425"/>
          </a:xfrm>
          <a:prstGeom prst="rect">
            <a:avLst/>
          </a:prstGeom>
          <a:noFill/>
          <a:ln>
            <a:noFill/>
          </a:ln>
        </p:spPr>
      </p:pic>
      <p:pic>
        <p:nvPicPr>
          <p:cNvPr id="809" name="Google Shape;809;p121"/>
          <p:cNvPicPr preferRelativeResize="0"/>
          <p:nvPr/>
        </p:nvPicPr>
        <p:blipFill>
          <a:blip r:embed="rId7">
            <a:alphaModFix/>
          </a:blip>
          <a:stretch>
            <a:fillRect/>
          </a:stretch>
        </p:blipFill>
        <p:spPr>
          <a:xfrm>
            <a:off x="5978150" y="2786587"/>
            <a:ext cx="3078200" cy="172665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22"/>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800" b="1">
                <a:solidFill>
                  <a:srgbClr val="FFFFFF"/>
                </a:solidFill>
                <a:latin typeface="Didact Gothic"/>
                <a:ea typeface="Didact Gothic"/>
                <a:cs typeface="Didact Gothic"/>
                <a:sym typeface="Didact Gothic"/>
              </a:rPr>
              <a:t>Virtual Practices for Access</a:t>
            </a:r>
            <a:endParaRPr sz="3800" b="1">
              <a:solidFill>
                <a:srgbClr val="FFFFFF"/>
              </a:solidFill>
              <a:latin typeface="Didact Gothic"/>
              <a:ea typeface="Didact Gothic"/>
              <a:cs typeface="Didact Gothic"/>
              <a:sym typeface="Didact Gothic"/>
            </a:endParaRPr>
          </a:p>
        </p:txBody>
      </p:sp>
      <p:pic>
        <p:nvPicPr>
          <p:cNvPr id="815" name="Google Shape;815;p122"/>
          <p:cNvPicPr preferRelativeResize="0"/>
          <p:nvPr/>
        </p:nvPicPr>
        <p:blipFill>
          <a:blip r:embed="rId3">
            <a:alphaModFix/>
          </a:blip>
          <a:stretch>
            <a:fillRect/>
          </a:stretch>
        </p:blipFill>
        <p:spPr>
          <a:xfrm>
            <a:off x="7706498" y="6173703"/>
            <a:ext cx="1437497" cy="513224"/>
          </a:xfrm>
          <a:prstGeom prst="rect">
            <a:avLst/>
          </a:prstGeom>
          <a:noFill/>
          <a:ln>
            <a:noFill/>
          </a:ln>
        </p:spPr>
      </p:pic>
      <p:sp>
        <p:nvSpPr>
          <p:cNvPr id="816" name="Google Shape;816;p122"/>
          <p:cNvSpPr txBox="1"/>
          <p:nvPr/>
        </p:nvSpPr>
        <p:spPr>
          <a:xfrm>
            <a:off x="344000" y="1397333"/>
            <a:ext cx="8079900" cy="44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latin typeface="Didact Gothic"/>
              <a:ea typeface="Didact Gothic"/>
              <a:cs typeface="Didact Gothic"/>
              <a:sym typeface="Didact Gothic"/>
            </a:endParaRPr>
          </a:p>
        </p:txBody>
      </p:sp>
      <p:graphicFrame>
        <p:nvGraphicFramePr>
          <p:cNvPr id="817" name="Google Shape;817;p122"/>
          <p:cNvGraphicFramePr/>
          <p:nvPr/>
        </p:nvGraphicFramePr>
        <p:xfrm>
          <a:off x="152400" y="1397333"/>
          <a:ext cx="3000000" cy="3000000"/>
        </p:xfrm>
        <a:graphic>
          <a:graphicData uri="http://schemas.openxmlformats.org/drawingml/2006/table">
            <a:tbl>
              <a:tblPr>
                <a:noFill/>
                <a:tableStyleId>{31CFF3CB-EAE8-436C-8C59-54CBACD09688}</a:tableStyleId>
              </a:tblPr>
              <a:tblGrid>
                <a:gridCol w="8734700">
                  <a:extLst>
                    <a:ext uri="{9D8B030D-6E8A-4147-A177-3AD203B41FA5}">
                      <a16:colId xmlns:a16="http://schemas.microsoft.com/office/drawing/2014/main" val="20000"/>
                    </a:ext>
                  </a:extLst>
                </a:gridCol>
              </a:tblGrid>
              <a:tr h="4448000">
                <a:tc>
                  <a:txBody>
                    <a:bodyPr/>
                    <a:lstStyle/>
                    <a:p>
                      <a:pPr marL="609600" lvl="0" indent="-450850" algn="l" rtl="0">
                        <a:lnSpc>
                          <a:spcPct val="150000"/>
                        </a:lnSpc>
                        <a:spcBef>
                          <a:spcPts val="0"/>
                        </a:spcBef>
                        <a:spcAft>
                          <a:spcPts val="0"/>
                        </a:spcAft>
                        <a:buClr>
                          <a:srgbClr val="201F1E"/>
                        </a:buClr>
                        <a:buSzPts val="2300"/>
                        <a:buFont typeface="Didact Gothic"/>
                        <a:buChar char="●"/>
                      </a:pPr>
                      <a:r>
                        <a:rPr lang="en" sz="2300">
                          <a:latin typeface="Didact Gothic"/>
                          <a:ea typeface="Didact Gothic"/>
                          <a:cs typeface="Didact Gothic"/>
                          <a:sym typeface="Didact Gothic"/>
                        </a:rPr>
                        <a:t>Canvas (Example on next slide)</a:t>
                      </a:r>
                      <a:endParaRPr sz="2300">
                        <a:latin typeface="Didact Gothic"/>
                        <a:ea typeface="Didact Gothic"/>
                        <a:cs typeface="Didact Gothic"/>
                        <a:sym typeface="Didact Gothic"/>
                      </a:endParaRPr>
                    </a:p>
                    <a:p>
                      <a:pPr marL="609600" lvl="0" indent="-450850" algn="l" rtl="0">
                        <a:lnSpc>
                          <a:spcPct val="150000"/>
                        </a:lnSpc>
                        <a:spcBef>
                          <a:spcPts val="0"/>
                        </a:spcBef>
                        <a:spcAft>
                          <a:spcPts val="0"/>
                        </a:spcAft>
                        <a:buClr>
                          <a:srgbClr val="201F1E"/>
                        </a:buClr>
                        <a:buSzPts val="2300"/>
                        <a:buFont typeface="Didact Gothic"/>
                        <a:buChar char="●"/>
                      </a:pPr>
                      <a:r>
                        <a:rPr lang="en" sz="2300">
                          <a:latin typeface="Didact Gothic"/>
                          <a:ea typeface="Didact Gothic"/>
                          <a:cs typeface="Didact Gothic"/>
                          <a:sym typeface="Didact Gothic"/>
                        </a:rPr>
                        <a:t>Decodable Readers</a:t>
                      </a:r>
                      <a:endParaRPr sz="2300">
                        <a:latin typeface="Didact Gothic"/>
                        <a:ea typeface="Didact Gothic"/>
                        <a:cs typeface="Didact Gothic"/>
                        <a:sym typeface="Didact Gothic"/>
                      </a:endParaRPr>
                    </a:p>
                    <a:p>
                      <a:pPr marL="609600" lvl="0" indent="-450850" algn="l" rtl="0">
                        <a:lnSpc>
                          <a:spcPct val="150000"/>
                        </a:lnSpc>
                        <a:spcBef>
                          <a:spcPts val="0"/>
                        </a:spcBef>
                        <a:spcAft>
                          <a:spcPts val="0"/>
                        </a:spcAft>
                        <a:buClr>
                          <a:srgbClr val="201F1E"/>
                        </a:buClr>
                        <a:buSzPts val="2300"/>
                        <a:buFont typeface="Didact Gothic"/>
                        <a:buChar char="●"/>
                      </a:pPr>
                      <a:r>
                        <a:rPr lang="en" sz="2300">
                          <a:latin typeface="Didact Gothic"/>
                          <a:ea typeface="Didact Gothic"/>
                          <a:cs typeface="Didact Gothic"/>
                          <a:sym typeface="Didact Gothic"/>
                        </a:rPr>
                        <a:t>At-home supplies</a:t>
                      </a:r>
                      <a:endParaRPr sz="2300">
                        <a:latin typeface="Didact Gothic"/>
                        <a:ea typeface="Didact Gothic"/>
                        <a:cs typeface="Didact Gothic"/>
                        <a:sym typeface="Didact Gothic"/>
                      </a:endParaRPr>
                    </a:p>
                    <a:p>
                      <a:pPr marL="609600" lvl="0" indent="-450850" algn="l" rtl="0">
                        <a:lnSpc>
                          <a:spcPct val="150000"/>
                        </a:lnSpc>
                        <a:spcBef>
                          <a:spcPts val="0"/>
                        </a:spcBef>
                        <a:spcAft>
                          <a:spcPts val="0"/>
                        </a:spcAft>
                        <a:buClr>
                          <a:srgbClr val="201F1E"/>
                        </a:buClr>
                        <a:buSzPts val="2300"/>
                        <a:buFont typeface="Didact Gothic"/>
                        <a:buChar char="●"/>
                      </a:pPr>
                      <a:r>
                        <a:rPr lang="en" sz="2300">
                          <a:latin typeface="Didact Gothic"/>
                          <a:ea typeface="Didact Gothic"/>
                          <a:cs typeface="Didact Gothic"/>
                          <a:sym typeface="Didact Gothic"/>
                        </a:rPr>
                        <a:t>Supplemental games/websites</a:t>
                      </a:r>
                      <a:endParaRPr sz="2300">
                        <a:latin typeface="Didact Gothic"/>
                        <a:ea typeface="Didact Gothic"/>
                        <a:cs typeface="Didact Gothic"/>
                        <a:sym typeface="Didact Gothic"/>
                      </a:endParaRPr>
                    </a:p>
                    <a:p>
                      <a:pPr marL="0" lvl="0" indent="0" algn="l" rtl="0">
                        <a:lnSpc>
                          <a:spcPct val="150000"/>
                        </a:lnSpc>
                        <a:spcBef>
                          <a:spcPts val="0"/>
                        </a:spcBef>
                        <a:spcAft>
                          <a:spcPts val="0"/>
                        </a:spcAft>
                        <a:buNone/>
                      </a:pPr>
                      <a:endParaRPr sz="2800">
                        <a:latin typeface="Didact Gothic"/>
                        <a:ea typeface="Didact Gothic"/>
                        <a:cs typeface="Didact Gothic"/>
                        <a:sym typeface="Didact Gothic"/>
                      </a:endParaRPr>
                    </a:p>
                  </a:txBody>
                  <a:tcPr marL="63500" marR="63500" marT="84675" marB="84675">
                    <a:lnL w="9525" cap="flat" cmpd="sng">
                      <a:solidFill>
                        <a:srgbClr val="000000">
                          <a:alpha val="0"/>
                        </a:srgbClr>
                      </a:solidFill>
                      <a:prstDash val="solid"/>
                      <a:round/>
                      <a:headEnd type="none" w="sm" len="sm"/>
                      <a:tailEnd type="none" w="sm" len="sm"/>
                    </a:lnL>
                    <a:lnR w="1257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57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818" name="Google Shape;818;p122"/>
          <p:cNvPicPr preferRelativeResize="0"/>
          <p:nvPr/>
        </p:nvPicPr>
        <p:blipFill rotWithShape="1">
          <a:blip r:embed="rId4">
            <a:alphaModFix/>
          </a:blip>
          <a:srcRect l="18651" t="12511" r="20987" b="7031"/>
          <a:stretch/>
        </p:blipFill>
        <p:spPr>
          <a:xfrm>
            <a:off x="4831375" y="1394800"/>
            <a:ext cx="4293225" cy="4548900"/>
          </a:xfrm>
          <a:prstGeom prst="rect">
            <a:avLst/>
          </a:prstGeom>
          <a:noFill/>
          <a:ln>
            <a:noFill/>
          </a:ln>
        </p:spPr>
      </p:pic>
      <p:pic>
        <p:nvPicPr>
          <p:cNvPr id="819" name="Google Shape;819;p122"/>
          <p:cNvPicPr preferRelativeResize="0"/>
          <p:nvPr/>
        </p:nvPicPr>
        <p:blipFill rotWithShape="1">
          <a:blip r:embed="rId5">
            <a:alphaModFix/>
          </a:blip>
          <a:srcRect t="20337" b="21340"/>
          <a:stretch/>
        </p:blipFill>
        <p:spPr>
          <a:xfrm>
            <a:off x="152400" y="4318267"/>
            <a:ext cx="2312400" cy="1798134"/>
          </a:xfrm>
          <a:prstGeom prst="rect">
            <a:avLst/>
          </a:prstGeom>
          <a:noFill/>
          <a:ln>
            <a:noFill/>
          </a:ln>
        </p:spPr>
      </p:pic>
      <p:pic>
        <p:nvPicPr>
          <p:cNvPr id="820" name="Google Shape;820;p122"/>
          <p:cNvPicPr preferRelativeResize="0"/>
          <p:nvPr/>
        </p:nvPicPr>
        <p:blipFill>
          <a:blip r:embed="rId6">
            <a:alphaModFix/>
          </a:blip>
          <a:stretch>
            <a:fillRect/>
          </a:stretch>
        </p:blipFill>
        <p:spPr>
          <a:xfrm rot="5400000">
            <a:off x="2568799" y="4144883"/>
            <a:ext cx="2282975" cy="16212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824"/>
        <p:cNvGrpSpPr/>
        <p:nvPr/>
      </p:nvGrpSpPr>
      <p:grpSpPr>
        <a:xfrm>
          <a:off x="0" y="0"/>
          <a:ext cx="0" cy="0"/>
          <a:chOff x="0" y="0"/>
          <a:chExt cx="0" cy="0"/>
        </a:xfrm>
      </p:grpSpPr>
      <p:pic>
        <p:nvPicPr>
          <p:cNvPr id="825" name="Google Shape;825;p123"/>
          <p:cNvPicPr preferRelativeResize="0"/>
          <p:nvPr/>
        </p:nvPicPr>
        <p:blipFill rotWithShape="1">
          <a:blip r:embed="rId3">
            <a:alphaModFix/>
          </a:blip>
          <a:srcRect l="18068" t="13034" r="3407" b="4938"/>
          <a:stretch/>
        </p:blipFill>
        <p:spPr>
          <a:xfrm>
            <a:off x="413525" y="430525"/>
            <a:ext cx="8343726" cy="59969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77"/>
        <p:cNvGrpSpPr/>
        <p:nvPr/>
      </p:nvGrpSpPr>
      <p:grpSpPr>
        <a:xfrm>
          <a:off x="0" y="0"/>
          <a:ext cx="0" cy="0"/>
          <a:chOff x="0" y="0"/>
          <a:chExt cx="0" cy="0"/>
        </a:xfrm>
      </p:grpSpPr>
      <p:sp>
        <p:nvSpPr>
          <p:cNvPr id="478" name="Google Shape;478;p8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Clr>
                <a:srgbClr val="0563C1"/>
              </a:buClr>
              <a:buSzPts val="2800"/>
              <a:buFont typeface="Calibri"/>
              <a:buChar char="-"/>
            </a:pPr>
            <a:r>
              <a:rPr lang="en" sz="2800">
                <a:solidFill>
                  <a:srgbClr val="0563C1"/>
                </a:solidFill>
                <a:latin typeface="Calibri"/>
                <a:ea typeface="Calibri"/>
                <a:cs typeface="Calibri"/>
                <a:sym typeface="Calibri"/>
              </a:rPr>
              <a:t>Welcome and Overview</a:t>
            </a:r>
            <a:endParaRPr sz="2800">
              <a:solidFill>
                <a:srgbClr val="0563C1"/>
              </a:solidFill>
              <a:latin typeface="Calibri"/>
              <a:ea typeface="Calibri"/>
              <a:cs typeface="Calibri"/>
              <a:sym typeface="Calibri"/>
            </a:endParaRPr>
          </a:p>
          <a:p>
            <a:pPr marL="457200" lvl="0" indent="-406400" algn="l" rtl="0">
              <a:spcBef>
                <a:spcPts val="1000"/>
              </a:spcBef>
              <a:spcAft>
                <a:spcPts val="0"/>
              </a:spcAft>
              <a:buClr>
                <a:srgbClr val="0563C1"/>
              </a:buClr>
              <a:buSzPts val="2800"/>
              <a:buFont typeface="Calibri"/>
              <a:buChar char="-"/>
            </a:pPr>
            <a:r>
              <a:rPr lang="en" sz="2800">
                <a:solidFill>
                  <a:srgbClr val="0563C1"/>
                </a:solidFill>
                <a:latin typeface="Calibri"/>
                <a:ea typeface="Calibri"/>
                <a:cs typeface="Calibri"/>
                <a:sym typeface="Calibri"/>
              </a:rPr>
              <a:t>San Antonio Independent School District</a:t>
            </a:r>
            <a:endParaRPr sz="2800" i="1">
              <a:solidFill>
                <a:srgbClr val="0563C1"/>
              </a:solidFill>
              <a:latin typeface="Calibri"/>
              <a:ea typeface="Calibri"/>
              <a:cs typeface="Calibri"/>
              <a:sym typeface="Calibri"/>
            </a:endParaRPr>
          </a:p>
          <a:p>
            <a:pPr marL="457200" lvl="0" indent="-406400" algn="l" rtl="0">
              <a:spcBef>
                <a:spcPts val="1000"/>
              </a:spcBef>
              <a:spcAft>
                <a:spcPts val="0"/>
              </a:spcAft>
              <a:buClr>
                <a:srgbClr val="0563C1"/>
              </a:buClr>
              <a:buSzPts val="2800"/>
              <a:buFont typeface="Calibri"/>
              <a:buChar char="-"/>
            </a:pPr>
            <a:r>
              <a:rPr lang="en" sz="2800">
                <a:solidFill>
                  <a:srgbClr val="0563C1"/>
                </a:solidFill>
                <a:latin typeface="Calibri"/>
                <a:ea typeface="Calibri"/>
                <a:cs typeface="Calibri"/>
                <a:sym typeface="Calibri"/>
              </a:rPr>
              <a:t>Charlotte Mecklenburg Schools</a:t>
            </a:r>
            <a:endParaRPr sz="2800">
              <a:solidFill>
                <a:srgbClr val="0563C1"/>
              </a:solidFill>
              <a:latin typeface="Calibri"/>
              <a:ea typeface="Calibri"/>
              <a:cs typeface="Calibri"/>
              <a:sym typeface="Calibri"/>
            </a:endParaRPr>
          </a:p>
          <a:p>
            <a:pPr marL="457200" lvl="0" indent="-406400" algn="l" rtl="0">
              <a:spcBef>
                <a:spcPts val="1000"/>
              </a:spcBef>
              <a:spcAft>
                <a:spcPts val="0"/>
              </a:spcAft>
              <a:buClr>
                <a:srgbClr val="0563C1"/>
              </a:buClr>
              <a:buSzPts val="2800"/>
              <a:buFont typeface="Calibri"/>
              <a:buChar char="-"/>
            </a:pPr>
            <a:r>
              <a:rPr lang="en" sz="2800">
                <a:solidFill>
                  <a:srgbClr val="0563C1"/>
                </a:solidFill>
                <a:latin typeface="Calibri"/>
                <a:ea typeface="Calibri"/>
                <a:cs typeface="Calibri"/>
                <a:sym typeface="Calibri"/>
              </a:rPr>
              <a:t>PS 182, New York City</a:t>
            </a:r>
            <a:endParaRPr sz="2800">
              <a:solidFill>
                <a:srgbClr val="0563C1"/>
              </a:solidFill>
              <a:latin typeface="Calibri"/>
              <a:ea typeface="Calibri"/>
              <a:cs typeface="Calibri"/>
              <a:sym typeface="Calibri"/>
            </a:endParaRPr>
          </a:p>
          <a:p>
            <a:pPr marL="457200" lvl="0" indent="-406400" algn="l" rtl="0">
              <a:spcBef>
                <a:spcPts val="1000"/>
              </a:spcBef>
              <a:spcAft>
                <a:spcPts val="0"/>
              </a:spcAft>
              <a:buClr>
                <a:srgbClr val="0563C1"/>
              </a:buClr>
              <a:buSzPts val="2800"/>
              <a:buFont typeface="Calibri"/>
              <a:buChar char="-"/>
            </a:pPr>
            <a:r>
              <a:rPr lang="en" sz="2800">
                <a:solidFill>
                  <a:srgbClr val="0563C1"/>
                </a:solidFill>
                <a:latin typeface="Calibri"/>
                <a:ea typeface="Calibri"/>
                <a:cs typeface="Calibri"/>
                <a:sym typeface="Calibri"/>
              </a:rPr>
              <a:t>Guilford County</a:t>
            </a:r>
            <a:endParaRPr sz="2800">
              <a:solidFill>
                <a:srgbClr val="0563C1"/>
              </a:solidFill>
              <a:latin typeface="Calibri"/>
              <a:ea typeface="Calibri"/>
              <a:cs typeface="Calibri"/>
              <a:sym typeface="Calibri"/>
            </a:endParaRPr>
          </a:p>
          <a:p>
            <a:pPr marL="457200" lvl="0" indent="-406400" algn="l" rtl="0">
              <a:spcBef>
                <a:spcPts val="1000"/>
              </a:spcBef>
              <a:spcAft>
                <a:spcPts val="1000"/>
              </a:spcAft>
              <a:buClr>
                <a:srgbClr val="0563C1"/>
              </a:buClr>
              <a:buSzPts val="2800"/>
              <a:buFont typeface="Calibri"/>
              <a:buChar char="-"/>
            </a:pPr>
            <a:r>
              <a:rPr lang="en" sz="2800">
                <a:solidFill>
                  <a:srgbClr val="0563C1"/>
                </a:solidFill>
                <a:latin typeface="Calibri"/>
                <a:ea typeface="Calibri"/>
                <a:cs typeface="Calibri"/>
                <a:sym typeface="Calibri"/>
              </a:rPr>
              <a:t>Now, what?</a:t>
            </a:r>
            <a:endParaRPr sz="2800" i="1">
              <a:solidFill>
                <a:srgbClr val="0563C1"/>
              </a:solidFill>
              <a:latin typeface="Calibri"/>
              <a:ea typeface="Calibri"/>
              <a:cs typeface="Calibri"/>
              <a:sym typeface="Calibri"/>
            </a:endParaRPr>
          </a:p>
        </p:txBody>
      </p:sp>
      <p:sp>
        <p:nvSpPr>
          <p:cNvPr id="479" name="Google Shape;479;p88"/>
          <p:cNvSpPr/>
          <p:nvPr/>
        </p:nvSpPr>
        <p:spPr>
          <a:xfrm>
            <a:off x="242250" y="372975"/>
            <a:ext cx="49950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Today’s Agenda!</a:t>
            </a:r>
            <a:endParaRPr sz="3000">
              <a:solidFill>
                <a:srgbClr val="FFFFFF"/>
              </a:solidFill>
              <a:latin typeface="Comfortaa"/>
              <a:ea typeface="Comfortaa"/>
              <a:cs typeface="Comfortaa"/>
              <a:sym typeface="Comforta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24"/>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800" b="1">
                <a:solidFill>
                  <a:srgbClr val="FFFFFF"/>
                </a:solidFill>
                <a:latin typeface="Didact Gothic"/>
                <a:ea typeface="Didact Gothic"/>
                <a:cs typeface="Didact Gothic"/>
                <a:sym typeface="Didact Gothic"/>
              </a:rPr>
              <a:t>Student Benefits</a:t>
            </a:r>
            <a:endParaRPr sz="3800" b="1">
              <a:solidFill>
                <a:srgbClr val="FFFFFF"/>
              </a:solidFill>
              <a:latin typeface="Didact Gothic"/>
              <a:ea typeface="Didact Gothic"/>
              <a:cs typeface="Didact Gothic"/>
              <a:sym typeface="Didact Gothic"/>
            </a:endParaRPr>
          </a:p>
        </p:txBody>
      </p:sp>
      <p:pic>
        <p:nvPicPr>
          <p:cNvPr id="831" name="Google Shape;831;p124"/>
          <p:cNvPicPr preferRelativeResize="0"/>
          <p:nvPr/>
        </p:nvPicPr>
        <p:blipFill>
          <a:blip r:embed="rId3">
            <a:alphaModFix/>
          </a:blip>
          <a:stretch>
            <a:fillRect/>
          </a:stretch>
        </p:blipFill>
        <p:spPr>
          <a:xfrm>
            <a:off x="7706498" y="6173703"/>
            <a:ext cx="1437497" cy="513224"/>
          </a:xfrm>
          <a:prstGeom prst="rect">
            <a:avLst/>
          </a:prstGeom>
          <a:noFill/>
          <a:ln>
            <a:noFill/>
          </a:ln>
        </p:spPr>
      </p:pic>
      <p:sp>
        <p:nvSpPr>
          <p:cNvPr id="832" name="Google Shape;832;p124"/>
          <p:cNvSpPr txBox="1"/>
          <p:nvPr/>
        </p:nvSpPr>
        <p:spPr>
          <a:xfrm>
            <a:off x="344000" y="1397333"/>
            <a:ext cx="8079900" cy="44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latin typeface="Didact Gothic"/>
              <a:ea typeface="Didact Gothic"/>
              <a:cs typeface="Didact Gothic"/>
              <a:sym typeface="Didact Gothic"/>
            </a:endParaRPr>
          </a:p>
        </p:txBody>
      </p:sp>
      <p:graphicFrame>
        <p:nvGraphicFramePr>
          <p:cNvPr id="833" name="Google Shape;833;p124"/>
          <p:cNvGraphicFramePr/>
          <p:nvPr/>
        </p:nvGraphicFramePr>
        <p:xfrm>
          <a:off x="152400" y="1397333"/>
          <a:ext cx="3000000" cy="3000000"/>
        </p:xfrm>
        <a:graphic>
          <a:graphicData uri="http://schemas.openxmlformats.org/drawingml/2006/table">
            <a:tbl>
              <a:tblPr>
                <a:noFill/>
                <a:tableStyleId>{31CFF3CB-EAE8-436C-8C59-54CBACD09688}</a:tableStyleId>
              </a:tblPr>
              <a:tblGrid>
                <a:gridCol w="8734700">
                  <a:extLst>
                    <a:ext uri="{9D8B030D-6E8A-4147-A177-3AD203B41FA5}">
                      <a16:colId xmlns:a16="http://schemas.microsoft.com/office/drawing/2014/main" val="20000"/>
                    </a:ext>
                  </a:extLst>
                </a:gridCol>
              </a:tblGrid>
              <a:tr h="4448000">
                <a:tc>
                  <a:txBody>
                    <a:bodyPr/>
                    <a:lstStyle/>
                    <a:p>
                      <a:pPr marL="609600" lvl="0" indent="-438150" algn="l" rtl="0">
                        <a:lnSpc>
                          <a:spcPct val="150000"/>
                        </a:lnSpc>
                        <a:spcBef>
                          <a:spcPts val="0"/>
                        </a:spcBef>
                        <a:spcAft>
                          <a:spcPts val="0"/>
                        </a:spcAft>
                        <a:buClr>
                          <a:srgbClr val="201F1E"/>
                        </a:buClr>
                        <a:buSzPts val="2100"/>
                        <a:buFont typeface="Didact Gothic"/>
                        <a:buChar char="●"/>
                      </a:pPr>
                      <a:r>
                        <a:rPr lang="en" sz="2100">
                          <a:latin typeface="Didact Gothic"/>
                          <a:ea typeface="Didact Gothic"/>
                          <a:cs typeface="Didact Gothic"/>
                          <a:sym typeface="Didact Gothic"/>
                        </a:rPr>
                        <a:t>For ELL learners we are now focusing on building a strong core understanding of the English language while building in and up to comprehension skills. (Example on next slide)</a:t>
                      </a:r>
                      <a:endParaRPr sz="2100">
                        <a:latin typeface="Didact Gothic"/>
                        <a:ea typeface="Didact Gothic"/>
                        <a:cs typeface="Didact Gothic"/>
                        <a:sym typeface="Didact Gothic"/>
                      </a:endParaRPr>
                    </a:p>
                    <a:p>
                      <a:pPr marL="609600" lvl="0" indent="-438150" algn="l" rtl="0">
                        <a:lnSpc>
                          <a:spcPct val="150000"/>
                        </a:lnSpc>
                        <a:spcBef>
                          <a:spcPts val="0"/>
                        </a:spcBef>
                        <a:spcAft>
                          <a:spcPts val="0"/>
                        </a:spcAft>
                        <a:buClr>
                          <a:srgbClr val="201F1E"/>
                        </a:buClr>
                        <a:buSzPts val="2100"/>
                        <a:buFont typeface="Didact Gothic"/>
                        <a:buChar char="●"/>
                      </a:pPr>
                      <a:r>
                        <a:rPr lang="en" sz="2100">
                          <a:latin typeface="Didact Gothic"/>
                          <a:ea typeface="Didact Gothic"/>
                          <a:cs typeface="Didact Gothic"/>
                          <a:sym typeface="Didact Gothic"/>
                        </a:rPr>
                        <a:t>Students experience writing, reading, and spelling daily. </a:t>
                      </a:r>
                      <a:endParaRPr sz="2100">
                        <a:latin typeface="Didact Gothic"/>
                        <a:ea typeface="Didact Gothic"/>
                        <a:cs typeface="Didact Gothic"/>
                        <a:sym typeface="Didact Gothic"/>
                      </a:endParaRPr>
                    </a:p>
                    <a:p>
                      <a:pPr marL="609600" lvl="0" indent="-438150" algn="l" rtl="0">
                        <a:lnSpc>
                          <a:spcPct val="150000"/>
                        </a:lnSpc>
                        <a:spcBef>
                          <a:spcPts val="0"/>
                        </a:spcBef>
                        <a:spcAft>
                          <a:spcPts val="0"/>
                        </a:spcAft>
                        <a:buClr>
                          <a:srgbClr val="201F1E"/>
                        </a:buClr>
                        <a:buSzPts val="2100"/>
                        <a:buFont typeface="Didact Gothic"/>
                        <a:buChar char="●"/>
                      </a:pPr>
                      <a:r>
                        <a:rPr lang="en" sz="2100">
                          <a:latin typeface="Didact Gothic"/>
                          <a:ea typeface="Didact Gothic"/>
                          <a:cs typeface="Didact Gothic"/>
                          <a:sym typeface="Didact Gothic"/>
                        </a:rPr>
                        <a:t>No matter what school they come from we are all learning and progressing at the same rate.</a:t>
                      </a:r>
                      <a:endParaRPr sz="2100">
                        <a:latin typeface="Didact Gothic"/>
                        <a:ea typeface="Didact Gothic"/>
                        <a:cs typeface="Didact Gothic"/>
                        <a:sym typeface="Didact Gothic"/>
                      </a:endParaRPr>
                    </a:p>
                    <a:p>
                      <a:pPr marL="609600" lvl="0" indent="-438150" algn="l" rtl="0">
                        <a:lnSpc>
                          <a:spcPct val="150000"/>
                        </a:lnSpc>
                        <a:spcBef>
                          <a:spcPts val="0"/>
                        </a:spcBef>
                        <a:spcAft>
                          <a:spcPts val="0"/>
                        </a:spcAft>
                        <a:buClr>
                          <a:srgbClr val="201F1E"/>
                        </a:buClr>
                        <a:buSzPts val="2100"/>
                        <a:buFont typeface="Didact Gothic"/>
                        <a:buChar char="●"/>
                      </a:pPr>
                      <a:r>
                        <a:rPr lang="en" sz="2100">
                          <a:latin typeface="Didact Gothic"/>
                          <a:ea typeface="Didact Gothic"/>
                          <a:cs typeface="Didact Gothic"/>
                          <a:sym typeface="Didact Gothic"/>
                        </a:rPr>
                        <a:t>Rigorous activities are expected and are constantly analyzed to make sure they truly match the standards being taught as well as the needs of the student. </a:t>
                      </a:r>
                      <a:endParaRPr sz="2100">
                        <a:latin typeface="Didact Gothic"/>
                        <a:ea typeface="Didact Gothic"/>
                        <a:cs typeface="Didact Gothic"/>
                        <a:sym typeface="Didact Gothic"/>
                      </a:endParaRPr>
                    </a:p>
                    <a:p>
                      <a:pPr marL="609600" lvl="0" indent="-438150" algn="l" rtl="0">
                        <a:lnSpc>
                          <a:spcPct val="150000"/>
                        </a:lnSpc>
                        <a:spcBef>
                          <a:spcPts val="0"/>
                        </a:spcBef>
                        <a:spcAft>
                          <a:spcPts val="0"/>
                        </a:spcAft>
                        <a:buClr>
                          <a:srgbClr val="201F1E"/>
                        </a:buClr>
                        <a:buSzPts val="2100"/>
                        <a:buFont typeface="Didact Gothic"/>
                        <a:buChar char="●"/>
                      </a:pPr>
                      <a:r>
                        <a:rPr lang="en" sz="2100">
                          <a:latin typeface="Didact Gothic"/>
                          <a:ea typeface="Didact Gothic"/>
                          <a:cs typeface="Didact Gothic"/>
                          <a:sym typeface="Didact Gothic"/>
                        </a:rPr>
                        <a:t>Truly thinking about the whole literate student, their background, and what we can do to help both in and out of school. </a:t>
                      </a:r>
                      <a:endParaRPr sz="2100">
                        <a:latin typeface="Didact Gothic"/>
                        <a:ea typeface="Didact Gothic"/>
                        <a:cs typeface="Didact Gothic"/>
                        <a:sym typeface="Didact Gothic"/>
                      </a:endParaRPr>
                    </a:p>
                  </a:txBody>
                  <a:tcPr marL="63500" marR="63500" marT="84675" marB="84675">
                    <a:lnL w="9525" cap="flat" cmpd="sng">
                      <a:solidFill>
                        <a:srgbClr val="000000">
                          <a:alpha val="0"/>
                        </a:srgbClr>
                      </a:solidFill>
                      <a:prstDash val="solid"/>
                      <a:round/>
                      <a:headEnd type="none" w="sm" len="sm"/>
                      <a:tailEnd type="none" w="sm" len="sm"/>
                    </a:lnL>
                    <a:lnR w="1257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57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125"/>
          <p:cNvPicPr preferRelativeResize="0"/>
          <p:nvPr/>
        </p:nvPicPr>
        <p:blipFill>
          <a:blip r:embed="rId3">
            <a:alphaModFix/>
          </a:blip>
          <a:stretch>
            <a:fillRect/>
          </a:stretch>
        </p:blipFill>
        <p:spPr>
          <a:xfrm>
            <a:off x="5" y="0"/>
            <a:ext cx="5158540" cy="5143500"/>
          </a:xfrm>
          <a:prstGeom prst="rect">
            <a:avLst/>
          </a:prstGeom>
          <a:noFill/>
          <a:ln>
            <a:noFill/>
          </a:ln>
        </p:spPr>
      </p:pic>
      <p:pic>
        <p:nvPicPr>
          <p:cNvPr id="839" name="Google Shape;839;p125"/>
          <p:cNvPicPr preferRelativeResize="0"/>
          <p:nvPr/>
        </p:nvPicPr>
        <p:blipFill>
          <a:blip r:embed="rId4">
            <a:alphaModFix/>
          </a:blip>
          <a:stretch>
            <a:fillRect/>
          </a:stretch>
        </p:blipFill>
        <p:spPr>
          <a:xfrm>
            <a:off x="4378025" y="-46700"/>
            <a:ext cx="4765975" cy="6857999"/>
          </a:xfrm>
          <a:prstGeom prst="rect">
            <a:avLst/>
          </a:prstGeom>
          <a:noFill/>
          <a:ln>
            <a:noFill/>
          </a:ln>
        </p:spPr>
      </p:pic>
      <p:pic>
        <p:nvPicPr>
          <p:cNvPr id="840" name="Google Shape;840;p125"/>
          <p:cNvPicPr preferRelativeResize="0"/>
          <p:nvPr/>
        </p:nvPicPr>
        <p:blipFill>
          <a:blip r:embed="rId5">
            <a:alphaModFix/>
          </a:blip>
          <a:stretch>
            <a:fillRect/>
          </a:stretch>
        </p:blipFill>
        <p:spPr>
          <a:xfrm>
            <a:off x="5747825" y="5121133"/>
            <a:ext cx="1267625" cy="1267625"/>
          </a:xfrm>
          <a:prstGeom prst="rect">
            <a:avLst/>
          </a:prstGeom>
          <a:noFill/>
          <a:ln>
            <a:noFill/>
          </a:ln>
        </p:spPr>
      </p:pic>
      <p:pic>
        <p:nvPicPr>
          <p:cNvPr id="841" name="Google Shape;841;p125"/>
          <p:cNvPicPr preferRelativeResize="0"/>
          <p:nvPr/>
        </p:nvPicPr>
        <p:blipFill>
          <a:blip r:embed="rId6">
            <a:alphaModFix/>
          </a:blip>
          <a:stretch>
            <a:fillRect/>
          </a:stretch>
        </p:blipFill>
        <p:spPr>
          <a:xfrm>
            <a:off x="2117000" y="429767"/>
            <a:ext cx="1791450" cy="17914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26"/>
          <p:cNvSpPr txBox="1">
            <a:spLocks noGrp="1"/>
          </p:cNvSpPr>
          <p:nvPr>
            <p:ph type="title"/>
          </p:nvPr>
        </p:nvSpPr>
        <p:spPr>
          <a:xfrm>
            <a:off x="0" y="0"/>
            <a:ext cx="9144000" cy="1164900"/>
          </a:xfrm>
          <a:prstGeom prst="rect">
            <a:avLst/>
          </a:prstGeom>
          <a:solidFill>
            <a:srgbClr val="00AFD7"/>
          </a:solidFill>
        </p:spPr>
        <p:txBody>
          <a:bodyPr spcFirstLastPara="1" wrap="square" lIns="91425" tIns="91425" rIns="91425" bIns="91425" anchor="ctr" anchorCtr="0">
            <a:noAutofit/>
          </a:bodyPr>
          <a:lstStyle/>
          <a:p>
            <a:pPr marL="0" lvl="0" indent="0" algn="l" rtl="0">
              <a:spcBef>
                <a:spcPts val="0"/>
              </a:spcBef>
              <a:spcAft>
                <a:spcPts val="0"/>
              </a:spcAft>
              <a:buNone/>
            </a:pPr>
            <a:r>
              <a:rPr lang="en" sz="3800" b="1">
                <a:solidFill>
                  <a:srgbClr val="FFFFFF"/>
                </a:solidFill>
                <a:latin typeface="Didact Gothic"/>
                <a:ea typeface="Didact Gothic"/>
                <a:cs typeface="Didact Gothic"/>
                <a:sym typeface="Didact Gothic"/>
              </a:rPr>
              <a:t>Lessons Learned</a:t>
            </a:r>
            <a:endParaRPr sz="3800" b="1">
              <a:solidFill>
                <a:srgbClr val="FFFFFF"/>
              </a:solidFill>
              <a:latin typeface="Didact Gothic"/>
              <a:ea typeface="Didact Gothic"/>
              <a:cs typeface="Didact Gothic"/>
              <a:sym typeface="Didact Gothic"/>
            </a:endParaRPr>
          </a:p>
        </p:txBody>
      </p:sp>
      <p:pic>
        <p:nvPicPr>
          <p:cNvPr id="847" name="Google Shape;847;p126"/>
          <p:cNvPicPr preferRelativeResize="0"/>
          <p:nvPr/>
        </p:nvPicPr>
        <p:blipFill>
          <a:blip r:embed="rId3">
            <a:alphaModFix/>
          </a:blip>
          <a:stretch>
            <a:fillRect/>
          </a:stretch>
        </p:blipFill>
        <p:spPr>
          <a:xfrm>
            <a:off x="7706498" y="6173703"/>
            <a:ext cx="1437497" cy="513224"/>
          </a:xfrm>
          <a:prstGeom prst="rect">
            <a:avLst/>
          </a:prstGeom>
          <a:noFill/>
          <a:ln>
            <a:noFill/>
          </a:ln>
        </p:spPr>
      </p:pic>
      <p:sp>
        <p:nvSpPr>
          <p:cNvPr id="848" name="Google Shape;848;p126"/>
          <p:cNvSpPr txBox="1"/>
          <p:nvPr/>
        </p:nvSpPr>
        <p:spPr>
          <a:xfrm>
            <a:off x="344000" y="1397333"/>
            <a:ext cx="8079900" cy="44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latin typeface="Didact Gothic"/>
              <a:ea typeface="Didact Gothic"/>
              <a:cs typeface="Didact Gothic"/>
              <a:sym typeface="Didact Gothic"/>
            </a:endParaRPr>
          </a:p>
        </p:txBody>
      </p:sp>
      <p:graphicFrame>
        <p:nvGraphicFramePr>
          <p:cNvPr id="849" name="Google Shape;849;p126"/>
          <p:cNvGraphicFramePr/>
          <p:nvPr/>
        </p:nvGraphicFramePr>
        <p:xfrm>
          <a:off x="152400" y="1397333"/>
          <a:ext cx="3000000" cy="3000000"/>
        </p:xfrm>
        <a:graphic>
          <a:graphicData uri="http://schemas.openxmlformats.org/drawingml/2006/table">
            <a:tbl>
              <a:tblPr>
                <a:noFill/>
                <a:tableStyleId>{31CFF3CB-EAE8-436C-8C59-54CBACD09688}</a:tableStyleId>
              </a:tblPr>
              <a:tblGrid>
                <a:gridCol w="8734700">
                  <a:extLst>
                    <a:ext uri="{9D8B030D-6E8A-4147-A177-3AD203B41FA5}">
                      <a16:colId xmlns:a16="http://schemas.microsoft.com/office/drawing/2014/main" val="20000"/>
                    </a:ext>
                  </a:extLst>
                </a:gridCol>
              </a:tblGrid>
              <a:tr h="4448000">
                <a:tc>
                  <a:txBody>
                    <a:bodyPr/>
                    <a:lstStyle/>
                    <a:p>
                      <a:pPr marL="609600" lvl="0" indent="-444500" algn="l" rtl="0">
                        <a:lnSpc>
                          <a:spcPct val="150000"/>
                        </a:lnSpc>
                        <a:spcBef>
                          <a:spcPts val="0"/>
                        </a:spcBef>
                        <a:spcAft>
                          <a:spcPts val="0"/>
                        </a:spcAft>
                        <a:buClr>
                          <a:srgbClr val="201F1E"/>
                        </a:buClr>
                        <a:buSzPts val="2200"/>
                        <a:buFont typeface="Didact Gothic"/>
                        <a:buChar char="●"/>
                      </a:pPr>
                      <a:r>
                        <a:rPr lang="en" sz="2200">
                          <a:latin typeface="Didact Gothic"/>
                          <a:ea typeface="Didact Gothic"/>
                          <a:cs typeface="Didact Gothic"/>
                          <a:sym typeface="Didact Gothic"/>
                        </a:rPr>
                        <a:t>Before focusing on the foundational skills everything was centered on comprehension. Now that we have gone back to filling in the holes and connect the gaps with foundational skills I notice the student’s ability to read fluently easier and spend less time stuck on a word since they now use their strategies to sound out the words.</a:t>
                      </a:r>
                      <a:br>
                        <a:rPr lang="en" sz="2200">
                          <a:latin typeface="Didact Gothic"/>
                          <a:ea typeface="Didact Gothic"/>
                          <a:cs typeface="Didact Gothic"/>
                          <a:sym typeface="Didact Gothic"/>
                        </a:rPr>
                      </a:br>
                      <a:endParaRPr sz="2200">
                        <a:latin typeface="Didact Gothic"/>
                        <a:ea typeface="Didact Gothic"/>
                        <a:cs typeface="Didact Gothic"/>
                        <a:sym typeface="Didact Gothic"/>
                      </a:endParaRPr>
                    </a:p>
                    <a:p>
                      <a:pPr marL="609600" lvl="0" indent="-444500" algn="l" rtl="0">
                        <a:lnSpc>
                          <a:spcPct val="150000"/>
                        </a:lnSpc>
                        <a:spcBef>
                          <a:spcPts val="0"/>
                        </a:spcBef>
                        <a:spcAft>
                          <a:spcPts val="0"/>
                        </a:spcAft>
                        <a:buClr>
                          <a:srgbClr val="201F1E"/>
                        </a:buClr>
                        <a:buSzPts val="2200"/>
                        <a:buFont typeface="Didact Gothic"/>
                        <a:buChar char="●"/>
                      </a:pPr>
                      <a:r>
                        <a:rPr lang="en" sz="2200">
                          <a:latin typeface="Didact Gothic"/>
                          <a:ea typeface="Didact Gothic"/>
                          <a:cs typeface="Didact Gothic"/>
                          <a:sym typeface="Didact Gothic"/>
                        </a:rPr>
                        <a:t>I saw a tendency in myself to stick strictly to “the script.” However, now that I have a better understanding of how to analyze the data and use the cycle assessments and benchmarks to measure growth, each group receives what they truly need.</a:t>
                      </a:r>
                      <a:endParaRPr sz="2200">
                        <a:latin typeface="Didact Gothic"/>
                        <a:ea typeface="Didact Gothic"/>
                        <a:cs typeface="Didact Gothic"/>
                        <a:sym typeface="Didact Gothic"/>
                      </a:endParaRPr>
                    </a:p>
                  </a:txBody>
                  <a:tcPr marL="63500" marR="63500" marT="84675" marB="84675">
                    <a:lnL w="9525" cap="flat" cmpd="sng">
                      <a:solidFill>
                        <a:srgbClr val="000000">
                          <a:alpha val="0"/>
                        </a:srgbClr>
                      </a:solidFill>
                      <a:prstDash val="solid"/>
                      <a:round/>
                      <a:headEnd type="none" w="sm" len="sm"/>
                      <a:tailEnd type="none" w="sm" len="sm"/>
                    </a:lnL>
                    <a:lnR w="1257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57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127"/>
          <p:cNvPicPr preferRelativeResize="0"/>
          <p:nvPr/>
        </p:nvPicPr>
        <p:blipFill>
          <a:blip r:embed="rId3">
            <a:alphaModFix/>
          </a:blip>
          <a:stretch>
            <a:fillRect/>
          </a:stretch>
        </p:blipFill>
        <p:spPr>
          <a:xfrm>
            <a:off x="-5" y="0"/>
            <a:ext cx="3846909" cy="5143500"/>
          </a:xfrm>
          <a:prstGeom prst="rect">
            <a:avLst/>
          </a:prstGeom>
          <a:noFill/>
          <a:ln>
            <a:noFill/>
          </a:ln>
        </p:spPr>
      </p:pic>
      <p:pic>
        <p:nvPicPr>
          <p:cNvPr id="855" name="Google Shape;855;p127"/>
          <p:cNvPicPr preferRelativeResize="0"/>
          <p:nvPr/>
        </p:nvPicPr>
        <p:blipFill rotWithShape="1">
          <a:blip r:embed="rId4">
            <a:alphaModFix/>
          </a:blip>
          <a:srcRect l="26144" t="12275" r="26509" b="4949"/>
          <a:stretch/>
        </p:blipFill>
        <p:spPr>
          <a:xfrm>
            <a:off x="3911275" y="0"/>
            <a:ext cx="5232726"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2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Literacy Core Actions</a:t>
            </a:r>
            <a:endParaRPr/>
          </a:p>
        </p:txBody>
      </p:sp>
      <p:sp>
        <p:nvSpPr>
          <p:cNvPr id="861" name="Google Shape;861;p12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62" name="Google Shape;862;p128"/>
          <p:cNvPicPr preferRelativeResize="0"/>
          <p:nvPr/>
        </p:nvPicPr>
        <p:blipFill>
          <a:blip r:embed="rId3">
            <a:alphaModFix/>
          </a:blip>
          <a:stretch>
            <a:fillRect/>
          </a:stretch>
        </p:blipFill>
        <p:spPr>
          <a:xfrm>
            <a:off x="0" y="18876"/>
            <a:ext cx="9144000"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866"/>
        <p:cNvGrpSpPr/>
        <p:nvPr/>
      </p:nvGrpSpPr>
      <p:grpSpPr>
        <a:xfrm>
          <a:off x="0" y="0"/>
          <a:ext cx="0" cy="0"/>
          <a:chOff x="0" y="0"/>
          <a:chExt cx="0" cy="0"/>
        </a:xfrm>
      </p:grpSpPr>
      <p:sp>
        <p:nvSpPr>
          <p:cNvPr id="867" name="Google Shape;867;p129"/>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868" name="Google Shape;868;p129"/>
          <p:cNvSpPr/>
          <p:nvPr/>
        </p:nvSpPr>
        <p:spPr>
          <a:xfrm>
            <a:off x="383100" y="1452900"/>
            <a:ext cx="8377800" cy="3952200"/>
          </a:xfrm>
          <a:prstGeom prst="rect">
            <a:avLst/>
          </a:prstGeom>
          <a:solidFill>
            <a:srgbClr val="00AFD7"/>
          </a:solidFill>
          <a:ln>
            <a:noFill/>
          </a:ln>
        </p:spPr>
        <p:txBody>
          <a:bodyPr spcFirstLastPara="1" wrap="square" lIns="93500" tIns="93500" rIns="93500" bIns="93500" anchor="ctr" anchorCtr="0">
            <a:noAutofit/>
          </a:bodyPr>
          <a:lstStyle/>
          <a:p>
            <a:pPr marL="0" lvl="0" indent="0" algn="l" rtl="0">
              <a:spcBef>
                <a:spcPts val="0"/>
              </a:spcBef>
              <a:spcAft>
                <a:spcPts val="0"/>
              </a:spcAft>
              <a:buNone/>
            </a:pPr>
            <a:endParaRPr/>
          </a:p>
        </p:txBody>
      </p:sp>
      <p:sp>
        <p:nvSpPr>
          <p:cNvPr id="869" name="Google Shape;869;p129"/>
          <p:cNvSpPr txBox="1"/>
          <p:nvPr/>
        </p:nvSpPr>
        <p:spPr>
          <a:xfrm>
            <a:off x="2692250" y="1751100"/>
            <a:ext cx="5882700" cy="3468600"/>
          </a:xfrm>
          <a:prstGeom prst="rect">
            <a:avLst/>
          </a:prstGeom>
          <a:solidFill>
            <a:srgbClr val="FFFFFF"/>
          </a:solidFill>
          <a:ln>
            <a:noFill/>
          </a:ln>
        </p:spPr>
        <p:txBody>
          <a:bodyPr spcFirstLastPara="1" wrap="square" lIns="93500" tIns="93500" rIns="93500" bIns="93500" anchor="t" anchorCtr="0">
            <a:noAutofit/>
          </a:bodyPr>
          <a:lstStyle/>
          <a:p>
            <a:pPr marL="0" lvl="0" indent="0" algn="ctr" rtl="0">
              <a:spcBef>
                <a:spcPts val="0"/>
              </a:spcBef>
              <a:spcAft>
                <a:spcPts val="0"/>
              </a:spcAft>
              <a:buClr>
                <a:schemeClr val="dk1"/>
              </a:buClr>
              <a:buSzPts val="1200"/>
              <a:buFont typeface="Arial"/>
              <a:buNone/>
            </a:pPr>
            <a:r>
              <a:rPr lang="en" sz="1600" b="1">
                <a:solidFill>
                  <a:schemeClr val="dk1"/>
                </a:solidFill>
                <a:latin typeface="Didact Gothic"/>
                <a:ea typeface="Didact Gothic"/>
                <a:cs typeface="Didact Gothic"/>
                <a:sym typeface="Didact Gothic"/>
              </a:rPr>
              <a:t>Crystal A. Graham</a:t>
            </a:r>
            <a:endParaRPr sz="1600" b="1">
              <a:solidFill>
                <a:schemeClr val="dk1"/>
              </a:solidFill>
              <a:latin typeface="Didact Gothic"/>
              <a:ea typeface="Didact Gothic"/>
              <a:cs typeface="Didact Gothic"/>
              <a:sym typeface="Didact Gothic"/>
            </a:endParaRPr>
          </a:p>
          <a:p>
            <a:pPr marL="292100" lvl="0" indent="-317500" algn="l" rtl="0">
              <a:lnSpc>
                <a:spcPct val="115000"/>
              </a:lnSpc>
              <a:spcBef>
                <a:spcPts val="0"/>
              </a:spcBef>
              <a:spcAft>
                <a:spcPts val="0"/>
              </a:spcAft>
              <a:buClr>
                <a:schemeClr val="dk1"/>
              </a:buClr>
              <a:buSzPts val="1400"/>
              <a:buFont typeface="Didact Gothic"/>
              <a:buChar char="●"/>
            </a:pPr>
            <a:r>
              <a:rPr lang="en">
                <a:solidFill>
                  <a:schemeClr val="dk1"/>
                </a:solidFill>
                <a:latin typeface="Didact Gothic"/>
                <a:ea typeface="Didact Gothic"/>
                <a:cs typeface="Didact Gothic"/>
                <a:sym typeface="Didact Gothic"/>
              </a:rPr>
              <a:t>Hello, my name is Ms. Graham and I am a first grade teacher at Westerly Hills Academy in Charlotte, NC.  We are a proud Title 1 school and in addition to being  one of the fully remote teachers for my grade level, I am also the foundational skills content lead. </a:t>
            </a:r>
            <a:endParaRPr>
              <a:solidFill>
                <a:schemeClr val="dk1"/>
              </a:solidFill>
              <a:latin typeface="Didact Gothic"/>
              <a:ea typeface="Didact Gothic"/>
              <a:cs typeface="Didact Gothic"/>
              <a:sym typeface="Didact Gothic"/>
            </a:endParaRPr>
          </a:p>
          <a:p>
            <a:pPr marL="292100" lvl="0" indent="-317500" algn="l" rtl="0">
              <a:lnSpc>
                <a:spcPct val="115000"/>
              </a:lnSpc>
              <a:spcBef>
                <a:spcPts val="0"/>
              </a:spcBef>
              <a:spcAft>
                <a:spcPts val="0"/>
              </a:spcAft>
              <a:buClr>
                <a:schemeClr val="dk1"/>
              </a:buClr>
              <a:buSzPts val="1400"/>
              <a:buFont typeface="Didact Gothic"/>
              <a:buChar char="●"/>
            </a:pPr>
            <a:r>
              <a:rPr lang="en">
                <a:solidFill>
                  <a:schemeClr val="dk1"/>
                </a:solidFill>
                <a:latin typeface="Didact Gothic"/>
                <a:ea typeface="Didact Gothic"/>
                <a:cs typeface="Didact Gothic"/>
                <a:sym typeface="Didact Gothic"/>
              </a:rPr>
              <a:t>Some of my other roles this year are:  First grade curriculum-based content creator for the district and  ELL tutor for the district.</a:t>
            </a:r>
            <a:endParaRPr>
              <a:solidFill>
                <a:schemeClr val="dk1"/>
              </a:solidFill>
              <a:latin typeface="Didact Gothic"/>
              <a:ea typeface="Didact Gothic"/>
              <a:cs typeface="Didact Gothic"/>
              <a:sym typeface="Didact Gothic"/>
            </a:endParaRPr>
          </a:p>
          <a:p>
            <a:pPr marL="292100" lvl="0" indent="-317500" algn="l" rtl="0">
              <a:lnSpc>
                <a:spcPct val="115000"/>
              </a:lnSpc>
              <a:spcBef>
                <a:spcPts val="0"/>
              </a:spcBef>
              <a:spcAft>
                <a:spcPts val="0"/>
              </a:spcAft>
              <a:buClr>
                <a:schemeClr val="dk1"/>
              </a:buClr>
              <a:buSzPts val="1400"/>
              <a:buFont typeface="Didact Gothic"/>
              <a:buChar char="●"/>
            </a:pPr>
            <a:r>
              <a:rPr lang="en">
                <a:solidFill>
                  <a:schemeClr val="dk1"/>
                </a:solidFill>
                <a:latin typeface="Didact Gothic"/>
                <a:ea typeface="Didact Gothic"/>
                <a:cs typeface="Didact Gothic"/>
                <a:sym typeface="Didact Gothic"/>
              </a:rPr>
              <a:t>I have been teaching for seven years in North Carolinian Title 1 schools.  I have a passion for literacy.  I received my B.A. from NYU in 2007 and my Graduate Certificate in Teaching from UNCC in 2012.</a:t>
            </a:r>
            <a:endParaRPr>
              <a:solidFill>
                <a:schemeClr val="dk1"/>
              </a:solidFill>
              <a:latin typeface="Didact Gothic"/>
              <a:ea typeface="Didact Gothic"/>
              <a:cs typeface="Didact Gothic"/>
              <a:sym typeface="Didact Gothic"/>
            </a:endParaRPr>
          </a:p>
          <a:p>
            <a:pPr marL="292100" lvl="0" indent="-317500" algn="l" rtl="0">
              <a:lnSpc>
                <a:spcPct val="115000"/>
              </a:lnSpc>
              <a:spcBef>
                <a:spcPts val="0"/>
              </a:spcBef>
              <a:spcAft>
                <a:spcPts val="0"/>
              </a:spcAft>
              <a:buClr>
                <a:schemeClr val="dk1"/>
              </a:buClr>
              <a:buSzPts val="1400"/>
              <a:buFont typeface="Didact Gothic"/>
              <a:buChar char="●"/>
            </a:pPr>
            <a:r>
              <a:rPr lang="en">
                <a:solidFill>
                  <a:schemeClr val="dk1"/>
                </a:solidFill>
                <a:latin typeface="Didact Gothic"/>
                <a:ea typeface="Didact Gothic"/>
                <a:cs typeface="Didact Gothic"/>
                <a:sym typeface="Didact Gothic"/>
              </a:rPr>
              <a:t>Looking ahead:  I am currently a National Board Certified candidate and hope to achieve certification next year.  I am also taking the Reading Specialist praxis next year.</a:t>
            </a:r>
            <a:endParaRPr>
              <a:solidFill>
                <a:schemeClr val="dk1"/>
              </a:solidFill>
              <a:latin typeface="Didact Gothic"/>
              <a:ea typeface="Didact Gothic"/>
              <a:cs typeface="Didact Gothic"/>
              <a:sym typeface="Didact Gothic"/>
            </a:endParaRPr>
          </a:p>
          <a:p>
            <a:pPr marL="292100" lvl="0" indent="-228600" algn="just" rtl="0">
              <a:spcBef>
                <a:spcPts val="0"/>
              </a:spcBef>
              <a:spcAft>
                <a:spcPts val="0"/>
              </a:spcAft>
              <a:buNone/>
            </a:pPr>
            <a:endParaRPr sz="1200">
              <a:latin typeface="Didact Gothic"/>
              <a:ea typeface="Didact Gothic"/>
              <a:cs typeface="Didact Gothic"/>
              <a:sym typeface="Didact Gothic"/>
            </a:endParaRPr>
          </a:p>
        </p:txBody>
      </p:sp>
      <p:pic>
        <p:nvPicPr>
          <p:cNvPr id="870" name="Google Shape;870;p129"/>
          <p:cNvPicPr preferRelativeResize="0"/>
          <p:nvPr/>
        </p:nvPicPr>
        <p:blipFill>
          <a:blip r:embed="rId3">
            <a:alphaModFix/>
          </a:blip>
          <a:stretch>
            <a:fillRect/>
          </a:stretch>
        </p:blipFill>
        <p:spPr>
          <a:xfrm>
            <a:off x="427900" y="1694675"/>
            <a:ext cx="2160125" cy="3468651"/>
          </a:xfrm>
          <a:prstGeom prst="rect">
            <a:avLst/>
          </a:prstGeom>
          <a:noFill/>
          <a:ln>
            <a:noFill/>
          </a:ln>
        </p:spPr>
      </p:pic>
      <p:pic>
        <p:nvPicPr>
          <p:cNvPr id="871" name="Google Shape;871;p129"/>
          <p:cNvPicPr preferRelativeResize="0"/>
          <p:nvPr/>
        </p:nvPicPr>
        <p:blipFill>
          <a:blip r:embed="rId4">
            <a:alphaModFix/>
          </a:blip>
          <a:stretch>
            <a:fillRect/>
          </a:stretch>
        </p:blipFill>
        <p:spPr>
          <a:xfrm>
            <a:off x="7039774" y="4827124"/>
            <a:ext cx="1721125" cy="17211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875"/>
        <p:cNvGrpSpPr/>
        <p:nvPr/>
      </p:nvGrpSpPr>
      <p:grpSpPr>
        <a:xfrm>
          <a:off x="0" y="0"/>
          <a:ext cx="0" cy="0"/>
          <a:chOff x="0" y="0"/>
          <a:chExt cx="0" cy="0"/>
        </a:xfrm>
      </p:grpSpPr>
      <p:sp>
        <p:nvSpPr>
          <p:cNvPr id="876" name="Google Shape;876;p130"/>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877" name="Google Shape;877;p130"/>
          <p:cNvSpPr txBox="1"/>
          <p:nvPr/>
        </p:nvSpPr>
        <p:spPr>
          <a:xfrm>
            <a:off x="677545" y="560735"/>
            <a:ext cx="8035500" cy="6843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Clr>
                <a:schemeClr val="dk1"/>
              </a:buClr>
              <a:buSzPts val="1000"/>
              <a:buFont typeface="Arial"/>
              <a:buNone/>
            </a:pPr>
            <a:r>
              <a:rPr lang="en" sz="3600" b="1">
                <a:solidFill>
                  <a:schemeClr val="dk1"/>
                </a:solidFill>
                <a:latin typeface="Century Gothic"/>
                <a:ea typeface="Century Gothic"/>
                <a:cs typeface="Century Gothic"/>
                <a:sym typeface="Century Gothic"/>
              </a:rPr>
              <a:t>Culturally Responsive Teaching</a:t>
            </a:r>
            <a:endParaRPr sz="700">
              <a:solidFill>
                <a:srgbClr val="FF0000"/>
              </a:solidFill>
              <a:highlight>
                <a:srgbClr val="FFFF00"/>
              </a:highlight>
              <a:latin typeface="Century Gothic"/>
              <a:ea typeface="Century Gothic"/>
              <a:cs typeface="Century Gothic"/>
              <a:sym typeface="Century Gothic"/>
            </a:endParaRPr>
          </a:p>
          <a:p>
            <a:pPr marL="0" lvl="0" indent="0" algn="ctr" rtl="0">
              <a:spcBef>
                <a:spcPts val="0"/>
              </a:spcBef>
              <a:spcAft>
                <a:spcPts val="0"/>
              </a:spcAft>
              <a:buNone/>
            </a:pPr>
            <a:endParaRPr sz="4900" b="1">
              <a:latin typeface="Century Gothic"/>
              <a:ea typeface="Century Gothic"/>
              <a:cs typeface="Century Gothic"/>
              <a:sym typeface="Century Gothic"/>
            </a:endParaRPr>
          </a:p>
        </p:txBody>
      </p:sp>
      <p:pic>
        <p:nvPicPr>
          <p:cNvPr id="878" name="Google Shape;878;p130"/>
          <p:cNvPicPr preferRelativeResize="0"/>
          <p:nvPr/>
        </p:nvPicPr>
        <p:blipFill>
          <a:blip r:embed="rId3">
            <a:alphaModFix/>
          </a:blip>
          <a:stretch>
            <a:fillRect/>
          </a:stretch>
        </p:blipFill>
        <p:spPr>
          <a:xfrm>
            <a:off x="595909" y="1321898"/>
            <a:ext cx="2094205" cy="3007787"/>
          </a:xfrm>
          <a:prstGeom prst="rect">
            <a:avLst/>
          </a:prstGeom>
          <a:noFill/>
          <a:ln>
            <a:noFill/>
          </a:ln>
        </p:spPr>
      </p:pic>
      <p:pic>
        <p:nvPicPr>
          <p:cNvPr id="879" name="Google Shape;879;p130"/>
          <p:cNvPicPr preferRelativeResize="0"/>
          <p:nvPr/>
        </p:nvPicPr>
        <p:blipFill>
          <a:blip r:embed="rId4">
            <a:alphaModFix/>
          </a:blip>
          <a:stretch>
            <a:fillRect/>
          </a:stretch>
        </p:blipFill>
        <p:spPr>
          <a:xfrm>
            <a:off x="1429025" y="3550500"/>
            <a:ext cx="1990400" cy="2876567"/>
          </a:xfrm>
          <a:prstGeom prst="rect">
            <a:avLst/>
          </a:prstGeom>
          <a:noFill/>
          <a:ln>
            <a:noFill/>
          </a:ln>
        </p:spPr>
      </p:pic>
      <p:pic>
        <p:nvPicPr>
          <p:cNvPr id="880" name="Google Shape;880;p130"/>
          <p:cNvPicPr preferRelativeResize="0"/>
          <p:nvPr/>
        </p:nvPicPr>
        <p:blipFill>
          <a:blip r:embed="rId5">
            <a:alphaModFix/>
          </a:blip>
          <a:stretch>
            <a:fillRect/>
          </a:stretch>
        </p:blipFill>
        <p:spPr>
          <a:xfrm>
            <a:off x="3631591" y="1487471"/>
            <a:ext cx="2463570" cy="2323980"/>
          </a:xfrm>
          <a:prstGeom prst="rect">
            <a:avLst/>
          </a:prstGeom>
          <a:noFill/>
          <a:ln>
            <a:noFill/>
          </a:ln>
        </p:spPr>
      </p:pic>
      <p:pic>
        <p:nvPicPr>
          <p:cNvPr id="881" name="Google Shape;881;p130"/>
          <p:cNvPicPr preferRelativeResize="0"/>
          <p:nvPr/>
        </p:nvPicPr>
        <p:blipFill>
          <a:blip r:embed="rId6">
            <a:alphaModFix/>
          </a:blip>
          <a:stretch>
            <a:fillRect/>
          </a:stretch>
        </p:blipFill>
        <p:spPr>
          <a:xfrm>
            <a:off x="6249563" y="1487471"/>
            <a:ext cx="2463572" cy="2323975"/>
          </a:xfrm>
          <a:prstGeom prst="rect">
            <a:avLst/>
          </a:prstGeom>
          <a:noFill/>
          <a:ln>
            <a:noFill/>
          </a:ln>
        </p:spPr>
      </p:pic>
      <p:pic>
        <p:nvPicPr>
          <p:cNvPr id="882" name="Google Shape;882;p130"/>
          <p:cNvPicPr preferRelativeResize="0"/>
          <p:nvPr/>
        </p:nvPicPr>
        <p:blipFill>
          <a:blip r:embed="rId7">
            <a:alphaModFix/>
          </a:blip>
          <a:stretch>
            <a:fillRect/>
          </a:stretch>
        </p:blipFill>
        <p:spPr>
          <a:xfrm>
            <a:off x="4995488" y="3922597"/>
            <a:ext cx="2463570" cy="232398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886"/>
        <p:cNvGrpSpPr/>
        <p:nvPr/>
      </p:nvGrpSpPr>
      <p:grpSpPr>
        <a:xfrm>
          <a:off x="0" y="0"/>
          <a:ext cx="0" cy="0"/>
          <a:chOff x="0" y="0"/>
          <a:chExt cx="0" cy="0"/>
        </a:xfrm>
      </p:grpSpPr>
      <p:sp>
        <p:nvSpPr>
          <p:cNvPr id="887" name="Google Shape;887;p131"/>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888" name="Google Shape;888;p131"/>
          <p:cNvSpPr txBox="1"/>
          <p:nvPr/>
        </p:nvSpPr>
        <p:spPr>
          <a:xfrm>
            <a:off x="299705" y="560735"/>
            <a:ext cx="8413500" cy="10461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Clr>
                <a:schemeClr val="dk1"/>
              </a:buClr>
              <a:buSzPts val="1000"/>
              <a:buFont typeface="Arial"/>
              <a:buNone/>
            </a:pPr>
            <a:r>
              <a:rPr lang="en" sz="3400" b="1">
                <a:solidFill>
                  <a:schemeClr val="dk1"/>
                </a:solidFill>
                <a:latin typeface="Century Gothic"/>
                <a:ea typeface="Century Gothic"/>
                <a:cs typeface="Century Gothic"/>
                <a:sym typeface="Century Gothic"/>
              </a:rPr>
              <a:t>Work for the District Access, &amp; Equity</a:t>
            </a:r>
            <a:endParaRPr sz="400">
              <a:solidFill>
                <a:srgbClr val="FF0000"/>
              </a:solidFill>
              <a:highlight>
                <a:srgbClr val="FFFF00"/>
              </a:highlight>
              <a:latin typeface="Century Gothic"/>
              <a:ea typeface="Century Gothic"/>
              <a:cs typeface="Century Gothic"/>
              <a:sym typeface="Century Gothic"/>
            </a:endParaRPr>
          </a:p>
          <a:p>
            <a:pPr marL="0" lvl="0" indent="0" algn="ctr" rtl="0">
              <a:spcBef>
                <a:spcPts val="0"/>
              </a:spcBef>
              <a:spcAft>
                <a:spcPts val="0"/>
              </a:spcAft>
              <a:buNone/>
            </a:pPr>
            <a:endParaRPr sz="4900" b="1">
              <a:latin typeface="Century Gothic"/>
              <a:ea typeface="Century Gothic"/>
              <a:cs typeface="Century Gothic"/>
              <a:sym typeface="Century Gothic"/>
            </a:endParaRPr>
          </a:p>
        </p:txBody>
      </p:sp>
      <p:sp>
        <p:nvSpPr>
          <p:cNvPr id="889" name="Google Shape;889;p131"/>
          <p:cNvSpPr txBox="1"/>
          <p:nvPr/>
        </p:nvSpPr>
        <p:spPr>
          <a:xfrm>
            <a:off x="430955" y="2254679"/>
            <a:ext cx="8282100" cy="41535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None/>
            </a:pPr>
            <a:endParaRPr sz="3100">
              <a:latin typeface="Century Gothic"/>
              <a:ea typeface="Century Gothic"/>
              <a:cs typeface="Century Gothic"/>
              <a:sym typeface="Century Gothic"/>
            </a:endParaRPr>
          </a:p>
          <a:p>
            <a:pPr marL="431800" lvl="0" indent="0" algn="l" rtl="0">
              <a:lnSpc>
                <a:spcPct val="160000"/>
              </a:lnSpc>
              <a:spcBef>
                <a:spcPts val="0"/>
              </a:spcBef>
              <a:spcAft>
                <a:spcPts val="0"/>
              </a:spcAft>
              <a:buNone/>
            </a:pPr>
            <a:endParaRPr sz="1400" b="1">
              <a:highlight>
                <a:srgbClr val="FFFFFF"/>
              </a:highlight>
              <a:latin typeface="Century Gothic"/>
              <a:ea typeface="Century Gothic"/>
              <a:cs typeface="Century Gothic"/>
              <a:sym typeface="Century Gothic"/>
            </a:endParaRPr>
          </a:p>
          <a:p>
            <a:pPr marL="0" lvl="0" indent="0" algn="l" rtl="0">
              <a:spcBef>
                <a:spcPts val="1200"/>
              </a:spcBef>
              <a:spcAft>
                <a:spcPts val="0"/>
              </a:spcAft>
              <a:buNone/>
            </a:pPr>
            <a:endParaRPr sz="4500">
              <a:latin typeface="Century Gothic"/>
              <a:ea typeface="Century Gothic"/>
              <a:cs typeface="Century Gothic"/>
              <a:sym typeface="Century Gothic"/>
            </a:endParaRPr>
          </a:p>
        </p:txBody>
      </p:sp>
      <p:pic>
        <p:nvPicPr>
          <p:cNvPr id="890" name="Google Shape;890;p131" title="1st Grade, Cycle 11, Lesson 59">
            <a:hlinkClick r:id="rId3"/>
          </p:cNvPr>
          <p:cNvPicPr preferRelativeResize="0"/>
          <p:nvPr/>
        </p:nvPicPr>
        <p:blipFill>
          <a:blip r:embed="rId4">
            <a:alphaModFix/>
          </a:blip>
          <a:stretch>
            <a:fillRect/>
          </a:stretch>
        </p:blipFill>
        <p:spPr>
          <a:xfrm>
            <a:off x="1259925" y="1360100"/>
            <a:ext cx="6627150" cy="50480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0"/>
                                        </p:tgtEl>
                                        <p:attrNameLst>
                                          <p:attrName>style.visibility</p:attrName>
                                        </p:attrNameLst>
                                      </p:cBhvr>
                                      <p:to>
                                        <p:strVal val="visible"/>
                                      </p:to>
                                    </p:set>
                                    <p:animEffect transition="in" filter="fade">
                                      <p:cBhvr>
                                        <p:cTn id="7" dur="1000"/>
                                        <p:tgtEl>
                                          <p:spTgt spid="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894"/>
        <p:cNvGrpSpPr/>
        <p:nvPr/>
      </p:nvGrpSpPr>
      <p:grpSpPr>
        <a:xfrm>
          <a:off x="0" y="0"/>
          <a:ext cx="0" cy="0"/>
          <a:chOff x="0" y="0"/>
          <a:chExt cx="0" cy="0"/>
        </a:xfrm>
      </p:grpSpPr>
      <p:sp>
        <p:nvSpPr>
          <p:cNvPr id="895" name="Google Shape;895;p132"/>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896" name="Google Shape;896;p132"/>
          <p:cNvSpPr txBox="1"/>
          <p:nvPr/>
        </p:nvSpPr>
        <p:spPr>
          <a:xfrm>
            <a:off x="234000" y="404167"/>
            <a:ext cx="8676000" cy="10461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Clr>
                <a:schemeClr val="dk1"/>
              </a:buClr>
              <a:buSzPts val="1000"/>
              <a:buFont typeface="Arial"/>
              <a:buNone/>
            </a:pPr>
            <a:r>
              <a:rPr lang="en" sz="2800" b="1">
                <a:solidFill>
                  <a:schemeClr val="dk1"/>
                </a:solidFill>
                <a:latin typeface="Century Gothic"/>
                <a:ea typeface="Century Gothic"/>
                <a:cs typeface="Century Gothic"/>
                <a:sym typeface="Century Gothic"/>
              </a:rPr>
              <a:t>Turn Any Lesson into a Culturally Responsive One</a:t>
            </a:r>
            <a:endParaRPr sz="300">
              <a:solidFill>
                <a:srgbClr val="FF0000"/>
              </a:solidFill>
              <a:highlight>
                <a:srgbClr val="FFFF00"/>
              </a:highlight>
              <a:latin typeface="Century Gothic"/>
              <a:ea typeface="Century Gothic"/>
              <a:cs typeface="Century Gothic"/>
              <a:sym typeface="Century Gothic"/>
            </a:endParaRPr>
          </a:p>
          <a:p>
            <a:pPr marL="0" lvl="0" indent="0" algn="ctr" rtl="0">
              <a:spcBef>
                <a:spcPts val="0"/>
              </a:spcBef>
              <a:spcAft>
                <a:spcPts val="0"/>
              </a:spcAft>
              <a:buNone/>
            </a:pPr>
            <a:endParaRPr sz="5000" b="1">
              <a:latin typeface="Century Gothic"/>
              <a:ea typeface="Century Gothic"/>
              <a:cs typeface="Century Gothic"/>
              <a:sym typeface="Century Gothic"/>
            </a:endParaRPr>
          </a:p>
        </p:txBody>
      </p:sp>
      <p:sp>
        <p:nvSpPr>
          <p:cNvPr id="897" name="Google Shape;897;p132"/>
          <p:cNvSpPr txBox="1"/>
          <p:nvPr/>
        </p:nvSpPr>
        <p:spPr>
          <a:xfrm>
            <a:off x="430955" y="2254679"/>
            <a:ext cx="8282100" cy="41535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None/>
            </a:pPr>
            <a:endParaRPr sz="3100">
              <a:latin typeface="Century Gothic"/>
              <a:ea typeface="Century Gothic"/>
              <a:cs typeface="Century Gothic"/>
              <a:sym typeface="Century Gothic"/>
            </a:endParaRPr>
          </a:p>
          <a:p>
            <a:pPr marL="431800" lvl="0" indent="0" algn="l" rtl="0">
              <a:lnSpc>
                <a:spcPct val="160000"/>
              </a:lnSpc>
              <a:spcBef>
                <a:spcPts val="0"/>
              </a:spcBef>
              <a:spcAft>
                <a:spcPts val="0"/>
              </a:spcAft>
              <a:buNone/>
            </a:pPr>
            <a:endParaRPr sz="1400" b="1">
              <a:highlight>
                <a:srgbClr val="FFFFFF"/>
              </a:highlight>
              <a:latin typeface="Century Gothic"/>
              <a:ea typeface="Century Gothic"/>
              <a:cs typeface="Century Gothic"/>
              <a:sym typeface="Century Gothic"/>
            </a:endParaRPr>
          </a:p>
          <a:p>
            <a:pPr marL="0" lvl="0" indent="0" algn="l" rtl="0">
              <a:spcBef>
                <a:spcPts val="1200"/>
              </a:spcBef>
              <a:spcAft>
                <a:spcPts val="0"/>
              </a:spcAft>
              <a:buNone/>
            </a:pPr>
            <a:endParaRPr sz="4500">
              <a:latin typeface="Century Gothic"/>
              <a:ea typeface="Century Gothic"/>
              <a:cs typeface="Century Gothic"/>
              <a:sym typeface="Century Gothic"/>
            </a:endParaRPr>
          </a:p>
        </p:txBody>
      </p:sp>
      <p:pic>
        <p:nvPicPr>
          <p:cNvPr id="898" name="Google Shape;898;p132"/>
          <p:cNvPicPr preferRelativeResize="0"/>
          <p:nvPr/>
        </p:nvPicPr>
        <p:blipFill>
          <a:blip r:embed="rId3">
            <a:alphaModFix/>
          </a:blip>
          <a:stretch>
            <a:fillRect/>
          </a:stretch>
        </p:blipFill>
        <p:spPr>
          <a:xfrm>
            <a:off x="2056025" y="1091900"/>
            <a:ext cx="5031925" cy="531626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902"/>
        <p:cNvGrpSpPr/>
        <p:nvPr/>
      </p:nvGrpSpPr>
      <p:grpSpPr>
        <a:xfrm>
          <a:off x="0" y="0"/>
          <a:ext cx="0" cy="0"/>
          <a:chOff x="0" y="0"/>
          <a:chExt cx="0" cy="0"/>
        </a:xfrm>
      </p:grpSpPr>
      <p:sp>
        <p:nvSpPr>
          <p:cNvPr id="903" name="Google Shape;903;p133"/>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904" name="Google Shape;904;p133"/>
          <p:cNvSpPr txBox="1"/>
          <p:nvPr/>
        </p:nvSpPr>
        <p:spPr>
          <a:xfrm>
            <a:off x="237182" y="203559"/>
            <a:ext cx="8669700" cy="10029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Clr>
                <a:schemeClr val="dk1"/>
              </a:buClr>
              <a:buSzPts val="1000"/>
              <a:buFont typeface="Arial"/>
              <a:buNone/>
            </a:pPr>
            <a:r>
              <a:rPr lang="en" sz="4600" b="1">
                <a:solidFill>
                  <a:schemeClr val="dk1"/>
                </a:solidFill>
                <a:latin typeface="Century Gothic"/>
                <a:ea typeface="Century Gothic"/>
                <a:cs typeface="Century Gothic"/>
                <a:sym typeface="Century Gothic"/>
              </a:rPr>
              <a:t>Storify It </a:t>
            </a:r>
            <a:r>
              <a:rPr lang="en" sz="2100" b="1">
                <a:solidFill>
                  <a:schemeClr val="dk1"/>
                </a:solidFill>
                <a:latin typeface="Century Gothic"/>
                <a:ea typeface="Century Gothic"/>
                <a:cs typeface="Century Gothic"/>
                <a:sym typeface="Century Gothic"/>
              </a:rPr>
              <a:t>(story elements)</a:t>
            </a:r>
            <a:endParaRPr sz="2100" b="1">
              <a:solidFill>
                <a:schemeClr val="dk1"/>
              </a:solidFill>
              <a:latin typeface="Century Gothic"/>
              <a:ea typeface="Century Gothic"/>
              <a:cs typeface="Century Gothic"/>
              <a:sym typeface="Century Gothic"/>
            </a:endParaRPr>
          </a:p>
          <a:p>
            <a:pPr marL="0" lvl="0" indent="0" algn="ctr" rtl="0">
              <a:lnSpc>
                <a:spcPct val="50000"/>
              </a:lnSpc>
              <a:spcBef>
                <a:spcPts val="0"/>
              </a:spcBef>
              <a:spcAft>
                <a:spcPts val="0"/>
              </a:spcAft>
              <a:buClr>
                <a:schemeClr val="dk1"/>
              </a:buClr>
              <a:buSzPts val="1000"/>
              <a:buFont typeface="Arial"/>
              <a:buNone/>
            </a:pPr>
            <a:endParaRPr sz="47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4900" b="1">
              <a:latin typeface="Century Gothic"/>
              <a:ea typeface="Century Gothic"/>
              <a:cs typeface="Century Gothic"/>
              <a:sym typeface="Century Gothic"/>
            </a:endParaRPr>
          </a:p>
        </p:txBody>
      </p:sp>
      <p:pic>
        <p:nvPicPr>
          <p:cNvPr id="905" name="Google Shape;905;p133"/>
          <p:cNvPicPr preferRelativeResize="0"/>
          <p:nvPr/>
        </p:nvPicPr>
        <p:blipFill>
          <a:blip r:embed="rId3">
            <a:alphaModFix/>
          </a:blip>
          <a:stretch>
            <a:fillRect/>
          </a:stretch>
        </p:blipFill>
        <p:spPr>
          <a:xfrm>
            <a:off x="778776" y="1321334"/>
            <a:ext cx="3793225" cy="2802000"/>
          </a:xfrm>
          <a:prstGeom prst="rect">
            <a:avLst/>
          </a:prstGeom>
          <a:noFill/>
          <a:ln>
            <a:noFill/>
          </a:ln>
        </p:spPr>
      </p:pic>
      <p:pic>
        <p:nvPicPr>
          <p:cNvPr id="906" name="Google Shape;906;p133"/>
          <p:cNvPicPr preferRelativeResize="0"/>
          <p:nvPr/>
        </p:nvPicPr>
        <p:blipFill>
          <a:blip r:embed="rId4">
            <a:alphaModFix/>
          </a:blip>
          <a:stretch>
            <a:fillRect/>
          </a:stretch>
        </p:blipFill>
        <p:spPr>
          <a:xfrm>
            <a:off x="4903548" y="3429011"/>
            <a:ext cx="3550600" cy="26814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3"/>
        <p:cNvGrpSpPr/>
        <p:nvPr/>
      </p:nvGrpSpPr>
      <p:grpSpPr>
        <a:xfrm>
          <a:off x="0" y="0"/>
          <a:ext cx="0" cy="0"/>
          <a:chOff x="0" y="0"/>
          <a:chExt cx="0" cy="0"/>
        </a:xfrm>
      </p:grpSpPr>
      <p:sp>
        <p:nvSpPr>
          <p:cNvPr id="484" name="Google Shape;484;p89"/>
          <p:cNvSpPr/>
          <p:nvPr/>
        </p:nvSpPr>
        <p:spPr>
          <a:xfrm>
            <a:off x="415625" y="94500"/>
            <a:ext cx="8184000" cy="11499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rgbClr val="FFFFFF"/>
                </a:solidFill>
                <a:latin typeface="Comfortaa"/>
                <a:ea typeface="Comfortaa"/>
                <a:cs typeface="Comfortaa"/>
                <a:sym typeface="Comfortaa"/>
              </a:rPr>
              <a:t>An overview of Webinar 1: </a:t>
            </a:r>
            <a:endParaRPr sz="2500">
              <a:solidFill>
                <a:srgbClr val="FFFFFF"/>
              </a:solidFill>
              <a:latin typeface="Comfortaa"/>
              <a:ea typeface="Comfortaa"/>
              <a:cs typeface="Comfortaa"/>
              <a:sym typeface="Comfortaa"/>
            </a:endParaRPr>
          </a:p>
          <a:p>
            <a:pPr marL="0" lvl="0" indent="0" algn="l" rtl="0">
              <a:spcBef>
                <a:spcPts val="0"/>
              </a:spcBef>
              <a:spcAft>
                <a:spcPts val="0"/>
              </a:spcAft>
              <a:buNone/>
            </a:pPr>
            <a:r>
              <a:rPr lang="en" sz="2500" i="1">
                <a:solidFill>
                  <a:srgbClr val="FFFFFF"/>
                </a:solidFill>
                <a:latin typeface="Comfortaa"/>
                <a:ea typeface="Comfortaa"/>
                <a:cs typeface="Comfortaa"/>
                <a:sym typeface="Comfortaa"/>
              </a:rPr>
              <a:t>Key Content Considerations for Monolingual Students and English Learners</a:t>
            </a:r>
            <a:endParaRPr sz="2500" i="1">
              <a:solidFill>
                <a:srgbClr val="FFFFFF"/>
              </a:solidFill>
              <a:latin typeface="Comfortaa"/>
              <a:ea typeface="Comfortaa"/>
              <a:cs typeface="Comfortaa"/>
              <a:sym typeface="Comfortaa"/>
            </a:endParaRPr>
          </a:p>
        </p:txBody>
      </p:sp>
      <p:pic>
        <p:nvPicPr>
          <p:cNvPr id="485" name="Google Shape;485;p89"/>
          <p:cNvPicPr preferRelativeResize="0"/>
          <p:nvPr/>
        </p:nvPicPr>
        <p:blipFill>
          <a:blip r:embed="rId3">
            <a:alphaModFix/>
          </a:blip>
          <a:stretch>
            <a:fillRect/>
          </a:stretch>
        </p:blipFill>
        <p:spPr>
          <a:xfrm>
            <a:off x="894900" y="1410375"/>
            <a:ext cx="7080680" cy="5308724"/>
          </a:xfrm>
          <a:prstGeom prst="rect">
            <a:avLst/>
          </a:prstGeom>
          <a:noFill/>
          <a:ln w="28575" cap="flat" cmpd="sng">
            <a:solidFill>
              <a:srgbClr val="0B5394"/>
            </a:solidFill>
            <a:prstDash val="solid"/>
            <a:round/>
            <a:headEnd type="none" w="sm" len="sm"/>
            <a:tailEnd type="none" w="sm" len="sm"/>
          </a:ln>
        </p:spPr>
      </p:pic>
      <p:sp>
        <p:nvSpPr>
          <p:cNvPr id="486" name="Google Shape;486;p89"/>
          <p:cNvSpPr/>
          <p:nvPr/>
        </p:nvSpPr>
        <p:spPr>
          <a:xfrm>
            <a:off x="5103000" y="5832000"/>
            <a:ext cx="2214000" cy="499500"/>
          </a:xfrm>
          <a:prstGeom prst="roundRect">
            <a:avLst>
              <a:gd name="adj" fmla="val 16667"/>
            </a:avLst>
          </a:prstGeom>
          <a:solidFill>
            <a:srgbClr val="4A86E8"/>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http://bit.ly/Webinar1ERA</a:t>
            </a:r>
            <a:endParaRPr>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910"/>
        <p:cNvGrpSpPr/>
        <p:nvPr/>
      </p:nvGrpSpPr>
      <p:grpSpPr>
        <a:xfrm>
          <a:off x="0" y="0"/>
          <a:ext cx="0" cy="0"/>
          <a:chOff x="0" y="0"/>
          <a:chExt cx="0" cy="0"/>
        </a:xfrm>
      </p:grpSpPr>
      <p:sp>
        <p:nvSpPr>
          <p:cNvPr id="911" name="Google Shape;911;p134"/>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912" name="Google Shape;912;p134"/>
          <p:cNvSpPr txBox="1"/>
          <p:nvPr/>
        </p:nvSpPr>
        <p:spPr>
          <a:xfrm>
            <a:off x="237182" y="203559"/>
            <a:ext cx="8669700" cy="10029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Clr>
                <a:schemeClr val="dk1"/>
              </a:buClr>
              <a:buSzPts val="1000"/>
              <a:buFont typeface="Arial"/>
              <a:buNone/>
            </a:pPr>
            <a:r>
              <a:rPr lang="en" sz="4600" b="1">
                <a:solidFill>
                  <a:schemeClr val="dk1"/>
                </a:solidFill>
                <a:latin typeface="Century Gothic"/>
                <a:ea typeface="Century Gothic"/>
                <a:cs typeface="Century Gothic"/>
                <a:sym typeface="Century Gothic"/>
              </a:rPr>
              <a:t>Storify It </a:t>
            </a:r>
            <a:r>
              <a:rPr lang="en" sz="2100" b="1">
                <a:solidFill>
                  <a:schemeClr val="dk1"/>
                </a:solidFill>
                <a:latin typeface="Century Gothic"/>
                <a:ea typeface="Century Gothic"/>
                <a:cs typeface="Century Gothic"/>
                <a:sym typeface="Century Gothic"/>
              </a:rPr>
              <a:t>(story elements)</a:t>
            </a:r>
            <a:endParaRPr sz="2100" b="1">
              <a:solidFill>
                <a:schemeClr val="dk1"/>
              </a:solidFill>
              <a:latin typeface="Century Gothic"/>
              <a:ea typeface="Century Gothic"/>
              <a:cs typeface="Century Gothic"/>
              <a:sym typeface="Century Gothic"/>
            </a:endParaRPr>
          </a:p>
          <a:p>
            <a:pPr marL="0" lvl="0" indent="0" algn="ctr" rtl="0">
              <a:lnSpc>
                <a:spcPct val="50000"/>
              </a:lnSpc>
              <a:spcBef>
                <a:spcPts val="0"/>
              </a:spcBef>
              <a:spcAft>
                <a:spcPts val="0"/>
              </a:spcAft>
              <a:buClr>
                <a:schemeClr val="dk1"/>
              </a:buClr>
              <a:buSzPts val="1000"/>
              <a:buFont typeface="Arial"/>
              <a:buNone/>
            </a:pPr>
            <a:endParaRPr sz="47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4900" b="1">
              <a:latin typeface="Century Gothic"/>
              <a:ea typeface="Century Gothic"/>
              <a:cs typeface="Century Gothic"/>
              <a:sym typeface="Century Gothic"/>
            </a:endParaRPr>
          </a:p>
        </p:txBody>
      </p:sp>
      <p:pic>
        <p:nvPicPr>
          <p:cNvPr id="913" name="Google Shape;913;p134"/>
          <p:cNvPicPr preferRelativeResize="0"/>
          <p:nvPr/>
        </p:nvPicPr>
        <p:blipFill>
          <a:blip r:embed="rId3">
            <a:alphaModFix/>
          </a:blip>
          <a:stretch>
            <a:fillRect/>
          </a:stretch>
        </p:blipFill>
        <p:spPr>
          <a:xfrm>
            <a:off x="444900" y="1090133"/>
            <a:ext cx="3822199" cy="3488266"/>
          </a:xfrm>
          <a:prstGeom prst="rect">
            <a:avLst/>
          </a:prstGeom>
          <a:noFill/>
          <a:ln>
            <a:noFill/>
          </a:ln>
        </p:spPr>
      </p:pic>
      <p:pic>
        <p:nvPicPr>
          <p:cNvPr id="914" name="Google Shape;914;p134"/>
          <p:cNvPicPr preferRelativeResize="0"/>
          <p:nvPr/>
        </p:nvPicPr>
        <p:blipFill>
          <a:blip r:embed="rId4">
            <a:alphaModFix/>
          </a:blip>
          <a:stretch>
            <a:fillRect/>
          </a:stretch>
        </p:blipFill>
        <p:spPr>
          <a:xfrm>
            <a:off x="4394084" y="3007567"/>
            <a:ext cx="4311726" cy="335236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918"/>
        <p:cNvGrpSpPr/>
        <p:nvPr/>
      </p:nvGrpSpPr>
      <p:grpSpPr>
        <a:xfrm>
          <a:off x="0" y="0"/>
          <a:ext cx="0" cy="0"/>
          <a:chOff x="0" y="0"/>
          <a:chExt cx="0" cy="0"/>
        </a:xfrm>
      </p:grpSpPr>
      <p:sp>
        <p:nvSpPr>
          <p:cNvPr id="919" name="Google Shape;919;p135"/>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920" name="Google Shape;920;p135"/>
          <p:cNvSpPr txBox="1"/>
          <p:nvPr/>
        </p:nvSpPr>
        <p:spPr>
          <a:xfrm>
            <a:off x="237182" y="203559"/>
            <a:ext cx="8669700" cy="10029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Clr>
                <a:schemeClr val="dk1"/>
              </a:buClr>
              <a:buSzPts val="1000"/>
              <a:buFont typeface="Arial"/>
              <a:buNone/>
            </a:pPr>
            <a:r>
              <a:rPr lang="en" sz="4600" b="1">
                <a:solidFill>
                  <a:schemeClr val="dk1"/>
                </a:solidFill>
                <a:latin typeface="Century Gothic"/>
                <a:ea typeface="Century Gothic"/>
                <a:cs typeface="Century Gothic"/>
                <a:sym typeface="Century Gothic"/>
              </a:rPr>
              <a:t>Gamifying It </a:t>
            </a:r>
            <a:r>
              <a:rPr lang="en" sz="2100" b="1">
                <a:solidFill>
                  <a:schemeClr val="dk1"/>
                </a:solidFill>
                <a:latin typeface="Century Gothic"/>
                <a:ea typeface="Century Gothic"/>
                <a:cs typeface="Century Gothic"/>
                <a:sym typeface="Century Gothic"/>
              </a:rPr>
              <a:t>(story elements)</a:t>
            </a:r>
            <a:endParaRPr sz="2100" b="1">
              <a:solidFill>
                <a:schemeClr val="dk1"/>
              </a:solidFill>
              <a:latin typeface="Century Gothic"/>
              <a:ea typeface="Century Gothic"/>
              <a:cs typeface="Century Gothic"/>
              <a:sym typeface="Century Gothic"/>
            </a:endParaRPr>
          </a:p>
          <a:p>
            <a:pPr marL="0" lvl="0" indent="0" algn="ctr" rtl="0">
              <a:lnSpc>
                <a:spcPct val="50000"/>
              </a:lnSpc>
              <a:spcBef>
                <a:spcPts val="0"/>
              </a:spcBef>
              <a:spcAft>
                <a:spcPts val="0"/>
              </a:spcAft>
              <a:buClr>
                <a:schemeClr val="dk1"/>
              </a:buClr>
              <a:buSzPts val="1000"/>
              <a:buFont typeface="Arial"/>
              <a:buNone/>
            </a:pPr>
            <a:endParaRPr sz="47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4900" b="1">
              <a:latin typeface="Century Gothic"/>
              <a:ea typeface="Century Gothic"/>
              <a:cs typeface="Century Gothic"/>
              <a:sym typeface="Century Gothic"/>
            </a:endParaRPr>
          </a:p>
        </p:txBody>
      </p:sp>
      <p:pic>
        <p:nvPicPr>
          <p:cNvPr id="921" name="Google Shape;921;p135"/>
          <p:cNvPicPr preferRelativeResize="0"/>
          <p:nvPr/>
        </p:nvPicPr>
        <p:blipFill>
          <a:blip r:embed="rId3">
            <a:alphaModFix/>
          </a:blip>
          <a:stretch>
            <a:fillRect/>
          </a:stretch>
        </p:blipFill>
        <p:spPr>
          <a:xfrm>
            <a:off x="445000" y="1206366"/>
            <a:ext cx="4127001" cy="2339932"/>
          </a:xfrm>
          <a:prstGeom prst="rect">
            <a:avLst/>
          </a:prstGeom>
          <a:noFill/>
          <a:ln>
            <a:noFill/>
          </a:ln>
        </p:spPr>
      </p:pic>
      <p:pic>
        <p:nvPicPr>
          <p:cNvPr id="922" name="Google Shape;922;p135"/>
          <p:cNvPicPr preferRelativeResize="0"/>
          <p:nvPr/>
        </p:nvPicPr>
        <p:blipFill>
          <a:blip r:embed="rId4">
            <a:alphaModFix/>
          </a:blip>
          <a:stretch>
            <a:fillRect/>
          </a:stretch>
        </p:blipFill>
        <p:spPr>
          <a:xfrm>
            <a:off x="4891300" y="1206367"/>
            <a:ext cx="3794501" cy="2529601"/>
          </a:xfrm>
          <a:prstGeom prst="rect">
            <a:avLst/>
          </a:prstGeom>
          <a:noFill/>
          <a:ln>
            <a:noFill/>
          </a:ln>
        </p:spPr>
      </p:pic>
      <p:pic>
        <p:nvPicPr>
          <p:cNvPr id="923" name="Google Shape;923;p135"/>
          <p:cNvPicPr preferRelativeResize="0"/>
          <p:nvPr/>
        </p:nvPicPr>
        <p:blipFill>
          <a:blip r:embed="rId5">
            <a:alphaModFix/>
          </a:blip>
          <a:stretch>
            <a:fillRect/>
          </a:stretch>
        </p:blipFill>
        <p:spPr>
          <a:xfrm>
            <a:off x="445000" y="3656625"/>
            <a:ext cx="4126999" cy="2810977"/>
          </a:xfrm>
          <a:prstGeom prst="rect">
            <a:avLst/>
          </a:prstGeom>
          <a:noFill/>
          <a:ln>
            <a:noFill/>
          </a:ln>
        </p:spPr>
      </p:pic>
      <p:pic>
        <p:nvPicPr>
          <p:cNvPr id="924" name="Google Shape;924;p135"/>
          <p:cNvPicPr preferRelativeResize="0"/>
          <p:nvPr/>
        </p:nvPicPr>
        <p:blipFill>
          <a:blip r:embed="rId6">
            <a:alphaModFix/>
          </a:blip>
          <a:stretch>
            <a:fillRect/>
          </a:stretch>
        </p:blipFill>
        <p:spPr>
          <a:xfrm>
            <a:off x="4939875" y="3869600"/>
            <a:ext cx="3697350" cy="259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928"/>
        <p:cNvGrpSpPr/>
        <p:nvPr/>
      </p:nvGrpSpPr>
      <p:grpSpPr>
        <a:xfrm>
          <a:off x="0" y="0"/>
          <a:ext cx="0" cy="0"/>
          <a:chOff x="0" y="0"/>
          <a:chExt cx="0" cy="0"/>
        </a:xfrm>
      </p:grpSpPr>
      <p:sp>
        <p:nvSpPr>
          <p:cNvPr id="929" name="Google Shape;929;p136"/>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930" name="Google Shape;930;p136"/>
          <p:cNvSpPr txBox="1"/>
          <p:nvPr/>
        </p:nvSpPr>
        <p:spPr>
          <a:xfrm>
            <a:off x="677546" y="560735"/>
            <a:ext cx="8035500" cy="10461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Clr>
                <a:schemeClr val="dk1"/>
              </a:buClr>
              <a:buSzPts val="1000"/>
              <a:buFont typeface="Arial"/>
              <a:buNone/>
            </a:pPr>
            <a:r>
              <a:rPr lang="en" sz="4900" b="1">
                <a:solidFill>
                  <a:schemeClr val="dk1"/>
                </a:solidFill>
                <a:latin typeface="Century Gothic"/>
                <a:ea typeface="Century Gothic"/>
                <a:cs typeface="Century Gothic"/>
                <a:sym typeface="Century Gothic"/>
              </a:rPr>
              <a:t>Gamify It\Socialize It</a:t>
            </a:r>
            <a:endParaRPr sz="2000">
              <a:solidFill>
                <a:srgbClr val="FF0000"/>
              </a:solidFill>
              <a:highlight>
                <a:srgbClr val="FFFF00"/>
              </a:highlight>
              <a:latin typeface="Century Gothic"/>
              <a:ea typeface="Century Gothic"/>
              <a:cs typeface="Century Gothic"/>
              <a:sym typeface="Century Gothic"/>
            </a:endParaRPr>
          </a:p>
          <a:p>
            <a:pPr marL="0" lvl="0" indent="0" algn="ctr" rtl="0">
              <a:spcBef>
                <a:spcPts val="0"/>
              </a:spcBef>
              <a:spcAft>
                <a:spcPts val="0"/>
              </a:spcAft>
              <a:buNone/>
            </a:pPr>
            <a:endParaRPr sz="4900" b="1">
              <a:latin typeface="Century Gothic"/>
              <a:ea typeface="Century Gothic"/>
              <a:cs typeface="Century Gothic"/>
              <a:sym typeface="Century Gothic"/>
            </a:endParaRPr>
          </a:p>
        </p:txBody>
      </p:sp>
      <p:sp>
        <p:nvSpPr>
          <p:cNvPr id="931" name="Google Shape;931;p136"/>
          <p:cNvSpPr txBox="1"/>
          <p:nvPr/>
        </p:nvSpPr>
        <p:spPr>
          <a:xfrm>
            <a:off x="430955" y="2254679"/>
            <a:ext cx="8282100" cy="41535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None/>
            </a:pPr>
            <a:endParaRPr sz="3100">
              <a:latin typeface="Century Gothic"/>
              <a:ea typeface="Century Gothic"/>
              <a:cs typeface="Century Gothic"/>
              <a:sym typeface="Century Gothic"/>
            </a:endParaRPr>
          </a:p>
          <a:p>
            <a:pPr marL="431800" lvl="0" indent="0" algn="l" rtl="0">
              <a:lnSpc>
                <a:spcPct val="160000"/>
              </a:lnSpc>
              <a:spcBef>
                <a:spcPts val="0"/>
              </a:spcBef>
              <a:spcAft>
                <a:spcPts val="0"/>
              </a:spcAft>
              <a:buNone/>
            </a:pPr>
            <a:endParaRPr sz="1400" b="1">
              <a:highlight>
                <a:srgbClr val="FFFFFF"/>
              </a:highlight>
              <a:latin typeface="Century Gothic"/>
              <a:ea typeface="Century Gothic"/>
              <a:cs typeface="Century Gothic"/>
              <a:sym typeface="Century Gothic"/>
            </a:endParaRPr>
          </a:p>
          <a:p>
            <a:pPr marL="0" lvl="0" indent="0" algn="l" rtl="0">
              <a:spcBef>
                <a:spcPts val="1200"/>
              </a:spcBef>
              <a:spcAft>
                <a:spcPts val="0"/>
              </a:spcAft>
              <a:buNone/>
            </a:pPr>
            <a:endParaRPr sz="4500">
              <a:latin typeface="Century Gothic"/>
              <a:ea typeface="Century Gothic"/>
              <a:cs typeface="Century Gothic"/>
              <a:sym typeface="Century Gothic"/>
            </a:endParaRPr>
          </a:p>
        </p:txBody>
      </p:sp>
      <p:pic>
        <p:nvPicPr>
          <p:cNvPr id="932" name="Google Shape;932;p136"/>
          <p:cNvPicPr preferRelativeResize="0"/>
          <p:nvPr/>
        </p:nvPicPr>
        <p:blipFill>
          <a:blip r:embed="rId3">
            <a:alphaModFix/>
          </a:blip>
          <a:stretch>
            <a:fillRect/>
          </a:stretch>
        </p:blipFill>
        <p:spPr>
          <a:xfrm>
            <a:off x="1487005" y="1426375"/>
            <a:ext cx="6416584" cy="484095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936"/>
        <p:cNvGrpSpPr/>
        <p:nvPr/>
      </p:nvGrpSpPr>
      <p:grpSpPr>
        <a:xfrm>
          <a:off x="0" y="0"/>
          <a:ext cx="0" cy="0"/>
          <a:chOff x="0" y="0"/>
          <a:chExt cx="0" cy="0"/>
        </a:xfrm>
      </p:grpSpPr>
      <p:sp>
        <p:nvSpPr>
          <p:cNvPr id="937" name="Google Shape;937;p137"/>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938" name="Google Shape;938;p137"/>
          <p:cNvSpPr txBox="1"/>
          <p:nvPr/>
        </p:nvSpPr>
        <p:spPr>
          <a:xfrm>
            <a:off x="237175" y="355076"/>
            <a:ext cx="8669700" cy="8514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Clr>
                <a:schemeClr val="dk1"/>
              </a:buClr>
              <a:buSzPts val="1000"/>
              <a:buFont typeface="Arial"/>
              <a:buNone/>
            </a:pPr>
            <a:r>
              <a:rPr lang="en" sz="4600" b="1">
                <a:solidFill>
                  <a:schemeClr val="dk1"/>
                </a:solidFill>
                <a:latin typeface="Century Gothic"/>
                <a:ea typeface="Century Gothic"/>
                <a:cs typeface="Century Gothic"/>
                <a:sym typeface="Century Gothic"/>
              </a:rPr>
              <a:t>Socializing It </a:t>
            </a:r>
            <a:r>
              <a:rPr lang="en" sz="2100" b="1">
                <a:solidFill>
                  <a:schemeClr val="dk1"/>
                </a:solidFill>
                <a:latin typeface="Century Gothic"/>
                <a:ea typeface="Century Gothic"/>
                <a:cs typeface="Century Gothic"/>
                <a:sym typeface="Century Gothic"/>
              </a:rPr>
              <a:t>(story elements)</a:t>
            </a:r>
            <a:endParaRPr sz="2100" b="1">
              <a:solidFill>
                <a:schemeClr val="dk1"/>
              </a:solidFill>
              <a:latin typeface="Century Gothic"/>
              <a:ea typeface="Century Gothic"/>
              <a:cs typeface="Century Gothic"/>
              <a:sym typeface="Century Gothic"/>
            </a:endParaRPr>
          </a:p>
          <a:p>
            <a:pPr marL="0" lvl="0" indent="0" algn="ctr" rtl="0">
              <a:lnSpc>
                <a:spcPct val="50000"/>
              </a:lnSpc>
              <a:spcBef>
                <a:spcPts val="0"/>
              </a:spcBef>
              <a:spcAft>
                <a:spcPts val="0"/>
              </a:spcAft>
              <a:buClr>
                <a:schemeClr val="dk1"/>
              </a:buClr>
              <a:buSzPts val="1000"/>
              <a:buFont typeface="Arial"/>
              <a:buNone/>
            </a:pPr>
            <a:endParaRPr sz="47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4900" b="1">
              <a:latin typeface="Century Gothic"/>
              <a:ea typeface="Century Gothic"/>
              <a:cs typeface="Century Gothic"/>
              <a:sym typeface="Century Gothic"/>
            </a:endParaRPr>
          </a:p>
        </p:txBody>
      </p:sp>
      <p:pic>
        <p:nvPicPr>
          <p:cNvPr id="939" name="Google Shape;939;p137"/>
          <p:cNvPicPr preferRelativeResize="0"/>
          <p:nvPr/>
        </p:nvPicPr>
        <p:blipFill>
          <a:blip r:embed="rId3">
            <a:alphaModFix/>
          </a:blip>
          <a:stretch>
            <a:fillRect/>
          </a:stretch>
        </p:blipFill>
        <p:spPr>
          <a:xfrm>
            <a:off x="950525" y="1462433"/>
            <a:ext cx="4265249" cy="4772067"/>
          </a:xfrm>
          <a:prstGeom prst="rect">
            <a:avLst/>
          </a:prstGeom>
          <a:noFill/>
          <a:ln>
            <a:noFill/>
          </a:ln>
        </p:spPr>
      </p:pic>
      <p:pic>
        <p:nvPicPr>
          <p:cNvPr id="940" name="Google Shape;940;p137"/>
          <p:cNvPicPr preferRelativeResize="0"/>
          <p:nvPr/>
        </p:nvPicPr>
        <p:blipFill>
          <a:blip r:embed="rId4">
            <a:alphaModFix/>
          </a:blip>
          <a:stretch>
            <a:fillRect/>
          </a:stretch>
        </p:blipFill>
        <p:spPr>
          <a:xfrm>
            <a:off x="5942114" y="4003593"/>
            <a:ext cx="1673190" cy="1673190"/>
          </a:xfrm>
          <a:prstGeom prst="rect">
            <a:avLst/>
          </a:prstGeom>
          <a:noFill/>
          <a:ln>
            <a:noFill/>
          </a:ln>
        </p:spPr>
      </p:pic>
      <p:pic>
        <p:nvPicPr>
          <p:cNvPr id="941" name="Google Shape;941;p137" title="EricSUN&amp;Moon CHARACTERS.mp3">
            <a:hlinkClick r:id="rId5"/>
          </p:cNvPr>
          <p:cNvPicPr preferRelativeResize="0"/>
          <p:nvPr/>
        </p:nvPicPr>
        <p:blipFill>
          <a:blip r:embed="rId6">
            <a:alphaModFix/>
          </a:blip>
          <a:stretch>
            <a:fillRect/>
          </a:stretch>
        </p:blipFill>
        <p:spPr>
          <a:xfrm>
            <a:off x="6627432" y="5696976"/>
            <a:ext cx="302559" cy="302559"/>
          </a:xfrm>
          <a:prstGeom prst="rect">
            <a:avLst/>
          </a:prstGeom>
          <a:noFill/>
          <a:ln>
            <a:noFill/>
          </a:ln>
        </p:spPr>
      </p:pic>
      <p:pic>
        <p:nvPicPr>
          <p:cNvPr id="942" name="Google Shape;942;p137"/>
          <p:cNvPicPr preferRelativeResize="0"/>
          <p:nvPr/>
        </p:nvPicPr>
        <p:blipFill>
          <a:blip r:embed="rId7">
            <a:alphaModFix/>
          </a:blip>
          <a:stretch>
            <a:fillRect/>
          </a:stretch>
        </p:blipFill>
        <p:spPr>
          <a:xfrm>
            <a:off x="6771101" y="1378735"/>
            <a:ext cx="1839375" cy="1839375"/>
          </a:xfrm>
          <a:prstGeom prst="rect">
            <a:avLst/>
          </a:prstGeom>
          <a:noFill/>
          <a:ln>
            <a:noFill/>
          </a:ln>
        </p:spPr>
      </p:pic>
      <p:sp>
        <p:nvSpPr>
          <p:cNvPr id="943" name="Google Shape;943;p137"/>
          <p:cNvSpPr/>
          <p:nvPr/>
        </p:nvSpPr>
        <p:spPr>
          <a:xfrm>
            <a:off x="962600" y="1475033"/>
            <a:ext cx="4267200" cy="4759500"/>
          </a:xfrm>
          <a:prstGeom prst="rect">
            <a:avLst/>
          </a:prstGeom>
          <a:noFill/>
          <a:ln w="762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4" name="Google Shape;944;p137" title="Deshon PAPA BME.mp3">
            <a:hlinkClick r:id="rId8"/>
          </p:cNvPr>
          <p:cNvPicPr preferRelativeResize="0"/>
          <p:nvPr/>
        </p:nvPicPr>
        <p:blipFill>
          <a:blip r:embed="rId6">
            <a:alphaModFix/>
          </a:blip>
          <a:stretch>
            <a:fillRect/>
          </a:stretch>
        </p:blipFill>
        <p:spPr>
          <a:xfrm>
            <a:off x="7474850" y="3312926"/>
            <a:ext cx="302559" cy="30255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948"/>
        <p:cNvGrpSpPr/>
        <p:nvPr/>
      </p:nvGrpSpPr>
      <p:grpSpPr>
        <a:xfrm>
          <a:off x="0" y="0"/>
          <a:ext cx="0" cy="0"/>
          <a:chOff x="0" y="0"/>
          <a:chExt cx="0" cy="0"/>
        </a:xfrm>
      </p:grpSpPr>
      <p:sp>
        <p:nvSpPr>
          <p:cNvPr id="949" name="Google Shape;949;p138"/>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950" name="Google Shape;950;p138"/>
          <p:cNvSpPr txBox="1"/>
          <p:nvPr/>
        </p:nvSpPr>
        <p:spPr>
          <a:xfrm>
            <a:off x="677546" y="560735"/>
            <a:ext cx="8035500" cy="10461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Clr>
                <a:schemeClr val="dk1"/>
              </a:buClr>
              <a:buSzPts val="1000"/>
              <a:buFont typeface="Arial"/>
              <a:buNone/>
            </a:pPr>
            <a:r>
              <a:rPr lang="en" sz="4900" b="1">
                <a:solidFill>
                  <a:schemeClr val="dk1"/>
                </a:solidFill>
                <a:latin typeface="Century Gothic"/>
                <a:ea typeface="Century Gothic"/>
                <a:cs typeface="Century Gothic"/>
                <a:sym typeface="Century Gothic"/>
              </a:rPr>
              <a:t>Socialize It</a:t>
            </a:r>
            <a:endParaRPr sz="2000">
              <a:solidFill>
                <a:srgbClr val="FF0000"/>
              </a:solidFill>
              <a:highlight>
                <a:srgbClr val="FFFF00"/>
              </a:highlight>
              <a:latin typeface="Century Gothic"/>
              <a:ea typeface="Century Gothic"/>
              <a:cs typeface="Century Gothic"/>
              <a:sym typeface="Century Gothic"/>
            </a:endParaRPr>
          </a:p>
          <a:p>
            <a:pPr marL="0" lvl="0" indent="0" algn="ctr" rtl="0">
              <a:spcBef>
                <a:spcPts val="0"/>
              </a:spcBef>
              <a:spcAft>
                <a:spcPts val="0"/>
              </a:spcAft>
              <a:buNone/>
            </a:pPr>
            <a:endParaRPr sz="4900" b="1">
              <a:latin typeface="Century Gothic"/>
              <a:ea typeface="Century Gothic"/>
              <a:cs typeface="Century Gothic"/>
              <a:sym typeface="Century Gothic"/>
            </a:endParaRPr>
          </a:p>
        </p:txBody>
      </p:sp>
      <p:sp>
        <p:nvSpPr>
          <p:cNvPr id="951" name="Google Shape;951;p138"/>
          <p:cNvSpPr/>
          <p:nvPr/>
        </p:nvSpPr>
        <p:spPr>
          <a:xfrm>
            <a:off x="2965200" y="1713567"/>
            <a:ext cx="3460200" cy="23865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77300" tIns="77300" rIns="77300" bIns="77300" anchor="ctr" anchorCtr="0">
            <a:noAutofit/>
          </a:bodyPr>
          <a:lstStyle/>
          <a:p>
            <a:pPr marL="0" lvl="0" indent="0" algn="l" rtl="0">
              <a:spcBef>
                <a:spcPts val="0"/>
              </a:spcBef>
              <a:spcAft>
                <a:spcPts val="0"/>
              </a:spcAft>
              <a:buNone/>
            </a:pPr>
            <a:endParaRPr/>
          </a:p>
        </p:txBody>
      </p:sp>
      <p:pic>
        <p:nvPicPr>
          <p:cNvPr id="952" name="Google Shape;952;p138"/>
          <p:cNvPicPr preferRelativeResize="0"/>
          <p:nvPr/>
        </p:nvPicPr>
        <p:blipFill rotWithShape="1">
          <a:blip r:embed="rId3">
            <a:alphaModFix/>
          </a:blip>
          <a:srcRect t="7838" b="13458"/>
          <a:stretch/>
        </p:blipFill>
        <p:spPr>
          <a:xfrm>
            <a:off x="677550" y="3984533"/>
            <a:ext cx="2274150" cy="2503400"/>
          </a:xfrm>
          <a:prstGeom prst="rect">
            <a:avLst/>
          </a:prstGeom>
          <a:noFill/>
          <a:ln>
            <a:noFill/>
          </a:ln>
        </p:spPr>
      </p:pic>
      <p:pic>
        <p:nvPicPr>
          <p:cNvPr id="953" name="Google Shape;953;p138"/>
          <p:cNvPicPr preferRelativeResize="0"/>
          <p:nvPr/>
        </p:nvPicPr>
        <p:blipFill>
          <a:blip r:embed="rId4">
            <a:alphaModFix/>
          </a:blip>
          <a:stretch>
            <a:fillRect/>
          </a:stretch>
        </p:blipFill>
        <p:spPr>
          <a:xfrm>
            <a:off x="5253125" y="3429000"/>
            <a:ext cx="3460199" cy="2655333"/>
          </a:xfrm>
          <a:prstGeom prst="rect">
            <a:avLst/>
          </a:prstGeom>
          <a:noFill/>
          <a:ln>
            <a:noFill/>
          </a:ln>
        </p:spPr>
      </p:pic>
      <p:sp>
        <p:nvSpPr>
          <p:cNvPr id="954" name="Google Shape;954;p138"/>
          <p:cNvSpPr txBox="1"/>
          <p:nvPr/>
        </p:nvSpPr>
        <p:spPr>
          <a:xfrm>
            <a:off x="3460500" y="2382874"/>
            <a:ext cx="2964900" cy="1046100"/>
          </a:xfrm>
          <a:prstGeom prst="rect">
            <a:avLst/>
          </a:prstGeom>
          <a:noFill/>
          <a:ln>
            <a:noFill/>
          </a:ln>
        </p:spPr>
        <p:txBody>
          <a:bodyPr spcFirstLastPara="1" wrap="square" lIns="77300" tIns="77300" rIns="77300" bIns="77300" anchor="t" anchorCtr="0">
            <a:noAutofit/>
          </a:bodyPr>
          <a:lstStyle/>
          <a:p>
            <a:pPr marL="0" lvl="0" indent="0" algn="ctr" rtl="0">
              <a:spcBef>
                <a:spcPts val="0"/>
              </a:spcBef>
              <a:spcAft>
                <a:spcPts val="0"/>
              </a:spcAft>
              <a:buNone/>
            </a:pPr>
            <a:r>
              <a:rPr lang="en" sz="1600">
                <a:latin typeface="Didact Gothic"/>
                <a:ea typeface="Didact Gothic"/>
                <a:cs typeface="Didact Gothic"/>
                <a:sym typeface="Didact Gothic"/>
              </a:rPr>
              <a:t>Talk about it:  </a:t>
            </a:r>
            <a:br>
              <a:rPr lang="en" sz="1600">
                <a:latin typeface="Didact Gothic"/>
                <a:ea typeface="Didact Gothic"/>
                <a:cs typeface="Didact Gothic"/>
                <a:sym typeface="Didact Gothic"/>
              </a:rPr>
            </a:br>
            <a:r>
              <a:rPr lang="en" sz="1600">
                <a:latin typeface="Didact Gothic"/>
                <a:ea typeface="Didact Gothic"/>
                <a:cs typeface="Didact Gothic"/>
                <a:sym typeface="Didact Gothic"/>
              </a:rPr>
              <a:t>Using text vocabulary</a:t>
            </a:r>
            <a:endParaRPr sz="1600">
              <a:latin typeface="Didact Gothic"/>
              <a:ea typeface="Didact Gothic"/>
              <a:cs typeface="Didact Gothic"/>
              <a:sym typeface="Didact Gothic"/>
            </a:endParaRPr>
          </a:p>
        </p:txBody>
      </p:sp>
      <p:sp>
        <p:nvSpPr>
          <p:cNvPr id="955" name="Google Shape;955;p138"/>
          <p:cNvSpPr txBox="1"/>
          <p:nvPr/>
        </p:nvSpPr>
        <p:spPr>
          <a:xfrm>
            <a:off x="1018900" y="4772925"/>
            <a:ext cx="1116600" cy="970800"/>
          </a:xfrm>
          <a:prstGeom prst="rect">
            <a:avLst/>
          </a:prstGeom>
          <a:noFill/>
          <a:ln>
            <a:noFill/>
          </a:ln>
        </p:spPr>
        <p:txBody>
          <a:bodyPr spcFirstLastPara="1" wrap="square" lIns="77300" tIns="77300" rIns="77300" bIns="77300" anchor="t" anchorCtr="0">
            <a:noAutofit/>
          </a:bodyPr>
          <a:lstStyle/>
          <a:p>
            <a:pPr marL="0" lvl="0" indent="0" algn="ctr" rtl="0">
              <a:spcBef>
                <a:spcPts val="0"/>
              </a:spcBef>
              <a:spcAft>
                <a:spcPts val="0"/>
              </a:spcAft>
              <a:buNone/>
            </a:pPr>
            <a:r>
              <a:rPr lang="en" sz="1500">
                <a:latin typeface="Didact Gothic"/>
                <a:ea typeface="Didact Gothic"/>
                <a:cs typeface="Didact Gothic"/>
                <a:sym typeface="Didact Gothic"/>
              </a:rPr>
              <a:t>Use the chat box &amp; zoom “reactions”</a:t>
            </a:r>
            <a:endParaRPr sz="1500">
              <a:latin typeface="Didact Gothic"/>
              <a:ea typeface="Didact Gothic"/>
              <a:cs typeface="Didact Gothic"/>
              <a:sym typeface="Didact Gothic"/>
            </a:endParaRPr>
          </a:p>
        </p:txBody>
      </p:sp>
      <p:sp>
        <p:nvSpPr>
          <p:cNvPr id="956" name="Google Shape;956;p138"/>
          <p:cNvSpPr txBox="1"/>
          <p:nvPr/>
        </p:nvSpPr>
        <p:spPr>
          <a:xfrm>
            <a:off x="4890401" y="6084325"/>
            <a:ext cx="4027200" cy="403500"/>
          </a:xfrm>
          <a:prstGeom prst="rect">
            <a:avLst/>
          </a:prstGeom>
          <a:noFill/>
          <a:ln>
            <a:noFill/>
          </a:ln>
        </p:spPr>
        <p:txBody>
          <a:bodyPr spcFirstLastPara="1" wrap="square" lIns="77300" tIns="77300" rIns="77300" bIns="77300" anchor="t" anchorCtr="0">
            <a:noAutofit/>
          </a:bodyPr>
          <a:lstStyle/>
          <a:p>
            <a:pPr marL="0" lvl="0" indent="0" algn="l" rtl="0">
              <a:spcBef>
                <a:spcPts val="0"/>
              </a:spcBef>
              <a:spcAft>
                <a:spcPts val="0"/>
              </a:spcAft>
              <a:buNone/>
            </a:pPr>
            <a:r>
              <a:rPr lang="en" sz="1500">
                <a:latin typeface="Didact Gothic"/>
                <a:ea typeface="Didact Gothic"/>
                <a:cs typeface="Didact Gothic"/>
                <a:sym typeface="Didact Gothic"/>
              </a:rPr>
              <a:t>Use collaboration boards: digital gallery walks</a:t>
            </a:r>
            <a:endParaRPr sz="1500">
              <a:latin typeface="Didact Gothic"/>
              <a:ea typeface="Didact Gothic"/>
              <a:cs typeface="Didact Gothic"/>
              <a:sym typeface="Didact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960"/>
        <p:cNvGrpSpPr/>
        <p:nvPr/>
      </p:nvGrpSpPr>
      <p:grpSpPr>
        <a:xfrm>
          <a:off x="0" y="0"/>
          <a:ext cx="0" cy="0"/>
          <a:chOff x="0" y="0"/>
          <a:chExt cx="0" cy="0"/>
        </a:xfrm>
      </p:grpSpPr>
      <p:sp>
        <p:nvSpPr>
          <p:cNvPr id="961" name="Google Shape;961;p139"/>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962" name="Google Shape;962;p139"/>
          <p:cNvSpPr txBox="1"/>
          <p:nvPr/>
        </p:nvSpPr>
        <p:spPr>
          <a:xfrm>
            <a:off x="677546" y="560735"/>
            <a:ext cx="8035500" cy="10461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Clr>
                <a:schemeClr val="dk1"/>
              </a:buClr>
              <a:buSzPts val="1000"/>
              <a:buFont typeface="Arial"/>
              <a:buNone/>
            </a:pPr>
            <a:r>
              <a:rPr lang="en" sz="4900" b="1">
                <a:solidFill>
                  <a:schemeClr val="dk1"/>
                </a:solidFill>
                <a:latin typeface="Century Gothic"/>
                <a:ea typeface="Century Gothic"/>
                <a:cs typeface="Century Gothic"/>
                <a:sym typeface="Century Gothic"/>
              </a:rPr>
              <a:t>Gamify It</a:t>
            </a:r>
            <a:endParaRPr sz="2000">
              <a:solidFill>
                <a:srgbClr val="FF0000"/>
              </a:solidFill>
              <a:highlight>
                <a:srgbClr val="FFFF00"/>
              </a:highlight>
              <a:latin typeface="Century Gothic"/>
              <a:ea typeface="Century Gothic"/>
              <a:cs typeface="Century Gothic"/>
              <a:sym typeface="Century Gothic"/>
            </a:endParaRPr>
          </a:p>
          <a:p>
            <a:pPr marL="0" lvl="0" indent="0" algn="ctr" rtl="0">
              <a:spcBef>
                <a:spcPts val="0"/>
              </a:spcBef>
              <a:spcAft>
                <a:spcPts val="0"/>
              </a:spcAft>
              <a:buNone/>
            </a:pPr>
            <a:endParaRPr sz="4900" b="1">
              <a:latin typeface="Century Gothic"/>
              <a:ea typeface="Century Gothic"/>
              <a:cs typeface="Century Gothic"/>
              <a:sym typeface="Century Gothic"/>
            </a:endParaRPr>
          </a:p>
        </p:txBody>
      </p:sp>
      <p:sp>
        <p:nvSpPr>
          <p:cNvPr id="963" name="Google Shape;963;p139"/>
          <p:cNvSpPr txBox="1"/>
          <p:nvPr/>
        </p:nvSpPr>
        <p:spPr>
          <a:xfrm>
            <a:off x="620095" y="1223720"/>
            <a:ext cx="7903800" cy="48015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None/>
            </a:pPr>
            <a:endParaRPr sz="3100">
              <a:latin typeface="Century Gothic"/>
              <a:ea typeface="Century Gothic"/>
              <a:cs typeface="Century Gothic"/>
              <a:sym typeface="Century Gothic"/>
            </a:endParaRPr>
          </a:p>
          <a:p>
            <a:pPr marL="431800" lvl="0" indent="0" algn="ctr" rtl="0">
              <a:lnSpc>
                <a:spcPct val="160000"/>
              </a:lnSpc>
              <a:spcBef>
                <a:spcPts val="0"/>
              </a:spcBef>
              <a:spcAft>
                <a:spcPts val="0"/>
              </a:spcAft>
              <a:buNone/>
            </a:pPr>
            <a:r>
              <a:rPr lang="en" sz="3700">
                <a:highlight>
                  <a:srgbClr val="FFFFFF"/>
                </a:highlight>
                <a:latin typeface="Century Gothic"/>
                <a:ea typeface="Century Gothic"/>
                <a:cs typeface="Century Gothic"/>
                <a:sym typeface="Century Gothic"/>
              </a:rPr>
              <a:t>How our curriculum lends itself to Culturally Responsive Teaching and gamifying foundational skills...</a:t>
            </a:r>
            <a:endParaRPr sz="3700">
              <a:highlight>
                <a:srgbClr val="FFFFFF"/>
              </a:highlight>
              <a:latin typeface="Century Gothic"/>
              <a:ea typeface="Century Gothic"/>
              <a:cs typeface="Century Gothic"/>
              <a:sym typeface="Century Gothic"/>
            </a:endParaRPr>
          </a:p>
          <a:p>
            <a:pPr marL="0" lvl="0" indent="0" algn="l" rtl="0">
              <a:spcBef>
                <a:spcPts val="1200"/>
              </a:spcBef>
              <a:spcAft>
                <a:spcPts val="0"/>
              </a:spcAft>
              <a:buNone/>
            </a:pPr>
            <a:endParaRPr sz="4500">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967"/>
        <p:cNvGrpSpPr/>
        <p:nvPr/>
      </p:nvGrpSpPr>
      <p:grpSpPr>
        <a:xfrm>
          <a:off x="0" y="0"/>
          <a:ext cx="0" cy="0"/>
          <a:chOff x="0" y="0"/>
          <a:chExt cx="0" cy="0"/>
        </a:xfrm>
      </p:grpSpPr>
      <p:sp>
        <p:nvSpPr>
          <p:cNvPr id="968" name="Google Shape;968;p140"/>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969" name="Google Shape;969;p140"/>
          <p:cNvSpPr txBox="1"/>
          <p:nvPr/>
        </p:nvSpPr>
        <p:spPr>
          <a:xfrm>
            <a:off x="677432" y="309750"/>
            <a:ext cx="8035500" cy="10461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Clr>
                <a:schemeClr val="dk1"/>
              </a:buClr>
              <a:buSzPts val="1000"/>
              <a:buFont typeface="Arial"/>
              <a:buNone/>
            </a:pPr>
            <a:r>
              <a:rPr lang="en" sz="4900" b="1">
                <a:solidFill>
                  <a:schemeClr val="dk1"/>
                </a:solidFill>
                <a:latin typeface="Century Gothic"/>
                <a:ea typeface="Century Gothic"/>
                <a:cs typeface="Century Gothic"/>
                <a:sym typeface="Century Gothic"/>
              </a:rPr>
              <a:t>Gamify It</a:t>
            </a:r>
            <a:endParaRPr sz="2000">
              <a:solidFill>
                <a:srgbClr val="FF0000"/>
              </a:solidFill>
              <a:highlight>
                <a:srgbClr val="FFFF00"/>
              </a:highlight>
              <a:latin typeface="Century Gothic"/>
              <a:ea typeface="Century Gothic"/>
              <a:cs typeface="Century Gothic"/>
              <a:sym typeface="Century Gothic"/>
            </a:endParaRPr>
          </a:p>
          <a:p>
            <a:pPr marL="0" lvl="0" indent="0" algn="ctr" rtl="0">
              <a:spcBef>
                <a:spcPts val="0"/>
              </a:spcBef>
              <a:spcAft>
                <a:spcPts val="0"/>
              </a:spcAft>
              <a:buNone/>
            </a:pPr>
            <a:endParaRPr sz="4900" b="1">
              <a:latin typeface="Century Gothic"/>
              <a:ea typeface="Century Gothic"/>
              <a:cs typeface="Century Gothic"/>
              <a:sym typeface="Century Gothic"/>
            </a:endParaRPr>
          </a:p>
        </p:txBody>
      </p:sp>
      <p:sp>
        <p:nvSpPr>
          <p:cNvPr id="970" name="Google Shape;970;p140"/>
          <p:cNvSpPr txBox="1"/>
          <p:nvPr/>
        </p:nvSpPr>
        <p:spPr>
          <a:xfrm>
            <a:off x="430886" y="1352296"/>
            <a:ext cx="8282100" cy="41535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None/>
            </a:pPr>
            <a:r>
              <a:rPr lang="en" sz="3100">
                <a:latin typeface="Century Gothic"/>
                <a:ea typeface="Century Gothic"/>
                <a:cs typeface="Century Gothic"/>
                <a:sym typeface="Century Gothic"/>
              </a:rPr>
              <a:t>Cycle 7:  Sly Y, Sort It Out Game</a:t>
            </a:r>
            <a:endParaRPr sz="3100">
              <a:latin typeface="Century Gothic"/>
              <a:ea typeface="Century Gothic"/>
              <a:cs typeface="Century Gothic"/>
              <a:sym typeface="Century Gothic"/>
            </a:endParaRPr>
          </a:p>
          <a:p>
            <a:pPr marL="0" lvl="0" indent="0" algn="l" rtl="0">
              <a:lnSpc>
                <a:spcPct val="160000"/>
              </a:lnSpc>
              <a:spcBef>
                <a:spcPts val="0"/>
              </a:spcBef>
              <a:spcAft>
                <a:spcPts val="0"/>
              </a:spcAft>
              <a:buNone/>
            </a:pPr>
            <a:endParaRPr sz="1400" b="1">
              <a:highlight>
                <a:srgbClr val="FFFFFF"/>
              </a:highlight>
              <a:latin typeface="Century Gothic"/>
              <a:ea typeface="Century Gothic"/>
              <a:cs typeface="Century Gothic"/>
              <a:sym typeface="Century Gothic"/>
            </a:endParaRPr>
          </a:p>
          <a:p>
            <a:pPr marL="0" lvl="0" indent="0" algn="l" rtl="0">
              <a:spcBef>
                <a:spcPts val="1200"/>
              </a:spcBef>
              <a:spcAft>
                <a:spcPts val="0"/>
              </a:spcAft>
              <a:buNone/>
            </a:pPr>
            <a:endParaRPr sz="4500">
              <a:latin typeface="Century Gothic"/>
              <a:ea typeface="Century Gothic"/>
              <a:cs typeface="Century Gothic"/>
              <a:sym typeface="Century Gothic"/>
            </a:endParaRPr>
          </a:p>
        </p:txBody>
      </p:sp>
      <p:pic>
        <p:nvPicPr>
          <p:cNvPr id="971" name="Google Shape;971;p140"/>
          <p:cNvPicPr preferRelativeResize="0"/>
          <p:nvPr/>
        </p:nvPicPr>
        <p:blipFill>
          <a:blip r:embed="rId3">
            <a:alphaModFix/>
          </a:blip>
          <a:stretch>
            <a:fillRect/>
          </a:stretch>
        </p:blipFill>
        <p:spPr>
          <a:xfrm>
            <a:off x="4572000" y="3429000"/>
            <a:ext cx="3909326" cy="3004854"/>
          </a:xfrm>
          <a:prstGeom prst="rect">
            <a:avLst/>
          </a:prstGeom>
          <a:noFill/>
          <a:ln>
            <a:noFill/>
          </a:ln>
        </p:spPr>
      </p:pic>
      <p:pic>
        <p:nvPicPr>
          <p:cNvPr id="972" name="Google Shape;972;p140"/>
          <p:cNvPicPr preferRelativeResize="0"/>
          <p:nvPr/>
        </p:nvPicPr>
        <p:blipFill>
          <a:blip r:embed="rId4">
            <a:alphaModFix/>
          </a:blip>
          <a:stretch>
            <a:fillRect/>
          </a:stretch>
        </p:blipFill>
        <p:spPr>
          <a:xfrm>
            <a:off x="545325" y="2160675"/>
            <a:ext cx="3909325" cy="3121525"/>
          </a:xfrm>
          <a:prstGeom prst="rect">
            <a:avLst/>
          </a:prstGeom>
          <a:noFill/>
          <a:ln>
            <a:noFill/>
          </a:ln>
        </p:spPr>
      </p:pic>
      <p:pic>
        <p:nvPicPr>
          <p:cNvPr id="973" name="Google Shape;973;p140"/>
          <p:cNvPicPr preferRelativeResize="0"/>
          <p:nvPr/>
        </p:nvPicPr>
        <p:blipFill rotWithShape="1">
          <a:blip r:embed="rId5">
            <a:alphaModFix/>
          </a:blip>
          <a:srcRect l="5577" t="62469" r="74271" b="3054"/>
          <a:stretch/>
        </p:blipFill>
        <p:spPr>
          <a:xfrm>
            <a:off x="7548450" y="2049733"/>
            <a:ext cx="1081650" cy="1234599"/>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977"/>
        <p:cNvGrpSpPr/>
        <p:nvPr/>
      </p:nvGrpSpPr>
      <p:grpSpPr>
        <a:xfrm>
          <a:off x="0" y="0"/>
          <a:ext cx="0" cy="0"/>
          <a:chOff x="0" y="0"/>
          <a:chExt cx="0" cy="0"/>
        </a:xfrm>
      </p:grpSpPr>
      <p:sp>
        <p:nvSpPr>
          <p:cNvPr id="978" name="Google Shape;978;p141"/>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979" name="Google Shape;979;p141"/>
          <p:cNvSpPr txBox="1"/>
          <p:nvPr/>
        </p:nvSpPr>
        <p:spPr>
          <a:xfrm>
            <a:off x="677432" y="309750"/>
            <a:ext cx="8035500" cy="10461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Clr>
                <a:schemeClr val="dk1"/>
              </a:buClr>
              <a:buSzPts val="1000"/>
              <a:buFont typeface="Arial"/>
              <a:buNone/>
            </a:pPr>
            <a:r>
              <a:rPr lang="en" sz="4900" b="1">
                <a:solidFill>
                  <a:schemeClr val="dk1"/>
                </a:solidFill>
                <a:latin typeface="Century Gothic"/>
                <a:ea typeface="Century Gothic"/>
                <a:cs typeface="Century Gothic"/>
                <a:sym typeface="Century Gothic"/>
              </a:rPr>
              <a:t>Gamify It</a:t>
            </a:r>
            <a:endParaRPr sz="2000">
              <a:solidFill>
                <a:srgbClr val="FF0000"/>
              </a:solidFill>
              <a:highlight>
                <a:srgbClr val="FFFF00"/>
              </a:highlight>
              <a:latin typeface="Century Gothic"/>
              <a:ea typeface="Century Gothic"/>
              <a:cs typeface="Century Gothic"/>
              <a:sym typeface="Century Gothic"/>
            </a:endParaRPr>
          </a:p>
          <a:p>
            <a:pPr marL="0" lvl="0" indent="0" algn="ctr" rtl="0">
              <a:spcBef>
                <a:spcPts val="0"/>
              </a:spcBef>
              <a:spcAft>
                <a:spcPts val="0"/>
              </a:spcAft>
              <a:buNone/>
            </a:pPr>
            <a:endParaRPr sz="4900" b="1">
              <a:latin typeface="Century Gothic"/>
              <a:ea typeface="Century Gothic"/>
              <a:cs typeface="Century Gothic"/>
              <a:sym typeface="Century Gothic"/>
            </a:endParaRPr>
          </a:p>
        </p:txBody>
      </p:sp>
      <p:sp>
        <p:nvSpPr>
          <p:cNvPr id="980" name="Google Shape;980;p141"/>
          <p:cNvSpPr txBox="1"/>
          <p:nvPr/>
        </p:nvSpPr>
        <p:spPr>
          <a:xfrm>
            <a:off x="430886" y="1352296"/>
            <a:ext cx="8282100" cy="41535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None/>
            </a:pPr>
            <a:r>
              <a:rPr lang="en" sz="2600">
                <a:latin typeface="Century Gothic"/>
                <a:ea typeface="Century Gothic"/>
                <a:cs typeface="Century Gothic"/>
                <a:sym typeface="Century Gothic"/>
              </a:rPr>
              <a:t>Cycle 7:  Sly Y, Sort It Out Game</a:t>
            </a:r>
            <a:endParaRPr sz="2600">
              <a:latin typeface="Century Gothic"/>
              <a:ea typeface="Century Gothic"/>
              <a:cs typeface="Century Gothic"/>
              <a:sym typeface="Century Gothic"/>
            </a:endParaRPr>
          </a:p>
          <a:p>
            <a:pPr marL="0" lvl="0" indent="0" algn="l" rtl="0">
              <a:lnSpc>
                <a:spcPct val="160000"/>
              </a:lnSpc>
              <a:spcBef>
                <a:spcPts val="0"/>
              </a:spcBef>
              <a:spcAft>
                <a:spcPts val="0"/>
              </a:spcAft>
              <a:buNone/>
            </a:pPr>
            <a:endParaRPr sz="1400" b="1">
              <a:highlight>
                <a:srgbClr val="FFFFFF"/>
              </a:highlight>
              <a:latin typeface="Century Gothic"/>
              <a:ea typeface="Century Gothic"/>
              <a:cs typeface="Century Gothic"/>
              <a:sym typeface="Century Gothic"/>
            </a:endParaRPr>
          </a:p>
          <a:p>
            <a:pPr marL="0" lvl="0" indent="0" algn="l" rtl="0">
              <a:spcBef>
                <a:spcPts val="1200"/>
              </a:spcBef>
              <a:spcAft>
                <a:spcPts val="0"/>
              </a:spcAft>
              <a:buNone/>
            </a:pPr>
            <a:endParaRPr sz="4500">
              <a:latin typeface="Century Gothic"/>
              <a:ea typeface="Century Gothic"/>
              <a:cs typeface="Century Gothic"/>
              <a:sym typeface="Century Gothic"/>
            </a:endParaRPr>
          </a:p>
        </p:txBody>
      </p:sp>
      <p:pic>
        <p:nvPicPr>
          <p:cNvPr id="981" name="Google Shape;981;p141"/>
          <p:cNvPicPr preferRelativeResize="0"/>
          <p:nvPr/>
        </p:nvPicPr>
        <p:blipFill>
          <a:blip r:embed="rId3">
            <a:alphaModFix/>
          </a:blip>
          <a:stretch>
            <a:fillRect/>
          </a:stretch>
        </p:blipFill>
        <p:spPr>
          <a:xfrm>
            <a:off x="511125" y="2068567"/>
            <a:ext cx="3120600" cy="2221600"/>
          </a:xfrm>
          <a:prstGeom prst="rect">
            <a:avLst/>
          </a:prstGeom>
          <a:noFill/>
          <a:ln>
            <a:noFill/>
          </a:ln>
        </p:spPr>
      </p:pic>
      <p:pic>
        <p:nvPicPr>
          <p:cNvPr id="982" name="Google Shape;982;p141"/>
          <p:cNvPicPr preferRelativeResize="0"/>
          <p:nvPr/>
        </p:nvPicPr>
        <p:blipFill>
          <a:blip r:embed="rId4">
            <a:alphaModFix/>
          </a:blip>
          <a:stretch>
            <a:fillRect/>
          </a:stretch>
        </p:blipFill>
        <p:spPr>
          <a:xfrm>
            <a:off x="5339699" y="2110533"/>
            <a:ext cx="3290875" cy="2207533"/>
          </a:xfrm>
          <a:prstGeom prst="rect">
            <a:avLst/>
          </a:prstGeom>
          <a:noFill/>
          <a:ln>
            <a:noFill/>
          </a:ln>
        </p:spPr>
      </p:pic>
      <p:pic>
        <p:nvPicPr>
          <p:cNvPr id="983" name="Google Shape;983;p141"/>
          <p:cNvPicPr preferRelativeResize="0"/>
          <p:nvPr/>
        </p:nvPicPr>
        <p:blipFill>
          <a:blip r:embed="rId5">
            <a:alphaModFix/>
          </a:blip>
          <a:stretch>
            <a:fillRect/>
          </a:stretch>
        </p:blipFill>
        <p:spPr>
          <a:xfrm>
            <a:off x="511114" y="4290154"/>
            <a:ext cx="3120615" cy="2169618"/>
          </a:xfrm>
          <a:prstGeom prst="rect">
            <a:avLst/>
          </a:prstGeom>
          <a:noFill/>
          <a:ln>
            <a:noFill/>
          </a:ln>
        </p:spPr>
      </p:pic>
      <p:pic>
        <p:nvPicPr>
          <p:cNvPr id="984" name="Google Shape;984;p141"/>
          <p:cNvPicPr preferRelativeResize="0"/>
          <p:nvPr/>
        </p:nvPicPr>
        <p:blipFill>
          <a:blip r:embed="rId6">
            <a:alphaModFix/>
          </a:blip>
          <a:stretch>
            <a:fillRect/>
          </a:stretch>
        </p:blipFill>
        <p:spPr>
          <a:xfrm>
            <a:off x="5339705" y="4318070"/>
            <a:ext cx="3290865" cy="216961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988"/>
        <p:cNvGrpSpPr/>
        <p:nvPr/>
      </p:nvGrpSpPr>
      <p:grpSpPr>
        <a:xfrm>
          <a:off x="0" y="0"/>
          <a:ext cx="0" cy="0"/>
          <a:chOff x="0" y="0"/>
          <a:chExt cx="0" cy="0"/>
        </a:xfrm>
      </p:grpSpPr>
      <p:sp>
        <p:nvSpPr>
          <p:cNvPr id="989" name="Google Shape;989;p142"/>
          <p:cNvSpPr/>
          <p:nvPr/>
        </p:nvSpPr>
        <p:spPr>
          <a:xfrm>
            <a:off x="340095" y="326244"/>
            <a:ext cx="8463900" cy="6205500"/>
          </a:xfrm>
          <a:prstGeom prst="rect">
            <a:avLst/>
          </a:prstGeom>
          <a:solidFill>
            <a:srgbClr val="FFFFFF"/>
          </a:solidFill>
          <a:ln w="1143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990" name="Google Shape;990;p142"/>
          <p:cNvSpPr txBox="1"/>
          <p:nvPr/>
        </p:nvSpPr>
        <p:spPr>
          <a:xfrm>
            <a:off x="447270" y="422381"/>
            <a:ext cx="8155500" cy="1142400"/>
          </a:xfrm>
          <a:prstGeom prst="rect">
            <a:avLst/>
          </a:prstGeom>
          <a:noFill/>
          <a:ln>
            <a:noFill/>
          </a:ln>
        </p:spPr>
        <p:txBody>
          <a:bodyPr spcFirstLastPara="1" wrap="square" lIns="85875" tIns="85875" rIns="85875" bIns="85875" anchor="ctr" anchorCtr="0">
            <a:noAutofit/>
          </a:bodyPr>
          <a:lstStyle/>
          <a:p>
            <a:pPr marL="0" lvl="0" indent="0" algn="ctr" rtl="0">
              <a:spcBef>
                <a:spcPts val="0"/>
              </a:spcBef>
              <a:spcAft>
                <a:spcPts val="0"/>
              </a:spcAft>
              <a:buNone/>
            </a:pPr>
            <a:r>
              <a:rPr lang="en" sz="4200" b="1">
                <a:latin typeface="Century Gothic"/>
                <a:ea typeface="Century Gothic"/>
                <a:cs typeface="Century Gothic"/>
                <a:sym typeface="Century Gothic"/>
              </a:rPr>
              <a:t>Sort it Out Game</a:t>
            </a:r>
            <a:endParaRPr sz="4200" b="1">
              <a:latin typeface="Century Gothic"/>
              <a:ea typeface="Century Gothic"/>
              <a:cs typeface="Century Gothic"/>
              <a:sym typeface="Century Gothic"/>
            </a:endParaRPr>
          </a:p>
        </p:txBody>
      </p:sp>
      <p:pic>
        <p:nvPicPr>
          <p:cNvPr id="991" name="Google Shape;991;p142" title="Sorting Game Clip">
            <a:hlinkClick r:id="rId3"/>
          </p:cNvPr>
          <p:cNvPicPr preferRelativeResize="0"/>
          <p:nvPr/>
        </p:nvPicPr>
        <p:blipFill>
          <a:blip r:embed="rId4">
            <a:alphaModFix/>
          </a:blip>
          <a:stretch>
            <a:fillRect/>
          </a:stretch>
        </p:blipFill>
        <p:spPr>
          <a:xfrm>
            <a:off x="1177650" y="1406233"/>
            <a:ext cx="6694750" cy="5126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1"/>
                                        </p:tgtEl>
                                        <p:attrNameLst>
                                          <p:attrName>style.visibility</p:attrName>
                                        </p:attrNameLst>
                                      </p:cBhvr>
                                      <p:to>
                                        <p:strVal val="visible"/>
                                      </p:to>
                                    </p:set>
                                    <p:animEffect transition="in" filter="fade">
                                      <p:cBhvr>
                                        <p:cTn id="7" dur="1000"/>
                                        <p:tgtEl>
                                          <p:spTgt spid="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995"/>
        <p:cNvGrpSpPr/>
        <p:nvPr/>
      </p:nvGrpSpPr>
      <p:grpSpPr>
        <a:xfrm>
          <a:off x="0" y="0"/>
          <a:ext cx="0" cy="0"/>
          <a:chOff x="0" y="0"/>
          <a:chExt cx="0" cy="0"/>
        </a:xfrm>
      </p:grpSpPr>
      <p:sp>
        <p:nvSpPr>
          <p:cNvPr id="996" name="Google Shape;996;p143"/>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997" name="Google Shape;997;p143"/>
          <p:cNvSpPr txBox="1"/>
          <p:nvPr/>
        </p:nvSpPr>
        <p:spPr>
          <a:xfrm>
            <a:off x="237125" y="309753"/>
            <a:ext cx="8669700" cy="8397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Clr>
                <a:schemeClr val="dk1"/>
              </a:buClr>
              <a:buSzPts val="1000"/>
              <a:buFont typeface="Arial"/>
              <a:buNone/>
            </a:pPr>
            <a:r>
              <a:rPr lang="en" sz="4600" b="1">
                <a:solidFill>
                  <a:schemeClr val="dk1"/>
                </a:solidFill>
                <a:latin typeface="Century Gothic"/>
                <a:ea typeface="Century Gothic"/>
                <a:cs typeface="Century Gothic"/>
                <a:sym typeface="Century Gothic"/>
              </a:rPr>
              <a:t>Student Benefits</a:t>
            </a:r>
            <a:endParaRPr sz="4600" b="1">
              <a:solidFill>
                <a:schemeClr val="dk1"/>
              </a:solidFill>
              <a:latin typeface="Century Gothic"/>
              <a:ea typeface="Century Gothic"/>
              <a:cs typeface="Century Gothic"/>
              <a:sym typeface="Century Gothic"/>
            </a:endParaRPr>
          </a:p>
          <a:p>
            <a:pPr marL="0" lvl="0" indent="0" algn="ctr" rtl="0">
              <a:lnSpc>
                <a:spcPct val="50000"/>
              </a:lnSpc>
              <a:spcBef>
                <a:spcPts val="0"/>
              </a:spcBef>
              <a:spcAft>
                <a:spcPts val="0"/>
              </a:spcAft>
              <a:buClr>
                <a:schemeClr val="dk1"/>
              </a:buClr>
              <a:buSzPts val="1000"/>
              <a:buFont typeface="Arial"/>
              <a:buNone/>
            </a:pPr>
            <a:endParaRPr sz="47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4900" b="1">
              <a:latin typeface="Century Gothic"/>
              <a:ea typeface="Century Gothic"/>
              <a:cs typeface="Century Gothic"/>
              <a:sym typeface="Century Gothic"/>
            </a:endParaRPr>
          </a:p>
        </p:txBody>
      </p:sp>
      <p:sp>
        <p:nvSpPr>
          <p:cNvPr id="998" name="Google Shape;998;p143"/>
          <p:cNvSpPr txBox="1"/>
          <p:nvPr/>
        </p:nvSpPr>
        <p:spPr>
          <a:xfrm>
            <a:off x="432459" y="1245164"/>
            <a:ext cx="8279100" cy="5181600"/>
          </a:xfrm>
          <a:prstGeom prst="rect">
            <a:avLst/>
          </a:prstGeom>
          <a:noFill/>
          <a:ln>
            <a:noFill/>
          </a:ln>
        </p:spPr>
        <p:txBody>
          <a:bodyPr spcFirstLastPara="1" wrap="square" lIns="77300" tIns="77300" rIns="77300" bIns="77300" anchor="t" anchorCtr="0">
            <a:noAutofit/>
          </a:bodyPr>
          <a:lstStyle/>
          <a:p>
            <a:pPr marL="393700" lvl="0" indent="-323850" algn="l" rtl="0">
              <a:spcBef>
                <a:spcPts val="0"/>
              </a:spcBef>
              <a:spcAft>
                <a:spcPts val="0"/>
              </a:spcAft>
              <a:buSzPts val="2100"/>
              <a:buFont typeface="Century Gothic"/>
              <a:buChar char="●"/>
            </a:pPr>
            <a:r>
              <a:rPr lang="en" sz="2100">
                <a:latin typeface="Century Gothic"/>
                <a:ea typeface="Century Gothic"/>
                <a:cs typeface="Century Gothic"/>
                <a:sym typeface="Century Gothic"/>
              </a:rPr>
              <a:t>Students are active participants  in their own learning.</a:t>
            </a:r>
            <a:endParaRPr sz="2100">
              <a:latin typeface="Century Gothic"/>
              <a:ea typeface="Century Gothic"/>
              <a:cs typeface="Century Gothic"/>
              <a:sym typeface="Century Gothic"/>
            </a:endParaRPr>
          </a:p>
          <a:p>
            <a:pPr marL="393700" lvl="0" indent="-323850" algn="l" rtl="0">
              <a:spcBef>
                <a:spcPts val="0"/>
              </a:spcBef>
              <a:spcAft>
                <a:spcPts val="0"/>
              </a:spcAft>
              <a:buSzPts val="2100"/>
              <a:buFont typeface="Century Gothic"/>
              <a:buChar char="●"/>
            </a:pPr>
            <a:r>
              <a:rPr lang="en" sz="2100">
                <a:latin typeface="Century Gothic"/>
                <a:ea typeface="Century Gothic"/>
                <a:cs typeface="Century Gothic"/>
                <a:sym typeface="Century Gothic"/>
              </a:rPr>
              <a:t>With well placed scaffolding and support students will do the ‘heavy lifting.’ </a:t>
            </a:r>
            <a:endParaRPr sz="2100">
              <a:latin typeface="Century Gothic"/>
              <a:ea typeface="Century Gothic"/>
              <a:cs typeface="Century Gothic"/>
              <a:sym typeface="Century Gothic"/>
            </a:endParaRPr>
          </a:p>
          <a:p>
            <a:pPr marL="393700" lvl="0" indent="-323850" algn="l" rtl="0">
              <a:spcBef>
                <a:spcPts val="0"/>
              </a:spcBef>
              <a:spcAft>
                <a:spcPts val="0"/>
              </a:spcAft>
              <a:buSzPts val="2100"/>
              <a:buFont typeface="Century Gothic"/>
              <a:buChar char="●"/>
            </a:pPr>
            <a:r>
              <a:rPr lang="en" sz="2100">
                <a:latin typeface="Century Gothic"/>
                <a:ea typeface="Century Gothic"/>
                <a:cs typeface="Century Gothic"/>
                <a:sym typeface="Century Gothic"/>
              </a:rPr>
              <a:t>Student knowledge is built through complex text (modules)</a:t>
            </a:r>
            <a:endParaRPr sz="2100">
              <a:latin typeface="Century Gothic"/>
              <a:ea typeface="Century Gothic"/>
              <a:cs typeface="Century Gothic"/>
              <a:sym typeface="Century Gothic"/>
            </a:endParaRPr>
          </a:p>
          <a:p>
            <a:pPr marL="393700" lvl="0" indent="-323850" algn="l" rtl="0">
              <a:spcBef>
                <a:spcPts val="0"/>
              </a:spcBef>
              <a:spcAft>
                <a:spcPts val="0"/>
              </a:spcAft>
              <a:buSzPts val="2100"/>
              <a:buFont typeface="Century Gothic"/>
              <a:buChar char="●"/>
            </a:pPr>
            <a:r>
              <a:rPr lang="en" sz="2100">
                <a:latin typeface="Century Gothic"/>
                <a:ea typeface="Century Gothic"/>
                <a:cs typeface="Century Gothic"/>
                <a:sym typeface="Century Gothic"/>
              </a:rPr>
              <a:t>Learning is interconnected.  Students utilize what they learn in skills block when engaging in complex texts during modules.</a:t>
            </a:r>
            <a:endParaRPr sz="2100">
              <a:latin typeface="Century Gothic"/>
              <a:ea typeface="Century Gothic"/>
              <a:cs typeface="Century Gothic"/>
              <a:sym typeface="Century Gothic"/>
            </a:endParaRPr>
          </a:p>
          <a:p>
            <a:pPr marL="393700" lvl="0" indent="-323850" algn="l" rtl="0">
              <a:spcBef>
                <a:spcPts val="0"/>
              </a:spcBef>
              <a:spcAft>
                <a:spcPts val="0"/>
              </a:spcAft>
              <a:buSzPts val="2100"/>
              <a:buFont typeface="Century Gothic"/>
              <a:buChar char="●"/>
            </a:pPr>
            <a:r>
              <a:rPr lang="en" sz="2100">
                <a:latin typeface="Century Gothic"/>
                <a:ea typeface="Century Gothic"/>
                <a:cs typeface="Century Gothic"/>
                <a:sym typeface="Century Gothic"/>
              </a:rPr>
              <a:t>Students engage in discussions surrounding complex texts.  These discussions are especially beneficial for ELL students.</a:t>
            </a:r>
            <a:endParaRPr sz="2100">
              <a:latin typeface="Century Gothic"/>
              <a:ea typeface="Century Gothic"/>
              <a:cs typeface="Century Gothic"/>
              <a:sym typeface="Century Gothic"/>
            </a:endParaRPr>
          </a:p>
          <a:p>
            <a:pPr marL="393700" lvl="0" indent="-323850" algn="l" rtl="0">
              <a:spcBef>
                <a:spcPts val="0"/>
              </a:spcBef>
              <a:spcAft>
                <a:spcPts val="0"/>
              </a:spcAft>
              <a:buSzPts val="2100"/>
              <a:buFont typeface="Century Gothic"/>
              <a:buChar char="●"/>
            </a:pPr>
            <a:r>
              <a:rPr lang="en" sz="2100">
                <a:latin typeface="Century Gothic"/>
                <a:ea typeface="Century Gothic"/>
                <a:cs typeface="Century Gothic"/>
                <a:sym typeface="Century Gothic"/>
              </a:rPr>
              <a:t>Students think critically and analytically about complex texts.</a:t>
            </a:r>
            <a:endParaRPr sz="2100">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90"/>
        <p:cNvGrpSpPr/>
        <p:nvPr/>
      </p:nvGrpSpPr>
      <p:grpSpPr>
        <a:xfrm>
          <a:off x="0" y="0"/>
          <a:ext cx="0" cy="0"/>
          <a:chOff x="0" y="0"/>
          <a:chExt cx="0" cy="0"/>
        </a:xfrm>
      </p:grpSpPr>
      <p:sp>
        <p:nvSpPr>
          <p:cNvPr id="491" name="Google Shape;491;p90"/>
          <p:cNvSpPr/>
          <p:nvPr/>
        </p:nvSpPr>
        <p:spPr>
          <a:xfrm>
            <a:off x="415625" y="94500"/>
            <a:ext cx="8246400" cy="12273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rgbClr val="FFFFFF"/>
                </a:solidFill>
                <a:latin typeface="Comfortaa"/>
                <a:ea typeface="Comfortaa"/>
                <a:cs typeface="Comfortaa"/>
                <a:sym typeface="Comfortaa"/>
              </a:rPr>
              <a:t>An overview of Webinar 2: </a:t>
            </a:r>
            <a:endParaRPr sz="2500">
              <a:solidFill>
                <a:srgbClr val="FFFFFF"/>
              </a:solidFill>
              <a:latin typeface="Comfortaa"/>
              <a:ea typeface="Comfortaa"/>
              <a:cs typeface="Comfortaa"/>
              <a:sym typeface="Comfortaa"/>
            </a:endParaRPr>
          </a:p>
          <a:p>
            <a:pPr marL="0" lvl="0" indent="0" algn="l" rtl="0">
              <a:spcBef>
                <a:spcPts val="0"/>
              </a:spcBef>
              <a:spcAft>
                <a:spcPts val="0"/>
              </a:spcAft>
              <a:buNone/>
            </a:pPr>
            <a:r>
              <a:rPr lang="en" sz="2500" i="1">
                <a:solidFill>
                  <a:srgbClr val="FFFFFF"/>
                </a:solidFill>
                <a:latin typeface="Comfortaa"/>
                <a:ea typeface="Comfortaa"/>
                <a:cs typeface="Comfortaa"/>
                <a:sym typeface="Comfortaa"/>
              </a:rPr>
              <a:t>Sharing </a:t>
            </a:r>
            <a:r>
              <a:rPr lang="en" sz="2500" b="1" i="1">
                <a:solidFill>
                  <a:srgbClr val="FFFFFF"/>
                </a:solidFill>
                <a:latin typeface="Comfortaa"/>
                <a:ea typeface="Comfortaa"/>
                <a:cs typeface="Comfortaa"/>
                <a:sym typeface="Comfortaa"/>
              </a:rPr>
              <a:t>District</a:t>
            </a:r>
            <a:r>
              <a:rPr lang="en" sz="2500" i="1">
                <a:solidFill>
                  <a:srgbClr val="FFFFFF"/>
                </a:solidFill>
                <a:latin typeface="Comfortaa"/>
                <a:ea typeface="Comfortaa"/>
                <a:cs typeface="Comfortaa"/>
                <a:sym typeface="Comfortaa"/>
              </a:rPr>
              <a:t> Perspectives on Equitable Reading Instruction</a:t>
            </a:r>
            <a:endParaRPr sz="2500" i="1">
              <a:solidFill>
                <a:srgbClr val="FFFFFF"/>
              </a:solidFill>
              <a:latin typeface="Comfortaa"/>
              <a:ea typeface="Comfortaa"/>
              <a:cs typeface="Comfortaa"/>
              <a:sym typeface="Comfortaa"/>
            </a:endParaRPr>
          </a:p>
        </p:txBody>
      </p:sp>
      <p:pic>
        <p:nvPicPr>
          <p:cNvPr id="492" name="Google Shape;492;p90"/>
          <p:cNvPicPr preferRelativeResize="0"/>
          <p:nvPr/>
        </p:nvPicPr>
        <p:blipFill>
          <a:blip r:embed="rId3">
            <a:alphaModFix/>
          </a:blip>
          <a:stretch>
            <a:fillRect/>
          </a:stretch>
        </p:blipFill>
        <p:spPr>
          <a:xfrm>
            <a:off x="415625" y="1511425"/>
            <a:ext cx="8106324" cy="4775425"/>
          </a:xfrm>
          <a:prstGeom prst="rect">
            <a:avLst/>
          </a:prstGeom>
          <a:noFill/>
          <a:ln w="9525" cap="flat" cmpd="sng">
            <a:solidFill>
              <a:srgbClr val="666666"/>
            </a:solidFill>
            <a:prstDash val="solid"/>
            <a:round/>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1002"/>
        <p:cNvGrpSpPr/>
        <p:nvPr/>
      </p:nvGrpSpPr>
      <p:grpSpPr>
        <a:xfrm>
          <a:off x="0" y="0"/>
          <a:ext cx="0" cy="0"/>
          <a:chOff x="0" y="0"/>
          <a:chExt cx="0" cy="0"/>
        </a:xfrm>
      </p:grpSpPr>
      <p:sp>
        <p:nvSpPr>
          <p:cNvPr id="1003" name="Google Shape;1003;p144"/>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1004" name="Google Shape;1004;p144"/>
          <p:cNvSpPr txBox="1"/>
          <p:nvPr/>
        </p:nvSpPr>
        <p:spPr>
          <a:xfrm>
            <a:off x="237125" y="309753"/>
            <a:ext cx="8669700" cy="8397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Clr>
                <a:schemeClr val="dk1"/>
              </a:buClr>
              <a:buSzPts val="1000"/>
              <a:buFont typeface="Arial"/>
              <a:buNone/>
            </a:pPr>
            <a:r>
              <a:rPr lang="en" sz="4600" b="1">
                <a:solidFill>
                  <a:schemeClr val="dk1"/>
                </a:solidFill>
                <a:latin typeface="Century Gothic"/>
                <a:ea typeface="Century Gothic"/>
                <a:cs typeface="Century Gothic"/>
                <a:sym typeface="Century Gothic"/>
              </a:rPr>
              <a:t>Lessons Learned</a:t>
            </a:r>
            <a:endParaRPr sz="4600" b="1">
              <a:solidFill>
                <a:schemeClr val="dk1"/>
              </a:solidFill>
              <a:latin typeface="Century Gothic"/>
              <a:ea typeface="Century Gothic"/>
              <a:cs typeface="Century Gothic"/>
              <a:sym typeface="Century Gothic"/>
            </a:endParaRPr>
          </a:p>
          <a:p>
            <a:pPr marL="0" lvl="0" indent="0" algn="ctr" rtl="0">
              <a:lnSpc>
                <a:spcPct val="50000"/>
              </a:lnSpc>
              <a:spcBef>
                <a:spcPts val="0"/>
              </a:spcBef>
              <a:spcAft>
                <a:spcPts val="0"/>
              </a:spcAft>
              <a:buClr>
                <a:schemeClr val="dk1"/>
              </a:buClr>
              <a:buSzPts val="1000"/>
              <a:buFont typeface="Arial"/>
              <a:buNone/>
            </a:pPr>
            <a:endParaRPr sz="4700" b="1">
              <a:solidFill>
                <a:schemeClr val="dk1"/>
              </a:solidFill>
              <a:latin typeface="Century Gothic"/>
              <a:ea typeface="Century Gothic"/>
              <a:cs typeface="Century Gothic"/>
              <a:sym typeface="Century Gothic"/>
            </a:endParaRPr>
          </a:p>
          <a:p>
            <a:pPr marL="0" lvl="0" indent="0" algn="ctr" rtl="0">
              <a:spcBef>
                <a:spcPts val="0"/>
              </a:spcBef>
              <a:spcAft>
                <a:spcPts val="0"/>
              </a:spcAft>
              <a:buNone/>
            </a:pPr>
            <a:endParaRPr sz="4900" b="1">
              <a:latin typeface="Century Gothic"/>
              <a:ea typeface="Century Gothic"/>
              <a:cs typeface="Century Gothic"/>
              <a:sym typeface="Century Gothic"/>
            </a:endParaRPr>
          </a:p>
        </p:txBody>
      </p:sp>
      <p:sp>
        <p:nvSpPr>
          <p:cNvPr id="1005" name="Google Shape;1005;p144"/>
          <p:cNvSpPr txBox="1"/>
          <p:nvPr/>
        </p:nvSpPr>
        <p:spPr>
          <a:xfrm>
            <a:off x="432425" y="1366565"/>
            <a:ext cx="8279100" cy="4552800"/>
          </a:xfrm>
          <a:prstGeom prst="rect">
            <a:avLst/>
          </a:prstGeom>
          <a:noFill/>
          <a:ln>
            <a:noFill/>
          </a:ln>
        </p:spPr>
        <p:txBody>
          <a:bodyPr spcFirstLastPara="1" wrap="square" lIns="77300" tIns="77300" rIns="77300" bIns="77300" anchor="t" anchorCtr="0">
            <a:noAutofit/>
          </a:bodyPr>
          <a:lstStyle/>
          <a:p>
            <a:pPr marL="393700" lvl="0" indent="-323850" algn="l" rtl="0">
              <a:spcBef>
                <a:spcPts val="0"/>
              </a:spcBef>
              <a:spcAft>
                <a:spcPts val="0"/>
              </a:spcAft>
              <a:buSzPts val="2100"/>
              <a:buFont typeface="Century Gothic"/>
              <a:buChar char="●"/>
            </a:pPr>
            <a:r>
              <a:rPr lang="en" sz="2100">
                <a:latin typeface="Century Gothic"/>
                <a:ea typeface="Century Gothic"/>
                <a:cs typeface="Century Gothic"/>
                <a:sym typeface="Century Gothic"/>
              </a:rPr>
              <a:t>Accomplished teaching of literacy can happen on any platform - trial and error must ensue so that you know what works.</a:t>
            </a:r>
            <a:endParaRPr sz="2100">
              <a:latin typeface="Century Gothic"/>
              <a:ea typeface="Century Gothic"/>
              <a:cs typeface="Century Gothic"/>
              <a:sym typeface="Century Gothic"/>
            </a:endParaRPr>
          </a:p>
          <a:p>
            <a:pPr marL="393700" lvl="0" indent="-323850" algn="l" rtl="0">
              <a:spcBef>
                <a:spcPts val="0"/>
              </a:spcBef>
              <a:spcAft>
                <a:spcPts val="0"/>
              </a:spcAft>
              <a:buSzPts val="2100"/>
              <a:buFont typeface="Century Gothic"/>
              <a:buChar char="●"/>
            </a:pPr>
            <a:r>
              <a:rPr lang="en" sz="2100">
                <a:latin typeface="Century Gothic"/>
                <a:ea typeface="Century Gothic"/>
                <a:cs typeface="Century Gothic"/>
                <a:sym typeface="Century Gothic"/>
              </a:rPr>
              <a:t>Zoom is a powerful tool.  You don’t always need additional apps to get student engagement.</a:t>
            </a:r>
            <a:endParaRPr sz="2100">
              <a:latin typeface="Century Gothic"/>
              <a:ea typeface="Century Gothic"/>
              <a:cs typeface="Century Gothic"/>
              <a:sym typeface="Century Gothic"/>
            </a:endParaRPr>
          </a:p>
          <a:p>
            <a:pPr marL="393700" lvl="0" indent="-323850" algn="l" rtl="0">
              <a:spcBef>
                <a:spcPts val="0"/>
              </a:spcBef>
              <a:spcAft>
                <a:spcPts val="0"/>
              </a:spcAft>
              <a:buSzPts val="2100"/>
              <a:buFont typeface="Century Gothic"/>
              <a:buChar char="●"/>
            </a:pPr>
            <a:r>
              <a:rPr lang="en" sz="2100">
                <a:latin typeface="Century Gothic"/>
                <a:ea typeface="Century Gothic"/>
                <a:cs typeface="Century Gothic"/>
                <a:sym typeface="Century Gothic"/>
              </a:rPr>
              <a:t>Survey students and families throughout the year to continue shaping your practices and approaches to student engagement.</a:t>
            </a:r>
            <a:endParaRPr sz="2100">
              <a:latin typeface="Century Gothic"/>
              <a:ea typeface="Century Gothic"/>
              <a:cs typeface="Century Gothic"/>
              <a:sym typeface="Century Gothic"/>
            </a:endParaRPr>
          </a:p>
          <a:p>
            <a:pPr marL="393700" lvl="0" indent="-323850" algn="l" rtl="0">
              <a:spcBef>
                <a:spcPts val="0"/>
              </a:spcBef>
              <a:spcAft>
                <a:spcPts val="0"/>
              </a:spcAft>
              <a:buSzPts val="2100"/>
              <a:buFont typeface="Century Gothic"/>
              <a:buChar char="●"/>
            </a:pPr>
            <a:r>
              <a:rPr lang="en" sz="2100">
                <a:latin typeface="Century Gothic"/>
                <a:ea typeface="Century Gothic"/>
                <a:cs typeface="Century Gothic"/>
                <a:sym typeface="Century Gothic"/>
              </a:rPr>
              <a:t>Have a strong teaching team, share ideas during PLC and engage in PD.</a:t>
            </a:r>
            <a:endParaRPr sz="2100">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AFD7"/>
        </a:solidFill>
        <a:effectLst/>
      </p:bgPr>
    </p:bg>
    <p:spTree>
      <p:nvGrpSpPr>
        <p:cNvPr id="1" name="Shape 1009"/>
        <p:cNvGrpSpPr/>
        <p:nvPr/>
      </p:nvGrpSpPr>
      <p:grpSpPr>
        <a:xfrm>
          <a:off x="0" y="0"/>
          <a:ext cx="0" cy="0"/>
          <a:chOff x="0" y="0"/>
          <a:chExt cx="0" cy="0"/>
        </a:xfrm>
      </p:grpSpPr>
      <p:sp>
        <p:nvSpPr>
          <p:cNvPr id="1010" name="Google Shape;1010;p145"/>
          <p:cNvSpPr/>
          <p:nvPr/>
        </p:nvSpPr>
        <p:spPr>
          <a:xfrm>
            <a:off x="299700" y="309750"/>
            <a:ext cx="8544600" cy="6238500"/>
          </a:xfrm>
          <a:prstGeom prst="rect">
            <a:avLst/>
          </a:prstGeom>
          <a:solidFill>
            <a:srgbClr val="FFFFFF"/>
          </a:solidFill>
          <a:ln w="152400" cap="flat" cmpd="sng">
            <a:solidFill>
              <a:srgbClr val="000000"/>
            </a:solidFill>
            <a:prstDash val="solid"/>
            <a:round/>
            <a:headEnd type="none" w="sm" len="sm"/>
            <a:tailEnd type="none" w="sm" len="sm"/>
          </a:ln>
        </p:spPr>
        <p:txBody>
          <a:bodyPr spcFirstLastPara="1" wrap="square" lIns="85875" tIns="85875" rIns="85875" bIns="85875" anchor="ctr" anchorCtr="0">
            <a:noAutofit/>
          </a:bodyPr>
          <a:lstStyle/>
          <a:p>
            <a:pPr marL="0" lvl="0" indent="0" algn="l" rtl="0">
              <a:spcBef>
                <a:spcPts val="0"/>
              </a:spcBef>
              <a:spcAft>
                <a:spcPts val="0"/>
              </a:spcAft>
              <a:buNone/>
            </a:pPr>
            <a:endParaRPr/>
          </a:p>
        </p:txBody>
      </p:sp>
      <p:sp>
        <p:nvSpPr>
          <p:cNvPr id="1011" name="Google Shape;1011;p145"/>
          <p:cNvSpPr txBox="1"/>
          <p:nvPr/>
        </p:nvSpPr>
        <p:spPr>
          <a:xfrm>
            <a:off x="425159" y="416515"/>
            <a:ext cx="8293500" cy="1046100"/>
          </a:xfrm>
          <a:prstGeom prst="rect">
            <a:avLst/>
          </a:prstGeom>
          <a:noFill/>
          <a:ln>
            <a:noFill/>
          </a:ln>
        </p:spPr>
        <p:txBody>
          <a:bodyPr spcFirstLastPara="1" wrap="square" lIns="85875" tIns="85875" rIns="85875" bIns="85875" anchor="t" anchorCtr="0">
            <a:noAutofit/>
          </a:bodyPr>
          <a:lstStyle/>
          <a:p>
            <a:pPr marL="0" lvl="0" indent="0" algn="ctr" rtl="0">
              <a:spcBef>
                <a:spcPts val="0"/>
              </a:spcBef>
              <a:spcAft>
                <a:spcPts val="0"/>
              </a:spcAft>
              <a:buClr>
                <a:schemeClr val="dk1"/>
              </a:buClr>
              <a:buSzPts val="1000"/>
              <a:buFont typeface="Arial"/>
              <a:buNone/>
            </a:pPr>
            <a:r>
              <a:rPr lang="en" sz="4400" b="1">
                <a:solidFill>
                  <a:schemeClr val="dk1"/>
                </a:solidFill>
                <a:latin typeface="Century Gothic"/>
                <a:ea typeface="Century Gothic"/>
                <a:cs typeface="Century Gothic"/>
                <a:sym typeface="Century Gothic"/>
              </a:rPr>
              <a:t>Literacy Resources</a:t>
            </a:r>
            <a:endParaRPr sz="1400">
              <a:solidFill>
                <a:srgbClr val="FF0000"/>
              </a:solidFill>
              <a:highlight>
                <a:srgbClr val="FFFF00"/>
              </a:highlight>
              <a:latin typeface="Century Gothic"/>
              <a:ea typeface="Century Gothic"/>
              <a:cs typeface="Century Gothic"/>
              <a:sym typeface="Century Gothic"/>
            </a:endParaRPr>
          </a:p>
          <a:p>
            <a:pPr marL="0" lvl="0" indent="0" algn="ctr" rtl="0">
              <a:spcBef>
                <a:spcPts val="0"/>
              </a:spcBef>
              <a:spcAft>
                <a:spcPts val="0"/>
              </a:spcAft>
              <a:buNone/>
            </a:pPr>
            <a:endParaRPr sz="5100" b="1">
              <a:latin typeface="Century Gothic"/>
              <a:ea typeface="Century Gothic"/>
              <a:cs typeface="Century Gothic"/>
              <a:sym typeface="Century Gothic"/>
            </a:endParaRPr>
          </a:p>
        </p:txBody>
      </p:sp>
      <p:pic>
        <p:nvPicPr>
          <p:cNvPr id="1012" name="Google Shape;1012;p145"/>
          <p:cNvPicPr preferRelativeResize="0"/>
          <p:nvPr/>
        </p:nvPicPr>
        <p:blipFill>
          <a:blip r:embed="rId3">
            <a:alphaModFix/>
          </a:blip>
          <a:stretch>
            <a:fillRect/>
          </a:stretch>
        </p:blipFill>
        <p:spPr>
          <a:xfrm>
            <a:off x="1142250" y="5501824"/>
            <a:ext cx="3120931" cy="874853"/>
          </a:xfrm>
          <a:prstGeom prst="rect">
            <a:avLst/>
          </a:prstGeom>
          <a:noFill/>
          <a:ln>
            <a:noFill/>
          </a:ln>
        </p:spPr>
      </p:pic>
      <p:pic>
        <p:nvPicPr>
          <p:cNvPr id="1013" name="Google Shape;1013;p145"/>
          <p:cNvPicPr preferRelativeResize="0"/>
          <p:nvPr/>
        </p:nvPicPr>
        <p:blipFill>
          <a:blip r:embed="rId4">
            <a:alphaModFix/>
          </a:blip>
          <a:stretch>
            <a:fillRect/>
          </a:stretch>
        </p:blipFill>
        <p:spPr>
          <a:xfrm>
            <a:off x="2340472" y="2420183"/>
            <a:ext cx="1011947" cy="873954"/>
          </a:xfrm>
          <a:prstGeom prst="rect">
            <a:avLst/>
          </a:prstGeom>
          <a:noFill/>
          <a:ln>
            <a:noFill/>
          </a:ln>
        </p:spPr>
      </p:pic>
      <p:pic>
        <p:nvPicPr>
          <p:cNvPr id="1014" name="Google Shape;1014;p145"/>
          <p:cNvPicPr preferRelativeResize="0"/>
          <p:nvPr/>
        </p:nvPicPr>
        <p:blipFill>
          <a:blip r:embed="rId5">
            <a:alphaModFix/>
          </a:blip>
          <a:stretch>
            <a:fillRect/>
          </a:stretch>
        </p:blipFill>
        <p:spPr>
          <a:xfrm>
            <a:off x="546641" y="3771354"/>
            <a:ext cx="1170970" cy="1095260"/>
          </a:xfrm>
          <a:prstGeom prst="rect">
            <a:avLst/>
          </a:prstGeom>
          <a:noFill/>
          <a:ln>
            <a:noFill/>
          </a:ln>
        </p:spPr>
      </p:pic>
      <p:pic>
        <p:nvPicPr>
          <p:cNvPr id="1015" name="Google Shape;1015;p145"/>
          <p:cNvPicPr preferRelativeResize="0"/>
          <p:nvPr/>
        </p:nvPicPr>
        <p:blipFill>
          <a:blip r:embed="rId6">
            <a:alphaModFix/>
          </a:blip>
          <a:stretch>
            <a:fillRect/>
          </a:stretch>
        </p:blipFill>
        <p:spPr>
          <a:xfrm>
            <a:off x="677757" y="2575377"/>
            <a:ext cx="1137342" cy="640218"/>
          </a:xfrm>
          <a:prstGeom prst="rect">
            <a:avLst/>
          </a:prstGeom>
          <a:noFill/>
          <a:ln>
            <a:noFill/>
          </a:ln>
        </p:spPr>
      </p:pic>
      <p:pic>
        <p:nvPicPr>
          <p:cNvPr id="1016" name="Google Shape;1016;p145"/>
          <p:cNvPicPr preferRelativeResize="0"/>
          <p:nvPr/>
        </p:nvPicPr>
        <p:blipFill>
          <a:blip r:embed="rId7">
            <a:alphaModFix/>
          </a:blip>
          <a:stretch>
            <a:fillRect/>
          </a:stretch>
        </p:blipFill>
        <p:spPr>
          <a:xfrm>
            <a:off x="3651010" y="1462494"/>
            <a:ext cx="1004993" cy="1046117"/>
          </a:xfrm>
          <a:prstGeom prst="rect">
            <a:avLst/>
          </a:prstGeom>
          <a:noFill/>
          <a:ln>
            <a:noFill/>
          </a:ln>
        </p:spPr>
      </p:pic>
      <p:sp>
        <p:nvSpPr>
          <p:cNvPr id="1017" name="Google Shape;1017;p145"/>
          <p:cNvSpPr txBox="1"/>
          <p:nvPr/>
        </p:nvSpPr>
        <p:spPr>
          <a:xfrm>
            <a:off x="5822909" y="5738471"/>
            <a:ext cx="2442600" cy="638400"/>
          </a:xfrm>
          <a:prstGeom prst="rect">
            <a:avLst/>
          </a:prstGeom>
          <a:noFill/>
          <a:ln>
            <a:noFill/>
          </a:ln>
        </p:spPr>
        <p:txBody>
          <a:bodyPr spcFirstLastPara="1" wrap="square" lIns="93500" tIns="93500" rIns="93500" bIns="93500" anchor="t" anchorCtr="0">
            <a:noAutofit/>
          </a:bodyPr>
          <a:lstStyle/>
          <a:p>
            <a:pPr marL="0" lvl="0" indent="0" algn="ctr" rtl="0">
              <a:spcBef>
                <a:spcPts val="0"/>
              </a:spcBef>
              <a:spcAft>
                <a:spcPts val="0"/>
              </a:spcAft>
              <a:buNone/>
            </a:pPr>
            <a:r>
              <a:rPr lang="en" sz="2500" u="sng">
                <a:solidFill>
                  <a:schemeClr val="hlink"/>
                </a:solidFill>
                <a:latin typeface="Didact Gothic"/>
                <a:ea typeface="Didact Gothic"/>
                <a:cs typeface="Didact Gothic"/>
                <a:sym typeface="Didact Gothic"/>
                <a:hlinkClick r:id="rId8"/>
              </a:rPr>
              <a:t>Resource List</a:t>
            </a:r>
            <a:endParaRPr sz="2500">
              <a:latin typeface="Didact Gothic"/>
              <a:ea typeface="Didact Gothic"/>
              <a:cs typeface="Didact Gothic"/>
              <a:sym typeface="Didact Gothic"/>
            </a:endParaRPr>
          </a:p>
        </p:txBody>
      </p:sp>
      <p:pic>
        <p:nvPicPr>
          <p:cNvPr id="1018" name="Google Shape;1018;p145"/>
          <p:cNvPicPr preferRelativeResize="0"/>
          <p:nvPr/>
        </p:nvPicPr>
        <p:blipFill>
          <a:blip r:embed="rId9">
            <a:alphaModFix/>
          </a:blip>
          <a:stretch>
            <a:fillRect/>
          </a:stretch>
        </p:blipFill>
        <p:spPr>
          <a:xfrm>
            <a:off x="2750930" y="3855616"/>
            <a:ext cx="1503695" cy="1032056"/>
          </a:xfrm>
          <a:prstGeom prst="rect">
            <a:avLst/>
          </a:prstGeom>
          <a:noFill/>
          <a:ln>
            <a:noFill/>
          </a:ln>
        </p:spPr>
      </p:pic>
      <p:pic>
        <p:nvPicPr>
          <p:cNvPr id="1019" name="Google Shape;1019;p145"/>
          <p:cNvPicPr preferRelativeResize="0"/>
          <p:nvPr/>
        </p:nvPicPr>
        <p:blipFill rotWithShape="1">
          <a:blip r:embed="rId10">
            <a:alphaModFix/>
          </a:blip>
          <a:srcRect t="33988" r="6812" b="36817"/>
          <a:stretch/>
        </p:blipFill>
        <p:spPr>
          <a:xfrm>
            <a:off x="546636" y="1462632"/>
            <a:ext cx="2065682" cy="483375"/>
          </a:xfrm>
          <a:prstGeom prst="rect">
            <a:avLst/>
          </a:prstGeom>
          <a:noFill/>
          <a:ln>
            <a:noFill/>
          </a:ln>
        </p:spPr>
      </p:pic>
      <p:pic>
        <p:nvPicPr>
          <p:cNvPr id="1020" name="Google Shape;1020;p145"/>
          <p:cNvPicPr preferRelativeResize="0"/>
          <p:nvPr/>
        </p:nvPicPr>
        <p:blipFill rotWithShape="1">
          <a:blip r:embed="rId11">
            <a:alphaModFix/>
          </a:blip>
          <a:srcRect t="20660" r="15203"/>
          <a:stretch/>
        </p:blipFill>
        <p:spPr>
          <a:xfrm>
            <a:off x="4954600" y="1946000"/>
            <a:ext cx="3764201" cy="379246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46"/>
          <p:cNvSpPr txBox="1">
            <a:spLocks noGrp="1"/>
          </p:cNvSpPr>
          <p:nvPr>
            <p:ph type="ctrTitle"/>
          </p:nvPr>
        </p:nvSpPr>
        <p:spPr>
          <a:xfrm>
            <a:off x="0" y="667633"/>
            <a:ext cx="9144000" cy="3125700"/>
          </a:xfrm>
          <a:prstGeom prst="rect">
            <a:avLst/>
          </a:prstGeom>
          <a:solidFill>
            <a:srgbClr val="00AFD7"/>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4300">
                <a:solidFill>
                  <a:srgbClr val="FFFFFF"/>
                </a:solidFill>
                <a:latin typeface="Didact Gothic"/>
                <a:ea typeface="Didact Gothic"/>
                <a:cs typeface="Didact Gothic"/>
                <a:sym typeface="Didact Gothic"/>
              </a:rPr>
              <a:t>Thank you! Questions?</a:t>
            </a:r>
            <a:endParaRPr sz="4300">
              <a:solidFill>
                <a:srgbClr val="FFFFFF"/>
              </a:solidFill>
              <a:latin typeface="Didact Gothic"/>
              <a:ea typeface="Didact Gothic"/>
              <a:cs typeface="Didact Gothic"/>
              <a:sym typeface="Didact Gothic"/>
            </a:endParaRPr>
          </a:p>
        </p:txBody>
      </p:sp>
      <p:pic>
        <p:nvPicPr>
          <p:cNvPr id="1026" name="Google Shape;1026;p146"/>
          <p:cNvPicPr preferRelativeResize="0"/>
          <p:nvPr/>
        </p:nvPicPr>
        <p:blipFill>
          <a:blip r:embed="rId3">
            <a:alphaModFix/>
          </a:blip>
          <a:stretch>
            <a:fillRect/>
          </a:stretch>
        </p:blipFill>
        <p:spPr>
          <a:xfrm>
            <a:off x="1371584" y="4532608"/>
            <a:ext cx="3489499" cy="1245848"/>
          </a:xfrm>
          <a:prstGeom prst="rect">
            <a:avLst/>
          </a:prstGeom>
          <a:noFill/>
          <a:ln>
            <a:noFill/>
          </a:ln>
        </p:spPr>
      </p:pic>
      <p:sp>
        <p:nvSpPr>
          <p:cNvPr id="1027" name="Google Shape;1027;p146"/>
          <p:cNvSpPr/>
          <p:nvPr/>
        </p:nvSpPr>
        <p:spPr>
          <a:xfrm>
            <a:off x="5513225" y="4477100"/>
            <a:ext cx="2251200" cy="1570800"/>
          </a:xfrm>
          <a:prstGeom prst="roundRect">
            <a:avLst>
              <a:gd name="adj" fmla="val 16667"/>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Didact Gothic"/>
                <a:ea typeface="Didact Gothic"/>
                <a:cs typeface="Didact Gothic"/>
                <a:sym typeface="Didact Gothic"/>
              </a:rPr>
              <a:t>Slide Deck</a:t>
            </a:r>
            <a:endParaRPr b="1">
              <a:latin typeface="Didact Gothic"/>
              <a:ea typeface="Didact Gothic"/>
              <a:cs typeface="Didact Gothic"/>
              <a:sym typeface="Didact Gothic"/>
            </a:endParaRPr>
          </a:p>
          <a:p>
            <a:pPr marL="0" lvl="0" indent="0" algn="ctr" rtl="0">
              <a:spcBef>
                <a:spcPts val="0"/>
              </a:spcBef>
              <a:spcAft>
                <a:spcPts val="0"/>
              </a:spcAft>
              <a:buNone/>
            </a:pPr>
            <a:r>
              <a:rPr lang="en" sz="1100" b="1">
                <a:latin typeface="Didact Gothic"/>
                <a:ea typeface="Didact Gothic"/>
                <a:cs typeface="Didact Gothic"/>
                <a:sym typeface="Didact Gothic"/>
              </a:rPr>
              <a:t>Click </a:t>
            </a:r>
            <a:r>
              <a:rPr lang="en" sz="1100" b="1" u="sng">
                <a:solidFill>
                  <a:schemeClr val="hlink"/>
                </a:solidFill>
                <a:latin typeface="Didact Gothic"/>
                <a:ea typeface="Didact Gothic"/>
                <a:cs typeface="Didact Gothic"/>
                <a:sym typeface="Didact Gothic"/>
                <a:hlinkClick r:id="rId4"/>
              </a:rPr>
              <a:t>Here</a:t>
            </a:r>
            <a:r>
              <a:rPr lang="en" sz="1100">
                <a:latin typeface="Didact Gothic"/>
                <a:ea typeface="Didact Gothic"/>
                <a:cs typeface="Didact Gothic"/>
                <a:sym typeface="Didact Gothic"/>
              </a:rPr>
              <a:t>    </a:t>
            </a:r>
            <a:r>
              <a:rPr lang="en" sz="1300">
                <a:latin typeface="Didact Gothic"/>
                <a:ea typeface="Didact Gothic"/>
                <a:cs typeface="Didact Gothic"/>
                <a:sym typeface="Didact Gothic"/>
              </a:rPr>
              <a:t>t.ly/iVUT</a:t>
            </a:r>
            <a:endParaRPr sz="1300">
              <a:latin typeface="Didact Gothic"/>
              <a:ea typeface="Didact Gothic"/>
              <a:cs typeface="Didact Gothic"/>
              <a:sym typeface="Didact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1032" name="Google Shape;1032;p147"/>
          <p:cNvPicPr preferRelativeResize="0"/>
          <p:nvPr/>
        </p:nvPicPr>
        <p:blipFill>
          <a:blip r:embed="rId3">
            <a:alphaModFix/>
          </a:blip>
          <a:stretch>
            <a:fillRect/>
          </a:stretch>
        </p:blipFill>
        <p:spPr>
          <a:xfrm>
            <a:off x="700" y="5553066"/>
            <a:ext cx="6543675" cy="1304925"/>
          </a:xfrm>
          <a:prstGeom prst="rect">
            <a:avLst/>
          </a:prstGeom>
          <a:noFill/>
          <a:ln>
            <a:noFill/>
          </a:ln>
        </p:spPr>
      </p:pic>
      <p:pic>
        <p:nvPicPr>
          <p:cNvPr id="1033" name="Google Shape;1033;p147"/>
          <p:cNvPicPr preferRelativeResize="0"/>
          <p:nvPr/>
        </p:nvPicPr>
        <p:blipFill rotWithShape="1">
          <a:blip r:embed="rId3">
            <a:alphaModFix/>
          </a:blip>
          <a:srcRect r="59096"/>
          <a:stretch/>
        </p:blipFill>
        <p:spPr>
          <a:xfrm>
            <a:off x="6468175" y="5553075"/>
            <a:ext cx="2676525" cy="1304925"/>
          </a:xfrm>
          <a:prstGeom prst="rect">
            <a:avLst/>
          </a:prstGeom>
          <a:noFill/>
          <a:ln>
            <a:noFill/>
          </a:ln>
        </p:spPr>
      </p:pic>
      <p:sp>
        <p:nvSpPr>
          <p:cNvPr id="1034" name="Google Shape;1034;p147"/>
          <p:cNvSpPr/>
          <p:nvPr/>
        </p:nvSpPr>
        <p:spPr>
          <a:xfrm>
            <a:off x="305500" y="581850"/>
            <a:ext cx="8649600" cy="1078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PS 182, New York City Public Schools</a:t>
            </a:r>
            <a:endParaRPr sz="3000">
              <a:solidFill>
                <a:srgbClr val="FFFFFF"/>
              </a:solidFill>
              <a:latin typeface="Comfortaa"/>
              <a:ea typeface="Comfortaa"/>
              <a:cs typeface="Comfortaa"/>
              <a:sym typeface="Comfortaa"/>
            </a:endParaRPr>
          </a:p>
        </p:txBody>
      </p:sp>
      <p:pic>
        <p:nvPicPr>
          <p:cNvPr id="1035" name="Google Shape;1035;p147"/>
          <p:cNvPicPr preferRelativeResize="0"/>
          <p:nvPr/>
        </p:nvPicPr>
        <p:blipFill>
          <a:blip r:embed="rId4">
            <a:alphaModFix/>
          </a:blip>
          <a:stretch>
            <a:fillRect/>
          </a:stretch>
        </p:blipFill>
        <p:spPr>
          <a:xfrm>
            <a:off x="5620050" y="2260750"/>
            <a:ext cx="2076101" cy="2358200"/>
          </a:xfrm>
          <a:prstGeom prst="rect">
            <a:avLst/>
          </a:prstGeom>
          <a:noFill/>
          <a:ln w="28575" cap="flat" cmpd="sng">
            <a:solidFill>
              <a:srgbClr val="1E3D7B"/>
            </a:solidFill>
            <a:prstDash val="solid"/>
            <a:round/>
            <a:headEnd type="none" w="sm" len="sm"/>
            <a:tailEnd type="none" w="sm" len="sm"/>
          </a:ln>
        </p:spPr>
      </p:pic>
      <p:pic>
        <p:nvPicPr>
          <p:cNvPr id="1036" name="Google Shape;1036;p147"/>
          <p:cNvPicPr preferRelativeResize="0"/>
          <p:nvPr/>
        </p:nvPicPr>
        <p:blipFill>
          <a:blip r:embed="rId5">
            <a:alphaModFix/>
          </a:blip>
          <a:stretch>
            <a:fillRect/>
          </a:stretch>
        </p:blipFill>
        <p:spPr>
          <a:xfrm>
            <a:off x="1602259" y="2314525"/>
            <a:ext cx="2157843" cy="2231050"/>
          </a:xfrm>
          <a:prstGeom prst="rect">
            <a:avLst/>
          </a:prstGeom>
          <a:noFill/>
          <a:ln w="28575" cap="flat" cmpd="sng">
            <a:solidFill>
              <a:srgbClr val="1E3D7B"/>
            </a:solidFill>
            <a:prstDash val="solid"/>
            <a:round/>
            <a:headEnd type="none" w="sm" len="sm"/>
            <a:tailEnd type="none" w="sm" len="sm"/>
          </a:ln>
        </p:spPr>
      </p:pic>
      <p:sp>
        <p:nvSpPr>
          <p:cNvPr id="1037" name="Google Shape;1037;p147"/>
          <p:cNvSpPr txBox="1"/>
          <p:nvPr/>
        </p:nvSpPr>
        <p:spPr>
          <a:xfrm>
            <a:off x="931450" y="4618950"/>
            <a:ext cx="3569100" cy="7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Comfortaa"/>
                <a:ea typeface="Comfortaa"/>
                <a:cs typeface="Comfortaa"/>
                <a:sym typeface="Comfortaa"/>
              </a:rPr>
              <a:t>Rachel Rosenbaum, Assistant Principal</a:t>
            </a:r>
            <a:endParaRPr sz="2400">
              <a:latin typeface="Comfortaa"/>
              <a:ea typeface="Comfortaa"/>
              <a:cs typeface="Comfortaa"/>
              <a:sym typeface="Comfortaa"/>
            </a:endParaRPr>
          </a:p>
        </p:txBody>
      </p:sp>
      <p:sp>
        <p:nvSpPr>
          <p:cNvPr id="1038" name="Google Shape;1038;p147"/>
          <p:cNvSpPr txBox="1"/>
          <p:nvPr/>
        </p:nvSpPr>
        <p:spPr>
          <a:xfrm>
            <a:off x="4787325" y="4642463"/>
            <a:ext cx="3569100" cy="7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Comfortaa"/>
                <a:ea typeface="Comfortaa"/>
                <a:cs typeface="Comfortaa"/>
                <a:sym typeface="Comfortaa"/>
              </a:rPr>
              <a:t>Allison Velez,</a:t>
            </a:r>
            <a:endParaRPr sz="2400">
              <a:latin typeface="Comfortaa"/>
              <a:ea typeface="Comfortaa"/>
              <a:cs typeface="Comfortaa"/>
              <a:sym typeface="Comfortaa"/>
            </a:endParaRPr>
          </a:p>
          <a:p>
            <a:pPr marL="0" lvl="0" indent="0" algn="ctr" rtl="0">
              <a:spcBef>
                <a:spcPts val="0"/>
              </a:spcBef>
              <a:spcAft>
                <a:spcPts val="0"/>
              </a:spcAft>
              <a:buNone/>
            </a:pPr>
            <a:r>
              <a:rPr lang="en" sz="2400">
                <a:latin typeface="Comfortaa"/>
                <a:ea typeface="Comfortaa"/>
                <a:cs typeface="Comfortaa"/>
                <a:sym typeface="Comfortaa"/>
              </a:rPr>
              <a:t>Teacher</a:t>
            </a:r>
            <a:endParaRPr sz="2400">
              <a:latin typeface="Comfortaa"/>
              <a:ea typeface="Comfortaa"/>
              <a:cs typeface="Comfortaa"/>
              <a:sym typeface="Comforta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pic>
        <p:nvPicPr>
          <p:cNvPr id="1043" name="Google Shape;1043;p148"/>
          <p:cNvPicPr preferRelativeResize="0">
            <a:picLocks noGrp="1"/>
          </p:cNvPicPr>
          <p:nvPr>
            <p:ph type="body" idx="1"/>
          </p:nvPr>
        </p:nvPicPr>
        <p:blipFill rotWithShape="1">
          <a:blip r:embed="rId3">
            <a:alphaModFix/>
          </a:blip>
          <a:srcRect/>
          <a:stretch/>
        </p:blipFill>
        <p:spPr>
          <a:xfrm>
            <a:off x="3424275" y="1057825"/>
            <a:ext cx="5327550" cy="4722000"/>
          </a:xfrm>
          <a:prstGeom prst="rect">
            <a:avLst/>
          </a:prstGeom>
          <a:noFill/>
          <a:ln>
            <a:noFill/>
          </a:ln>
        </p:spPr>
      </p:pic>
      <p:sp>
        <p:nvSpPr>
          <p:cNvPr id="1044" name="Google Shape;1044;p148"/>
          <p:cNvSpPr txBox="1"/>
          <p:nvPr/>
        </p:nvSpPr>
        <p:spPr>
          <a:xfrm>
            <a:off x="89375" y="768800"/>
            <a:ext cx="3115500" cy="295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chemeClr val="dk1"/>
                </a:solidFill>
                <a:latin typeface="Century Gothic"/>
                <a:ea typeface="Century Gothic"/>
                <a:cs typeface="Century Gothic"/>
                <a:sym typeface="Century Gothic"/>
              </a:rPr>
              <a:t>P.S. 182, Jamaica, New York</a:t>
            </a:r>
            <a:endParaRPr sz="1200" b="0" i="0" u="none" strike="noStrike" cap="none">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1900"/>
              <a:buFont typeface="Arial"/>
              <a:buNone/>
            </a:pPr>
            <a:endParaRPr sz="1900" b="0" i="0" u="none" strike="noStrike" cap="none">
              <a:solidFill>
                <a:schemeClr val="dk1"/>
              </a:solidFill>
              <a:latin typeface="Century Gothic"/>
              <a:ea typeface="Century Gothic"/>
              <a:cs typeface="Century Gothic"/>
              <a:sym typeface="Century Gothic"/>
            </a:endParaRPr>
          </a:p>
          <a:p>
            <a:pPr marL="285750" marR="0" lvl="0" indent="-266700" algn="l" rtl="0">
              <a:lnSpc>
                <a:spcPct val="200000"/>
              </a:lnSpc>
              <a:spcBef>
                <a:spcPts val="0"/>
              </a:spcBef>
              <a:spcAft>
                <a:spcPts val="0"/>
              </a:spcAft>
              <a:buClr>
                <a:schemeClr val="dk1"/>
              </a:buClr>
              <a:buSzPts val="2100"/>
              <a:buFont typeface="Arial"/>
              <a:buChar char="•"/>
            </a:pPr>
            <a:r>
              <a:rPr lang="en" sz="2100" b="0" i="0" u="none" strike="noStrike" cap="none">
                <a:solidFill>
                  <a:schemeClr val="dk1"/>
                </a:solidFill>
                <a:latin typeface="Century Gothic"/>
                <a:ea typeface="Century Gothic"/>
                <a:cs typeface="Century Gothic"/>
                <a:sym typeface="Century Gothic"/>
              </a:rPr>
              <a:t>~ 635 Students, PK-5</a:t>
            </a:r>
            <a:endParaRPr sz="2100" b="0" i="0" u="none" strike="noStrike" cap="none">
              <a:solidFill>
                <a:srgbClr val="000000"/>
              </a:solidFill>
              <a:latin typeface="Arial"/>
              <a:ea typeface="Arial"/>
              <a:cs typeface="Arial"/>
              <a:sym typeface="Arial"/>
            </a:endParaRPr>
          </a:p>
          <a:p>
            <a:pPr marL="285750" marR="0" lvl="0" indent="-266700" algn="l" rtl="0">
              <a:lnSpc>
                <a:spcPct val="200000"/>
              </a:lnSpc>
              <a:spcBef>
                <a:spcPts val="0"/>
              </a:spcBef>
              <a:spcAft>
                <a:spcPts val="0"/>
              </a:spcAft>
              <a:buClr>
                <a:schemeClr val="dk1"/>
              </a:buClr>
              <a:buSzPts val="2100"/>
              <a:buFont typeface="Arial"/>
              <a:buChar char="•"/>
            </a:pPr>
            <a:r>
              <a:rPr lang="en" sz="2100" b="0" i="0" u="none" strike="noStrike" cap="none">
                <a:solidFill>
                  <a:schemeClr val="dk1"/>
                </a:solidFill>
                <a:latin typeface="Century Gothic"/>
                <a:ea typeface="Century Gothic"/>
                <a:cs typeface="Century Gothic"/>
                <a:sym typeface="Century Gothic"/>
              </a:rPr>
              <a:t>~40% ELLs</a:t>
            </a:r>
            <a:endParaRPr sz="2100" b="0" i="0" u="none" strike="noStrike" cap="none">
              <a:solidFill>
                <a:srgbClr val="000000"/>
              </a:solidFill>
              <a:latin typeface="Arial"/>
              <a:ea typeface="Arial"/>
              <a:cs typeface="Arial"/>
              <a:sym typeface="Arial"/>
            </a:endParaRPr>
          </a:p>
          <a:p>
            <a:pPr marL="285750" marR="0" lvl="0" indent="-266700" algn="l" rtl="0">
              <a:lnSpc>
                <a:spcPct val="200000"/>
              </a:lnSpc>
              <a:spcBef>
                <a:spcPts val="0"/>
              </a:spcBef>
              <a:spcAft>
                <a:spcPts val="0"/>
              </a:spcAft>
              <a:buClr>
                <a:schemeClr val="dk1"/>
              </a:buClr>
              <a:buSzPts val="2100"/>
              <a:buFont typeface="Arial"/>
              <a:buChar char="•"/>
            </a:pPr>
            <a:r>
              <a:rPr lang="en" sz="2100" b="0" i="0" u="none" strike="noStrike" cap="none">
                <a:solidFill>
                  <a:schemeClr val="dk1"/>
                </a:solidFill>
                <a:latin typeface="Century Gothic"/>
                <a:ea typeface="Century Gothic"/>
                <a:cs typeface="Century Gothic"/>
                <a:sym typeface="Century Gothic"/>
              </a:rPr>
              <a:t>Spanish &amp; Bengali</a:t>
            </a:r>
            <a:endParaRPr sz="2100" b="0" i="0" u="none" strike="noStrike" cap="none">
              <a:solidFill>
                <a:srgbClr val="000000"/>
              </a:solidFill>
              <a:latin typeface="Arial"/>
              <a:ea typeface="Arial"/>
              <a:cs typeface="Arial"/>
              <a:sym typeface="Arial"/>
            </a:endParaRPr>
          </a:p>
          <a:p>
            <a:pPr marL="285750" marR="0" lvl="0" indent="-266700" algn="l" rtl="0">
              <a:lnSpc>
                <a:spcPct val="200000"/>
              </a:lnSpc>
              <a:spcBef>
                <a:spcPts val="0"/>
              </a:spcBef>
              <a:spcAft>
                <a:spcPts val="0"/>
              </a:spcAft>
              <a:buClr>
                <a:schemeClr val="dk1"/>
              </a:buClr>
              <a:buSzPts val="2100"/>
              <a:buFont typeface="Arial"/>
              <a:buChar char="•"/>
            </a:pPr>
            <a:r>
              <a:rPr lang="en" sz="2100" b="0" i="0" u="none" strike="noStrike" cap="none">
                <a:solidFill>
                  <a:schemeClr val="dk1"/>
                </a:solidFill>
                <a:latin typeface="Century Gothic"/>
                <a:ea typeface="Century Gothic"/>
                <a:cs typeface="Century Gothic"/>
                <a:sym typeface="Century Gothic"/>
              </a:rPr>
              <a:t>~ 90% Free/Reduced Lunch</a:t>
            </a:r>
            <a:endParaRPr sz="2100" b="0" i="0" u="none" strike="noStrike" cap="none">
              <a:solidFill>
                <a:srgbClr val="000000"/>
              </a:solidFill>
              <a:latin typeface="Arial"/>
              <a:ea typeface="Arial"/>
              <a:cs typeface="Arial"/>
              <a:sym typeface="Arial"/>
            </a:endParaRPr>
          </a:p>
          <a:p>
            <a:pPr marL="285750" marR="0" lvl="0" indent="-266700" algn="l" rtl="0">
              <a:lnSpc>
                <a:spcPct val="200000"/>
              </a:lnSpc>
              <a:spcBef>
                <a:spcPts val="0"/>
              </a:spcBef>
              <a:spcAft>
                <a:spcPts val="0"/>
              </a:spcAft>
              <a:buClr>
                <a:schemeClr val="dk1"/>
              </a:buClr>
              <a:buSzPts val="2100"/>
              <a:buFont typeface="Arial"/>
              <a:buChar char="•"/>
            </a:pPr>
            <a:r>
              <a:rPr lang="en" sz="2100" b="0" i="0" u="none" strike="noStrike" cap="none">
                <a:solidFill>
                  <a:schemeClr val="dk1"/>
                </a:solidFill>
                <a:latin typeface="Century Gothic"/>
                <a:ea typeface="Century Gothic"/>
                <a:cs typeface="Century Gothic"/>
                <a:sym typeface="Century Gothic"/>
              </a:rPr>
              <a:t>Hybrid Model</a:t>
            </a: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045" name="Google Shape;1045;p148"/>
          <p:cNvCxnSpPr/>
          <p:nvPr/>
        </p:nvCxnSpPr>
        <p:spPr>
          <a:xfrm>
            <a:off x="347381" y="567775"/>
            <a:ext cx="8550000" cy="300"/>
          </a:xfrm>
          <a:prstGeom prst="straightConnector1">
            <a:avLst/>
          </a:prstGeom>
          <a:noFill/>
          <a:ln w="9525" cap="flat" cmpd="sng">
            <a:solidFill>
              <a:schemeClr val="dk2"/>
            </a:solidFill>
            <a:prstDash val="solid"/>
            <a:round/>
            <a:headEnd type="none" w="sm" len="sm"/>
            <a:tailEnd type="none" w="sm" len="sm"/>
          </a:ln>
        </p:spPr>
      </p:cxnSp>
      <p:cxnSp>
        <p:nvCxnSpPr>
          <p:cNvPr id="1046" name="Google Shape;1046;p148"/>
          <p:cNvCxnSpPr/>
          <p:nvPr/>
        </p:nvCxnSpPr>
        <p:spPr>
          <a:xfrm rot="10800000" flipH="1">
            <a:off x="280144" y="6358950"/>
            <a:ext cx="8560125" cy="6000"/>
          </a:xfrm>
          <a:prstGeom prst="straightConnector1">
            <a:avLst/>
          </a:prstGeom>
          <a:noFill/>
          <a:ln w="9525" cap="flat" cmpd="sng">
            <a:solidFill>
              <a:schemeClr val="dk2"/>
            </a:solidFill>
            <a:prstDash val="solid"/>
            <a:round/>
            <a:headEnd type="none" w="sm" len="sm"/>
            <a:tailEnd type="none" w="sm" len="sm"/>
          </a:ln>
        </p:spPr>
      </p:cxnSp>
      <p:cxnSp>
        <p:nvCxnSpPr>
          <p:cNvPr id="1047" name="Google Shape;1047;p148"/>
          <p:cNvCxnSpPr/>
          <p:nvPr/>
        </p:nvCxnSpPr>
        <p:spPr>
          <a:xfrm flipH="1">
            <a:off x="3193631" y="968200"/>
            <a:ext cx="11250" cy="48558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Google Shape;1053;p149"/>
          <p:cNvPicPr preferRelativeResize="0"/>
          <p:nvPr/>
        </p:nvPicPr>
        <p:blipFill rotWithShape="1">
          <a:blip r:embed="rId3">
            <a:alphaModFix/>
          </a:blip>
          <a:srcRect/>
          <a:stretch/>
        </p:blipFill>
        <p:spPr>
          <a:xfrm>
            <a:off x="0" y="29875"/>
            <a:ext cx="9144000" cy="5143469"/>
          </a:xfrm>
          <a:prstGeom prst="rect">
            <a:avLst/>
          </a:prstGeom>
          <a:noFill/>
          <a:ln>
            <a:noFill/>
          </a:ln>
        </p:spPr>
      </p:pic>
      <p:sp>
        <p:nvSpPr>
          <p:cNvPr id="1054" name="Google Shape;1054;p149"/>
          <p:cNvSpPr txBox="1"/>
          <p:nvPr/>
        </p:nvSpPr>
        <p:spPr>
          <a:xfrm>
            <a:off x="1237125" y="3143625"/>
            <a:ext cx="3653100" cy="80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 sz="4200" b="0" i="0" u="none" strike="noStrike" cap="none">
                <a:solidFill>
                  <a:srgbClr val="FFFFFF"/>
                </a:solidFill>
                <a:latin typeface="Century Gothic"/>
                <a:ea typeface="Century Gothic"/>
                <a:cs typeface="Century Gothic"/>
                <a:sym typeface="Century Gothic"/>
              </a:rPr>
              <a:t>Raising the bar</a:t>
            </a:r>
            <a:endParaRPr sz="4500" b="0"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150"/>
          <p:cNvSpPr txBox="1">
            <a:spLocks noGrp="1"/>
          </p:cNvSpPr>
          <p:nvPr>
            <p:ph type="title"/>
          </p:nvPr>
        </p:nvSpPr>
        <p:spPr>
          <a:xfrm>
            <a:off x="224500" y="114750"/>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 sz="3300" b="1">
                <a:latin typeface="Century Gothic"/>
                <a:ea typeface="Century Gothic"/>
                <a:cs typeface="Century Gothic"/>
                <a:sym typeface="Century Gothic"/>
              </a:rPr>
              <a:t>The Essence of the 3Ls</a:t>
            </a:r>
            <a:endParaRPr sz="3300" b="1">
              <a:latin typeface="Century Gothic"/>
              <a:ea typeface="Century Gothic"/>
              <a:cs typeface="Century Gothic"/>
              <a:sym typeface="Century Gothic"/>
            </a:endParaRPr>
          </a:p>
        </p:txBody>
      </p:sp>
      <p:sp>
        <p:nvSpPr>
          <p:cNvPr id="1061" name="Google Shape;1061;p150"/>
          <p:cNvSpPr txBox="1">
            <a:spLocks noGrp="1"/>
          </p:cNvSpPr>
          <p:nvPr>
            <p:ph type="body" idx="1"/>
          </p:nvPr>
        </p:nvSpPr>
        <p:spPr>
          <a:xfrm>
            <a:off x="134925" y="1139825"/>
            <a:ext cx="5241600" cy="4518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endParaRPr sz="1900">
              <a:latin typeface="Century Gothic"/>
              <a:ea typeface="Century Gothic"/>
              <a:cs typeface="Century Gothic"/>
              <a:sym typeface="Century Gothic"/>
            </a:endParaRPr>
          </a:p>
          <a:p>
            <a:pPr marL="228600" lvl="0" indent="-177800" algn="l" rtl="0">
              <a:lnSpc>
                <a:spcPct val="90000"/>
              </a:lnSpc>
              <a:spcBef>
                <a:spcPts val="1000"/>
              </a:spcBef>
              <a:spcAft>
                <a:spcPts val="0"/>
              </a:spcAft>
              <a:buSzPts val="1000"/>
              <a:buChar char="•"/>
            </a:pPr>
            <a:r>
              <a:rPr lang="en" sz="2000">
                <a:latin typeface="Century Gothic"/>
                <a:ea typeface="Century Gothic"/>
                <a:cs typeface="Century Gothic"/>
                <a:sym typeface="Century Gothic"/>
              </a:rPr>
              <a:t>Integrates Language and Literacy within </a:t>
            </a:r>
            <a:r>
              <a:rPr lang="en" sz="2000" b="1">
                <a:latin typeface="Century Gothic"/>
                <a:ea typeface="Century Gothic"/>
                <a:cs typeface="Century Gothic"/>
                <a:sym typeface="Century Gothic"/>
              </a:rPr>
              <a:t>grade-level content.</a:t>
            </a:r>
            <a:endParaRPr sz="2000" b="1">
              <a:latin typeface="Century Gothic"/>
              <a:ea typeface="Century Gothic"/>
              <a:cs typeface="Century Gothic"/>
              <a:sym typeface="Century Gothic"/>
            </a:endParaRPr>
          </a:p>
          <a:p>
            <a:pPr marL="228600" lvl="0" indent="-177800" algn="l" rtl="0">
              <a:lnSpc>
                <a:spcPct val="90000"/>
              </a:lnSpc>
              <a:spcBef>
                <a:spcPts val="1000"/>
              </a:spcBef>
              <a:spcAft>
                <a:spcPts val="0"/>
              </a:spcAft>
              <a:buSzPts val="1000"/>
              <a:buChar char="•"/>
            </a:pPr>
            <a:r>
              <a:rPr lang="en" sz="2000">
                <a:latin typeface="Century Gothic"/>
                <a:ea typeface="Century Gothic"/>
                <a:cs typeface="Century Gothic"/>
                <a:sym typeface="Century Gothic"/>
              </a:rPr>
              <a:t>Regular and routine access to </a:t>
            </a:r>
            <a:r>
              <a:rPr lang="en" sz="2000" b="1">
                <a:latin typeface="Century Gothic"/>
                <a:ea typeface="Century Gothic"/>
                <a:cs typeface="Century Gothic"/>
                <a:sym typeface="Century Gothic"/>
              </a:rPr>
              <a:t>complex and compelling texts</a:t>
            </a:r>
            <a:r>
              <a:rPr lang="en" sz="2000">
                <a:latin typeface="Century Gothic"/>
                <a:ea typeface="Century Gothic"/>
                <a:cs typeface="Century Gothic"/>
                <a:sym typeface="Century Gothic"/>
              </a:rPr>
              <a:t> are the bedrock of our work.</a:t>
            </a:r>
            <a:endParaRPr sz="2000">
              <a:latin typeface="Century Gothic"/>
              <a:ea typeface="Century Gothic"/>
              <a:cs typeface="Century Gothic"/>
              <a:sym typeface="Century Gothic"/>
            </a:endParaRPr>
          </a:p>
          <a:p>
            <a:pPr marL="228600" lvl="0" indent="-177800" algn="l" rtl="0">
              <a:lnSpc>
                <a:spcPct val="90000"/>
              </a:lnSpc>
              <a:spcBef>
                <a:spcPts val="1000"/>
              </a:spcBef>
              <a:spcAft>
                <a:spcPts val="0"/>
              </a:spcAft>
              <a:buSzPts val="1000"/>
              <a:buChar char="•"/>
            </a:pPr>
            <a:r>
              <a:rPr lang="en" sz="2000">
                <a:latin typeface="Century Gothic"/>
                <a:ea typeface="Century Gothic"/>
                <a:cs typeface="Century Gothic"/>
                <a:sym typeface="Century Gothic"/>
              </a:rPr>
              <a:t>Learning is </a:t>
            </a:r>
            <a:r>
              <a:rPr lang="en" sz="2000" b="1">
                <a:latin typeface="Century Gothic"/>
                <a:ea typeface="Century Gothic"/>
                <a:cs typeface="Century Gothic"/>
                <a:sym typeface="Century Gothic"/>
              </a:rPr>
              <a:t>contextualized</a:t>
            </a:r>
            <a:r>
              <a:rPr lang="en" sz="2000">
                <a:latin typeface="Century Gothic"/>
                <a:ea typeface="Century Gothic"/>
                <a:cs typeface="Century Gothic"/>
                <a:sym typeface="Century Gothic"/>
              </a:rPr>
              <a:t> and embedded in rich Science &amp; Social Studies units of study.</a:t>
            </a:r>
            <a:endParaRPr sz="2000">
              <a:latin typeface="Century Gothic"/>
              <a:ea typeface="Century Gothic"/>
              <a:cs typeface="Century Gothic"/>
              <a:sym typeface="Century Gothic"/>
            </a:endParaRPr>
          </a:p>
          <a:p>
            <a:pPr marL="228600" lvl="0" indent="-177800" algn="l" rtl="0">
              <a:lnSpc>
                <a:spcPct val="90000"/>
              </a:lnSpc>
              <a:spcBef>
                <a:spcPts val="1000"/>
              </a:spcBef>
              <a:spcAft>
                <a:spcPts val="0"/>
              </a:spcAft>
              <a:buSzPts val="1000"/>
              <a:buChar char="•"/>
            </a:pPr>
            <a:r>
              <a:rPr lang="en" sz="2000">
                <a:latin typeface="Century Gothic"/>
                <a:ea typeface="Century Gothic"/>
                <a:cs typeface="Century Gothic"/>
                <a:sym typeface="Century Gothic"/>
              </a:rPr>
              <a:t>We explore BIG </a:t>
            </a:r>
            <a:r>
              <a:rPr lang="en" sz="2000" b="1">
                <a:latin typeface="Century Gothic"/>
                <a:ea typeface="Century Gothic"/>
                <a:cs typeface="Century Gothic"/>
                <a:sym typeface="Century Gothic"/>
              </a:rPr>
              <a:t>essential questions.</a:t>
            </a:r>
            <a:endParaRPr sz="2000" b="1">
              <a:latin typeface="Century Gothic"/>
              <a:ea typeface="Century Gothic"/>
              <a:cs typeface="Century Gothic"/>
              <a:sym typeface="Century Gothic"/>
            </a:endParaRPr>
          </a:p>
          <a:p>
            <a:pPr marL="228600" lvl="0" indent="-177800" algn="l" rtl="0">
              <a:lnSpc>
                <a:spcPct val="90000"/>
              </a:lnSpc>
              <a:spcBef>
                <a:spcPts val="1000"/>
              </a:spcBef>
              <a:spcAft>
                <a:spcPts val="0"/>
              </a:spcAft>
              <a:buSzPts val="1000"/>
              <a:buChar char="•"/>
            </a:pPr>
            <a:r>
              <a:rPr lang="en" sz="2000">
                <a:latin typeface="Century Gothic"/>
                <a:ea typeface="Century Gothic"/>
                <a:cs typeface="Century Gothic"/>
                <a:sym typeface="Century Gothic"/>
              </a:rPr>
              <a:t>No matter what the proficiency level, all ELLs and non-ELLs develop their </a:t>
            </a:r>
            <a:r>
              <a:rPr lang="en" sz="2000" b="1">
                <a:latin typeface="Century Gothic"/>
                <a:ea typeface="Century Gothic"/>
                <a:cs typeface="Century Gothic"/>
                <a:sym typeface="Century Gothic"/>
              </a:rPr>
              <a:t>foundational skills</a:t>
            </a:r>
            <a:r>
              <a:rPr lang="en" sz="2000">
                <a:latin typeface="Century Gothic"/>
                <a:ea typeface="Century Gothic"/>
                <a:cs typeface="Century Gothic"/>
                <a:sym typeface="Century Gothic"/>
              </a:rPr>
              <a:t> within the elements of a 3 Ls lesson.  </a:t>
            </a:r>
            <a:endParaRPr sz="2000">
              <a:latin typeface="Century Gothic"/>
              <a:ea typeface="Century Gothic"/>
              <a:cs typeface="Century Gothic"/>
              <a:sym typeface="Century Gothic"/>
            </a:endParaRPr>
          </a:p>
          <a:p>
            <a:pPr marL="228600" lvl="0" indent="-177800" algn="l" rtl="0">
              <a:lnSpc>
                <a:spcPct val="90000"/>
              </a:lnSpc>
              <a:spcBef>
                <a:spcPts val="1000"/>
              </a:spcBef>
              <a:spcAft>
                <a:spcPts val="0"/>
              </a:spcAft>
              <a:buSzPts val="1000"/>
              <a:buChar char="•"/>
            </a:pPr>
            <a:r>
              <a:rPr lang="en" sz="2000" b="1">
                <a:latin typeface="Century Gothic"/>
                <a:ea typeface="Century Gothic"/>
                <a:cs typeface="Century Gothic"/>
                <a:sym typeface="Century Gothic"/>
              </a:rPr>
              <a:t>Challenges</a:t>
            </a:r>
            <a:r>
              <a:rPr lang="en" sz="2000">
                <a:latin typeface="Century Gothic"/>
                <a:ea typeface="Century Gothic"/>
                <a:cs typeface="Century Gothic"/>
                <a:sym typeface="Century Gothic"/>
              </a:rPr>
              <a:t> our thinking about how ELLs learn.</a:t>
            </a:r>
            <a:endParaRPr sz="2000">
              <a:latin typeface="Century Gothic"/>
              <a:ea typeface="Century Gothic"/>
              <a:cs typeface="Century Gothic"/>
              <a:sym typeface="Century Gothic"/>
            </a:endParaRPr>
          </a:p>
        </p:txBody>
      </p:sp>
      <p:cxnSp>
        <p:nvCxnSpPr>
          <p:cNvPr id="1062" name="Google Shape;1062;p150"/>
          <p:cNvCxnSpPr/>
          <p:nvPr/>
        </p:nvCxnSpPr>
        <p:spPr>
          <a:xfrm>
            <a:off x="493050" y="388475"/>
            <a:ext cx="3675600" cy="0"/>
          </a:xfrm>
          <a:prstGeom prst="straightConnector1">
            <a:avLst/>
          </a:prstGeom>
          <a:noFill/>
          <a:ln w="9525" cap="flat" cmpd="sng">
            <a:solidFill>
              <a:schemeClr val="dk2"/>
            </a:solidFill>
            <a:prstDash val="solid"/>
            <a:round/>
            <a:headEnd type="none" w="sm" len="sm"/>
            <a:tailEnd type="none" w="sm" len="sm"/>
          </a:ln>
        </p:spPr>
      </p:cxnSp>
      <p:cxnSp>
        <p:nvCxnSpPr>
          <p:cNvPr id="1063" name="Google Shape;1063;p150"/>
          <p:cNvCxnSpPr/>
          <p:nvPr/>
        </p:nvCxnSpPr>
        <p:spPr>
          <a:xfrm>
            <a:off x="493050" y="1302875"/>
            <a:ext cx="3675600" cy="0"/>
          </a:xfrm>
          <a:prstGeom prst="straightConnector1">
            <a:avLst/>
          </a:prstGeom>
          <a:noFill/>
          <a:ln w="9525" cap="flat" cmpd="sng">
            <a:solidFill>
              <a:schemeClr val="dk2"/>
            </a:solidFill>
            <a:prstDash val="solid"/>
            <a:round/>
            <a:headEnd type="none" w="sm" len="sm"/>
            <a:tailEnd type="none" w="sm" len="sm"/>
          </a:ln>
        </p:spPr>
      </p:cxnSp>
      <p:cxnSp>
        <p:nvCxnSpPr>
          <p:cNvPr id="1064" name="Google Shape;1064;p150"/>
          <p:cNvCxnSpPr/>
          <p:nvPr/>
        </p:nvCxnSpPr>
        <p:spPr>
          <a:xfrm>
            <a:off x="550200" y="6560675"/>
            <a:ext cx="3675600" cy="0"/>
          </a:xfrm>
          <a:prstGeom prst="straightConnector1">
            <a:avLst/>
          </a:prstGeom>
          <a:noFill/>
          <a:ln w="9525" cap="flat" cmpd="sng">
            <a:solidFill>
              <a:schemeClr val="dk2"/>
            </a:solidFill>
            <a:prstDash val="solid"/>
            <a:round/>
            <a:headEnd type="none" w="sm" len="sm"/>
            <a:tailEnd type="none" w="sm" len="sm"/>
          </a:ln>
        </p:spPr>
      </p:cxnSp>
      <p:pic>
        <p:nvPicPr>
          <p:cNvPr id="1065" name="Google Shape;1065;p150"/>
          <p:cNvPicPr preferRelativeResize="0"/>
          <p:nvPr/>
        </p:nvPicPr>
        <p:blipFill rotWithShape="1">
          <a:blip r:embed="rId3">
            <a:alphaModFix/>
          </a:blip>
          <a:srcRect/>
          <a:stretch/>
        </p:blipFill>
        <p:spPr>
          <a:xfrm>
            <a:off x="5327401" y="1346200"/>
            <a:ext cx="3590225" cy="30345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pic>
        <p:nvPicPr>
          <p:cNvPr id="1070" name="Google Shape;1070;p151"/>
          <p:cNvPicPr preferRelativeResize="0">
            <a:picLocks noGrp="1"/>
          </p:cNvPicPr>
          <p:nvPr>
            <p:ph type="body" idx="1"/>
          </p:nvPr>
        </p:nvPicPr>
        <p:blipFill rotWithShape="1">
          <a:blip r:embed="rId3">
            <a:alphaModFix/>
          </a:blip>
          <a:srcRect/>
          <a:stretch/>
        </p:blipFill>
        <p:spPr>
          <a:xfrm>
            <a:off x="2579888" y="1212050"/>
            <a:ext cx="6393600" cy="4262400"/>
          </a:xfrm>
          <a:prstGeom prst="rect">
            <a:avLst/>
          </a:prstGeom>
          <a:noFill/>
          <a:ln>
            <a:noFill/>
          </a:ln>
        </p:spPr>
      </p:pic>
      <p:sp>
        <p:nvSpPr>
          <p:cNvPr id="1071" name="Google Shape;1071;p151"/>
          <p:cNvSpPr txBox="1"/>
          <p:nvPr/>
        </p:nvSpPr>
        <p:spPr>
          <a:xfrm>
            <a:off x="123263" y="2134950"/>
            <a:ext cx="2330775" cy="269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0" i="0" u="none" strike="noStrike" cap="none">
                <a:solidFill>
                  <a:srgbClr val="000000"/>
                </a:solidFill>
                <a:latin typeface="Century Gothic"/>
                <a:ea typeface="Century Gothic"/>
                <a:cs typeface="Century Gothic"/>
                <a:sym typeface="Century Gothic"/>
              </a:rPr>
              <a:t>How does the buildup of tension lead to war?</a:t>
            </a:r>
            <a:endParaRPr sz="1400" b="0" i="0" u="none" strike="noStrike" cap="none">
              <a:solidFill>
                <a:srgbClr val="000000"/>
              </a:solidFill>
              <a:latin typeface="Arial"/>
              <a:ea typeface="Arial"/>
              <a:cs typeface="Arial"/>
              <a:sym typeface="Arial"/>
            </a:endParaRPr>
          </a:p>
        </p:txBody>
      </p:sp>
      <p:cxnSp>
        <p:nvCxnSpPr>
          <p:cNvPr id="1072" name="Google Shape;1072;p151"/>
          <p:cNvCxnSpPr/>
          <p:nvPr/>
        </p:nvCxnSpPr>
        <p:spPr>
          <a:xfrm>
            <a:off x="381000" y="433300"/>
            <a:ext cx="8460450" cy="15000"/>
          </a:xfrm>
          <a:prstGeom prst="straightConnector1">
            <a:avLst/>
          </a:prstGeom>
          <a:noFill/>
          <a:ln w="9525" cap="flat" cmpd="sng">
            <a:solidFill>
              <a:schemeClr val="dk2"/>
            </a:solidFill>
            <a:prstDash val="solid"/>
            <a:round/>
            <a:headEnd type="none" w="sm" len="sm"/>
            <a:tailEnd type="none" w="sm" len="sm"/>
          </a:ln>
        </p:spPr>
      </p:cxnSp>
      <p:cxnSp>
        <p:nvCxnSpPr>
          <p:cNvPr id="1073" name="Google Shape;1073;p151"/>
          <p:cNvCxnSpPr/>
          <p:nvPr/>
        </p:nvCxnSpPr>
        <p:spPr>
          <a:xfrm>
            <a:off x="381000" y="6453100"/>
            <a:ext cx="8460450" cy="15000"/>
          </a:xfrm>
          <a:prstGeom prst="straightConnector1">
            <a:avLst/>
          </a:prstGeom>
          <a:noFill/>
          <a:ln w="9525" cap="flat" cmpd="sng">
            <a:solidFill>
              <a:schemeClr val="dk2"/>
            </a:solidFill>
            <a:prstDash val="solid"/>
            <a:round/>
            <a:headEnd type="none" w="sm" len="sm"/>
            <a:tailEnd type="none" w="sm" len="sm"/>
          </a:ln>
        </p:spPr>
      </p:cxnSp>
      <p:cxnSp>
        <p:nvCxnSpPr>
          <p:cNvPr id="1074" name="Google Shape;1074;p151"/>
          <p:cNvCxnSpPr/>
          <p:nvPr/>
        </p:nvCxnSpPr>
        <p:spPr>
          <a:xfrm>
            <a:off x="2432794" y="1255050"/>
            <a:ext cx="0" cy="42285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pic>
        <p:nvPicPr>
          <p:cNvPr id="1080" name="Google Shape;1080;p152"/>
          <p:cNvPicPr preferRelativeResize="0"/>
          <p:nvPr/>
        </p:nvPicPr>
        <p:blipFill rotWithShape="1">
          <a:blip r:embed="rId3">
            <a:alphaModFix/>
          </a:blip>
          <a:srcRect/>
          <a:stretch/>
        </p:blipFill>
        <p:spPr>
          <a:xfrm>
            <a:off x="3036788" y="775650"/>
            <a:ext cx="5700431" cy="3857288"/>
          </a:xfrm>
          <a:prstGeom prst="rect">
            <a:avLst/>
          </a:prstGeom>
          <a:noFill/>
          <a:ln>
            <a:noFill/>
          </a:ln>
        </p:spPr>
      </p:pic>
      <p:sp>
        <p:nvSpPr>
          <p:cNvPr id="1081" name="Google Shape;1081;p152"/>
          <p:cNvSpPr txBox="1"/>
          <p:nvPr/>
        </p:nvSpPr>
        <p:spPr>
          <a:xfrm>
            <a:off x="217388" y="2063375"/>
            <a:ext cx="2599650" cy="286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 sz="3100" b="0" i="0" u="none" strike="noStrike" cap="none">
                <a:solidFill>
                  <a:srgbClr val="000000"/>
                </a:solidFill>
                <a:latin typeface="Century Gothic"/>
                <a:ea typeface="Century Gothic"/>
                <a:cs typeface="Century Gothic"/>
                <a:sym typeface="Century Gothic"/>
              </a:rPr>
              <a:t>How do bridges connect people, places, and cultures?</a:t>
            </a:r>
            <a:endParaRPr sz="3100" b="0" i="0" u="none" strike="noStrike" cap="none">
              <a:solidFill>
                <a:srgbClr val="000000"/>
              </a:solidFill>
              <a:latin typeface="Century Gothic"/>
              <a:ea typeface="Century Gothic"/>
              <a:cs typeface="Century Gothic"/>
              <a:sym typeface="Century Gothic"/>
            </a:endParaRPr>
          </a:p>
        </p:txBody>
      </p:sp>
      <p:cxnSp>
        <p:nvCxnSpPr>
          <p:cNvPr id="1082" name="Google Shape;1082;p152"/>
          <p:cNvCxnSpPr/>
          <p:nvPr/>
        </p:nvCxnSpPr>
        <p:spPr>
          <a:xfrm rot="10800000" flipH="1">
            <a:off x="437025" y="280600"/>
            <a:ext cx="8370900" cy="300"/>
          </a:xfrm>
          <a:prstGeom prst="straightConnector1">
            <a:avLst/>
          </a:prstGeom>
          <a:noFill/>
          <a:ln w="9525" cap="flat" cmpd="sng">
            <a:solidFill>
              <a:schemeClr val="dk2"/>
            </a:solidFill>
            <a:prstDash val="solid"/>
            <a:round/>
            <a:headEnd type="none" w="sm" len="sm"/>
            <a:tailEnd type="none" w="sm" len="sm"/>
          </a:ln>
        </p:spPr>
      </p:cxnSp>
      <p:cxnSp>
        <p:nvCxnSpPr>
          <p:cNvPr id="1083" name="Google Shape;1083;p152"/>
          <p:cNvCxnSpPr/>
          <p:nvPr/>
        </p:nvCxnSpPr>
        <p:spPr>
          <a:xfrm rot="10800000" flipH="1">
            <a:off x="437025" y="6529000"/>
            <a:ext cx="8370900" cy="300"/>
          </a:xfrm>
          <a:prstGeom prst="straightConnector1">
            <a:avLst/>
          </a:prstGeom>
          <a:noFill/>
          <a:ln w="9525" cap="flat" cmpd="sng">
            <a:solidFill>
              <a:schemeClr val="dk2"/>
            </a:solidFill>
            <a:prstDash val="solid"/>
            <a:round/>
            <a:headEnd type="none" w="sm" len="sm"/>
            <a:tailEnd type="none" w="sm" len="sm"/>
          </a:ln>
        </p:spPr>
      </p:cxnSp>
      <p:cxnSp>
        <p:nvCxnSpPr>
          <p:cNvPr id="1084" name="Google Shape;1084;p152"/>
          <p:cNvCxnSpPr/>
          <p:nvPr/>
        </p:nvCxnSpPr>
        <p:spPr>
          <a:xfrm>
            <a:off x="2868713" y="941300"/>
            <a:ext cx="11250" cy="50202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0" name="Google Shape;1090;p153"/>
          <p:cNvPicPr preferRelativeResize="0"/>
          <p:nvPr/>
        </p:nvPicPr>
        <p:blipFill rotWithShape="1">
          <a:blip r:embed="rId3">
            <a:alphaModFix/>
          </a:blip>
          <a:srcRect/>
          <a:stretch/>
        </p:blipFill>
        <p:spPr>
          <a:xfrm>
            <a:off x="3372188" y="578225"/>
            <a:ext cx="1715888" cy="1961006"/>
          </a:xfrm>
          <a:prstGeom prst="rect">
            <a:avLst/>
          </a:prstGeom>
          <a:noFill/>
          <a:ln>
            <a:noFill/>
          </a:ln>
        </p:spPr>
      </p:pic>
      <p:pic>
        <p:nvPicPr>
          <p:cNvPr id="1091" name="Google Shape;1091;p153"/>
          <p:cNvPicPr preferRelativeResize="0"/>
          <p:nvPr/>
        </p:nvPicPr>
        <p:blipFill rotWithShape="1">
          <a:blip r:embed="rId4">
            <a:alphaModFix/>
          </a:blip>
          <a:srcRect/>
          <a:stretch/>
        </p:blipFill>
        <p:spPr>
          <a:xfrm>
            <a:off x="3371850" y="3466100"/>
            <a:ext cx="1751287" cy="2174381"/>
          </a:xfrm>
          <a:prstGeom prst="rect">
            <a:avLst/>
          </a:prstGeom>
          <a:noFill/>
          <a:ln>
            <a:noFill/>
          </a:ln>
        </p:spPr>
      </p:pic>
      <p:pic>
        <p:nvPicPr>
          <p:cNvPr id="1092" name="Google Shape;1092;p153"/>
          <p:cNvPicPr preferRelativeResize="0"/>
          <p:nvPr/>
        </p:nvPicPr>
        <p:blipFill rotWithShape="1">
          <a:blip r:embed="rId5">
            <a:alphaModFix/>
          </a:blip>
          <a:srcRect/>
          <a:stretch/>
        </p:blipFill>
        <p:spPr>
          <a:xfrm>
            <a:off x="7306238" y="3446075"/>
            <a:ext cx="1500281" cy="2206931"/>
          </a:xfrm>
          <a:prstGeom prst="rect">
            <a:avLst/>
          </a:prstGeom>
          <a:noFill/>
          <a:ln>
            <a:noFill/>
          </a:ln>
        </p:spPr>
      </p:pic>
      <p:pic>
        <p:nvPicPr>
          <p:cNvPr id="1093" name="Google Shape;1093;p153"/>
          <p:cNvPicPr preferRelativeResize="0"/>
          <p:nvPr/>
        </p:nvPicPr>
        <p:blipFill rotWithShape="1">
          <a:blip r:embed="rId6">
            <a:alphaModFix/>
          </a:blip>
          <a:srcRect/>
          <a:stretch/>
        </p:blipFill>
        <p:spPr>
          <a:xfrm>
            <a:off x="5304284" y="831805"/>
            <a:ext cx="1797614" cy="1790700"/>
          </a:xfrm>
          <a:prstGeom prst="rect">
            <a:avLst/>
          </a:prstGeom>
          <a:noFill/>
          <a:ln>
            <a:noFill/>
          </a:ln>
        </p:spPr>
      </p:pic>
      <p:pic>
        <p:nvPicPr>
          <p:cNvPr id="1094" name="Google Shape;1094;p153"/>
          <p:cNvPicPr preferRelativeResize="0"/>
          <p:nvPr/>
        </p:nvPicPr>
        <p:blipFill rotWithShape="1">
          <a:blip r:embed="rId7">
            <a:alphaModFix/>
          </a:blip>
          <a:srcRect/>
          <a:stretch/>
        </p:blipFill>
        <p:spPr>
          <a:xfrm>
            <a:off x="7313705" y="535538"/>
            <a:ext cx="1475395" cy="2103224"/>
          </a:xfrm>
          <a:prstGeom prst="rect">
            <a:avLst/>
          </a:prstGeom>
          <a:noFill/>
          <a:ln>
            <a:noFill/>
          </a:ln>
        </p:spPr>
      </p:pic>
      <p:pic>
        <p:nvPicPr>
          <p:cNvPr id="1095" name="Google Shape;1095;p153"/>
          <p:cNvPicPr preferRelativeResize="0"/>
          <p:nvPr/>
        </p:nvPicPr>
        <p:blipFill rotWithShape="1">
          <a:blip r:embed="rId8">
            <a:alphaModFix/>
          </a:blip>
          <a:srcRect/>
          <a:stretch/>
        </p:blipFill>
        <p:spPr>
          <a:xfrm>
            <a:off x="5205539" y="3656750"/>
            <a:ext cx="1957261" cy="1790700"/>
          </a:xfrm>
          <a:prstGeom prst="rect">
            <a:avLst/>
          </a:prstGeom>
          <a:noFill/>
          <a:ln>
            <a:noFill/>
          </a:ln>
        </p:spPr>
      </p:pic>
      <p:cxnSp>
        <p:nvCxnSpPr>
          <p:cNvPr id="1096" name="Google Shape;1096;p153"/>
          <p:cNvCxnSpPr/>
          <p:nvPr/>
        </p:nvCxnSpPr>
        <p:spPr>
          <a:xfrm>
            <a:off x="336169" y="328700"/>
            <a:ext cx="8449200" cy="0"/>
          </a:xfrm>
          <a:prstGeom prst="straightConnector1">
            <a:avLst/>
          </a:prstGeom>
          <a:noFill/>
          <a:ln w="9525" cap="flat" cmpd="sng">
            <a:solidFill>
              <a:schemeClr val="dk2"/>
            </a:solidFill>
            <a:prstDash val="solid"/>
            <a:round/>
            <a:headEnd type="none" w="sm" len="sm"/>
            <a:tailEnd type="none" w="sm" len="sm"/>
          </a:ln>
        </p:spPr>
      </p:cxnSp>
      <p:cxnSp>
        <p:nvCxnSpPr>
          <p:cNvPr id="1097" name="Google Shape;1097;p153"/>
          <p:cNvCxnSpPr/>
          <p:nvPr/>
        </p:nvCxnSpPr>
        <p:spPr>
          <a:xfrm>
            <a:off x="393319" y="6500900"/>
            <a:ext cx="8449200" cy="0"/>
          </a:xfrm>
          <a:prstGeom prst="straightConnector1">
            <a:avLst/>
          </a:prstGeom>
          <a:noFill/>
          <a:ln w="9525" cap="flat" cmpd="sng">
            <a:solidFill>
              <a:schemeClr val="dk2"/>
            </a:solidFill>
            <a:prstDash val="solid"/>
            <a:round/>
            <a:headEnd type="none" w="sm" len="sm"/>
            <a:tailEnd type="none" w="sm" len="sm"/>
          </a:ln>
        </p:spPr>
      </p:cxnSp>
      <p:sp>
        <p:nvSpPr>
          <p:cNvPr id="1098" name="Google Shape;1098;p153"/>
          <p:cNvSpPr txBox="1"/>
          <p:nvPr/>
        </p:nvSpPr>
        <p:spPr>
          <a:xfrm>
            <a:off x="171650" y="979200"/>
            <a:ext cx="2965800" cy="499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100"/>
              <a:buFont typeface="Arial"/>
              <a:buNone/>
            </a:pPr>
            <a:r>
              <a:rPr lang="en" sz="3800" b="1" i="0" u="none" strike="noStrike" cap="none">
                <a:solidFill>
                  <a:srgbClr val="000000"/>
                </a:solidFill>
                <a:latin typeface="Century Gothic"/>
                <a:ea typeface="Century Gothic"/>
                <a:cs typeface="Century Gothic"/>
                <a:sym typeface="Century Gothic"/>
              </a:rPr>
              <a:t>C</a:t>
            </a:r>
            <a:r>
              <a:rPr lang="en" sz="3800" b="0" i="0" u="none" strike="noStrike" cap="none">
                <a:solidFill>
                  <a:srgbClr val="000000"/>
                </a:solidFill>
                <a:latin typeface="Century Gothic"/>
                <a:ea typeface="Century Gothic"/>
                <a:cs typeface="Century Gothic"/>
                <a:sym typeface="Century Gothic"/>
              </a:rPr>
              <a:t>omplex</a:t>
            </a:r>
            <a:endParaRPr sz="3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4100"/>
              <a:buFont typeface="Arial"/>
              <a:buNone/>
            </a:pPr>
            <a:endParaRPr sz="3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4100"/>
              <a:buFont typeface="Arial"/>
              <a:buNone/>
            </a:pPr>
            <a:r>
              <a:rPr lang="en" sz="3800" b="1" i="0" u="none" strike="noStrike" cap="none">
                <a:solidFill>
                  <a:srgbClr val="000000"/>
                </a:solidFill>
                <a:latin typeface="Century Gothic"/>
                <a:ea typeface="Century Gothic"/>
                <a:cs typeface="Century Gothic"/>
                <a:sym typeface="Century Gothic"/>
              </a:rPr>
              <a:t>C</a:t>
            </a:r>
            <a:r>
              <a:rPr lang="en" sz="3800" b="0" i="0" u="none" strike="noStrike" cap="none">
                <a:solidFill>
                  <a:srgbClr val="000000"/>
                </a:solidFill>
                <a:latin typeface="Century Gothic"/>
                <a:ea typeface="Century Gothic"/>
                <a:cs typeface="Century Gothic"/>
                <a:sym typeface="Century Gothic"/>
              </a:rPr>
              <a:t>ompelling</a:t>
            </a:r>
            <a:endParaRPr sz="3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4100"/>
              <a:buFont typeface="Arial"/>
              <a:buNone/>
            </a:pPr>
            <a:endParaRPr sz="3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4100"/>
              <a:buFont typeface="Arial"/>
              <a:buNone/>
            </a:pPr>
            <a:r>
              <a:rPr lang="en" sz="3800" b="1" i="0" u="none" strike="noStrike" cap="none">
                <a:solidFill>
                  <a:srgbClr val="000000"/>
                </a:solidFill>
                <a:latin typeface="Century Gothic"/>
                <a:ea typeface="Century Gothic"/>
                <a:cs typeface="Century Gothic"/>
                <a:sym typeface="Century Gothic"/>
              </a:rPr>
              <a:t>C</a:t>
            </a:r>
            <a:r>
              <a:rPr lang="en" sz="3800" b="0" i="0" u="none" strike="noStrike" cap="none">
                <a:solidFill>
                  <a:srgbClr val="000000"/>
                </a:solidFill>
                <a:latin typeface="Century Gothic"/>
                <a:ea typeface="Century Gothic"/>
                <a:cs typeface="Century Gothic"/>
                <a:sym typeface="Century Gothic"/>
              </a:rPr>
              <a:t>onnected</a:t>
            </a:r>
            <a:endParaRPr sz="3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4100"/>
              <a:buFont typeface="Arial"/>
              <a:buNone/>
            </a:pPr>
            <a:endParaRPr sz="3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4100"/>
              <a:buFont typeface="Arial"/>
              <a:buNone/>
            </a:pPr>
            <a:r>
              <a:rPr lang="en" sz="3800" b="1" i="0" u="none" strike="noStrike" cap="none">
                <a:solidFill>
                  <a:srgbClr val="000000"/>
                </a:solidFill>
                <a:latin typeface="Century Gothic"/>
                <a:ea typeface="Century Gothic"/>
                <a:cs typeface="Century Gothic"/>
                <a:sym typeface="Century Gothic"/>
              </a:rPr>
              <a:t>C</a:t>
            </a:r>
            <a:r>
              <a:rPr lang="en" sz="3800" b="0" i="0" u="none" strike="noStrike" cap="none">
                <a:solidFill>
                  <a:srgbClr val="000000"/>
                </a:solidFill>
                <a:latin typeface="Century Gothic"/>
                <a:ea typeface="Century Gothic"/>
                <a:cs typeface="Century Gothic"/>
                <a:sym typeface="Century Gothic"/>
              </a:rPr>
              <a:t>ohesive</a:t>
            </a:r>
            <a:endParaRPr sz="3800" b="0" i="0" u="none" strike="noStrike" cap="none">
              <a:solidFill>
                <a:srgbClr val="000000"/>
              </a:solidFill>
              <a:latin typeface="Century Gothic"/>
              <a:ea typeface="Century Gothic"/>
              <a:cs typeface="Century Gothic"/>
              <a:sym typeface="Century Gothic"/>
            </a:endParaRPr>
          </a:p>
        </p:txBody>
      </p:sp>
      <p:cxnSp>
        <p:nvCxnSpPr>
          <p:cNvPr id="1099" name="Google Shape;1099;p153"/>
          <p:cNvCxnSpPr/>
          <p:nvPr/>
        </p:nvCxnSpPr>
        <p:spPr>
          <a:xfrm flipH="1">
            <a:off x="3137606" y="821775"/>
            <a:ext cx="11250" cy="5438700"/>
          </a:xfrm>
          <a:prstGeom prst="straightConnector1">
            <a:avLst/>
          </a:prstGeom>
          <a:noFill/>
          <a:ln w="9525" cap="flat" cmpd="sng">
            <a:solidFill>
              <a:schemeClr val="dk2"/>
            </a:solidFill>
            <a:prstDash val="solid"/>
            <a:round/>
            <a:headEnd type="none" w="sm" len="sm"/>
            <a:tailEnd type="none" w="sm" len="sm"/>
          </a:ln>
        </p:spPr>
      </p:cxnSp>
      <p:cxnSp>
        <p:nvCxnSpPr>
          <p:cNvPr id="1100" name="Google Shape;1100;p153"/>
          <p:cNvCxnSpPr/>
          <p:nvPr/>
        </p:nvCxnSpPr>
        <p:spPr>
          <a:xfrm>
            <a:off x="564769" y="1776500"/>
            <a:ext cx="276750" cy="1500"/>
          </a:xfrm>
          <a:prstGeom prst="straightConnector1">
            <a:avLst/>
          </a:prstGeom>
          <a:noFill/>
          <a:ln w="9525" cap="flat" cmpd="sng">
            <a:solidFill>
              <a:schemeClr val="dk2"/>
            </a:solidFill>
            <a:prstDash val="solid"/>
            <a:round/>
            <a:headEnd type="none" w="sm" len="sm"/>
            <a:tailEnd type="none" w="sm" len="sm"/>
          </a:ln>
        </p:spPr>
      </p:cxnSp>
      <p:cxnSp>
        <p:nvCxnSpPr>
          <p:cNvPr id="1101" name="Google Shape;1101;p153"/>
          <p:cNvCxnSpPr/>
          <p:nvPr/>
        </p:nvCxnSpPr>
        <p:spPr>
          <a:xfrm>
            <a:off x="564769" y="3071900"/>
            <a:ext cx="276750" cy="1500"/>
          </a:xfrm>
          <a:prstGeom prst="straightConnector1">
            <a:avLst/>
          </a:prstGeom>
          <a:noFill/>
          <a:ln w="9525" cap="flat" cmpd="sng">
            <a:solidFill>
              <a:schemeClr val="dk2"/>
            </a:solidFill>
            <a:prstDash val="solid"/>
            <a:round/>
            <a:headEnd type="none" w="sm" len="sm"/>
            <a:tailEnd type="none" w="sm" len="sm"/>
          </a:ln>
        </p:spPr>
      </p:cxnSp>
      <p:cxnSp>
        <p:nvCxnSpPr>
          <p:cNvPr id="1102" name="Google Shape;1102;p153"/>
          <p:cNvCxnSpPr/>
          <p:nvPr/>
        </p:nvCxnSpPr>
        <p:spPr>
          <a:xfrm>
            <a:off x="564769" y="4291100"/>
            <a:ext cx="276750" cy="1500"/>
          </a:xfrm>
          <a:prstGeom prst="straightConnector1">
            <a:avLst/>
          </a:prstGeom>
          <a:noFill/>
          <a:ln w="9525" cap="flat" cmpd="sng">
            <a:solidFill>
              <a:schemeClr val="dk2"/>
            </a:solidFill>
            <a:prstDash val="solid"/>
            <a:round/>
            <a:headEnd type="none" w="sm" len="sm"/>
            <a:tailEnd type="none" w="sm" len="sm"/>
          </a:ln>
        </p:spPr>
      </p:cxnSp>
      <p:cxnSp>
        <p:nvCxnSpPr>
          <p:cNvPr id="1103" name="Google Shape;1103;p153"/>
          <p:cNvCxnSpPr/>
          <p:nvPr/>
        </p:nvCxnSpPr>
        <p:spPr>
          <a:xfrm>
            <a:off x="564769" y="5586500"/>
            <a:ext cx="276750" cy="15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97"/>
        <p:cNvGrpSpPr/>
        <p:nvPr/>
      </p:nvGrpSpPr>
      <p:grpSpPr>
        <a:xfrm>
          <a:off x="0" y="0"/>
          <a:ext cx="0" cy="0"/>
          <a:chOff x="0" y="0"/>
          <a:chExt cx="0" cy="0"/>
        </a:xfrm>
      </p:grpSpPr>
      <p:pic>
        <p:nvPicPr>
          <p:cNvPr id="498" name="Google Shape;498;p91"/>
          <p:cNvPicPr preferRelativeResize="0"/>
          <p:nvPr/>
        </p:nvPicPr>
        <p:blipFill>
          <a:blip r:embed="rId3">
            <a:alphaModFix/>
          </a:blip>
          <a:stretch>
            <a:fillRect/>
          </a:stretch>
        </p:blipFill>
        <p:spPr>
          <a:xfrm>
            <a:off x="3410139" y="1387027"/>
            <a:ext cx="2374726" cy="2220100"/>
          </a:xfrm>
          <a:prstGeom prst="rect">
            <a:avLst/>
          </a:prstGeom>
          <a:noFill/>
          <a:ln>
            <a:noFill/>
          </a:ln>
        </p:spPr>
      </p:pic>
      <p:sp>
        <p:nvSpPr>
          <p:cNvPr id="499" name="Google Shape;499;p91"/>
          <p:cNvSpPr txBox="1">
            <a:spLocks noGrp="1"/>
          </p:cNvSpPr>
          <p:nvPr>
            <p:ph type="body" idx="4294967295"/>
          </p:nvPr>
        </p:nvSpPr>
        <p:spPr>
          <a:xfrm>
            <a:off x="393750" y="3236900"/>
            <a:ext cx="8229600" cy="328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685800" lvl="0" indent="-349250" algn="l" rtl="0">
              <a:lnSpc>
                <a:spcPct val="100000"/>
              </a:lnSpc>
              <a:spcBef>
                <a:spcPts val="800"/>
              </a:spcBef>
              <a:spcAft>
                <a:spcPts val="0"/>
              </a:spcAft>
              <a:buClr>
                <a:schemeClr val="dk1"/>
              </a:buClr>
              <a:buSzPts val="2300"/>
              <a:buFont typeface="Calibri"/>
              <a:buChar char="✓"/>
            </a:pPr>
            <a:r>
              <a:rPr lang="en" sz="2300">
                <a:solidFill>
                  <a:schemeClr val="dk1"/>
                </a:solidFill>
                <a:latin typeface="Calibri"/>
                <a:ea typeface="Calibri"/>
                <a:cs typeface="Calibri"/>
                <a:sym typeface="Calibri"/>
              </a:rPr>
              <a:t>What are examples of innovative practice that teachers are using in hybrid, remote, and face to face early literacy instruction?</a:t>
            </a:r>
            <a:endParaRPr sz="2300">
              <a:solidFill>
                <a:schemeClr val="dk1"/>
              </a:solidFill>
              <a:latin typeface="Calibri"/>
              <a:ea typeface="Calibri"/>
              <a:cs typeface="Calibri"/>
              <a:sym typeface="Calibri"/>
            </a:endParaRPr>
          </a:p>
          <a:p>
            <a:pPr marL="685800" lvl="0" indent="-349250" algn="l" rtl="0">
              <a:lnSpc>
                <a:spcPct val="100000"/>
              </a:lnSpc>
              <a:spcBef>
                <a:spcPts val="0"/>
              </a:spcBef>
              <a:spcAft>
                <a:spcPts val="0"/>
              </a:spcAft>
              <a:buClr>
                <a:schemeClr val="dk1"/>
              </a:buClr>
              <a:buSzPts val="2300"/>
              <a:buFont typeface="Calibri"/>
              <a:buChar char="✓"/>
            </a:pPr>
            <a:r>
              <a:rPr lang="en" sz="2300">
                <a:solidFill>
                  <a:schemeClr val="dk1"/>
                </a:solidFill>
                <a:latin typeface="Calibri"/>
                <a:ea typeface="Calibri"/>
                <a:cs typeface="Calibri"/>
                <a:sym typeface="Calibri"/>
              </a:rPr>
              <a:t>What benefits are educators seeing on the students they work with? Are there students where this work has had more or less impact, and can educators trace why?</a:t>
            </a:r>
            <a:endParaRPr sz="2300">
              <a:solidFill>
                <a:schemeClr val="dk1"/>
              </a:solidFill>
              <a:latin typeface="Calibri"/>
              <a:ea typeface="Calibri"/>
              <a:cs typeface="Calibri"/>
              <a:sym typeface="Calibri"/>
            </a:endParaRPr>
          </a:p>
          <a:p>
            <a:pPr marL="685800" lvl="0" indent="-349250" algn="l" rtl="0">
              <a:lnSpc>
                <a:spcPct val="100000"/>
              </a:lnSpc>
              <a:spcBef>
                <a:spcPts val="0"/>
              </a:spcBef>
              <a:spcAft>
                <a:spcPts val="0"/>
              </a:spcAft>
              <a:buClr>
                <a:schemeClr val="dk1"/>
              </a:buClr>
              <a:buSzPts val="2300"/>
              <a:buFont typeface="Calibri"/>
              <a:buChar char="✓"/>
            </a:pPr>
            <a:r>
              <a:rPr lang="en" sz="2300">
                <a:solidFill>
                  <a:schemeClr val="dk1"/>
                </a:solidFill>
                <a:latin typeface="Calibri"/>
                <a:ea typeface="Calibri"/>
                <a:cs typeface="Calibri"/>
                <a:sym typeface="Calibri"/>
              </a:rPr>
              <a:t>What things have educators learned that haven’t worked for  the students in their class? </a:t>
            </a:r>
            <a:endParaRPr sz="2300">
              <a:solidFill>
                <a:schemeClr val="dk1"/>
              </a:solidFill>
              <a:latin typeface="Calibri"/>
              <a:ea typeface="Calibri"/>
              <a:cs typeface="Calibri"/>
              <a:sym typeface="Calibri"/>
            </a:endParaRPr>
          </a:p>
          <a:p>
            <a:pPr marL="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lnSpc>
                <a:spcPct val="100000"/>
              </a:lnSpc>
              <a:spcBef>
                <a:spcPts val="800"/>
              </a:spcBef>
              <a:spcAft>
                <a:spcPts val="0"/>
              </a:spcAft>
              <a:buNone/>
            </a:pPr>
            <a:endParaRPr sz="200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sp>
        <p:nvSpPr>
          <p:cNvPr id="500" name="Google Shape;500;p91"/>
          <p:cNvSpPr/>
          <p:nvPr/>
        </p:nvSpPr>
        <p:spPr>
          <a:xfrm>
            <a:off x="571500" y="269075"/>
            <a:ext cx="80520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Guiding Questions for Today’s Webinar</a:t>
            </a:r>
            <a:endParaRPr sz="3000">
              <a:solidFill>
                <a:srgbClr val="FFFFFF"/>
              </a:solidFill>
              <a:latin typeface="Comfortaa"/>
              <a:ea typeface="Comfortaa"/>
              <a:cs typeface="Comfortaa"/>
              <a:sym typeface="Comfortaa"/>
            </a:endParaRPr>
          </a:p>
        </p:txBody>
      </p:sp>
    </p:spTree>
  </p:cSld>
  <p:clrMapOvr>
    <a:masterClrMapping/>
  </p:clrMapOvr>
  <p:transition spd="slow">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pic>
        <p:nvPicPr>
          <p:cNvPr id="1108" name="Google Shape;1108;p154"/>
          <p:cNvPicPr preferRelativeResize="0">
            <a:picLocks noGrp="1"/>
          </p:cNvPicPr>
          <p:nvPr>
            <p:ph type="body" idx="1"/>
          </p:nvPr>
        </p:nvPicPr>
        <p:blipFill rotWithShape="1">
          <a:blip r:embed="rId3">
            <a:alphaModFix/>
          </a:blip>
          <a:srcRect/>
          <a:stretch/>
        </p:blipFill>
        <p:spPr>
          <a:xfrm>
            <a:off x="628650" y="2315369"/>
            <a:ext cx="7372775" cy="172799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pic>
        <p:nvPicPr>
          <p:cNvPr id="1114" name="Google Shape;1114;p155"/>
          <p:cNvPicPr preferRelativeResize="0">
            <a:picLocks noGrp="1"/>
          </p:cNvPicPr>
          <p:nvPr>
            <p:ph type="body" idx="1"/>
          </p:nvPr>
        </p:nvPicPr>
        <p:blipFill rotWithShape="1">
          <a:blip r:embed="rId3">
            <a:alphaModFix/>
          </a:blip>
          <a:srcRect/>
          <a:stretch/>
        </p:blipFill>
        <p:spPr>
          <a:xfrm>
            <a:off x="3925538" y="1126575"/>
            <a:ext cx="4952925" cy="4407600"/>
          </a:xfrm>
          <a:prstGeom prst="rect">
            <a:avLst/>
          </a:prstGeom>
          <a:noFill/>
          <a:ln>
            <a:noFill/>
          </a:ln>
        </p:spPr>
      </p:pic>
      <p:sp>
        <p:nvSpPr>
          <p:cNvPr id="1115" name="Google Shape;1115;p155"/>
          <p:cNvSpPr txBox="1"/>
          <p:nvPr/>
        </p:nvSpPr>
        <p:spPr>
          <a:xfrm>
            <a:off x="253613" y="2276475"/>
            <a:ext cx="3121650" cy="369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600"/>
              <a:buFont typeface="Arial"/>
              <a:buNone/>
            </a:pPr>
            <a:r>
              <a:rPr lang="en" sz="3100" b="0" i="0" u="none" strike="noStrike" cap="none">
                <a:solidFill>
                  <a:srgbClr val="000000"/>
                </a:solidFill>
                <a:latin typeface="Century Gothic"/>
                <a:ea typeface="Century Gothic"/>
                <a:cs typeface="Century Gothic"/>
                <a:sym typeface="Century Gothic"/>
              </a:rPr>
              <a:t>Contextualized Word Play</a:t>
            </a: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1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600"/>
              <a:buFont typeface="Arial"/>
              <a:buNone/>
            </a:pPr>
            <a:r>
              <a:rPr lang="en" sz="3100" b="0" i="0" u="none" strike="noStrike" cap="none">
                <a:solidFill>
                  <a:srgbClr val="000000"/>
                </a:solidFill>
                <a:latin typeface="Century Gothic"/>
                <a:ea typeface="Century Gothic"/>
                <a:cs typeface="Century Gothic"/>
                <a:sym typeface="Century Gothic"/>
              </a:rPr>
              <a:t>Juicy Sentence Work</a:t>
            </a:r>
            <a:endParaRPr sz="500" b="0" i="0" u="none" strike="noStrike" cap="none">
              <a:solidFill>
                <a:srgbClr val="000000"/>
              </a:solidFill>
              <a:latin typeface="Arial"/>
              <a:ea typeface="Arial"/>
              <a:cs typeface="Arial"/>
              <a:sym typeface="Arial"/>
            </a:endParaRPr>
          </a:p>
        </p:txBody>
      </p:sp>
      <p:cxnSp>
        <p:nvCxnSpPr>
          <p:cNvPr id="1116" name="Google Shape;1116;p155"/>
          <p:cNvCxnSpPr/>
          <p:nvPr/>
        </p:nvCxnSpPr>
        <p:spPr>
          <a:xfrm>
            <a:off x="279019" y="2386100"/>
            <a:ext cx="3306825" cy="7500"/>
          </a:xfrm>
          <a:prstGeom prst="straightConnector1">
            <a:avLst/>
          </a:prstGeom>
          <a:noFill/>
          <a:ln w="9525" cap="flat" cmpd="sng">
            <a:solidFill>
              <a:schemeClr val="dk2"/>
            </a:solidFill>
            <a:prstDash val="solid"/>
            <a:round/>
            <a:headEnd type="none" w="sm" len="sm"/>
            <a:tailEnd type="none" w="sm" len="sm"/>
          </a:ln>
        </p:spPr>
      </p:cxnSp>
      <p:sp>
        <p:nvSpPr>
          <p:cNvPr id="1117" name="Google Shape;1117;p155"/>
          <p:cNvSpPr txBox="1"/>
          <p:nvPr/>
        </p:nvSpPr>
        <p:spPr>
          <a:xfrm>
            <a:off x="212906" y="1201275"/>
            <a:ext cx="3507525" cy="103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000000"/>
                </a:solidFill>
                <a:latin typeface="Century Gothic"/>
                <a:ea typeface="Century Gothic"/>
                <a:cs typeface="Century Gothic"/>
                <a:sym typeface="Century Gothic"/>
              </a:rPr>
              <a:t>Supporting the </a:t>
            </a:r>
            <a:endParaRPr sz="35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000000"/>
                </a:solidFill>
                <a:latin typeface="Century Gothic"/>
                <a:ea typeface="Century Gothic"/>
                <a:cs typeface="Century Gothic"/>
                <a:sym typeface="Century Gothic"/>
              </a:rPr>
              <a:t>Foundational Skills</a:t>
            </a:r>
            <a:endParaRPr sz="3500" b="1" i="0" u="none" strike="noStrike" cap="none">
              <a:solidFill>
                <a:srgbClr val="000000"/>
              </a:solidFill>
              <a:latin typeface="Century Gothic"/>
              <a:ea typeface="Century Gothic"/>
              <a:cs typeface="Century Gothic"/>
              <a:sym typeface="Century Gothic"/>
            </a:endParaRPr>
          </a:p>
        </p:txBody>
      </p:sp>
      <p:cxnSp>
        <p:nvCxnSpPr>
          <p:cNvPr id="1118" name="Google Shape;1118;p155"/>
          <p:cNvCxnSpPr/>
          <p:nvPr/>
        </p:nvCxnSpPr>
        <p:spPr>
          <a:xfrm>
            <a:off x="279019" y="1166900"/>
            <a:ext cx="3306825" cy="7500"/>
          </a:xfrm>
          <a:prstGeom prst="straightConnector1">
            <a:avLst/>
          </a:prstGeom>
          <a:noFill/>
          <a:ln w="9525" cap="flat" cmpd="sng">
            <a:solidFill>
              <a:schemeClr val="dk2"/>
            </a:solidFill>
            <a:prstDash val="solid"/>
            <a:round/>
            <a:headEnd type="none" w="sm" len="sm"/>
            <a:tailEnd type="none" w="sm" len="sm"/>
          </a:ln>
        </p:spPr>
      </p:cxnSp>
      <p:cxnSp>
        <p:nvCxnSpPr>
          <p:cNvPr id="1119" name="Google Shape;1119;p155"/>
          <p:cNvCxnSpPr/>
          <p:nvPr/>
        </p:nvCxnSpPr>
        <p:spPr>
          <a:xfrm>
            <a:off x="279019" y="5738900"/>
            <a:ext cx="3306825" cy="75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pic>
        <p:nvPicPr>
          <p:cNvPr id="1125" name="Google Shape;1125;p156"/>
          <p:cNvPicPr preferRelativeResize="0"/>
          <p:nvPr/>
        </p:nvPicPr>
        <p:blipFill rotWithShape="1">
          <a:blip r:embed="rId3">
            <a:alphaModFix/>
          </a:blip>
          <a:srcRect/>
          <a:stretch/>
        </p:blipFill>
        <p:spPr>
          <a:xfrm>
            <a:off x="4627934" y="1530485"/>
            <a:ext cx="4138056" cy="2918298"/>
          </a:xfrm>
          <a:prstGeom prst="rect">
            <a:avLst/>
          </a:prstGeom>
          <a:noFill/>
          <a:ln>
            <a:noFill/>
          </a:ln>
        </p:spPr>
      </p:pic>
      <p:sp>
        <p:nvSpPr>
          <p:cNvPr id="1126" name="Google Shape;1126;p156"/>
          <p:cNvSpPr txBox="1"/>
          <p:nvPr/>
        </p:nvSpPr>
        <p:spPr>
          <a:xfrm>
            <a:off x="122674" y="594650"/>
            <a:ext cx="4342500" cy="568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 sz="2500" b="1" i="0" u="none" strike="noStrike" cap="none">
                <a:solidFill>
                  <a:schemeClr val="dk1"/>
                </a:solidFill>
                <a:latin typeface="Century Gothic"/>
                <a:ea typeface="Century Gothic"/>
                <a:cs typeface="Century Gothic"/>
                <a:sym typeface="Century Gothic"/>
              </a:rPr>
              <a:t>Contextualized Word Play</a:t>
            </a:r>
            <a:endParaRPr sz="7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entury Gothic"/>
              <a:ea typeface="Century Gothic"/>
              <a:cs typeface="Century Gothic"/>
              <a:sym typeface="Century Gothic"/>
            </a:endParaRPr>
          </a:p>
          <a:p>
            <a:pPr marL="342900" marR="0" lvl="0" indent="-317500" algn="l" rtl="0">
              <a:lnSpc>
                <a:spcPct val="100000"/>
              </a:lnSpc>
              <a:spcBef>
                <a:spcPts val="0"/>
              </a:spcBef>
              <a:spcAft>
                <a:spcPts val="0"/>
              </a:spcAft>
              <a:buClr>
                <a:schemeClr val="dk1"/>
              </a:buClr>
              <a:buSzPts val="2800"/>
              <a:buFont typeface="Arial"/>
              <a:buChar char="•"/>
            </a:pPr>
            <a:r>
              <a:rPr lang="en" sz="2800" b="0" i="0" u="none" strike="noStrike" cap="none">
                <a:solidFill>
                  <a:schemeClr val="dk1"/>
                </a:solidFill>
                <a:latin typeface="Century Gothic"/>
                <a:ea typeface="Century Gothic"/>
                <a:cs typeface="Century Gothic"/>
                <a:sym typeface="Century Gothic"/>
              </a:rPr>
              <a:t>Access to complex &amp; compelling texts</a:t>
            </a:r>
            <a:endParaRPr sz="1000" b="0" i="0" u="none" strike="noStrike" cap="none">
              <a:solidFill>
                <a:srgbClr val="000000"/>
              </a:solidFill>
              <a:latin typeface="Arial"/>
              <a:ea typeface="Arial"/>
              <a:cs typeface="Arial"/>
              <a:sym typeface="Arial"/>
            </a:endParaRPr>
          </a:p>
          <a:p>
            <a:pPr marL="342900" marR="0" lvl="0" indent="-317500" algn="l" rtl="0">
              <a:lnSpc>
                <a:spcPct val="100000"/>
              </a:lnSpc>
              <a:spcBef>
                <a:spcPts val="0"/>
              </a:spcBef>
              <a:spcAft>
                <a:spcPts val="0"/>
              </a:spcAft>
              <a:buClr>
                <a:schemeClr val="dk1"/>
              </a:buClr>
              <a:buSzPts val="2800"/>
              <a:buFont typeface="Arial"/>
              <a:buChar char="•"/>
            </a:pPr>
            <a:r>
              <a:rPr lang="en" sz="2800" b="0" i="0" u="none" strike="noStrike" cap="none">
                <a:solidFill>
                  <a:schemeClr val="dk1"/>
                </a:solidFill>
                <a:latin typeface="Century Gothic"/>
                <a:ea typeface="Century Gothic"/>
                <a:cs typeface="Century Gothic"/>
                <a:sym typeface="Century Gothic"/>
              </a:rPr>
              <a:t>Deep understanding of academic vocabulary that spans content areas</a:t>
            </a:r>
            <a:endParaRPr sz="1000" b="0" i="0" u="none" strike="noStrike" cap="none">
              <a:solidFill>
                <a:srgbClr val="000000"/>
              </a:solidFill>
              <a:latin typeface="Arial"/>
              <a:ea typeface="Arial"/>
              <a:cs typeface="Arial"/>
              <a:sym typeface="Arial"/>
            </a:endParaRPr>
          </a:p>
          <a:p>
            <a:pPr marL="342900" marR="0" lvl="0" indent="-317500" algn="l" rtl="0">
              <a:lnSpc>
                <a:spcPct val="100000"/>
              </a:lnSpc>
              <a:spcBef>
                <a:spcPts val="0"/>
              </a:spcBef>
              <a:spcAft>
                <a:spcPts val="0"/>
              </a:spcAft>
              <a:buClr>
                <a:schemeClr val="dk1"/>
              </a:buClr>
              <a:buSzPts val="2800"/>
              <a:buFont typeface="Arial"/>
              <a:buChar char="•"/>
            </a:pPr>
            <a:r>
              <a:rPr lang="en" sz="2800" b="0" i="0" u="none" strike="noStrike" cap="none">
                <a:solidFill>
                  <a:schemeClr val="dk1"/>
                </a:solidFill>
                <a:latin typeface="Century Gothic"/>
                <a:ea typeface="Century Gothic"/>
                <a:cs typeface="Century Gothic"/>
                <a:sym typeface="Century Gothic"/>
              </a:rPr>
              <a:t>Contextualized and interactive</a:t>
            </a:r>
            <a:endParaRPr sz="1000" b="0" i="0" u="none" strike="noStrike" cap="none">
              <a:solidFill>
                <a:srgbClr val="000000"/>
              </a:solidFill>
              <a:latin typeface="Arial"/>
              <a:ea typeface="Arial"/>
              <a:cs typeface="Arial"/>
              <a:sym typeface="Arial"/>
            </a:endParaRPr>
          </a:p>
          <a:p>
            <a:pPr marL="342900" marR="0" lvl="0" indent="-317500" algn="l" rtl="0">
              <a:lnSpc>
                <a:spcPct val="100000"/>
              </a:lnSpc>
              <a:spcBef>
                <a:spcPts val="0"/>
              </a:spcBef>
              <a:spcAft>
                <a:spcPts val="0"/>
              </a:spcAft>
              <a:buClr>
                <a:schemeClr val="dk1"/>
              </a:buClr>
              <a:buSzPts val="2800"/>
              <a:buFont typeface="Arial"/>
              <a:buChar char="•"/>
            </a:pPr>
            <a:r>
              <a:rPr lang="en" sz="2800" b="0" i="0" u="none" strike="noStrike" cap="none">
                <a:solidFill>
                  <a:schemeClr val="dk1"/>
                </a:solidFill>
                <a:latin typeface="Century Gothic"/>
                <a:ea typeface="Century Gothic"/>
                <a:cs typeface="Century Gothic"/>
                <a:sym typeface="Century Gothic"/>
              </a:rPr>
              <a:t>Connected to BIG ideas</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b="0" i="0" u="none" strike="noStrike" cap="none">
              <a:solidFill>
                <a:schemeClr val="dk1"/>
              </a:solidFill>
              <a:latin typeface="Calibri"/>
              <a:ea typeface="Calibri"/>
              <a:cs typeface="Calibri"/>
              <a:sym typeface="Calibri"/>
            </a:endParaRPr>
          </a:p>
        </p:txBody>
      </p:sp>
      <p:cxnSp>
        <p:nvCxnSpPr>
          <p:cNvPr id="1127" name="Google Shape;1127;p156"/>
          <p:cNvCxnSpPr/>
          <p:nvPr/>
        </p:nvCxnSpPr>
        <p:spPr>
          <a:xfrm>
            <a:off x="459450" y="433300"/>
            <a:ext cx="3888450" cy="10500"/>
          </a:xfrm>
          <a:prstGeom prst="straightConnector1">
            <a:avLst/>
          </a:prstGeom>
          <a:noFill/>
          <a:ln w="9525" cap="flat" cmpd="sng">
            <a:solidFill>
              <a:schemeClr val="dk2"/>
            </a:solidFill>
            <a:prstDash val="solid"/>
            <a:round/>
            <a:headEnd type="none" w="sm" len="sm"/>
            <a:tailEnd type="none" w="sm" len="sm"/>
          </a:ln>
        </p:spPr>
      </p:cxnSp>
      <p:cxnSp>
        <p:nvCxnSpPr>
          <p:cNvPr id="1128" name="Google Shape;1128;p156"/>
          <p:cNvCxnSpPr/>
          <p:nvPr/>
        </p:nvCxnSpPr>
        <p:spPr>
          <a:xfrm>
            <a:off x="402300" y="6453100"/>
            <a:ext cx="3887325" cy="3000"/>
          </a:xfrm>
          <a:prstGeom prst="straightConnector1">
            <a:avLst/>
          </a:prstGeom>
          <a:noFill/>
          <a:ln w="9525" cap="flat" cmpd="sng">
            <a:solidFill>
              <a:schemeClr val="dk2"/>
            </a:solidFill>
            <a:prstDash val="solid"/>
            <a:round/>
            <a:headEnd type="none" w="sm" len="sm"/>
            <a:tailEnd type="none" w="sm" len="sm"/>
          </a:ln>
        </p:spPr>
      </p:cxnSp>
      <p:cxnSp>
        <p:nvCxnSpPr>
          <p:cNvPr id="1129" name="Google Shape;1129;p156"/>
          <p:cNvCxnSpPr/>
          <p:nvPr/>
        </p:nvCxnSpPr>
        <p:spPr>
          <a:xfrm>
            <a:off x="459450" y="1347700"/>
            <a:ext cx="3888450" cy="105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157"/>
          <p:cNvSpPr txBox="1"/>
          <p:nvPr/>
        </p:nvSpPr>
        <p:spPr>
          <a:xfrm>
            <a:off x="860363" y="1670850"/>
            <a:ext cx="3310650" cy="406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136" name="Google Shape;1136;p157"/>
          <p:cNvSpPr txBox="1"/>
          <p:nvPr/>
        </p:nvSpPr>
        <p:spPr>
          <a:xfrm>
            <a:off x="269623" y="616450"/>
            <a:ext cx="4119300" cy="468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000000"/>
                </a:solidFill>
                <a:latin typeface="Century Gothic"/>
                <a:ea typeface="Century Gothic"/>
                <a:cs typeface="Century Gothic"/>
                <a:sym typeface="Century Gothic"/>
              </a:rPr>
              <a:t>Essential Question:</a:t>
            </a:r>
            <a:endParaRPr sz="35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500"/>
              <a:buFont typeface="Arial"/>
              <a:buNone/>
            </a:pPr>
            <a:endParaRPr sz="35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500"/>
              <a:buFont typeface="Arial"/>
              <a:buNone/>
            </a:pPr>
            <a:r>
              <a:rPr lang="en" sz="3500" b="0" i="0" u="none" strike="noStrike" cap="none">
                <a:solidFill>
                  <a:srgbClr val="000000"/>
                </a:solidFill>
                <a:latin typeface="Century Gothic"/>
                <a:ea typeface="Century Gothic"/>
                <a:cs typeface="Century Gothic"/>
                <a:sym typeface="Century Gothic"/>
              </a:rPr>
              <a:t>How do past and present interactions of people, cultures, and the environment shape our nation?</a:t>
            </a:r>
            <a:endParaRPr sz="3500" b="0" i="0" u="none" strike="noStrike" cap="none">
              <a:solidFill>
                <a:srgbClr val="000000"/>
              </a:solidFill>
              <a:latin typeface="Century Gothic"/>
              <a:ea typeface="Century Gothic"/>
              <a:cs typeface="Century Gothic"/>
              <a:sym typeface="Century Gothic"/>
            </a:endParaRPr>
          </a:p>
        </p:txBody>
      </p:sp>
      <p:cxnSp>
        <p:nvCxnSpPr>
          <p:cNvPr id="1137" name="Google Shape;1137;p157"/>
          <p:cNvCxnSpPr/>
          <p:nvPr/>
        </p:nvCxnSpPr>
        <p:spPr>
          <a:xfrm rot="10800000" flipH="1">
            <a:off x="392775" y="374100"/>
            <a:ext cx="8323200" cy="24900"/>
          </a:xfrm>
          <a:prstGeom prst="straightConnector1">
            <a:avLst/>
          </a:prstGeom>
          <a:noFill/>
          <a:ln w="9525" cap="flat" cmpd="sng">
            <a:solidFill>
              <a:schemeClr val="dk2"/>
            </a:solidFill>
            <a:prstDash val="solid"/>
            <a:round/>
            <a:headEnd type="none" w="sm" len="sm"/>
            <a:tailEnd type="none" w="sm" len="sm"/>
          </a:ln>
        </p:spPr>
      </p:cxnSp>
      <p:cxnSp>
        <p:nvCxnSpPr>
          <p:cNvPr id="1138" name="Google Shape;1138;p157"/>
          <p:cNvCxnSpPr/>
          <p:nvPr/>
        </p:nvCxnSpPr>
        <p:spPr>
          <a:xfrm rot="10800000" flipH="1">
            <a:off x="392775" y="6393900"/>
            <a:ext cx="8323200" cy="24900"/>
          </a:xfrm>
          <a:prstGeom prst="straightConnector1">
            <a:avLst/>
          </a:prstGeom>
          <a:noFill/>
          <a:ln w="9525" cap="flat" cmpd="sng">
            <a:solidFill>
              <a:schemeClr val="dk2"/>
            </a:solidFill>
            <a:prstDash val="solid"/>
            <a:round/>
            <a:headEnd type="none" w="sm" len="sm"/>
            <a:tailEnd type="none" w="sm" len="sm"/>
          </a:ln>
        </p:spPr>
      </p:cxnSp>
      <p:pic>
        <p:nvPicPr>
          <p:cNvPr id="1139" name="Google Shape;1139;p157"/>
          <p:cNvPicPr preferRelativeResize="0"/>
          <p:nvPr/>
        </p:nvPicPr>
        <p:blipFill rotWithShape="1">
          <a:blip r:embed="rId3">
            <a:alphaModFix/>
          </a:blip>
          <a:srcRect/>
          <a:stretch/>
        </p:blipFill>
        <p:spPr>
          <a:xfrm>
            <a:off x="4490175" y="1010072"/>
            <a:ext cx="4245750" cy="336964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58"/>
          <p:cNvSpPr txBox="1"/>
          <p:nvPr/>
        </p:nvSpPr>
        <p:spPr>
          <a:xfrm>
            <a:off x="0" y="0"/>
            <a:ext cx="9144000" cy="359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0"/>
              </a:spcBef>
              <a:spcAft>
                <a:spcPts val="0"/>
              </a:spcAft>
              <a:buClr>
                <a:srgbClr val="000000"/>
              </a:buClr>
              <a:buSzPts val="2300"/>
              <a:buFont typeface="Arial"/>
              <a:buNone/>
            </a:pPr>
            <a:r>
              <a:rPr lang="en" sz="2300" b="0" i="0" u="none" strike="noStrike" cap="none">
                <a:solidFill>
                  <a:schemeClr val="dk1"/>
                </a:solidFill>
                <a:latin typeface="Comic Sans MS"/>
                <a:ea typeface="Comic Sans MS"/>
                <a:cs typeface="Comic Sans MS"/>
                <a:sym typeface="Comic Sans MS"/>
              </a:rPr>
              <a:t>Sentences have parts!  We’ve learned this in class and saw it again during our study of Westward Expansion.  </a:t>
            </a:r>
            <a:endParaRPr sz="23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10"/>
              </a:spcBef>
              <a:spcAft>
                <a:spcPts val="0"/>
              </a:spcAft>
              <a:buClr>
                <a:srgbClr val="000000"/>
              </a:buClr>
              <a:buSzPts val="2300"/>
              <a:buFont typeface="Arial"/>
              <a:buNone/>
            </a:pPr>
            <a:r>
              <a:rPr lang="en" sz="2300" b="0" i="0" u="none" strike="noStrike" cap="none">
                <a:solidFill>
                  <a:schemeClr val="dk1"/>
                </a:solidFill>
                <a:latin typeface="Comic Sans MS"/>
                <a:ea typeface="Comic Sans MS"/>
                <a:cs typeface="Comic Sans MS"/>
                <a:sym typeface="Comic Sans MS"/>
              </a:rPr>
              <a:t> </a:t>
            </a:r>
            <a:endParaRPr sz="23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10"/>
              </a:spcBef>
              <a:spcAft>
                <a:spcPts val="0"/>
              </a:spcAft>
              <a:buClr>
                <a:srgbClr val="000000"/>
              </a:buClr>
              <a:buSzPts val="2000"/>
              <a:buFont typeface="Arial"/>
              <a:buNone/>
            </a:pPr>
            <a:r>
              <a:rPr lang="en" sz="2000" b="1" i="0" u="sng" strike="noStrike" cap="none">
                <a:solidFill>
                  <a:schemeClr val="dk1"/>
                </a:solidFill>
                <a:latin typeface="Comic Sans MS"/>
                <a:ea typeface="Comic Sans MS"/>
                <a:cs typeface="Comic Sans MS"/>
                <a:sym typeface="Comic Sans MS"/>
              </a:rPr>
              <a:t>REVIEW</a:t>
            </a:r>
            <a:r>
              <a:rPr lang="en" sz="2000" b="0" i="0" u="none" strike="noStrike" cap="none">
                <a:solidFill>
                  <a:schemeClr val="dk1"/>
                </a:solidFill>
                <a:latin typeface="Comic Sans MS"/>
                <a:ea typeface="Comic Sans MS"/>
                <a:cs typeface="Comic Sans MS"/>
                <a:sym typeface="Comic Sans MS"/>
              </a:rPr>
              <a:t>:A lead in is a phrase (group of words) that is said or done as an introduction before the main subject in a sentence.  It leads to the main part of the sentence (the subject or what the sentence is about)!  You can see the lead in is separated from the main part with a comma.  I underlined the lead in so you can see it:</a:t>
            </a:r>
            <a:endParaRPr sz="3400" b="1" i="0" u="none" strike="noStrike" cap="none">
              <a:solidFill>
                <a:srgbClr val="B45F06"/>
              </a:solidFill>
              <a:latin typeface="Comic Sans MS"/>
              <a:ea typeface="Comic Sans MS"/>
              <a:cs typeface="Comic Sans MS"/>
              <a:sym typeface="Comic Sans MS"/>
            </a:endParaRPr>
          </a:p>
          <a:p>
            <a:pPr marL="0" marR="0" lvl="0" indent="0" algn="l" rtl="0">
              <a:lnSpc>
                <a:spcPct val="100000"/>
              </a:lnSpc>
              <a:spcBef>
                <a:spcPts val="10"/>
              </a:spcBef>
              <a:spcAft>
                <a:spcPts val="0"/>
              </a:spcAft>
              <a:buClr>
                <a:srgbClr val="000000"/>
              </a:buClr>
              <a:buSzPts val="3700"/>
              <a:buFont typeface="Arial"/>
              <a:buNone/>
            </a:pPr>
            <a:r>
              <a:rPr lang="en" sz="3000" b="1" i="0" u="sng" strike="noStrike" cap="none">
                <a:solidFill>
                  <a:srgbClr val="B45F06"/>
                </a:solidFill>
                <a:latin typeface="Comic Sans MS"/>
                <a:ea typeface="Comic Sans MS"/>
                <a:cs typeface="Comic Sans MS"/>
                <a:sym typeface="Comic Sans MS"/>
              </a:rPr>
              <a:t>As long as people dream of freedom</a:t>
            </a:r>
            <a:r>
              <a:rPr lang="en" sz="3000" b="1" i="0" u="none" strike="noStrike" cap="none">
                <a:solidFill>
                  <a:srgbClr val="B45F06"/>
                </a:solidFill>
                <a:latin typeface="Comic Sans MS"/>
                <a:ea typeface="Comic Sans MS"/>
                <a:cs typeface="Comic Sans MS"/>
                <a:sym typeface="Comic Sans MS"/>
              </a:rPr>
              <a:t>, many will be willing to move to a new country to find it.</a:t>
            </a:r>
            <a:r>
              <a:rPr lang="en" sz="1000" b="1" i="0" u="sng" strike="noStrike" cap="none">
                <a:solidFill>
                  <a:schemeClr val="dk1"/>
                </a:solidFill>
                <a:latin typeface="Comic Sans MS"/>
                <a:ea typeface="Comic Sans MS"/>
                <a:cs typeface="Comic Sans MS"/>
                <a:sym typeface="Comic Sans MS"/>
              </a:rPr>
              <a:t> </a:t>
            </a:r>
            <a:endParaRPr sz="1000" b="1" i="0" u="sng"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Comic Sans MS"/>
              <a:ea typeface="Comic Sans MS"/>
              <a:cs typeface="Comic Sans MS"/>
              <a:sym typeface="Comic Sans MS"/>
            </a:endParaRPr>
          </a:p>
        </p:txBody>
      </p:sp>
      <p:sp>
        <p:nvSpPr>
          <p:cNvPr id="1146" name="Google Shape;1146;p158"/>
          <p:cNvSpPr txBox="1"/>
          <p:nvPr/>
        </p:nvSpPr>
        <p:spPr>
          <a:xfrm>
            <a:off x="99975" y="3688200"/>
            <a:ext cx="4064100" cy="309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500" b="0" i="0" u="none" strike="noStrike" cap="none">
                <a:solidFill>
                  <a:schemeClr val="dk1"/>
                </a:solidFill>
                <a:latin typeface="Comic Sans MS"/>
                <a:ea typeface="Comic Sans MS"/>
                <a:cs typeface="Comic Sans MS"/>
                <a:sym typeface="Comic Sans MS"/>
              </a:rPr>
              <a:t>Grow it from the Blend</a:t>
            </a:r>
            <a:endParaRPr sz="25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100"/>
              <a:buFont typeface="Arial"/>
              <a:buNone/>
            </a:pPr>
            <a:r>
              <a:rPr lang="en" sz="2500" b="0" i="0" u="sng" strike="noStrike" cap="none">
                <a:solidFill>
                  <a:schemeClr val="dk1"/>
                </a:solidFill>
                <a:latin typeface="Comic Sans MS"/>
                <a:ea typeface="Comic Sans MS"/>
                <a:cs typeface="Comic Sans MS"/>
                <a:sym typeface="Comic Sans MS"/>
              </a:rPr>
              <a:t>Dr</a:t>
            </a:r>
            <a:r>
              <a:rPr lang="en" sz="2500" b="0" i="0" u="none" strike="noStrike" cap="none">
                <a:solidFill>
                  <a:schemeClr val="dk1"/>
                </a:solidFill>
                <a:latin typeface="Comic Sans MS"/>
                <a:ea typeface="Comic Sans MS"/>
                <a:cs typeface="Comic Sans MS"/>
                <a:sym typeface="Comic Sans MS"/>
              </a:rPr>
              <a:t>eam</a:t>
            </a:r>
            <a:endParaRPr sz="25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100"/>
              <a:buFont typeface="Arial"/>
              <a:buNone/>
            </a:pPr>
            <a:r>
              <a:rPr lang="en" sz="2500" b="0" i="0" u="sng" strike="noStrike" cap="none">
                <a:solidFill>
                  <a:schemeClr val="dk1"/>
                </a:solidFill>
                <a:latin typeface="Comic Sans MS"/>
                <a:ea typeface="Comic Sans MS"/>
                <a:cs typeface="Comic Sans MS"/>
                <a:sym typeface="Comic Sans MS"/>
              </a:rPr>
              <a:t>Dr</a:t>
            </a:r>
            <a:r>
              <a:rPr lang="en" sz="2500" b="0" i="0" u="none" strike="noStrike" cap="none">
                <a:solidFill>
                  <a:schemeClr val="dk1"/>
                </a:solidFill>
                <a:latin typeface="Comic Sans MS"/>
                <a:ea typeface="Comic Sans MS"/>
                <a:cs typeface="Comic Sans MS"/>
                <a:sym typeface="Comic Sans MS"/>
              </a:rPr>
              <a:t>um</a:t>
            </a:r>
            <a:endParaRPr sz="25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100"/>
              <a:buFont typeface="Arial"/>
              <a:buNone/>
            </a:pPr>
            <a:r>
              <a:rPr lang="en" sz="2500" b="0" i="0" u="sng" strike="noStrike" cap="none">
                <a:solidFill>
                  <a:schemeClr val="dk1"/>
                </a:solidFill>
                <a:latin typeface="Comic Sans MS"/>
                <a:ea typeface="Comic Sans MS"/>
                <a:cs typeface="Comic Sans MS"/>
                <a:sym typeface="Comic Sans MS"/>
              </a:rPr>
              <a:t>Dr</a:t>
            </a:r>
            <a:r>
              <a:rPr lang="en" sz="2500" b="0" i="0" u="none" strike="noStrike" cap="none">
                <a:solidFill>
                  <a:schemeClr val="dk1"/>
                </a:solidFill>
                <a:latin typeface="Comic Sans MS"/>
                <a:ea typeface="Comic Sans MS"/>
                <a:cs typeface="Comic Sans MS"/>
                <a:sym typeface="Comic Sans MS"/>
              </a:rPr>
              <a:t>ill</a:t>
            </a:r>
            <a:endParaRPr sz="25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100"/>
              <a:buFont typeface="Arial"/>
              <a:buNone/>
            </a:pPr>
            <a:r>
              <a:rPr lang="en" sz="2500" b="0" i="0" u="sng" strike="noStrike" cap="none">
                <a:solidFill>
                  <a:schemeClr val="dk1"/>
                </a:solidFill>
                <a:latin typeface="Comic Sans MS"/>
                <a:ea typeface="Comic Sans MS"/>
                <a:cs typeface="Comic Sans MS"/>
                <a:sym typeface="Comic Sans MS"/>
              </a:rPr>
              <a:t>Dr</a:t>
            </a:r>
            <a:r>
              <a:rPr lang="en" sz="2500" b="0" i="0" u="none" strike="noStrike" cap="none">
                <a:solidFill>
                  <a:schemeClr val="dk1"/>
                </a:solidFill>
                <a:latin typeface="Comic Sans MS"/>
                <a:ea typeface="Comic Sans MS"/>
                <a:cs typeface="Comic Sans MS"/>
                <a:sym typeface="Comic Sans MS"/>
              </a:rPr>
              <a:t>ink</a:t>
            </a:r>
            <a:endParaRPr sz="25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100"/>
              <a:buFont typeface="Arial"/>
              <a:buNone/>
            </a:pPr>
            <a:r>
              <a:rPr lang="en" sz="2500" b="0" i="0" u="sng" strike="noStrike" cap="none">
                <a:solidFill>
                  <a:schemeClr val="dk1"/>
                </a:solidFill>
                <a:latin typeface="Comic Sans MS"/>
                <a:ea typeface="Comic Sans MS"/>
                <a:cs typeface="Comic Sans MS"/>
                <a:sym typeface="Comic Sans MS"/>
              </a:rPr>
              <a:t>Dr</a:t>
            </a:r>
            <a:r>
              <a:rPr lang="en" sz="2500" b="0" i="0" u="none" strike="noStrike" cap="none">
                <a:solidFill>
                  <a:schemeClr val="dk1"/>
                </a:solidFill>
                <a:latin typeface="Comic Sans MS"/>
                <a:ea typeface="Comic Sans MS"/>
                <a:cs typeface="Comic Sans MS"/>
                <a:sym typeface="Comic Sans MS"/>
              </a:rPr>
              <a:t>ip</a:t>
            </a:r>
            <a:endParaRPr sz="25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100"/>
              <a:buFont typeface="Arial"/>
              <a:buNone/>
            </a:pPr>
            <a:r>
              <a:rPr lang="en" sz="2500" b="0" i="0" u="none" strike="noStrike" cap="none">
                <a:solidFill>
                  <a:srgbClr val="0000FF"/>
                </a:solidFill>
                <a:latin typeface="Comic Sans MS"/>
                <a:ea typeface="Comic Sans MS"/>
                <a:cs typeface="Comic Sans MS"/>
                <a:sym typeface="Comic Sans MS"/>
              </a:rPr>
              <a:t>Can you think of any other dr- words? </a:t>
            </a:r>
            <a:endParaRPr sz="1400" b="0" i="0" u="none" strike="noStrike" cap="none">
              <a:solidFill>
                <a:srgbClr val="0000FF"/>
              </a:solidFill>
              <a:latin typeface="Arial"/>
              <a:ea typeface="Arial"/>
              <a:cs typeface="Arial"/>
              <a:sym typeface="Arial"/>
            </a:endParaRPr>
          </a:p>
        </p:txBody>
      </p:sp>
      <p:sp>
        <p:nvSpPr>
          <p:cNvPr id="1147" name="Google Shape;1147;p158"/>
          <p:cNvSpPr txBox="1"/>
          <p:nvPr/>
        </p:nvSpPr>
        <p:spPr>
          <a:xfrm>
            <a:off x="5192700" y="3703050"/>
            <a:ext cx="3951300" cy="306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Comic Sans MS"/>
                <a:ea typeface="Comic Sans MS"/>
                <a:cs typeface="Comic Sans MS"/>
                <a:sym typeface="Comic Sans MS"/>
              </a:rPr>
              <a:t>Grow it from the word family</a:t>
            </a:r>
            <a:endParaRPr sz="25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Comic Sans MS"/>
                <a:ea typeface="Comic Sans MS"/>
                <a:cs typeface="Comic Sans MS"/>
                <a:sym typeface="Comic Sans MS"/>
              </a:rPr>
              <a:t>Dream</a:t>
            </a:r>
            <a:endParaRPr sz="25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Comic Sans MS"/>
                <a:ea typeface="Comic Sans MS"/>
                <a:cs typeface="Comic Sans MS"/>
                <a:sym typeface="Comic Sans MS"/>
              </a:rPr>
              <a:t>Stream</a:t>
            </a:r>
            <a:endParaRPr sz="25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Comic Sans MS"/>
                <a:ea typeface="Comic Sans MS"/>
                <a:cs typeface="Comic Sans MS"/>
                <a:sym typeface="Comic Sans MS"/>
              </a:rPr>
              <a:t>Cream</a:t>
            </a:r>
            <a:endParaRPr sz="25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Comic Sans MS"/>
                <a:ea typeface="Comic Sans MS"/>
                <a:cs typeface="Comic Sans MS"/>
                <a:sym typeface="Comic Sans MS"/>
              </a:rPr>
              <a:t>Beam</a:t>
            </a:r>
            <a:endParaRPr sz="25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0000"/>
                </a:solidFill>
                <a:latin typeface="Comic Sans MS"/>
                <a:ea typeface="Comic Sans MS"/>
                <a:cs typeface="Comic Sans MS"/>
                <a:sym typeface="Comic Sans MS"/>
              </a:rPr>
              <a:t>Can you think of any other -eam words?</a:t>
            </a:r>
            <a:endParaRPr sz="2500" b="0" i="0" u="none" strike="noStrike" cap="none">
              <a:solidFill>
                <a:srgbClr val="FF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Comic Sans MS"/>
              <a:ea typeface="Comic Sans MS"/>
              <a:cs typeface="Comic Sans MS"/>
              <a:sym typeface="Comic Sans M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59"/>
          <p:cNvSpPr txBox="1">
            <a:spLocks noGrp="1"/>
          </p:cNvSpPr>
          <p:nvPr>
            <p:ph type="title"/>
          </p:nvPr>
        </p:nvSpPr>
        <p:spPr>
          <a:xfrm>
            <a:off x="215156" y="643975"/>
            <a:ext cx="3328200" cy="531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 sz="3500" b="1">
                <a:latin typeface="Century Gothic"/>
                <a:ea typeface="Century Gothic"/>
                <a:cs typeface="Century Gothic"/>
                <a:sym typeface="Century Gothic"/>
              </a:rPr>
              <a:t>Essential Question</a:t>
            </a:r>
            <a:r>
              <a:rPr lang="en" sz="4600">
                <a:latin typeface="Century Gothic"/>
                <a:ea typeface="Century Gothic"/>
                <a:cs typeface="Century Gothic"/>
                <a:sym typeface="Century Gothic"/>
              </a:rPr>
              <a:t>: </a:t>
            </a:r>
            <a:endParaRPr sz="4600">
              <a:latin typeface="Century Gothic"/>
              <a:ea typeface="Century Gothic"/>
              <a:cs typeface="Century Gothic"/>
              <a:sym typeface="Century Gothic"/>
            </a:endParaRPr>
          </a:p>
          <a:p>
            <a:pPr marL="0" lvl="0" indent="0" algn="l" rtl="0">
              <a:lnSpc>
                <a:spcPct val="90000"/>
              </a:lnSpc>
              <a:spcBef>
                <a:spcPts val="0"/>
              </a:spcBef>
              <a:spcAft>
                <a:spcPts val="0"/>
              </a:spcAft>
              <a:buSzPts val="1800"/>
              <a:buNone/>
            </a:pPr>
            <a:endParaRPr sz="3700">
              <a:latin typeface="Century Gothic"/>
              <a:ea typeface="Century Gothic"/>
              <a:cs typeface="Century Gothic"/>
              <a:sym typeface="Century Gothic"/>
            </a:endParaRPr>
          </a:p>
          <a:p>
            <a:pPr marL="0" lvl="0" indent="0" algn="l" rtl="0">
              <a:lnSpc>
                <a:spcPct val="90000"/>
              </a:lnSpc>
              <a:spcBef>
                <a:spcPts val="0"/>
              </a:spcBef>
              <a:spcAft>
                <a:spcPts val="0"/>
              </a:spcAft>
              <a:buSzPts val="1800"/>
              <a:buNone/>
            </a:pPr>
            <a:r>
              <a:rPr lang="en" sz="3500">
                <a:latin typeface="Century Gothic"/>
                <a:ea typeface="Century Gothic"/>
                <a:cs typeface="Century Gothic"/>
                <a:sym typeface="Century Gothic"/>
              </a:rPr>
              <a:t>In what ways can change, progress, and growth be both positive and negative?</a:t>
            </a:r>
            <a:endParaRPr sz="3500">
              <a:latin typeface="Century Gothic"/>
              <a:ea typeface="Century Gothic"/>
              <a:cs typeface="Century Gothic"/>
              <a:sym typeface="Century Gothic"/>
            </a:endParaRPr>
          </a:p>
        </p:txBody>
      </p:sp>
      <p:pic>
        <p:nvPicPr>
          <p:cNvPr id="1154" name="Google Shape;1154;p159"/>
          <p:cNvPicPr preferRelativeResize="0"/>
          <p:nvPr/>
        </p:nvPicPr>
        <p:blipFill rotWithShape="1">
          <a:blip r:embed="rId3">
            <a:alphaModFix/>
          </a:blip>
          <a:srcRect/>
          <a:stretch/>
        </p:blipFill>
        <p:spPr>
          <a:xfrm>
            <a:off x="3608288" y="643975"/>
            <a:ext cx="5189456" cy="5679025"/>
          </a:xfrm>
          <a:prstGeom prst="rect">
            <a:avLst/>
          </a:prstGeom>
          <a:noFill/>
          <a:ln>
            <a:noFill/>
          </a:ln>
        </p:spPr>
      </p:pic>
      <p:cxnSp>
        <p:nvCxnSpPr>
          <p:cNvPr id="1155" name="Google Shape;1155;p159"/>
          <p:cNvCxnSpPr/>
          <p:nvPr/>
        </p:nvCxnSpPr>
        <p:spPr>
          <a:xfrm>
            <a:off x="336169" y="328700"/>
            <a:ext cx="8449200" cy="0"/>
          </a:xfrm>
          <a:prstGeom prst="straightConnector1">
            <a:avLst/>
          </a:prstGeom>
          <a:noFill/>
          <a:ln w="9525" cap="flat" cmpd="sng">
            <a:solidFill>
              <a:schemeClr val="dk2"/>
            </a:solidFill>
            <a:prstDash val="solid"/>
            <a:round/>
            <a:headEnd type="none" w="sm" len="sm"/>
            <a:tailEnd type="none" w="sm" len="sm"/>
          </a:ln>
        </p:spPr>
      </p:cxnSp>
      <p:cxnSp>
        <p:nvCxnSpPr>
          <p:cNvPr id="1156" name="Google Shape;1156;p159"/>
          <p:cNvCxnSpPr/>
          <p:nvPr/>
        </p:nvCxnSpPr>
        <p:spPr>
          <a:xfrm>
            <a:off x="336169" y="6577100"/>
            <a:ext cx="8449200" cy="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160"/>
        <p:cNvGrpSpPr/>
        <p:nvPr/>
      </p:nvGrpSpPr>
      <p:grpSpPr>
        <a:xfrm>
          <a:off x="0" y="0"/>
          <a:ext cx="0" cy="0"/>
          <a:chOff x="0" y="0"/>
          <a:chExt cx="0" cy="0"/>
        </a:xfrm>
      </p:grpSpPr>
      <p:sp>
        <p:nvSpPr>
          <p:cNvPr id="1161" name="Google Shape;1161;p160"/>
          <p:cNvSpPr txBox="1"/>
          <p:nvPr/>
        </p:nvSpPr>
        <p:spPr>
          <a:xfrm>
            <a:off x="0" y="0"/>
            <a:ext cx="9104400" cy="3178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entury Gothic"/>
                <a:ea typeface="Century Gothic"/>
                <a:cs typeface="Century Gothic"/>
                <a:sym typeface="Century Gothic"/>
              </a:rPr>
              <a:t>Grow it : </a:t>
            </a:r>
            <a:r>
              <a:rPr lang="en" sz="2400" b="0" i="0" u="none" strike="noStrike" cap="none">
                <a:solidFill>
                  <a:srgbClr val="0000FF"/>
                </a:solidFill>
                <a:latin typeface="Century Gothic"/>
                <a:ea typeface="Century Gothic"/>
                <a:cs typeface="Century Gothic"/>
                <a:sym typeface="Century Gothic"/>
              </a:rPr>
              <a:t>Transformed</a:t>
            </a:r>
            <a:endParaRPr sz="24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500"/>
              <a:buFont typeface="Arial"/>
              <a:buNone/>
            </a:pPr>
            <a:r>
              <a:rPr lang="en" sz="2100" b="1" i="0" u="none" strike="noStrike" cap="none">
                <a:solidFill>
                  <a:srgbClr val="000000"/>
                </a:solidFill>
                <a:latin typeface="Century Gothic"/>
                <a:ea typeface="Century Gothic"/>
                <a:cs typeface="Century Gothic"/>
                <a:sym typeface="Century Gothic"/>
              </a:rPr>
              <a:t>In the nineteenth century, the United States expanded its territory westward at a dramatic pace, leading to conflict, national growth, and ongoing cultural exchange within a </a:t>
            </a:r>
            <a:r>
              <a:rPr lang="en" sz="2100" b="1" i="0" u="none" strike="noStrike" cap="none">
                <a:solidFill>
                  <a:srgbClr val="0000FF"/>
                </a:solidFill>
                <a:latin typeface="Century Gothic"/>
                <a:ea typeface="Century Gothic"/>
                <a:cs typeface="Century Gothic"/>
                <a:sym typeface="Century Gothic"/>
              </a:rPr>
              <a:t>transformed</a:t>
            </a:r>
            <a:r>
              <a:rPr lang="en" sz="2100" b="1" i="0" u="none" strike="noStrike" cap="none">
                <a:solidFill>
                  <a:srgbClr val="000000"/>
                </a:solidFill>
                <a:latin typeface="Century Gothic"/>
                <a:ea typeface="Century Gothic"/>
                <a:cs typeface="Century Gothic"/>
                <a:sym typeface="Century Gothic"/>
              </a:rPr>
              <a:t> continent.</a:t>
            </a:r>
            <a:endParaRPr sz="18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graphicFrame>
        <p:nvGraphicFramePr>
          <p:cNvPr id="1162" name="Google Shape;1162;p160"/>
          <p:cNvGraphicFramePr/>
          <p:nvPr/>
        </p:nvGraphicFramePr>
        <p:xfrm>
          <a:off x="1144450" y="1838558"/>
          <a:ext cx="3000000" cy="3000000"/>
        </p:xfrm>
        <a:graphic>
          <a:graphicData uri="http://schemas.openxmlformats.org/drawingml/2006/table">
            <a:tbl>
              <a:tblPr>
                <a:noFill/>
                <a:tableStyleId>{8033BA83-F43E-47F8-A353-91B5D029730F}</a:tableStyleId>
              </a:tblPr>
              <a:tblGrid>
                <a:gridCol w="1230700">
                  <a:extLst>
                    <a:ext uri="{9D8B030D-6E8A-4147-A177-3AD203B41FA5}">
                      <a16:colId xmlns:a16="http://schemas.microsoft.com/office/drawing/2014/main" val="20000"/>
                    </a:ext>
                  </a:extLst>
                </a:gridCol>
                <a:gridCol w="2630575">
                  <a:extLst>
                    <a:ext uri="{9D8B030D-6E8A-4147-A177-3AD203B41FA5}">
                      <a16:colId xmlns:a16="http://schemas.microsoft.com/office/drawing/2014/main" val="20001"/>
                    </a:ext>
                  </a:extLst>
                </a:gridCol>
                <a:gridCol w="905350">
                  <a:extLst>
                    <a:ext uri="{9D8B030D-6E8A-4147-A177-3AD203B41FA5}">
                      <a16:colId xmlns:a16="http://schemas.microsoft.com/office/drawing/2014/main" val="20002"/>
                    </a:ext>
                  </a:extLst>
                </a:gridCol>
                <a:gridCol w="1881500">
                  <a:extLst>
                    <a:ext uri="{9D8B030D-6E8A-4147-A177-3AD203B41FA5}">
                      <a16:colId xmlns:a16="http://schemas.microsoft.com/office/drawing/2014/main" val="20003"/>
                    </a:ext>
                  </a:extLst>
                </a:gridCol>
              </a:tblGrid>
              <a:tr h="943475">
                <a:tc>
                  <a:txBody>
                    <a:bodyPr/>
                    <a:lstStyle/>
                    <a:p>
                      <a:pPr marL="0" marR="0" lvl="0" indent="0" algn="l" rtl="0">
                        <a:lnSpc>
                          <a:spcPct val="100000"/>
                        </a:lnSpc>
                        <a:spcBef>
                          <a:spcPts val="0"/>
                        </a:spcBef>
                        <a:spcAft>
                          <a:spcPts val="0"/>
                        </a:spcAft>
                        <a:buClr>
                          <a:srgbClr val="000000"/>
                        </a:buClr>
                        <a:buSzPts val="1700"/>
                        <a:buFont typeface="Arial"/>
                        <a:buNone/>
                      </a:pPr>
                      <a:endParaRPr sz="1700" u="none" strike="noStrike" cap="none"/>
                    </a:p>
                  </a:txBody>
                  <a:tcPr marL="91425" marR="91425" marT="121900" marB="121900"/>
                </a:tc>
                <a:tc>
                  <a:txBody>
                    <a:bodyPr/>
                    <a:lstStyle/>
                    <a:p>
                      <a:pPr marL="0" marR="0" lvl="0" indent="0" algn="l" rtl="0">
                        <a:lnSpc>
                          <a:spcPct val="100000"/>
                        </a:lnSpc>
                        <a:spcBef>
                          <a:spcPts val="0"/>
                        </a:spcBef>
                        <a:spcAft>
                          <a:spcPts val="0"/>
                        </a:spcAft>
                        <a:buClr>
                          <a:srgbClr val="000000"/>
                        </a:buClr>
                        <a:buSzPts val="1700"/>
                        <a:buFont typeface="Arial"/>
                        <a:buNone/>
                      </a:pPr>
                      <a:r>
                        <a:rPr lang="en" sz="1700" u="none" strike="noStrike" cap="none">
                          <a:latin typeface="Century Gothic"/>
                          <a:ea typeface="Century Gothic"/>
                          <a:cs typeface="Century Gothic"/>
                          <a:sym typeface="Century Gothic"/>
                        </a:rPr>
                        <a:t>Trans </a:t>
                      </a:r>
                      <a:endParaRPr sz="170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r>
                        <a:rPr lang="en" sz="1500" u="none" strike="noStrike" cap="none">
                          <a:latin typeface="Century Gothic"/>
                          <a:ea typeface="Century Gothic"/>
                          <a:cs typeface="Century Gothic"/>
                          <a:sym typeface="Century Gothic"/>
                        </a:rPr>
                        <a:t>(prefix having to do with across, through, beyond, or</a:t>
                      </a:r>
                      <a:r>
                        <a:rPr lang="en" sz="1500" b="1" u="none" strike="noStrike" cap="none">
                          <a:latin typeface="Century Gothic"/>
                          <a:ea typeface="Century Gothic"/>
                          <a:cs typeface="Century Gothic"/>
                          <a:sym typeface="Century Gothic"/>
                        </a:rPr>
                        <a:t> changed thoroughly</a:t>
                      </a:r>
                      <a:r>
                        <a:rPr lang="en" sz="1500" u="none" strike="noStrike" cap="none">
                          <a:latin typeface="Century Gothic"/>
                          <a:ea typeface="Century Gothic"/>
                          <a:cs typeface="Century Gothic"/>
                          <a:sym typeface="Century Gothic"/>
                        </a:rPr>
                        <a:t>)</a:t>
                      </a:r>
                      <a:endParaRPr sz="1500" u="none" strike="noStrike" cap="none">
                        <a:latin typeface="Century Gothic"/>
                        <a:ea typeface="Century Gothic"/>
                        <a:cs typeface="Century Gothic"/>
                        <a:sym typeface="Century Gothic"/>
                      </a:endParaRPr>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latin typeface="Century Gothic"/>
                        <a:ea typeface="Century Gothic"/>
                        <a:cs typeface="Century Gothic"/>
                        <a:sym typeface="Century Gothic"/>
                      </a:endParaRPr>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latin typeface="Century Gothic"/>
                        <a:ea typeface="Century Gothic"/>
                        <a:cs typeface="Century Gothic"/>
                        <a:sym typeface="Century Gothic"/>
                      </a:endParaRPr>
                    </a:p>
                  </a:txBody>
                  <a:tcPr marL="91425" marR="91425" marT="121900" marB="121900"/>
                </a:tc>
                <a:extLst>
                  <a:ext uri="{0D108BD9-81ED-4DB2-BD59-A6C34878D82A}">
                    <a16:rowId xmlns:a16="http://schemas.microsoft.com/office/drawing/2014/main" val="10000"/>
                  </a:ext>
                </a:extLst>
              </a:tr>
              <a:tr h="11597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121900" marB="121900"/>
                </a:tc>
                <a:tc>
                  <a:txBody>
                    <a:bodyPr/>
                    <a:lstStyle/>
                    <a:p>
                      <a:pPr marL="0" marR="0" lvl="0" indent="0" algn="l" rtl="0">
                        <a:lnSpc>
                          <a:spcPct val="100000"/>
                        </a:lnSpc>
                        <a:spcBef>
                          <a:spcPts val="0"/>
                        </a:spcBef>
                        <a:spcAft>
                          <a:spcPts val="0"/>
                        </a:spcAft>
                        <a:buClr>
                          <a:srgbClr val="000000"/>
                        </a:buClr>
                        <a:buSzPts val="1600"/>
                        <a:buFont typeface="Arial"/>
                        <a:buNone/>
                      </a:pPr>
                      <a:r>
                        <a:rPr lang="en" sz="1600" u="none" strike="noStrike" cap="none">
                          <a:latin typeface="Century Gothic"/>
                          <a:ea typeface="Century Gothic"/>
                          <a:cs typeface="Century Gothic"/>
                          <a:sym typeface="Century Gothic"/>
                        </a:rPr>
                        <a:t>Transform (verb)</a:t>
                      </a:r>
                      <a:endParaRPr sz="160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 sz="1600" u="none" strike="noStrike" cap="none">
                          <a:latin typeface="Century Gothic"/>
                          <a:ea typeface="Century Gothic"/>
                          <a:cs typeface="Century Gothic"/>
                          <a:sym typeface="Century Gothic"/>
                        </a:rPr>
                        <a:t>(make a dramatic change in the form, appearance, or character of)</a:t>
                      </a:r>
                      <a:endParaRPr sz="1600" u="none" strike="noStrike" cap="none">
                        <a:latin typeface="Century Gothic"/>
                        <a:ea typeface="Century Gothic"/>
                        <a:cs typeface="Century Gothic"/>
                        <a:sym typeface="Century Gothic"/>
                      </a:endParaRPr>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latin typeface="Century Gothic"/>
                        <a:ea typeface="Century Gothic"/>
                        <a:cs typeface="Century Gothic"/>
                        <a:sym typeface="Century Gothic"/>
                      </a:endParaRPr>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latin typeface="Century Gothic"/>
                        <a:ea typeface="Century Gothic"/>
                        <a:cs typeface="Century Gothic"/>
                        <a:sym typeface="Century Gothic"/>
                      </a:endParaRPr>
                    </a:p>
                  </a:txBody>
                  <a:tcPr marL="91425" marR="91425" marT="121900" marB="121900"/>
                </a:tc>
                <a:extLst>
                  <a:ext uri="{0D108BD9-81ED-4DB2-BD59-A6C34878D82A}">
                    <a16:rowId xmlns:a16="http://schemas.microsoft.com/office/drawing/2014/main" val="10001"/>
                  </a:ext>
                </a:extLst>
              </a:tr>
              <a:tr h="490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 sz="1900" u="none" strike="noStrike" cap="none">
                          <a:latin typeface="Century Gothic"/>
                          <a:ea typeface="Century Gothic"/>
                          <a:cs typeface="Century Gothic"/>
                          <a:sym typeface="Century Gothic"/>
                        </a:rPr>
                        <a:t>Transform </a:t>
                      </a:r>
                      <a:endParaRPr sz="1900" u="none" strike="noStrike" cap="none">
                        <a:latin typeface="Century Gothic"/>
                        <a:ea typeface="Century Gothic"/>
                        <a:cs typeface="Century Gothic"/>
                        <a:sym typeface="Century Gothic"/>
                      </a:endParaRPr>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 sz="1900" u="none" strike="noStrike" cap="none">
                          <a:latin typeface="Century Gothic"/>
                          <a:ea typeface="Century Gothic"/>
                          <a:cs typeface="Century Gothic"/>
                          <a:sym typeface="Century Gothic"/>
                        </a:rPr>
                        <a:t>Ing </a:t>
                      </a:r>
                      <a:endParaRPr sz="1900" u="none" strike="noStrike" cap="none">
                        <a:latin typeface="Century Gothic"/>
                        <a:ea typeface="Century Gothic"/>
                        <a:cs typeface="Century Gothic"/>
                        <a:sym typeface="Century Gothic"/>
                      </a:endParaRPr>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 sz="1900" u="none" strike="noStrike" cap="none">
                          <a:latin typeface="Century Gothic"/>
                          <a:ea typeface="Century Gothic"/>
                          <a:cs typeface="Century Gothic"/>
                          <a:sym typeface="Century Gothic"/>
                        </a:rPr>
                        <a:t>Transforming </a:t>
                      </a:r>
                      <a:endParaRPr sz="1900" u="none" strike="noStrike" cap="none">
                        <a:latin typeface="Century Gothic"/>
                        <a:ea typeface="Century Gothic"/>
                        <a:cs typeface="Century Gothic"/>
                        <a:sym typeface="Century Gothic"/>
                      </a:endParaRPr>
                    </a:p>
                  </a:txBody>
                  <a:tcPr marL="91425" marR="91425" marT="121900" marB="121900"/>
                </a:tc>
                <a:extLst>
                  <a:ext uri="{0D108BD9-81ED-4DB2-BD59-A6C34878D82A}">
                    <a16:rowId xmlns:a16="http://schemas.microsoft.com/office/drawing/2014/main" val="10002"/>
                  </a:ext>
                </a:extLst>
              </a:tr>
              <a:tr h="490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 sz="1900" u="none" strike="noStrike" cap="none">
                          <a:latin typeface="Century Gothic"/>
                          <a:ea typeface="Century Gothic"/>
                          <a:cs typeface="Century Gothic"/>
                          <a:sym typeface="Century Gothic"/>
                        </a:rPr>
                        <a:t>Transform</a:t>
                      </a:r>
                      <a:endParaRPr sz="1900" u="none" strike="noStrike" cap="none">
                        <a:latin typeface="Century Gothic"/>
                        <a:ea typeface="Century Gothic"/>
                        <a:cs typeface="Century Gothic"/>
                        <a:sym typeface="Century Gothic"/>
                      </a:endParaRPr>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 sz="1900" u="none" strike="noStrike" cap="none">
                          <a:latin typeface="Century Gothic"/>
                          <a:ea typeface="Century Gothic"/>
                          <a:cs typeface="Century Gothic"/>
                          <a:sym typeface="Century Gothic"/>
                        </a:rPr>
                        <a:t>able</a:t>
                      </a:r>
                      <a:endParaRPr sz="1900" u="none" strike="noStrike" cap="none">
                        <a:latin typeface="Century Gothic"/>
                        <a:ea typeface="Century Gothic"/>
                        <a:cs typeface="Century Gothic"/>
                        <a:sym typeface="Century Gothic"/>
                      </a:endParaRPr>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 sz="1900" u="none" strike="noStrike" cap="none">
                          <a:latin typeface="Century Gothic"/>
                          <a:ea typeface="Century Gothic"/>
                          <a:cs typeface="Century Gothic"/>
                          <a:sym typeface="Century Gothic"/>
                        </a:rPr>
                        <a:t>Transformable</a:t>
                      </a:r>
                      <a:endParaRPr sz="1900" u="none" strike="noStrike" cap="none">
                        <a:latin typeface="Century Gothic"/>
                        <a:ea typeface="Century Gothic"/>
                        <a:cs typeface="Century Gothic"/>
                        <a:sym typeface="Century Gothic"/>
                      </a:endParaRPr>
                    </a:p>
                  </a:txBody>
                  <a:tcPr marL="91425" marR="91425" marT="121900" marB="121900"/>
                </a:tc>
                <a:extLst>
                  <a:ext uri="{0D108BD9-81ED-4DB2-BD59-A6C34878D82A}">
                    <a16:rowId xmlns:a16="http://schemas.microsoft.com/office/drawing/2014/main" val="10003"/>
                  </a:ext>
                </a:extLst>
              </a:tr>
              <a:tr h="533350">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 sz="1900" u="none" strike="noStrike" cap="none">
                          <a:latin typeface="Century Gothic"/>
                          <a:ea typeface="Century Gothic"/>
                          <a:cs typeface="Century Gothic"/>
                          <a:sym typeface="Century Gothic"/>
                        </a:rPr>
                        <a:t>Transform</a:t>
                      </a:r>
                      <a:endParaRPr sz="1900" u="none" strike="noStrike" cap="none">
                        <a:latin typeface="Century Gothic"/>
                        <a:ea typeface="Century Gothic"/>
                        <a:cs typeface="Century Gothic"/>
                        <a:sym typeface="Century Gothic"/>
                      </a:endParaRPr>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 sz="1900" u="none" strike="noStrike" cap="none">
                          <a:latin typeface="Century Gothic"/>
                          <a:ea typeface="Century Gothic"/>
                          <a:cs typeface="Century Gothic"/>
                          <a:sym typeface="Century Gothic"/>
                        </a:rPr>
                        <a:t>ation</a:t>
                      </a:r>
                      <a:endParaRPr sz="1900" u="none" strike="noStrike" cap="none">
                        <a:latin typeface="Century Gothic"/>
                        <a:ea typeface="Century Gothic"/>
                        <a:cs typeface="Century Gothic"/>
                        <a:sym typeface="Century Gothic"/>
                      </a:endParaRPr>
                    </a:p>
                  </a:txBody>
                  <a:tcPr marL="91425" marR="91425" marT="121900" marB="121900"/>
                </a:tc>
                <a:tc>
                  <a:txBody>
                    <a:bodyPr/>
                    <a:lstStyle/>
                    <a:p>
                      <a:pPr marL="0" marR="0" lvl="0" indent="0" algn="l" rtl="0">
                        <a:lnSpc>
                          <a:spcPct val="100000"/>
                        </a:lnSpc>
                        <a:spcBef>
                          <a:spcPts val="0"/>
                        </a:spcBef>
                        <a:spcAft>
                          <a:spcPts val="0"/>
                        </a:spcAft>
                        <a:buClr>
                          <a:srgbClr val="000000"/>
                        </a:buClr>
                        <a:buSzPts val="1900"/>
                        <a:buFont typeface="Arial"/>
                        <a:buNone/>
                      </a:pPr>
                      <a:r>
                        <a:rPr lang="en" sz="1900" u="none" strike="noStrike" cap="none">
                          <a:latin typeface="Century Gothic"/>
                          <a:ea typeface="Century Gothic"/>
                          <a:cs typeface="Century Gothic"/>
                          <a:sym typeface="Century Gothic"/>
                        </a:rPr>
                        <a:t>Transformation</a:t>
                      </a:r>
                      <a:endParaRPr sz="1900" u="none" strike="noStrike" cap="none">
                        <a:latin typeface="Century Gothic"/>
                        <a:ea typeface="Century Gothic"/>
                        <a:cs typeface="Century Gothic"/>
                        <a:sym typeface="Century Gothic"/>
                      </a:endParaRPr>
                    </a:p>
                  </a:txBody>
                  <a:tcPr marL="91425" marR="91425" marT="121900" marB="121900"/>
                </a:tc>
                <a:extLst>
                  <a:ext uri="{0D108BD9-81ED-4DB2-BD59-A6C34878D82A}">
                    <a16:rowId xmlns:a16="http://schemas.microsoft.com/office/drawing/2014/main" val="10004"/>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166"/>
        <p:cNvGrpSpPr/>
        <p:nvPr/>
      </p:nvGrpSpPr>
      <p:grpSpPr>
        <a:xfrm>
          <a:off x="0" y="0"/>
          <a:ext cx="0" cy="0"/>
          <a:chOff x="0" y="0"/>
          <a:chExt cx="0" cy="0"/>
        </a:xfrm>
      </p:grpSpPr>
      <p:sp>
        <p:nvSpPr>
          <p:cNvPr id="1167" name="Google Shape;1167;p161"/>
          <p:cNvSpPr txBox="1"/>
          <p:nvPr/>
        </p:nvSpPr>
        <p:spPr>
          <a:xfrm>
            <a:off x="0" y="0"/>
            <a:ext cx="9104400" cy="3178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Century Gothic"/>
                <a:ea typeface="Century Gothic"/>
                <a:cs typeface="Century Gothic"/>
                <a:sym typeface="Century Gothic"/>
              </a:rPr>
              <a:t>Stretch It : </a:t>
            </a:r>
            <a:r>
              <a:rPr lang="en" sz="2400" b="0" i="0" u="none" strike="noStrike" cap="none">
                <a:solidFill>
                  <a:srgbClr val="0000FF"/>
                </a:solidFill>
                <a:latin typeface="Century Gothic"/>
                <a:ea typeface="Century Gothic"/>
                <a:cs typeface="Century Gothic"/>
                <a:sym typeface="Century Gothic"/>
              </a:rPr>
              <a:t>Transformed</a:t>
            </a:r>
            <a:endParaRPr sz="24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500"/>
              <a:buFont typeface="Arial"/>
              <a:buNone/>
            </a:pPr>
            <a:r>
              <a:rPr lang="en" sz="2700" b="1" i="0" u="none" strike="noStrike" cap="none">
                <a:solidFill>
                  <a:srgbClr val="000000"/>
                </a:solidFill>
                <a:latin typeface="Century Gothic"/>
                <a:ea typeface="Century Gothic"/>
                <a:cs typeface="Century Gothic"/>
                <a:sym typeface="Century Gothic"/>
              </a:rPr>
              <a:t>In the nineteenth century, the United States expanded its territory westward at a dramatic pace, leading to conflict, national growth, and ongoing cultural exchange within a </a:t>
            </a:r>
            <a:r>
              <a:rPr lang="en" sz="2700" b="1" i="0" u="none" strike="noStrike" cap="none">
                <a:solidFill>
                  <a:srgbClr val="0000FF"/>
                </a:solidFill>
                <a:latin typeface="Century Gothic"/>
                <a:ea typeface="Century Gothic"/>
                <a:cs typeface="Century Gothic"/>
                <a:sym typeface="Century Gothic"/>
              </a:rPr>
              <a:t>transformed</a:t>
            </a:r>
            <a:r>
              <a:rPr lang="en" sz="2700" b="1" i="0" u="none" strike="noStrike" cap="none">
                <a:solidFill>
                  <a:srgbClr val="000000"/>
                </a:solidFill>
                <a:latin typeface="Century Gothic"/>
                <a:ea typeface="Century Gothic"/>
                <a:cs typeface="Century Gothic"/>
                <a:sym typeface="Century Gothic"/>
              </a:rPr>
              <a:t> continent.</a:t>
            </a:r>
            <a:endParaRPr sz="2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graphicFrame>
        <p:nvGraphicFramePr>
          <p:cNvPr id="1168" name="Google Shape;1168;p161"/>
          <p:cNvGraphicFramePr/>
          <p:nvPr/>
        </p:nvGraphicFramePr>
        <p:xfrm>
          <a:off x="3110063" y="2620725"/>
          <a:ext cx="3000000" cy="3000000"/>
        </p:xfrm>
        <a:graphic>
          <a:graphicData uri="http://schemas.openxmlformats.org/drawingml/2006/table">
            <a:tbl>
              <a:tblPr>
                <a:noFill/>
                <a:tableStyleId>{8033BA83-F43E-47F8-A353-91B5D029730F}</a:tableStyleId>
              </a:tblPr>
              <a:tblGrid>
                <a:gridCol w="4728075">
                  <a:extLst>
                    <a:ext uri="{9D8B030D-6E8A-4147-A177-3AD203B41FA5}">
                      <a16:colId xmlns:a16="http://schemas.microsoft.com/office/drawing/2014/main" val="20000"/>
                    </a:ext>
                  </a:extLst>
                </a:gridCol>
              </a:tblGrid>
              <a:tr h="738975">
                <a:tc>
                  <a:txBody>
                    <a:bodyPr/>
                    <a:lstStyle/>
                    <a:p>
                      <a:pPr marL="0" marR="0" lvl="0" indent="0" algn="ctr" rtl="0">
                        <a:lnSpc>
                          <a:spcPct val="100000"/>
                        </a:lnSpc>
                        <a:spcBef>
                          <a:spcPts val="0"/>
                        </a:spcBef>
                        <a:spcAft>
                          <a:spcPts val="0"/>
                        </a:spcAft>
                        <a:buClr>
                          <a:srgbClr val="000000"/>
                        </a:buClr>
                        <a:buSzPts val="2900"/>
                        <a:buFont typeface="Arial"/>
                        <a:buNone/>
                      </a:pPr>
                      <a:r>
                        <a:rPr lang="en" sz="2900" b="1" u="none" strike="noStrike" cap="none">
                          <a:latin typeface="Century Gothic"/>
                          <a:ea typeface="Century Gothic"/>
                          <a:cs typeface="Century Gothic"/>
                          <a:sym typeface="Century Gothic"/>
                        </a:rPr>
                        <a:t>Tweaked</a:t>
                      </a:r>
                      <a:endParaRPr sz="2900" b="1" u="none" strike="noStrike" cap="none">
                        <a:latin typeface="Century Gothic"/>
                        <a:ea typeface="Century Gothic"/>
                        <a:cs typeface="Century Gothic"/>
                        <a:sym typeface="Century Gothic"/>
                      </a:endParaRPr>
                    </a:p>
                  </a:txBody>
                  <a:tcPr marL="68575" marR="68575" marT="91425" marB="91425">
                    <a:solidFill>
                      <a:srgbClr val="FFF2CC"/>
                    </a:solidFill>
                  </a:tcPr>
                </a:tc>
                <a:extLst>
                  <a:ext uri="{0D108BD9-81ED-4DB2-BD59-A6C34878D82A}">
                    <a16:rowId xmlns:a16="http://schemas.microsoft.com/office/drawing/2014/main" val="10000"/>
                  </a:ext>
                </a:extLst>
              </a:tr>
              <a:tr h="738975">
                <a:tc>
                  <a:txBody>
                    <a:bodyPr/>
                    <a:lstStyle/>
                    <a:p>
                      <a:pPr marL="0" marR="0" lvl="0" indent="0" algn="ctr" rtl="0">
                        <a:lnSpc>
                          <a:spcPct val="100000"/>
                        </a:lnSpc>
                        <a:spcBef>
                          <a:spcPts val="0"/>
                        </a:spcBef>
                        <a:spcAft>
                          <a:spcPts val="0"/>
                        </a:spcAft>
                        <a:buClr>
                          <a:srgbClr val="000000"/>
                        </a:buClr>
                        <a:buSzPts val="2900"/>
                        <a:buFont typeface="Arial"/>
                        <a:buNone/>
                      </a:pPr>
                      <a:r>
                        <a:rPr lang="en" sz="2900" b="1" u="none" strike="noStrike" cap="none">
                          <a:latin typeface="Century Gothic"/>
                          <a:ea typeface="Century Gothic"/>
                          <a:cs typeface="Century Gothic"/>
                          <a:sym typeface="Century Gothic"/>
                        </a:rPr>
                        <a:t>Changed</a:t>
                      </a:r>
                      <a:endParaRPr sz="2900" b="1" u="none" strike="noStrike" cap="none">
                        <a:latin typeface="Century Gothic"/>
                        <a:ea typeface="Century Gothic"/>
                        <a:cs typeface="Century Gothic"/>
                        <a:sym typeface="Century Gothic"/>
                      </a:endParaRPr>
                    </a:p>
                  </a:txBody>
                  <a:tcPr marL="68575" marR="68575" marT="91425" marB="91425">
                    <a:solidFill>
                      <a:srgbClr val="FFE599"/>
                    </a:solidFill>
                  </a:tcPr>
                </a:tc>
                <a:extLst>
                  <a:ext uri="{0D108BD9-81ED-4DB2-BD59-A6C34878D82A}">
                    <a16:rowId xmlns:a16="http://schemas.microsoft.com/office/drawing/2014/main" val="10001"/>
                  </a:ext>
                </a:extLst>
              </a:tr>
              <a:tr h="738975">
                <a:tc>
                  <a:txBody>
                    <a:bodyPr/>
                    <a:lstStyle/>
                    <a:p>
                      <a:pPr marL="0" marR="0" lvl="0" indent="0" algn="ctr" rtl="0">
                        <a:lnSpc>
                          <a:spcPct val="100000"/>
                        </a:lnSpc>
                        <a:spcBef>
                          <a:spcPts val="0"/>
                        </a:spcBef>
                        <a:spcAft>
                          <a:spcPts val="0"/>
                        </a:spcAft>
                        <a:buClr>
                          <a:srgbClr val="000000"/>
                        </a:buClr>
                        <a:buSzPts val="2900"/>
                        <a:buFont typeface="Arial"/>
                        <a:buNone/>
                      </a:pPr>
                      <a:r>
                        <a:rPr lang="en" sz="2900" b="1" u="none" strike="noStrike" cap="none">
                          <a:latin typeface="Century Gothic"/>
                          <a:ea typeface="Century Gothic"/>
                          <a:cs typeface="Century Gothic"/>
                          <a:sym typeface="Century Gothic"/>
                        </a:rPr>
                        <a:t>Adjusted</a:t>
                      </a:r>
                      <a:endParaRPr sz="2900" b="1" u="none" strike="noStrike" cap="none">
                        <a:latin typeface="Century Gothic"/>
                        <a:ea typeface="Century Gothic"/>
                        <a:cs typeface="Century Gothic"/>
                        <a:sym typeface="Century Gothic"/>
                      </a:endParaRPr>
                    </a:p>
                  </a:txBody>
                  <a:tcPr marL="68575" marR="68575" marT="91425" marB="91425">
                    <a:lnB w="9525" cap="flat" cmpd="sng">
                      <a:solidFill>
                        <a:srgbClr val="F1C232"/>
                      </a:solidFill>
                      <a:prstDash val="solid"/>
                      <a:round/>
                      <a:headEnd type="none" w="sm" len="sm"/>
                      <a:tailEnd type="none" w="sm" len="sm"/>
                    </a:lnB>
                    <a:solidFill>
                      <a:srgbClr val="FFD966"/>
                    </a:solidFill>
                  </a:tcPr>
                </a:tc>
                <a:extLst>
                  <a:ext uri="{0D108BD9-81ED-4DB2-BD59-A6C34878D82A}">
                    <a16:rowId xmlns:a16="http://schemas.microsoft.com/office/drawing/2014/main" val="10002"/>
                  </a:ext>
                </a:extLst>
              </a:tr>
              <a:tr h="738975">
                <a:tc>
                  <a:txBody>
                    <a:bodyPr/>
                    <a:lstStyle/>
                    <a:p>
                      <a:pPr marL="0" marR="0" lvl="0" indent="0" algn="ctr" rtl="0">
                        <a:lnSpc>
                          <a:spcPct val="100000"/>
                        </a:lnSpc>
                        <a:spcBef>
                          <a:spcPts val="0"/>
                        </a:spcBef>
                        <a:spcAft>
                          <a:spcPts val="0"/>
                        </a:spcAft>
                        <a:buClr>
                          <a:srgbClr val="000000"/>
                        </a:buClr>
                        <a:buSzPts val="2900"/>
                        <a:buFont typeface="Arial"/>
                        <a:buNone/>
                      </a:pPr>
                      <a:r>
                        <a:rPr lang="en" sz="2900" b="1" u="none" strike="noStrike" cap="none">
                          <a:latin typeface="Century Gothic"/>
                          <a:ea typeface="Century Gothic"/>
                          <a:cs typeface="Century Gothic"/>
                          <a:sym typeface="Century Gothic"/>
                        </a:rPr>
                        <a:t>Transformed</a:t>
                      </a:r>
                      <a:endParaRPr sz="2900" b="1" u="none" strike="noStrike" cap="none">
                        <a:latin typeface="Century Gothic"/>
                        <a:ea typeface="Century Gothic"/>
                        <a:cs typeface="Century Gothic"/>
                        <a:sym typeface="Century Gothic"/>
                      </a:endParaRPr>
                    </a:p>
                  </a:txBody>
                  <a:tcPr marL="68575" marR="68575" marT="91425" marB="91425">
                    <a:lnL w="9525" cap="flat" cmpd="sng">
                      <a:solidFill>
                        <a:srgbClr val="F1C232"/>
                      </a:solidFill>
                      <a:prstDash val="solid"/>
                      <a:round/>
                      <a:headEnd type="none" w="sm" len="sm"/>
                      <a:tailEnd type="none" w="sm" len="sm"/>
                    </a:lnL>
                    <a:lnR w="9525" cap="flat" cmpd="sng">
                      <a:solidFill>
                        <a:srgbClr val="F1C232"/>
                      </a:solidFill>
                      <a:prstDash val="solid"/>
                      <a:round/>
                      <a:headEnd type="none" w="sm" len="sm"/>
                      <a:tailEnd type="none" w="sm" len="sm"/>
                    </a:lnR>
                    <a:lnT w="9525" cap="flat" cmpd="sng">
                      <a:solidFill>
                        <a:srgbClr val="F1C232"/>
                      </a:solidFill>
                      <a:prstDash val="solid"/>
                      <a:round/>
                      <a:headEnd type="none" w="sm" len="sm"/>
                      <a:tailEnd type="none" w="sm" len="sm"/>
                    </a:lnT>
                    <a:lnB w="9525" cap="flat" cmpd="sng">
                      <a:solidFill>
                        <a:srgbClr val="F1C232"/>
                      </a:solidFill>
                      <a:prstDash val="solid"/>
                      <a:round/>
                      <a:headEnd type="none" w="sm" len="sm"/>
                      <a:tailEnd type="none" w="sm" len="sm"/>
                    </a:lnB>
                    <a:solidFill>
                      <a:srgbClr val="F1C232"/>
                    </a:solidFill>
                  </a:tcPr>
                </a:tc>
                <a:extLst>
                  <a:ext uri="{0D108BD9-81ED-4DB2-BD59-A6C34878D82A}">
                    <a16:rowId xmlns:a16="http://schemas.microsoft.com/office/drawing/2014/main" val="10003"/>
                  </a:ext>
                </a:extLst>
              </a:tr>
            </a:tbl>
          </a:graphicData>
        </a:graphic>
      </p:graphicFrame>
      <p:sp>
        <p:nvSpPr>
          <p:cNvPr id="1169" name="Google Shape;1169;p161"/>
          <p:cNvSpPr txBox="1"/>
          <p:nvPr/>
        </p:nvSpPr>
        <p:spPr>
          <a:xfrm>
            <a:off x="342900" y="2737250"/>
            <a:ext cx="2309625" cy="236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Century Gothic"/>
                <a:ea typeface="Century Gothic"/>
                <a:cs typeface="Century Gothic"/>
                <a:sym typeface="Century Gothic"/>
              </a:rPr>
              <a:t>How would you organize these words?</a:t>
            </a:r>
            <a:endParaRPr sz="2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Century Gothic"/>
                <a:ea typeface="Century Gothic"/>
                <a:cs typeface="Century Gothic"/>
                <a:sym typeface="Century Gothic"/>
              </a:rPr>
              <a:t>Tweak, Transform, Adjust, Change</a:t>
            </a:r>
            <a:endParaRPr sz="2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173"/>
        <p:cNvGrpSpPr/>
        <p:nvPr/>
      </p:nvGrpSpPr>
      <p:grpSpPr>
        <a:xfrm>
          <a:off x="0" y="0"/>
          <a:ext cx="0" cy="0"/>
          <a:chOff x="0" y="0"/>
          <a:chExt cx="0" cy="0"/>
        </a:xfrm>
      </p:grpSpPr>
      <p:sp>
        <p:nvSpPr>
          <p:cNvPr id="1174" name="Google Shape;1174;p162"/>
          <p:cNvSpPr txBox="1">
            <a:spLocks noGrp="1"/>
          </p:cNvSpPr>
          <p:nvPr>
            <p:ph type="title"/>
          </p:nvPr>
        </p:nvSpPr>
        <p:spPr>
          <a:xfrm>
            <a:off x="65550" y="0"/>
            <a:ext cx="9012825" cy="672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 sz="4000" b="1">
                <a:latin typeface="Century Gothic"/>
                <a:ea typeface="Century Gothic"/>
                <a:cs typeface="Century Gothic"/>
                <a:sym typeface="Century Gothic"/>
              </a:rPr>
              <a:t>Grow It: </a:t>
            </a:r>
            <a:r>
              <a:rPr lang="en" sz="4000">
                <a:solidFill>
                  <a:srgbClr val="0000FF"/>
                </a:solidFill>
                <a:latin typeface="Century Gothic"/>
                <a:ea typeface="Century Gothic"/>
                <a:cs typeface="Century Gothic"/>
                <a:sym typeface="Century Gothic"/>
              </a:rPr>
              <a:t>Expanded</a:t>
            </a:r>
            <a:r>
              <a:rPr lang="en" sz="4000">
                <a:latin typeface="Century Gothic"/>
                <a:ea typeface="Century Gothic"/>
                <a:cs typeface="Century Gothic"/>
                <a:sym typeface="Century Gothic"/>
              </a:rPr>
              <a:t>- grew  </a:t>
            </a:r>
            <a:endParaRPr sz="4000" b="1">
              <a:latin typeface="Century Gothic"/>
              <a:ea typeface="Century Gothic"/>
              <a:cs typeface="Century Gothic"/>
              <a:sym typeface="Century Gothic"/>
            </a:endParaRPr>
          </a:p>
          <a:p>
            <a:pPr marL="0" lvl="0" indent="0" algn="l" rtl="0">
              <a:lnSpc>
                <a:spcPct val="100000"/>
              </a:lnSpc>
              <a:spcBef>
                <a:spcPts val="0"/>
              </a:spcBef>
              <a:spcAft>
                <a:spcPts val="0"/>
              </a:spcAft>
              <a:buSzPts val="3700"/>
              <a:buNone/>
            </a:pPr>
            <a:endParaRPr sz="800"/>
          </a:p>
          <a:p>
            <a:pPr marL="0" lvl="0" indent="0" algn="l" rtl="0">
              <a:lnSpc>
                <a:spcPct val="100000"/>
              </a:lnSpc>
              <a:spcBef>
                <a:spcPts val="0"/>
              </a:spcBef>
              <a:spcAft>
                <a:spcPts val="0"/>
              </a:spcAft>
              <a:buSzPts val="3700"/>
              <a:buNone/>
            </a:pPr>
            <a:endParaRPr sz="800"/>
          </a:p>
        </p:txBody>
      </p:sp>
      <p:sp>
        <p:nvSpPr>
          <p:cNvPr id="1175" name="Google Shape;1175;p162"/>
          <p:cNvSpPr txBox="1">
            <a:spLocks noGrp="1"/>
          </p:cNvSpPr>
          <p:nvPr>
            <p:ph type="body" idx="1"/>
          </p:nvPr>
        </p:nvSpPr>
        <p:spPr>
          <a:xfrm>
            <a:off x="65550" y="746967"/>
            <a:ext cx="9012825" cy="6058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2400"/>
              <a:buNone/>
            </a:pPr>
            <a:r>
              <a:rPr lang="en">
                <a:solidFill>
                  <a:schemeClr val="dk1"/>
                </a:solidFill>
                <a:latin typeface="Century Gothic"/>
                <a:ea typeface="Century Gothic"/>
                <a:cs typeface="Century Gothic"/>
                <a:sym typeface="Century Gothic"/>
              </a:rPr>
              <a:t>expand</a:t>
            </a:r>
            <a:endParaRPr>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500"/>
              <a:buFont typeface="Arial"/>
              <a:buNone/>
            </a:pPr>
            <a:r>
              <a:rPr lang="en">
                <a:solidFill>
                  <a:schemeClr val="dk1"/>
                </a:solidFill>
                <a:latin typeface="Century Gothic"/>
                <a:ea typeface="Century Gothic"/>
                <a:cs typeface="Century Gothic"/>
                <a:sym typeface="Century Gothic"/>
              </a:rPr>
              <a:t>expand</a:t>
            </a:r>
            <a:r>
              <a:rPr lang="en">
                <a:solidFill>
                  <a:srgbClr val="FF0000"/>
                </a:solidFill>
                <a:latin typeface="Century Gothic"/>
                <a:ea typeface="Century Gothic"/>
                <a:cs typeface="Century Gothic"/>
                <a:sym typeface="Century Gothic"/>
              </a:rPr>
              <a:t>s</a:t>
            </a:r>
            <a:r>
              <a:rPr lang="en">
                <a:solidFill>
                  <a:schemeClr val="dk1"/>
                </a:solidFill>
                <a:latin typeface="Century Gothic"/>
                <a:ea typeface="Century Gothic"/>
                <a:cs typeface="Century Gothic"/>
                <a:sym typeface="Century Gothic"/>
              </a:rPr>
              <a:t> </a:t>
            </a:r>
            <a:endParaRPr>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500"/>
              <a:buFont typeface="Arial"/>
              <a:buNone/>
            </a:pPr>
            <a:r>
              <a:rPr lang="en">
                <a:solidFill>
                  <a:schemeClr val="dk1"/>
                </a:solidFill>
                <a:latin typeface="Century Gothic"/>
                <a:ea typeface="Century Gothic"/>
                <a:cs typeface="Century Gothic"/>
                <a:sym typeface="Century Gothic"/>
              </a:rPr>
              <a:t>expand</a:t>
            </a:r>
            <a:r>
              <a:rPr lang="en">
                <a:solidFill>
                  <a:srgbClr val="FF0000"/>
                </a:solidFill>
                <a:latin typeface="Century Gothic"/>
                <a:ea typeface="Century Gothic"/>
                <a:cs typeface="Century Gothic"/>
                <a:sym typeface="Century Gothic"/>
              </a:rPr>
              <a:t>ing</a:t>
            </a:r>
            <a:r>
              <a:rPr lang="en">
                <a:solidFill>
                  <a:schemeClr val="dk1"/>
                </a:solidFill>
                <a:latin typeface="Century Gothic"/>
                <a:ea typeface="Century Gothic"/>
                <a:cs typeface="Century Gothic"/>
                <a:sym typeface="Century Gothic"/>
              </a:rPr>
              <a:t> </a:t>
            </a:r>
            <a:endParaRPr>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500"/>
              <a:buFont typeface="Arial"/>
              <a:buNone/>
            </a:pPr>
            <a:r>
              <a:rPr lang="en">
                <a:solidFill>
                  <a:schemeClr val="dk1"/>
                </a:solidFill>
                <a:latin typeface="Century Gothic"/>
                <a:ea typeface="Century Gothic"/>
                <a:cs typeface="Century Gothic"/>
                <a:sym typeface="Century Gothic"/>
              </a:rPr>
              <a:t>expand</a:t>
            </a:r>
            <a:r>
              <a:rPr lang="en">
                <a:solidFill>
                  <a:srgbClr val="FF0000"/>
                </a:solidFill>
                <a:latin typeface="Century Gothic"/>
                <a:ea typeface="Century Gothic"/>
                <a:cs typeface="Century Gothic"/>
                <a:sym typeface="Century Gothic"/>
              </a:rPr>
              <a:t>ed</a:t>
            </a:r>
            <a:endParaRPr>
              <a:solidFill>
                <a:srgbClr val="FF0000"/>
              </a:solidFill>
              <a:latin typeface="Century Gothic"/>
              <a:ea typeface="Century Gothic"/>
              <a:cs typeface="Century Gothic"/>
              <a:sym typeface="Century Gothic"/>
            </a:endParaRPr>
          </a:p>
          <a:p>
            <a:pPr marL="0" lvl="0" indent="0" algn="l" rtl="0">
              <a:lnSpc>
                <a:spcPct val="115000"/>
              </a:lnSpc>
              <a:spcBef>
                <a:spcPts val="0"/>
              </a:spcBef>
              <a:spcAft>
                <a:spcPts val="0"/>
              </a:spcAft>
              <a:buSzPts val="2400"/>
              <a:buNone/>
            </a:pPr>
            <a:r>
              <a:rPr lang="en">
                <a:solidFill>
                  <a:schemeClr val="dk1"/>
                </a:solidFill>
                <a:latin typeface="Century Gothic"/>
                <a:ea typeface="Century Gothic"/>
                <a:cs typeface="Century Gothic"/>
                <a:sym typeface="Century Gothic"/>
              </a:rPr>
              <a:t>Expan</a:t>
            </a:r>
            <a:r>
              <a:rPr lang="en">
                <a:solidFill>
                  <a:srgbClr val="FF0000"/>
                </a:solidFill>
                <a:latin typeface="Century Gothic"/>
                <a:ea typeface="Century Gothic"/>
                <a:cs typeface="Century Gothic"/>
                <a:sym typeface="Century Gothic"/>
              </a:rPr>
              <a:t>sion</a:t>
            </a:r>
            <a:endParaRPr>
              <a:solidFill>
                <a:srgbClr val="FF0000"/>
              </a:solidFill>
              <a:latin typeface="Century Gothic"/>
              <a:ea typeface="Century Gothic"/>
              <a:cs typeface="Century Gothic"/>
              <a:sym typeface="Century Gothic"/>
            </a:endParaRPr>
          </a:p>
          <a:p>
            <a:pPr marL="0" lvl="0" indent="0" algn="l" rtl="0">
              <a:lnSpc>
                <a:spcPct val="115000"/>
              </a:lnSpc>
              <a:spcBef>
                <a:spcPts val="0"/>
              </a:spcBef>
              <a:spcAft>
                <a:spcPts val="0"/>
              </a:spcAft>
              <a:buSzPts val="2400"/>
              <a:buNone/>
            </a:pPr>
            <a:endParaRPr>
              <a:solidFill>
                <a:srgbClr val="FF0000"/>
              </a:solidFill>
              <a:latin typeface="Century Gothic"/>
              <a:ea typeface="Century Gothic"/>
              <a:cs typeface="Century Gothic"/>
              <a:sym typeface="Century Gothic"/>
            </a:endParaRPr>
          </a:p>
          <a:p>
            <a:pPr marL="0" lvl="0" indent="0" algn="l" rtl="0">
              <a:lnSpc>
                <a:spcPct val="115000"/>
              </a:lnSpc>
              <a:spcBef>
                <a:spcPts val="0"/>
              </a:spcBef>
              <a:spcAft>
                <a:spcPts val="0"/>
              </a:spcAft>
              <a:buSzPts val="2400"/>
              <a:buNone/>
            </a:pPr>
            <a:r>
              <a:rPr lang="en" sz="2600">
                <a:solidFill>
                  <a:schemeClr val="dk1"/>
                </a:solidFill>
                <a:latin typeface="Century Gothic"/>
                <a:ea typeface="Century Gothic"/>
                <a:cs typeface="Century Gothic"/>
                <a:sym typeface="Century Gothic"/>
              </a:rPr>
              <a:t>How does the ending change the meaning of the word?</a:t>
            </a:r>
            <a:endParaRPr sz="2600">
              <a:solidFill>
                <a:schemeClr val="dk1"/>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500"/>
              <a:buFont typeface="Arial"/>
              <a:buNone/>
            </a:pPr>
            <a:endParaRPr sz="26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SzPts val="2400"/>
              <a:buNone/>
            </a:pPr>
            <a:r>
              <a:rPr lang="en" sz="2600">
                <a:solidFill>
                  <a:schemeClr val="dk1"/>
                </a:solidFill>
                <a:latin typeface="Century Gothic"/>
                <a:ea typeface="Century Gothic"/>
                <a:cs typeface="Century Gothic"/>
                <a:sym typeface="Century Gothic"/>
              </a:rPr>
              <a:t>In the nineteenth century, the United States </a:t>
            </a:r>
            <a:r>
              <a:rPr lang="en" sz="2600">
                <a:solidFill>
                  <a:srgbClr val="0000FF"/>
                </a:solidFill>
                <a:latin typeface="Century Gothic"/>
                <a:ea typeface="Century Gothic"/>
                <a:cs typeface="Century Gothic"/>
                <a:sym typeface="Century Gothic"/>
              </a:rPr>
              <a:t>expanded</a:t>
            </a:r>
            <a:r>
              <a:rPr lang="en" sz="2600">
                <a:solidFill>
                  <a:schemeClr val="dk1"/>
                </a:solidFill>
                <a:latin typeface="Century Gothic"/>
                <a:ea typeface="Century Gothic"/>
                <a:cs typeface="Century Gothic"/>
                <a:sym typeface="Century Gothic"/>
              </a:rPr>
              <a:t> its territory westward at a dramatic pace, leading to conflict, national growth, and ongoing cultural exchange within a transformed continent</a:t>
            </a:r>
            <a:r>
              <a:rPr lang="en" sz="2600">
                <a:solidFill>
                  <a:srgbClr val="000000"/>
                </a:solidFill>
                <a:latin typeface="Century Gothic"/>
                <a:ea typeface="Century Gothic"/>
                <a:cs typeface="Century Gothic"/>
                <a:sym typeface="Century Gothic"/>
              </a:rPr>
              <a:t> </a:t>
            </a:r>
            <a:r>
              <a:rPr lang="en" sz="2600">
                <a:solidFill>
                  <a:srgbClr val="000000"/>
                </a:solidFill>
              </a:rPr>
              <a:t> </a:t>
            </a:r>
            <a:endParaRPr sz="2600">
              <a:solidFill>
                <a:srgbClr val="000000"/>
              </a:solidFill>
            </a:endParaRPr>
          </a:p>
          <a:p>
            <a:pPr marL="0" lvl="0" indent="0" algn="l" rtl="0">
              <a:lnSpc>
                <a:spcPct val="100000"/>
              </a:lnSpc>
              <a:spcBef>
                <a:spcPts val="0"/>
              </a:spcBef>
              <a:spcAft>
                <a:spcPts val="0"/>
              </a:spcAft>
              <a:buSzPts val="2400"/>
              <a:buNone/>
            </a:pPr>
            <a:endParaRPr sz="2100">
              <a:solidFill>
                <a:srgbClr val="000000"/>
              </a:solidFill>
            </a:endParaRPr>
          </a:p>
          <a:p>
            <a:pPr marL="0" lvl="0" indent="0" algn="l" rtl="0">
              <a:lnSpc>
                <a:spcPct val="100000"/>
              </a:lnSpc>
              <a:spcBef>
                <a:spcPts val="0"/>
              </a:spcBef>
              <a:spcAft>
                <a:spcPts val="0"/>
              </a:spcAft>
              <a:buSzPts val="2400"/>
              <a:buNone/>
            </a:pPr>
            <a:endParaRPr sz="2100">
              <a:solidFill>
                <a:srgbClr val="000000"/>
              </a:solidFill>
            </a:endParaRPr>
          </a:p>
          <a:p>
            <a:pPr marL="0" lvl="0" indent="0" algn="l" rtl="0">
              <a:lnSpc>
                <a:spcPct val="100000"/>
              </a:lnSpc>
              <a:spcBef>
                <a:spcPts val="0"/>
              </a:spcBef>
              <a:spcAft>
                <a:spcPts val="0"/>
              </a:spcAft>
              <a:buSzPts val="2400"/>
              <a:buNone/>
            </a:pPr>
            <a:endParaRPr sz="2100">
              <a:solidFill>
                <a:srgbClr val="000000"/>
              </a:solidFill>
            </a:endParaRPr>
          </a:p>
          <a:p>
            <a:pPr marL="0" lvl="0" indent="0" algn="l" rtl="0">
              <a:lnSpc>
                <a:spcPct val="100000"/>
              </a:lnSpc>
              <a:spcBef>
                <a:spcPts val="0"/>
              </a:spcBef>
              <a:spcAft>
                <a:spcPts val="0"/>
              </a:spcAft>
              <a:buSzPts val="2400"/>
              <a:buNone/>
            </a:pPr>
            <a:endParaRPr sz="2100">
              <a:solidFill>
                <a:srgbClr val="000000"/>
              </a:solidFill>
            </a:endParaRPr>
          </a:p>
          <a:p>
            <a:pPr marL="0" lvl="0" indent="0" algn="l" rtl="0">
              <a:lnSpc>
                <a:spcPct val="100000"/>
              </a:lnSpc>
              <a:spcBef>
                <a:spcPts val="0"/>
              </a:spcBef>
              <a:spcAft>
                <a:spcPts val="0"/>
              </a:spcAft>
              <a:buSzPts val="2400"/>
              <a:buNone/>
            </a:pPr>
            <a:endParaRPr sz="2100">
              <a:solidFill>
                <a:srgbClr val="000000"/>
              </a:solidFill>
            </a:endParaRPr>
          </a:p>
          <a:p>
            <a:pPr marL="0" lvl="0" indent="0" algn="l" rtl="0">
              <a:lnSpc>
                <a:spcPct val="100000"/>
              </a:lnSpc>
              <a:spcBef>
                <a:spcPts val="0"/>
              </a:spcBef>
              <a:spcAft>
                <a:spcPts val="0"/>
              </a:spcAft>
              <a:buSzPts val="2400"/>
              <a:buNone/>
            </a:pPr>
            <a:endParaRPr sz="800" b="1">
              <a:solidFill>
                <a:schemeClr val="dk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163"/>
          <p:cNvSpPr txBox="1"/>
          <p:nvPr/>
        </p:nvSpPr>
        <p:spPr>
          <a:xfrm>
            <a:off x="279013" y="411443"/>
            <a:ext cx="4011600" cy="489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chemeClr val="dk1"/>
                </a:solidFill>
                <a:latin typeface="Century Gothic"/>
                <a:ea typeface="Century Gothic"/>
                <a:cs typeface="Century Gothic"/>
                <a:sym typeface="Century Gothic"/>
              </a:rPr>
              <a:t>Juicy Sentence Work</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Century Gothic"/>
                <a:ea typeface="Century Gothic"/>
                <a:cs typeface="Century Gothic"/>
                <a:sym typeface="Century Gothic"/>
              </a:rPr>
              <a:t>Juicy sentence work was developed by Dr. Wong Fillmore, who elevated the importance of providing access to ELLs and all students to the features of academic language-rich, long, and embedded sentences that include phrases and grammatical structures used to convey complex ideas and the content of academic disciplines. </a:t>
            </a:r>
            <a:endParaRPr sz="24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500"/>
              <a:buFont typeface="Arial"/>
              <a:buNone/>
            </a:pPr>
            <a:r>
              <a:rPr lang="en" sz="1500" b="0" i="1" u="none" strike="noStrike" cap="none">
                <a:solidFill>
                  <a:schemeClr val="dk1"/>
                </a:solidFill>
                <a:latin typeface="Century Gothic"/>
                <a:ea typeface="Century Gothic"/>
                <a:cs typeface="Century Gothic"/>
                <a:sym typeface="Century Gothic"/>
              </a:rPr>
              <a:t>-The Council of the Great City Schools</a:t>
            </a:r>
            <a:endParaRPr sz="1500" b="0" i="1" u="none" strike="noStrike" cap="none">
              <a:solidFill>
                <a:schemeClr val="dk1"/>
              </a:solidFill>
              <a:latin typeface="Century Gothic"/>
              <a:ea typeface="Century Gothic"/>
              <a:cs typeface="Century Gothic"/>
              <a:sym typeface="Century Gothic"/>
            </a:endParaRPr>
          </a:p>
        </p:txBody>
      </p:sp>
      <p:cxnSp>
        <p:nvCxnSpPr>
          <p:cNvPr id="1181" name="Google Shape;1181;p163"/>
          <p:cNvCxnSpPr/>
          <p:nvPr/>
        </p:nvCxnSpPr>
        <p:spPr>
          <a:xfrm rot="10800000" flipH="1">
            <a:off x="396694" y="190300"/>
            <a:ext cx="3305700" cy="10500"/>
          </a:xfrm>
          <a:prstGeom prst="straightConnector1">
            <a:avLst/>
          </a:prstGeom>
          <a:noFill/>
          <a:ln w="9525" cap="flat" cmpd="sng">
            <a:solidFill>
              <a:schemeClr val="dk2"/>
            </a:solidFill>
            <a:prstDash val="solid"/>
            <a:round/>
            <a:headEnd type="none" w="sm" len="sm"/>
            <a:tailEnd type="none" w="sm" len="sm"/>
          </a:ln>
        </p:spPr>
      </p:cxnSp>
      <p:cxnSp>
        <p:nvCxnSpPr>
          <p:cNvPr id="1182" name="Google Shape;1182;p163"/>
          <p:cNvCxnSpPr/>
          <p:nvPr/>
        </p:nvCxnSpPr>
        <p:spPr>
          <a:xfrm rot="10800000" flipH="1">
            <a:off x="396694" y="1077475"/>
            <a:ext cx="3305700" cy="10500"/>
          </a:xfrm>
          <a:prstGeom prst="straightConnector1">
            <a:avLst/>
          </a:prstGeom>
          <a:noFill/>
          <a:ln w="9525" cap="flat" cmpd="sng">
            <a:solidFill>
              <a:schemeClr val="dk2"/>
            </a:solidFill>
            <a:prstDash val="solid"/>
            <a:round/>
            <a:headEnd type="none" w="sm" len="sm"/>
            <a:tailEnd type="none" w="sm" len="sm"/>
          </a:ln>
        </p:spPr>
      </p:cxnSp>
      <p:cxnSp>
        <p:nvCxnSpPr>
          <p:cNvPr id="1183" name="Google Shape;1183;p163"/>
          <p:cNvCxnSpPr/>
          <p:nvPr/>
        </p:nvCxnSpPr>
        <p:spPr>
          <a:xfrm>
            <a:off x="279019" y="6255950"/>
            <a:ext cx="3540900" cy="7500"/>
          </a:xfrm>
          <a:prstGeom prst="straightConnector1">
            <a:avLst/>
          </a:prstGeom>
          <a:noFill/>
          <a:ln w="9525" cap="flat" cmpd="sng">
            <a:solidFill>
              <a:schemeClr val="dk2"/>
            </a:solidFill>
            <a:prstDash val="solid"/>
            <a:round/>
            <a:headEnd type="none" w="sm" len="sm"/>
            <a:tailEnd type="none" w="sm" len="sm"/>
          </a:ln>
        </p:spPr>
      </p:cxnSp>
      <p:pic>
        <p:nvPicPr>
          <p:cNvPr id="1184" name="Google Shape;1184;p163"/>
          <p:cNvPicPr preferRelativeResize="0"/>
          <p:nvPr/>
        </p:nvPicPr>
        <p:blipFill rotWithShape="1">
          <a:blip r:embed="rId3">
            <a:alphaModFix/>
          </a:blip>
          <a:srcRect/>
          <a:stretch/>
        </p:blipFill>
        <p:spPr>
          <a:xfrm>
            <a:off x="4302238" y="1219200"/>
            <a:ext cx="4670312" cy="35027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92"/>
          <p:cNvSpPr/>
          <p:nvPr/>
        </p:nvSpPr>
        <p:spPr>
          <a:xfrm>
            <a:off x="331025" y="430175"/>
            <a:ext cx="4995000" cy="8418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FFFFFF"/>
                </a:solidFill>
                <a:latin typeface="Comfortaa"/>
                <a:ea typeface="Comfortaa"/>
                <a:cs typeface="Comfortaa"/>
                <a:sym typeface="Comfortaa"/>
              </a:rPr>
              <a:t>Today’s Presenters</a:t>
            </a:r>
            <a:endParaRPr sz="3000">
              <a:solidFill>
                <a:srgbClr val="FFFFFF"/>
              </a:solidFill>
              <a:latin typeface="Comfortaa"/>
              <a:ea typeface="Comfortaa"/>
              <a:cs typeface="Comfortaa"/>
              <a:sym typeface="Comfortaa"/>
            </a:endParaRPr>
          </a:p>
        </p:txBody>
      </p:sp>
      <p:sp>
        <p:nvSpPr>
          <p:cNvPr id="506" name="Google Shape;506;p92"/>
          <p:cNvSpPr/>
          <p:nvPr/>
        </p:nvSpPr>
        <p:spPr>
          <a:xfrm>
            <a:off x="471850" y="3276600"/>
            <a:ext cx="3741600" cy="709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solidFill>
                <a:srgbClr val="FFFFFF"/>
              </a:solidFill>
              <a:latin typeface="Comfortaa"/>
              <a:ea typeface="Comfortaa"/>
              <a:cs typeface="Comfortaa"/>
              <a:sym typeface="Comfortaa"/>
            </a:endParaRPr>
          </a:p>
          <a:p>
            <a:pPr marL="0" lvl="0" indent="0" algn="ctr" rtl="0">
              <a:spcBef>
                <a:spcPts val="0"/>
              </a:spcBef>
              <a:spcAft>
                <a:spcPts val="0"/>
              </a:spcAft>
              <a:buNone/>
            </a:pPr>
            <a:r>
              <a:rPr lang="en" sz="1500">
                <a:solidFill>
                  <a:srgbClr val="FFFFFF"/>
                </a:solidFill>
                <a:latin typeface="Comfortaa"/>
                <a:ea typeface="Comfortaa"/>
                <a:cs typeface="Comfortaa"/>
                <a:sym typeface="Comfortaa"/>
              </a:rPr>
              <a:t>Zach Chan, Rebecca De Leon  </a:t>
            </a:r>
            <a:r>
              <a:rPr lang="en" sz="1000" b="1">
                <a:solidFill>
                  <a:schemeClr val="dk1"/>
                </a:solidFill>
              </a:rPr>
              <a:t> </a:t>
            </a:r>
            <a:endParaRPr sz="1500">
              <a:solidFill>
                <a:srgbClr val="FFFFFF"/>
              </a:solidFill>
              <a:latin typeface="Comfortaa"/>
              <a:ea typeface="Comfortaa"/>
              <a:cs typeface="Comfortaa"/>
              <a:sym typeface="Comfortaa"/>
            </a:endParaRPr>
          </a:p>
          <a:p>
            <a:pPr marL="0" lvl="0" indent="0" algn="ctr" rtl="0">
              <a:spcBef>
                <a:spcPts val="0"/>
              </a:spcBef>
              <a:spcAft>
                <a:spcPts val="0"/>
              </a:spcAft>
              <a:buNone/>
            </a:pPr>
            <a:r>
              <a:rPr lang="en" sz="1500">
                <a:solidFill>
                  <a:srgbClr val="FFFFFF"/>
                </a:solidFill>
                <a:latin typeface="Comfortaa"/>
                <a:ea typeface="Comfortaa"/>
                <a:cs typeface="Comfortaa"/>
                <a:sym typeface="Comfortaa"/>
              </a:rPr>
              <a:t>San Antonio ISD </a:t>
            </a:r>
            <a:endParaRPr sz="1500">
              <a:solidFill>
                <a:srgbClr val="FFFFFF"/>
              </a:solidFill>
              <a:latin typeface="Comfortaa"/>
              <a:ea typeface="Comfortaa"/>
              <a:cs typeface="Comfortaa"/>
              <a:sym typeface="Comfortaa"/>
            </a:endParaRPr>
          </a:p>
          <a:p>
            <a:pPr marL="0" lvl="0" indent="0" algn="ctr" rtl="0">
              <a:spcBef>
                <a:spcPts val="0"/>
              </a:spcBef>
              <a:spcAft>
                <a:spcPts val="0"/>
              </a:spcAft>
              <a:buNone/>
            </a:pPr>
            <a:r>
              <a:rPr lang="en" sz="1500">
                <a:solidFill>
                  <a:srgbClr val="FFFFFF"/>
                </a:solidFill>
                <a:latin typeface="Comfortaa"/>
                <a:ea typeface="Comfortaa"/>
                <a:cs typeface="Comfortaa"/>
                <a:sym typeface="Comfortaa"/>
              </a:rPr>
              <a:t> </a:t>
            </a:r>
            <a:endParaRPr sz="1500">
              <a:solidFill>
                <a:srgbClr val="FFFFFF"/>
              </a:solidFill>
              <a:latin typeface="Comfortaa"/>
              <a:ea typeface="Comfortaa"/>
              <a:cs typeface="Comfortaa"/>
              <a:sym typeface="Comfortaa"/>
            </a:endParaRPr>
          </a:p>
        </p:txBody>
      </p:sp>
      <p:sp>
        <p:nvSpPr>
          <p:cNvPr id="507" name="Google Shape;507;p92"/>
          <p:cNvSpPr/>
          <p:nvPr/>
        </p:nvSpPr>
        <p:spPr>
          <a:xfrm>
            <a:off x="4662850" y="3276600"/>
            <a:ext cx="3741600" cy="709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FFFFFF"/>
                </a:solidFill>
                <a:latin typeface="Comfortaa"/>
                <a:ea typeface="Comfortaa"/>
                <a:cs typeface="Comfortaa"/>
                <a:sym typeface="Comfortaa"/>
              </a:rPr>
              <a:t> Crystal Graham, </a:t>
            </a:r>
            <a:r>
              <a:rPr lang="en" sz="1500">
                <a:solidFill>
                  <a:schemeClr val="lt1"/>
                </a:solidFill>
                <a:latin typeface="Comfortaa"/>
                <a:ea typeface="Comfortaa"/>
                <a:cs typeface="Comfortaa"/>
                <a:sym typeface="Comfortaa"/>
              </a:rPr>
              <a:t>Anna Renne </a:t>
            </a:r>
            <a:endParaRPr sz="1500">
              <a:solidFill>
                <a:srgbClr val="FFFFFF"/>
              </a:solidFill>
              <a:latin typeface="Comfortaa"/>
              <a:ea typeface="Comfortaa"/>
              <a:cs typeface="Comfortaa"/>
              <a:sym typeface="Comfortaa"/>
            </a:endParaRPr>
          </a:p>
          <a:p>
            <a:pPr marL="0" lvl="0" indent="0" algn="ctr" rtl="0">
              <a:spcBef>
                <a:spcPts val="0"/>
              </a:spcBef>
              <a:spcAft>
                <a:spcPts val="0"/>
              </a:spcAft>
              <a:buNone/>
            </a:pPr>
            <a:r>
              <a:rPr lang="en" sz="1500">
                <a:solidFill>
                  <a:srgbClr val="FFFFFF"/>
                </a:solidFill>
                <a:latin typeface="Comfortaa"/>
                <a:ea typeface="Comfortaa"/>
                <a:cs typeface="Comfortaa"/>
                <a:sym typeface="Comfortaa"/>
              </a:rPr>
              <a:t>Charlotte Mecklenburg Schools</a:t>
            </a:r>
            <a:endParaRPr sz="1500">
              <a:solidFill>
                <a:srgbClr val="FFFFFF"/>
              </a:solidFill>
              <a:latin typeface="Comfortaa"/>
              <a:ea typeface="Comfortaa"/>
              <a:cs typeface="Comfortaa"/>
              <a:sym typeface="Comfortaa"/>
            </a:endParaRPr>
          </a:p>
        </p:txBody>
      </p:sp>
      <p:sp>
        <p:nvSpPr>
          <p:cNvPr id="508" name="Google Shape;508;p92"/>
          <p:cNvSpPr/>
          <p:nvPr/>
        </p:nvSpPr>
        <p:spPr>
          <a:xfrm>
            <a:off x="471850" y="6019800"/>
            <a:ext cx="3741600" cy="709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solidFill>
                <a:srgbClr val="FFFFFF"/>
              </a:solidFill>
              <a:latin typeface="Comfortaa"/>
              <a:ea typeface="Comfortaa"/>
              <a:cs typeface="Comfortaa"/>
              <a:sym typeface="Comfortaa"/>
            </a:endParaRPr>
          </a:p>
          <a:p>
            <a:pPr marL="0" lvl="0" indent="0" algn="ctr" rtl="0">
              <a:spcBef>
                <a:spcPts val="0"/>
              </a:spcBef>
              <a:spcAft>
                <a:spcPts val="0"/>
              </a:spcAft>
              <a:buNone/>
            </a:pPr>
            <a:r>
              <a:rPr lang="en" sz="1500">
                <a:solidFill>
                  <a:srgbClr val="FFFFFF"/>
                </a:solidFill>
                <a:latin typeface="Comfortaa"/>
                <a:ea typeface="Comfortaa"/>
                <a:cs typeface="Comfortaa"/>
                <a:sym typeface="Comfortaa"/>
              </a:rPr>
              <a:t>Rachel Rosenbaum, Allison Velez</a:t>
            </a:r>
            <a:endParaRPr sz="1500">
              <a:solidFill>
                <a:srgbClr val="FFFFFF"/>
              </a:solidFill>
              <a:latin typeface="Comfortaa"/>
              <a:ea typeface="Comfortaa"/>
              <a:cs typeface="Comfortaa"/>
              <a:sym typeface="Comfortaa"/>
            </a:endParaRPr>
          </a:p>
          <a:p>
            <a:pPr marL="0" lvl="0" indent="0" algn="ctr" rtl="0">
              <a:spcBef>
                <a:spcPts val="0"/>
              </a:spcBef>
              <a:spcAft>
                <a:spcPts val="0"/>
              </a:spcAft>
              <a:buNone/>
            </a:pPr>
            <a:r>
              <a:rPr lang="en" sz="1500">
                <a:solidFill>
                  <a:srgbClr val="FFFFFF"/>
                </a:solidFill>
                <a:latin typeface="Comfortaa"/>
                <a:ea typeface="Comfortaa"/>
                <a:cs typeface="Comfortaa"/>
                <a:sym typeface="Comfortaa"/>
              </a:rPr>
              <a:t>PS 182, NYC Public Schools </a:t>
            </a:r>
            <a:endParaRPr sz="1500">
              <a:solidFill>
                <a:srgbClr val="FFFFFF"/>
              </a:solidFill>
              <a:latin typeface="Comfortaa"/>
              <a:ea typeface="Comfortaa"/>
              <a:cs typeface="Comfortaa"/>
              <a:sym typeface="Comfortaa"/>
            </a:endParaRPr>
          </a:p>
          <a:p>
            <a:pPr marL="0" lvl="0" indent="0" algn="ctr" rtl="0">
              <a:spcBef>
                <a:spcPts val="0"/>
              </a:spcBef>
              <a:spcAft>
                <a:spcPts val="0"/>
              </a:spcAft>
              <a:buNone/>
            </a:pPr>
            <a:r>
              <a:rPr lang="en" sz="1500">
                <a:solidFill>
                  <a:srgbClr val="FFFFFF"/>
                </a:solidFill>
                <a:latin typeface="Comfortaa"/>
                <a:ea typeface="Comfortaa"/>
                <a:cs typeface="Comfortaa"/>
                <a:sym typeface="Comfortaa"/>
              </a:rPr>
              <a:t> </a:t>
            </a:r>
            <a:endParaRPr sz="1500">
              <a:solidFill>
                <a:srgbClr val="FFFFFF"/>
              </a:solidFill>
              <a:latin typeface="Comfortaa"/>
              <a:ea typeface="Comfortaa"/>
              <a:cs typeface="Comfortaa"/>
              <a:sym typeface="Comfortaa"/>
            </a:endParaRPr>
          </a:p>
        </p:txBody>
      </p:sp>
      <p:sp>
        <p:nvSpPr>
          <p:cNvPr id="509" name="Google Shape;509;p92"/>
          <p:cNvSpPr/>
          <p:nvPr/>
        </p:nvSpPr>
        <p:spPr>
          <a:xfrm>
            <a:off x="4739050" y="6019800"/>
            <a:ext cx="3741600" cy="709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solidFill>
                <a:srgbClr val="FFFFFF"/>
              </a:solidFill>
              <a:latin typeface="Comfortaa"/>
              <a:ea typeface="Comfortaa"/>
              <a:cs typeface="Comfortaa"/>
              <a:sym typeface="Comfortaa"/>
            </a:endParaRPr>
          </a:p>
          <a:p>
            <a:pPr marL="0" lvl="0" indent="0" algn="ctr" rtl="0">
              <a:spcBef>
                <a:spcPts val="0"/>
              </a:spcBef>
              <a:spcAft>
                <a:spcPts val="0"/>
              </a:spcAft>
              <a:buNone/>
            </a:pPr>
            <a:r>
              <a:rPr lang="en" sz="1500">
                <a:solidFill>
                  <a:srgbClr val="FFFFFF"/>
                </a:solidFill>
                <a:latin typeface="Comfortaa"/>
                <a:ea typeface="Comfortaa"/>
                <a:cs typeface="Comfortaa"/>
                <a:sym typeface="Comfortaa"/>
              </a:rPr>
              <a:t>Heidi Davis, Alegria Rodriguez</a:t>
            </a:r>
            <a:endParaRPr sz="1500">
              <a:solidFill>
                <a:srgbClr val="FFFFFF"/>
              </a:solidFill>
              <a:latin typeface="Comfortaa"/>
              <a:ea typeface="Comfortaa"/>
              <a:cs typeface="Comfortaa"/>
              <a:sym typeface="Comfortaa"/>
            </a:endParaRPr>
          </a:p>
          <a:p>
            <a:pPr marL="0" lvl="0" indent="0" algn="ctr" rtl="0">
              <a:spcBef>
                <a:spcPts val="0"/>
              </a:spcBef>
              <a:spcAft>
                <a:spcPts val="0"/>
              </a:spcAft>
              <a:buNone/>
            </a:pPr>
            <a:r>
              <a:rPr lang="en" sz="1500">
                <a:solidFill>
                  <a:srgbClr val="FFFFFF"/>
                </a:solidFill>
                <a:latin typeface="Comfortaa"/>
                <a:ea typeface="Comfortaa"/>
                <a:cs typeface="Comfortaa"/>
                <a:sym typeface="Comfortaa"/>
              </a:rPr>
              <a:t>Guilford County Public Schools </a:t>
            </a:r>
            <a:endParaRPr sz="1500">
              <a:solidFill>
                <a:srgbClr val="FFFFFF"/>
              </a:solidFill>
              <a:latin typeface="Comfortaa"/>
              <a:ea typeface="Comfortaa"/>
              <a:cs typeface="Comfortaa"/>
              <a:sym typeface="Comfortaa"/>
            </a:endParaRPr>
          </a:p>
          <a:p>
            <a:pPr marL="0" lvl="0" indent="0" algn="ctr" rtl="0">
              <a:spcBef>
                <a:spcPts val="0"/>
              </a:spcBef>
              <a:spcAft>
                <a:spcPts val="0"/>
              </a:spcAft>
              <a:buNone/>
            </a:pPr>
            <a:r>
              <a:rPr lang="en" sz="1500">
                <a:solidFill>
                  <a:srgbClr val="FFFFFF"/>
                </a:solidFill>
                <a:latin typeface="Comfortaa"/>
                <a:ea typeface="Comfortaa"/>
                <a:cs typeface="Comfortaa"/>
                <a:sym typeface="Comfortaa"/>
              </a:rPr>
              <a:t> </a:t>
            </a:r>
            <a:endParaRPr sz="1500">
              <a:solidFill>
                <a:srgbClr val="FFFFFF"/>
              </a:solidFill>
              <a:latin typeface="Comfortaa"/>
              <a:ea typeface="Comfortaa"/>
              <a:cs typeface="Comfortaa"/>
              <a:sym typeface="Comfortaa"/>
            </a:endParaRPr>
          </a:p>
        </p:txBody>
      </p:sp>
      <p:pic>
        <p:nvPicPr>
          <p:cNvPr id="510" name="Google Shape;510;p92"/>
          <p:cNvPicPr preferRelativeResize="0"/>
          <p:nvPr/>
        </p:nvPicPr>
        <p:blipFill>
          <a:blip r:embed="rId3">
            <a:alphaModFix/>
          </a:blip>
          <a:stretch>
            <a:fillRect/>
          </a:stretch>
        </p:blipFill>
        <p:spPr>
          <a:xfrm>
            <a:off x="5059926" y="4172625"/>
            <a:ext cx="1202050" cy="1601075"/>
          </a:xfrm>
          <a:prstGeom prst="rect">
            <a:avLst/>
          </a:prstGeom>
          <a:noFill/>
          <a:ln w="9525" cap="flat" cmpd="sng">
            <a:solidFill>
              <a:schemeClr val="dk2"/>
            </a:solidFill>
            <a:prstDash val="solid"/>
            <a:round/>
            <a:headEnd type="none" w="sm" len="sm"/>
            <a:tailEnd type="none" w="sm" len="sm"/>
          </a:ln>
        </p:spPr>
      </p:pic>
      <p:pic>
        <p:nvPicPr>
          <p:cNvPr id="511" name="Google Shape;511;p92"/>
          <p:cNvPicPr preferRelativeResize="0"/>
          <p:nvPr/>
        </p:nvPicPr>
        <p:blipFill>
          <a:blip r:embed="rId4">
            <a:alphaModFix/>
          </a:blip>
          <a:stretch>
            <a:fillRect/>
          </a:stretch>
        </p:blipFill>
        <p:spPr>
          <a:xfrm>
            <a:off x="6749775" y="4172625"/>
            <a:ext cx="1233610" cy="1619225"/>
          </a:xfrm>
          <a:prstGeom prst="rect">
            <a:avLst/>
          </a:prstGeom>
          <a:noFill/>
          <a:ln w="9525" cap="flat" cmpd="sng">
            <a:solidFill>
              <a:schemeClr val="dk2"/>
            </a:solidFill>
            <a:prstDash val="solid"/>
            <a:round/>
            <a:headEnd type="none" w="sm" len="sm"/>
            <a:tailEnd type="none" w="sm" len="sm"/>
          </a:ln>
        </p:spPr>
      </p:pic>
      <p:pic>
        <p:nvPicPr>
          <p:cNvPr id="512" name="Google Shape;512;p92"/>
          <p:cNvPicPr preferRelativeResize="0"/>
          <p:nvPr/>
        </p:nvPicPr>
        <p:blipFill rotWithShape="1">
          <a:blip r:embed="rId5">
            <a:alphaModFix/>
          </a:blip>
          <a:srcRect l="8478" t="2568" r="8478" b="33863"/>
          <a:stretch/>
        </p:blipFill>
        <p:spPr>
          <a:xfrm>
            <a:off x="587175" y="1473750"/>
            <a:ext cx="1568878" cy="1601078"/>
          </a:xfrm>
          <a:prstGeom prst="rect">
            <a:avLst/>
          </a:prstGeom>
          <a:noFill/>
          <a:ln w="9525" cap="flat" cmpd="sng">
            <a:solidFill>
              <a:schemeClr val="dk2"/>
            </a:solidFill>
            <a:prstDash val="solid"/>
            <a:round/>
            <a:headEnd type="none" w="sm" len="sm"/>
            <a:tailEnd type="none" w="sm" len="sm"/>
          </a:ln>
        </p:spPr>
      </p:pic>
      <p:pic>
        <p:nvPicPr>
          <p:cNvPr id="513" name="Google Shape;513;p92"/>
          <p:cNvPicPr preferRelativeResize="0"/>
          <p:nvPr/>
        </p:nvPicPr>
        <p:blipFill>
          <a:blip r:embed="rId6">
            <a:alphaModFix/>
          </a:blip>
          <a:stretch>
            <a:fillRect/>
          </a:stretch>
        </p:blipFill>
        <p:spPr>
          <a:xfrm>
            <a:off x="2415079" y="1489845"/>
            <a:ext cx="1568875" cy="1568892"/>
          </a:xfrm>
          <a:prstGeom prst="rect">
            <a:avLst/>
          </a:prstGeom>
          <a:noFill/>
          <a:ln w="9525" cap="flat" cmpd="sng">
            <a:solidFill>
              <a:schemeClr val="dk2"/>
            </a:solidFill>
            <a:prstDash val="solid"/>
            <a:round/>
            <a:headEnd type="none" w="sm" len="sm"/>
            <a:tailEnd type="none" w="sm" len="sm"/>
          </a:ln>
        </p:spPr>
      </p:pic>
      <p:pic>
        <p:nvPicPr>
          <p:cNvPr id="514" name="Google Shape;514;p92"/>
          <p:cNvPicPr preferRelativeResize="0"/>
          <p:nvPr/>
        </p:nvPicPr>
        <p:blipFill rotWithShape="1">
          <a:blip r:embed="rId7">
            <a:alphaModFix/>
          </a:blip>
          <a:srcRect l="45831" t="22433" r="21605" b="40730"/>
          <a:stretch/>
        </p:blipFill>
        <p:spPr>
          <a:xfrm>
            <a:off x="6789725" y="1262042"/>
            <a:ext cx="1202051" cy="1977334"/>
          </a:xfrm>
          <a:prstGeom prst="rect">
            <a:avLst/>
          </a:prstGeom>
          <a:noFill/>
          <a:ln w="9525" cap="flat" cmpd="sng">
            <a:solidFill>
              <a:schemeClr val="dk2"/>
            </a:solidFill>
            <a:prstDash val="solid"/>
            <a:round/>
            <a:headEnd type="none" w="sm" len="sm"/>
            <a:tailEnd type="none" w="sm" len="sm"/>
          </a:ln>
        </p:spPr>
      </p:pic>
      <p:pic>
        <p:nvPicPr>
          <p:cNvPr id="515" name="Google Shape;515;p92"/>
          <p:cNvPicPr preferRelativeResize="0"/>
          <p:nvPr/>
        </p:nvPicPr>
        <p:blipFill>
          <a:blip r:embed="rId8">
            <a:alphaModFix/>
          </a:blip>
          <a:stretch>
            <a:fillRect/>
          </a:stretch>
        </p:blipFill>
        <p:spPr>
          <a:xfrm>
            <a:off x="5155400" y="1309200"/>
            <a:ext cx="1202050" cy="1930167"/>
          </a:xfrm>
          <a:prstGeom prst="rect">
            <a:avLst/>
          </a:prstGeom>
          <a:noFill/>
          <a:ln w="9525" cap="flat" cmpd="sng">
            <a:solidFill>
              <a:schemeClr val="dk2"/>
            </a:solidFill>
            <a:prstDash val="solid"/>
            <a:round/>
            <a:headEnd type="none" w="sm" len="sm"/>
            <a:tailEnd type="none" w="sm" len="sm"/>
          </a:ln>
        </p:spPr>
      </p:pic>
      <p:pic>
        <p:nvPicPr>
          <p:cNvPr id="516" name="Google Shape;516;p92"/>
          <p:cNvPicPr preferRelativeResize="0"/>
          <p:nvPr/>
        </p:nvPicPr>
        <p:blipFill>
          <a:blip r:embed="rId9">
            <a:alphaModFix/>
          </a:blip>
          <a:stretch>
            <a:fillRect/>
          </a:stretch>
        </p:blipFill>
        <p:spPr>
          <a:xfrm>
            <a:off x="748305" y="4248825"/>
            <a:ext cx="1407745" cy="1455501"/>
          </a:xfrm>
          <a:prstGeom prst="rect">
            <a:avLst/>
          </a:prstGeom>
          <a:noFill/>
          <a:ln w="9525" cap="flat" cmpd="sng">
            <a:solidFill>
              <a:srgbClr val="1E3D7B"/>
            </a:solidFill>
            <a:prstDash val="solid"/>
            <a:round/>
            <a:headEnd type="none" w="sm" len="sm"/>
            <a:tailEnd type="none" w="sm" len="sm"/>
          </a:ln>
        </p:spPr>
      </p:pic>
      <p:pic>
        <p:nvPicPr>
          <p:cNvPr id="517" name="Google Shape;517;p92"/>
          <p:cNvPicPr preferRelativeResize="0"/>
          <p:nvPr/>
        </p:nvPicPr>
        <p:blipFill>
          <a:blip r:embed="rId10">
            <a:alphaModFix/>
          </a:blip>
          <a:stretch>
            <a:fillRect/>
          </a:stretch>
        </p:blipFill>
        <p:spPr>
          <a:xfrm>
            <a:off x="2415075" y="4203975"/>
            <a:ext cx="1407750" cy="1599032"/>
          </a:xfrm>
          <a:prstGeom prst="rect">
            <a:avLst/>
          </a:prstGeom>
          <a:noFill/>
          <a:ln w="9525" cap="flat" cmpd="sng">
            <a:solidFill>
              <a:srgbClr val="1E3D7B"/>
            </a:solidFill>
            <a:prstDash val="solid"/>
            <a:round/>
            <a:headEnd type="none" w="sm" len="sm"/>
            <a:tailEnd type="none" w="sm" len="sm"/>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188"/>
        <p:cNvGrpSpPr/>
        <p:nvPr/>
      </p:nvGrpSpPr>
      <p:grpSpPr>
        <a:xfrm>
          <a:off x="0" y="0"/>
          <a:ext cx="0" cy="0"/>
          <a:chOff x="0" y="0"/>
          <a:chExt cx="0" cy="0"/>
        </a:xfrm>
      </p:grpSpPr>
      <p:sp>
        <p:nvSpPr>
          <p:cNvPr id="1189" name="Google Shape;1189;p164"/>
          <p:cNvSpPr txBox="1">
            <a:spLocks noGrp="1"/>
          </p:cNvSpPr>
          <p:nvPr>
            <p:ph type="body" idx="1"/>
          </p:nvPr>
        </p:nvSpPr>
        <p:spPr>
          <a:xfrm>
            <a:off x="0" y="42200"/>
            <a:ext cx="9144000" cy="6773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400"/>
              <a:buNone/>
            </a:pPr>
            <a:r>
              <a:rPr lang="en" sz="2700" b="1">
                <a:solidFill>
                  <a:srgbClr val="B45F06"/>
                </a:solidFill>
                <a:latin typeface="Century Gothic"/>
                <a:ea typeface="Century Gothic"/>
                <a:cs typeface="Century Gothic"/>
                <a:sym typeface="Century Gothic"/>
              </a:rPr>
              <a:t>In the nineteenth century, the United States </a:t>
            </a:r>
            <a:r>
              <a:rPr lang="en" sz="2700" b="1">
                <a:solidFill>
                  <a:srgbClr val="38761D"/>
                </a:solidFill>
                <a:latin typeface="Century Gothic"/>
                <a:ea typeface="Century Gothic"/>
                <a:cs typeface="Century Gothic"/>
                <a:sym typeface="Century Gothic"/>
              </a:rPr>
              <a:t>expanded</a:t>
            </a:r>
            <a:r>
              <a:rPr lang="en" sz="2700" b="1">
                <a:solidFill>
                  <a:srgbClr val="B45F06"/>
                </a:solidFill>
                <a:latin typeface="Century Gothic"/>
                <a:ea typeface="Century Gothic"/>
                <a:cs typeface="Century Gothic"/>
                <a:sym typeface="Century Gothic"/>
              </a:rPr>
              <a:t> its territory westward at a </a:t>
            </a:r>
            <a:r>
              <a:rPr lang="en" sz="2700" b="1">
                <a:solidFill>
                  <a:srgbClr val="38761D"/>
                </a:solidFill>
                <a:latin typeface="Century Gothic"/>
                <a:ea typeface="Century Gothic"/>
                <a:cs typeface="Century Gothic"/>
                <a:sym typeface="Century Gothic"/>
              </a:rPr>
              <a:t>dramatic</a:t>
            </a:r>
            <a:r>
              <a:rPr lang="en" sz="2700" b="1">
                <a:solidFill>
                  <a:srgbClr val="B45F06"/>
                </a:solidFill>
                <a:latin typeface="Century Gothic"/>
                <a:ea typeface="Century Gothic"/>
                <a:cs typeface="Century Gothic"/>
                <a:sym typeface="Century Gothic"/>
              </a:rPr>
              <a:t> pace, leading to conflict, national growth, and ongoing cultural exchange within a </a:t>
            </a:r>
            <a:r>
              <a:rPr lang="en" sz="2700" b="1">
                <a:solidFill>
                  <a:srgbClr val="38761D"/>
                </a:solidFill>
                <a:latin typeface="Century Gothic"/>
                <a:ea typeface="Century Gothic"/>
                <a:cs typeface="Century Gothic"/>
                <a:sym typeface="Century Gothic"/>
              </a:rPr>
              <a:t>transformed</a:t>
            </a:r>
            <a:r>
              <a:rPr lang="en" sz="2700" b="1">
                <a:solidFill>
                  <a:srgbClr val="B45F06"/>
                </a:solidFill>
                <a:latin typeface="Century Gothic"/>
                <a:ea typeface="Century Gothic"/>
                <a:cs typeface="Century Gothic"/>
                <a:sym typeface="Century Gothic"/>
              </a:rPr>
              <a:t> continent.</a:t>
            </a:r>
            <a:endParaRPr sz="2700" b="1">
              <a:solidFill>
                <a:srgbClr val="B45F06"/>
              </a:solidFill>
              <a:latin typeface="Century Gothic"/>
              <a:ea typeface="Century Gothic"/>
              <a:cs typeface="Century Gothic"/>
              <a:sym typeface="Century Gothic"/>
            </a:endParaRPr>
          </a:p>
          <a:p>
            <a:pPr marL="0" lvl="0" indent="0" algn="l" rtl="0">
              <a:lnSpc>
                <a:spcPct val="100000"/>
              </a:lnSpc>
              <a:spcBef>
                <a:spcPts val="0"/>
              </a:spcBef>
              <a:spcAft>
                <a:spcPts val="0"/>
              </a:spcAft>
              <a:buClr>
                <a:srgbClr val="000000"/>
              </a:buClr>
              <a:buSzPts val="1500"/>
              <a:buFont typeface="Arial"/>
              <a:buNone/>
            </a:pPr>
            <a:endParaRPr sz="2700" b="1" u="sng">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2500" b="1">
                <a:solidFill>
                  <a:schemeClr val="dk1"/>
                </a:solidFill>
                <a:latin typeface="Century Gothic"/>
                <a:ea typeface="Century Gothic"/>
                <a:cs typeface="Century Gothic"/>
                <a:sym typeface="Century Gothic"/>
              </a:rPr>
              <a:t>Who or what is the sentence about? </a:t>
            </a:r>
            <a:endParaRPr sz="25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25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2500" b="1">
                <a:solidFill>
                  <a:schemeClr val="dk1"/>
                </a:solidFill>
                <a:latin typeface="Century Gothic"/>
                <a:ea typeface="Century Gothic"/>
                <a:cs typeface="Century Gothic"/>
                <a:sym typeface="Century Gothic"/>
              </a:rPr>
              <a:t>What about it? (Cause) </a:t>
            </a:r>
            <a:endParaRPr sz="2500" b="1">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2500" b="1">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2500" b="1">
                <a:solidFill>
                  <a:schemeClr val="dk1"/>
                </a:solidFill>
                <a:latin typeface="Century Gothic"/>
                <a:ea typeface="Century Gothic"/>
                <a:cs typeface="Century Gothic"/>
                <a:sym typeface="Century Gothic"/>
              </a:rPr>
              <a:t>How did it happen? </a:t>
            </a:r>
            <a:endParaRPr sz="2500" b="1">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2500" b="1">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2500" b="1">
                <a:solidFill>
                  <a:schemeClr val="dk1"/>
                </a:solidFill>
                <a:latin typeface="Century Gothic"/>
                <a:ea typeface="Century Gothic"/>
                <a:cs typeface="Century Gothic"/>
                <a:sym typeface="Century Gothic"/>
              </a:rPr>
              <a:t>What does the word dramatic make you think about the rate in which the United States expanded?</a:t>
            </a:r>
            <a:endParaRPr sz="2500" b="1">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25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2500" b="1">
                <a:solidFill>
                  <a:schemeClr val="dk1"/>
                </a:solidFill>
                <a:latin typeface="Century Gothic"/>
                <a:ea typeface="Century Gothic"/>
                <a:cs typeface="Century Gothic"/>
                <a:sym typeface="Century Gothic"/>
              </a:rPr>
              <a:t>What was the result? (effect)  How many were there?</a:t>
            </a:r>
            <a:endParaRPr sz="2500" b="1">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25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2500" b="1">
                <a:solidFill>
                  <a:schemeClr val="dk1"/>
                </a:solidFill>
                <a:latin typeface="Century Gothic"/>
                <a:ea typeface="Century Gothic"/>
                <a:cs typeface="Century Gothic"/>
                <a:sym typeface="Century Gothic"/>
              </a:rPr>
              <a:t>When?</a:t>
            </a:r>
            <a:endParaRPr sz="2500" b="1">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rgbClr val="000000"/>
              </a:buClr>
              <a:buSzPts val="1500"/>
              <a:buFont typeface="Arial"/>
              <a:buNone/>
            </a:pPr>
            <a:endParaRPr sz="2700" b="1">
              <a:solidFill>
                <a:schemeClr val="dk1"/>
              </a:solidFill>
              <a:latin typeface="Comic Sans MS"/>
              <a:ea typeface="Comic Sans MS"/>
              <a:cs typeface="Comic Sans MS"/>
              <a:sym typeface="Comic Sans MS"/>
            </a:endParaRPr>
          </a:p>
          <a:p>
            <a:pPr marL="0" lvl="0" indent="0" algn="l" rtl="0">
              <a:lnSpc>
                <a:spcPct val="100000"/>
              </a:lnSpc>
              <a:spcBef>
                <a:spcPts val="0"/>
              </a:spcBef>
              <a:spcAft>
                <a:spcPts val="0"/>
              </a:spcAft>
              <a:buClr>
                <a:srgbClr val="000000"/>
              </a:buClr>
              <a:buSzPts val="1500"/>
              <a:buFont typeface="Arial"/>
              <a:buNone/>
            </a:pPr>
            <a:endParaRPr sz="2700" b="1">
              <a:solidFill>
                <a:schemeClr val="dk1"/>
              </a:solidFill>
              <a:latin typeface="Comic Sans MS"/>
              <a:ea typeface="Comic Sans MS"/>
              <a:cs typeface="Comic Sans MS"/>
              <a:sym typeface="Comic Sans MS"/>
            </a:endParaRPr>
          </a:p>
          <a:p>
            <a:pPr marL="0" lvl="0" indent="0" algn="l" rtl="0">
              <a:lnSpc>
                <a:spcPct val="100000"/>
              </a:lnSpc>
              <a:spcBef>
                <a:spcPts val="0"/>
              </a:spcBef>
              <a:spcAft>
                <a:spcPts val="0"/>
              </a:spcAft>
              <a:buClr>
                <a:srgbClr val="000000"/>
              </a:buClr>
              <a:buSzPts val="1500"/>
              <a:buFont typeface="Arial"/>
              <a:buNone/>
            </a:pPr>
            <a:endParaRPr sz="2700" b="1">
              <a:solidFill>
                <a:schemeClr val="dk1"/>
              </a:solidFill>
              <a:latin typeface="Comic Sans MS"/>
              <a:ea typeface="Comic Sans MS"/>
              <a:cs typeface="Comic Sans MS"/>
              <a:sym typeface="Comic Sans MS"/>
            </a:endParaRPr>
          </a:p>
          <a:p>
            <a:pPr marL="0" lvl="0" indent="0" algn="l" rtl="0">
              <a:lnSpc>
                <a:spcPct val="100000"/>
              </a:lnSpc>
              <a:spcBef>
                <a:spcPts val="0"/>
              </a:spcBef>
              <a:spcAft>
                <a:spcPts val="0"/>
              </a:spcAft>
              <a:buClr>
                <a:srgbClr val="000000"/>
              </a:buClr>
              <a:buSzPts val="1500"/>
              <a:buFont typeface="Arial"/>
              <a:buNone/>
            </a:pPr>
            <a:endParaRPr sz="2700" i="1">
              <a:solidFill>
                <a:schemeClr val="dk1"/>
              </a:solidFill>
              <a:latin typeface="Comic Sans MS"/>
              <a:ea typeface="Comic Sans MS"/>
              <a:cs typeface="Comic Sans MS"/>
              <a:sym typeface="Comic Sans MS"/>
            </a:endParaRPr>
          </a:p>
          <a:p>
            <a:pPr marL="0" lvl="0" indent="0" algn="l" rtl="0">
              <a:lnSpc>
                <a:spcPct val="100000"/>
              </a:lnSpc>
              <a:spcBef>
                <a:spcPts val="0"/>
              </a:spcBef>
              <a:spcAft>
                <a:spcPts val="0"/>
              </a:spcAft>
              <a:buSzPts val="2400"/>
              <a:buNone/>
            </a:pPr>
            <a:r>
              <a:rPr lang="en" sz="2100">
                <a:solidFill>
                  <a:srgbClr val="000000"/>
                </a:solidFill>
                <a:latin typeface="Comic Sans MS"/>
                <a:ea typeface="Comic Sans MS"/>
                <a:cs typeface="Comic Sans MS"/>
                <a:sym typeface="Comic Sans MS"/>
              </a:rPr>
              <a:t> </a:t>
            </a:r>
            <a:endParaRPr sz="800">
              <a:solidFill>
                <a:srgbClr val="000000"/>
              </a:solidFill>
              <a:latin typeface="Comic Sans MS"/>
              <a:ea typeface="Comic Sans MS"/>
              <a:cs typeface="Comic Sans MS"/>
              <a:sym typeface="Comic Sans MS"/>
            </a:endParaRPr>
          </a:p>
          <a:p>
            <a:pPr marL="0" lvl="0" indent="0" algn="l" rtl="0">
              <a:lnSpc>
                <a:spcPct val="100000"/>
              </a:lnSpc>
              <a:spcBef>
                <a:spcPts val="0"/>
              </a:spcBef>
              <a:spcAft>
                <a:spcPts val="0"/>
              </a:spcAft>
              <a:buSzPts val="2400"/>
              <a:buNone/>
            </a:pPr>
            <a:endParaRPr sz="800">
              <a:solidFill>
                <a:srgbClr val="000000"/>
              </a:solidFill>
              <a:latin typeface="Comic Sans MS"/>
              <a:ea typeface="Comic Sans MS"/>
              <a:cs typeface="Comic Sans MS"/>
              <a:sym typeface="Comic Sans MS"/>
            </a:endParaRPr>
          </a:p>
          <a:p>
            <a:pPr marL="0" lvl="0" indent="0" algn="ctr" rtl="0">
              <a:lnSpc>
                <a:spcPct val="100000"/>
              </a:lnSpc>
              <a:spcBef>
                <a:spcPts val="0"/>
              </a:spcBef>
              <a:spcAft>
                <a:spcPts val="0"/>
              </a:spcAft>
              <a:buClr>
                <a:schemeClr val="dk1"/>
              </a:buClr>
              <a:buSzPts val="1500"/>
              <a:buFont typeface="Arial"/>
              <a:buNone/>
            </a:pPr>
            <a:endParaRPr sz="2100">
              <a:solidFill>
                <a:schemeClr val="dk1"/>
              </a:solidFill>
              <a:latin typeface="Comic Sans MS"/>
              <a:ea typeface="Comic Sans MS"/>
              <a:cs typeface="Comic Sans MS"/>
              <a:sym typeface="Comic Sans MS"/>
            </a:endParaRPr>
          </a:p>
          <a:p>
            <a:pPr marL="0" lvl="0" indent="0" algn="ctr" rtl="0">
              <a:lnSpc>
                <a:spcPct val="100000"/>
              </a:lnSpc>
              <a:spcBef>
                <a:spcPts val="0"/>
              </a:spcBef>
              <a:spcAft>
                <a:spcPts val="0"/>
              </a:spcAft>
              <a:buSzPts val="2400"/>
              <a:buNone/>
            </a:pPr>
            <a:endParaRPr sz="2100">
              <a:solidFill>
                <a:schemeClr val="dk1"/>
              </a:solidFill>
              <a:latin typeface="Comic Sans MS"/>
              <a:ea typeface="Comic Sans MS"/>
              <a:cs typeface="Comic Sans MS"/>
              <a:sym typeface="Comic Sans M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4CCCC"/>
        </a:solidFill>
        <a:effectLst/>
      </p:bgPr>
    </p:bg>
    <p:spTree>
      <p:nvGrpSpPr>
        <p:cNvPr id="1" name="Shape 1193"/>
        <p:cNvGrpSpPr/>
        <p:nvPr/>
      </p:nvGrpSpPr>
      <p:grpSpPr>
        <a:xfrm>
          <a:off x="0" y="0"/>
          <a:ext cx="0" cy="0"/>
          <a:chOff x="0" y="0"/>
          <a:chExt cx="0" cy="0"/>
        </a:xfrm>
      </p:grpSpPr>
      <p:sp>
        <p:nvSpPr>
          <p:cNvPr id="1194" name="Google Shape;1194;p165"/>
          <p:cNvSpPr txBox="1">
            <a:spLocks noGrp="1"/>
          </p:cNvSpPr>
          <p:nvPr>
            <p:ph type="body" idx="1"/>
          </p:nvPr>
        </p:nvSpPr>
        <p:spPr>
          <a:xfrm>
            <a:off x="0" y="42200"/>
            <a:ext cx="9144000" cy="6773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400"/>
              <a:buNone/>
            </a:pPr>
            <a:r>
              <a:rPr lang="en" sz="2700" b="1">
                <a:solidFill>
                  <a:srgbClr val="B45F06"/>
                </a:solidFill>
                <a:latin typeface="Century Gothic"/>
                <a:ea typeface="Century Gothic"/>
                <a:cs typeface="Century Gothic"/>
                <a:sym typeface="Century Gothic"/>
              </a:rPr>
              <a:t>In the nineteenth century, the United States </a:t>
            </a:r>
            <a:r>
              <a:rPr lang="en" sz="2700" b="1">
                <a:solidFill>
                  <a:srgbClr val="38761D"/>
                </a:solidFill>
                <a:latin typeface="Century Gothic"/>
                <a:ea typeface="Century Gothic"/>
                <a:cs typeface="Century Gothic"/>
                <a:sym typeface="Century Gothic"/>
              </a:rPr>
              <a:t>expanded</a:t>
            </a:r>
            <a:r>
              <a:rPr lang="en" sz="2700" b="1">
                <a:solidFill>
                  <a:srgbClr val="B45F06"/>
                </a:solidFill>
                <a:latin typeface="Century Gothic"/>
                <a:ea typeface="Century Gothic"/>
                <a:cs typeface="Century Gothic"/>
                <a:sym typeface="Century Gothic"/>
              </a:rPr>
              <a:t> its territory westward at a </a:t>
            </a:r>
            <a:r>
              <a:rPr lang="en" sz="2700" b="1">
                <a:solidFill>
                  <a:srgbClr val="38761D"/>
                </a:solidFill>
                <a:latin typeface="Century Gothic"/>
                <a:ea typeface="Century Gothic"/>
                <a:cs typeface="Century Gothic"/>
                <a:sym typeface="Century Gothic"/>
              </a:rPr>
              <a:t>dramatic</a:t>
            </a:r>
            <a:r>
              <a:rPr lang="en" sz="2700" b="1">
                <a:solidFill>
                  <a:srgbClr val="B45F06"/>
                </a:solidFill>
                <a:latin typeface="Century Gothic"/>
                <a:ea typeface="Century Gothic"/>
                <a:cs typeface="Century Gothic"/>
                <a:sym typeface="Century Gothic"/>
              </a:rPr>
              <a:t> pace, leading to conflict, national growth, and ongoing cultural exchange within a </a:t>
            </a:r>
            <a:r>
              <a:rPr lang="en" sz="2700" b="1">
                <a:solidFill>
                  <a:srgbClr val="38761D"/>
                </a:solidFill>
                <a:latin typeface="Century Gothic"/>
                <a:ea typeface="Century Gothic"/>
                <a:cs typeface="Century Gothic"/>
                <a:sym typeface="Century Gothic"/>
              </a:rPr>
              <a:t>transformed</a:t>
            </a:r>
            <a:r>
              <a:rPr lang="en" sz="2700" b="1">
                <a:solidFill>
                  <a:srgbClr val="B45F06"/>
                </a:solidFill>
                <a:latin typeface="Century Gothic"/>
                <a:ea typeface="Century Gothic"/>
                <a:cs typeface="Century Gothic"/>
                <a:sym typeface="Century Gothic"/>
              </a:rPr>
              <a:t> continent.</a:t>
            </a:r>
            <a:endParaRPr sz="2700" b="1">
              <a:solidFill>
                <a:srgbClr val="B45F06"/>
              </a:solidFill>
              <a:latin typeface="Century Gothic"/>
              <a:ea typeface="Century Gothic"/>
              <a:cs typeface="Century Gothic"/>
              <a:sym typeface="Century Gothic"/>
            </a:endParaRPr>
          </a:p>
          <a:p>
            <a:pPr marL="0" lvl="0" indent="0" algn="ctr" rtl="0">
              <a:lnSpc>
                <a:spcPct val="100000"/>
              </a:lnSpc>
              <a:spcBef>
                <a:spcPts val="0"/>
              </a:spcBef>
              <a:spcAft>
                <a:spcPts val="0"/>
              </a:spcAft>
              <a:buClr>
                <a:srgbClr val="000000"/>
              </a:buClr>
              <a:buSzPts val="1500"/>
              <a:buFont typeface="Arial"/>
              <a:buNone/>
            </a:pPr>
            <a:endParaRPr sz="2700" b="1" u="sng">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Clr>
                <a:srgbClr val="000000"/>
              </a:buClr>
              <a:buSzPts val="1500"/>
              <a:buFont typeface="Arial"/>
              <a:buNone/>
            </a:pPr>
            <a:r>
              <a:rPr lang="en" sz="2700">
                <a:solidFill>
                  <a:schemeClr val="dk1"/>
                </a:solidFill>
                <a:latin typeface="Century Gothic"/>
                <a:ea typeface="Century Gothic"/>
                <a:cs typeface="Century Gothic"/>
                <a:sym typeface="Century Gothic"/>
              </a:rPr>
              <a:t>Where might you chunk this sentence?</a:t>
            </a:r>
            <a:endParaRPr sz="2700">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Clr>
                <a:srgbClr val="000000"/>
              </a:buClr>
              <a:buSzPts val="1500"/>
              <a:buFont typeface="Arial"/>
              <a:buNone/>
            </a:pPr>
            <a:r>
              <a:rPr lang="en" sz="2700">
                <a:solidFill>
                  <a:schemeClr val="dk1"/>
                </a:solidFill>
                <a:latin typeface="Century Gothic"/>
                <a:ea typeface="Century Gothic"/>
                <a:cs typeface="Century Gothic"/>
                <a:sym typeface="Century Gothic"/>
              </a:rPr>
              <a:t>What questions would you ask to help you deconstruct this sentence?</a:t>
            </a:r>
            <a:endParaRPr sz="2700">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Clr>
                <a:srgbClr val="000000"/>
              </a:buClr>
              <a:buSzPts val="1500"/>
              <a:buFont typeface="Arial"/>
              <a:buNone/>
            </a:pPr>
            <a:r>
              <a:rPr lang="en" sz="2700">
                <a:solidFill>
                  <a:schemeClr val="dk1"/>
                </a:solidFill>
                <a:latin typeface="Century Gothic"/>
                <a:ea typeface="Century Gothic"/>
                <a:cs typeface="Century Gothic"/>
                <a:sym typeface="Century Gothic"/>
              </a:rPr>
              <a:t>What kind of sentence is this?</a:t>
            </a:r>
            <a:endParaRPr sz="2700">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Clr>
                <a:srgbClr val="000000"/>
              </a:buClr>
              <a:buSzPts val="1500"/>
              <a:buFont typeface="Arial"/>
              <a:buNone/>
            </a:pPr>
            <a:r>
              <a:rPr lang="en" sz="2700">
                <a:solidFill>
                  <a:schemeClr val="dk1"/>
                </a:solidFill>
                <a:latin typeface="Century Gothic"/>
                <a:ea typeface="Century Gothic"/>
                <a:cs typeface="Century Gothic"/>
                <a:sym typeface="Century Gothic"/>
              </a:rPr>
              <a:t>Then practice writing sentences using the frame.</a:t>
            </a:r>
            <a:endParaRPr sz="2700">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Clr>
                <a:srgbClr val="000000"/>
              </a:buClr>
              <a:buSzPts val="1500"/>
              <a:buFont typeface="Arial"/>
              <a:buNone/>
            </a:pPr>
            <a:endParaRPr sz="2700" b="1" u="sng">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Clr>
                <a:srgbClr val="000000"/>
              </a:buClr>
              <a:buSzPts val="1500"/>
              <a:buFont typeface="Arial"/>
              <a:buNone/>
            </a:pPr>
            <a:r>
              <a:rPr lang="en" sz="2700" i="1">
                <a:solidFill>
                  <a:schemeClr val="dk1"/>
                </a:solidFill>
                <a:latin typeface="Century Gothic"/>
                <a:ea typeface="Century Gothic"/>
                <a:cs typeface="Century Gothic"/>
                <a:sym typeface="Century Gothic"/>
              </a:rPr>
              <a:t>In ______, the ______  ______leading to  _______.</a:t>
            </a:r>
            <a:endParaRPr sz="2700" i="1">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rgbClr val="000000"/>
              </a:buClr>
              <a:buSzPts val="1500"/>
              <a:buFont typeface="Arial"/>
              <a:buNone/>
            </a:pPr>
            <a:r>
              <a:rPr lang="en" sz="2700" i="1">
                <a:solidFill>
                  <a:schemeClr val="dk1"/>
                </a:solidFill>
                <a:latin typeface="Century Gothic"/>
                <a:ea typeface="Century Gothic"/>
                <a:cs typeface="Century Gothic"/>
                <a:sym typeface="Century Gothic"/>
              </a:rPr>
              <a:t>Examples: </a:t>
            </a:r>
            <a:endParaRPr sz="2700" i="1">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Clr>
                <a:srgbClr val="000000"/>
              </a:buClr>
              <a:buSzPts val="1500"/>
              <a:buFont typeface="Arial"/>
              <a:buNone/>
            </a:pPr>
            <a:r>
              <a:rPr lang="en" sz="1900" i="1">
                <a:solidFill>
                  <a:schemeClr val="dk1"/>
                </a:solidFill>
                <a:latin typeface="Century Gothic"/>
                <a:ea typeface="Century Gothic"/>
                <a:cs typeface="Century Gothic"/>
                <a:sym typeface="Century Gothic"/>
              </a:rPr>
              <a:t>In the beginning of the school year, the students were working hard leading to success for the rest of the year.</a:t>
            </a:r>
            <a:endParaRPr sz="1900" i="1">
              <a:solidFill>
                <a:schemeClr val="dk1"/>
              </a:solidFill>
              <a:latin typeface="Century Gothic"/>
              <a:ea typeface="Century Gothic"/>
              <a:cs typeface="Century Gothic"/>
              <a:sym typeface="Century Gothic"/>
            </a:endParaRPr>
          </a:p>
          <a:p>
            <a:pPr marL="0" lvl="0" indent="0" algn="ctr" rtl="0">
              <a:lnSpc>
                <a:spcPct val="100000"/>
              </a:lnSpc>
              <a:spcBef>
                <a:spcPts val="0"/>
              </a:spcBef>
              <a:spcAft>
                <a:spcPts val="0"/>
              </a:spcAft>
              <a:buClr>
                <a:srgbClr val="000000"/>
              </a:buClr>
              <a:buSzPts val="1500"/>
              <a:buFont typeface="Arial"/>
              <a:buNone/>
            </a:pPr>
            <a:r>
              <a:rPr lang="en" sz="1900" i="1">
                <a:solidFill>
                  <a:schemeClr val="dk1"/>
                </a:solidFill>
                <a:latin typeface="Century Gothic"/>
                <a:ea typeface="Century Gothic"/>
                <a:cs typeface="Century Gothic"/>
                <a:sym typeface="Century Gothic"/>
              </a:rPr>
              <a:t>In the nineteenth century, President Jefferson negotiated a monumental deal leading to the purchase of land that doubled the size of the country</a:t>
            </a:r>
            <a:r>
              <a:rPr lang="en" sz="2000" i="1">
                <a:solidFill>
                  <a:schemeClr val="dk1"/>
                </a:solidFill>
                <a:latin typeface="Century Gothic"/>
                <a:ea typeface="Century Gothic"/>
                <a:cs typeface="Century Gothic"/>
                <a:sym typeface="Century Gothic"/>
              </a:rPr>
              <a:t>.  </a:t>
            </a:r>
            <a:endParaRPr sz="2000" i="1">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SzPts val="2400"/>
              <a:buNone/>
            </a:pPr>
            <a:r>
              <a:rPr lang="en" sz="1400">
                <a:solidFill>
                  <a:srgbClr val="000000"/>
                </a:solidFill>
                <a:latin typeface="Comic Sans MS"/>
                <a:ea typeface="Comic Sans MS"/>
                <a:cs typeface="Comic Sans MS"/>
                <a:sym typeface="Comic Sans MS"/>
              </a:rPr>
              <a:t> </a:t>
            </a:r>
            <a:endParaRPr sz="100">
              <a:solidFill>
                <a:srgbClr val="000000"/>
              </a:solidFill>
              <a:latin typeface="Comic Sans MS"/>
              <a:ea typeface="Comic Sans MS"/>
              <a:cs typeface="Comic Sans MS"/>
              <a:sym typeface="Comic Sans MS"/>
            </a:endParaRPr>
          </a:p>
          <a:p>
            <a:pPr marL="0" lvl="0" indent="0" algn="l" rtl="0">
              <a:lnSpc>
                <a:spcPct val="100000"/>
              </a:lnSpc>
              <a:spcBef>
                <a:spcPts val="0"/>
              </a:spcBef>
              <a:spcAft>
                <a:spcPts val="0"/>
              </a:spcAft>
              <a:buSzPts val="2400"/>
              <a:buNone/>
            </a:pPr>
            <a:endParaRPr sz="100">
              <a:solidFill>
                <a:srgbClr val="000000"/>
              </a:solidFill>
              <a:latin typeface="Comic Sans MS"/>
              <a:ea typeface="Comic Sans MS"/>
              <a:cs typeface="Comic Sans MS"/>
              <a:sym typeface="Comic Sans MS"/>
            </a:endParaRPr>
          </a:p>
          <a:p>
            <a:pPr marL="0" lvl="0" indent="0" algn="ctr" rtl="0">
              <a:lnSpc>
                <a:spcPct val="100000"/>
              </a:lnSpc>
              <a:spcBef>
                <a:spcPts val="0"/>
              </a:spcBef>
              <a:spcAft>
                <a:spcPts val="0"/>
              </a:spcAft>
              <a:buClr>
                <a:schemeClr val="dk1"/>
              </a:buClr>
              <a:buSzPts val="1500"/>
              <a:buFont typeface="Arial"/>
              <a:buNone/>
            </a:pPr>
            <a:endParaRPr sz="1400">
              <a:solidFill>
                <a:schemeClr val="dk1"/>
              </a:solidFill>
              <a:latin typeface="Comic Sans MS"/>
              <a:ea typeface="Comic Sans MS"/>
              <a:cs typeface="Comic Sans MS"/>
              <a:sym typeface="Comic Sans MS"/>
            </a:endParaRPr>
          </a:p>
          <a:p>
            <a:pPr marL="0" lvl="0" indent="0" algn="ctr" rtl="0">
              <a:lnSpc>
                <a:spcPct val="100000"/>
              </a:lnSpc>
              <a:spcBef>
                <a:spcPts val="0"/>
              </a:spcBef>
              <a:spcAft>
                <a:spcPts val="0"/>
              </a:spcAft>
              <a:buSzPts val="2400"/>
              <a:buNone/>
            </a:pPr>
            <a:endParaRPr sz="1400">
              <a:solidFill>
                <a:schemeClr val="dk1"/>
              </a:solidFill>
              <a:latin typeface="Comic Sans MS"/>
              <a:ea typeface="Comic Sans MS"/>
              <a:cs typeface="Comic Sans MS"/>
              <a:sym typeface="Comic Sans M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1200" name="Google Shape;1200;p166"/>
          <p:cNvPicPr preferRelativeResize="0"/>
          <p:nvPr/>
        </p:nvPicPr>
        <p:blipFill rotWithShape="1">
          <a:blip r:embed="rId3">
            <a:alphaModFix/>
          </a:blip>
          <a:srcRect/>
          <a:stretch/>
        </p:blipFill>
        <p:spPr>
          <a:xfrm>
            <a:off x="3539425" y="1469575"/>
            <a:ext cx="5411700" cy="3574675"/>
          </a:xfrm>
          <a:prstGeom prst="rect">
            <a:avLst/>
          </a:prstGeom>
          <a:noFill/>
          <a:ln>
            <a:noFill/>
          </a:ln>
        </p:spPr>
      </p:pic>
      <p:cxnSp>
        <p:nvCxnSpPr>
          <p:cNvPr id="1201" name="Google Shape;1201;p166"/>
          <p:cNvCxnSpPr/>
          <p:nvPr/>
        </p:nvCxnSpPr>
        <p:spPr>
          <a:xfrm>
            <a:off x="336169" y="328700"/>
            <a:ext cx="8449200" cy="0"/>
          </a:xfrm>
          <a:prstGeom prst="straightConnector1">
            <a:avLst/>
          </a:prstGeom>
          <a:noFill/>
          <a:ln w="9525" cap="flat" cmpd="sng">
            <a:solidFill>
              <a:schemeClr val="dk2"/>
            </a:solidFill>
            <a:prstDash val="solid"/>
            <a:round/>
            <a:headEnd type="none" w="sm" len="sm"/>
            <a:tailEnd type="none" w="sm" len="sm"/>
          </a:ln>
        </p:spPr>
      </p:cxnSp>
      <p:cxnSp>
        <p:nvCxnSpPr>
          <p:cNvPr id="1202" name="Google Shape;1202;p166"/>
          <p:cNvCxnSpPr/>
          <p:nvPr/>
        </p:nvCxnSpPr>
        <p:spPr>
          <a:xfrm>
            <a:off x="336169" y="6500900"/>
            <a:ext cx="8449200" cy="0"/>
          </a:xfrm>
          <a:prstGeom prst="straightConnector1">
            <a:avLst/>
          </a:prstGeom>
          <a:noFill/>
          <a:ln w="9525" cap="flat" cmpd="sng">
            <a:solidFill>
              <a:schemeClr val="dk2"/>
            </a:solidFill>
            <a:prstDash val="solid"/>
            <a:round/>
            <a:headEnd type="none" w="sm" len="sm"/>
            <a:tailEnd type="none" w="sm" len="sm"/>
          </a:ln>
        </p:spPr>
      </p:cxnSp>
      <p:sp>
        <p:nvSpPr>
          <p:cNvPr id="1203" name="Google Shape;1203;p166"/>
          <p:cNvSpPr txBox="1"/>
          <p:nvPr/>
        </p:nvSpPr>
        <p:spPr>
          <a:xfrm>
            <a:off x="171650" y="2655050"/>
            <a:ext cx="3612600" cy="238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400"/>
              <a:buFont typeface="Arial"/>
              <a:buNone/>
            </a:pPr>
            <a:r>
              <a:rPr lang="en" sz="3400" b="0" i="0" u="none" strike="noStrike" cap="none">
                <a:solidFill>
                  <a:srgbClr val="000000"/>
                </a:solidFill>
                <a:latin typeface="Century Gothic"/>
                <a:ea typeface="Century Gothic"/>
                <a:cs typeface="Century Gothic"/>
                <a:sym typeface="Century Gothic"/>
              </a:rPr>
              <a:t>Remote Considerations</a:t>
            </a:r>
            <a:endParaRPr sz="3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207"/>
        <p:cNvGrpSpPr/>
        <p:nvPr/>
      </p:nvGrpSpPr>
      <p:grpSpPr>
        <a:xfrm>
          <a:off x="0" y="0"/>
          <a:ext cx="0" cy="0"/>
          <a:chOff x="0" y="0"/>
          <a:chExt cx="0" cy="0"/>
        </a:xfrm>
      </p:grpSpPr>
      <p:sp>
        <p:nvSpPr>
          <p:cNvPr id="1208" name="Google Shape;1208;p167"/>
          <p:cNvSpPr txBox="1">
            <a:spLocks noGrp="1"/>
          </p:cNvSpPr>
          <p:nvPr>
            <p:ph type="title"/>
          </p:nvPr>
        </p:nvSpPr>
        <p:spPr>
          <a:xfrm>
            <a:off x="0" y="0"/>
            <a:ext cx="9144000" cy="2295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
                <a:highlight>
                  <a:srgbClr val="CFE2F3"/>
                </a:highlight>
                <a:latin typeface="Century Gothic"/>
                <a:ea typeface="Century Gothic"/>
                <a:cs typeface="Century Gothic"/>
                <a:sym typeface="Century Gothic"/>
              </a:rPr>
              <a:t>Cause</a:t>
            </a:r>
            <a:r>
              <a:rPr lang="en">
                <a:latin typeface="Century Gothic"/>
                <a:ea typeface="Century Gothic"/>
                <a:cs typeface="Century Gothic"/>
                <a:sym typeface="Century Gothic"/>
              </a:rPr>
              <a:t> and </a:t>
            </a:r>
            <a:r>
              <a:rPr lang="en">
                <a:highlight>
                  <a:srgbClr val="EAD1DC"/>
                </a:highlight>
                <a:latin typeface="Century Gothic"/>
                <a:ea typeface="Century Gothic"/>
                <a:cs typeface="Century Gothic"/>
                <a:sym typeface="Century Gothic"/>
              </a:rPr>
              <a:t>Effect</a:t>
            </a:r>
            <a:r>
              <a:rPr lang="en">
                <a:latin typeface="Century Gothic"/>
                <a:ea typeface="Century Gothic"/>
                <a:cs typeface="Century Gothic"/>
                <a:sym typeface="Century Gothic"/>
              </a:rPr>
              <a:t> Frame</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3700"/>
              <a:buNone/>
            </a:pPr>
            <a:r>
              <a:rPr lang="en" sz="3200" b="1">
                <a:solidFill>
                  <a:srgbClr val="000000"/>
                </a:solidFill>
                <a:highlight>
                  <a:srgbClr val="FF00FF"/>
                </a:highlight>
                <a:latin typeface="Century Gothic"/>
                <a:ea typeface="Century Gothic"/>
                <a:cs typeface="Century Gothic"/>
                <a:sym typeface="Century Gothic"/>
              </a:rPr>
              <a:t>Weathering and erosion</a:t>
            </a:r>
            <a:r>
              <a:rPr lang="en" sz="3200" b="1">
                <a:solidFill>
                  <a:srgbClr val="000000"/>
                </a:solidFill>
                <a:highlight>
                  <a:srgbClr val="C9DAF8"/>
                </a:highlight>
                <a:latin typeface="Century Gothic"/>
                <a:ea typeface="Century Gothic"/>
                <a:cs typeface="Century Gothic"/>
                <a:sym typeface="Century Gothic"/>
              </a:rPr>
              <a:t> </a:t>
            </a:r>
            <a:r>
              <a:rPr lang="en" sz="3200" b="1">
                <a:solidFill>
                  <a:srgbClr val="000000"/>
                </a:solidFill>
                <a:highlight>
                  <a:srgbClr val="CFE2F3"/>
                </a:highlight>
                <a:latin typeface="Century Gothic"/>
                <a:ea typeface="Century Gothic"/>
                <a:cs typeface="Century Gothic"/>
                <a:sym typeface="Century Gothic"/>
              </a:rPr>
              <a:t>slowly </a:t>
            </a:r>
            <a:r>
              <a:rPr lang="en" sz="3200" b="1">
                <a:solidFill>
                  <a:srgbClr val="000000"/>
                </a:solidFill>
                <a:highlight>
                  <a:srgbClr val="FFFF00"/>
                </a:highlight>
                <a:latin typeface="Century Gothic"/>
                <a:ea typeface="Century Gothic"/>
                <a:cs typeface="Century Gothic"/>
                <a:sym typeface="Century Gothic"/>
              </a:rPr>
              <a:t>chisel, polish, and buff Earth's rock</a:t>
            </a:r>
            <a:r>
              <a:rPr lang="en" sz="3200" b="1">
                <a:solidFill>
                  <a:srgbClr val="000000"/>
                </a:solidFill>
                <a:highlight>
                  <a:srgbClr val="EAD1DC"/>
                </a:highlight>
                <a:latin typeface="Century Gothic"/>
                <a:ea typeface="Century Gothic"/>
                <a:cs typeface="Century Gothic"/>
                <a:sym typeface="Century Gothic"/>
              </a:rPr>
              <a:t> into ever evolving works of art</a:t>
            </a:r>
            <a:r>
              <a:rPr lang="en" sz="3200" b="1">
                <a:solidFill>
                  <a:srgbClr val="000000"/>
                </a:solidFill>
                <a:latin typeface="Century Gothic"/>
                <a:ea typeface="Century Gothic"/>
                <a:cs typeface="Century Gothic"/>
                <a:sym typeface="Century Gothic"/>
              </a:rPr>
              <a:t>—and </a:t>
            </a:r>
            <a:r>
              <a:rPr lang="en" sz="3200" b="1">
                <a:solidFill>
                  <a:srgbClr val="000000"/>
                </a:solidFill>
                <a:highlight>
                  <a:srgbClr val="FFFF00"/>
                </a:highlight>
                <a:latin typeface="Century Gothic"/>
                <a:ea typeface="Century Gothic"/>
                <a:cs typeface="Century Gothic"/>
                <a:sym typeface="Century Gothic"/>
              </a:rPr>
              <a:t>then wash the remains into the sea.</a:t>
            </a:r>
            <a:endParaRPr>
              <a:solidFill>
                <a:srgbClr val="000000"/>
              </a:solidFill>
              <a:highlight>
                <a:srgbClr val="FFFF00"/>
              </a:highlight>
              <a:latin typeface="Century Gothic"/>
              <a:ea typeface="Century Gothic"/>
              <a:cs typeface="Century Gothic"/>
              <a:sym typeface="Century Gothic"/>
            </a:endParaRPr>
          </a:p>
        </p:txBody>
      </p:sp>
      <p:sp>
        <p:nvSpPr>
          <p:cNvPr id="1209" name="Google Shape;1209;p167"/>
          <p:cNvSpPr txBox="1">
            <a:spLocks noGrp="1"/>
          </p:cNvSpPr>
          <p:nvPr>
            <p:ph type="body" idx="1"/>
          </p:nvPr>
        </p:nvSpPr>
        <p:spPr>
          <a:xfrm>
            <a:off x="0" y="2177367"/>
            <a:ext cx="9144000" cy="31104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2400"/>
              <a:buNone/>
            </a:pPr>
            <a:r>
              <a:rPr lang="en" b="1">
                <a:solidFill>
                  <a:schemeClr val="dk1"/>
                </a:solidFill>
                <a:highlight>
                  <a:srgbClr val="FF00FF"/>
                </a:highlight>
                <a:latin typeface="Century Gothic"/>
                <a:ea typeface="Century Gothic"/>
                <a:cs typeface="Century Gothic"/>
                <a:sym typeface="Century Gothic"/>
              </a:rPr>
              <a:t>______ and ______ </a:t>
            </a:r>
            <a:r>
              <a:rPr lang="en" b="1">
                <a:solidFill>
                  <a:schemeClr val="dk1"/>
                </a:solidFill>
                <a:highlight>
                  <a:srgbClr val="C9DAF8"/>
                </a:highlight>
                <a:latin typeface="Century Gothic"/>
                <a:ea typeface="Century Gothic"/>
                <a:cs typeface="Century Gothic"/>
                <a:sym typeface="Century Gothic"/>
              </a:rPr>
              <a:t>___ly</a:t>
            </a:r>
            <a:r>
              <a:rPr lang="en" b="1">
                <a:solidFill>
                  <a:schemeClr val="dk1"/>
                </a:solidFill>
                <a:highlight>
                  <a:srgbClr val="FFFF00"/>
                </a:highlight>
                <a:latin typeface="Century Gothic"/>
                <a:ea typeface="Century Gothic"/>
                <a:cs typeface="Century Gothic"/>
                <a:sym typeface="Century Gothic"/>
              </a:rPr>
              <a:t>____</a:t>
            </a:r>
            <a:r>
              <a:rPr lang="en" b="1">
                <a:solidFill>
                  <a:schemeClr val="dk1"/>
                </a:solidFill>
                <a:latin typeface="Century Gothic"/>
                <a:ea typeface="Century Gothic"/>
                <a:cs typeface="Century Gothic"/>
                <a:sym typeface="Century Gothic"/>
              </a:rPr>
              <a:t> into </a:t>
            </a:r>
            <a:r>
              <a:rPr lang="en" b="1">
                <a:solidFill>
                  <a:schemeClr val="dk1"/>
                </a:solidFill>
                <a:highlight>
                  <a:srgbClr val="EAD1DC"/>
                </a:highlight>
                <a:latin typeface="Century Gothic"/>
                <a:ea typeface="Century Gothic"/>
                <a:cs typeface="Century Gothic"/>
                <a:sym typeface="Century Gothic"/>
              </a:rPr>
              <a:t>_______ </a:t>
            </a:r>
            <a:r>
              <a:rPr lang="en" b="1">
                <a:solidFill>
                  <a:schemeClr val="dk1"/>
                </a:solidFill>
                <a:latin typeface="Century Gothic"/>
                <a:ea typeface="Century Gothic"/>
                <a:cs typeface="Century Gothic"/>
                <a:sym typeface="Century Gothic"/>
              </a:rPr>
              <a:t>- and then </a:t>
            </a:r>
            <a:r>
              <a:rPr lang="en" b="1">
                <a:solidFill>
                  <a:schemeClr val="dk1"/>
                </a:solidFill>
                <a:highlight>
                  <a:srgbClr val="FFFF00"/>
                </a:highlight>
                <a:latin typeface="Century Gothic"/>
                <a:ea typeface="Century Gothic"/>
                <a:cs typeface="Century Gothic"/>
                <a:sym typeface="Century Gothic"/>
              </a:rPr>
              <a:t>_______</a:t>
            </a:r>
            <a:r>
              <a:rPr lang="en" b="1">
                <a:solidFill>
                  <a:schemeClr val="dk1"/>
                </a:solidFill>
                <a:latin typeface="Century Gothic"/>
                <a:ea typeface="Century Gothic"/>
                <a:cs typeface="Century Gothic"/>
                <a:sym typeface="Century Gothic"/>
              </a:rPr>
              <a:t>.</a:t>
            </a:r>
            <a:endParaRPr b="1">
              <a:solidFill>
                <a:schemeClr val="dk1"/>
              </a:solidFill>
              <a:latin typeface="Century Gothic"/>
              <a:ea typeface="Century Gothic"/>
              <a:cs typeface="Century Gothic"/>
              <a:sym typeface="Century Gothic"/>
            </a:endParaRPr>
          </a:p>
          <a:p>
            <a:pPr marL="0" lvl="0" indent="0" algn="ctr" rtl="0">
              <a:lnSpc>
                <a:spcPct val="100000"/>
              </a:lnSpc>
              <a:spcBef>
                <a:spcPts val="1900"/>
              </a:spcBef>
              <a:spcAft>
                <a:spcPts val="0"/>
              </a:spcAft>
              <a:buSzPts val="2400"/>
              <a:buNone/>
            </a:pPr>
            <a:endParaRPr b="1">
              <a:solidFill>
                <a:schemeClr val="dk1"/>
              </a:solidFill>
              <a:latin typeface="Century Gothic"/>
              <a:ea typeface="Century Gothic"/>
              <a:cs typeface="Century Gothic"/>
              <a:sym typeface="Century Gothic"/>
            </a:endParaRPr>
          </a:p>
          <a:p>
            <a:pPr marL="0" lvl="0" indent="0" algn="l" rtl="0">
              <a:lnSpc>
                <a:spcPct val="100000"/>
              </a:lnSpc>
              <a:spcBef>
                <a:spcPts val="1900"/>
              </a:spcBef>
              <a:spcAft>
                <a:spcPts val="0"/>
              </a:spcAft>
              <a:buSzPts val="2400"/>
              <a:buNone/>
            </a:pPr>
            <a:r>
              <a:rPr lang="en" sz="2300">
                <a:solidFill>
                  <a:schemeClr val="dk1"/>
                </a:solidFill>
                <a:latin typeface="Century Gothic"/>
                <a:ea typeface="Century Gothic"/>
                <a:cs typeface="Century Gothic"/>
                <a:sym typeface="Century Gothic"/>
              </a:rPr>
              <a:t>Mom </a:t>
            </a:r>
            <a:r>
              <a:rPr lang="en" sz="2300" b="1">
                <a:solidFill>
                  <a:schemeClr val="dk1"/>
                </a:solidFill>
                <a:latin typeface="Century Gothic"/>
                <a:ea typeface="Century Gothic"/>
                <a:cs typeface="Century Gothic"/>
                <a:sym typeface="Century Gothic"/>
              </a:rPr>
              <a:t>and </a:t>
            </a:r>
            <a:r>
              <a:rPr lang="en" sz="2300">
                <a:solidFill>
                  <a:schemeClr val="dk1"/>
                </a:solidFill>
                <a:latin typeface="Century Gothic"/>
                <a:ea typeface="Century Gothic"/>
                <a:cs typeface="Century Gothic"/>
                <a:sym typeface="Century Gothic"/>
              </a:rPr>
              <a:t>Dad quick</a:t>
            </a:r>
            <a:r>
              <a:rPr lang="en" sz="2300" b="1">
                <a:solidFill>
                  <a:schemeClr val="dk1"/>
                </a:solidFill>
                <a:latin typeface="Century Gothic"/>
                <a:ea typeface="Century Gothic"/>
                <a:cs typeface="Century Gothic"/>
                <a:sym typeface="Century Gothic"/>
              </a:rPr>
              <a:t>ly</a:t>
            </a:r>
            <a:r>
              <a:rPr lang="en" sz="2300">
                <a:solidFill>
                  <a:schemeClr val="dk1"/>
                </a:solidFill>
                <a:latin typeface="Century Gothic"/>
                <a:ea typeface="Century Gothic"/>
                <a:cs typeface="Century Gothic"/>
                <a:sym typeface="Century Gothic"/>
              </a:rPr>
              <a:t> clean the toys up </a:t>
            </a:r>
            <a:r>
              <a:rPr lang="en" sz="2300" b="1">
                <a:solidFill>
                  <a:schemeClr val="dk1"/>
                </a:solidFill>
                <a:latin typeface="Century Gothic"/>
                <a:ea typeface="Century Gothic"/>
                <a:cs typeface="Century Gothic"/>
                <a:sym typeface="Century Gothic"/>
              </a:rPr>
              <a:t>into</a:t>
            </a:r>
            <a:r>
              <a:rPr lang="en" sz="2300">
                <a:solidFill>
                  <a:schemeClr val="dk1"/>
                </a:solidFill>
                <a:latin typeface="Century Gothic"/>
                <a:ea typeface="Century Gothic"/>
                <a:cs typeface="Century Gothic"/>
                <a:sym typeface="Century Gothic"/>
              </a:rPr>
              <a:t> neat piles </a:t>
            </a:r>
            <a:r>
              <a:rPr lang="en" sz="2300" b="1">
                <a:solidFill>
                  <a:schemeClr val="dk1"/>
                </a:solidFill>
                <a:latin typeface="Century Gothic"/>
                <a:ea typeface="Century Gothic"/>
                <a:cs typeface="Century Gothic"/>
                <a:sym typeface="Century Gothic"/>
              </a:rPr>
              <a:t>- and then</a:t>
            </a:r>
            <a:r>
              <a:rPr lang="en" sz="2300">
                <a:solidFill>
                  <a:schemeClr val="dk1"/>
                </a:solidFill>
                <a:latin typeface="Century Gothic"/>
                <a:ea typeface="Century Gothic"/>
                <a:cs typeface="Century Gothic"/>
                <a:sym typeface="Century Gothic"/>
              </a:rPr>
              <a:t> start putting the toys away.</a:t>
            </a:r>
            <a:endParaRPr sz="2300">
              <a:solidFill>
                <a:schemeClr val="dk1"/>
              </a:solidFill>
              <a:latin typeface="Century Gothic"/>
              <a:ea typeface="Century Gothic"/>
              <a:cs typeface="Century Gothic"/>
              <a:sym typeface="Century Gothic"/>
            </a:endParaRPr>
          </a:p>
          <a:p>
            <a:pPr marL="0" lvl="0" indent="0" algn="l" rtl="0">
              <a:lnSpc>
                <a:spcPct val="100000"/>
              </a:lnSpc>
              <a:spcBef>
                <a:spcPts val="1900"/>
              </a:spcBef>
              <a:spcAft>
                <a:spcPts val="0"/>
              </a:spcAft>
              <a:buSzPts val="2400"/>
              <a:buNone/>
            </a:pPr>
            <a:r>
              <a:rPr lang="en" sz="2300">
                <a:solidFill>
                  <a:schemeClr val="dk1"/>
                </a:solidFill>
                <a:latin typeface="Century Gothic"/>
                <a:ea typeface="Century Gothic"/>
                <a:cs typeface="Century Gothic"/>
                <a:sym typeface="Century Gothic"/>
              </a:rPr>
              <a:t>Constructive </a:t>
            </a:r>
            <a:r>
              <a:rPr lang="en" sz="2300" b="1">
                <a:solidFill>
                  <a:schemeClr val="dk1"/>
                </a:solidFill>
                <a:latin typeface="Century Gothic"/>
                <a:ea typeface="Century Gothic"/>
                <a:cs typeface="Century Gothic"/>
                <a:sym typeface="Century Gothic"/>
              </a:rPr>
              <a:t>and</a:t>
            </a:r>
            <a:r>
              <a:rPr lang="en" sz="2300">
                <a:solidFill>
                  <a:schemeClr val="dk1"/>
                </a:solidFill>
                <a:latin typeface="Century Gothic"/>
                <a:ea typeface="Century Gothic"/>
                <a:cs typeface="Century Gothic"/>
                <a:sym typeface="Century Gothic"/>
              </a:rPr>
              <a:t> deconstructive forces </a:t>
            </a:r>
            <a:r>
              <a:rPr lang="en" sz="2300" b="1">
                <a:solidFill>
                  <a:schemeClr val="dk1"/>
                </a:solidFill>
                <a:latin typeface="Century Gothic"/>
                <a:ea typeface="Century Gothic"/>
                <a:cs typeface="Century Gothic"/>
                <a:sym typeface="Century Gothic"/>
              </a:rPr>
              <a:t>slowly</a:t>
            </a:r>
            <a:r>
              <a:rPr lang="en" sz="2300">
                <a:solidFill>
                  <a:schemeClr val="dk1"/>
                </a:solidFill>
                <a:latin typeface="Century Gothic"/>
                <a:ea typeface="Century Gothic"/>
                <a:cs typeface="Century Gothic"/>
                <a:sym typeface="Century Gothic"/>
              </a:rPr>
              <a:t> shift and shape Earth’s many physical features </a:t>
            </a:r>
            <a:r>
              <a:rPr lang="en" sz="2300" b="1">
                <a:solidFill>
                  <a:schemeClr val="dk1"/>
                </a:solidFill>
                <a:latin typeface="Century Gothic"/>
                <a:ea typeface="Century Gothic"/>
                <a:cs typeface="Century Gothic"/>
                <a:sym typeface="Century Gothic"/>
              </a:rPr>
              <a:t>into</a:t>
            </a:r>
            <a:r>
              <a:rPr lang="en" sz="2300">
                <a:solidFill>
                  <a:schemeClr val="dk1"/>
                </a:solidFill>
                <a:latin typeface="Century Gothic"/>
                <a:ea typeface="Century Gothic"/>
                <a:cs typeface="Century Gothic"/>
                <a:sym typeface="Century Gothic"/>
              </a:rPr>
              <a:t> new landforms </a:t>
            </a:r>
            <a:r>
              <a:rPr lang="en" sz="2300" b="1">
                <a:solidFill>
                  <a:schemeClr val="dk1"/>
                </a:solidFill>
                <a:latin typeface="Century Gothic"/>
                <a:ea typeface="Century Gothic"/>
                <a:cs typeface="Century Gothic"/>
                <a:sym typeface="Century Gothic"/>
              </a:rPr>
              <a:t>- and then</a:t>
            </a:r>
            <a:r>
              <a:rPr lang="en" sz="2300">
                <a:solidFill>
                  <a:schemeClr val="dk1"/>
                </a:solidFill>
                <a:latin typeface="Century Gothic"/>
                <a:ea typeface="Century Gothic"/>
                <a:cs typeface="Century Gothic"/>
                <a:sym typeface="Century Gothic"/>
              </a:rPr>
              <a:t> reshape or take away land on Earth.</a:t>
            </a:r>
            <a:endParaRPr sz="2100">
              <a:solidFill>
                <a:schemeClr val="dk1"/>
              </a:solidFill>
              <a:latin typeface="Century Gothic"/>
              <a:ea typeface="Century Gothic"/>
              <a:cs typeface="Century Gothic"/>
              <a:sym typeface="Century Gothic"/>
            </a:endParaRPr>
          </a:p>
          <a:p>
            <a:pPr marL="0" lvl="0" indent="0" algn="l" rtl="0">
              <a:lnSpc>
                <a:spcPct val="100000"/>
              </a:lnSpc>
              <a:spcBef>
                <a:spcPts val="1900"/>
              </a:spcBef>
              <a:spcAft>
                <a:spcPts val="0"/>
              </a:spcAft>
              <a:buSzPts val="2400"/>
              <a:buNone/>
            </a:pPr>
            <a:endParaRPr sz="1900">
              <a:solidFill>
                <a:schemeClr val="dk1"/>
              </a:solidFill>
              <a:latin typeface="Comic Sans MS"/>
              <a:ea typeface="Comic Sans MS"/>
              <a:cs typeface="Comic Sans MS"/>
              <a:sym typeface="Comic Sans MS"/>
            </a:endParaRPr>
          </a:p>
          <a:p>
            <a:pPr marL="0" lvl="0" indent="0" algn="l" rtl="0">
              <a:lnSpc>
                <a:spcPct val="100000"/>
              </a:lnSpc>
              <a:spcBef>
                <a:spcPts val="1900"/>
              </a:spcBef>
              <a:spcAft>
                <a:spcPts val="1900"/>
              </a:spcAft>
              <a:buClr>
                <a:schemeClr val="dk1"/>
              </a:buClr>
              <a:buSzPts val="1500"/>
              <a:buFont typeface="Arial"/>
              <a:buNone/>
            </a:pPr>
            <a:endParaRPr sz="1900">
              <a:solidFill>
                <a:schemeClr val="dk1"/>
              </a:solidFill>
              <a:latin typeface="Comic Sans MS"/>
              <a:ea typeface="Comic Sans MS"/>
              <a:cs typeface="Comic Sans MS"/>
              <a:sym typeface="Comic Sans MS"/>
            </a:endParaRPr>
          </a:p>
        </p:txBody>
      </p:sp>
      <p:sp>
        <p:nvSpPr>
          <p:cNvPr id="1210" name="Google Shape;1210;p167"/>
          <p:cNvSpPr txBox="1"/>
          <p:nvPr/>
        </p:nvSpPr>
        <p:spPr>
          <a:xfrm>
            <a:off x="922775" y="2518025"/>
            <a:ext cx="1381500" cy="2667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Arial"/>
                <a:ea typeface="Arial"/>
                <a:cs typeface="Arial"/>
                <a:sym typeface="Arial"/>
              </a:rPr>
              <a:t>Subject</a:t>
            </a:r>
            <a:endParaRPr sz="1900" b="0" i="0" u="none" strike="noStrike" cap="none">
              <a:solidFill>
                <a:srgbClr val="000000"/>
              </a:solidFill>
              <a:latin typeface="Arial"/>
              <a:ea typeface="Arial"/>
              <a:cs typeface="Arial"/>
              <a:sym typeface="Arial"/>
            </a:endParaRPr>
          </a:p>
        </p:txBody>
      </p:sp>
      <p:sp>
        <p:nvSpPr>
          <p:cNvPr id="1211" name="Google Shape;1211;p167"/>
          <p:cNvSpPr txBox="1"/>
          <p:nvPr/>
        </p:nvSpPr>
        <p:spPr>
          <a:xfrm>
            <a:off x="2472650" y="2518025"/>
            <a:ext cx="1299600" cy="666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Arial"/>
                <a:ea typeface="Arial"/>
                <a:cs typeface="Arial"/>
                <a:sym typeface="Arial"/>
              </a:rPr>
              <a:t>Describe </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Arial"/>
                <a:ea typeface="Arial"/>
                <a:cs typeface="Arial"/>
                <a:sym typeface="Arial"/>
              </a:rPr>
              <a:t>how</a:t>
            </a:r>
            <a:endParaRPr sz="1900" b="0" i="0" u="none" strike="noStrike" cap="none">
              <a:solidFill>
                <a:srgbClr val="000000"/>
              </a:solidFill>
              <a:latin typeface="Arial"/>
              <a:ea typeface="Arial"/>
              <a:cs typeface="Arial"/>
              <a:sym typeface="Arial"/>
            </a:endParaRPr>
          </a:p>
        </p:txBody>
      </p:sp>
      <p:sp>
        <p:nvSpPr>
          <p:cNvPr id="1212" name="Google Shape;1212;p167"/>
          <p:cNvSpPr txBox="1"/>
          <p:nvPr/>
        </p:nvSpPr>
        <p:spPr>
          <a:xfrm>
            <a:off x="3558600" y="2518200"/>
            <a:ext cx="1013400" cy="533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Arial"/>
                <a:ea typeface="Arial"/>
                <a:cs typeface="Arial"/>
                <a:sym typeface="Arial"/>
              </a:rPr>
              <a:t>Cause</a:t>
            </a:r>
            <a:endParaRPr sz="1900" b="0" i="0" u="none" strike="noStrike" cap="none">
              <a:solidFill>
                <a:srgbClr val="000000"/>
              </a:solidFill>
              <a:latin typeface="Arial"/>
              <a:ea typeface="Arial"/>
              <a:cs typeface="Arial"/>
              <a:sym typeface="Arial"/>
            </a:endParaRPr>
          </a:p>
        </p:txBody>
      </p:sp>
      <p:sp>
        <p:nvSpPr>
          <p:cNvPr id="1213" name="Google Shape;1213;p167"/>
          <p:cNvSpPr txBox="1"/>
          <p:nvPr/>
        </p:nvSpPr>
        <p:spPr>
          <a:xfrm>
            <a:off x="4783244" y="2518200"/>
            <a:ext cx="1265700" cy="385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Arial"/>
                <a:ea typeface="Arial"/>
                <a:cs typeface="Arial"/>
                <a:sym typeface="Arial"/>
              </a:rPr>
              <a:t>Effect</a:t>
            </a:r>
            <a:endParaRPr sz="1900" b="0" i="0" u="none" strike="noStrike" cap="none">
              <a:solidFill>
                <a:srgbClr val="000000"/>
              </a:solidFill>
              <a:latin typeface="Arial"/>
              <a:ea typeface="Arial"/>
              <a:cs typeface="Arial"/>
              <a:sym typeface="Arial"/>
            </a:endParaRPr>
          </a:p>
        </p:txBody>
      </p:sp>
      <p:sp>
        <p:nvSpPr>
          <p:cNvPr id="1214" name="Google Shape;1214;p167"/>
          <p:cNvSpPr txBox="1"/>
          <p:nvPr/>
        </p:nvSpPr>
        <p:spPr>
          <a:xfrm>
            <a:off x="6932075" y="2592200"/>
            <a:ext cx="2155275" cy="666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 sz="1900" b="0" i="0" u="none" strike="noStrike" cap="none">
                <a:solidFill>
                  <a:srgbClr val="000000"/>
                </a:solidFill>
                <a:latin typeface="Arial"/>
                <a:ea typeface="Arial"/>
                <a:cs typeface="Arial"/>
                <a:sym typeface="Arial"/>
              </a:rPr>
              <a:t>Something else the subject does</a:t>
            </a:r>
            <a:endParaRPr sz="1900" b="0" i="0" u="none" strike="noStrike" cap="none">
              <a:solidFill>
                <a:srgbClr val="000000"/>
              </a:solidFill>
              <a:latin typeface="Arial"/>
              <a:ea typeface="Arial"/>
              <a:cs typeface="Arial"/>
              <a:sym typeface="Arial"/>
            </a:endParaRPr>
          </a:p>
        </p:txBody>
      </p:sp>
      <p:sp>
        <p:nvSpPr>
          <p:cNvPr id="1215" name="Google Shape;1215;p167"/>
          <p:cNvSpPr txBox="1"/>
          <p:nvPr/>
        </p:nvSpPr>
        <p:spPr>
          <a:xfrm>
            <a:off x="50" y="5940329"/>
            <a:ext cx="9144000" cy="917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1900"/>
              </a:spcAft>
              <a:buClr>
                <a:schemeClr val="dk1"/>
              </a:buClr>
              <a:buSzPts val="1500"/>
              <a:buFont typeface="Arial"/>
              <a:buNone/>
            </a:pPr>
            <a:r>
              <a:rPr lang="en" sz="1900" b="0" i="0" u="none" strike="noStrike" cap="none">
                <a:solidFill>
                  <a:schemeClr val="dk1"/>
                </a:solidFill>
                <a:latin typeface="Century Gothic"/>
                <a:ea typeface="Century Gothic"/>
                <a:cs typeface="Century Gothic"/>
                <a:sym typeface="Century Gothic"/>
              </a:rPr>
              <a:t>Now try writing your own cause and effect sentence here or upload a picture of your work:</a:t>
            </a:r>
            <a:endParaRPr sz="19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pic>
        <p:nvPicPr>
          <p:cNvPr id="1220" name="Google Shape;1220;p168"/>
          <p:cNvPicPr preferRelativeResize="0"/>
          <p:nvPr/>
        </p:nvPicPr>
        <p:blipFill>
          <a:blip r:embed="rId3">
            <a:alphaModFix/>
          </a:blip>
          <a:stretch>
            <a:fillRect/>
          </a:stretch>
        </p:blipFill>
        <p:spPr>
          <a:xfrm>
            <a:off x="0" y="5552016"/>
            <a:ext cx="6543675" cy="1304925"/>
          </a:xfrm>
          <a:prstGeom prst="rect">
            <a:avLst/>
          </a:prstGeom>
          <a:noFill/>
          <a:ln>
            <a:noFill/>
          </a:ln>
        </p:spPr>
      </p:pic>
      <p:pic>
        <p:nvPicPr>
          <p:cNvPr id="1221" name="Google Shape;1221;p168"/>
          <p:cNvPicPr preferRelativeResize="0"/>
          <p:nvPr/>
        </p:nvPicPr>
        <p:blipFill rotWithShape="1">
          <a:blip r:embed="rId3">
            <a:alphaModFix/>
          </a:blip>
          <a:srcRect r="59096"/>
          <a:stretch/>
        </p:blipFill>
        <p:spPr>
          <a:xfrm>
            <a:off x="6467475" y="5552025"/>
            <a:ext cx="2676525" cy="1304925"/>
          </a:xfrm>
          <a:prstGeom prst="rect">
            <a:avLst/>
          </a:prstGeom>
          <a:noFill/>
          <a:ln>
            <a:noFill/>
          </a:ln>
        </p:spPr>
      </p:pic>
      <p:sp>
        <p:nvSpPr>
          <p:cNvPr id="1222" name="Google Shape;1222;p168"/>
          <p:cNvSpPr/>
          <p:nvPr/>
        </p:nvSpPr>
        <p:spPr>
          <a:xfrm>
            <a:off x="247200" y="2535850"/>
            <a:ext cx="8649600" cy="1078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Guilford County </a:t>
            </a:r>
            <a:endParaRPr sz="3000">
              <a:solidFill>
                <a:srgbClr val="FFFFFF"/>
              </a:solidFill>
              <a:latin typeface="Comfortaa"/>
              <a:ea typeface="Comfortaa"/>
              <a:cs typeface="Comfortaa"/>
              <a:sym typeface="Comforta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169"/>
          <p:cNvSpPr txBox="1"/>
          <p:nvPr/>
        </p:nvSpPr>
        <p:spPr>
          <a:xfrm>
            <a:off x="489970" y="576479"/>
            <a:ext cx="8056485" cy="258532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300" b="1" i="0" u="none" strike="noStrike" cap="none">
                <a:solidFill>
                  <a:schemeClr val="dk1"/>
                </a:solidFill>
                <a:latin typeface="Arial"/>
                <a:ea typeface="Arial"/>
                <a:cs typeface="Arial"/>
                <a:sym typeface="Arial"/>
              </a:rPr>
              <a:t>Foundational skills can be taught through 3Ls elements </a:t>
            </a:r>
            <a:r>
              <a:rPr lang="en" sz="4300" b="1" i="0" u="none" strike="noStrike" cap="none">
                <a:solidFill>
                  <a:srgbClr val="FF33CC"/>
                </a:solidFill>
                <a:latin typeface="Arial"/>
                <a:ea typeface="Arial"/>
                <a:cs typeface="Arial"/>
                <a:sym typeface="Arial"/>
              </a:rPr>
              <a:t>Word Play</a:t>
            </a:r>
            <a:r>
              <a:rPr lang="en" sz="4300" b="1" i="0" u="none" strike="noStrike" cap="none">
                <a:solidFill>
                  <a:schemeClr val="dk1"/>
                </a:solidFill>
                <a:latin typeface="Arial"/>
                <a:ea typeface="Arial"/>
                <a:cs typeface="Arial"/>
                <a:sym typeface="Arial"/>
              </a:rPr>
              <a:t>, </a:t>
            </a:r>
            <a:r>
              <a:rPr lang="en" sz="4300" b="1" i="0" u="none" strike="noStrike" cap="none">
                <a:solidFill>
                  <a:srgbClr val="66FF66"/>
                </a:solidFill>
                <a:latin typeface="Arial"/>
                <a:ea typeface="Arial"/>
                <a:cs typeface="Arial"/>
                <a:sym typeface="Arial"/>
              </a:rPr>
              <a:t>Juicy Sentences</a:t>
            </a:r>
            <a:r>
              <a:rPr lang="en" sz="4300" b="1" i="0" u="none" strike="noStrike" cap="none">
                <a:solidFill>
                  <a:schemeClr val="dk1"/>
                </a:solidFill>
                <a:latin typeface="Arial"/>
                <a:ea typeface="Arial"/>
                <a:cs typeface="Arial"/>
                <a:sym typeface="Arial"/>
              </a:rPr>
              <a:t>, and </a:t>
            </a:r>
            <a:r>
              <a:rPr lang="en" sz="4300" b="1" i="0" u="none" strike="noStrike" cap="none">
                <a:solidFill>
                  <a:srgbClr val="00B0F0"/>
                </a:solidFill>
                <a:latin typeface="Arial"/>
                <a:ea typeface="Arial"/>
                <a:cs typeface="Arial"/>
                <a:sym typeface="Arial"/>
              </a:rPr>
              <a:t>Differentiated Tasks</a:t>
            </a:r>
            <a:r>
              <a:rPr lang="en" sz="4300" b="1" i="0" u="none" strike="noStrike" cap="none">
                <a:solidFill>
                  <a:schemeClr val="dk1"/>
                </a:solidFill>
                <a:latin typeface="Arial"/>
                <a:ea typeface="Arial"/>
                <a:cs typeface="Arial"/>
                <a:sym typeface="Arial"/>
              </a:rPr>
              <a:t>.</a:t>
            </a:r>
            <a:endParaRPr sz="300"/>
          </a:p>
        </p:txBody>
      </p:sp>
      <p:graphicFrame>
        <p:nvGraphicFramePr>
          <p:cNvPr id="1228" name="Google Shape;1228;p169"/>
          <p:cNvGraphicFramePr/>
          <p:nvPr/>
        </p:nvGraphicFramePr>
        <p:xfrm>
          <a:off x="1577788" y="3577580"/>
          <a:ext cx="3000000" cy="3000000"/>
        </p:xfrm>
        <a:graphic>
          <a:graphicData uri="http://schemas.openxmlformats.org/drawingml/2006/table">
            <a:tbl>
              <a:tblPr firstRow="1" bandRow="1">
                <a:noFill/>
                <a:tableStyleId>{1CD4F990-BC35-43D8-9415-923C24B3D96E}</a:tableStyleId>
              </a:tblPr>
              <a:tblGrid>
                <a:gridCol w="1938600">
                  <a:extLst>
                    <a:ext uri="{9D8B030D-6E8A-4147-A177-3AD203B41FA5}">
                      <a16:colId xmlns:a16="http://schemas.microsoft.com/office/drawing/2014/main" val="20000"/>
                    </a:ext>
                  </a:extLst>
                </a:gridCol>
                <a:gridCol w="3724825">
                  <a:extLst>
                    <a:ext uri="{9D8B030D-6E8A-4147-A177-3AD203B41FA5}">
                      <a16:colId xmlns:a16="http://schemas.microsoft.com/office/drawing/2014/main" val="20001"/>
                    </a:ext>
                  </a:extLst>
                </a:gridCol>
              </a:tblGrid>
              <a:tr h="294650">
                <a:tc>
                  <a:txBody>
                    <a:bodyPr/>
                    <a:lstStyle/>
                    <a:p>
                      <a:pPr marL="0" marR="0" lvl="0" indent="0" algn="l" rtl="0">
                        <a:spcBef>
                          <a:spcPts val="0"/>
                        </a:spcBef>
                        <a:spcAft>
                          <a:spcPts val="0"/>
                        </a:spcAft>
                        <a:buNone/>
                      </a:pPr>
                      <a:endParaRPr sz="1800">
                        <a:latin typeface="Arial"/>
                        <a:ea typeface="Arial"/>
                        <a:cs typeface="Arial"/>
                        <a:sym typeface="Arial"/>
                      </a:endParaRPr>
                    </a:p>
                    <a:p>
                      <a:pPr marL="0" marR="0" lvl="0" indent="0" algn="l" rtl="0">
                        <a:spcBef>
                          <a:spcPts val="0"/>
                        </a:spcBef>
                        <a:spcAft>
                          <a:spcPts val="0"/>
                        </a:spcAft>
                        <a:buNone/>
                      </a:pPr>
                      <a:endParaRPr sz="1800">
                        <a:latin typeface="Arial"/>
                        <a:ea typeface="Arial"/>
                        <a:cs typeface="Arial"/>
                        <a:sym typeface="Arial"/>
                      </a:endParaRPr>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endParaRPr sz="1800"/>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endParaRPr sz="1800"/>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endParaRPr sz="1800"/>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68600" marR="6860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229" name="Google Shape;1229;p169"/>
          <p:cNvSpPr txBox="1"/>
          <p:nvPr/>
        </p:nvSpPr>
        <p:spPr>
          <a:xfrm>
            <a:off x="1849529" y="3637371"/>
            <a:ext cx="1427629"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200" b="0" i="0" u="none" strike="noStrike" cap="none">
                <a:solidFill>
                  <a:schemeClr val="dk1"/>
                </a:solidFill>
                <a:latin typeface="Arial"/>
                <a:ea typeface="Arial"/>
                <a:cs typeface="Arial"/>
                <a:sym typeface="Arial"/>
              </a:rPr>
              <a:t>Audience</a:t>
            </a:r>
            <a:endParaRPr sz="100"/>
          </a:p>
        </p:txBody>
      </p:sp>
      <p:sp>
        <p:nvSpPr>
          <p:cNvPr id="1230" name="Google Shape;1230;p169"/>
          <p:cNvSpPr txBox="1"/>
          <p:nvPr/>
        </p:nvSpPr>
        <p:spPr>
          <a:xfrm>
            <a:off x="1872502" y="4267504"/>
            <a:ext cx="1494864"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500">
                <a:solidFill>
                  <a:schemeClr val="dk1"/>
                </a:solidFill>
                <a:latin typeface="Arial"/>
                <a:ea typeface="Arial"/>
                <a:cs typeface="Arial"/>
                <a:sym typeface="Arial"/>
              </a:rPr>
              <a:t>Content</a:t>
            </a:r>
            <a:endParaRPr sz="100"/>
          </a:p>
        </p:txBody>
      </p:sp>
      <p:sp>
        <p:nvSpPr>
          <p:cNvPr id="1231" name="Google Shape;1231;p169"/>
          <p:cNvSpPr txBox="1"/>
          <p:nvPr/>
        </p:nvSpPr>
        <p:spPr>
          <a:xfrm>
            <a:off x="1724583" y="4894042"/>
            <a:ext cx="1642783"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200">
                <a:solidFill>
                  <a:schemeClr val="dk1"/>
                </a:solidFill>
                <a:latin typeface="Arial"/>
                <a:ea typeface="Arial"/>
                <a:cs typeface="Arial"/>
                <a:sym typeface="Arial"/>
              </a:rPr>
              <a:t>Standards</a:t>
            </a:r>
            <a:endParaRPr sz="100"/>
          </a:p>
        </p:txBody>
      </p:sp>
      <p:sp>
        <p:nvSpPr>
          <p:cNvPr id="1232" name="Google Shape;1232;p169"/>
          <p:cNvSpPr txBox="1"/>
          <p:nvPr/>
        </p:nvSpPr>
        <p:spPr>
          <a:xfrm>
            <a:off x="1637179" y="5524175"/>
            <a:ext cx="1750361"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200">
                <a:solidFill>
                  <a:schemeClr val="dk1"/>
                </a:solidFill>
                <a:latin typeface="Arial"/>
                <a:ea typeface="Arial"/>
                <a:cs typeface="Arial"/>
                <a:sym typeface="Arial"/>
              </a:rPr>
              <a:t>Framework</a:t>
            </a:r>
            <a:endParaRPr sz="100"/>
          </a:p>
        </p:txBody>
      </p:sp>
      <p:sp>
        <p:nvSpPr>
          <p:cNvPr id="1233" name="Google Shape;1233;p169"/>
          <p:cNvSpPr txBox="1"/>
          <p:nvPr/>
        </p:nvSpPr>
        <p:spPr>
          <a:xfrm>
            <a:off x="4303058" y="3634448"/>
            <a:ext cx="2716306"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500">
                <a:solidFill>
                  <a:srgbClr val="7030A0"/>
                </a:solidFill>
                <a:latin typeface="Arial"/>
                <a:ea typeface="Arial"/>
                <a:cs typeface="Arial"/>
                <a:sym typeface="Arial"/>
              </a:rPr>
              <a:t>Grades 6-8</a:t>
            </a:r>
            <a:endParaRPr sz="100"/>
          </a:p>
        </p:txBody>
      </p:sp>
      <p:sp>
        <p:nvSpPr>
          <p:cNvPr id="1234" name="Google Shape;1234;p169"/>
          <p:cNvSpPr txBox="1"/>
          <p:nvPr/>
        </p:nvSpPr>
        <p:spPr>
          <a:xfrm>
            <a:off x="3502399" y="4306458"/>
            <a:ext cx="4036357"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500">
                <a:solidFill>
                  <a:srgbClr val="7030A0"/>
                </a:solidFill>
                <a:latin typeface="Arial"/>
                <a:ea typeface="Arial"/>
                <a:cs typeface="Arial"/>
                <a:sym typeface="Arial"/>
              </a:rPr>
              <a:t>Science &amp; Social Studies</a:t>
            </a:r>
            <a:endParaRPr sz="100"/>
          </a:p>
        </p:txBody>
      </p:sp>
      <p:sp>
        <p:nvSpPr>
          <p:cNvPr id="1235" name="Google Shape;1235;p169"/>
          <p:cNvSpPr txBox="1"/>
          <p:nvPr/>
        </p:nvSpPr>
        <p:spPr>
          <a:xfrm>
            <a:off x="4239185" y="4904166"/>
            <a:ext cx="2298886"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500">
                <a:solidFill>
                  <a:srgbClr val="7030A0"/>
                </a:solidFill>
                <a:latin typeface="Arial"/>
                <a:ea typeface="Arial"/>
                <a:cs typeface="Arial"/>
                <a:sym typeface="Arial"/>
              </a:rPr>
              <a:t>ELA/NC SCoS</a:t>
            </a:r>
            <a:endParaRPr sz="100"/>
          </a:p>
        </p:txBody>
      </p:sp>
      <p:sp>
        <p:nvSpPr>
          <p:cNvPr id="1236" name="Google Shape;1236;p169"/>
          <p:cNvSpPr txBox="1"/>
          <p:nvPr/>
        </p:nvSpPr>
        <p:spPr>
          <a:xfrm>
            <a:off x="4501255" y="5524113"/>
            <a:ext cx="11502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a:solidFill>
                  <a:srgbClr val="7030A0"/>
                </a:solidFill>
                <a:latin typeface="Arial"/>
                <a:ea typeface="Arial"/>
                <a:cs typeface="Arial"/>
                <a:sym typeface="Arial"/>
              </a:rPr>
              <a:t>3Ls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grpSp>
        <p:nvGrpSpPr>
          <p:cNvPr id="1241" name="Google Shape;1241;p170"/>
          <p:cNvGrpSpPr/>
          <p:nvPr/>
        </p:nvGrpSpPr>
        <p:grpSpPr>
          <a:xfrm>
            <a:off x="452158" y="97393"/>
            <a:ext cx="8417859" cy="6778537"/>
            <a:chOff x="602877" y="97393"/>
            <a:chExt cx="11223812" cy="6778537"/>
          </a:xfrm>
        </p:grpSpPr>
        <p:pic>
          <p:nvPicPr>
            <p:cNvPr id="1242" name="Google Shape;1242;p170"/>
            <p:cNvPicPr preferRelativeResize="0"/>
            <p:nvPr/>
          </p:nvPicPr>
          <p:blipFill rotWithShape="1">
            <a:blip r:embed="rId3">
              <a:alphaModFix/>
            </a:blip>
            <a:srcRect l="29412" t="22418" r="50735" b="49869"/>
            <a:stretch/>
          </p:blipFill>
          <p:spPr>
            <a:xfrm>
              <a:off x="4816287" y="97393"/>
              <a:ext cx="5679142" cy="2229587"/>
            </a:xfrm>
            <a:prstGeom prst="rect">
              <a:avLst/>
            </a:prstGeom>
            <a:noFill/>
            <a:ln>
              <a:noFill/>
            </a:ln>
          </p:spPr>
        </p:pic>
        <p:pic>
          <p:nvPicPr>
            <p:cNvPr id="1243" name="Google Shape;1243;p170"/>
            <p:cNvPicPr preferRelativeResize="0"/>
            <p:nvPr/>
          </p:nvPicPr>
          <p:blipFill rotWithShape="1">
            <a:blip r:embed="rId3">
              <a:alphaModFix/>
            </a:blip>
            <a:srcRect l="9632" t="57450" r="50808" b="15097"/>
            <a:stretch/>
          </p:blipFill>
          <p:spPr>
            <a:xfrm>
              <a:off x="602877" y="2390809"/>
              <a:ext cx="11223812" cy="2190523"/>
            </a:xfrm>
            <a:prstGeom prst="rect">
              <a:avLst/>
            </a:prstGeom>
            <a:noFill/>
            <a:ln>
              <a:noFill/>
            </a:ln>
          </p:spPr>
        </p:pic>
        <p:pic>
          <p:nvPicPr>
            <p:cNvPr id="1244" name="Google Shape;1244;p170"/>
            <p:cNvPicPr preferRelativeResize="0"/>
            <p:nvPr/>
          </p:nvPicPr>
          <p:blipFill rotWithShape="1">
            <a:blip r:embed="rId4">
              <a:alphaModFix/>
            </a:blip>
            <a:srcRect l="9705" t="66497" r="60368" b="5097"/>
            <a:stretch/>
          </p:blipFill>
          <p:spPr>
            <a:xfrm>
              <a:off x="1795181" y="4671868"/>
              <a:ext cx="8256496" cy="2204062"/>
            </a:xfrm>
            <a:prstGeom prst="rect">
              <a:avLst/>
            </a:prstGeom>
            <a:noFill/>
            <a:ln>
              <a:noFill/>
            </a:ln>
          </p:spPr>
        </p:pic>
      </p:grpSp>
      <p:pic>
        <p:nvPicPr>
          <p:cNvPr id="1245" name="Google Shape;1245;p170" descr="Nearpod: Make every lesson interactive"/>
          <p:cNvPicPr preferRelativeResize="0"/>
          <p:nvPr/>
        </p:nvPicPr>
        <p:blipFill rotWithShape="1">
          <a:blip r:embed="rId5">
            <a:alphaModFix/>
          </a:blip>
          <a:srcRect/>
          <a:stretch/>
        </p:blipFill>
        <p:spPr>
          <a:xfrm>
            <a:off x="941294" y="297738"/>
            <a:ext cx="2620495" cy="14674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grpSp>
        <p:nvGrpSpPr>
          <p:cNvPr id="1250" name="Google Shape;1250;p171"/>
          <p:cNvGrpSpPr/>
          <p:nvPr/>
        </p:nvGrpSpPr>
        <p:grpSpPr>
          <a:xfrm>
            <a:off x="5018785" y="3234066"/>
            <a:ext cx="3839532" cy="3429000"/>
            <a:chOff x="6691713" y="3234066"/>
            <a:chExt cx="5119375" cy="3429000"/>
          </a:xfrm>
        </p:grpSpPr>
        <p:pic>
          <p:nvPicPr>
            <p:cNvPr id="1251" name="Google Shape;1251;p171" descr="Marvel's Hero Project Season 1: Astonishing Austin (2019) #1 | Comic Issues  | Marvel"/>
            <p:cNvPicPr preferRelativeResize="0"/>
            <p:nvPr/>
          </p:nvPicPr>
          <p:blipFill rotWithShape="1">
            <a:blip r:embed="rId3">
              <a:alphaModFix/>
            </a:blip>
            <a:srcRect/>
            <a:stretch/>
          </p:blipFill>
          <p:spPr>
            <a:xfrm>
              <a:off x="6691713" y="3234066"/>
              <a:ext cx="2230438" cy="3429000"/>
            </a:xfrm>
            <a:prstGeom prst="rect">
              <a:avLst/>
            </a:prstGeom>
            <a:noFill/>
            <a:ln>
              <a:noFill/>
            </a:ln>
          </p:spPr>
        </p:pic>
        <p:pic>
          <p:nvPicPr>
            <p:cNvPr id="1252" name="Google Shape;1252;p171" descr="TikTok: The Logo's History and Meaning | Logaster"/>
            <p:cNvPicPr preferRelativeResize="0"/>
            <p:nvPr/>
          </p:nvPicPr>
          <p:blipFill rotWithShape="1">
            <a:blip r:embed="rId4">
              <a:alphaModFix/>
            </a:blip>
            <a:srcRect l="31174" t="14856" r="31440" b="15291"/>
            <a:stretch/>
          </p:blipFill>
          <p:spPr>
            <a:xfrm>
              <a:off x="9279530" y="3824274"/>
              <a:ext cx="2531559" cy="2485109"/>
            </a:xfrm>
            <a:prstGeom prst="rect">
              <a:avLst/>
            </a:prstGeom>
            <a:noFill/>
            <a:ln>
              <a:noFill/>
            </a:ln>
          </p:spPr>
        </p:pic>
      </p:grpSp>
      <p:grpSp>
        <p:nvGrpSpPr>
          <p:cNvPr id="1253" name="Google Shape;1253;p171"/>
          <p:cNvGrpSpPr/>
          <p:nvPr/>
        </p:nvGrpSpPr>
        <p:grpSpPr>
          <a:xfrm>
            <a:off x="388305" y="234740"/>
            <a:ext cx="8470012" cy="2531559"/>
            <a:chOff x="517740" y="234740"/>
            <a:chExt cx="11293349" cy="2531559"/>
          </a:xfrm>
        </p:grpSpPr>
        <p:pic>
          <p:nvPicPr>
            <p:cNvPr id="1254" name="Google Shape;1254;p171" descr="NASA draws from Apollo emblem for new Artemis program logo | collectSPACE"/>
            <p:cNvPicPr preferRelativeResize="0"/>
            <p:nvPr/>
          </p:nvPicPr>
          <p:blipFill rotWithShape="1">
            <a:blip r:embed="rId5">
              <a:alphaModFix/>
            </a:blip>
            <a:srcRect/>
            <a:stretch/>
          </p:blipFill>
          <p:spPr>
            <a:xfrm>
              <a:off x="517740" y="234740"/>
              <a:ext cx="2531559" cy="2531559"/>
            </a:xfrm>
            <a:prstGeom prst="rect">
              <a:avLst/>
            </a:prstGeom>
            <a:noFill/>
            <a:ln>
              <a:noFill/>
            </a:ln>
          </p:spPr>
        </p:pic>
        <p:pic>
          <p:nvPicPr>
            <p:cNvPr id="1255" name="Google Shape;1255;p171" descr="I'm cheering for you': Robot welcome at Tokyo quarantine"/>
            <p:cNvPicPr preferRelativeResize="0"/>
            <p:nvPr/>
          </p:nvPicPr>
          <p:blipFill rotWithShape="1">
            <a:blip r:embed="rId6">
              <a:alphaModFix/>
            </a:blip>
            <a:srcRect t="-1" r="11589" b="-693"/>
            <a:stretch/>
          </p:blipFill>
          <p:spPr>
            <a:xfrm>
              <a:off x="8688371" y="387096"/>
              <a:ext cx="3122718" cy="2368714"/>
            </a:xfrm>
            <a:prstGeom prst="rect">
              <a:avLst/>
            </a:prstGeom>
            <a:noFill/>
            <a:ln>
              <a:noFill/>
            </a:ln>
          </p:spPr>
        </p:pic>
        <p:pic>
          <p:nvPicPr>
            <p:cNvPr id="1256" name="Google Shape;1256;p171" descr="2020 Nobel Prize in Chemistry is awarded to Emmanuelle Charpentier and  Jennifer Doudna &quot;for the development of a method for genome editing&quot; :  chemistry"/>
            <p:cNvPicPr preferRelativeResize="0"/>
            <p:nvPr/>
          </p:nvPicPr>
          <p:blipFill rotWithShape="1">
            <a:blip r:embed="rId7">
              <a:alphaModFix/>
            </a:blip>
            <a:srcRect r="-409" b="21041"/>
            <a:stretch/>
          </p:blipFill>
          <p:spPr>
            <a:xfrm>
              <a:off x="3412505" y="479961"/>
              <a:ext cx="4912659" cy="2182983"/>
            </a:xfrm>
            <a:prstGeom prst="rect">
              <a:avLst/>
            </a:prstGeom>
            <a:noFill/>
            <a:ln>
              <a:noFill/>
            </a:ln>
          </p:spPr>
        </p:pic>
      </p:grpSp>
      <p:grpSp>
        <p:nvGrpSpPr>
          <p:cNvPr id="1257" name="Google Shape;1257;p171"/>
          <p:cNvGrpSpPr/>
          <p:nvPr/>
        </p:nvGrpSpPr>
        <p:grpSpPr>
          <a:xfrm>
            <a:off x="95447" y="3493132"/>
            <a:ext cx="3855410" cy="3102054"/>
            <a:chOff x="127263" y="3493132"/>
            <a:chExt cx="5140547" cy="3102054"/>
          </a:xfrm>
        </p:grpSpPr>
        <p:pic>
          <p:nvPicPr>
            <p:cNvPr id="1258" name="Google Shape;1258;p171" descr="Curiosity saves the cat: How tourist interest in spotting jaguars could  help preserve the species"/>
            <p:cNvPicPr preferRelativeResize="0"/>
            <p:nvPr/>
          </p:nvPicPr>
          <p:blipFill rotWithShape="1">
            <a:blip r:embed="rId8">
              <a:alphaModFix/>
            </a:blip>
            <a:srcRect/>
            <a:stretch/>
          </p:blipFill>
          <p:spPr>
            <a:xfrm>
              <a:off x="127263" y="5106848"/>
              <a:ext cx="2789696" cy="1464590"/>
            </a:xfrm>
            <a:prstGeom prst="rect">
              <a:avLst/>
            </a:prstGeom>
            <a:noFill/>
            <a:ln>
              <a:noFill/>
            </a:ln>
          </p:spPr>
        </p:pic>
        <p:pic>
          <p:nvPicPr>
            <p:cNvPr id="1259" name="Google Shape;1259;p171" descr="Berlin Zoo's twin panda cubs open their eyes for the first time | CTV News"/>
            <p:cNvPicPr preferRelativeResize="0"/>
            <p:nvPr/>
          </p:nvPicPr>
          <p:blipFill rotWithShape="1">
            <a:blip r:embed="rId9">
              <a:alphaModFix/>
            </a:blip>
            <a:srcRect l="10683" t="719" r="23006" b="12137"/>
            <a:stretch/>
          </p:blipFill>
          <p:spPr>
            <a:xfrm>
              <a:off x="1790709" y="3493132"/>
              <a:ext cx="2053198" cy="1515823"/>
            </a:xfrm>
            <a:prstGeom prst="rect">
              <a:avLst/>
            </a:prstGeom>
            <a:noFill/>
            <a:ln>
              <a:noFill/>
            </a:ln>
          </p:spPr>
        </p:pic>
        <p:pic>
          <p:nvPicPr>
            <p:cNvPr id="1260" name="Google Shape;1260;p171" descr="Honey bees may help to explain how humans make decisions"/>
            <p:cNvPicPr preferRelativeResize="0"/>
            <p:nvPr/>
          </p:nvPicPr>
          <p:blipFill rotWithShape="1">
            <a:blip r:embed="rId10">
              <a:alphaModFix/>
            </a:blip>
            <a:srcRect/>
            <a:stretch/>
          </p:blipFill>
          <p:spPr>
            <a:xfrm>
              <a:off x="3037371" y="5106848"/>
              <a:ext cx="2230439" cy="1488338"/>
            </a:xfrm>
            <a:prstGeom prst="rect">
              <a:avLst/>
            </a:prstGeom>
            <a:noFill/>
            <a:ln>
              <a:noFill/>
            </a:ln>
          </p:spPr>
        </p:pic>
      </p:grpSp>
      <p:sp>
        <p:nvSpPr>
          <p:cNvPr id="1261" name="Google Shape;1261;p171"/>
          <p:cNvSpPr txBox="1"/>
          <p:nvPr/>
        </p:nvSpPr>
        <p:spPr>
          <a:xfrm>
            <a:off x="541763" y="2595428"/>
            <a:ext cx="1745211"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400">
                <a:solidFill>
                  <a:schemeClr val="dk1"/>
                </a:solidFill>
                <a:latin typeface="Aharoni"/>
                <a:ea typeface="Aharoni"/>
                <a:cs typeface="Aharoni"/>
                <a:sym typeface="Aharoni"/>
              </a:rPr>
              <a:t>2021-2025</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pic>
        <p:nvPicPr>
          <p:cNvPr id="1266" name="Google Shape;1266;p172" descr="Why We Need to Watch Our Words - This Odd House"/>
          <p:cNvPicPr preferRelativeResize="0"/>
          <p:nvPr/>
        </p:nvPicPr>
        <p:blipFill rotWithShape="1">
          <a:blip r:embed="rId3">
            <a:alphaModFix/>
          </a:blip>
          <a:srcRect/>
          <a:stretch/>
        </p:blipFill>
        <p:spPr>
          <a:xfrm>
            <a:off x="383561" y="2117947"/>
            <a:ext cx="5815374" cy="3858672"/>
          </a:xfrm>
          <a:prstGeom prst="rect">
            <a:avLst/>
          </a:prstGeom>
          <a:solidFill>
            <a:srgbClr val="8296B0"/>
          </a:solidFill>
          <a:ln w="76200" cap="flat" cmpd="sng">
            <a:solidFill>
              <a:schemeClr val="dk1"/>
            </a:solidFill>
            <a:prstDash val="solid"/>
            <a:round/>
            <a:headEnd type="none" w="sm" len="sm"/>
            <a:tailEnd type="none" w="sm" len="sm"/>
          </a:ln>
          <a:effectLst>
            <a:outerShdw blurRad="50800" dist="50800" dir="5400000" algn="ctr" rotWithShape="0">
              <a:schemeClr val="lt1"/>
            </a:outerShdw>
          </a:effectLst>
        </p:spPr>
      </p:pic>
      <p:sp>
        <p:nvSpPr>
          <p:cNvPr id="1267" name="Google Shape;1267;p172"/>
          <p:cNvSpPr txBox="1"/>
          <p:nvPr/>
        </p:nvSpPr>
        <p:spPr>
          <a:xfrm>
            <a:off x="5924123" y="1154150"/>
            <a:ext cx="3443100" cy="3047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9100" b="1">
                <a:solidFill>
                  <a:schemeClr val="dk1"/>
                </a:solidFill>
                <a:latin typeface="Arial"/>
                <a:ea typeface="Arial"/>
                <a:cs typeface="Arial"/>
                <a:sym typeface="Arial"/>
              </a:rPr>
              <a:t>Word</a:t>
            </a:r>
            <a:endParaRPr sz="900"/>
          </a:p>
          <a:p>
            <a:pPr marL="0" marR="0" lvl="0" indent="0" algn="ctr" rtl="0">
              <a:spcBef>
                <a:spcPts val="0"/>
              </a:spcBef>
              <a:spcAft>
                <a:spcPts val="0"/>
              </a:spcAft>
              <a:buNone/>
            </a:pPr>
            <a:r>
              <a:rPr lang="en" sz="9100" b="1">
                <a:solidFill>
                  <a:schemeClr val="dk1"/>
                </a:solidFill>
                <a:latin typeface="Arial"/>
                <a:ea typeface="Arial"/>
                <a:cs typeface="Arial"/>
                <a:sym typeface="Arial"/>
              </a:rPr>
              <a:t>Play</a:t>
            </a:r>
            <a:endParaRPr sz="900"/>
          </a:p>
        </p:txBody>
      </p:sp>
      <p:sp>
        <p:nvSpPr>
          <p:cNvPr id="1268" name="Google Shape;1268;p172"/>
          <p:cNvSpPr txBox="1"/>
          <p:nvPr/>
        </p:nvSpPr>
        <p:spPr>
          <a:xfrm>
            <a:off x="6546800" y="4385472"/>
            <a:ext cx="2370300" cy="1398000"/>
          </a:xfrm>
          <a:prstGeom prst="rect">
            <a:avLst/>
          </a:prstGeom>
          <a:solidFill>
            <a:srgbClr val="CCE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600">
                <a:solidFill>
                  <a:schemeClr val="dk1"/>
                </a:solidFill>
                <a:latin typeface="Arial"/>
                <a:ea typeface="Arial"/>
                <a:cs typeface="Arial"/>
                <a:sym typeface="Arial"/>
              </a:rPr>
              <a:t>STRATEGIES:</a:t>
            </a:r>
            <a:endParaRPr sz="100"/>
          </a:p>
          <a:p>
            <a:pPr marL="0" marR="0" lvl="0" indent="0" algn="ctr" rtl="0">
              <a:spcBef>
                <a:spcPts val="0"/>
              </a:spcBef>
              <a:spcAft>
                <a:spcPts val="0"/>
              </a:spcAft>
              <a:buNone/>
            </a:pPr>
            <a:endParaRPr sz="100">
              <a:solidFill>
                <a:schemeClr val="dk1"/>
              </a:solidFill>
              <a:latin typeface="Arial"/>
              <a:ea typeface="Arial"/>
              <a:cs typeface="Arial"/>
              <a:sym typeface="Arial"/>
            </a:endParaRPr>
          </a:p>
          <a:p>
            <a:pPr marL="0" marR="0" lvl="0" indent="0" algn="ctr" rtl="0">
              <a:spcBef>
                <a:spcPts val="0"/>
              </a:spcBef>
              <a:spcAft>
                <a:spcPts val="0"/>
              </a:spcAft>
              <a:buNone/>
            </a:pPr>
            <a:r>
              <a:rPr lang="en" sz="2600">
                <a:solidFill>
                  <a:srgbClr val="FF33CC"/>
                </a:solidFill>
                <a:latin typeface="Arial"/>
                <a:ea typeface="Arial"/>
                <a:cs typeface="Arial"/>
                <a:sym typeface="Arial"/>
              </a:rPr>
              <a:t>Grow It &amp;</a:t>
            </a:r>
            <a:endParaRPr sz="100"/>
          </a:p>
          <a:p>
            <a:pPr marL="0" marR="0" lvl="0" indent="0" algn="ctr" rtl="0">
              <a:spcBef>
                <a:spcPts val="0"/>
              </a:spcBef>
              <a:spcAft>
                <a:spcPts val="0"/>
              </a:spcAft>
              <a:buNone/>
            </a:pPr>
            <a:r>
              <a:rPr lang="en" sz="2600">
                <a:solidFill>
                  <a:srgbClr val="FF33CC"/>
                </a:solidFill>
                <a:latin typeface="Arial"/>
                <a:ea typeface="Arial"/>
                <a:cs typeface="Arial"/>
                <a:sym typeface="Arial"/>
              </a:rPr>
              <a:t>Stretch It</a:t>
            </a:r>
            <a:endParaRPr sz="1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1273" name="Google Shape;1273;p173" descr="Why We Need to Watch Our Words - This Odd House"/>
          <p:cNvPicPr preferRelativeResize="0"/>
          <p:nvPr/>
        </p:nvPicPr>
        <p:blipFill rotWithShape="1">
          <a:blip r:embed="rId3">
            <a:alphaModFix/>
          </a:blip>
          <a:srcRect/>
          <a:stretch/>
        </p:blipFill>
        <p:spPr>
          <a:xfrm>
            <a:off x="86811" y="986897"/>
            <a:ext cx="5815374" cy="3858672"/>
          </a:xfrm>
          <a:prstGeom prst="rect">
            <a:avLst/>
          </a:prstGeom>
          <a:solidFill>
            <a:srgbClr val="8296B0"/>
          </a:solidFill>
          <a:ln w="76200" cap="flat" cmpd="sng">
            <a:solidFill>
              <a:schemeClr val="dk1"/>
            </a:solidFill>
            <a:prstDash val="solid"/>
            <a:round/>
            <a:headEnd type="none" w="sm" len="sm"/>
            <a:tailEnd type="none" w="sm" len="sm"/>
          </a:ln>
          <a:effectLst>
            <a:outerShdw blurRad="50800" dist="50800" dir="5400000" algn="ctr" rotWithShape="0">
              <a:schemeClr val="lt1"/>
            </a:outerShdw>
          </a:effectLst>
        </p:spPr>
      </p:pic>
      <p:sp>
        <p:nvSpPr>
          <p:cNvPr id="1274" name="Google Shape;1274;p173"/>
          <p:cNvSpPr txBox="1"/>
          <p:nvPr/>
        </p:nvSpPr>
        <p:spPr>
          <a:xfrm>
            <a:off x="6138327" y="4304975"/>
            <a:ext cx="2942700" cy="1608000"/>
          </a:xfrm>
          <a:prstGeom prst="rect">
            <a:avLst/>
          </a:prstGeom>
          <a:solidFill>
            <a:srgbClr val="CCE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900">
                <a:solidFill>
                  <a:schemeClr val="dk1"/>
                </a:solidFill>
                <a:latin typeface="Arial"/>
                <a:ea typeface="Arial"/>
                <a:cs typeface="Arial"/>
                <a:sym typeface="Arial"/>
              </a:rPr>
              <a:t>Morphology:</a:t>
            </a:r>
            <a:endParaRPr sz="900"/>
          </a:p>
          <a:p>
            <a:pPr marL="0" marR="0" lvl="0" indent="0" algn="ctr" rtl="0">
              <a:spcBef>
                <a:spcPts val="0"/>
              </a:spcBef>
              <a:spcAft>
                <a:spcPts val="0"/>
              </a:spcAft>
              <a:buNone/>
            </a:pPr>
            <a:endParaRPr sz="550">
              <a:solidFill>
                <a:schemeClr val="dk1"/>
              </a:solidFill>
              <a:latin typeface="Arial"/>
              <a:ea typeface="Arial"/>
              <a:cs typeface="Arial"/>
              <a:sym typeface="Arial"/>
            </a:endParaRPr>
          </a:p>
          <a:p>
            <a:pPr marL="0" marR="0" lvl="0" indent="0" algn="ctr" rtl="0">
              <a:spcBef>
                <a:spcPts val="0"/>
              </a:spcBef>
              <a:spcAft>
                <a:spcPts val="0"/>
              </a:spcAft>
              <a:buNone/>
            </a:pPr>
            <a:r>
              <a:rPr lang="en" sz="3900">
                <a:solidFill>
                  <a:srgbClr val="FF33CC"/>
                </a:solidFill>
                <a:latin typeface="Arial"/>
                <a:ea typeface="Arial"/>
                <a:cs typeface="Arial"/>
                <a:sym typeface="Arial"/>
              </a:rPr>
              <a:t>Affixes</a:t>
            </a:r>
            <a:endParaRPr sz="900"/>
          </a:p>
        </p:txBody>
      </p:sp>
      <p:sp>
        <p:nvSpPr>
          <p:cNvPr id="1275" name="Google Shape;1275;p173"/>
          <p:cNvSpPr txBox="1"/>
          <p:nvPr/>
        </p:nvSpPr>
        <p:spPr>
          <a:xfrm>
            <a:off x="5902175" y="501800"/>
            <a:ext cx="33456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100" b="1">
                <a:solidFill>
                  <a:schemeClr val="dk1"/>
                </a:solidFill>
              </a:rPr>
              <a:t>Word</a:t>
            </a:r>
            <a:endParaRPr sz="900">
              <a:solidFill>
                <a:schemeClr val="dk1"/>
              </a:solidFill>
            </a:endParaRPr>
          </a:p>
          <a:p>
            <a:pPr marL="0" lvl="0" indent="0" algn="ctr" rtl="0">
              <a:spcBef>
                <a:spcPts val="0"/>
              </a:spcBef>
              <a:spcAft>
                <a:spcPts val="0"/>
              </a:spcAft>
              <a:buNone/>
            </a:pPr>
            <a:r>
              <a:rPr lang="en" sz="9100" b="1">
                <a:solidFill>
                  <a:schemeClr val="dk1"/>
                </a:solidFill>
              </a:rPr>
              <a:t>Play</a:t>
            </a:r>
            <a:endParaRPr sz="9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93"/>
          <p:cNvPicPr preferRelativeResize="0"/>
          <p:nvPr/>
        </p:nvPicPr>
        <p:blipFill>
          <a:blip r:embed="rId3">
            <a:alphaModFix/>
          </a:blip>
          <a:stretch>
            <a:fillRect/>
          </a:stretch>
        </p:blipFill>
        <p:spPr>
          <a:xfrm>
            <a:off x="0" y="5552016"/>
            <a:ext cx="6543675" cy="1304925"/>
          </a:xfrm>
          <a:prstGeom prst="rect">
            <a:avLst/>
          </a:prstGeom>
          <a:noFill/>
          <a:ln>
            <a:noFill/>
          </a:ln>
        </p:spPr>
      </p:pic>
      <p:pic>
        <p:nvPicPr>
          <p:cNvPr id="523" name="Google Shape;523;p93"/>
          <p:cNvPicPr preferRelativeResize="0"/>
          <p:nvPr/>
        </p:nvPicPr>
        <p:blipFill rotWithShape="1">
          <a:blip r:embed="rId3">
            <a:alphaModFix/>
          </a:blip>
          <a:srcRect r="59096"/>
          <a:stretch/>
        </p:blipFill>
        <p:spPr>
          <a:xfrm>
            <a:off x="6467475" y="5552025"/>
            <a:ext cx="2676525" cy="1304925"/>
          </a:xfrm>
          <a:prstGeom prst="rect">
            <a:avLst/>
          </a:prstGeom>
          <a:noFill/>
          <a:ln>
            <a:noFill/>
          </a:ln>
        </p:spPr>
      </p:pic>
      <p:sp>
        <p:nvSpPr>
          <p:cNvPr id="524" name="Google Shape;524;p93"/>
          <p:cNvSpPr/>
          <p:nvPr/>
        </p:nvSpPr>
        <p:spPr>
          <a:xfrm>
            <a:off x="216250" y="390325"/>
            <a:ext cx="8649600" cy="1078500"/>
          </a:xfrm>
          <a:prstGeom prst="flowChartAlternateProcess">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rgbClr val="FFFFFF"/>
                </a:solidFill>
                <a:latin typeface="Comfortaa"/>
                <a:ea typeface="Comfortaa"/>
                <a:cs typeface="Comfortaa"/>
                <a:sym typeface="Comfortaa"/>
              </a:rPr>
              <a:t>Zach Chan and Rebecca De Leon, </a:t>
            </a:r>
            <a:endParaRPr sz="3000">
              <a:solidFill>
                <a:srgbClr val="FFFFFF"/>
              </a:solidFill>
              <a:latin typeface="Comfortaa"/>
              <a:ea typeface="Comfortaa"/>
              <a:cs typeface="Comfortaa"/>
              <a:sym typeface="Comfortaa"/>
            </a:endParaRPr>
          </a:p>
          <a:p>
            <a:pPr marL="0" lvl="0" indent="0" algn="ctr" rtl="0">
              <a:spcBef>
                <a:spcPts val="0"/>
              </a:spcBef>
              <a:spcAft>
                <a:spcPts val="0"/>
              </a:spcAft>
              <a:buNone/>
            </a:pPr>
            <a:r>
              <a:rPr lang="en" sz="3000">
                <a:solidFill>
                  <a:srgbClr val="FFFFFF"/>
                </a:solidFill>
                <a:latin typeface="Comfortaa"/>
                <a:ea typeface="Comfortaa"/>
                <a:cs typeface="Comfortaa"/>
                <a:sym typeface="Comfortaa"/>
              </a:rPr>
              <a:t>San Antonio Independent School District</a:t>
            </a:r>
            <a:endParaRPr sz="3000">
              <a:solidFill>
                <a:srgbClr val="FFFFFF"/>
              </a:solidFill>
              <a:latin typeface="Comfortaa"/>
              <a:ea typeface="Comfortaa"/>
              <a:cs typeface="Comfortaa"/>
              <a:sym typeface="Comfortaa"/>
            </a:endParaRPr>
          </a:p>
        </p:txBody>
      </p:sp>
      <p:pic>
        <p:nvPicPr>
          <p:cNvPr id="525" name="Google Shape;525;p93"/>
          <p:cNvPicPr preferRelativeResize="0"/>
          <p:nvPr/>
        </p:nvPicPr>
        <p:blipFill rotWithShape="1">
          <a:blip r:embed="rId4">
            <a:alphaModFix/>
          </a:blip>
          <a:srcRect l="8478" t="2568" r="8478" b="33863"/>
          <a:stretch/>
        </p:blipFill>
        <p:spPr>
          <a:xfrm>
            <a:off x="1162738" y="1954000"/>
            <a:ext cx="2219264" cy="2264773"/>
          </a:xfrm>
          <a:prstGeom prst="rect">
            <a:avLst/>
          </a:prstGeom>
          <a:noFill/>
          <a:ln>
            <a:noFill/>
          </a:ln>
        </p:spPr>
      </p:pic>
      <p:sp>
        <p:nvSpPr>
          <p:cNvPr id="526" name="Google Shape;526;p93"/>
          <p:cNvSpPr txBox="1"/>
          <p:nvPr/>
        </p:nvSpPr>
        <p:spPr>
          <a:xfrm>
            <a:off x="64825" y="4348825"/>
            <a:ext cx="4415100" cy="7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Comfortaa"/>
                <a:ea typeface="Comfortaa"/>
                <a:cs typeface="Comfortaa"/>
                <a:sym typeface="Comfortaa"/>
              </a:rPr>
              <a:t>Zach Chan</a:t>
            </a:r>
            <a:endParaRPr sz="2400">
              <a:latin typeface="Comfortaa"/>
              <a:ea typeface="Comfortaa"/>
              <a:cs typeface="Comfortaa"/>
              <a:sym typeface="Comfortaa"/>
            </a:endParaRPr>
          </a:p>
          <a:p>
            <a:pPr marL="0" lvl="0" indent="0" algn="ctr" rtl="0">
              <a:spcBef>
                <a:spcPts val="0"/>
              </a:spcBef>
              <a:spcAft>
                <a:spcPts val="0"/>
              </a:spcAft>
              <a:buNone/>
            </a:pPr>
            <a:r>
              <a:rPr lang="en" sz="2000">
                <a:latin typeface="Comfortaa"/>
                <a:ea typeface="Comfortaa"/>
                <a:cs typeface="Comfortaa"/>
                <a:sym typeface="Comfortaa"/>
              </a:rPr>
              <a:t>3rd grade teacher</a:t>
            </a:r>
            <a:endParaRPr sz="2000">
              <a:latin typeface="Comfortaa"/>
              <a:ea typeface="Comfortaa"/>
              <a:cs typeface="Comfortaa"/>
              <a:sym typeface="Comfortaa"/>
            </a:endParaRPr>
          </a:p>
          <a:p>
            <a:pPr marL="0" lvl="0" indent="0" algn="ctr" rtl="0">
              <a:spcBef>
                <a:spcPts val="0"/>
              </a:spcBef>
              <a:spcAft>
                <a:spcPts val="0"/>
              </a:spcAft>
              <a:buNone/>
            </a:pPr>
            <a:r>
              <a:rPr lang="en" sz="2000">
                <a:latin typeface="Comfortaa"/>
                <a:ea typeface="Comfortaa"/>
                <a:cs typeface="Comfortaa"/>
                <a:sym typeface="Comfortaa"/>
              </a:rPr>
              <a:t>Irving Dual Language Academy</a:t>
            </a:r>
            <a:endParaRPr sz="2000">
              <a:latin typeface="Comfortaa"/>
              <a:ea typeface="Comfortaa"/>
              <a:cs typeface="Comfortaa"/>
              <a:sym typeface="Comfortaa"/>
            </a:endParaRPr>
          </a:p>
        </p:txBody>
      </p:sp>
      <p:sp>
        <p:nvSpPr>
          <p:cNvPr id="527" name="Google Shape;527;p93"/>
          <p:cNvSpPr txBox="1"/>
          <p:nvPr/>
        </p:nvSpPr>
        <p:spPr>
          <a:xfrm>
            <a:off x="4728900" y="4348825"/>
            <a:ext cx="4415100" cy="7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Comfortaa"/>
                <a:ea typeface="Comfortaa"/>
                <a:cs typeface="Comfortaa"/>
                <a:sym typeface="Comfortaa"/>
              </a:rPr>
              <a:t>Rebecca De Leon</a:t>
            </a:r>
            <a:endParaRPr sz="2400">
              <a:latin typeface="Comfortaa"/>
              <a:ea typeface="Comfortaa"/>
              <a:cs typeface="Comfortaa"/>
              <a:sym typeface="Comfortaa"/>
            </a:endParaRPr>
          </a:p>
          <a:p>
            <a:pPr marL="0" lvl="0" indent="0" algn="ctr" rtl="0">
              <a:spcBef>
                <a:spcPts val="0"/>
              </a:spcBef>
              <a:spcAft>
                <a:spcPts val="0"/>
              </a:spcAft>
              <a:buNone/>
            </a:pPr>
            <a:r>
              <a:rPr lang="en" sz="2000">
                <a:latin typeface="Comfortaa"/>
                <a:ea typeface="Comfortaa"/>
                <a:cs typeface="Comfortaa"/>
                <a:sym typeface="Comfortaa"/>
              </a:rPr>
              <a:t>Principal</a:t>
            </a:r>
            <a:endParaRPr sz="2000">
              <a:latin typeface="Comfortaa"/>
              <a:ea typeface="Comfortaa"/>
              <a:cs typeface="Comfortaa"/>
              <a:sym typeface="Comfortaa"/>
            </a:endParaRPr>
          </a:p>
          <a:p>
            <a:pPr marL="0" lvl="0" indent="0" algn="ctr" rtl="0">
              <a:spcBef>
                <a:spcPts val="0"/>
              </a:spcBef>
              <a:spcAft>
                <a:spcPts val="0"/>
              </a:spcAft>
              <a:buNone/>
            </a:pPr>
            <a:r>
              <a:rPr lang="en" sz="2000">
                <a:latin typeface="Comfortaa"/>
                <a:ea typeface="Comfortaa"/>
                <a:cs typeface="Comfortaa"/>
                <a:sym typeface="Comfortaa"/>
              </a:rPr>
              <a:t>Graebner Elementary</a:t>
            </a:r>
            <a:endParaRPr sz="2000">
              <a:latin typeface="Comfortaa"/>
              <a:ea typeface="Comfortaa"/>
              <a:cs typeface="Comfortaa"/>
              <a:sym typeface="Comfortaa"/>
            </a:endParaRPr>
          </a:p>
        </p:txBody>
      </p:sp>
      <p:pic>
        <p:nvPicPr>
          <p:cNvPr id="528" name="Google Shape;528;p93"/>
          <p:cNvPicPr preferRelativeResize="0"/>
          <p:nvPr/>
        </p:nvPicPr>
        <p:blipFill>
          <a:blip r:embed="rId5">
            <a:alphaModFix/>
          </a:blip>
          <a:stretch>
            <a:fillRect/>
          </a:stretch>
        </p:blipFill>
        <p:spPr>
          <a:xfrm>
            <a:off x="5804063" y="1954000"/>
            <a:ext cx="2264774" cy="226477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74"/>
          <p:cNvSpPr txBox="1"/>
          <p:nvPr/>
        </p:nvSpPr>
        <p:spPr>
          <a:xfrm>
            <a:off x="240384" y="307725"/>
            <a:ext cx="8773997" cy="954107"/>
          </a:xfrm>
          <a:prstGeom prst="rect">
            <a:avLst/>
          </a:prstGeom>
          <a:solidFill>
            <a:srgbClr val="CCFFCC"/>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800" b="1">
                <a:solidFill>
                  <a:schemeClr val="dk1"/>
                </a:solidFill>
                <a:latin typeface="Avenir"/>
                <a:ea typeface="Avenir"/>
                <a:cs typeface="Avenir"/>
                <a:sym typeface="Avenir"/>
              </a:rPr>
              <a:t>Marvel will immortalize these young heroes in their</a:t>
            </a:r>
            <a:endParaRPr/>
          </a:p>
          <a:p>
            <a:pPr marL="0" marR="0" lvl="0" indent="0" algn="ctr" rtl="0">
              <a:spcBef>
                <a:spcPts val="0"/>
              </a:spcBef>
              <a:spcAft>
                <a:spcPts val="0"/>
              </a:spcAft>
              <a:buNone/>
            </a:pPr>
            <a:r>
              <a:rPr lang="en" sz="2800" b="1">
                <a:solidFill>
                  <a:schemeClr val="dk1"/>
                </a:solidFill>
                <a:latin typeface="Avenir"/>
                <a:ea typeface="Avenir"/>
                <a:cs typeface="Avenir"/>
                <a:sym typeface="Avenir"/>
              </a:rPr>
              <a:t>very own comic books.</a:t>
            </a:r>
            <a:endParaRPr/>
          </a:p>
        </p:txBody>
      </p:sp>
      <p:sp>
        <p:nvSpPr>
          <p:cNvPr id="1281" name="Google Shape;1281;p174"/>
          <p:cNvSpPr txBox="1"/>
          <p:nvPr/>
        </p:nvSpPr>
        <p:spPr>
          <a:xfrm>
            <a:off x="480763" y="1382919"/>
            <a:ext cx="864911"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000" b="1">
                <a:solidFill>
                  <a:schemeClr val="dk1"/>
                </a:solidFill>
                <a:latin typeface="Avenir"/>
                <a:ea typeface="Avenir"/>
                <a:cs typeface="Avenir"/>
                <a:sym typeface="Avenir"/>
              </a:rPr>
              <a:t>-</a:t>
            </a:r>
            <a:r>
              <a:rPr lang="en" sz="4000" b="1">
                <a:solidFill>
                  <a:srgbClr val="00B050"/>
                </a:solidFill>
                <a:latin typeface="Avenir"/>
                <a:ea typeface="Avenir"/>
                <a:cs typeface="Avenir"/>
                <a:sym typeface="Avenir"/>
              </a:rPr>
              <a:t>ize</a:t>
            </a:r>
            <a:endParaRPr/>
          </a:p>
        </p:txBody>
      </p:sp>
      <p:sp>
        <p:nvSpPr>
          <p:cNvPr id="1282" name="Google Shape;1282;p174"/>
          <p:cNvSpPr txBox="1"/>
          <p:nvPr/>
        </p:nvSpPr>
        <p:spPr>
          <a:xfrm>
            <a:off x="1252587" y="1484242"/>
            <a:ext cx="608029"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a:t>
            </a:r>
            <a:endParaRPr/>
          </a:p>
        </p:txBody>
      </p:sp>
      <p:sp>
        <p:nvSpPr>
          <p:cNvPr id="1283" name="Google Shape;1283;p174"/>
          <p:cNvSpPr txBox="1"/>
          <p:nvPr/>
        </p:nvSpPr>
        <p:spPr>
          <a:xfrm>
            <a:off x="1556602" y="1475252"/>
            <a:ext cx="745778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change, make, or turn something into a verb </a:t>
            </a:r>
            <a:r>
              <a:rPr lang="en" sz="2000" b="1">
                <a:solidFill>
                  <a:schemeClr val="dk1"/>
                </a:solidFill>
                <a:latin typeface="Avenir"/>
                <a:ea typeface="Avenir"/>
                <a:cs typeface="Avenir"/>
                <a:sym typeface="Avenir"/>
              </a:rPr>
              <a:t>(an action)</a:t>
            </a:r>
            <a:endParaRPr/>
          </a:p>
        </p:txBody>
      </p:sp>
      <p:grpSp>
        <p:nvGrpSpPr>
          <p:cNvPr id="1284" name="Google Shape;1284;p174"/>
          <p:cNvGrpSpPr/>
          <p:nvPr/>
        </p:nvGrpSpPr>
        <p:grpSpPr>
          <a:xfrm>
            <a:off x="453663" y="2977180"/>
            <a:ext cx="1847654" cy="3485690"/>
            <a:chOff x="604884" y="2977180"/>
            <a:chExt cx="2463539" cy="3485690"/>
          </a:xfrm>
        </p:grpSpPr>
        <p:sp>
          <p:nvSpPr>
            <p:cNvPr id="1285" name="Google Shape;1285;p174"/>
            <p:cNvSpPr txBox="1"/>
            <p:nvPr/>
          </p:nvSpPr>
          <p:spPr>
            <a:xfrm>
              <a:off x="604884" y="5939650"/>
              <a:ext cx="2463539"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a:t>
              </a:r>
              <a:r>
                <a:rPr lang="en" sz="2800" b="1">
                  <a:solidFill>
                    <a:srgbClr val="0070C0"/>
                  </a:solidFill>
                  <a:latin typeface="Avenir"/>
                  <a:ea typeface="Avenir"/>
                  <a:cs typeface="Avenir"/>
                  <a:sym typeface="Avenir"/>
                </a:rPr>
                <a:t> moistur</a:t>
              </a:r>
              <a:r>
                <a:rPr lang="en" sz="2800" b="1">
                  <a:solidFill>
                    <a:srgbClr val="00B050"/>
                  </a:solidFill>
                  <a:latin typeface="Avenir"/>
                  <a:ea typeface="Avenir"/>
                  <a:cs typeface="Avenir"/>
                  <a:sym typeface="Avenir"/>
                </a:rPr>
                <a:t>ize</a:t>
              </a:r>
              <a:endParaRPr/>
            </a:p>
          </p:txBody>
        </p:sp>
        <p:pic>
          <p:nvPicPr>
            <p:cNvPr id="1286" name="Google Shape;1286;p174"/>
            <p:cNvPicPr preferRelativeResize="0"/>
            <p:nvPr/>
          </p:nvPicPr>
          <p:blipFill rotWithShape="1">
            <a:blip r:embed="rId3">
              <a:alphaModFix/>
            </a:blip>
            <a:srcRect l="10412" t="34349" r="79046" b="19966"/>
            <a:stretch/>
          </p:blipFill>
          <p:spPr>
            <a:xfrm>
              <a:off x="769853" y="2977180"/>
              <a:ext cx="2133602" cy="2600681"/>
            </a:xfrm>
            <a:prstGeom prst="rect">
              <a:avLst/>
            </a:prstGeom>
            <a:noFill/>
            <a:ln>
              <a:noFill/>
            </a:ln>
          </p:spPr>
        </p:pic>
      </p:grpSp>
      <p:grpSp>
        <p:nvGrpSpPr>
          <p:cNvPr id="1287" name="Google Shape;1287;p174"/>
          <p:cNvGrpSpPr/>
          <p:nvPr/>
        </p:nvGrpSpPr>
        <p:grpSpPr>
          <a:xfrm>
            <a:off x="2965281" y="2334846"/>
            <a:ext cx="2688444" cy="4137069"/>
            <a:chOff x="3953708" y="2334846"/>
            <a:chExt cx="3584592" cy="4137069"/>
          </a:xfrm>
        </p:grpSpPr>
        <p:sp>
          <p:nvSpPr>
            <p:cNvPr id="1288" name="Google Shape;1288;p174"/>
            <p:cNvSpPr txBox="1"/>
            <p:nvPr/>
          </p:nvSpPr>
          <p:spPr>
            <a:xfrm>
              <a:off x="4462019" y="5948695"/>
              <a:ext cx="3076281"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a:t>
              </a:r>
              <a:r>
                <a:rPr lang="en" sz="2800" b="1">
                  <a:solidFill>
                    <a:srgbClr val="0070C0"/>
                  </a:solidFill>
                  <a:latin typeface="Avenir"/>
                  <a:ea typeface="Avenir"/>
                  <a:cs typeface="Avenir"/>
                  <a:sym typeface="Avenir"/>
                </a:rPr>
                <a:t>accessor</a:t>
              </a:r>
              <a:r>
                <a:rPr lang="en" sz="2800" b="1">
                  <a:solidFill>
                    <a:srgbClr val="00B050"/>
                  </a:solidFill>
                  <a:latin typeface="Avenir"/>
                  <a:ea typeface="Avenir"/>
                  <a:cs typeface="Avenir"/>
                  <a:sym typeface="Avenir"/>
                </a:rPr>
                <a:t>ize</a:t>
              </a:r>
              <a:endParaRPr/>
            </a:p>
          </p:txBody>
        </p:sp>
        <p:pic>
          <p:nvPicPr>
            <p:cNvPr id="1289" name="Google Shape;1289;p174" descr="Chic Neutral Accessories - Penny Pincher Fashion"/>
            <p:cNvPicPr preferRelativeResize="0"/>
            <p:nvPr/>
          </p:nvPicPr>
          <p:blipFill rotWithShape="1">
            <a:blip r:embed="rId4">
              <a:alphaModFix/>
            </a:blip>
            <a:srcRect l="2211" t="12646" r="7754" b="1169"/>
            <a:stretch/>
          </p:blipFill>
          <p:spPr>
            <a:xfrm>
              <a:off x="3953708" y="2334846"/>
              <a:ext cx="3584592" cy="3431357"/>
            </a:xfrm>
            <a:prstGeom prst="rect">
              <a:avLst/>
            </a:prstGeom>
            <a:noFill/>
            <a:ln>
              <a:noFill/>
            </a:ln>
          </p:spPr>
        </p:pic>
      </p:grpSp>
      <p:grpSp>
        <p:nvGrpSpPr>
          <p:cNvPr id="1290" name="Google Shape;1290;p174"/>
          <p:cNvGrpSpPr/>
          <p:nvPr/>
        </p:nvGrpSpPr>
        <p:grpSpPr>
          <a:xfrm>
            <a:off x="6115934" y="2857739"/>
            <a:ext cx="2683770" cy="3614176"/>
            <a:chOff x="8154579" y="2857739"/>
            <a:chExt cx="3578360" cy="3614176"/>
          </a:xfrm>
        </p:grpSpPr>
        <p:sp>
          <p:nvSpPr>
            <p:cNvPr id="1291" name="Google Shape;1291;p174"/>
            <p:cNvSpPr txBox="1"/>
            <p:nvPr/>
          </p:nvSpPr>
          <p:spPr>
            <a:xfrm>
              <a:off x="8615142" y="5948695"/>
              <a:ext cx="287831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a:t>
              </a:r>
              <a:r>
                <a:rPr lang="en" sz="2800" b="1">
                  <a:solidFill>
                    <a:srgbClr val="0070C0"/>
                  </a:solidFill>
                  <a:latin typeface="Avenir"/>
                  <a:ea typeface="Avenir"/>
                  <a:cs typeface="Avenir"/>
                  <a:sym typeface="Avenir"/>
                </a:rPr>
                <a:t>deodor</a:t>
              </a:r>
              <a:r>
                <a:rPr lang="en" sz="2800" b="1">
                  <a:solidFill>
                    <a:srgbClr val="00B050"/>
                  </a:solidFill>
                  <a:latin typeface="Avenir"/>
                  <a:ea typeface="Avenir"/>
                  <a:cs typeface="Avenir"/>
                  <a:sym typeface="Avenir"/>
                </a:rPr>
                <a:t>ize</a:t>
              </a:r>
              <a:endParaRPr/>
            </a:p>
          </p:txBody>
        </p:sp>
        <p:pic>
          <p:nvPicPr>
            <p:cNvPr id="1292" name="Google Shape;1292;p174" descr="Best Shoe Odor Eliminators 2020 | How to Get Rid of Smelly Shoes"/>
            <p:cNvPicPr preferRelativeResize="0"/>
            <p:nvPr/>
          </p:nvPicPr>
          <p:blipFill rotWithShape="1">
            <a:blip r:embed="rId5">
              <a:alphaModFix/>
            </a:blip>
            <a:srcRect/>
            <a:stretch/>
          </p:blipFill>
          <p:spPr>
            <a:xfrm>
              <a:off x="8154579" y="2857739"/>
              <a:ext cx="3578360" cy="238557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175"/>
          <p:cNvSpPr txBox="1"/>
          <p:nvPr/>
        </p:nvSpPr>
        <p:spPr>
          <a:xfrm>
            <a:off x="597502" y="218800"/>
            <a:ext cx="63363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800" b="1">
                <a:solidFill>
                  <a:srgbClr val="7030A0"/>
                </a:solidFill>
                <a:latin typeface="Arial"/>
                <a:ea typeface="Arial"/>
                <a:cs typeface="Arial"/>
                <a:sym typeface="Arial"/>
              </a:rPr>
              <a:t>Things Teachers Say </a:t>
            </a:r>
            <a:endParaRPr/>
          </a:p>
        </p:txBody>
      </p:sp>
      <p:sp>
        <p:nvSpPr>
          <p:cNvPr id="1298" name="Google Shape;1298;p175"/>
          <p:cNvSpPr txBox="1"/>
          <p:nvPr/>
        </p:nvSpPr>
        <p:spPr>
          <a:xfrm>
            <a:off x="6183973" y="1081750"/>
            <a:ext cx="22512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a:t>
            </a:r>
            <a:r>
              <a:rPr lang="en" sz="2800" b="1">
                <a:solidFill>
                  <a:srgbClr val="0070C0"/>
                </a:solidFill>
                <a:latin typeface="Avenir"/>
                <a:ea typeface="Avenir"/>
                <a:cs typeface="Avenir"/>
                <a:sym typeface="Avenir"/>
              </a:rPr>
              <a:t> memor</a:t>
            </a:r>
            <a:r>
              <a:rPr lang="en" sz="2800" b="1">
                <a:solidFill>
                  <a:srgbClr val="00B050"/>
                </a:solidFill>
                <a:latin typeface="Avenir"/>
                <a:ea typeface="Avenir"/>
                <a:cs typeface="Avenir"/>
                <a:sym typeface="Avenir"/>
              </a:rPr>
              <a:t>ize</a:t>
            </a:r>
            <a:endParaRPr/>
          </a:p>
        </p:txBody>
      </p:sp>
      <p:sp>
        <p:nvSpPr>
          <p:cNvPr id="1299" name="Google Shape;1299;p175"/>
          <p:cNvSpPr txBox="1"/>
          <p:nvPr/>
        </p:nvSpPr>
        <p:spPr>
          <a:xfrm>
            <a:off x="6189284" y="1684220"/>
            <a:ext cx="2307211"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a:t>
            </a:r>
            <a:r>
              <a:rPr lang="en" sz="2800" b="1">
                <a:solidFill>
                  <a:srgbClr val="0070C0"/>
                </a:solidFill>
                <a:latin typeface="Avenir"/>
                <a:ea typeface="Avenir"/>
                <a:cs typeface="Avenir"/>
                <a:sym typeface="Avenir"/>
              </a:rPr>
              <a:t>capital</a:t>
            </a:r>
            <a:r>
              <a:rPr lang="en" sz="2800" b="1">
                <a:solidFill>
                  <a:srgbClr val="00B050"/>
                </a:solidFill>
                <a:latin typeface="Avenir"/>
                <a:ea typeface="Avenir"/>
                <a:cs typeface="Avenir"/>
                <a:sym typeface="Avenir"/>
              </a:rPr>
              <a:t>ize</a:t>
            </a:r>
            <a:endParaRPr/>
          </a:p>
        </p:txBody>
      </p:sp>
      <p:sp>
        <p:nvSpPr>
          <p:cNvPr id="1300" name="Google Shape;1300;p175"/>
          <p:cNvSpPr txBox="1"/>
          <p:nvPr/>
        </p:nvSpPr>
        <p:spPr>
          <a:xfrm>
            <a:off x="6189275" y="2303275"/>
            <a:ext cx="27837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a:t>
            </a:r>
            <a:r>
              <a:rPr lang="en" sz="2800" b="1">
                <a:solidFill>
                  <a:srgbClr val="0070C0"/>
                </a:solidFill>
                <a:latin typeface="Avenir"/>
                <a:ea typeface="Avenir"/>
                <a:cs typeface="Avenir"/>
                <a:sym typeface="Avenir"/>
              </a:rPr>
              <a:t>alphabet</a:t>
            </a:r>
            <a:r>
              <a:rPr lang="en" sz="2800" b="1">
                <a:solidFill>
                  <a:srgbClr val="00B050"/>
                </a:solidFill>
                <a:latin typeface="Avenir"/>
                <a:ea typeface="Avenir"/>
                <a:cs typeface="Avenir"/>
                <a:sym typeface="Avenir"/>
              </a:rPr>
              <a:t>ize</a:t>
            </a:r>
            <a:endParaRPr/>
          </a:p>
        </p:txBody>
      </p:sp>
      <p:sp>
        <p:nvSpPr>
          <p:cNvPr id="1301" name="Google Shape;1301;p175"/>
          <p:cNvSpPr txBox="1"/>
          <p:nvPr/>
        </p:nvSpPr>
        <p:spPr>
          <a:xfrm>
            <a:off x="6218450" y="2891325"/>
            <a:ext cx="24915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a:t>
            </a:r>
            <a:r>
              <a:rPr lang="en" sz="2800" b="1">
                <a:solidFill>
                  <a:srgbClr val="0070C0"/>
                </a:solidFill>
                <a:latin typeface="Avenir"/>
                <a:ea typeface="Avenir"/>
                <a:cs typeface="Avenir"/>
                <a:sym typeface="Avenir"/>
              </a:rPr>
              <a:t>summar</a:t>
            </a:r>
            <a:r>
              <a:rPr lang="en" sz="2800" b="1">
                <a:solidFill>
                  <a:srgbClr val="00B050"/>
                </a:solidFill>
                <a:latin typeface="Avenir"/>
                <a:ea typeface="Avenir"/>
                <a:cs typeface="Avenir"/>
                <a:sym typeface="Avenir"/>
              </a:rPr>
              <a:t>ize</a:t>
            </a:r>
            <a:endParaRPr/>
          </a:p>
        </p:txBody>
      </p:sp>
      <p:sp>
        <p:nvSpPr>
          <p:cNvPr id="1302" name="Google Shape;1302;p175"/>
          <p:cNvSpPr txBox="1"/>
          <p:nvPr/>
        </p:nvSpPr>
        <p:spPr>
          <a:xfrm>
            <a:off x="288107" y="1068401"/>
            <a:ext cx="567847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add something to your </a:t>
            </a:r>
            <a:r>
              <a:rPr lang="en" sz="2800" b="1">
                <a:solidFill>
                  <a:srgbClr val="0070C0"/>
                </a:solidFill>
                <a:latin typeface="Avenir"/>
                <a:ea typeface="Avenir"/>
                <a:cs typeface="Avenir"/>
                <a:sym typeface="Avenir"/>
              </a:rPr>
              <a:t>memory</a:t>
            </a:r>
            <a:endParaRPr/>
          </a:p>
        </p:txBody>
      </p:sp>
      <p:sp>
        <p:nvSpPr>
          <p:cNvPr id="1303" name="Google Shape;1303;p175"/>
          <p:cNvSpPr txBox="1"/>
          <p:nvPr/>
        </p:nvSpPr>
        <p:spPr>
          <a:xfrm>
            <a:off x="288107" y="1668083"/>
            <a:ext cx="567847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use a </a:t>
            </a:r>
            <a:r>
              <a:rPr lang="en" sz="2800" b="1">
                <a:solidFill>
                  <a:srgbClr val="0070C0"/>
                </a:solidFill>
                <a:latin typeface="Avenir"/>
                <a:ea typeface="Avenir"/>
                <a:cs typeface="Avenir"/>
                <a:sym typeface="Avenir"/>
              </a:rPr>
              <a:t>capital</a:t>
            </a:r>
            <a:r>
              <a:rPr lang="en" sz="2800" b="1">
                <a:solidFill>
                  <a:schemeClr val="dk1"/>
                </a:solidFill>
                <a:latin typeface="Avenir"/>
                <a:ea typeface="Avenir"/>
                <a:cs typeface="Avenir"/>
                <a:sym typeface="Avenir"/>
              </a:rPr>
              <a:t> letter</a:t>
            </a:r>
            <a:endParaRPr/>
          </a:p>
        </p:txBody>
      </p:sp>
      <p:sp>
        <p:nvSpPr>
          <p:cNvPr id="1304" name="Google Shape;1304;p175"/>
          <p:cNvSpPr txBox="1"/>
          <p:nvPr/>
        </p:nvSpPr>
        <p:spPr>
          <a:xfrm>
            <a:off x="288107" y="2303272"/>
            <a:ext cx="567847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put in </a:t>
            </a:r>
            <a:r>
              <a:rPr lang="en" sz="2800" b="1">
                <a:solidFill>
                  <a:srgbClr val="0070C0"/>
                </a:solidFill>
                <a:latin typeface="Avenir"/>
                <a:ea typeface="Avenir"/>
                <a:cs typeface="Avenir"/>
                <a:sym typeface="Avenir"/>
              </a:rPr>
              <a:t>alphabetical</a:t>
            </a:r>
            <a:r>
              <a:rPr lang="en" sz="2800" b="1">
                <a:solidFill>
                  <a:schemeClr val="dk1"/>
                </a:solidFill>
                <a:latin typeface="Avenir"/>
                <a:ea typeface="Avenir"/>
                <a:cs typeface="Avenir"/>
                <a:sym typeface="Avenir"/>
              </a:rPr>
              <a:t> order</a:t>
            </a:r>
            <a:endParaRPr/>
          </a:p>
        </p:txBody>
      </p:sp>
      <p:sp>
        <p:nvSpPr>
          <p:cNvPr id="1305" name="Google Shape;1305;p175"/>
          <p:cNvSpPr txBox="1"/>
          <p:nvPr/>
        </p:nvSpPr>
        <p:spPr>
          <a:xfrm>
            <a:off x="288107" y="2891330"/>
            <a:ext cx="567847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give a </a:t>
            </a:r>
            <a:r>
              <a:rPr lang="en" sz="2800" b="1">
                <a:solidFill>
                  <a:srgbClr val="0070C0"/>
                </a:solidFill>
                <a:latin typeface="Avenir"/>
                <a:ea typeface="Avenir"/>
                <a:cs typeface="Avenir"/>
                <a:sym typeface="Avenir"/>
              </a:rPr>
              <a:t>summary </a:t>
            </a:r>
            <a:r>
              <a:rPr lang="en" sz="2800" b="1">
                <a:solidFill>
                  <a:schemeClr val="dk1"/>
                </a:solidFill>
                <a:latin typeface="Avenir"/>
                <a:ea typeface="Avenir"/>
                <a:cs typeface="Avenir"/>
                <a:sym typeface="Avenir"/>
              </a:rPr>
              <a:t>of a story</a:t>
            </a:r>
            <a:endParaRPr/>
          </a:p>
        </p:txBody>
      </p:sp>
      <p:grpSp>
        <p:nvGrpSpPr>
          <p:cNvPr id="1306" name="Google Shape;1306;p175"/>
          <p:cNvGrpSpPr/>
          <p:nvPr/>
        </p:nvGrpSpPr>
        <p:grpSpPr>
          <a:xfrm>
            <a:off x="288107" y="3540639"/>
            <a:ext cx="8314366" cy="1722389"/>
            <a:chOff x="384143" y="3540639"/>
            <a:chExt cx="11085822" cy="1722389"/>
          </a:xfrm>
        </p:grpSpPr>
        <p:grpSp>
          <p:nvGrpSpPr>
            <p:cNvPr id="1307" name="Google Shape;1307;p175"/>
            <p:cNvGrpSpPr/>
            <p:nvPr/>
          </p:nvGrpSpPr>
          <p:grpSpPr>
            <a:xfrm>
              <a:off x="384143" y="4098450"/>
              <a:ext cx="10929822" cy="582329"/>
              <a:chOff x="384143" y="4098450"/>
              <a:chExt cx="10929822" cy="582329"/>
            </a:xfrm>
          </p:grpSpPr>
          <p:sp>
            <p:nvSpPr>
              <p:cNvPr id="1308" name="Google Shape;1308;p175"/>
              <p:cNvSpPr txBox="1"/>
              <p:nvPr/>
            </p:nvSpPr>
            <p:spPr>
              <a:xfrm>
                <a:off x="8312465" y="4098450"/>
                <a:ext cx="30015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a:t>
                </a:r>
                <a:r>
                  <a:rPr lang="en" sz="2800" b="1">
                    <a:solidFill>
                      <a:srgbClr val="0070C0"/>
                    </a:solidFill>
                    <a:latin typeface="Avenir"/>
                    <a:ea typeface="Avenir"/>
                    <a:cs typeface="Avenir"/>
                    <a:sym typeface="Avenir"/>
                  </a:rPr>
                  <a:t>apolog</a:t>
                </a:r>
                <a:r>
                  <a:rPr lang="en" sz="2800" b="1">
                    <a:solidFill>
                      <a:srgbClr val="00B050"/>
                    </a:solidFill>
                    <a:latin typeface="Avenir"/>
                    <a:ea typeface="Avenir"/>
                    <a:cs typeface="Avenir"/>
                    <a:sym typeface="Avenir"/>
                  </a:rPr>
                  <a:t>ize</a:t>
                </a:r>
                <a:endParaRPr/>
              </a:p>
            </p:txBody>
          </p:sp>
          <p:sp>
            <p:nvSpPr>
              <p:cNvPr id="1309" name="Google Shape;1309;p175"/>
              <p:cNvSpPr txBox="1"/>
              <p:nvPr/>
            </p:nvSpPr>
            <p:spPr>
              <a:xfrm>
                <a:off x="384143" y="4157559"/>
                <a:ext cx="757129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give an </a:t>
                </a:r>
                <a:r>
                  <a:rPr lang="en" sz="2800" b="1">
                    <a:solidFill>
                      <a:srgbClr val="0070C0"/>
                    </a:solidFill>
                    <a:latin typeface="Avenir"/>
                    <a:ea typeface="Avenir"/>
                    <a:cs typeface="Avenir"/>
                    <a:sym typeface="Avenir"/>
                  </a:rPr>
                  <a:t>apology</a:t>
                </a:r>
                <a:endParaRPr/>
              </a:p>
            </p:txBody>
          </p:sp>
        </p:grpSp>
        <p:grpSp>
          <p:nvGrpSpPr>
            <p:cNvPr id="1310" name="Google Shape;1310;p175"/>
            <p:cNvGrpSpPr/>
            <p:nvPr/>
          </p:nvGrpSpPr>
          <p:grpSpPr>
            <a:xfrm>
              <a:off x="384143" y="3540639"/>
              <a:ext cx="11085822" cy="532011"/>
              <a:chOff x="384143" y="3540639"/>
              <a:chExt cx="11085822" cy="532011"/>
            </a:xfrm>
          </p:grpSpPr>
          <p:sp>
            <p:nvSpPr>
              <p:cNvPr id="1311" name="Google Shape;1311;p175"/>
              <p:cNvSpPr txBox="1"/>
              <p:nvPr/>
            </p:nvSpPr>
            <p:spPr>
              <a:xfrm>
                <a:off x="384143" y="3540639"/>
                <a:ext cx="757129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think of a </a:t>
                </a:r>
                <a:r>
                  <a:rPr lang="en" sz="2800" b="1">
                    <a:solidFill>
                      <a:srgbClr val="0070C0"/>
                    </a:solidFill>
                    <a:latin typeface="Avenir"/>
                    <a:ea typeface="Avenir"/>
                    <a:cs typeface="Avenir"/>
                    <a:sym typeface="Avenir"/>
                  </a:rPr>
                  <a:t>visual</a:t>
                </a:r>
                <a:r>
                  <a:rPr lang="en" sz="2800" b="1">
                    <a:solidFill>
                      <a:schemeClr val="dk1"/>
                    </a:solidFill>
                    <a:latin typeface="Avenir"/>
                    <a:ea typeface="Avenir"/>
                    <a:cs typeface="Avenir"/>
                    <a:sym typeface="Avenir"/>
                  </a:rPr>
                  <a:t> from the story</a:t>
                </a:r>
                <a:endParaRPr sz="2800" b="1">
                  <a:solidFill>
                    <a:srgbClr val="0070C0"/>
                  </a:solidFill>
                  <a:latin typeface="Avenir"/>
                  <a:ea typeface="Avenir"/>
                  <a:cs typeface="Avenir"/>
                  <a:sym typeface="Avenir"/>
                </a:endParaRPr>
              </a:p>
            </p:txBody>
          </p:sp>
          <p:sp>
            <p:nvSpPr>
              <p:cNvPr id="1312" name="Google Shape;1312;p175"/>
              <p:cNvSpPr txBox="1"/>
              <p:nvPr/>
            </p:nvSpPr>
            <p:spPr>
              <a:xfrm>
                <a:off x="8312465" y="3549450"/>
                <a:ext cx="31575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a:t>
                </a:r>
                <a:r>
                  <a:rPr lang="en" sz="2800" b="1">
                    <a:solidFill>
                      <a:srgbClr val="0070C0"/>
                    </a:solidFill>
                    <a:latin typeface="Avenir"/>
                    <a:ea typeface="Avenir"/>
                    <a:cs typeface="Avenir"/>
                    <a:sym typeface="Avenir"/>
                  </a:rPr>
                  <a:t>visual</a:t>
                </a:r>
                <a:r>
                  <a:rPr lang="en" sz="2800" b="1">
                    <a:solidFill>
                      <a:srgbClr val="00B050"/>
                    </a:solidFill>
                    <a:latin typeface="Avenir"/>
                    <a:ea typeface="Avenir"/>
                    <a:cs typeface="Avenir"/>
                    <a:sym typeface="Avenir"/>
                  </a:rPr>
                  <a:t>ize</a:t>
                </a:r>
                <a:endParaRPr/>
              </a:p>
            </p:txBody>
          </p:sp>
        </p:grpSp>
        <p:grpSp>
          <p:nvGrpSpPr>
            <p:cNvPr id="1313" name="Google Shape;1313;p175"/>
            <p:cNvGrpSpPr/>
            <p:nvPr/>
          </p:nvGrpSpPr>
          <p:grpSpPr>
            <a:xfrm>
              <a:off x="384143" y="4739808"/>
              <a:ext cx="10944517" cy="523220"/>
              <a:chOff x="384143" y="4739808"/>
              <a:chExt cx="10944517" cy="523220"/>
            </a:xfrm>
          </p:grpSpPr>
          <p:sp>
            <p:nvSpPr>
              <p:cNvPr id="1314" name="Google Shape;1314;p175"/>
              <p:cNvSpPr txBox="1"/>
              <p:nvPr/>
            </p:nvSpPr>
            <p:spPr>
              <a:xfrm>
                <a:off x="384143" y="4739808"/>
                <a:ext cx="757129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make your hands </a:t>
                </a:r>
                <a:r>
                  <a:rPr lang="en" sz="2800" b="1">
                    <a:solidFill>
                      <a:srgbClr val="0070C0"/>
                    </a:solidFill>
                    <a:latin typeface="Avenir"/>
                    <a:ea typeface="Avenir"/>
                    <a:cs typeface="Avenir"/>
                    <a:sym typeface="Avenir"/>
                  </a:rPr>
                  <a:t>sanitary</a:t>
                </a:r>
                <a:endParaRPr/>
              </a:p>
            </p:txBody>
          </p:sp>
          <p:sp>
            <p:nvSpPr>
              <p:cNvPr id="1315" name="Google Shape;1315;p175"/>
              <p:cNvSpPr txBox="1"/>
              <p:nvPr/>
            </p:nvSpPr>
            <p:spPr>
              <a:xfrm>
                <a:off x="8372569" y="4739808"/>
                <a:ext cx="2956091"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chemeClr val="dk1"/>
                    </a:solidFill>
                    <a:latin typeface="Avenir"/>
                    <a:ea typeface="Avenir"/>
                    <a:cs typeface="Avenir"/>
                    <a:sym typeface="Avenir"/>
                  </a:rPr>
                  <a:t>to </a:t>
                </a:r>
                <a:r>
                  <a:rPr lang="en" sz="2800" b="1">
                    <a:solidFill>
                      <a:srgbClr val="0070C0"/>
                    </a:solidFill>
                    <a:latin typeface="Avenir"/>
                    <a:ea typeface="Avenir"/>
                    <a:cs typeface="Avenir"/>
                    <a:sym typeface="Avenir"/>
                  </a:rPr>
                  <a:t>sanit</a:t>
                </a:r>
                <a:r>
                  <a:rPr lang="en" sz="2800" b="1">
                    <a:solidFill>
                      <a:srgbClr val="00B050"/>
                    </a:solidFill>
                    <a:latin typeface="Avenir"/>
                    <a:ea typeface="Avenir"/>
                    <a:cs typeface="Avenir"/>
                    <a:sym typeface="Avenir"/>
                  </a:rPr>
                  <a:t>ize</a:t>
                </a: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319"/>
        <p:cNvGrpSpPr/>
        <p:nvPr/>
      </p:nvGrpSpPr>
      <p:grpSpPr>
        <a:xfrm>
          <a:off x="0" y="0"/>
          <a:ext cx="0" cy="0"/>
          <a:chOff x="0" y="0"/>
          <a:chExt cx="0" cy="0"/>
        </a:xfrm>
      </p:grpSpPr>
      <p:pic>
        <p:nvPicPr>
          <p:cNvPr id="1320" name="Google Shape;1320;p176" descr="Why We Need to Watch Our Words - This Odd House"/>
          <p:cNvPicPr preferRelativeResize="0"/>
          <p:nvPr/>
        </p:nvPicPr>
        <p:blipFill rotWithShape="1">
          <a:blip r:embed="rId3">
            <a:alphaModFix/>
          </a:blip>
          <a:srcRect/>
          <a:stretch/>
        </p:blipFill>
        <p:spPr>
          <a:xfrm>
            <a:off x="383561" y="974947"/>
            <a:ext cx="5815373" cy="3858671"/>
          </a:xfrm>
          <a:prstGeom prst="rect">
            <a:avLst/>
          </a:prstGeom>
          <a:solidFill>
            <a:srgbClr val="8296B0"/>
          </a:solidFill>
          <a:ln w="76200" cap="flat" cmpd="sng">
            <a:solidFill>
              <a:schemeClr val="dk1"/>
            </a:solidFill>
            <a:prstDash val="solid"/>
            <a:round/>
            <a:headEnd type="none" w="sm" len="sm"/>
            <a:tailEnd type="none" w="sm" len="sm"/>
          </a:ln>
          <a:effectLst>
            <a:outerShdw blurRad="50800" dist="50800" dir="5400000" algn="ctr" rotWithShape="0">
              <a:schemeClr val="lt1"/>
            </a:outerShdw>
          </a:effectLst>
        </p:spPr>
      </p:pic>
      <p:sp>
        <p:nvSpPr>
          <p:cNvPr id="1321" name="Google Shape;1321;p176"/>
          <p:cNvSpPr txBox="1"/>
          <p:nvPr/>
        </p:nvSpPr>
        <p:spPr>
          <a:xfrm>
            <a:off x="6198935" y="1116469"/>
            <a:ext cx="2945065" cy="30469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8300" b="1">
                <a:solidFill>
                  <a:schemeClr val="dk1"/>
                </a:solidFill>
                <a:latin typeface="Arial"/>
                <a:ea typeface="Arial"/>
                <a:cs typeface="Arial"/>
                <a:sym typeface="Arial"/>
              </a:rPr>
              <a:t>Word</a:t>
            </a:r>
            <a:endParaRPr sz="100"/>
          </a:p>
          <a:p>
            <a:pPr marL="0" marR="0" lvl="0" indent="0" algn="ctr" rtl="0">
              <a:spcBef>
                <a:spcPts val="0"/>
              </a:spcBef>
              <a:spcAft>
                <a:spcPts val="0"/>
              </a:spcAft>
              <a:buNone/>
            </a:pPr>
            <a:r>
              <a:rPr lang="en" sz="9600" b="1">
                <a:solidFill>
                  <a:schemeClr val="dk1"/>
                </a:solidFill>
                <a:latin typeface="Arial"/>
                <a:ea typeface="Arial"/>
                <a:cs typeface="Arial"/>
                <a:sym typeface="Arial"/>
              </a:rPr>
              <a:t>Play</a:t>
            </a:r>
            <a:endParaRPr/>
          </a:p>
        </p:txBody>
      </p:sp>
      <p:sp>
        <p:nvSpPr>
          <p:cNvPr id="1322" name="Google Shape;1322;p176"/>
          <p:cNvSpPr txBox="1"/>
          <p:nvPr/>
        </p:nvSpPr>
        <p:spPr>
          <a:xfrm>
            <a:off x="6431872" y="4304979"/>
            <a:ext cx="2610035" cy="1546577"/>
          </a:xfrm>
          <a:prstGeom prst="rect">
            <a:avLst/>
          </a:prstGeom>
          <a:solidFill>
            <a:srgbClr val="CCE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200">
                <a:solidFill>
                  <a:schemeClr val="dk1"/>
                </a:solidFill>
                <a:latin typeface="Arial"/>
                <a:ea typeface="Arial"/>
                <a:cs typeface="Arial"/>
                <a:sym typeface="Arial"/>
              </a:rPr>
              <a:t>Morphology:</a:t>
            </a:r>
            <a:endParaRPr sz="200"/>
          </a:p>
          <a:p>
            <a:pPr marL="0" marR="0" lvl="0" indent="0" algn="ctr" rtl="0">
              <a:spcBef>
                <a:spcPts val="0"/>
              </a:spcBef>
              <a:spcAft>
                <a:spcPts val="0"/>
              </a:spcAft>
              <a:buNone/>
            </a:pPr>
            <a:endParaRPr sz="100">
              <a:solidFill>
                <a:schemeClr val="dk1"/>
              </a:solidFill>
              <a:latin typeface="Arial"/>
              <a:ea typeface="Arial"/>
              <a:cs typeface="Arial"/>
              <a:sym typeface="Arial"/>
            </a:endParaRPr>
          </a:p>
          <a:p>
            <a:pPr marL="0" marR="0" lvl="0" indent="0" algn="ctr" rtl="0">
              <a:spcBef>
                <a:spcPts val="0"/>
              </a:spcBef>
              <a:spcAft>
                <a:spcPts val="0"/>
              </a:spcAft>
              <a:buNone/>
            </a:pPr>
            <a:r>
              <a:rPr lang="en" sz="2800">
                <a:solidFill>
                  <a:srgbClr val="FF33CC"/>
                </a:solidFill>
                <a:latin typeface="Arial"/>
                <a:ea typeface="Arial"/>
                <a:cs typeface="Arial"/>
                <a:sym typeface="Arial"/>
              </a:rPr>
              <a:t>Deconstruction</a:t>
            </a:r>
            <a:endParaRPr sz="2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177"/>
          <p:cNvSpPr txBox="1"/>
          <p:nvPr/>
        </p:nvSpPr>
        <p:spPr>
          <a:xfrm>
            <a:off x="2086207" y="1090014"/>
            <a:ext cx="4331755" cy="1015663"/>
          </a:xfrm>
          <a:prstGeom prst="rect">
            <a:avLst/>
          </a:prstGeom>
          <a:noFill/>
          <a:ln w="7620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4700" b="1">
                <a:solidFill>
                  <a:schemeClr val="dk1"/>
                </a:solidFill>
                <a:latin typeface="Verdana"/>
                <a:ea typeface="Verdana"/>
                <a:cs typeface="Verdana"/>
                <a:sym typeface="Verdana"/>
              </a:rPr>
              <a:t>inhospitable</a:t>
            </a:r>
            <a:endParaRPr sz="100"/>
          </a:p>
        </p:txBody>
      </p:sp>
      <p:grpSp>
        <p:nvGrpSpPr>
          <p:cNvPr id="1328" name="Google Shape;1328;p177"/>
          <p:cNvGrpSpPr/>
          <p:nvPr/>
        </p:nvGrpSpPr>
        <p:grpSpPr>
          <a:xfrm>
            <a:off x="1433518" y="2519157"/>
            <a:ext cx="1549768" cy="1769245"/>
            <a:chOff x="1911357" y="2519157"/>
            <a:chExt cx="2066357" cy="1769245"/>
          </a:xfrm>
        </p:grpSpPr>
        <p:sp>
          <p:nvSpPr>
            <p:cNvPr id="1329" name="Google Shape;1329;p177"/>
            <p:cNvSpPr txBox="1"/>
            <p:nvPr/>
          </p:nvSpPr>
          <p:spPr>
            <a:xfrm>
              <a:off x="1935375" y="3272739"/>
              <a:ext cx="1340427" cy="1015663"/>
            </a:xfrm>
            <a:prstGeom prst="rect">
              <a:avLst/>
            </a:prstGeom>
            <a:noFill/>
            <a:ln w="7620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6000" b="1">
                  <a:solidFill>
                    <a:schemeClr val="dk1"/>
                  </a:solidFill>
                  <a:latin typeface="Verdana"/>
                  <a:ea typeface="Verdana"/>
                  <a:cs typeface="Verdana"/>
                  <a:sym typeface="Verdana"/>
                </a:rPr>
                <a:t>in</a:t>
              </a:r>
              <a:endParaRPr/>
            </a:p>
          </p:txBody>
        </p:sp>
        <p:sp>
          <p:nvSpPr>
            <p:cNvPr id="1330" name="Google Shape;1330;p177"/>
            <p:cNvSpPr txBox="1"/>
            <p:nvPr/>
          </p:nvSpPr>
          <p:spPr>
            <a:xfrm>
              <a:off x="1911357" y="2519157"/>
              <a:ext cx="206635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600" b="1">
                  <a:solidFill>
                    <a:srgbClr val="FF0000"/>
                  </a:solidFill>
                  <a:latin typeface="Century Gothic"/>
                  <a:ea typeface="Century Gothic"/>
                  <a:cs typeface="Century Gothic"/>
                  <a:sym typeface="Century Gothic"/>
                </a:rPr>
                <a:t>prefix</a:t>
              </a:r>
              <a:endParaRPr/>
            </a:p>
          </p:txBody>
        </p:sp>
      </p:grpSp>
      <p:grpSp>
        <p:nvGrpSpPr>
          <p:cNvPr id="1331" name="Google Shape;1331;p177"/>
          <p:cNvGrpSpPr/>
          <p:nvPr/>
        </p:nvGrpSpPr>
        <p:grpSpPr>
          <a:xfrm>
            <a:off x="3148489" y="2548025"/>
            <a:ext cx="2330162" cy="1755873"/>
            <a:chOff x="4197986" y="2548025"/>
            <a:chExt cx="3106883" cy="1755873"/>
          </a:xfrm>
        </p:grpSpPr>
        <p:sp>
          <p:nvSpPr>
            <p:cNvPr id="1332" name="Google Shape;1332;p177"/>
            <p:cNvSpPr txBox="1"/>
            <p:nvPr/>
          </p:nvSpPr>
          <p:spPr>
            <a:xfrm>
              <a:off x="4197986" y="3288235"/>
              <a:ext cx="3106883" cy="1015663"/>
            </a:xfrm>
            <a:prstGeom prst="rect">
              <a:avLst/>
            </a:prstGeom>
            <a:noFill/>
            <a:ln w="7620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4800" b="1">
                  <a:solidFill>
                    <a:schemeClr val="dk1"/>
                  </a:solidFill>
                  <a:latin typeface="Verdana"/>
                  <a:ea typeface="Verdana"/>
                  <a:cs typeface="Verdana"/>
                  <a:sym typeface="Verdana"/>
                </a:rPr>
                <a:t>hospit</a:t>
              </a:r>
              <a:endParaRPr sz="200"/>
            </a:p>
          </p:txBody>
        </p:sp>
        <p:sp>
          <p:nvSpPr>
            <p:cNvPr id="1333" name="Google Shape;1333;p177"/>
            <p:cNvSpPr txBox="1"/>
            <p:nvPr/>
          </p:nvSpPr>
          <p:spPr>
            <a:xfrm>
              <a:off x="4684597" y="2548025"/>
              <a:ext cx="15603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600" b="1">
                  <a:solidFill>
                    <a:srgbClr val="FF0000"/>
                  </a:solidFill>
                  <a:latin typeface="Century Gothic"/>
                  <a:ea typeface="Century Gothic"/>
                  <a:cs typeface="Century Gothic"/>
                  <a:sym typeface="Century Gothic"/>
                </a:rPr>
                <a:t>root</a:t>
              </a:r>
              <a:endParaRPr/>
            </a:p>
          </p:txBody>
        </p:sp>
      </p:grpSp>
      <p:grpSp>
        <p:nvGrpSpPr>
          <p:cNvPr id="1334" name="Google Shape;1334;p177"/>
          <p:cNvGrpSpPr/>
          <p:nvPr/>
        </p:nvGrpSpPr>
        <p:grpSpPr>
          <a:xfrm>
            <a:off x="6065374" y="2548025"/>
            <a:ext cx="2238300" cy="1753775"/>
            <a:chOff x="8087165" y="2548025"/>
            <a:chExt cx="2984400" cy="1753775"/>
          </a:xfrm>
        </p:grpSpPr>
        <p:sp>
          <p:nvSpPr>
            <p:cNvPr id="1335" name="Google Shape;1335;p177"/>
            <p:cNvSpPr txBox="1"/>
            <p:nvPr/>
          </p:nvSpPr>
          <p:spPr>
            <a:xfrm>
              <a:off x="8087165" y="3286000"/>
              <a:ext cx="2984400" cy="1015800"/>
            </a:xfrm>
            <a:prstGeom prst="rect">
              <a:avLst/>
            </a:prstGeom>
            <a:noFill/>
            <a:ln w="76200"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6000" b="1">
                  <a:solidFill>
                    <a:schemeClr val="dk1"/>
                  </a:solidFill>
                  <a:latin typeface="Verdana"/>
                  <a:ea typeface="Verdana"/>
                  <a:cs typeface="Verdana"/>
                  <a:sym typeface="Verdana"/>
                </a:rPr>
                <a:t>able</a:t>
              </a:r>
              <a:endParaRPr/>
            </a:p>
          </p:txBody>
        </p:sp>
        <p:sp>
          <p:nvSpPr>
            <p:cNvPr id="1336" name="Google Shape;1336;p177"/>
            <p:cNvSpPr txBox="1"/>
            <p:nvPr/>
          </p:nvSpPr>
          <p:spPr>
            <a:xfrm>
              <a:off x="8526633" y="2548025"/>
              <a:ext cx="18282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600" b="1">
                  <a:solidFill>
                    <a:srgbClr val="FF0000"/>
                  </a:solidFill>
                  <a:latin typeface="Century Gothic"/>
                  <a:ea typeface="Century Gothic"/>
                  <a:cs typeface="Century Gothic"/>
                  <a:sym typeface="Century Gothic"/>
                </a:rPr>
                <a:t>suffix</a:t>
              </a:r>
              <a:endParaRPr/>
            </a:p>
          </p:txBody>
        </p:sp>
      </p:grpSp>
      <p:grpSp>
        <p:nvGrpSpPr>
          <p:cNvPr id="1337" name="Google Shape;1337;p177"/>
          <p:cNvGrpSpPr/>
          <p:nvPr/>
        </p:nvGrpSpPr>
        <p:grpSpPr>
          <a:xfrm>
            <a:off x="848400" y="4601135"/>
            <a:ext cx="1789200" cy="1631640"/>
            <a:chOff x="1131200" y="4601135"/>
            <a:chExt cx="2385600" cy="1631640"/>
          </a:xfrm>
        </p:grpSpPr>
        <p:sp>
          <p:nvSpPr>
            <p:cNvPr id="1338" name="Google Shape;1338;p177"/>
            <p:cNvSpPr txBox="1"/>
            <p:nvPr/>
          </p:nvSpPr>
          <p:spPr>
            <a:xfrm>
              <a:off x="1131200" y="5401775"/>
              <a:ext cx="23856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800" b="1">
                  <a:solidFill>
                    <a:schemeClr val="dk1"/>
                  </a:solidFill>
                  <a:latin typeface="Century Gothic"/>
                  <a:ea typeface="Century Gothic"/>
                  <a:cs typeface="Century Gothic"/>
                  <a:sym typeface="Century Gothic"/>
                </a:rPr>
                <a:t>“not”</a:t>
              </a:r>
              <a:endParaRPr/>
            </a:p>
          </p:txBody>
        </p:sp>
        <p:sp>
          <p:nvSpPr>
            <p:cNvPr id="1339" name="Google Shape;1339;p177"/>
            <p:cNvSpPr/>
            <p:nvPr/>
          </p:nvSpPr>
          <p:spPr>
            <a:xfrm>
              <a:off x="2278276" y="4601135"/>
              <a:ext cx="654627" cy="675409"/>
            </a:xfrm>
            <a:prstGeom prst="downArrow">
              <a:avLst>
                <a:gd name="adj1" fmla="val 50000"/>
                <a:gd name="adj2" fmla="val 50000"/>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340" name="Google Shape;1340;p177"/>
          <p:cNvGrpSpPr/>
          <p:nvPr/>
        </p:nvGrpSpPr>
        <p:grpSpPr>
          <a:xfrm>
            <a:off x="6065375" y="4601134"/>
            <a:ext cx="2429550" cy="1631641"/>
            <a:chOff x="8087167" y="4601134"/>
            <a:chExt cx="3239400" cy="1631641"/>
          </a:xfrm>
        </p:grpSpPr>
        <p:sp>
          <p:nvSpPr>
            <p:cNvPr id="1341" name="Google Shape;1341;p177"/>
            <p:cNvSpPr txBox="1"/>
            <p:nvPr/>
          </p:nvSpPr>
          <p:spPr>
            <a:xfrm>
              <a:off x="8087167" y="5401775"/>
              <a:ext cx="32394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800" b="1">
                  <a:solidFill>
                    <a:schemeClr val="dk1"/>
                  </a:solidFill>
                  <a:latin typeface="Century Gothic"/>
                  <a:ea typeface="Century Gothic"/>
                  <a:cs typeface="Century Gothic"/>
                  <a:sym typeface="Century Gothic"/>
                </a:rPr>
                <a:t>“able”</a:t>
              </a:r>
              <a:endParaRPr/>
            </a:p>
          </p:txBody>
        </p:sp>
        <p:sp>
          <p:nvSpPr>
            <p:cNvPr id="1342" name="Google Shape;1342;p177"/>
            <p:cNvSpPr/>
            <p:nvPr/>
          </p:nvSpPr>
          <p:spPr>
            <a:xfrm>
              <a:off x="8799487" y="4601134"/>
              <a:ext cx="654627" cy="675409"/>
            </a:xfrm>
            <a:prstGeom prst="downArrow">
              <a:avLst>
                <a:gd name="adj1" fmla="val 50000"/>
                <a:gd name="adj2" fmla="val 50000"/>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343" name="Google Shape;1343;p177"/>
          <p:cNvGrpSpPr/>
          <p:nvPr/>
        </p:nvGrpSpPr>
        <p:grpSpPr>
          <a:xfrm>
            <a:off x="3513450" y="4605585"/>
            <a:ext cx="2094975" cy="1627190"/>
            <a:chOff x="4684600" y="4605585"/>
            <a:chExt cx="2793300" cy="1627190"/>
          </a:xfrm>
        </p:grpSpPr>
        <p:sp>
          <p:nvSpPr>
            <p:cNvPr id="1344" name="Google Shape;1344;p177"/>
            <p:cNvSpPr txBox="1"/>
            <p:nvPr/>
          </p:nvSpPr>
          <p:spPr>
            <a:xfrm>
              <a:off x="4684600" y="5401775"/>
              <a:ext cx="27933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4800" b="1">
                  <a:solidFill>
                    <a:schemeClr val="dk1"/>
                  </a:solidFill>
                  <a:latin typeface="Century Gothic"/>
                  <a:ea typeface="Century Gothic"/>
                  <a:cs typeface="Century Gothic"/>
                  <a:sym typeface="Century Gothic"/>
                </a:rPr>
                <a:t>“host”</a:t>
              </a:r>
              <a:endParaRPr/>
            </a:p>
          </p:txBody>
        </p:sp>
        <p:sp>
          <p:nvSpPr>
            <p:cNvPr id="1345" name="Google Shape;1345;p177"/>
            <p:cNvSpPr/>
            <p:nvPr/>
          </p:nvSpPr>
          <p:spPr>
            <a:xfrm>
              <a:off x="5342134" y="4605585"/>
              <a:ext cx="654627" cy="675409"/>
            </a:xfrm>
            <a:prstGeom prst="downArrow">
              <a:avLst>
                <a:gd name="adj1" fmla="val 50000"/>
                <a:gd name="adj2" fmla="val 50000"/>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1346" name="Google Shape;1346;p177"/>
          <p:cNvPicPr preferRelativeResize="0"/>
          <p:nvPr/>
        </p:nvPicPr>
        <p:blipFill rotWithShape="1">
          <a:blip r:embed="rId3">
            <a:alphaModFix/>
          </a:blip>
          <a:srcRect l="29714" t="66483" r="61065" b="8102"/>
          <a:stretch/>
        </p:blipFill>
        <p:spPr>
          <a:xfrm>
            <a:off x="59725" y="81477"/>
            <a:ext cx="1708707" cy="17660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pic>
        <p:nvPicPr>
          <p:cNvPr id="1351" name="Google Shape;1351;p178" descr="Why We Need to Watch Our Words - This Odd House"/>
          <p:cNvPicPr preferRelativeResize="0"/>
          <p:nvPr/>
        </p:nvPicPr>
        <p:blipFill rotWithShape="1">
          <a:blip r:embed="rId3">
            <a:alphaModFix/>
          </a:blip>
          <a:srcRect/>
          <a:stretch/>
        </p:blipFill>
        <p:spPr>
          <a:xfrm>
            <a:off x="383561" y="974947"/>
            <a:ext cx="5815373" cy="3858671"/>
          </a:xfrm>
          <a:prstGeom prst="rect">
            <a:avLst/>
          </a:prstGeom>
          <a:solidFill>
            <a:srgbClr val="8296B0"/>
          </a:solidFill>
          <a:ln w="76200" cap="flat" cmpd="sng">
            <a:solidFill>
              <a:schemeClr val="dk1"/>
            </a:solidFill>
            <a:prstDash val="solid"/>
            <a:round/>
            <a:headEnd type="none" w="sm" len="sm"/>
            <a:tailEnd type="none" w="sm" len="sm"/>
          </a:ln>
          <a:effectLst>
            <a:outerShdw blurRad="50800" dist="50800" dir="5400000" algn="ctr" rotWithShape="0">
              <a:schemeClr val="lt1"/>
            </a:outerShdw>
          </a:effectLst>
        </p:spPr>
      </p:pic>
      <p:sp>
        <p:nvSpPr>
          <p:cNvPr id="1352" name="Google Shape;1352;p178"/>
          <p:cNvSpPr txBox="1"/>
          <p:nvPr/>
        </p:nvSpPr>
        <p:spPr>
          <a:xfrm>
            <a:off x="6198935" y="823506"/>
            <a:ext cx="2945065" cy="30469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8300" b="1">
                <a:solidFill>
                  <a:schemeClr val="dk1"/>
                </a:solidFill>
                <a:latin typeface="Arial"/>
                <a:ea typeface="Arial"/>
                <a:cs typeface="Arial"/>
                <a:sym typeface="Arial"/>
              </a:rPr>
              <a:t>Word</a:t>
            </a:r>
            <a:endParaRPr sz="100"/>
          </a:p>
          <a:p>
            <a:pPr marL="0" marR="0" lvl="0" indent="0" algn="ctr" rtl="0">
              <a:spcBef>
                <a:spcPts val="0"/>
              </a:spcBef>
              <a:spcAft>
                <a:spcPts val="0"/>
              </a:spcAft>
              <a:buNone/>
            </a:pPr>
            <a:r>
              <a:rPr lang="en" sz="8300" b="1">
                <a:solidFill>
                  <a:schemeClr val="dk1"/>
                </a:solidFill>
                <a:latin typeface="Arial"/>
                <a:ea typeface="Arial"/>
                <a:cs typeface="Arial"/>
                <a:sym typeface="Arial"/>
              </a:rPr>
              <a:t>Play</a:t>
            </a:r>
            <a:endParaRPr sz="100"/>
          </a:p>
        </p:txBody>
      </p:sp>
      <p:sp>
        <p:nvSpPr>
          <p:cNvPr id="1353" name="Google Shape;1353;p178"/>
          <p:cNvSpPr txBox="1"/>
          <p:nvPr/>
        </p:nvSpPr>
        <p:spPr>
          <a:xfrm>
            <a:off x="6511775" y="4065277"/>
            <a:ext cx="2476800" cy="1323900"/>
          </a:xfrm>
          <a:prstGeom prst="rect">
            <a:avLst/>
          </a:prstGeom>
          <a:solidFill>
            <a:srgbClr val="CCE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500">
                <a:solidFill>
                  <a:schemeClr val="dk1"/>
                </a:solidFill>
                <a:latin typeface="Arial"/>
                <a:ea typeface="Arial"/>
                <a:cs typeface="Arial"/>
                <a:sym typeface="Arial"/>
              </a:rPr>
              <a:t>VOCABULARY:</a:t>
            </a:r>
            <a:endParaRPr sz="100"/>
          </a:p>
          <a:p>
            <a:pPr marL="0" marR="0" lvl="0" indent="0" algn="ctr" rtl="0">
              <a:spcBef>
                <a:spcPts val="0"/>
              </a:spcBef>
              <a:spcAft>
                <a:spcPts val="0"/>
              </a:spcAft>
              <a:buNone/>
            </a:pPr>
            <a:endParaRPr sz="100">
              <a:solidFill>
                <a:schemeClr val="dk1"/>
              </a:solidFill>
              <a:latin typeface="Arial"/>
              <a:ea typeface="Arial"/>
              <a:cs typeface="Arial"/>
              <a:sym typeface="Arial"/>
            </a:endParaRPr>
          </a:p>
          <a:p>
            <a:pPr marL="0" marR="0" lvl="0" indent="0" algn="ctr" rtl="0">
              <a:spcBef>
                <a:spcPts val="0"/>
              </a:spcBef>
              <a:spcAft>
                <a:spcPts val="0"/>
              </a:spcAft>
              <a:buNone/>
            </a:pPr>
            <a:r>
              <a:rPr lang="en" sz="2100">
                <a:solidFill>
                  <a:srgbClr val="FF33CC"/>
                </a:solidFill>
                <a:latin typeface="Arial"/>
                <a:ea typeface="Arial"/>
                <a:cs typeface="Arial"/>
                <a:sym typeface="Arial"/>
              </a:rPr>
              <a:t>Compound Words</a:t>
            </a:r>
            <a:endParaRPr sz="1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179"/>
          <p:cNvSpPr txBox="1"/>
          <p:nvPr/>
        </p:nvSpPr>
        <p:spPr>
          <a:xfrm>
            <a:off x="392845" y="2291219"/>
            <a:ext cx="871055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600">
                <a:solidFill>
                  <a:schemeClr val="dk1"/>
                </a:solidFill>
                <a:latin typeface="Arial Black"/>
                <a:ea typeface="Arial Black"/>
                <a:cs typeface="Arial Black"/>
                <a:sym typeface="Arial Black"/>
              </a:rPr>
              <a:t>Compound Words</a:t>
            </a:r>
            <a:endParaRPr/>
          </a:p>
        </p:txBody>
      </p:sp>
      <p:sp>
        <p:nvSpPr>
          <p:cNvPr id="1359" name="Google Shape;1359;p179"/>
          <p:cNvSpPr txBox="1"/>
          <p:nvPr/>
        </p:nvSpPr>
        <p:spPr>
          <a:xfrm>
            <a:off x="71800" y="3292300"/>
            <a:ext cx="63324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a:solidFill>
                  <a:schemeClr val="dk1"/>
                </a:solidFill>
                <a:latin typeface="Verdana"/>
                <a:ea typeface="Verdana"/>
                <a:cs typeface="Verdana"/>
                <a:sym typeface="Verdana"/>
              </a:rPr>
              <a:t>a </a:t>
            </a:r>
            <a:r>
              <a:rPr lang="en" sz="2800" b="1">
                <a:solidFill>
                  <a:srgbClr val="0070C0"/>
                </a:solidFill>
                <a:latin typeface="Verdana"/>
                <a:ea typeface="Verdana"/>
                <a:cs typeface="Verdana"/>
                <a:sym typeface="Verdana"/>
              </a:rPr>
              <a:t>craft</a:t>
            </a:r>
            <a:r>
              <a:rPr lang="en" sz="2800">
                <a:solidFill>
                  <a:schemeClr val="dk1"/>
                </a:solidFill>
                <a:latin typeface="Verdana"/>
                <a:ea typeface="Verdana"/>
                <a:cs typeface="Verdana"/>
                <a:sym typeface="Verdana"/>
              </a:rPr>
              <a:t> that flies through </a:t>
            </a:r>
            <a:r>
              <a:rPr lang="en" sz="2800" b="1">
                <a:solidFill>
                  <a:srgbClr val="0070C0"/>
                </a:solidFill>
                <a:latin typeface="Verdana"/>
                <a:ea typeface="Verdana"/>
                <a:cs typeface="Verdana"/>
                <a:sym typeface="Verdana"/>
              </a:rPr>
              <a:t>space</a:t>
            </a:r>
            <a:endParaRPr/>
          </a:p>
        </p:txBody>
      </p:sp>
      <p:sp>
        <p:nvSpPr>
          <p:cNvPr id="1360" name="Google Shape;1360;p179"/>
          <p:cNvSpPr txBox="1"/>
          <p:nvPr/>
        </p:nvSpPr>
        <p:spPr>
          <a:xfrm>
            <a:off x="56407" y="3815519"/>
            <a:ext cx="52725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a:solidFill>
                  <a:schemeClr val="dk1"/>
                </a:solidFill>
                <a:latin typeface="Verdana"/>
                <a:ea typeface="Verdana"/>
                <a:cs typeface="Verdana"/>
                <a:sym typeface="Verdana"/>
              </a:rPr>
              <a:t>a </a:t>
            </a:r>
            <a:r>
              <a:rPr lang="en" sz="2800" b="1">
                <a:solidFill>
                  <a:srgbClr val="0070C0"/>
                </a:solidFill>
                <a:latin typeface="Verdana"/>
                <a:ea typeface="Verdana"/>
                <a:cs typeface="Verdana"/>
                <a:sym typeface="Verdana"/>
              </a:rPr>
              <a:t>way</a:t>
            </a:r>
            <a:r>
              <a:rPr lang="en" sz="2800">
                <a:solidFill>
                  <a:schemeClr val="dk1"/>
                </a:solidFill>
                <a:latin typeface="Verdana"/>
                <a:ea typeface="Verdana"/>
                <a:cs typeface="Verdana"/>
                <a:sym typeface="Verdana"/>
              </a:rPr>
              <a:t> that passes through a </a:t>
            </a:r>
            <a:r>
              <a:rPr lang="en" sz="2800" b="1">
                <a:solidFill>
                  <a:srgbClr val="0070C0"/>
                </a:solidFill>
                <a:latin typeface="Verdana"/>
                <a:ea typeface="Verdana"/>
                <a:cs typeface="Verdana"/>
                <a:sym typeface="Verdana"/>
              </a:rPr>
              <a:t>gate</a:t>
            </a:r>
            <a:endParaRPr/>
          </a:p>
        </p:txBody>
      </p:sp>
      <p:sp>
        <p:nvSpPr>
          <p:cNvPr id="1361" name="Google Shape;1361;p179"/>
          <p:cNvSpPr txBox="1"/>
          <p:nvPr/>
        </p:nvSpPr>
        <p:spPr>
          <a:xfrm>
            <a:off x="71800" y="4643550"/>
            <a:ext cx="59892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a:solidFill>
                  <a:schemeClr val="dk1"/>
                </a:solidFill>
                <a:latin typeface="Verdana"/>
                <a:ea typeface="Verdana"/>
                <a:cs typeface="Verdana"/>
                <a:sym typeface="Verdana"/>
              </a:rPr>
              <a:t>a </a:t>
            </a:r>
            <a:r>
              <a:rPr lang="en" sz="2800" b="1">
                <a:solidFill>
                  <a:srgbClr val="0070C0"/>
                </a:solidFill>
                <a:latin typeface="Verdana"/>
                <a:ea typeface="Verdana"/>
                <a:cs typeface="Verdana"/>
                <a:sym typeface="Verdana"/>
              </a:rPr>
              <a:t>stone</a:t>
            </a:r>
            <a:r>
              <a:rPr lang="en" sz="2800">
                <a:solidFill>
                  <a:schemeClr val="dk1"/>
                </a:solidFill>
                <a:latin typeface="Verdana"/>
                <a:ea typeface="Verdana"/>
                <a:cs typeface="Verdana"/>
                <a:sym typeface="Verdana"/>
              </a:rPr>
              <a:t> that helps you carefully </a:t>
            </a:r>
            <a:r>
              <a:rPr lang="en" sz="2800" b="1">
                <a:solidFill>
                  <a:srgbClr val="0070C0"/>
                </a:solidFill>
                <a:latin typeface="Verdana"/>
                <a:ea typeface="Verdana"/>
                <a:cs typeface="Verdana"/>
                <a:sym typeface="Verdana"/>
              </a:rPr>
              <a:t>step</a:t>
            </a:r>
            <a:endParaRPr/>
          </a:p>
        </p:txBody>
      </p:sp>
      <p:sp>
        <p:nvSpPr>
          <p:cNvPr id="1362" name="Google Shape;1362;p179"/>
          <p:cNvSpPr txBox="1"/>
          <p:nvPr/>
        </p:nvSpPr>
        <p:spPr>
          <a:xfrm>
            <a:off x="6060876" y="3268475"/>
            <a:ext cx="24342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rgbClr val="0070C0"/>
                </a:solidFill>
                <a:latin typeface="Verdana"/>
                <a:ea typeface="Verdana"/>
                <a:cs typeface="Verdana"/>
                <a:sym typeface="Verdana"/>
              </a:rPr>
              <a:t>spacecraft</a:t>
            </a:r>
            <a:endParaRPr/>
          </a:p>
        </p:txBody>
      </p:sp>
      <p:sp>
        <p:nvSpPr>
          <p:cNvPr id="1363" name="Google Shape;1363;p179"/>
          <p:cNvSpPr txBox="1"/>
          <p:nvPr/>
        </p:nvSpPr>
        <p:spPr>
          <a:xfrm>
            <a:off x="6060870" y="3784375"/>
            <a:ext cx="2185061"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rgbClr val="0070C0"/>
                </a:solidFill>
                <a:latin typeface="Verdana"/>
                <a:ea typeface="Verdana"/>
                <a:cs typeface="Verdana"/>
                <a:sym typeface="Verdana"/>
              </a:rPr>
              <a:t>gateway</a:t>
            </a:r>
            <a:endParaRPr/>
          </a:p>
        </p:txBody>
      </p:sp>
      <p:sp>
        <p:nvSpPr>
          <p:cNvPr id="1364" name="Google Shape;1364;p179"/>
          <p:cNvSpPr txBox="1"/>
          <p:nvPr/>
        </p:nvSpPr>
        <p:spPr>
          <a:xfrm>
            <a:off x="6060875" y="4612400"/>
            <a:ext cx="30426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800" b="1">
                <a:solidFill>
                  <a:srgbClr val="0070C0"/>
                </a:solidFill>
                <a:latin typeface="Verdana"/>
                <a:ea typeface="Verdana"/>
                <a:cs typeface="Verdana"/>
                <a:sym typeface="Verdana"/>
              </a:rPr>
              <a:t>Stepping stone</a:t>
            </a:r>
            <a:endParaRPr/>
          </a:p>
        </p:txBody>
      </p:sp>
      <p:pic>
        <p:nvPicPr>
          <p:cNvPr id="1365" name="Google Shape;1365;p179" descr="NASA draws from Apollo emblem for new Artemis program logo | collectSPACE"/>
          <p:cNvPicPr preferRelativeResize="0"/>
          <p:nvPr/>
        </p:nvPicPr>
        <p:blipFill rotWithShape="1">
          <a:blip r:embed="rId3">
            <a:alphaModFix/>
          </a:blip>
          <a:srcRect/>
          <a:stretch/>
        </p:blipFill>
        <p:spPr>
          <a:xfrm>
            <a:off x="-1" y="-50326"/>
            <a:ext cx="1507967" cy="15079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pic>
        <p:nvPicPr>
          <p:cNvPr id="1370" name="Google Shape;1370;p180" descr="Why We Need to Watch Our Words - This Odd House"/>
          <p:cNvPicPr preferRelativeResize="0"/>
          <p:nvPr/>
        </p:nvPicPr>
        <p:blipFill rotWithShape="1">
          <a:blip r:embed="rId3">
            <a:alphaModFix/>
          </a:blip>
          <a:srcRect/>
          <a:stretch/>
        </p:blipFill>
        <p:spPr>
          <a:xfrm>
            <a:off x="383561" y="974947"/>
            <a:ext cx="5815373" cy="3858671"/>
          </a:xfrm>
          <a:prstGeom prst="rect">
            <a:avLst/>
          </a:prstGeom>
          <a:solidFill>
            <a:srgbClr val="8296B0"/>
          </a:solidFill>
          <a:ln w="76200" cap="flat" cmpd="sng">
            <a:solidFill>
              <a:schemeClr val="dk1"/>
            </a:solidFill>
            <a:prstDash val="solid"/>
            <a:round/>
            <a:headEnd type="none" w="sm" len="sm"/>
            <a:tailEnd type="none" w="sm" len="sm"/>
          </a:ln>
          <a:effectLst>
            <a:outerShdw blurRad="50800" dist="50800" dir="5400000" algn="ctr" rotWithShape="0">
              <a:schemeClr val="lt1"/>
            </a:outerShdw>
          </a:effectLst>
        </p:spPr>
      </p:pic>
      <p:sp>
        <p:nvSpPr>
          <p:cNvPr id="1371" name="Google Shape;1371;p180"/>
          <p:cNvSpPr txBox="1"/>
          <p:nvPr/>
        </p:nvSpPr>
        <p:spPr>
          <a:xfrm>
            <a:off x="6198935" y="823506"/>
            <a:ext cx="2945065" cy="30469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8300" b="1">
                <a:solidFill>
                  <a:schemeClr val="dk1"/>
                </a:solidFill>
                <a:latin typeface="Arial"/>
                <a:ea typeface="Arial"/>
                <a:cs typeface="Arial"/>
                <a:sym typeface="Arial"/>
              </a:rPr>
              <a:t>Word</a:t>
            </a:r>
            <a:endParaRPr sz="100"/>
          </a:p>
          <a:p>
            <a:pPr marL="0" marR="0" lvl="0" indent="0" algn="ctr" rtl="0">
              <a:spcBef>
                <a:spcPts val="0"/>
              </a:spcBef>
              <a:spcAft>
                <a:spcPts val="0"/>
              </a:spcAft>
              <a:buNone/>
            </a:pPr>
            <a:r>
              <a:rPr lang="en" sz="8300" b="1">
                <a:solidFill>
                  <a:schemeClr val="dk1"/>
                </a:solidFill>
                <a:latin typeface="Arial"/>
                <a:ea typeface="Arial"/>
                <a:cs typeface="Arial"/>
                <a:sym typeface="Arial"/>
              </a:rPr>
              <a:t>Play</a:t>
            </a:r>
            <a:endParaRPr sz="100"/>
          </a:p>
        </p:txBody>
      </p:sp>
      <p:sp>
        <p:nvSpPr>
          <p:cNvPr id="1372" name="Google Shape;1372;p180"/>
          <p:cNvSpPr txBox="1"/>
          <p:nvPr/>
        </p:nvSpPr>
        <p:spPr>
          <a:xfrm>
            <a:off x="6485150" y="4358248"/>
            <a:ext cx="2476800" cy="1078800"/>
          </a:xfrm>
          <a:prstGeom prst="rect">
            <a:avLst/>
          </a:prstGeom>
          <a:solidFill>
            <a:srgbClr val="CCE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500">
                <a:solidFill>
                  <a:schemeClr val="dk1"/>
                </a:solidFill>
                <a:latin typeface="Arial"/>
                <a:ea typeface="Arial"/>
                <a:cs typeface="Arial"/>
                <a:sym typeface="Arial"/>
              </a:rPr>
              <a:t>VOCABULARY:</a:t>
            </a:r>
            <a:endParaRPr sz="100"/>
          </a:p>
          <a:p>
            <a:pPr marL="0" marR="0" lvl="0" indent="0" algn="ctr" rtl="0">
              <a:spcBef>
                <a:spcPts val="0"/>
              </a:spcBef>
              <a:spcAft>
                <a:spcPts val="0"/>
              </a:spcAft>
              <a:buNone/>
            </a:pPr>
            <a:endParaRPr sz="100">
              <a:solidFill>
                <a:schemeClr val="dk1"/>
              </a:solidFill>
              <a:latin typeface="Arial"/>
              <a:ea typeface="Arial"/>
              <a:cs typeface="Arial"/>
              <a:sym typeface="Arial"/>
            </a:endParaRPr>
          </a:p>
          <a:p>
            <a:pPr marL="0" marR="0" lvl="0" indent="0" algn="ctr" rtl="0">
              <a:spcBef>
                <a:spcPts val="0"/>
              </a:spcBef>
              <a:spcAft>
                <a:spcPts val="0"/>
              </a:spcAft>
              <a:buNone/>
            </a:pPr>
            <a:r>
              <a:rPr lang="en" sz="2800">
                <a:solidFill>
                  <a:srgbClr val="FF33CC"/>
                </a:solidFill>
                <a:latin typeface="Arial"/>
                <a:ea typeface="Arial"/>
                <a:cs typeface="Arial"/>
                <a:sym typeface="Arial"/>
              </a:rPr>
              <a:t>Synonyms</a:t>
            </a:r>
            <a:endParaRPr sz="2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181"/>
          <p:cNvSpPr txBox="1"/>
          <p:nvPr/>
        </p:nvSpPr>
        <p:spPr>
          <a:xfrm>
            <a:off x="317816" y="1240386"/>
            <a:ext cx="8689200" cy="1938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000" b="1">
                <a:solidFill>
                  <a:schemeClr val="dk1"/>
                </a:solidFill>
                <a:latin typeface="Arial"/>
                <a:ea typeface="Arial"/>
                <a:cs typeface="Arial"/>
                <a:sym typeface="Arial"/>
              </a:rPr>
              <a:t>People continue to destroy their forest homes and hunt them for their stunning coats, which are dotted with spots and dark rosettes.</a:t>
            </a:r>
            <a:endParaRPr/>
          </a:p>
        </p:txBody>
      </p:sp>
      <p:sp>
        <p:nvSpPr>
          <p:cNvPr id="1378" name="Google Shape;1378;p181"/>
          <p:cNvSpPr txBox="1"/>
          <p:nvPr/>
        </p:nvSpPr>
        <p:spPr>
          <a:xfrm>
            <a:off x="1039550" y="3962900"/>
            <a:ext cx="2373900" cy="70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4000" b="1">
                <a:solidFill>
                  <a:srgbClr val="2F5496"/>
                </a:solidFill>
                <a:latin typeface="Arial"/>
                <a:ea typeface="Arial"/>
                <a:cs typeface="Arial"/>
                <a:sym typeface="Arial"/>
              </a:rPr>
              <a:t>destroy</a:t>
            </a:r>
            <a:endParaRPr sz="4000">
              <a:solidFill>
                <a:srgbClr val="2F5496"/>
              </a:solidFill>
              <a:latin typeface="Calibri"/>
              <a:ea typeface="Calibri"/>
              <a:cs typeface="Calibri"/>
              <a:sym typeface="Calibri"/>
            </a:endParaRPr>
          </a:p>
        </p:txBody>
      </p:sp>
      <p:sp>
        <p:nvSpPr>
          <p:cNvPr id="1379" name="Google Shape;1379;p181"/>
          <p:cNvSpPr txBox="1"/>
          <p:nvPr/>
        </p:nvSpPr>
        <p:spPr>
          <a:xfrm>
            <a:off x="1145812" y="4655095"/>
            <a:ext cx="22614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000" b="1">
                <a:solidFill>
                  <a:srgbClr val="2F5496"/>
                </a:solidFill>
                <a:latin typeface="Arial"/>
                <a:ea typeface="Arial"/>
                <a:cs typeface="Arial"/>
                <a:sym typeface="Arial"/>
              </a:rPr>
              <a:t>ruin</a:t>
            </a:r>
            <a:endParaRPr sz="4000">
              <a:solidFill>
                <a:srgbClr val="2F5496"/>
              </a:solidFill>
              <a:latin typeface="Calibri"/>
              <a:ea typeface="Calibri"/>
              <a:cs typeface="Calibri"/>
              <a:sym typeface="Calibri"/>
            </a:endParaRPr>
          </a:p>
        </p:txBody>
      </p:sp>
      <p:sp>
        <p:nvSpPr>
          <p:cNvPr id="1380" name="Google Shape;1380;p181"/>
          <p:cNvSpPr txBox="1"/>
          <p:nvPr/>
        </p:nvSpPr>
        <p:spPr>
          <a:xfrm>
            <a:off x="5802304" y="3920075"/>
            <a:ext cx="3193200" cy="70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4000" b="1">
                <a:solidFill>
                  <a:srgbClr val="548135"/>
                </a:solidFill>
                <a:latin typeface="Arial"/>
                <a:ea typeface="Arial"/>
                <a:cs typeface="Arial"/>
                <a:sym typeface="Arial"/>
              </a:rPr>
              <a:t>stunning</a:t>
            </a:r>
            <a:endParaRPr sz="4000">
              <a:solidFill>
                <a:srgbClr val="548135"/>
              </a:solidFill>
              <a:latin typeface="Calibri"/>
              <a:ea typeface="Calibri"/>
              <a:cs typeface="Calibri"/>
              <a:sym typeface="Calibri"/>
            </a:endParaRPr>
          </a:p>
        </p:txBody>
      </p:sp>
      <p:sp>
        <p:nvSpPr>
          <p:cNvPr id="1381" name="Google Shape;1381;p181"/>
          <p:cNvSpPr txBox="1"/>
          <p:nvPr/>
        </p:nvSpPr>
        <p:spPr>
          <a:xfrm>
            <a:off x="5752900" y="4600425"/>
            <a:ext cx="32607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000" b="1">
                <a:solidFill>
                  <a:srgbClr val="548135"/>
                </a:solidFill>
                <a:latin typeface="Arial"/>
                <a:ea typeface="Arial"/>
                <a:cs typeface="Arial"/>
                <a:sym typeface="Arial"/>
              </a:rPr>
              <a:t>magnificent</a:t>
            </a:r>
            <a:endParaRPr sz="4000">
              <a:solidFill>
                <a:srgbClr val="548135"/>
              </a:solidFill>
              <a:latin typeface="Calibri"/>
              <a:ea typeface="Calibri"/>
              <a:cs typeface="Calibri"/>
              <a:sym typeface="Calibri"/>
            </a:endParaRPr>
          </a:p>
        </p:txBody>
      </p:sp>
      <p:sp>
        <p:nvSpPr>
          <p:cNvPr id="1382" name="Google Shape;1382;p181"/>
          <p:cNvSpPr txBox="1"/>
          <p:nvPr/>
        </p:nvSpPr>
        <p:spPr>
          <a:xfrm>
            <a:off x="313577" y="5595517"/>
            <a:ext cx="8689157"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800" b="1">
                <a:solidFill>
                  <a:schemeClr val="dk1"/>
                </a:solidFill>
                <a:latin typeface="Arial"/>
                <a:ea typeface="Arial"/>
                <a:cs typeface="Arial"/>
                <a:sym typeface="Arial"/>
              </a:rPr>
              <a:t>People continue to </a:t>
            </a:r>
            <a:r>
              <a:rPr lang="en" sz="2800" b="1">
                <a:solidFill>
                  <a:srgbClr val="2F5496"/>
                </a:solidFill>
                <a:latin typeface="Arial"/>
                <a:ea typeface="Arial"/>
                <a:cs typeface="Arial"/>
                <a:sym typeface="Arial"/>
              </a:rPr>
              <a:t>ruin</a:t>
            </a:r>
            <a:r>
              <a:rPr lang="en" sz="2800">
                <a:solidFill>
                  <a:srgbClr val="2F5496"/>
                </a:solidFill>
                <a:latin typeface="Calibri"/>
                <a:ea typeface="Calibri"/>
                <a:cs typeface="Calibri"/>
                <a:sym typeface="Calibri"/>
              </a:rPr>
              <a:t> </a:t>
            </a:r>
            <a:r>
              <a:rPr lang="en" sz="2800" b="1">
                <a:solidFill>
                  <a:schemeClr val="dk1"/>
                </a:solidFill>
                <a:latin typeface="Arial"/>
                <a:ea typeface="Arial"/>
                <a:cs typeface="Arial"/>
                <a:sym typeface="Arial"/>
              </a:rPr>
              <a:t>their forest homes and hunt them for their </a:t>
            </a:r>
            <a:r>
              <a:rPr lang="en" sz="2800" b="1">
                <a:solidFill>
                  <a:srgbClr val="669900"/>
                </a:solidFill>
                <a:latin typeface="Arial"/>
                <a:ea typeface="Arial"/>
                <a:cs typeface="Arial"/>
                <a:sym typeface="Arial"/>
              </a:rPr>
              <a:t>magnificent</a:t>
            </a:r>
            <a:r>
              <a:rPr lang="en" sz="2800" b="1">
                <a:solidFill>
                  <a:schemeClr val="dk1"/>
                </a:solidFill>
                <a:latin typeface="Arial"/>
                <a:ea typeface="Arial"/>
                <a:cs typeface="Arial"/>
                <a:sym typeface="Arial"/>
              </a:rPr>
              <a:t> coats, which are dotted with spots and dark rosettes.</a:t>
            </a:r>
            <a:endParaRPr/>
          </a:p>
        </p:txBody>
      </p:sp>
      <p:pic>
        <p:nvPicPr>
          <p:cNvPr id="1383" name="Google Shape;1383;p181" descr="Curiosity saves the cat: How tourist interest in spotting jaguars could  help preserve the species"/>
          <p:cNvPicPr preferRelativeResize="0"/>
          <p:nvPr/>
        </p:nvPicPr>
        <p:blipFill rotWithShape="1">
          <a:blip r:embed="rId3">
            <a:alphaModFix/>
          </a:blip>
          <a:srcRect/>
          <a:stretch/>
        </p:blipFill>
        <p:spPr>
          <a:xfrm>
            <a:off x="0" y="0"/>
            <a:ext cx="2092272" cy="10984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182"/>
          <p:cNvSpPr txBox="1"/>
          <p:nvPr/>
        </p:nvSpPr>
        <p:spPr>
          <a:xfrm>
            <a:off x="295916" y="1490008"/>
            <a:ext cx="6204839" cy="19389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4000" b="1">
                <a:solidFill>
                  <a:schemeClr val="dk1"/>
                </a:solidFill>
                <a:latin typeface="Century Gothic"/>
                <a:ea typeface="Century Gothic"/>
                <a:cs typeface="Century Gothic"/>
                <a:sym typeface="Century Gothic"/>
              </a:rPr>
              <a:t>In addition to </a:t>
            </a:r>
            <a:r>
              <a:rPr lang="en" sz="4000" b="1" u="sng">
                <a:solidFill>
                  <a:schemeClr val="dk1"/>
                </a:solidFill>
                <a:latin typeface="Century Gothic"/>
                <a:ea typeface="Century Gothic"/>
                <a:cs typeface="Century Gothic"/>
                <a:sym typeface="Century Gothic"/>
              </a:rPr>
              <a:t>boosting</a:t>
            </a:r>
            <a:r>
              <a:rPr lang="en" sz="4000" b="1">
                <a:solidFill>
                  <a:schemeClr val="dk1"/>
                </a:solidFill>
                <a:latin typeface="Century Gothic"/>
                <a:ea typeface="Century Gothic"/>
                <a:cs typeface="Century Gothic"/>
                <a:sym typeface="Century Gothic"/>
              </a:rPr>
              <a:t> your brain power, being bilingual has many benefits!</a:t>
            </a:r>
            <a:endParaRPr/>
          </a:p>
        </p:txBody>
      </p:sp>
      <p:sp>
        <p:nvSpPr>
          <p:cNvPr id="1389" name="Google Shape;1389;p182"/>
          <p:cNvSpPr/>
          <p:nvPr/>
        </p:nvSpPr>
        <p:spPr>
          <a:xfrm>
            <a:off x="227100" y="5669275"/>
            <a:ext cx="2853539" cy="707886"/>
          </a:xfrm>
          <a:custGeom>
            <a:avLst/>
            <a:gdLst/>
            <a:ahLst/>
            <a:cxnLst/>
            <a:rect l="l" t="t" r="r" b="b"/>
            <a:pathLst>
              <a:path w="3068321" h="707886" extrusionOk="0">
                <a:moveTo>
                  <a:pt x="0" y="0"/>
                </a:moveTo>
                <a:cubicBezTo>
                  <a:pt x="110958" y="-48828"/>
                  <a:pt x="342852" y="45192"/>
                  <a:pt x="480704" y="0"/>
                </a:cubicBezTo>
                <a:cubicBezTo>
                  <a:pt x="618556" y="-45192"/>
                  <a:pt x="797984" y="25669"/>
                  <a:pt x="900041" y="0"/>
                </a:cubicBezTo>
                <a:cubicBezTo>
                  <a:pt x="1002098" y="-25669"/>
                  <a:pt x="1150788" y="21306"/>
                  <a:pt x="1319378" y="0"/>
                </a:cubicBezTo>
                <a:cubicBezTo>
                  <a:pt x="1487968" y="-21306"/>
                  <a:pt x="1713575" y="49486"/>
                  <a:pt x="1861448" y="0"/>
                </a:cubicBezTo>
                <a:cubicBezTo>
                  <a:pt x="2009321" y="-49486"/>
                  <a:pt x="2227546" y="21967"/>
                  <a:pt x="2403518" y="0"/>
                </a:cubicBezTo>
                <a:cubicBezTo>
                  <a:pt x="2579490" y="-21967"/>
                  <a:pt x="2924197" y="33224"/>
                  <a:pt x="3068321" y="0"/>
                </a:cubicBezTo>
                <a:cubicBezTo>
                  <a:pt x="3105871" y="170772"/>
                  <a:pt x="3042587" y="233265"/>
                  <a:pt x="3068321" y="346864"/>
                </a:cubicBezTo>
                <a:cubicBezTo>
                  <a:pt x="3094055" y="460463"/>
                  <a:pt x="3038692" y="543915"/>
                  <a:pt x="3068321" y="707886"/>
                </a:cubicBezTo>
                <a:cubicBezTo>
                  <a:pt x="2909351" y="740275"/>
                  <a:pt x="2736767" y="697089"/>
                  <a:pt x="2648984" y="707886"/>
                </a:cubicBezTo>
                <a:cubicBezTo>
                  <a:pt x="2561201" y="718683"/>
                  <a:pt x="2269999" y="661567"/>
                  <a:pt x="2106914" y="707886"/>
                </a:cubicBezTo>
                <a:cubicBezTo>
                  <a:pt x="1943829" y="754205"/>
                  <a:pt x="1736328" y="651163"/>
                  <a:pt x="1595527" y="707886"/>
                </a:cubicBezTo>
                <a:cubicBezTo>
                  <a:pt x="1454726" y="764609"/>
                  <a:pt x="1254018" y="666046"/>
                  <a:pt x="1022774" y="707886"/>
                </a:cubicBezTo>
                <a:cubicBezTo>
                  <a:pt x="791530" y="749726"/>
                  <a:pt x="758755" y="671880"/>
                  <a:pt x="572753" y="707886"/>
                </a:cubicBezTo>
                <a:cubicBezTo>
                  <a:pt x="386751" y="743892"/>
                  <a:pt x="200533" y="647821"/>
                  <a:pt x="0" y="707886"/>
                </a:cubicBezTo>
                <a:cubicBezTo>
                  <a:pt x="-7093" y="602116"/>
                  <a:pt x="35454" y="499571"/>
                  <a:pt x="0" y="375180"/>
                </a:cubicBezTo>
                <a:cubicBezTo>
                  <a:pt x="-35454" y="250789"/>
                  <a:pt x="40532" y="91048"/>
                  <a:pt x="0" y="0"/>
                </a:cubicBezTo>
                <a:close/>
              </a:path>
            </a:pathLst>
          </a:custGeom>
          <a:noFill/>
          <a:ln w="76200" cap="flat" cmpd="sng">
            <a:solidFill>
              <a:srgbClr val="2E75B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4000" b="1">
                <a:solidFill>
                  <a:schemeClr val="dk1"/>
                </a:solidFill>
                <a:latin typeface="Century Gothic"/>
                <a:ea typeface="Century Gothic"/>
                <a:cs typeface="Century Gothic"/>
                <a:sym typeface="Century Gothic"/>
              </a:rPr>
              <a:t>increasing</a:t>
            </a:r>
            <a:endParaRPr/>
          </a:p>
        </p:txBody>
      </p:sp>
      <p:sp>
        <p:nvSpPr>
          <p:cNvPr id="1390" name="Google Shape;1390;p182"/>
          <p:cNvSpPr/>
          <p:nvPr/>
        </p:nvSpPr>
        <p:spPr>
          <a:xfrm>
            <a:off x="3158076" y="5669275"/>
            <a:ext cx="2923946" cy="707886"/>
          </a:xfrm>
          <a:custGeom>
            <a:avLst/>
            <a:gdLst/>
            <a:ahLst/>
            <a:cxnLst/>
            <a:rect l="l" t="t" r="r" b="b"/>
            <a:pathLst>
              <a:path w="3230880" h="707886" extrusionOk="0">
                <a:moveTo>
                  <a:pt x="0" y="0"/>
                </a:moveTo>
                <a:cubicBezTo>
                  <a:pt x="191753" y="-64631"/>
                  <a:pt x="432741" y="14629"/>
                  <a:pt x="603098" y="0"/>
                </a:cubicBezTo>
                <a:cubicBezTo>
                  <a:pt x="773455" y="-14629"/>
                  <a:pt x="931945" y="19419"/>
                  <a:pt x="1206195" y="0"/>
                </a:cubicBezTo>
                <a:cubicBezTo>
                  <a:pt x="1480445" y="-19419"/>
                  <a:pt x="1459850" y="9062"/>
                  <a:pt x="1712366" y="0"/>
                </a:cubicBezTo>
                <a:cubicBezTo>
                  <a:pt x="1964882" y="-9062"/>
                  <a:pt x="1981385" y="7532"/>
                  <a:pt x="2186229" y="0"/>
                </a:cubicBezTo>
                <a:cubicBezTo>
                  <a:pt x="2391073" y="-7532"/>
                  <a:pt x="2509663" y="42729"/>
                  <a:pt x="2692400" y="0"/>
                </a:cubicBezTo>
                <a:cubicBezTo>
                  <a:pt x="2875137" y="-42729"/>
                  <a:pt x="3064737" y="29895"/>
                  <a:pt x="3230880" y="0"/>
                </a:cubicBezTo>
                <a:cubicBezTo>
                  <a:pt x="3236969" y="139143"/>
                  <a:pt x="3217026" y="206634"/>
                  <a:pt x="3230880" y="332706"/>
                </a:cubicBezTo>
                <a:cubicBezTo>
                  <a:pt x="3244734" y="458778"/>
                  <a:pt x="3206290" y="581675"/>
                  <a:pt x="3230880" y="707886"/>
                </a:cubicBezTo>
                <a:cubicBezTo>
                  <a:pt x="3053794" y="768113"/>
                  <a:pt x="2939010" y="695501"/>
                  <a:pt x="2692400" y="707886"/>
                </a:cubicBezTo>
                <a:cubicBezTo>
                  <a:pt x="2445790" y="720271"/>
                  <a:pt x="2392980" y="707384"/>
                  <a:pt x="2218538" y="707886"/>
                </a:cubicBezTo>
                <a:cubicBezTo>
                  <a:pt x="2044096" y="708388"/>
                  <a:pt x="1943844" y="689621"/>
                  <a:pt x="1776984" y="707886"/>
                </a:cubicBezTo>
                <a:cubicBezTo>
                  <a:pt x="1610124" y="726151"/>
                  <a:pt x="1517970" y="706173"/>
                  <a:pt x="1303122" y="707886"/>
                </a:cubicBezTo>
                <a:cubicBezTo>
                  <a:pt x="1088274" y="709599"/>
                  <a:pt x="1027028" y="688206"/>
                  <a:pt x="861568" y="707886"/>
                </a:cubicBezTo>
                <a:cubicBezTo>
                  <a:pt x="696108" y="727566"/>
                  <a:pt x="174357" y="682173"/>
                  <a:pt x="0" y="707886"/>
                </a:cubicBezTo>
                <a:cubicBezTo>
                  <a:pt x="-5348" y="629718"/>
                  <a:pt x="25119" y="472522"/>
                  <a:pt x="0" y="368101"/>
                </a:cubicBezTo>
                <a:cubicBezTo>
                  <a:pt x="-25119" y="263680"/>
                  <a:pt x="14757" y="123694"/>
                  <a:pt x="0" y="0"/>
                </a:cubicBezTo>
                <a:close/>
              </a:path>
            </a:pathLst>
          </a:custGeom>
          <a:noFill/>
          <a:ln w="76200" cap="flat" cmpd="sng">
            <a:solidFill>
              <a:srgbClr val="2E75B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4000" b="1">
                <a:solidFill>
                  <a:schemeClr val="dk1"/>
                </a:solidFill>
                <a:latin typeface="Century Gothic"/>
                <a:ea typeface="Century Gothic"/>
                <a:cs typeface="Century Gothic"/>
                <a:sym typeface="Century Gothic"/>
              </a:rPr>
              <a:t>expanding</a:t>
            </a:r>
            <a:endParaRPr/>
          </a:p>
        </p:txBody>
      </p:sp>
      <p:sp>
        <p:nvSpPr>
          <p:cNvPr id="1391" name="Google Shape;1391;p182"/>
          <p:cNvSpPr/>
          <p:nvPr/>
        </p:nvSpPr>
        <p:spPr>
          <a:xfrm>
            <a:off x="6164227" y="5669275"/>
            <a:ext cx="2799004" cy="707886"/>
          </a:xfrm>
          <a:custGeom>
            <a:avLst/>
            <a:gdLst/>
            <a:ahLst/>
            <a:cxnLst/>
            <a:rect l="l" t="t" r="r" b="b"/>
            <a:pathLst>
              <a:path w="2672080" h="707886" extrusionOk="0">
                <a:moveTo>
                  <a:pt x="0" y="0"/>
                </a:moveTo>
                <a:cubicBezTo>
                  <a:pt x="116291" y="-10015"/>
                  <a:pt x="271199" y="2714"/>
                  <a:pt x="507695" y="0"/>
                </a:cubicBezTo>
                <a:cubicBezTo>
                  <a:pt x="744192" y="-2714"/>
                  <a:pt x="857637" y="20108"/>
                  <a:pt x="1042111" y="0"/>
                </a:cubicBezTo>
                <a:cubicBezTo>
                  <a:pt x="1226585" y="-20108"/>
                  <a:pt x="1366668" y="14344"/>
                  <a:pt x="1603248" y="0"/>
                </a:cubicBezTo>
                <a:cubicBezTo>
                  <a:pt x="1839828" y="-14344"/>
                  <a:pt x="1984623" y="31074"/>
                  <a:pt x="2191106" y="0"/>
                </a:cubicBezTo>
                <a:cubicBezTo>
                  <a:pt x="2397589" y="-31074"/>
                  <a:pt x="2513947" y="52680"/>
                  <a:pt x="2672080" y="0"/>
                </a:cubicBezTo>
                <a:cubicBezTo>
                  <a:pt x="2708097" y="143517"/>
                  <a:pt x="2636973" y="201902"/>
                  <a:pt x="2672080" y="332706"/>
                </a:cubicBezTo>
                <a:cubicBezTo>
                  <a:pt x="2707187" y="463510"/>
                  <a:pt x="2666917" y="620745"/>
                  <a:pt x="2672080" y="707886"/>
                </a:cubicBezTo>
                <a:cubicBezTo>
                  <a:pt x="2436671" y="711430"/>
                  <a:pt x="2313795" y="701360"/>
                  <a:pt x="2191106" y="707886"/>
                </a:cubicBezTo>
                <a:cubicBezTo>
                  <a:pt x="2068417" y="714412"/>
                  <a:pt x="1782108" y="695366"/>
                  <a:pt x="1656690" y="707886"/>
                </a:cubicBezTo>
                <a:cubicBezTo>
                  <a:pt x="1531272" y="720406"/>
                  <a:pt x="1336510" y="657841"/>
                  <a:pt x="1095553" y="707886"/>
                </a:cubicBezTo>
                <a:cubicBezTo>
                  <a:pt x="854596" y="757931"/>
                  <a:pt x="751508" y="649275"/>
                  <a:pt x="561137" y="707886"/>
                </a:cubicBezTo>
                <a:cubicBezTo>
                  <a:pt x="370766" y="766497"/>
                  <a:pt x="132490" y="654042"/>
                  <a:pt x="0" y="707886"/>
                </a:cubicBezTo>
                <a:cubicBezTo>
                  <a:pt x="-22982" y="602389"/>
                  <a:pt x="39204" y="464597"/>
                  <a:pt x="0" y="368101"/>
                </a:cubicBezTo>
                <a:cubicBezTo>
                  <a:pt x="-39204" y="271606"/>
                  <a:pt x="30741" y="99866"/>
                  <a:pt x="0" y="0"/>
                </a:cubicBezTo>
                <a:close/>
              </a:path>
            </a:pathLst>
          </a:custGeom>
          <a:noFill/>
          <a:ln w="76200" cap="flat" cmpd="sng">
            <a:solidFill>
              <a:srgbClr val="2E75B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 sz="4000" b="1">
                <a:solidFill>
                  <a:schemeClr val="dk1"/>
                </a:solidFill>
                <a:latin typeface="Century Gothic"/>
                <a:ea typeface="Century Gothic"/>
                <a:cs typeface="Century Gothic"/>
                <a:sym typeface="Century Gothic"/>
              </a:rPr>
              <a:t>reducing</a:t>
            </a:r>
            <a:endParaRPr/>
          </a:p>
        </p:txBody>
      </p:sp>
      <p:pic>
        <p:nvPicPr>
          <p:cNvPr id="1392" name="Google Shape;1392;p182" descr="Bumbo USA - High Quality Infant and Toddler products"/>
          <p:cNvPicPr preferRelativeResize="0"/>
          <p:nvPr/>
        </p:nvPicPr>
        <p:blipFill rotWithShape="1">
          <a:blip r:embed="rId3">
            <a:alphaModFix/>
          </a:blip>
          <a:srcRect l="7953" t="3968" r="3747" b="1703"/>
          <a:stretch/>
        </p:blipFill>
        <p:spPr>
          <a:xfrm>
            <a:off x="6641665" y="588651"/>
            <a:ext cx="2062490" cy="38867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pic>
        <p:nvPicPr>
          <p:cNvPr id="1397" name="Google Shape;1397;p183" descr="Why We Need to Watch Our Words - This Odd House"/>
          <p:cNvPicPr preferRelativeResize="0"/>
          <p:nvPr/>
        </p:nvPicPr>
        <p:blipFill rotWithShape="1">
          <a:blip r:embed="rId3">
            <a:alphaModFix/>
          </a:blip>
          <a:srcRect/>
          <a:stretch/>
        </p:blipFill>
        <p:spPr>
          <a:xfrm>
            <a:off x="383561" y="974947"/>
            <a:ext cx="5815373" cy="3858671"/>
          </a:xfrm>
          <a:prstGeom prst="rect">
            <a:avLst/>
          </a:prstGeom>
          <a:solidFill>
            <a:srgbClr val="8296B0"/>
          </a:solidFill>
          <a:ln w="76200" cap="flat" cmpd="sng">
            <a:solidFill>
              <a:schemeClr val="dk1"/>
            </a:solidFill>
            <a:prstDash val="solid"/>
            <a:round/>
            <a:headEnd type="none" w="sm" len="sm"/>
            <a:tailEnd type="none" w="sm" len="sm"/>
          </a:ln>
          <a:effectLst>
            <a:outerShdw blurRad="50800" dist="50800" dir="5400000" algn="ctr" rotWithShape="0">
              <a:schemeClr val="lt1"/>
            </a:outerShdw>
          </a:effectLst>
        </p:spPr>
      </p:pic>
      <p:sp>
        <p:nvSpPr>
          <p:cNvPr id="1398" name="Google Shape;1398;p183"/>
          <p:cNvSpPr txBox="1"/>
          <p:nvPr/>
        </p:nvSpPr>
        <p:spPr>
          <a:xfrm>
            <a:off x="6198935" y="823506"/>
            <a:ext cx="2945065" cy="30469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8400" b="1">
                <a:solidFill>
                  <a:schemeClr val="dk1"/>
                </a:solidFill>
                <a:latin typeface="Arial"/>
                <a:ea typeface="Arial"/>
                <a:cs typeface="Arial"/>
                <a:sym typeface="Arial"/>
              </a:rPr>
              <a:t>Word</a:t>
            </a:r>
            <a:endParaRPr sz="200"/>
          </a:p>
          <a:p>
            <a:pPr marL="0" marR="0" lvl="0" indent="0" algn="ctr" rtl="0">
              <a:spcBef>
                <a:spcPts val="0"/>
              </a:spcBef>
              <a:spcAft>
                <a:spcPts val="0"/>
              </a:spcAft>
              <a:buNone/>
            </a:pPr>
            <a:r>
              <a:rPr lang="en" sz="8400" b="1">
                <a:solidFill>
                  <a:schemeClr val="dk1"/>
                </a:solidFill>
                <a:latin typeface="Arial"/>
                <a:ea typeface="Arial"/>
                <a:cs typeface="Arial"/>
                <a:sym typeface="Arial"/>
              </a:rPr>
              <a:t>Play</a:t>
            </a:r>
            <a:endParaRPr sz="200"/>
          </a:p>
        </p:txBody>
      </p:sp>
      <p:sp>
        <p:nvSpPr>
          <p:cNvPr id="1399" name="Google Shape;1399;p183"/>
          <p:cNvSpPr txBox="1"/>
          <p:nvPr/>
        </p:nvSpPr>
        <p:spPr>
          <a:xfrm>
            <a:off x="6538665" y="3996184"/>
            <a:ext cx="2476870" cy="2123658"/>
          </a:xfrm>
          <a:prstGeom prst="rect">
            <a:avLst/>
          </a:prstGeom>
          <a:solidFill>
            <a:srgbClr val="CCEC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500">
                <a:solidFill>
                  <a:schemeClr val="dk1"/>
                </a:solidFill>
                <a:latin typeface="Arial"/>
                <a:ea typeface="Arial"/>
                <a:cs typeface="Arial"/>
                <a:sym typeface="Arial"/>
              </a:rPr>
              <a:t>VOCABULARY:</a:t>
            </a:r>
            <a:endParaRPr sz="100"/>
          </a:p>
          <a:p>
            <a:pPr marL="0" marR="0" lvl="0" indent="0" algn="ctr" rtl="0">
              <a:spcBef>
                <a:spcPts val="0"/>
              </a:spcBef>
              <a:spcAft>
                <a:spcPts val="0"/>
              </a:spcAft>
              <a:buNone/>
            </a:pPr>
            <a:endParaRPr sz="800">
              <a:solidFill>
                <a:schemeClr val="dk1"/>
              </a:solidFill>
              <a:latin typeface="Arial"/>
              <a:ea typeface="Arial"/>
              <a:cs typeface="Arial"/>
              <a:sym typeface="Arial"/>
            </a:endParaRPr>
          </a:p>
          <a:p>
            <a:pPr marL="0" marR="0" lvl="0" indent="0" algn="ctr" rtl="0">
              <a:spcBef>
                <a:spcPts val="0"/>
              </a:spcBef>
              <a:spcAft>
                <a:spcPts val="0"/>
              </a:spcAft>
              <a:buNone/>
            </a:pPr>
            <a:r>
              <a:rPr lang="en" sz="4000">
                <a:solidFill>
                  <a:srgbClr val="FF33CC"/>
                </a:solidFill>
                <a:latin typeface="Arial"/>
                <a:ea typeface="Arial"/>
                <a:cs typeface="Arial"/>
                <a:sym typeface="Arial"/>
              </a:rPr>
              <a:t>Shades of Meaning</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7018</Words>
  <Application>Microsoft Office PowerPoint</Application>
  <PresentationFormat>On-screen Show (4:3)</PresentationFormat>
  <Paragraphs>661</Paragraphs>
  <Slides>128</Slides>
  <Notes>128</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128</vt:i4>
      </vt:variant>
    </vt:vector>
  </HeadingPairs>
  <TitlesOfParts>
    <vt:vector size="150" baseType="lpstr">
      <vt:lpstr>Lucida Sans</vt:lpstr>
      <vt:lpstr>Comfortaa</vt:lpstr>
      <vt:lpstr>Verdana</vt:lpstr>
      <vt:lpstr>Didact Gothic</vt:lpstr>
      <vt:lpstr>Arial Black</vt:lpstr>
      <vt:lpstr>Geo</vt:lpstr>
      <vt:lpstr>Quattrocento Sans</vt:lpstr>
      <vt:lpstr>Avenir</vt:lpstr>
      <vt:lpstr>Calibri</vt:lpstr>
      <vt:lpstr>Aharoni</vt:lpstr>
      <vt:lpstr>Arial</vt:lpstr>
      <vt:lpstr>Times New Roman</vt:lpstr>
      <vt:lpstr>Caveat Brush</vt:lpstr>
      <vt:lpstr>Century Gothic</vt:lpstr>
      <vt:lpstr>Allerta</vt:lpstr>
      <vt:lpstr>Comic Sans MS</vt:lpstr>
      <vt:lpstr>Simple Light</vt:lpstr>
      <vt:lpstr>Office Theme</vt:lpstr>
      <vt:lpstr>Office Theme</vt:lpstr>
      <vt:lpstr>Simple Light</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Early Reading Accelerators: Considerations for Equitable Instruction from Educator Voice</vt:lpstr>
      <vt:lpstr>PowerPoint Presentation</vt:lpstr>
      <vt:lpstr>PowerPoint Presentation</vt:lpstr>
      <vt:lpstr>Innovative Practices</vt:lpstr>
      <vt:lpstr>PowerPoint Presentation</vt:lpstr>
      <vt:lpstr>Innovative Practices</vt:lpstr>
      <vt:lpstr>Innovative Practices</vt:lpstr>
      <vt:lpstr>Virtual Practices for Access</vt:lpstr>
      <vt:lpstr>PowerPoint Presentation</vt:lpstr>
      <vt:lpstr>Student Benefits</vt:lpstr>
      <vt:lpstr>PowerPoint Presentation</vt:lpstr>
      <vt:lpstr>Lessons Learned</vt:lpstr>
      <vt:lpstr>PowerPoint Presentation</vt:lpstr>
      <vt:lpstr>Literacy Core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Questions?</vt:lpstr>
      <vt:lpstr>PowerPoint Presentation</vt:lpstr>
      <vt:lpstr>PowerPoint Presentation</vt:lpstr>
      <vt:lpstr>PowerPoint Presentation</vt:lpstr>
      <vt:lpstr>The Essence of the 3Ls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Essential Question:   In what ways can change, progress, and growth be both positive and negative?</vt:lpstr>
      <vt:lpstr>PowerPoint Presentation</vt:lpstr>
      <vt:lpstr>PowerPoint Presentation</vt:lpstr>
      <vt:lpstr>Grow It: Expanded- grew    </vt:lpstr>
      <vt:lpstr>PowerPoint Presentation</vt:lpstr>
      <vt:lpstr>PowerPoint Presentation</vt:lpstr>
      <vt:lpstr>PowerPoint Presentation</vt:lpstr>
      <vt:lpstr>PowerPoint Presentation</vt:lpstr>
      <vt:lpstr>Cause and Effect Frame Weathering and erosion slowly chisel, polish, and buff Earth's rock into ever evolving works of art—and then wash the remains into the sea.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Lisa Goldschmidt</cp:lastModifiedBy>
  <cp:revision>1</cp:revision>
  <dcterms:modified xsi:type="dcterms:W3CDTF">2020-12-08T16:11:43Z</dcterms:modified>
</cp:coreProperties>
</file>