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v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vo-boldItalic.fntdata"/><Relationship Id="rId6" Type="http://schemas.openxmlformats.org/officeDocument/2006/relationships/slide" Target="slides/slide1.xml"/><Relationship Id="rId18" Type="http://schemas.openxmlformats.org/officeDocument/2006/relationships/font" Target="fonts/Arv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5cb212b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5cb212b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5cb212b4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5cb212b4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5cb212b4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5cb212b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cb212b4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cb212b4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5cb212b4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5cb212b4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cb212b4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5cb212b4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5cb212b4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5cb212b4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5cb212b4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5cb212b4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5cb212b4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5cb212b4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5cb212b4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5cb212b4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kN0bQ8A2D9IAtWeezglX_fbAtFrXcDgO/view" TargetMode="External"/><Relationship Id="rId4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kN0bQ8A2D9IAtWeezglX_fbAtFrXcDgO/view" TargetMode="External"/><Relationship Id="rId4" Type="http://schemas.openxmlformats.org/officeDocument/2006/relationships/image" Target="../media/image1.png"/><Relationship Id="rId11" Type="http://schemas.openxmlformats.org/officeDocument/2006/relationships/image" Target="../media/image3.png"/><Relationship Id="rId10" Type="http://schemas.openxmlformats.org/officeDocument/2006/relationships/image" Target="../media/image8.jpg"/><Relationship Id="rId12" Type="http://schemas.openxmlformats.org/officeDocument/2006/relationships/image" Target="../media/image5.png"/><Relationship Id="rId9" Type="http://schemas.openxmlformats.org/officeDocument/2006/relationships/hyperlink" Target="http://www.youtube.com/watch?v=_W0bSen8Qj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35500" y="809175"/>
            <a:ext cx="4473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FF"/>
                </a:solidFill>
                <a:latin typeface="Arvo"/>
                <a:ea typeface="Arvo"/>
                <a:cs typeface="Arvo"/>
                <a:sym typeface="Arvo"/>
              </a:rPr>
              <a:t>Mathematicians</a:t>
            </a:r>
            <a:endParaRPr b="1" sz="3500">
              <a:solidFill>
                <a:srgbClr val="0000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2286000" y="1555800"/>
            <a:ext cx="4572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Success Criteria: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 used </a:t>
            </a:r>
            <a:r>
              <a:rPr b="1" lang="en" sz="2400">
                <a:solidFill>
                  <a:srgbClr val="FF0000"/>
                </a:solidFill>
              </a:rPr>
              <a:t>tools</a:t>
            </a:r>
            <a:r>
              <a:rPr lang="en" sz="2400">
                <a:solidFill>
                  <a:schemeClr val="dk1"/>
                </a:solidFill>
              </a:rPr>
              <a:t> (blocks, pictures, numbers, and more!) to </a:t>
            </a:r>
            <a:r>
              <a:rPr b="1" lang="en" sz="2400">
                <a:solidFill>
                  <a:srgbClr val="38761D"/>
                </a:solidFill>
              </a:rPr>
              <a:t>represent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0000FF"/>
                </a:solidFill>
              </a:rPr>
              <a:t>3 digit numbers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66300" y="95050"/>
            <a:ext cx="276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9900FF"/>
                </a:solidFill>
                <a:latin typeface="Lucida Sans"/>
                <a:ea typeface="Lucida Sans"/>
                <a:cs typeface="Lucida Sans"/>
                <a:sym typeface="Lucida Sans"/>
              </a:rPr>
              <a:t>Math Tools</a:t>
            </a:r>
            <a:endParaRPr b="1" sz="2800">
              <a:solidFill>
                <a:srgbClr val="9900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60" name="Google Shape;60;p14"/>
          <p:cNvGrpSpPr/>
          <p:nvPr/>
        </p:nvGrpSpPr>
        <p:grpSpPr>
          <a:xfrm>
            <a:off x="665225" y="1595481"/>
            <a:ext cx="6889653" cy="3330804"/>
            <a:chOff x="665200" y="805238"/>
            <a:chExt cx="8173749" cy="4121262"/>
          </a:xfrm>
        </p:grpSpPr>
        <p:pic>
          <p:nvPicPr>
            <p:cNvPr id="61" name="Google Shape;6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7150" y="1643700"/>
              <a:ext cx="2161799" cy="1856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5200" y="1335350"/>
              <a:ext cx="1931875" cy="24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0925" y="3070400"/>
              <a:ext cx="2383426" cy="185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69100" y="805238"/>
              <a:ext cx="2327075" cy="1676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3125" y="237575"/>
            <a:ext cx="1587126" cy="15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6600" y="95050"/>
            <a:ext cx="1500450" cy="15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85000" y="285075"/>
            <a:ext cx="428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Learning Target: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can pick the right </a:t>
            </a:r>
            <a:r>
              <a:rPr b="1" lang="en" sz="2400">
                <a:solidFill>
                  <a:srgbClr val="FF0000"/>
                </a:solidFill>
              </a:rPr>
              <a:t>tools</a:t>
            </a:r>
            <a:r>
              <a:rPr lang="en" sz="2400"/>
              <a:t> to </a:t>
            </a:r>
            <a:r>
              <a:rPr b="1" lang="en" sz="2400">
                <a:solidFill>
                  <a:srgbClr val="38761D"/>
                </a:solidFill>
              </a:rPr>
              <a:t>represent</a:t>
            </a:r>
            <a:r>
              <a:rPr lang="en" sz="2400"/>
              <a:t> </a:t>
            </a:r>
            <a:r>
              <a:rPr lang="en" sz="2400">
                <a:solidFill>
                  <a:srgbClr val="0000FF"/>
                </a:solidFill>
              </a:rPr>
              <a:t>3 digit numbers</a:t>
            </a:r>
            <a:r>
              <a:rPr lang="en" sz="2400"/>
              <a:t> in different ways. </a:t>
            </a:r>
            <a:endParaRPr sz="2400"/>
          </a:p>
        </p:txBody>
      </p:sp>
      <p:sp>
        <p:nvSpPr>
          <p:cNvPr id="72" name="Google Shape;72;p15"/>
          <p:cNvSpPr txBox="1"/>
          <p:nvPr/>
        </p:nvSpPr>
        <p:spPr>
          <a:xfrm>
            <a:off x="4690000" y="2456850"/>
            <a:ext cx="428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Success Criteria</a:t>
            </a:r>
            <a:r>
              <a:rPr lang="en" sz="2400"/>
              <a:t>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used </a:t>
            </a:r>
            <a:r>
              <a:rPr b="1" lang="en" sz="2400">
                <a:solidFill>
                  <a:srgbClr val="FF0000"/>
                </a:solidFill>
              </a:rPr>
              <a:t>tools</a:t>
            </a:r>
            <a:r>
              <a:rPr lang="en" sz="2400"/>
              <a:t> (blocks, pictures, numbers, and more!) to </a:t>
            </a:r>
            <a:r>
              <a:rPr b="1" lang="en" sz="2400">
                <a:solidFill>
                  <a:srgbClr val="38761D"/>
                </a:solidFill>
              </a:rPr>
              <a:t>represent</a:t>
            </a:r>
            <a:r>
              <a:rPr lang="en" sz="2400"/>
              <a:t> </a:t>
            </a:r>
            <a:r>
              <a:rPr lang="en" sz="2400">
                <a:solidFill>
                  <a:srgbClr val="0000FF"/>
                </a:solidFill>
              </a:rPr>
              <a:t>3 digit numbers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171050" y="154425"/>
            <a:ext cx="680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D9EEB"/>
                </a:solidFill>
              </a:rPr>
              <a:t>Mathematicians use math practices!</a:t>
            </a:r>
            <a:endParaRPr b="1" sz="3000">
              <a:solidFill>
                <a:srgbClr val="6D9EEB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963" y="858300"/>
            <a:ext cx="5744083" cy="403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title="253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027600" y="152400"/>
            <a:ext cx="5417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 tools can I use to represent this number? </a:t>
            </a:r>
            <a:endParaRPr sz="32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85" name="Google Shape;85;p17"/>
          <p:cNvGrpSpPr/>
          <p:nvPr/>
        </p:nvGrpSpPr>
        <p:grpSpPr>
          <a:xfrm>
            <a:off x="1586743" y="2133571"/>
            <a:ext cx="6999999" cy="2879359"/>
            <a:chOff x="665200" y="984332"/>
            <a:chExt cx="8173749" cy="3942167"/>
          </a:xfrm>
        </p:grpSpPr>
        <p:pic>
          <p:nvPicPr>
            <p:cNvPr id="86" name="Google Shape;8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77150" y="1643700"/>
              <a:ext cx="2161799" cy="1856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5200" y="1335350"/>
              <a:ext cx="1931875" cy="24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40925" y="3070400"/>
              <a:ext cx="2383426" cy="185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473550" y="984332"/>
              <a:ext cx="2327075" cy="1676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31850" y="71275"/>
            <a:ext cx="1587126" cy="158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300" y="1071300"/>
            <a:ext cx="1500450" cy="15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13" y="650738"/>
            <a:ext cx="7998175" cy="38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title="253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152125" y="152400"/>
            <a:ext cx="5417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 tools can I use to represent this number? </a:t>
            </a:r>
            <a:endParaRPr sz="32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03" name="Google Shape;103;p19"/>
          <p:cNvGrpSpPr/>
          <p:nvPr/>
        </p:nvGrpSpPr>
        <p:grpSpPr>
          <a:xfrm>
            <a:off x="318660" y="2809342"/>
            <a:ext cx="4468588" cy="2049139"/>
            <a:chOff x="665200" y="984332"/>
            <a:chExt cx="8173749" cy="3942167"/>
          </a:xfrm>
        </p:grpSpPr>
        <p:pic>
          <p:nvPicPr>
            <p:cNvPr id="104" name="Google Shape;10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77150" y="1643700"/>
              <a:ext cx="2161799" cy="1856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5200" y="1335350"/>
              <a:ext cx="1931875" cy="247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40925" y="3070400"/>
              <a:ext cx="2383426" cy="185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473550" y="984332"/>
              <a:ext cx="2327075" cy="1676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his timer counts down silently until it reaches 0:00, then a police siren sounds to alert you that time is up." id="108" name="Google Shape;108;p19" title="5 Minute Timer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37475" y="1500200"/>
            <a:ext cx="3052075" cy="2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79375" y="1615525"/>
            <a:ext cx="1057200" cy="10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8650" y="1281800"/>
            <a:ext cx="1289938" cy="128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2027550" y="424075"/>
            <a:ext cx="508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C78D8"/>
                </a:solidFill>
                <a:latin typeface="Lucida Sans"/>
                <a:ea typeface="Lucida Sans"/>
                <a:cs typeface="Lucida Sans"/>
                <a:sym typeface="Lucida Sans"/>
              </a:rPr>
              <a:t>What did we find?</a:t>
            </a:r>
            <a:endParaRPr b="1" sz="4000">
              <a:solidFill>
                <a:srgbClr val="3C78D8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94400"/>
            <a:ext cx="3513701" cy="39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21"/>
          <p:cNvGrpSpPr/>
          <p:nvPr/>
        </p:nvGrpSpPr>
        <p:grpSpPr>
          <a:xfrm>
            <a:off x="4399950" y="367650"/>
            <a:ext cx="4293477" cy="2204100"/>
            <a:chOff x="4435925" y="1469700"/>
            <a:chExt cx="4293477" cy="2204100"/>
          </a:xfrm>
        </p:grpSpPr>
        <p:pic>
          <p:nvPicPr>
            <p:cNvPr id="122" name="Google Shape;12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35925" y="1469700"/>
              <a:ext cx="4293477" cy="220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21"/>
            <p:cNvCxnSpPr/>
            <p:nvPr/>
          </p:nvCxnSpPr>
          <p:spPr>
            <a:xfrm>
              <a:off x="7236375" y="2128350"/>
              <a:ext cx="23700" cy="922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21"/>
            <p:cNvCxnSpPr/>
            <p:nvPr/>
          </p:nvCxnSpPr>
          <p:spPr>
            <a:xfrm>
              <a:off x="7106300" y="2128350"/>
              <a:ext cx="0" cy="88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5" name="Google Shape;125;p21"/>
          <p:cNvSpPr txBox="1"/>
          <p:nvPr/>
        </p:nvSpPr>
        <p:spPr>
          <a:xfrm>
            <a:off x="5862875" y="3381025"/>
            <a:ext cx="169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253</a:t>
            </a: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