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20C9CA3-D285-42DB-A4F0-3E5E86060143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DBC1D8A-79FE-4A47-8E11-F5DF8BEFEB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nlvm.usu.edu/en/nav/frames_asid_328_g_4_t_2.html?open=activities&amp;from=category_g_4_t_2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3.amazonaws.com/grapher/exports/ysgay6v5ih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3.amazonaws.com/grapher/exports/0wejbs3fne.p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Looking at the Structure of Patterns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 Rules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04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 dirty="0" smtClean="0"/>
              <a:t>Warm-up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82296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>
                <a:latin typeface="Arial Rounded MT Bold" pitchFamily="34" charset="0"/>
              </a:rPr>
              <a:t>Write a function rule for the table and graph shown below.</a:t>
            </a:r>
          </a:p>
          <a:p>
            <a:pPr marL="0" indent="0">
              <a:buNone/>
            </a:pPr>
            <a:r>
              <a:rPr lang="en-US" sz="3600" dirty="0" smtClean="0">
                <a:latin typeface="Arial Rounded MT Bold" pitchFamily="34" charset="0"/>
              </a:rPr>
              <a:t>1. 				    2.</a:t>
            </a:r>
          </a:p>
          <a:p>
            <a:pPr marL="0" indent="0">
              <a:buNone/>
            </a:pPr>
            <a:endParaRPr lang="en-US" sz="3600" dirty="0" smtClean="0"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600" dirty="0"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3600" dirty="0" smtClean="0">
              <a:latin typeface="Arial Rounded MT Bold" pitchFamily="34" charset="0"/>
            </a:endParaRPr>
          </a:p>
          <a:p>
            <a:pPr marL="0" indent="0">
              <a:buNone/>
            </a:pPr>
            <a:r>
              <a:rPr lang="en-US" sz="3600" dirty="0" smtClean="0">
                <a:latin typeface="Arial Rounded MT Bold" pitchFamily="34" charset="0"/>
              </a:rPr>
              <a:t>Think about it…How did you determine your rule?</a:t>
            </a:r>
            <a:endParaRPr lang="en-US" sz="3600" dirty="0">
              <a:latin typeface="Arial Rounded MT Bold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292725"/>
              </p:ext>
            </p:extLst>
          </p:nvPr>
        </p:nvGraphicFramePr>
        <p:xfrm>
          <a:off x="685800" y="2971800"/>
          <a:ext cx="36576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46760"/>
                <a:gridCol w="716280"/>
                <a:gridCol w="7315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 (x)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86000"/>
            <a:ext cx="2209800" cy="2627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226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80772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>
                <a:solidFill>
                  <a:schemeClr val="tx1"/>
                </a:solidFill>
                <a:hlinkClick r:id="rId2"/>
              </a:rPr>
              <a:t>National Library of Virtual </a:t>
            </a:r>
            <a:r>
              <a:rPr lang="en-US" u="sng" dirty="0" err="1" smtClean="0">
                <a:solidFill>
                  <a:schemeClr val="tx1"/>
                </a:solidFill>
                <a:hlinkClick r:id="rId2"/>
              </a:rPr>
              <a:t>Manipulatives</a:t>
            </a:r>
            <a:r>
              <a:rPr lang="en-US" u="sng" dirty="0" smtClean="0">
                <a:solidFill>
                  <a:schemeClr val="tx1"/>
                </a:solidFill>
                <a:hlinkClick r:id="rId2"/>
              </a:rPr>
              <a:t>:</a:t>
            </a:r>
            <a:br>
              <a:rPr lang="en-US" u="sng" dirty="0" smtClean="0">
                <a:solidFill>
                  <a:schemeClr val="tx1"/>
                </a:solidFill>
                <a:hlinkClick r:id="rId2"/>
              </a:rPr>
            </a:br>
            <a:r>
              <a:rPr lang="en-US" u="sng" dirty="0" smtClean="0">
                <a:solidFill>
                  <a:schemeClr val="tx1"/>
                </a:solidFill>
                <a:hlinkClick r:id="rId2"/>
              </a:rPr>
              <a:t>Block Patterns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2296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Arial Rounded MT Bold" pitchFamily="34" charset="0"/>
              </a:rPr>
              <a:t>In your note-taker (for each activity):</a:t>
            </a:r>
          </a:p>
          <a:p>
            <a:pPr marL="0" indent="0">
              <a:buNone/>
            </a:pPr>
            <a:endParaRPr lang="en-US" sz="3200" dirty="0">
              <a:latin typeface="Arial Rounded MT Bold" pitchFamily="34" charset="0"/>
            </a:endParaRPr>
          </a:p>
          <a:p>
            <a:pPr marL="514350" indent="-514350">
              <a:buAutoNum type="arabicPeriod"/>
            </a:pPr>
            <a:r>
              <a:rPr lang="en-US" sz="3200" dirty="0" smtClean="0">
                <a:latin typeface="Arial Rounded MT Bold" pitchFamily="34" charset="0"/>
              </a:rPr>
              <a:t>Complet</a:t>
            </a:r>
            <a:r>
              <a:rPr lang="en-US" sz="3200" dirty="0" smtClean="0">
                <a:latin typeface="Arial Rounded MT Bold" pitchFamily="34" charset="0"/>
              </a:rPr>
              <a:t>e the table and scatterplot.</a:t>
            </a:r>
          </a:p>
          <a:p>
            <a:pPr marL="514350" indent="-514350">
              <a:buAutoNum type="arabicPeriod"/>
            </a:pPr>
            <a:r>
              <a:rPr lang="en-US" sz="3200" dirty="0" smtClean="0">
                <a:latin typeface="Arial Rounded MT Bold" pitchFamily="34" charset="0"/>
              </a:rPr>
              <a:t>Write a rule for this particular pattern.</a:t>
            </a:r>
          </a:p>
          <a:p>
            <a:pPr marL="514350" indent="-514350">
              <a:buAutoNum type="arabicPeriod"/>
            </a:pPr>
            <a:r>
              <a:rPr lang="en-US" sz="3200" dirty="0" smtClean="0">
                <a:latin typeface="Arial Rounded MT Bold" pitchFamily="34" charset="0"/>
              </a:rPr>
              <a:t>Share with a partner.</a:t>
            </a:r>
            <a:endParaRPr lang="en-US" sz="3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98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361"/>
            <a:ext cx="7772400" cy="6397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Linear Function (arithmetic)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>
          <a:xfrm>
            <a:off x="4343400" y="609600"/>
            <a:ext cx="1524000" cy="45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 Rounded MT Bold" pitchFamily="34" charset="0"/>
              </a:rPr>
              <a:t>Graphically</a:t>
            </a:r>
            <a:endParaRPr lang="en-US" sz="1600" dirty="0">
              <a:latin typeface="Arial Rounded MT Bold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7" r="38221" b="11335"/>
          <a:stretch/>
        </p:blipFill>
        <p:spPr bwMode="auto">
          <a:xfrm>
            <a:off x="4368188" y="1143000"/>
            <a:ext cx="4434288" cy="4800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2209800" cy="381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 Rounded MT Bold" pitchFamily="34" charset="0"/>
              </a:rPr>
              <a:t>Algebraically (Rule)</a:t>
            </a:r>
            <a:endParaRPr lang="en-US" sz="1600" dirty="0">
              <a:latin typeface="Arial Rounded MT Bold" pitchFamily="34" charset="0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sz="quarter" idx="1"/>
          </p:nvPr>
        </p:nvSpPr>
        <p:spPr>
          <a:xfrm>
            <a:off x="671111" y="3367802"/>
            <a:ext cx="2057400" cy="45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 Rounded MT Bold" pitchFamily="34" charset="0"/>
              </a:rPr>
              <a:t>Numerically (table)</a:t>
            </a:r>
            <a:endParaRPr lang="en-US" sz="1600" dirty="0">
              <a:latin typeface="Arial Rounded MT Bold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 Box 2"/>
              <p:cNvSpPr txBox="1">
                <a:spLocks noChangeArrowheads="1"/>
              </p:cNvSpPr>
              <p:nvPr/>
            </p:nvSpPr>
            <p:spPr bwMode="auto">
              <a:xfrm>
                <a:off x="671111" y="1866900"/>
                <a:ext cx="2514600" cy="6858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𝑦</m:t>
                      </m:r>
                      <m:r>
                        <a:rPr lang="en-US" sz="3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 −2</m:t>
                      </m:r>
                      <m:r>
                        <a:rPr lang="en-US" sz="3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𝑥</m:t>
                      </m:r>
                      <m:r>
                        <a:rPr lang="en-US" sz="32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+5</m:t>
                      </m:r>
                    </m:oMath>
                  </m:oMathPara>
                </a14:m>
                <a:endParaRPr lang="en-US" sz="3200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dirty="0"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en-US" sz="1100" dirty="0" smtClean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1100" dirty="0">
                  <a:latin typeface="Calibri"/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10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1111" y="1866900"/>
                <a:ext cx="2514600" cy="685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417913"/>
              </p:ext>
            </p:extLst>
          </p:nvPr>
        </p:nvGraphicFramePr>
        <p:xfrm>
          <a:off x="304800" y="4038600"/>
          <a:ext cx="3886200" cy="73317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</a:tblGrid>
              <a:tr h="1937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f(x)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850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361"/>
            <a:ext cx="7772400" cy="6397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Exponential Function (geometric)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>
          <a:xfrm>
            <a:off x="4724400" y="754655"/>
            <a:ext cx="1524000" cy="45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 Rounded MT Bold" pitchFamily="34" charset="0"/>
              </a:rPr>
              <a:t>Graphically</a:t>
            </a:r>
            <a:endParaRPr lang="en-US" sz="1600" dirty="0">
              <a:latin typeface="Arial Rounded MT Bold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sz="quarter" idx="1"/>
          </p:nvPr>
        </p:nvSpPr>
        <p:spPr>
          <a:xfrm>
            <a:off x="533400" y="914400"/>
            <a:ext cx="2209800" cy="381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 Rounded MT Bold" pitchFamily="34" charset="0"/>
              </a:rPr>
              <a:t>Algebraically (Rule)</a:t>
            </a:r>
            <a:endParaRPr lang="en-US" sz="1600" dirty="0">
              <a:latin typeface="Arial Rounded MT Bold" pitchFamily="34" charset="0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sz="quarter" idx="1"/>
          </p:nvPr>
        </p:nvSpPr>
        <p:spPr>
          <a:xfrm>
            <a:off x="685800" y="2590800"/>
            <a:ext cx="2057400" cy="45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 Rounded MT Bold" pitchFamily="34" charset="0"/>
              </a:rPr>
              <a:t>Numerically (table)</a:t>
            </a:r>
            <a:endParaRPr lang="en-US" sz="1600" dirty="0">
              <a:latin typeface="Arial Rounded MT Bold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Box 2"/>
              <p:cNvSpPr txBox="1">
                <a:spLocks noChangeArrowheads="1"/>
              </p:cNvSpPr>
              <p:nvPr/>
            </p:nvSpPr>
            <p:spPr bwMode="auto">
              <a:xfrm>
                <a:off x="671111" y="1524000"/>
                <a:ext cx="2514600" cy="6858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sz="3200" i="1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𝑦</m:t>
                    </m:r>
                    <m:r>
                      <a:rPr lang="en-US" sz="3200" i="1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=4(</m:t>
                    </m:r>
                    <m:sSup>
                      <m:sSupPr>
                        <m:ctrlPr>
                          <a:rPr lang="en-US" sz="3200" b="0" i="1" smtClean="0">
                            <a:effectLst/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effectLst/>
                            <a:latin typeface="Cambria Math"/>
                            <a:cs typeface="Times New Roman"/>
                          </a:rPr>
                          <m:t>3)</m:t>
                        </m:r>
                      </m:e>
                      <m:sup>
                        <m:r>
                          <a:rPr lang="en-US" sz="3200" b="0" i="1" smtClean="0">
                            <a:effectLst/>
                            <a:latin typeface="Cambria Math"/>
                            <a:cs typeface="Times New Roman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1100" dirty="0"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en-US" sz="1100" dirty="0" smtClean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1100" dirty="0">
                  <a:latin typeface="Calibri"/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7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1111" y="1524000"/>
                <a:ext cx="2514600" cy="685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394555"/>
              </p:ext>
            </p:extLst>
          </p:nvPr>
        </p:nvGraphicFramePr>
        <p:xfrm>
          <a:off x="304796" y="3124200"/>
          <a:ext cx="4063392" cy="8197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07924"/>
                <a:gridCol w="507924"/>
                <a:gridCol w="507924"/>
                <a:gridCol w="507924"/>
                <a:gridCol w="507924"/>
                <a:gridCol w="507924"/>
                <a:gridCol w="507924"/>
                <a:gridCol w="507924"/>
              </a:tblGrid>
              <a:tr h="425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f(x)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4/9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4/3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144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324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098" name="Picture 2" descr="https://s3.amazonaws.com/grapher/exports/ysgay6v5ih.pn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6" t="5254" r="41084" b="32926"/>
          <a:stretch/>
        </p:blipFill>
        <p:spPr bwMode="auto">
          <a:xfrm>
            <a:off x="4572000" y="1219200"/>
            <a:ext cx="4307595" cy="443979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01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361"/>
            <a:ext cx="7772400" cy="6397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Quadratic Function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>
          <a:xfrm>
            <a:off x="4343400" y="609600"/>
            <a:ext cx="1524000" cy="45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 Rounded MT Bold" pitchFamily="34" charset="0"/>
              </a:rPr>
              <a:t>Graphically</a:t>
            </a:r>
            <a:endParaRPr lang="en-US" sz="1600" dirty="0">
              <a:latin typeface="Arial Rounded MT Bold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sz="quarter" idx="1"/>
          </p:nvPr>
        </p:nvSpPr>
        <p:spPr>
          <a:xfrm>
            <a:off x="533400" y="914400"/>
            <a:ext cx="2209800" cy="381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 Rounded MT Bold" pitchFamily="34" charset="0"/>
              </a:rPr>
              <a:t>Algebraically (Rule)</a:t>
            </a:r>
            <a:endParaRPr lang="en-US" sz="1600" dirty="0">
              <a:latin typeface="Arial Rounded MT Bold" pitchFamily="34" charset="0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sz="quarter" idx="1"/>
          </p:nvPr>
        </p:nvSpPr>
        <p:spPr>
          <a:xfrm>
            <a:off x="685800" y="2590800"/>
            <a:ext cx="2057400" cy="45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 Rounded MT Bold" pitchFamily="34" charset="0"/>
              </a:rPr>
              <a:t>Numerically (table)</a:t>
            </a:r>
            <a:endParaRPr lang="en-US" sz="1600" dirty="0">
              <a:latin typeface="Arial Rounded MT Bold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Box 2"/>
              <p:cNvSpPr txBox="1">
                <a:spLocks noChangeArrowheads="1"/>
              </p:cNvSpPr>
              <p:nvPr/>
            </p:nvSpPr>
            <p:spPr bwMode="auto">
              <a:xfrm>
                <a:off x="671111" y="1524000"/>
                <a:ext cx="2514600" cy="6858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sz="3200" i="1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𝑦</m:t>
                    </m:r>
                    <m:r>
                      <a:rPr lang="en-US" sz="3200" i="1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sSup>
                      <m:sSupPr>
                        <m:ctrlPr>
                          <a:rPr lang="en-US" sz="3200" i="1" smtClean="0">
                            <a:effectLst/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effectLst/>
                            <a:latin typeface="Cambria Math"/>
                            <a:cs typeface="Times New Roman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effectLst/>
                            <a:latin typeface="Cambria Math"/>
                            <a:cs typeface="Times New Roman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effectLst/>
                        <a:latin typeface="Cambria Math"/>
                        <a:ea typeface="Calibri"/>
                        <a:cs typeface="Times New Roman"/>
                      </a:rPr>
                      <m:t>+</m:t>
                    </m:r>
                    <m:r>
                      <a:rPr lang="en-US" sz="3200" b="0" i="1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3</m:t>
                    </m:r>
                  </m:oMath>
                </a14:m>
                <a:r>
                  <a:rPr lang="en-US" sz="1100" dirty="0"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en-US" sz="1100" dirty="0" smtClean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1100" dirty="0">
                  <a:latin typeface="Calibri"/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7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1111" y="1524000"/>
                <a:ext cx="2514600" cy="685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908568"/>
              </p:ext>
            </p:extLst>
          </p:nvPr>
        </p:nvGraphicFramePr>
        <p:xfrm>
          <a:off x="304796" y="3342096"/>
          <a:ext cx="3429006" cy="81975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89858"/>
                <a:gridCol w="489858"/>
                <a:gridCol w="489858"/>
                <a:gridCol w="489858"/>
                <a:gridCol w="489858"/>
                <a:gridCol w="489858"/>
                <a:gridCol w="489858"/>
              </a:tblGrid>
              <a:tr h="425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x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0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f(x)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4" name="Picture 2" descr="https://s3.amazonaws.com/grapher/exports/0wejbs3fne.pn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" t="10863" r="62772" b="13687"/>
          <a:stretch/>
        </p:blipFill>
        <p:spPr bwMode="auto">
          <a:xfrm>
            <a:off x="4481111" y="1066800"/>
            <a:ext cx="3609623" cy="541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72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smtClean="0"/>
              <a:t>Check for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7772400" cy="4572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Tonight’s Homework:  </a:t>
            </a:r>
            <a:r>
              <a:rPr lang="en-US" sz="2800" dirty="0" smtClean="0">
                <a:latin typeface="Arial Rounded MT Bold" pitchFamily="34" charset="0"/>
              </a:rPr>
              <a:t>Complete Function Rules from Tables</a:t>
            </a:r>
            <a:endParaRPr lang="en-US" sz="2800" dirty="0" smtClean="0"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1100" dirty="0" smtClean="0"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1100" dirty="0">
              <a:latin typeface="Arial Rounded MT Bold" pitchFamily="34" charset="0"/>
            </a:endParaRPr>
          </a:p>
          <a:p>
            <a:pPr marL="0" indent="0">
              <a:buNone/>
            </a:pPr>
            <a:endParaRPr lang="en-US" sz="1100" dirty="0" smtClean="0">
              <a:latin typeface="Arial Rounded MT Bold" pitchFamily="34" charset="0"/>
            </a:endParaRPr>
          </a:p>
          <a:p>
            <a:r>
              <a:rPr lang="en-US" sz="2800" dirty="0" smtClean="0">
                <a:latin typeface="Arial Rounded MT Bold" pitchFamily="34" charset="0"/>
              </a:rPr>
              <a:t>Check </a:t>
            </a:r>
            <a:r>
              <a:rPr lang="en-US" sz="2800" dirty="0" smtClean="0">
                <a:latin typeface="Arial Rounded MT Bold" pitchFamily="34" charset="0"/>
              </a:rPr>
              <a:t>For Understanding</a:t>
            </a:r>
            <a:r>
              <a:rPr lang="en-US" sz="2800" dirty="0" smtClean="0">
                <a:latin typeface="Arial Rounded MT Bold" pitchFamily="34" charset="0"/>
              </a:rPr>
              <a:t>.</a:t>
            </a:r>
          </a:p>
          <a:p>
            <a:pPr lvl="1"/>
            <a:r>
              <a:rPr lang="en-US" dirty="0" smtClean="0">
                <a:latin typeface="Arial Rounded MT Bold" pitchFamily="34" charset="0"/>
              </a:rPr>
              <a:t>Fill in a table with a linear and exponential function</a:t>
            </a:r>
          </a:p>
          <a:p>
            <a:pPr lvl="1"/>
            <a:r>
              <a:rPr lang="en-US" dirty="0" smtClean="0">
                <a:latin typeface="Arial Rounded MT Bold" pitchFamily="34" charset="0"/>
              </a:rPr>
              <a:t>Trade papers with a partner and write the algebraic rule for the function of their table.</a:t>
            </a:r>
            <a:endParaRPr lang="en-US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74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452</TotalTime>
  <Words>227</Words>
  <Application>Microsoft Office PowerPoint</Application>
  <PresentationFormat>On-screen Show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Function Rules </vt:lpstr>
      <vt:lpstr>Warm-up</vt:lpstr>
      <vt:lpstr>National Library of Virtual Manipulatives: Block Patterns</vt:lpstr>
      <vt:lpstr>Linear Function (arithmetic)</vt:lpstr>
      <vt:lpstr>Exponential Function (geometric)</vt:lpstr>
      <vt:lpstr>Quadratic Function</vt:lpstr>
      <vt:lpstr>Check for Understanding</vt:lpstr>
    </vt:vector>
  </TitlesOfParts>
  <Company>WCSD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Relationships</dc:title>
  <dc:creator>Hair, Carrie</dc:creator>
  <cp:lastModifiedBy>Hair, Carrie</cp:lastModifiedBy>
  <cp:revision>10</cp:revision>
  <dcterms:created xsi:type="dcterms:W3CDTF">2014-01-24T18:21:47Z</dcterms:created>
  <dcterms:modified xsi:type="dcterms:W3CDTF">2014-02-07T23:21:57Z</dcterms:modified>
</cp:coreProperties>
</file>