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701" r:id="rId2"/>
  </p:sldMasterIdLst>
  <p:notesMasterIdLst>
    <p:notesMasterId r:id="rId4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3" r:id="rId39"/>
    <p:sldId id="294" r:id="rId40"/>
    <p:sldId id="295" r:id="rId41"/>
    <p:sldId id="296" r:id="rId42"/>
    <p:sldId id="297" r:id="rId43"/>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19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K" initials="E" lastIdx="41" clrIdx="0">
    <p:extLst>
      <p:ext uri="{19B8F6BF-5375-455C-9EA6-DF929625EA0E}">
        <p15:presenceInfo xmlns:p15="http://schemas.microsoft.com/office/powerpoint/2012/main" userId="EMK" providerId="None"/>
      </p:ext>
    </p:extLst>
  </p:cmAuthor>
  <p:cmAuthor id="2" name="Vincent Segalini" initials="VS" lastIdx="31" clrIdx="1">
    <p:extLst>
      <p:ext uri="{19B8F6BF-5375-455C-9EA6-DF929625EA0E}">
        <p15:presenceInfo xmlns:p15="http://schemas.microsoft.com/office/powerpoint/2012/main" userId="S-1-5-21-1588663436-2811996924-3229016023-1001" providerId="AD"/>
      </p:ext>
    </p:extLst>
  </p:cmAuthor>
  <p:cmAuthor id="3" name="Activate" initials="A" lastIdx="4" clrIdx="2">
    <p:extLst>
      <p:ext uri="{19B8F6BF-5375-455C-9EA6-DF929625EA0E}">
        <p15:presenceInfo xmlns:p15="http://schemas.microsoft.com/office/powerpoint/2012/main" userId="Activate" providerId="None"/>
      </p:ext>
    </p:extLst>
  </p:cmAuthor>
  <p:cmAuthor id="4" name="Lisa Goldschmidt" initials="LGG" lastIdx="9" clrIdx="3">
    <p:extLst>
      <p:ext uri="{19B8F6BF-5375-455C-9EA6-DF929625EA0E}">
        <p15:presenceInfo xmlns:p15="http://schemas.microsoft.com/office/powerpoint/2012/main" userId="Lisa Goldschmi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79713" autoAdjust="0"/>
  </p:normalViewPr>
  <p:slideViewPr>
    <p:cSldViewPr snapToGrid="0">
      <p:cViewPr varScale="1">
        <p:scale>
          <a:sx n="57" d="100"/>
          <a:sy n="57" d="100"/>
        </p:scale>
        <p:origin x="1626" y="78"/>
      </p:cViewPr>
      <p:guideLst>
        <p:guide orient="horz" pos="3969"/>
        <p:guide orient="horz" pos="3006"/>
        <p:guide orient="horz" pos="3486"/>
        <p:guide pos="1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62" tIns="46568" rIns="93162" bIns="46568"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62" tIns="46568" rIns="93162" bIns="46568"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62" tIns="46568" rIns="93162" bIns="46568"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01298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XFRClI2q18Y"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XFRClI2q18Y"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chievethecore.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ngageny.org/resource/teaching-is-the-cor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r>
              <a:rPr lang="en-US" sz="1200" b="0" i="0" u="none" strike="noStrike" cap="none">
                <a:solidFill>
                  <a:schemeClr val="dk1"/>
                </a:solidFill>
                <a:effectLst/>
                <a:latin typeface="Calibri"/>
                <a:ea typeface="Calibri"/>
                <a:cs typeface="Calibri"/>
                <a:sym typeface="Calibri"/>
              </a:rPr>
              <a:t>This module was last updated on August 2018.</a:t>
            </a:r>
          </a:p>
          <a:p>
            <a:pPr marL="0" indent="0"/>
            <a:endParaRPr lang="en-US" b="1" dirty="0"/>
          </a:p>
          <a:p>
            <a:pPr marL="0" indent="0"/>
            <a:endParaRPr lang="en-US" b="1" dirty="0"/>
          </a:p>
          <a:p>
            <a:pPr marL="0" indent="0"/>
            <a:r>
              <a:rPr lang="en-US" b="1" dirty="0"/>
              <a:t>Facilitator Note</a:t>
            </a:r>
            <a:r>
              <a:rPr lang="en-US" dirty="0"/>
              <a:t>: This module is designed to include collaborative conversations. Ensure participants are in groups and norms (see slide #4 for sample norms) are established to facilitate conversations around instruction. </a:t>
            </a:r>
            <a:endParaRPr dirty="0"/>
          </a:p>
        </p:txBody>
      </p:sp>
      <p:sp>
        <p:nvSpPr>
          <p:cNvPr id="392" name="Google Shape;392;p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856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de4340800_0_10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3de4340800_0_1017: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SzPts val="300"/>
            </a:pPr>
            <a:r>
              <a:rPr lang="en-US" b="1" dirty="0">
                <a:solidFill>
                  <a:srgbClr val="000000"/>
                </a:solidFill>
              </a:rPr>
              <a:t>Big Idea: </a:t>
            </a:r>
            <a:r>
              <a:rPr lang="en-US" dirty="0">
                <a:solidFill>
                  <a:srgbClr val="000000"/>
                </a:solidFill>
              </a:rPr>
              <a:t>The Beyond the Lesson Discussion Guide (http://achievethecore.org/content/upload/Beyond%20the%20Lesson%20Discussion%20Guide_ELA%20Literacy.pdf) provides more opportunity to consider the evidence of the Shifts beyond the scope of a single lesson.</a:t>
            </a:r>
          </a:p>
          <a:p>
            <a:pPr marL="0" indent="0">
              <a:buClr>
                <a:schemeClr val="dk1"/>
              </a:buClr>
              <a:buSzPts val="300"/>
            </a:pPr>
            <a:endParaRPr b="1" dirty="0">
              <a:solidFill>
                <a:srgbClr val="000000"/>
              </a:solidFill>
            </a:endParaRPr>
          </a:p>
          <a:p>
            <a:pPr marL="0" indent="0">
              <a:buSzPts val="300"/>
            </a:pPr>
            <a:r>
              <a:rPr lang="en-US" b="1" dirty="0">
                <a:solidFill>
                  <a:srgbClr val="000000"/>
                </a:solidFill>
              </a:rPr>
              <a:t>Details:</a:t>
            </a:r>
            <a:endParaRPr dirty="0"/>
          </a:p>
          <a:p>
            <a:pPr marL="0" indent="0">
              <a:buSzPts val="300"/>
            </a:pPr>
            <a:r>
              <a:rPr lang="en-US" dirty="0">
                <a:solidFill>
                  <a:srgbClr val="000000"/>
                </a:solidFill>
              </a:rPr>
              <a:t>Have participants get out their copies of the IPG so they can see the Beyond the Lesson Guide and how integral it is to the IPG. It is always the final page of all of the IPGs.</a:t>
            </a:r>
            <a:endParaRPr dirty="0"/>
          </a:p>
          <a:p>
            <a:pPr marL="465887" indent="-297650">
              <a:buSzPts val="1000"/>
              <a:buFont typeface="Calibri"/>
              <a:buChar char="●"/>
            </a:pPr>
            <a:r>
              <a:rPr lang="en-US" dirty="0">
                <a:solidFill>
                  <a:srgbClr val="000000"/>
                </a:solidFill>
              </a:rPr>
              <a:t>The Beyond the Lesson Discussion Guide is designed for the post-observation conversation using the Instructional Practice Guide (achievethecore.org/coaching-tool) or any other observation rubric. </a:t>
            </a:r>
            <a:endParaRPr dirty="0"/>
          </a:p>
          <a:p>
            <a:pPr marL="465887" indent="-297650">
              <a:buSzPts val="1000"/>
              <a:buFont typeface="Calibri"/>
              <a:buChar char="●"/>
            </a:pPr>
            <a:r>
              <a:rPr lang="en-US" dirty="0">
                <a:solidFill>
                  <a:srgbClr val="000000"/>
                </a:solidFill>
              </a:rPr>
              <a:t>The questions put the content of the lesson in the context of the broader instructional plan for the unit or year.</a:t>
            </a:r>
            <a:endParaRPr dirty="0"/>
          </a:p>
          <a:p>
            <a:pPr marL="465887" indent="-297650">
              <a:buSzPts val="1000"/>
              <a:buFont typeface="Calibri"/>
              <a:buChar char="●"/>
            </a:pPr>
            <a:r>
              <a:rPr lang="en-US" dirty="0">
                <a:solidFill>
                  <a:srgbClr val="000000"/>
                </a:solidFill>
              </a:rPr>
              <a:t>After discussing the observed lesson, select several appropriate  “Beyond the Lesson” (BTL) questions to help clearly delineate what practices are in place, what has already occurred, and what opportunities might exist in another lesson, further in the unit, or over the course of the year to incorporate the Shifts into the classroom.</a:t>
            </a:r>
            <a:endParaRPr dirty="0"/>
          </a:p>
          <a:p>
            <a:pPr marL="465887" indent="-297650">
              <a:buSzPts val="1000"/>
              <a:buFont typeface="Calibri"/>
              <a:buChar char="●"/>
            </a:pPr>
            <a:r>
              <a:rPr lang="en-US" dirty="0">
                <a:solidFill>
                  <a:srgbClr val="000000"/>
                </a:solidFill>
              </a:rPr>
              <a:t>The IPG only captures one lesson or one day's work but, without addressing what is done before and after and how this lesson fits into the work of a unit or larger time frame it is impossible to gain a valid sense of how instruction is or is not preparing students for college and career over time.  The BTL discussion guide questions are designed to address the broader instructional context.</a:t>
            </a:r>
            <a:endParaRPr dirty="0"/>
          </a:p>
          <a:p>
            <a:pPr marL="465887" indent="-297650">
              <a:buSzPts val="1000"/>
              <a:buFont typeface="Calibri"/>
              <a:buChar char="●"/>
            </a:pPr>
            <a:r>
              <a:rPr lang="en-US" dirty="0">
                <a:solidFill>
                  <a:srgbClr val="000000"/>
                </a:solidFill>
              </a:rPr>
              <a:t>Not all questions need to be raised at once, but all of the questions are of equal importance.</a:t>
            </a:r>
            <a:endParaRPr dirty="0"/>
          </a:p>
          <a:p>
            <a:pPr marL="465887" indent="-297650">
              <a:buClr>
                <a:schemeClr val="dk1"/>
              </a:buClr>
              <a:buSzPts val="1000"/>
              <a:buFont typeface="Calibri"/>
              <a:buChar char="●"/>
            </a:pPr>
            <a:r>
              <a:rPr lang="en-US" dirty="0"/>
              <a:t>Point out the fact that some of the most crucial CCR standards cannot really be seen in a given lesson. Reading a “range and volume of texts,” for example, can only happen over time.</a:t>
            </a:r>
            <a:endParaRPr dirty="0"/>
          </a:p>
          <a:p>
            <a:pPr marL="465887" indent="-297650">
              <a:buClr>
                <a:schemeClr val="dk1"/>
              </a:buClr>
              <a:buSzPts val="1000"/>
              <a:buFont typeface="Calibri"/>
              <a:buChar char="●"/>
            </a:pPr>
            <a:r>
              <a:rPr lang="en-US" dirty="0"/>
              <a:t>The critical Shift of Building Knowledge, in particular, only happens over months and months of time. Yet it is essential to student success that they be building knowledge systematically over that time. </a:t>
            </a:r>
            <a:endParaRPr dirty="0"/>
          </a:p>
        </p:txBody>
      </p:sp>
      <p:sp>
        <p:nvSpPr>
          <p:cNvPr id="467" name="Google Shape;467;g3de4340800_0_1017:notes"/>
          <p:cNvSpPr txBox="1">
            <a:spLocks noGrp="1"/>
          </p:cNvSpPr>
          <p:nvPr>
            <p:ph type="sldNum" idx="12"/>
          </p:nvPr>
        </p:nvSpPr>
        <p:spPr>
          <a:xfrm>
            <a:off x="3970937" y="8829967"/>
            <a:ext cx="3037840" cy="464820"/>
          </a:xfrm>
          <a:prstGeom prst="rect">
            <a:avLst/>
          </a:prstGeom>
          <a:noFill/>
          <a:ln>
            <a:noFill/>
          </a:ln>
        </p:spPr>
        <p:txBody>
          <a:bodyPr spcFirstLastPara="1" wrap="square" lIns="93162" tIns="46568" rIns="93162" bIns="46568"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386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de4340800_0_78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3de4340800_0_784: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a:t>
            </a:r>
            <a:r>
              <a:rPr lang="en-US" dirty="0"/>
              <a:t> The Instructional Practice Guides are grounded in the instructional Shifts. This first activity will help familiarize you with the layout and content of the guides. Refer to the Core Actions Scavenger Hunt document in your packet. </a:t>
            </a:r>
            <a:endParaRPr dirty="0"/>
          </a:p>
          <a:p>
            <a:pPr marL="0" indent="0"/>
            <a:endParaRPr b="1" dirty="0"/>
          </a:p>
          <a:p>
            <a:pPr marL="0" indent="0"/>
            <a:r>
              <a:rPr lang="en-US" b="1" dirty="0"/>
              <a:t>Details:</a:t>
            </a:r>
            <a:endParaRPr dirty="0"/>
          </a:p>
          <a:p>
            <a:pPr marL="174708" indent="-174708">
              <a:buClr>
                <a:schemeClr val="dk1"/>
              </a:buClr>
              <a:buSzPts val="1200"/>
              <a:buFont typeface="Arial"/>
              <a:buChar char="•"/>
            </a:pPr>
            <a:r>
              <a:rPr lang="en-US" dirty="0"/>
              <a:t>Begin by reading the introductory material on the IPG and annotate the guide as you read the Core Actions and Indicators.</a:t>
            </a:r>
            <a:endParaRPr dirty="0"/>
          </a:p>
          <a:p>
            <a:pPr marL="174708" indent="-174708">
              <a:buClr>
                <a:schemeClr val="dk1"/>
              </a:buClr>
              <a:buSzPts val="1200"/>
              <a:buFont typeface="Arial"/>
              <a:buChar char="•"/>
            </a:pPr>
            <a:r>
              <a:rPr lang="en-US" dirty="0"/>
              <a:t>With colleagues at your table, discuss the answers to the questions once you have considered them individually. </a:t>
            </a:r>
            <a:endParaRPr dirty="0"/>
          </a:p>
          <a:p>
            <a:pPr marL="174708" indent="-174708">
              <a:buClr>
                <a:schemeClr val="dk1"/>
              </a:buClr>
              <a:buSzPts val="1200"/>
              <a:buFont typeface="Arial"/>
              <a:buChar char="•"/>
            </a:pPr>
            <a:r>
              <a:rPr lang="en-US" dirty="0"/>
              <a:t>Discuss how the IPGs reflect the instructional shifts. </a:t>
            </a:r>
            <a:endParaRPr dirty="0"/>
          </a:p>
          <a:p>
            <a:pPr marL="174708" indent="-174708">
              <a:buClr>
                <a:schemeClr val="dk1"/>
              </a:buClr>
              <a:buSzPts val="1200"/>
              <a:buFont typeface="Arial"/>
              <a:buChar char="•"/>
            </a:pPr>
            <a:r>
              <a:rPr lang="en-US" dirty="0"/>
              <a:t>Allow at least 10-15 minutes for this activity. Debrief as time allows. </a:t>
            </a:r>
            <a:endParaRPr dirty="0"/>
          </a:p>
          <a:p>
            <a:pPr marL="174708" indent="-174708">
              <a:buClr>
                <a:schemeClr val="dk1"/>
              </a:buClr>
              <a:buSzPts val="1200"/>
              <a:buFont typeface="Arial"/>
              <a:buChar char="•"/>
            </a:pPr>
            <a:r>
              <a:rPr lang="en-US" dirty="0"/>
              <a:t>Point out the purpose of the IPG, as noted in the introductory paragraph, is for use in planning, collaboration, coaching and reflection. It is designed to be used to improve and align instruction with CCR expectations. Although it can be used as an observation tool, the primary purpose is developmental – to move groups of educators toward CCR-aligned instruction through reflection and coaching. </a:t>
            </a:r>
            <a:endParaRPr dirty="0"/>
          </a:p>
          <a:p>
            <a:pPr marL="174708" indent="-174708">
              <a:buClr>
                <a:schemeClr val="dk1"/>
              </a:buClr>
              <a:buSzPts val="1200"/>
              <a:buFont typeface="Arial"/>
              <a:buChar char="•"/>
            </a:pPr>
            <a:r>
              <a:rPr lang="en-US" dirty="0"/>
              <a:t>We’ll now take a more in-depth look at each of the Core Actions. </a:t>
            </a:r>
            <a:endParaRPr dirty="0"/>
          </a:p>
          <a:p>
            <a:pPr marL="0" indent="0">
              <a:buClr>
                <a:schemeClr val="dk1"/>
              </a:buClr>
              <a:buSzPts val="1200"/>
            </a:pPr>
            <a:endParaRPr dirty="0"/>
          </a:p>
        </p:txBody>
      </p:sp>
      <p:sp>
        <p:nvSpPr>
          <p:cNvPr id="474" name="Google Shape;474;g3de4340800_0_784: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8422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de4340800_0_39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3de4340800_0_396: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Clr>
                <a:schemeClr val="dk1"/>
              </a:buClr>
              <a:buSzPts val="300"/>
            </a:pPr>
            <a:r>
              <a:rPr lang="en-US" b="1" dirty="0"/>
              <a:t>Big Idea: </a:t>
            </a:r>
            <a:r>
              <a:rPr lang="en-US" dirty="0"/>
              <a:t>Core Action 1--Focus each lesson on a high-quality text (or multiple texts)--reflects the priorities of the CCR standards and Shift 1. </a:t>
            </a:r>
            <a:endParaRPr dirty="0"/>
          </a:p>
          <a:p>
            <a:pPr marL="0" indent="0">
              <a:buClr>
                <a:schemeClr val="dk1"/>
              </a:buClr>
              <a:buSzPts val="300"/>
            </a:pPr>
            <a:endParaRPr b="1" dirty="0"/>
          </a:p>
          <a:p>
            <a:pPr marL="0" indent="0">
              <a:buClr>
                <a:schemeClr val="dk1"/>
              </a:buClr>
              <a:buSzPts val="300"/>
            </a:pPr>
            <a:r>
              <a:rPr lang="en-US" b="1" dirty="0"/>
              <a:t>Details:</a:t>
            </a:r>
            <a:endParaRPr dirty="0"/>
          </a:p>
          <a:p>
            <a:pPr marL="465887" indent="-297650">
              <a:buClr>
                <a:schemeClr val="dk1"/>
              </a:buClr>
              <a:buSzPts val="1000"/>
              <a:buFont typeface="Calibri"/>
              <a:buChar char="●"/>
            </a:pPr>
            <a:r>
              <a:rPr lang="en-US" dirty="0"/>
              <a:t>If students are going to be successful in meeting Reading Standard 10--</a:t>
            </a:r>
            <a:r>
              <a:rPr lang="en-US" i="1" dirty="0"/>
              <a:t>By the end of the</a:t>
            </a:r>
            <a:r>
              <a:rPr lang="en-US" i="1" dirty="0">
                <a:solidFill>
                  <a:srgbClr val="FF0000"/>
                </a:solidFill>
              </a:rPr>
              <a:t> </a:t>
            </a:r>
            <a:r>
              <a:rPr lang="en-US" i="1" dirty="0">
                <a:solidFill>
                  <a:srgbClr val="000000"/>
                </a:solidFill>
              </a:rPr>
              <a:t>grade band,</a:t>
            </a:r>
            <a:r>
              <a:rPr lang="en-US" i="1" dirty="0"/>
              <a:t> read and comprehend texts at the high end of the text complexity band independently and proficiently--</a:t>
            </a:r>
            <a:r>
              <a:rPr lang="en-US" dirty="0"/>
              <a:t>instruction and practice must be provided. This does not mean that all instruction must focus around complex text; a wide volume of reading must also be included in CCR-aligned instruction, but a focus on high-quality text must be evident in classroom practice.  </a:t>
            </a:r>
            <a:endParaRPr dirty="0"/>
          </a:p>
          <a:p>
            <a:pPr marL="465887" indent="-297650">
              <a:buClr>
                <a:schemeClr val="dk1"/>
              </a:buClr>
              <a:buSzPts val="1000"/>
              <a:buFont typeface="Calibri"/>
              <a:buChar char="●"/>
            </a:pPr>
            <a:r>
              <a:rPr lang="en-US" dirty="0"/>
              <a:t>Evidence for indicator 1A is only observable during the lesson.</a:t>
            </a:r>
            <a:endParaRPr dirty="0"/>
          </a:p>
          <a:p>
            <a:pPr marL="465887" indent="-297650">
              <a:buClr>
                <a:schemeClr val="dk1"/>
              </a:buClr>
              <a:buSzPts val="1000"/>
              <a:buFont typeface="Calibri"/>
              <a:buChar char="●"/>
            </a:pPr>
            <a:r>
              <a:rPr lang="en-US" dirty="0"/>
              <a:t>Evidence for indicator 1B and 1C may be provided in the lesson plan, by asking the teacher, or by reading and analyzing the text for complexity and quality.</a:t>
            </a:r>
            <a:endParaRPr dirty="0"/>
          </a:p>
          <a:p>
            <a:pPr marL="465887" indent="-297650">
              <a:buClr>
                <a:schemeClr val="dk1"/>
              </a:buClr>
              <a:buSzPts val="1000"/>
              <a:buFont typeface="Calibri"/>
              <a:buChar char="●"/>
            </a:pPr>
            <a:r>
              <a:rPr lang="en-US" dirty="0"/>
              <a:t>For 1B - This indicator requires focus on both the quantitative AND qualitative measures of text complexity for the anchor text(s) in the lesson. Refer to </a:t>
            </a:r>
            <a:r>
              <a:rPr lang="en-US" u="none" baseline="0" dirty="0">
                <a:solidFill>
                  <a:schemeClr val="hlink"/>
                </a:solidFill>
              </a:rPr>
              <a:t>achievethecore.org/</a:t>
            </a:r>
            <a:r>
              <a:rPr lang="en-US" u="none" baseline="0" dirty="0" err="1">
                <a:solidFill>
                  <a:schemeClr val="hlink"/>
                </a:solidFill>
              </a:rPr>
              <a:t>ela</a:t>
            </a:r>
            <a:r>
              <a:rPr lang="en-US" u="none" baseline="0" dirty="0">
                <a:solidFill>
                  <a:schemeClr val="hlink"/>
                </a:solidFill>
              </a:rPr>
              <a:t>-literacy-common-core/text-complexity/ for text complexity resources</a:t>
            </a:r>
            <a:r>
              <a:rPr lang="en-US" u="none" baseline="0" dirty="0"/>
              <a:t>.</a:t>
            </a:r>
            <a:endParaRPr u="none" baseline="0" dirty="0"/>
          </a:p>
          <a:p>
            <a:pPr marL="465887" indent="-297650">
              <a:buClr>
                <a:schemeClr val="dk1"/>
              </a:buClr>
              <a:buSzPts val="1000"/>
              <a:buFont typeface="Calibri"/>
              <a:buChar char="●"/>
            </a:pPr>
            <a:r>
              <a:rPr lang="en-US" dirty="0"/>
              <a:t>If complexity information in not available or evident, some due diligence may be required to determine the information.  Asking the teacher is a first step, or follow the guidance of the following slides to determine.</a:t>
            </a:r>
            <a:endParaRPr dirty="0"/>
          </a:p>
          <a:p>
            <a:pPr marL="465887" indent="-297650">
              <a:buClr>
                <a:schemeClr val="dk1"/>
              </a:buClr>
              <a:buSzPts val="1000"/>
              <a:buFont typeface="Calibri"/>
              <a:buChar char="●"/>
            </a:pPr>
            <a:endParaRPr dirty="0"/>
          </a:p>
          <a:p>
            <a:pPr marL="0" indent="0">
              <a:buClr>
                <a:schemeClr val="dk1"/>
              </a:buClr>
              <a:buSzPts val="300"/>
            </a:pPr>
            <a:endParaRPr dirty="0"/>
          </a:p>
          <a:p>
            <a:pPr marL="0" indent="0">
              <a:buClr>
                <a:schemeClr val="dk1"/>
              </a:buClr>
              <a:buSzPts val="300"/>
            </a:pPr>
            <a:endParaRPr dirty="0"/>
          </a:p>
        </p:txBody>
      </p:sp>
      <p:sp>
        <p:nvSpPr>
          <p:cNvPr id="481" name="Google Shape;481;g3de4340800_0_396:notes"/>
          <p:cNvSpPr txBox="1">
            <a:spLocks noGrp="1"/>
          </p:cNvSpPr>
          <p:nvPr>
            <p:ph type="sldNum" idx="12"/>
          </p:nvPr>
        </p:nvSpPr>
        <p:spPr>
          <a:xfrm>
            <a:off x="3970937" y="8829967"/>
            <a:ext cx="3037840" cy="464820"/>
          </a:xfrm>
          <a:prstGeom prst="rect">
            <a:avLst/>
          </a:prstGeom>
          <a:noFill/>
          <a:ln>
            <a:noFill/>
          </a:ln>
        </p:spPr>
        <p:txBody>
          <a:bodyPr spcFirstLastPara="1" wrap="square" lIns="93162" tIns="46568" rIns="93162" bIns="46568"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12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5510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12: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When considering evidence for Core Action 1, these questions are helpful to consider, either in advance of a lesson in planning or after a lesson as a reflection activity. What makes a text high quality?</a:t>
            </a:r>
            <a:endParaRPr dirty="0"/>
          </a:p>
          <a:p>
            <a:pPr marL="0" indent="0"/>
            <a:endParaRPr b="1" dirty="0"/>
          </a:p>
          <a:p>
            <a:pPr marL="0" indent="0"/>
            <a:r>
              <a:rPr lang="en-US" b="1" dirty="0"/>
              <a:t>Details:</a:t>
            </a:r>
            <a:endParaRPr dirty="0"/>
          </a:p>
          <a:p>
            <a:pPr marL="174708" indent="-174708">
              <a:buClr>
                <a:schemeClr val="dk1"/>
              </a:buClr>
              <a:buSzPts val="1200"/>
              <a:buFont typeface="Arial"/>
              <a:buChar char="•"/>
            </a:pPr>
            <a:r>
              <a:rPr lang="en-US" dirty="0"/>
              <a:t>These questions are aligned to the evidence needed for each indicator in Core Action 1. </a:t>
            </a:r>
            <a:endParaRPr dirty="0"/>
          </a:p>
          <a:p>
            <a:pPr marL="174708" indent="-174708">
              <a:buClr>
                <a:schemeClr val="dk1"/>
              </a:buClr>
              <a:buSzPts val="1200"/>
              <a:buFont typeface="Arial"/>
              <a:buChar char="•"/>
            </a:pPr>
            <a:r>
              <a:rPr lang="en-US" dirty="0"/>
              <a:t>First, what text is being used? What type of text is it? (note: there is room here to reference the text types in alignment with expectations of CCR standards)</a:t>
            </a:r>
            <a:endParaRPr dirty="0"/>
          </a:p>
          <a:p>
            <a:pPr marL="174708" indent="-174708">
              <a:buClr>
                <a:schemeClr val="dk1"/>
              </a:buClr>
              <a:buSzPts val="1200"/>
              <a:buFont typeface="Arial"/>
              <a:buChar char="•"/>
            </a:pPr>
            <a:r>
              <a:rPr lang="en-US" dirty="0"/>
              <a:t>What is the complexity level of the text - consider quantitative scores, qualitative features, and approximate grade bands. We’ll go into the quantitative and qualitative features of text in just a minute. </a:t>
            </a:r>
            <a:endParaRPr dirty="0"/>
          </a:p>
          <a:p>
            <a:pPr marL="174708" indent="-174708">
              <a:buClr>
                <a:schemeClr val="dk1"/>
              </a:buClr>
              <a:buSzPts val="1200"/>
              <a:buFont typeface="Arial"/>
              <a:buChar char="•"/>
            </a:pPr>
            <a:r>
              <a:rPr lang="en-US" dirty="0"/>
              <a:t>What is the quality of the text? How was it chosen? Is it part of a unit designed to build knowledge? This may be a new way of thinking about lesson planning if a teacher is used to a skill-driven basal. </a:t>
            </a:r>
            <a:endParaRPr dirty="0"/>
          </a:p>
          <a:p>
            <a:pPr marL="174708" indent="-174708">
              <a:buClr>
                <a:schemeClr val="dk1"/>
              </a:buClr>
              <a:buSzPts val="1200"/>
              <a:buFont typeface="Arial"/>
              <a:buChar char="•"/>
            </a:pPr>
            <a:r>
              <a:rPr lang="en-US" dirty="0"/>
              <a:t>These questions are designed to spur discussion about how instructional supports and tasks can actually target areas and scaffold students in working with complex text.</a:t>
            </a:r>
            <a:endParaRPr dirty="0"/>
          </a:p>
          <a:p>
            <a:pPr marL="174708" indent="-174708">
              <a:buClr>
                <a:schemeClr val="dk1"/>
              </a:buClr>
              <a:buSzPts val="1200"/>
              <a:buFont typeface="Arial"/>
              <a:buChar char="•"/>
            </a:pPr>
            <a:r>
              <a:rPr lang="en-US" dirty="0"/>
              <a:t>Considerations for reader and task might include built in student discussion points or formative checks for understanding.  </a:t>
            </a:r>
            <a:endParaRPr dirty="0"/>
          </a:p>
          <a:p>
            <a:pPr marL="0" indent="0">
              <a:buClr>
                <a:schemeClr val="dk1"/>
              </a:buClr>
              <a:buSzPts val="1200"/>
            </a:pPr>
            <a:endParaRPr dirty="0"/>
          </a:p>
          <a:p>
            <a:pPr marL="0" indent="0"/>
            <a:endParaRPr dirty="0"/>
          </a:p>
        </p:txBody>
      </p:sp>
      <p:sp>
        <p:nvSpPr>
          <p:cNvPr id="488" name="Google Shape;488;p12: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968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13: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The first factor of quality of text is complexity. The ability to comprehend complex text has been identified through research to be the factor that differentiated college ready students. </a:t>
            </a:r>
            <a:endParaRPr b="1" dirty="0"/>
          </a:p>
          <a:p>
            <a:pPr marL="0" indent="0"/>
            <a:endParaRPr b="1" dirty="0"/>
          </a:p>
          <a:p>
            <a:pPr marL="0" indent="0"/>
            <a:r>
              <a:rPr lang="en-US" b="1" dirty="0"/>
              <a:t>Details:</a:t>
            </a:r>
            <a:endParaRPr dirty="0"/>
          </a:p>
          <a:p>
            <a:pPr marL="174708" indent="-174708">
              <a:buClr>
                <a:schemeClr val="dk1"/>
              </a:buClr>
              <a:buSzPts val="1200"/>
              <a:buFont typeface="Arial"/>
              <a:buChar char="•"/>
            </a:pPr>
            <a:r>
              <a:rPr lang="en-US" dirty="0"/>
              <a:t>This quote is taken from the Publishers’ Criteria for the CCSS in ELA and Literacy, Grades 3-12. This is an excellent resource for professional learning around the CCSS. </a:t>
            </a:r>
            <a:endParaRPr dirty="0"/>
          </a:p>
          <a:p>
            <a:pPr marL="174708" indent="-174708">
              <a:buClr>
                <a:schemeClr val="dk1"/>
              </a:buClr>
              <a:buSzPts val="1200"/>
              <a:buFont typeface="Arial"/>
              <a:buChar char="•"/>
            </a:pPr>
            <a:r>
              <a:rPr lang="en-US" dirty="0"/>
              <a:t>There is also a Publishers’ Criteria for K-2.</a:t>
            </a:r>
            <a:endParaRPr dirty="0"/>
          </a:p>
          <a:p>
            <a:pPr marL="174708" indent="-174708">
              <a:buClr>
                <a:schemeClr val="dk1"/>
              </a:buClr>
              <a:buSzPts val="1200"/>
              <a:buFont typeface="Arial"/>
              <a:buChar char="•"/>
            </a:pPr>
            <a:r>
              <a:rPr lang="en-US" dirty="0"/>
              <a:t>For more information on the research regarding text complexity, please visit achievethecore.org or ACT’s </a:t>
            </a:r>
            <a:r>
              <a:rPr lang="en-US" i="1" dirty="0"/>
              <a:t>Reading Between the Lines </a:t>
            </a:r>
            <a:r>
              <a:rPr lang="en-US" dirty="0"/>
              <a:t>(2006)</a:t>
            </a:r>
            <a:endParaRPr dirty="0"/>
          </a:p>
        </p:txBody>
      </p:sp>
      <p:sp>
        <p:nvSpPr>
          <p:cNvPr id="495" name="Google Shape;495;p13:notes"/>
          <p:cNvSpPr txBox="1">
            <a:spLocks noGrp="1"/>
          </p:cNvSpPr>
          <p:nvPr>
            <p:ph type="dt" idx="10"/>
          </p:nvPr>
        </p:nvSpPr>
        <p:spPr>
          <a:xfrm>
            <a:off x="3970938" y="0"/>
            <a:ext cx="3037840" cy="464820"/>
          </a:xfrm>
          <a:prstGeom prst="rect">
            <a:avLst/>
          </a:prstGeom>
          <a:noFill/>
          <a:ln>
            <a:noFill/>
          </a:ln>
        </p:spPr>
        <p:txBody>
          <a:bodyPr spcFirstLastPara="1" wrap="square" lIns="93162" tIns="46568" rIns="93162" bIns="46568" anchor="t" anchorCtr="0">
            <a:noAutofit/>
          </a:bodyPr>
          <a:lstStyle/>
          <a:p>
            <a:endParaRPr>
              <a:solidFill>
                <a:srgbClr val="000000"/>
              </a:solidFill>
            </a:endParaRPr>
          </a:p>
        </p:txBody>
      </p:sp>
      <p:sp>
        <p:nvSpPr>
          <p:cNvPr id="496" name="Google Shape;496;p13:notes"/>
          <p:cNvSpPr txBox="1">
            <a:spLocks noGrp="1"/>
          </p:cNvSpPr>
          <p:nvPr>
            <p:ph type="hdr" idx="3"/>
          </p:nvPr>
        </p:nvSpPr>
        <p:spPr>
          <a:xfrm>
            <a:off x="0" y="0"/>
            <a:ext cx="3037840" cy="464820"/>
          </a:xfrm>
          <a:prstGeom prst="rect">
            <a:avLst/>
          </a:prstGeom>
          <a:noFill/>
          <a:ln>
            <a:noFill/>
          </a:ln>
        </p:spPr>
        <p:txBody>
          <a:bodyPr spcFirstLastPara="1" wrap="square" lIns="93162" tIns="46568" rIns="93162" bIns="46568" anchor="t" anchorCtr="0">
            <a:noAutofit/>
          </a:bodyPr>
          <a:lstStyle/>
          <a:p>
            <a:endParaRPr>
              <a:solidFill>
                <a:srgbClr val="000000"/>
              </a:solidFill>
            </a:endParaRPr>
          </a:p>
        </p:txBody>
      </p:sp>
    </p:spTree>
    <p:extLst>
      <p:ext uri="{BB962C8B-B14F-4D97-AF65-F5344CB8AC3E}">
        <p14:creationId xmlns:p14="http://schemas.microsoft.com/office/powerpoint/2010/main" val="1715827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14: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177037" indent="-177037">
              <a:buClr>
                <a:schemeClr val="dk1"/>
              </a:buClr>
              <a:buSzPts val="1200"/>
            </a:pPr>
            <a:r>
              <a:rPr lang="en-US" b="1" dirty="0"/>
              <a:t>Big Idea:</a:t>
            </a:r>
            <a:r>
              <a:rPr lang="en-US" b="0" baseline="0" dirty="0"/>
              <a:t> </a:t>
            </a:r>
            <a:r>
              <a:rPr lang="en-US" dirty="0"/>
              <a:t>Three factors determine the complexity of a text – quantitative, qualitative, and reader and task (professional judgment) measures. </a:t>
            </a:r>
            <a:endParaRPr dirty="0"/>
          </a:p>
          <a:p>
            <a:pPr marL="177037" indent="-177037"/>
            <a:endParaRPr dirty="0"/>
          </a:p>
          <a:p>
            <a:pPr marL="177037" indent="-177037"/>
            <a:r>
              <a:rPr lang="en-US" b="1" dirty="0"/>
              <a:t>Details:</a:t>
            </a:r>
            <a:endParaRPr b="1" dirty="0"/>
          </a:p>
          <a:p>
            <a:pPr marL="177037" lvl="1" indent="-177037">
              <a:buClr>
                <a:schemeClr val="dk1"/>
              </a:buClr>
              <a:buSzPts val="1200"/>
              <a:buFont typeface="Arial"/>
              <a:buChar char="•"/>
            </a:pPr>
            <a:r>
              <a:rPr lang="en-US" dirty="0"/>
              <a:t>These explanations are clear</a:t>
            </a:r>
            <a:endParaRPr dirty="0"/>
          </a:p>
          <a:p>
            <a:pPr marL="177037" lvl="1" indent="-177037">
              <a:buClr>
                <a:schemeClr val="dk1"/>
              </a:buClr>
              <a:buSzPts val="1200"/>
              <a:buFont typeface="Arial"/>
              <a:buChar char="•"/>
            </a:pPr>
            <a:r>
              <a:rPr lang="en-US" dirty="0"/>
              <a:t>Read them through with participants. </a:t>
            </a:r>
            <a:endParaRPr dirty="0"/>
          </a:p>
          <a:p>
            <a:pPr marL="177037" lvl="1" indent="-177037">
              <a:buClr>
                <a:schemeClr val="dk1"/>
              </a:buClr>
              <a:buSzPts val="1200"/>
              <a:buFont typeface="Arial"/>
              <a:buChar char="•"/>
            </a:pPr>
            <a:r>
              <a:rPr lang="en-US" dirty="0"/>
              <a:t>Address any questions and confusions. </a:t>
            </a:r>
            <a:endParaRPr dirty="0"/>
          </a:p>
          <a:p>
            <a:pPr marL="177037" lvl="1" indent="-177037">
              <a:buClr>
                <a:schemeClr val="dk1"/>
              </a:buClr>
              <a:buSzPts val="1200"/>
            </a:pPr>
            <a:endParaRPr dirty="0"/>
          </a:p>
          <a:p>
            <a:pPr marL="177037" lvl="1" indent="-177037">
              <a:buClr>
                <a:schemeClr val="dk1"/>
              </a:buClr>
              <a:buSzPts val="1200"/>
            </a:pPr>
            <a:r>
              <a:rPr lang="en-US" dirty="0"/>
              <a:t>NOTE: More detail is coming on the next slides.</a:t>
            </a:r>
            <a:endParaRPr dirty="0"/>
          </a:p>
          <a:p>
            <a:pPr marL="177037" indent="-177037">
              <a:buClr>
                <a:schemeClr val="dk1"/>
              </a:buClr>
              <a:buSzPts val="1200"/>
            </a:pPr>
            <a:endParaRPr dirty="0"/>
          </a:p>
        </p:txBody>
      </p:sp>
      <p:sp>
        <p:nvSpPr>
          <p:cNvPr id="503" name="Google Shape;503;p14: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0223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16: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lnSpc>
                <a:spcPct val="80000"/>
              </a:lnSpc>
            </a:pPr>
            <a:r>
              <a:rPr lang="en-US" sz="1100" b="1" dirty="0"/>
              <a:t>Big Idea: </a:t>
            </a:r>
            <a:r>
              <a:rPr lang="en-US" sz="1100" dirty="0"/>
              <a:t>Several tools exist to measure the quantitative value of a text. When discussing or recording information abou</a:t>
            </a:r>
            <a:r>
              <a:rPr lang="en-US" sz="1100" dirty="0">
                <a:solidFill>
                  <a:srgbClr val="000000"/>
                </a:solidFill>
              </a:rPr>
              <a:t>t a text in use, we consider if it is quantitatively complex for the grade band.  This is the first step in text complexity analysis: Verify that each text has been placed within an appropriate grade band based on at least one quantitative measure. Use the research-based “The Common Scale for Text Complexity” table.</a:t>
            </a:r>
            <a:endParaRPr sz="1100" i="1" dirty="0">
              <a:solidFill>
                <a:srgbClr val="000000"/>
              </a:solidFill>
            </a:endParaRPr>
          </a:p>
          <a:p>
            <a:pPr marL="177037" indent="-177037">
              <a:lnSpc>
                <a:spcPct val="80000"/>
              </a:lnSpc>
            </a:pPr>
            <a:endParaRPr sz="1100" dirty="0">
              <a:solidFill>
                <a:srgbClr val="000000"/>
              </a:solidFill>
            </a:endParaRPr>
          </a:p>
          <a:p>
            <a:pPr marL="177037" indent="-177037">
              <a:lnSpc>
                <a:spcPct val="80000"/>
              </a:lnSpc>
            </a:pPr>
            <a:r>
              <a:rPr lang="en-US" sz="1100" b="1" dirty="0"/>
              <a:t>Details:</a:t>
            </a:r>
            <a:endParaRPr sz="1100" b="1" dirty="0"/>
          </a:p>
          <a:p>
            <a:pPr marL="177037" lvl="1" indent="-177037">
              <a:lnSpc>
                <a:spcPct val="80000"/>
              </a:lnSpc>
              <a:buClr>
                <a:schemeClr val="dk1"/>
              </a:buClr>
              <a:buSzPts val="1110"/>
              <a:buFont typeface="Arial"/>
              <a:buChar char="•"/>
            </a:pPr>
            <a:r>
              <a:rPr lang="en-US" sz="1100" dirty="0"/>
              <a:t>Of the three factors involved in measuring text complexity, this is the one most familiar to educators. </a:t>
            </a:r>
            <a:endParaRPr dirty="0"/>
          </a:p>
          <a:p>
            <a:pPr marL="177037" lvl="1" indent="-177037">
              <a:lnSpc>
                <a:spcPct val="80000"/>
              </a:lnSpc>
              <a:buClr>
                <a:schemeClr val="dk1"/>
              </a:buClr>
              <a:buSzPts val="1110"/>
              <a:buFont typeface="Arial"/>
              <a:buChar char="•"/>
            </a:pPr>
            <a:r>
              <a:rPr lang="en-US" sz="1100" dirty="0"/>
              <a:t>Each of these measures has been validated and each provides a “staircase” of complexity through the grade levels.</a:t>
            </a:r>
            <a:endParaRPr dirty="0"/>
          </a:p>
          <a:p>
            <a:pPr marL="177037" lvl="1" indent="-177037">
              <a:lnSpc>
                <a:spcPct val="80000"/>
              </a:lnSpc>
              <a:buClr>
                <a:schemeClr val="dk1"/>
              </a:buClr>
              <a:buSzPts val="1110"/>
              <a:buFont typeface="Arial"/>
              <a:buChar char="•"/>
            </a:pPr>
            <a:r>
              <a:rPr lang="en-US" sz="1100" dirty="0"/>
              <a:t>Each one will achieve the requirements of the CCSS band level text complexity, and align to college and career readiness </a:t>
            </a:r>
            <a:endParaRPr dirty="0"/>
          </a:p>
          <a:p>
            <a:pPr marL="177037" lvl="1" indent="-177037">
              <a:lnSpc>
                <a:spcPct val="80000"/>
              </a:lnSpc>
              <a:buClr>
                <a:schemeClr val="dk1"/>
              </a:buClr>
              <a:buSzPts val="1110"/>
              <a:buFont typeface="Arial"/>
              <a:buChar char="•"/>
            </a:pPr>
            <a:r>
              <a:rPr lang="en-US" sz="1100" dirty="0"/>
              <a:t>Each of them have been validated in themselves and against each other in a strenuous research study (Nelson et al, 2012). In other words, any of them work. </a:t>
            </a:r>
            <a:endParaRPr dirty="0"/>
          </a:p>
          <a:p>
            <a:pPr marL="177037" lvl="1" indent="-177037">
              <a:lnSpc>
                <a:spcPct val="80000"/>
              </a:lnSpc>
              <a:buClr>
                <a:schemeClr val="dk1"/>
              </a:buClr>
              <a:buSzPts val="1110"/>
              <a:buFont typeface="Arial"/>
              <a:buChar char="•"/>
            </a:pPr>
            <a:r>
              <a:rPr lang="en-US" sz="1100" dirty="0"/>
              <a:t>These tools can be used to evaluate quantitative text complexity. See www.achievethecore.org for links. </a:t>
            </a:r>
            <a:endParaRPr dirty="0"/>
          </a:p>
          <a:p>
            <a:pPr marL="0" indent="0">
              <a:lnSpc>
                <a:spcPct val="80000"/>
              </a:lnSpc>
              <a:buClr>
                <a:schemeClr val="dk1"/>
              </a:buClr>
              <a:buSzPts val="1110"/>
            </a:pPr>
            <a:endParaRPr sz="1100" dirty="0"/>
          </a:p>
          <a:p>
            <a:pPr marL="0" indent="0">
              <a:lnSpc>
                <a:spcPct val="80000"/>
              </a:lnSpc>
            </a:pPr>
            <a:r>
              <a:rPr lang="en-US" sz="1100" dirty="0"/>
              <a:t>There is a lot of overlap between the top of one band and the beginning of the next. This is for a couple of reasons:</a:t>
            </a:r>
            <a:endParaRPr dirty="0"/>
          </a:p>
          <a:p>
            <a:pPr marL="0" indent="0">
              <a:lnSpc>
                <a:spcPct val="80000"/>
              </a:lnSpc>
            </a:pPr>
            <a:endParaRPr sz="1100" dirty="0"/>
          </a:p>
          <a:p>
            <a:pPr marL="232943" indent="-232943">
              <a:lnSpc>
                <a:spcPct val="80000"/>
              </a:lnSpc>
              <a:buClr>
                <a:schemeClr val="dk1"/>
              </a:buClr>
              <a:buSzPts val="1110"/>
              <a:buFont typeface="Calibri"/>
              <a:buAutoNum type="arabicPeriod"/>
            </a:pPr>
            <a:r>
              <a:rPr lang="en-US" sz="1100" dirty="0"/>
              <a:t>Readers progress and backslide in surges and hard to predict ways. The overlap acknowledges that. </a:t>
            </a:r>
            <a:endParaRPr dirty="0"/>
          </a:p>
          <a:p>
            <a:pPr marL="232943" indent="-232943">
              <a:lnSpc>
                <a:spcPct val="80000"/>
              </a:lnSpc>
              <a:buClr>
                <a:schemeClr val="dk1"/>
              </a:buClr>
              <a:buSzPts val="1110"/>
              <a:buFont typeface="Calibri"/>
              <a:buAutoNum type="arabicPeriod"/>
            </a:pPr>
            <a:r>
              <a:rPr lang="en-US" sz="1100" dirty="0"/>
              <a:t>That backsliding often happens when students move from grade to grade. </a:t>
            </a:r>
            <a:endParaRPr dirty="0"/>
          </a:p>
          <a:p>
            <a:pPr marL="232943" indent="-232943">
              <a:lnSpc>
                <a:spcPct val="80000"/>
              </a:lnSpc>
              <a:buClr>
                <a:schemeClr val="dk1"/>
              </a:buClr>
              <a:buSzPts val="1110"/>
              <a:buFont typeface="Calibri"/>
              <a:buAutoNum type="arabicPeriod"/>
            </a:pPr>
            <a:r>
              <a:rPr lang="en-US" sz="1100" dirty="0"/>
              <a:t>Putting a numerical value on words is still a new and inexact science. So we should allow for overlap within the scale so we don’t misstate the precision of the scale. </a:t>
            </a:r>
            <a:endParaRPr dirty="0"/>
          </a:p>
          <a:p>
            <a:pPr marL="0" indent="0">
              <a:lnSpc>
                <a:spcPct val="80000"/>
              </a:lnSpc>
              <a:buClr>
                <a:schemeClr val="dk1"/>
              </a:buClr>
              <a:buSzPts val="1110"/>
            </a:pPr>
            <a:endParaRPr sz="1100" dirty="0"/>
          </a:p>
          <a:p>
            <a:pPr marL="0" indent="0">
              <a:lnSpc>
                <a:spcPct val="80000"/>
              </a:lnSpc>
            </a:pPr>
            <a:r>
              <a:rPr lang="en-US" sz="1100" dirty="0"/>
              <a:t>Facilitator Note: More information about text complexity can be found at www.achievethecore.org or in the </a:t>
            </a:r>
            <a:r>
              <a:rPr lang="en-US" sz="1100" i="1" dirty="0"/>
              <a:t>Common Core State Standards Appendix A: Research Supporting Key Elements of the Standards </a:t>
            </a:r>
            <a:endParaRPr sz="1100" i="1" dirty="0"/>
          </a:p>
          <a:p>
            <a:pPr marL="0" indent="0">
              <a:lnSpc>
                <a:spcPct val="80000"/>
              </a:lnSpc>
            </a:pPr>
            <a:endParaRPr sz="1100" i="1" dirty="0"/>
          </a:p>
        </p:txBody>
      </p:sp>
      <p:sp>
        <p:nvSpPr>
          <p:cNvPr id="512" name="Google Shape;512;p16: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6436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de4340800_0_58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g3de4340800_0_586: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177037" indent="-177037"/>
            <a:r>
              <a:rPr lang="en-US" sz="1100" b="1" dirty="0"/>
              <a:t>Big Idea:</a:t>
            </a:r>
            <a:r>
              <a:rPr lang="en-US" sz="1200" b="0" baseline="0" dirty="0"/>
              <a:t> </a:t>
            </a:r>
            <a:r>
              <a:rPr lang="en-US" sz="1100" dirty="0"/>
              <a:t>There are 10 features that make a text complex; the more features in a text, the more complex the text will be</a:t>
            </a:r>
            <a:endParaRPr sz="1100" dirty="0"/>
          </a:p>
          <a:p>
            <a:pPr marL="177037" indent="-177037"/>
            <a:endParaRPr sz="1100" dirty="0"/>
          </a:p>
          <a:p>
            <a:pPr marL="177037" indent="-177037"/>
            <a:r>
              <a:rPr lang="en-US" sz="1100" b="1" dirty="0"/>
              <a:t>Details:</a:t>
            </a:r>
            <a:endParaRPr sz="1100" b="1" dirty="0"/>
          </a:p>
          <a:p>
            <a:pPr marL="177037" lvl="1" indent="-177037">
              <a:buClr>
                <a:schemeClr val="dk1"/>
              </a:buClr>
              <a:buSzPts val="1110"/>
              <a:buFont typeface="Arial"/>
              <a:buChar char="•"/>
            </a:pPr>
            <a:r>
              <a:rPr lang="en-US" sz="1100" dirty="0"/>
              <a:t>Go through each of the definitions. </a:t>
            </a:r>
            <a:endParaRPr dirty="0"/>
          </a:p>
          <a:p>
            <a:pPr marL="177037" lvl="1" indent="-177037">
              <a:buClr>
                <a:schemeClr val="dk1"/>
              </a:buClr>
              <a:buSzPts val="1110"/>
              <a:buFont typeface="Arial"/>
              <a:buChar char="•"/>
            </a:pPr>
            <a:r>
              <a:rPr lang="en-US" sz="1100" dirty="0"/>
              <a:t>These qualities, or features of text can be present in text in any number of ways. Ten factorial ways, actually (factorial =10 x 9 x 8 x 7 … which equals 3,628,800).</a:t>
            </a:r>
            <a:endParaRPr sz="1100" dirty="0"/>
          </a:p>
          <a:p>
            <a:pPr marL="0" indent="0">
              <a:lnSpc>
                <a:spcPct val="120000"/>
              </a:lnSpc>
              <a:buClr>
                <a:schemeClr val="dk1"/>
              </a:buClr>
              <a:buSzPts val="1110"/>
            </a:pPr>
            <a:endParaRPr sz="1100" dirty="0">
              <a:solidFill>
                <a:srgbClr val="000000"/>
              </a:solidFill>
            </a:endParaRPr>
          </a:p>
          <a:p>
            <a:pPr marL="0" indent="0">
              <a:lnSpc>
                <a:spcPct val="120000"/>
              </a:lnSpc>
              <a:buSzPts val="1110"/>
            </a:pPr>
            <a:r>
              <a:rPr lang="en-US" sz="1100" b="1" dirty="0">
                <a:solidFill>
                  <a:srgbClr val="000000"/>
                </a:solidFill>
              </a:rPr>
              <a:t>Features:</a:t>
            </a:r>
            <a:endParaRPr dirty="0"/>
          </a:p>
          <a:p>
            <a:pPr marL="0" indent="0">
              <a:lnSpc>
                <a:spcPct val="120000"/>
              </a:lnSpc>
              <a:buClr>
                <a:schemeClr val="dk1"/>
              </a:buClr>
              <a:buSzPts val="1110"/>
            </a:pPr>
            <a:endParaRPr sz="1100" b="1" dirty="0">
              <a:solidFill>
                <a:srgbClr val="000000"/>
              </a:solidFill>
            </a:endParaRPr>
          </a:p>
          <a:p>
            <a:pPr marL="465887" indent="-304768">
              <a:buSzPts val="1110"/>
              <a:buFont typeface="Calibri"/>
              <a:buAutoNum type="arabicPeriod"/>
            </a:pPr>
            <a:r>
              <a:rPr lang="en-US" sz="1100" b="1" u="sng" dirty="0">
                <a:solidFill>
                  <a:srgbClr val="000000"/>
                </a:solidFill>
              </a:rPr>
              <a:t>Dense information: </a:t>
            </a:r>
            <a:r>
              <a:rPr lang="en-US" sz="1100" dirty="0">
                <a:solidFill>
                  <a:srgbClr val="000000"/>
                </a:solidFill>
              </a:rPr>
              <a:t>informational text tends to pack ideas in very tightly and authors may assume that readers know more about the topic than students might actually know. </a:t>
            </a:r>
            <a:endParaRPr dirty="0"/>
          </a:p>
          <a:p>
            <a:pPr marL="465887" indent="-304768">
              <a:buClr>
                <a:schemeClr val="dk1"/>
              </a:buClr>
              <a:buSzPts val="1110"/>
              <a:buFont typeface="Calibri"/>
              <a:buAutoNum type="arabicPeriod"/>
            </a:pPr>
            <a:r>
              <a:rPr lang="en-US" sz="1100" b="1" u="sng" dirty="0"/>
              <a:t>Lack of….: the </a:t>
            </a:r>
            <a:r>
              <a:rPr lang="en-US" sz="1100" dirty="0"/>
              <a:t>author does not repeat ideas or summarize much. Also may not offer clues to the reader through words like: “next”, “as we just saw”, “in conclusion”, “because”</a:t>
            </a:r>
            <a:endParaRPr dirty="0"/>
          </a:p>
          <a:p>
            <a:pPr marL="465887" indent="-304768">
              <a:buClr>
                <a:schemeClr val="dk1"/>
              </a:buClr>
              <a:buSzPts val="1110"/>
              <a:buFont typeface="Calibri"/>
              <a:buAutoNum type="arabicPeriod"/>
            </a:pPr>
            <a:r>
              <a:rPr lang="en-US" sz="1100" b="1" u="sng" dirty="0"/>
              <a:t>Lengthy paragraphs: </a:t>
            </a:r>
            <a:r>
              <a:rPr lang="en-US" sz="1100" dirty="0"/>
              <a:t>long, dense paragraphs</a:t>
            </a:r>
            <a:endParaRPr dirty="0"/>
          </a:p>
          <a:p>
            <a:pPr marL="465887" indent="-304768">
              <a:buClr>
                <a:schemeClr val="dk1"/>
              </a:buClr>
              <a:buSzPts val="1110"/>
              <a:buFont typeface="Calibri"/>
              <a:buAutoNum type="arabicPeriod"/>
            </a:pPr>
            <a:r>
              <a:rPr lang="en-US" sz="1100" b="1" u="sng" dirty="0"/>
              <a:t>Complex sentences: </a:t>
            </a:r>
            <a:r>
              <a:rPr lang="en-US" sz="1100" dirty="0"/>
              <a:t>sentences with lots of parts to them, or lots of variation in sentence length and styles</a:t>
            </a:r>
            <a:endParaRPr dirty="0"/>
          </a:p>
          <a:p>
            <a:pPr marL="465887" indent="-304768">
              <a:buClr>
                <a:schemeClr val="dk1"/>
              </a:buClr>
              <a:buSzPts val="1110"/>
              <a:buFont typeface="Calibri"/>
              <a:buAutoNum type="arabicPeriod"/>
            </a:pPr>
            <a:r>
              <a:rPr lang="en-US" sz="1100" b="1" u="sng" dirty="0"/>
              <a:t>Text structures</a:t>
            </a:r>
            <a:r>
              <a:rPr lang="en-US" sz="1100" dirty="0"/>
              <a:t>: narrative structure is story-like. It is easier to follow than problem – solution, or cause and effect. When an author mixes up structures (which textbooks and articles often do) that gets even trickier to follow.</a:t>
            </a:r>
            <a:endParaRPr sz="1100" dirty="0"/>
          </a:p>
          <a:p>
            <a:pPr marL="465887" indent="-304768">
              <a:lnSpc>
                <a:spcPct val="80000"/>
              </a:lnSpc>
              <a:buSzPts val="1110"/>
              <a:buAutoNum type="arabicPeriod"/>
            </a:pPr>
            <a:r>
              <a:rPr lang="en-US" sz="1100" b="1" u="sng" dirty="0"/>
              <a:t>6. Subtle and/or frequent transitions</a:t>
            </a:r>
            <a:r>
              <a:rPr lang="en-US" sz="1100" dirty="0"/>
              <a:t>: the author does not give you clues (next, thus, consequently) before moving to a new idea</a:t>
            </a:r>
            <a:endParaRPr dirty="0"/>
          </a:p>
          <a:p>
            <a:pPr marL="465887" indent="-304768">
              <a:lnSpc>
                <a:spcPct val="80000"/>
              </a:lnSpc>
              <a:buSzPts val="1110"/>
              <a:buAutoNum type="arabicPeriod"/>
            </a:pPr>
            <a:r>
              <a:rPr lang="en-US" sz="1100" b="1" u="sng" dirty="0"/>
              <a:t>7. Multiple and/or subtle themes and purposes: </a:t>
            </a:r>
            <a:r>
              <a:rPr lang="en-US" sz="1100" dirty="0"/>
              <a:t>the author does not directly state or clearly offer, what his purpose for writing is, or the big ideas are hard to figure out. </a:t>
            </a:r>
            <a:endParaRPr dirty="0"/>
          </a:p>
          <a:p>
            <a:pPr marL="465887" indent="-304768">
              <a:lnSpc>
                <a:spcPct val="80000"/>
              </a:lnSpc>
              <a:buSzPts val="1110"/>
              <a:buAutoNum type="arabicPeriod"/>
            </a:pPr>
            <a:r>
              <a:rPr lang="en-US" sz="1100" b="1" u="sng" dirty="0"/>
              <a:t>8. Uncommon vocabulary</a:t>
            </a:r>
            <a:r>
              <a:rPr lang="en-US" sz="1100" dirty="0"/>
              <a:t>: not likely to be familiar to many students at this level.</a:t>
            </a:r>
            <a:endParaRPr dirty="0"/>
          </a:p>
          <a:p>
            <a:pPr marL="465887" indent="-304768">
              <a:lnSpc>
                <a:spcPct val="80000"/>
              </a:lnSpc>
              <a:buSzPts val="1110"/>
              <a:buAutoNum type="arabicPeriod"/>
            </a:pPr>
            <a:r>
              <a:rPr lang="en-US" sz="1100" b="1" u="sng" dirty="0"/>
              <a:t>9. Unfamiliar settings, topics or events: </a:t>
            </a:r>
            <a:r>
              <a:rPr lang="en-US" sz="1100" dirty="0"/>
              <a:t>it is harder to visualize and imagine what you have never experienced. This is why contemporary fiction can be read so fast and is considered so enjoyable. Almost everything is familiar. </a:t>
            </a:r>
            <a:endParaRPr dirty="0"/>
          </a:p>
          <a:p>
            <a:pPr marL="465887" indent="-304768">
              <a:lnSpc>
                <a:spcPct val="80000"/>
              </a:lnSpc>
              <a:buSzPts val="1110"/>
              <a:buAutoNum type="arabicPeriod"/>
            </a:pPr>
            <a:r>
              <a:rPr lang="en-US" sz="1100" b="1" u="sng" dirty="0"/>
              <a:t>10. Lack of repetition, overlap, or similarity in words and sentences: </a:t>
            </a:r>
            <a:r>
              <a:rPr lang="en-US" sz="1100" dirty="0"/>
              <a:t>the author keeps moving to new ideas or settings and does not stop to summarize or support what he has just discussed. Or he finds new ways to express the same idea. If the reader didn’t understand right away, or doesn’t realize the new phrasing is a restating of the original idea, it is easy in both cases to get lost.</a:t>
            </a:r>
            <a:endParaRPr sz="1100" dirty="0"/>
          </a:p>
          <a:p>
            <a:pPr marL="0" indent="0">
              <a:lnSpc>
                <a:spcPct val="80000"/>
              </a:lnSpc>
            </a:pPr>
            <a:r>
              <a:rPr lang="en-US" sz="1100" dirty="0"/>
              <a:t>Two features of a complex text make a text not just more complex, but difficult for students. </a:t>
            </a:r>
            <a:endParaRPr sz="1100" dirty="0"/>
          </a:p>
          <a:p>
            <a:pPr marL="0" indent="0"/>
            <a:endParaRPr sz="1100" dirty="0"/>
          </a:p>
        </p:txBody>
      </p:sp>
      <p:sp>
        <p:nvSpPr>
          <p:cNvPr id="519" name="Google Shape;519;g3de4340800_0_586: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3971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20: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177037" indent="-177037"/>
            <a:r>
              <a:rPr lang="en-US" b="1" dirty="0"/>
              <a:t>Big Idea:  </a:t>
            </a:r>
            <a:r>
              <a:rPr lang="en-US" dirty="0"/>
              <a:t>Qualitative text complexity can be classified into categories: Meaning, Structure, Language, and Knowledge demands. All of these demands should be</a:t>
            </a:r>
            <a:r>
              <a:rPr lang="en-US" baseline="0" dirty="0"/>
              <a:t> </a:t>
            </a:r>
            <a:r>
              <a:rPr lang="en-US" dirty="0"/>
              <a:t>considered when choosing texts and deciding how to support students.</a:t>
            </a:r>
            <a:endParaRPr dirty="0"/>
          </a:p>
          <a:p>
            <a:pPr marL="177037" indent="-177037"/>
            <a:endParaRPr dirty="0"/>
          </a:p>
          <a:p>
            <a:pPr marL="177037" indent="-177037"/>
            <a:r>
              <a:rPr lang="en-US" b="1" dirty="0"/>
              <a:t>Details: </a:t>
            </a:r>
            <a:endParaRPr b="1" dirty="0"/>
          </a:p>
          <a:p>
            <a:pPr marL="177037" indent="-177037">
              <a:buClr>
                <a:schemeClr val="dk1"/>
              </a:buClr>
              <a:buSzPts val="1200"/>
              <a:buFont typeface="Arial"/>
              <a:buChar char="•"/>
            </a:pPr>
            <a:r>
              <a:rPr lang="en-US" dirty="0"/>
              <a:t>Define language as vocabulary and syntax (sentence length and structure).</a:t>
            </a:r>
            <a:endParaRPr dirty="0"/>
          </a:p>
          <a:p>
            <a:pPr marL="177037" indent="-177037">
              <a:buClr>
                <a:schemeClr val="dk1"/>
              </a:buClr>
              <a:buSzPts val="1200"/>
              <a:buFont typeface="Arial"/>
              <a:buChar char="•"/>
            </a:pPr>
            <a:r>
              <a:rPr lang="en-US" dirty="0"/>
              <a:t>Evaluating qualitative text complexity is best done collaboratively. </a:t>
            </a:r>
            <a:endParaRPr dirty="0"/>
          </a:p>
          <a:p>
            <a:pPr marL="177037" indent="-177037">
              <a:buClr>
                <a:schemeClr val="dk1"/>
              </a:buClr>
              <a:buSzPts val="1200"/>
              <a:buFont typeface="Arial"/>
              <a:buChar char="•"/>
            </a:pPr>
            <a:r>
              <a:rPr lang="en-US" dirty="0"/>
              <a:t>We will practice evaluating a text’s qualitative features in just a few minutes.</a:t>
            </a:r>
            <a:endParaRPr dirty="0"/>
          </a:p>
          <a:p>
            <a:pPr marL="177037" indent="-99389">
              <a:buClr>
                <a:schemeClr val="dk1"/>
              </a:buClr>
              <a:buSzPts val="1200"/>
            </a:pPr>
            <a:endParaRPr dirty="0"/>
          </a:p>
        </p:txBody>
      </p:sp>
      <p:sp>
        <p:nvSpPr>
          <p:cNvPr id="527" name="Google Shape;527;p20: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0929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2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a:t>
            </a:r>
            <a:r>
              <a:rPr lang="en-US" b="1" i="0" u="none" strike="noStrike" cap="none" dirty="0">
                <a:solidFill>
                  <a:schemeClr val="dk1"/>
                </a:solidFill>
                <a:latin typeface="Calibri"/>
                <a:ea typeface="Calibri"/>
                <a:cs typeface="Calibri"/>
                <a:sym typeface="Calibri"/>
              </a:rPr>
              <a:t>g Idea: </a:t>
            </a:r>
            <a:r>
              <a:rPr lang="en-US" b="0" i="0" u="none" strike="noStrike" cap="none" dirty="0">
                <a:solidFill>
                  <a:schemeClr val="dk1"/>
                </a:solidFill>
                <a:latin typeface="Calibri"/>
                <a:ea typeface="Calibri"/>
                <a:cs typeface="Calibri"/>
                <a:sym typeface="Calibri"/>
              </a:rPr>
              <a:t>Evaluating qualitative features</a:t>
            </a:r>
            <a:r>
              <a:rPr lang="en-US" i="0" u="none" strike="noStrike" cap="none" dirty="0">
                <a:solidFill>
                  <a:schemeClr val="dk1"/>
                </a:solidFill>
              </a:rPr>
              <a:t> systematically is supported with tools like this rubric available at  www.achievethecore.org and is done to support decision making</a:t>
            </a:r>
            <a:r>
              <a:rPr lang="en-US" dirty="0"/>
              <a:t>. There is a rubric for informational text and one for literary text.  Completing an analysis of the qualitative complexity of a text is Step 2 in any text complexity analysis: Verify that each text has been placed at a grade level based on a qualitative analysis.</a:t>
            </a:r>
            <a:r>
              <a:rPr lang="en-US" dirty="0">
                <a:solidFill>
                  <a:srgbClr val="3F3F39"/>
                </a:solidFill>
              </a:rPr>
              <a:t> </a:t>
            </a:r>
            <a:r>
              <a:rPr lang="en-US" dirty="0">
                <a:solidFill>
                  <a:srgbClr val="3F3F3F"/>
                </a:solidFill>
              </a:rPr>
              <a:t>A qualitative analyses of text complexity represents an informed decision about complexity in terms of several factors discernible to a human reader applying trained judgment to the task. It’s important that this analysis is done systematically. </a:t>
            </a:r>
            <a:endParaRPr dirty="0">
              <a:solidFill>
                <a:srgbClr val="3F3F39"/>
              </a:solidFill>
            </a:endParaRPr>
          </a:p>
          <a:p>
            <a:pPr marL="0" indent="0"/>
            <a:endParaRPr dirty="0"/>
          </a:p>
          <a:p>
            <a:pPr marL="0" indent="0"/>
            <a:endParaRPr b="1" dirty="0"/>
          </a:p>
          <a:p>
            <a:pPr marL="0" indent="0"/>
            <a:r>
              <a:rPr lang="en-US" b="1" dirty="0"/>
              <a:t>Details:</a:t>
            </a:r>
            <a:endParaRPr dirty="0"/>
          </a:p>
          <a:p>
            <a:pPr marL="174708" indent="-174708">
              <a:buClr>
                <a:schemeClr val="dk1"/>
              </a:buClr>
              <a:buSzPts val="1200"/>
              <a:buFont typeface="Arial"/>
              <a:buChar char="•"/>
            </a:pPr>
            <a:r>
              <a:rPr lang="en-US" dirty="0"/>
              <a:t>Collaboratively using tools to evaluate qualitative text complexity, rather than just defining or labeling, help teachers understand what parts of the text will challenge students. </a:t>
            </a:r>
            <a:endParaRPr dirty="0"/>
          </a:p>
          <a:p>
            <a:pPr marL="174708" indent="-174708">
              <a:buClr>
                <a:schemeClr val="dk1"/>
              </a:buClr>
              <a:buSzPts val="1200"/>
              <a:buFont typeface="Arial"/>
              <a:buChar char="•"/>
            </a:pPr>
            <a:r>
              <a:rPr lang="en-US" dirty="0"/>
              <a:t>This information can support teachers in deciding where in the year a text is appropriate and what supports are needed. </a:t>
            </a:r>
            <a:endParaRPr dirty="0"/>
          </a:p>
          <a:p>
            <a:pPr marL="174708" indent="-174708">
              <a:buClr>
                <a:schemeClr val="dk1"/>
              </a:buClr>
              <a:buSzPts val="1200"/>
              <a:buFont typeface="Arial"/>
              <a:buChar char="•"/>
            </a:pPr>
            <a:r>
              <a:rPr lang="en-US" dirty="0"/>
              <a:t>We are going to practice using this rubric in just a minute. </a:t>
            </a:r>
            <a:endParaRPr b="1" dirty="0"/>
          </a:p>
          <a:p>
            <a:pPr marL="0" indent="0"/>
            <a:endParaRPr dirty="0"/>
          </a:p>
        </p:txBody>
      </p:sp>
      <p:sp>
        <p:nvSpPr>
          <p:cNvPr id="552" name="Google Shape;552;p2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163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The ELA shifts inherent in college- and career-ready (CCR) standards, including the Common Core State Standards (CCSS), require shifts in instructional practice. The Instructional Practice Guides for ELA/Literacy are resources for ensuring alignment with CCR standards.</a:t>
            </a:r>
            <a:endParaRPr dirty="0"/>
          </a:p>
          <a:p>
            <a:pPr marL="0" indent="0"/>
            <a:endParaRPr b="1" dirty="0"/>
          </a:p>
          <a:p>
            <a:pPr marL="0" indent="0"/>
            <a:r>
              <a:rPr lang="en-US" b="1" dirty="0"/>
              <a:t>Details</a:t>
            </a:r>
            <a:r>
              <a:rPr lang="en-US" dirty="0"/>
              <a:t>: </a:t>
            </a:r>
            <a:endParaRPr dirty="0"/>
          </a:p>
          <a:p>
            <a:pPr marL="174708" indent="-174708">
              <a:buClr>
                <a:schemeClr val="dk1"/>
              </a:buClr>
              <a:buSzPts val="1200"/>
              <a:buFont typeface="Arial"/>
              <a:buChar char="•"/>
            </a:pPr>
            <a:r>
              <a:rPr lang="en-US" dirty="0"/>
              <a:t>Our goals today are first, to understand how the Instructional Practice Guides reflect the priorities of CCR standards</a:t>
            </a:r>
            <a:r>
              <a:rPr lang="en-US" b="1" dirty="0"/>
              <a:t>.</a:t>
            </a:r>
            <a:endParaRPr dirty="0"/>
          </a:p>
          <a:p>
            <a:pPr marL="174708" indent="-174708">
              <a:buClr>
                <a:schemeClr val="dk1"/>
              </a:buClr>
              <a:buSzPts val="1200"/>
              <a:buFont typeface="Arial"/>
              <a:buChar char="•"/>
            </a:pPr>
            <a:r>
              <a:rPr lang="en-US" dirty="0"/>
              <a:t>And second, to practice using the IPG</a:t>
            </a:r>
            <a:endParaRPr dirty="0"/>
          </a:p>
          <a:p>
            <a:pPr marL="174708" indent="-174708">
              <a:buClr>
                <a:schemeClr val="dk1"/>
              </a:buClr>
              <a:buSzPts val="1200"/>
              <a:buFont typeface="Arial"/>
              <a:buChar char="•"/>
            </a:pPr>
            <a:r>
              <a:rPr lang="en-US" dirty="0"/>
              <a:t>Lastly, we want to consider how these guides could be useful in your setting. How could they support teachers in ensuring students are learning in CCR-aligned environments? </a:t>
            </a:r>
            <a:endParaRPr dirty="0"/>
          </a:p>
        </p:txBody>
      </p:sp>
      <p:sp>
        <p:nvSpPr>
          <p:cNvPr id="400" name="Google Shape;400;p2: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1686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22: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The third factor in text complexity is reader and task. After completing the first two steps of text analysis, this final step considers how to best support students to access the complex text. </a:t>
            </a:r>
            <a:endParaRPr b="1" dirty="0"/>
          </a:p>
          <a:p>
            <a:pPr marL="0" indent="0"/>
            <a:endParaRPr b="1" dirty="0"/>
          </a:p>
          <a:p>
            <a:pPr marL="0" indent="0"/>
            <a:r>
              <a:rPr lang="en-US" b="1" dirty="0"/>
              <a:t>Details:</a:t>
            </a:r>
            <a:endParaRPr dirty="0"/>
          </a:p>
          <a:p>
            <a:pPr marL="174708" indent="-174708">
              <a:buClr>
                <a:schemeClr val="dk1"/>
              </a:buClr>
              <a:buSzPts val="1200"/>
              <a:buFont typeface="Arial"/>
              <a:buChar char="•"/>
            </a:pPr>
            <a:r>
              <a:rPr lang="en-US" dirty="0"/>
              <a:t>Listed here, reader and task considerations require professional judgment and to fully ascertain, a conversation about text selection. </a:t>
            </a:r>
            <a:endParaRPr dirty="0"/>
          </a:p>
          <a:p>
            <a:pPr marL="0" indent="0">
              <a:buClr>
                <a:schemeClr val="dk1"/>
              </a:buClr>
              <a:buSzPts val="1200"/>
            </a:pPr>
            <a:endParaRPr dirty="0"/>
          </a:p>
          <a:p>
            <a:pPr marL="0" indent="0"/>
            <a:endParaRPr dirty="0"/>
          </a:p>
        </p:txBody>
      </p:sp>
      <p:sp>
        <p:nvSpPr>
          <p:cNvPr id="560" name="Google Shape;560;p22: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913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3dfc1aa167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g3dfc1aa167_0_0: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Clr>
                <a:schemeClr val="dk1"/>
              </a:buClr>
              <a:buSzPts val="300"/>
            </a:pPr>
            <a:r>
              <a:rPr lang="en-US" b="1" dirty="0"/>
              <a:t>Big Idea:</a:t>
            </a:r>
            <a:r>
              <a:rPr lang="en-US" b="0" baseline="0" dirty="0"/>
              <a:t> </a:t>
            </a:r>
            <a:r>
              <a:rPr lang="en-US" dirty="0"/>
              <a:t>A college- and career-aligned lesson will depend upon how the qualities of the text impact lesson design. It is helpful for the observer to gain a rudimentary understanding and for the teacher to have a deep understanding of the text and its qualities when considering the lesson.</a:t>
            </a:r>
            <a:endParaRPr dirty="0"/>
          </a:p>
          <a:p>
            <a:pPr marL="0" indent="0">
              <a:buClr>
                <a:schemeClr val="dk1"/>
              </a:buClr>
              <a:buSzPts val="300"/>
            </a:pPr>
            <a:endParaRPr b="1" dirty="0"/>
          </a:p>
          <a:p>
            <a:pPr marL="0" indent="0">
              <a:buClr>
                <a:schemeClr val="dk1"/>
              </a:buClr>
              <a:buSzPts val="300"/>
            </a:pPr>
            <a:r>
              <a:rPr lang="en-US" b="1" dirty="0"/>
              <a:t>Details:</a:t>
            </a:r>
            <a:endParaRPr dirty="0"/>
          </a:p>
          <a:p>
            <a:pPr marL="0" indent="0">
              <a:buClr>
                <a:schemeClr val="dk1"/>
              </a:buClr>
              <a:buSzPts val="300"/>
            </a:pPr>
            <a:r>
              <a:rPr lang="en-US" dirty="0"/>
              <a:t>Provide participants with a copy of the text and the handout “What Makes this Text Complex?”  Provide the following directions:</a:t>
            </a:r>
            <a:endParaRPr dirty="0"/>
          </a:p>
          <a:p>
            <a:pPr marL="465887" indent="-297650">
              <a:buClr>
                <a:schemeClr val="dk1"/>
              </a:buClr>
              <a:buSzPts val="1000"/>
              <a:buFont typeface="Calibri"/>
              <a:buChar char="●"/>
            </a:pPr>
            <a:r>
              <a:rPr lang="en-US" dirty="0"/>
              <a:t>Look at the quantitative measures listed at the top of the “What Makes this Text Complex?” handout. Determine in what grade band the text belongs.   If necessary, the facilitator could provide the participants with the quantitative measure using the information on model response.</a:t>
            </a:r>
            <a:endParaRPr dirty="0"/>
          </a:p>
          <a:p>
            <a:pPr marL="465887" indent="-297650">
              <a:buClr>
                <a:schemeClr val="dk1"/>
              </a:buClr>
              <a:buSzPts val="1000"/>
              <a:buFont typeface="Calibri"/>
              <a:buChar char="●"/>
            </a:pPr>
            <a:r>
              <a:rPr lang="en-US" dirty="0"/>
              <a:t>Review the Qualitative Analysis Rubric for Literary or Informational Texts (based on the genre of the text featured in the lesson). </a:t>
            </a:r>
            <a:endParaRPr dirty="0"/>
          </a:p>
          <a:p>
            <a:pPr marL="465887" indent="-297650">
              <a:buClr>
                <a:schemeClr val="dk1"/>
              </a:buClr>
              <a:buSzPts val="1000"/>
              <a:buFont typeface="Calibri"/>
              <a:buChar char="●"/>
            </a:pPr>
            <a:r>
              <a:rPr lang="en-US" dirty="0"/>
              <a:t>Using the “What Makes this Text Complex?” worksheet, for each category or text feature (structure, language clarity and conventions, knowledge demands, and purpose), provide evidence in the blank space for why you think the text is or is not especially challenging in that category. </a:t>
            </a:r>
            <a:endParaRPr dirty="0"/>
          </a:p>
          <a:p>
            <a:pPr marL="465887" indent="-297650">
              <a:buClr>
                <a:schemeClr val="dk1"/>
              </a:buClr>
              <a:buSzPts val="1000"/>
              <a:buFont typeface="Calibri"/>
              <a:buChar char="●"/>
            </a:pPr>
            <a:r>
              <a:rPr lang="en-US" dirty="0"/>
              <a:t>Have participants share insights and discuss any points of agreement or disagreement. Rather than discussing the rating itself, focus on the evidence from the text that supports your rating on the qualitative rubric.</a:t>
            </a:r>
            <a:endParaRPr dirty="0"/>
          </a:p>
          <a:p>
            <a:pPr marL="465887" indent="-297650">
              <a:buClr>
                <a:schemeClr val="dk1"/>
              </a:buClr>
              <a:buSzPts val="1000"/>
              <a:buFont typeface="Calibri"/>
              <a:buChar char="●"/>
            </a:pPr>
            <a:r>
              <a:rPr lang="en-US" dirty="0"/>
              <a:t>Refer to the completed “What Makes this Text Complex? – Model Response.”  Compare participants’ responses with the sample model response.  Participants may also be provided with the sample model response analysis after the activity has been completed and discussed.</a:t>
            </a:r>
            <a:endParaRPr dirty="0"/>
          </a:p>
        </p:txBody>
      </p:sp>
      <p:sp>
        <p:nvSpPr>
          <p:cNvPr id="567" name="Google Shape;567;g3dfc1aa167_0_0:notes"/>
          <p:cNvSpPr txBox="1">
            <a:spLocks noGrp="1"/>
          </p:cNvSpPr>
          <p:nvPr>
            <p:ph type="sldNum" idx="12"/>
          </p:nvPr>
        </p:nvSpPr>
        <p:spPr>
          <a:xfrm>
            <a:off x="3970937" y="8829967"/>
            <a:ext cx="3037840" cy="464820"/>
          </a:xfrm>
          <a:prstGeom prst="rect">
            <a:avLst/>
          </a:prstGeom>
          <a:noFill/>
          <a:ln>
            <a:noFill/>
          </a:ln>
        </p:spPr>
        <p:txBody>
          <a:bodyPr spcFirstLastPara="1" wrap="square" lIns="93162" tIns="46568" rIns="93162" bIns="46568"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21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2775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24: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Reflect on Core Action 1. </a:t>
            </a:r>
            <a:endParaRPr b="1" dirty="0"/>
          </a:p>
          <a:p>
            <a:pPr marL="0" indent="0"/>
            <a:endParaRPr b="1" dirty="0"/>
          </a:p>
          <a:p>
            <a:pPr marL="0" indent="0"/>
            <a:r>
              <a:rPr lang="en-US" b="1" dirty="0"/>
              <a:t>Details:</a:t>
            </a:r>
            <a:endParaRPr dirty="0"/>
          </a:p>
          <a:p>
            <a:pPr marL="174708" indent="-174708">
              <a:buClr>
                <a:schemeClr val="dk1"/>
              </a:buClr>
              <a:buSzPts val="1200"/>
              <a:buFont typeface="Arial"/>
              <a:buChar char="•"/>
            </a:pPr>
            <a:r>
              <a:rPr lang="en-US" dirty="0"/>
              <a:t>Are there areas you and/or your colleagues need more support in understanding this Core Action? </a:t>
            </a:r>
            <a:r>
              <a:rPr lang="en-US" u="sng" dirty="0">
                <a:solidFill>
                  <a:schemeClr val="hlink"/>
                </a:solidFill>
                <a:hlinkClick r:id="rId3"/>
              </a:rPr>
              <a:t>www.achievethecore.org</a:t>
            </a:r>
            <a:r>
              <a:rPr lang="en-US" dirty="0"/>
              <a:t> offers text complexity tools</a:t>
            </a:r>
            <a:endParaRPr dirty="0"/>
          </a:p>
          <a:p>
            <a:pPr marL="174708" indent="-174708">
              <a:buClr>
                <a:schemeClr val="dk1"/>
              </a:buClr>
              <a:buSzPts val="1200"/>
              <a:buFont typeface="Arial"/>
              <a:buChar char="•"/>
            </a:pPr>
            <a:r>
              <a:rPr lang="en-US" dirty="0"/>
              <a:t>Remember, this is not something that is expected all the time, but awareness around the use of high-quality texts is critical. </a:t>
            </a:r>
            <a:endParaRPr dirty="0"/>
          </a:p>
          <a:p>
            <a:pPr marL="0" indent="0"/>
            <a:endParaRPr dirty="0"/>
          </a:p>
          <a:p>
            <a:pPr marL="0" indent="0"/>
            <a:r>
              <a:rPr lang="en-US" b="1" dirty="0"/>
              <a:t>Review and Discuss: </a:t>
            </a:r>
            <a:endParaRPr b="1" dirty="0"/>
          </a:p>
          <a:p>
            <a:pPr marL="465887" indent="-323533">
              <a:buChar char="●"/>
            </a:pPr>
            <a:r>
              <a:rPr lang="en-US" dirty="0"/>
              <a:t>In your groups, discuss the following questions. Be prepared to share.</a:t>
            </a:r>
            <a:endParaRPr dirty="0"/>
          </a:p>
          <a:p>
            <a:pPr marL="931774" lvl="1" indent="-323533">
              <a:buChar char="○"/>
            </a:pPr>
            <a:r>
              <a:rPr lang="en-US" dirty="0"/>
              <a:t>Based on the results from Activity # 2, is this text one worth reading? What evidence from the text supports your decision?</a:t>
            </a:r>
            <a:endParaRPr dirty="0"/>
          </a:p>
          <a:p>
            <a:pPr marL="931774" lvl="1" indent="-323533">
              <a:buChar char="○"/>
            </a:pPr>
            <a:r>
              <a:rPr lang="en-US" dirty="0"/>
              <a:t>Based on your role in the learning community, how could a focus on Core Action 1 improve standards-aligned instruction and student learning in the classroom?</a:t>
            </a:r>
            <a:br>
              <a:rPr lang="en-US" dirty="0"/>
            </a:br>
            <a:endParaRPr dirty="0"/>
          </a:p>
          <a:p>
            <a:pPr marL="174708" indent="-97060">
              <a:buClr>
                <a:schemeClr val="dk1"/>
              </a:buClr>
              <a:buSzPts val="1200"/>
            </a:pPr>
            <a:endParaRPr dirty="0"/>
          </a:p>
          <a:p>
            <a:pPr marL="0" indent="0"/>
            <a:endParaRPr dirty="0"/>
          </a:p>
        </p:txBody>
      </p:sp>
      <p:sp>
        <p:nvSpPr>
          <p:cNvPr id="574" name="Google Shape;574;p24: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017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3de4340800_0_59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g3de4340800_0_593: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Clr>
                <a:schemeClr val="dk1"/>
              </a:buClr>
              <a:buSzPts val="275"/>
            </a:pPr>
            <a:endParaRPr sz="1100" b="1" dirty="0"/>
          </a:p>
          <a:p>
            <a:pPr marL="0" indent="0">
              <a:buClr>
                <a:schemeClr val="dk1"/>
              </a:buClr>
              <a:buSzPts val="275"/>
            </a:pPr>
            <a:r>
              <a:rPr lang="en-US" sz="1100" b="1" dirty="0"/>
              <a:t>B</a:t>
            </a:r>
            <a:r>
              <a:rPr lang="en-US" b="1" dirty="0"/>
              <a:t>ig Idea: </a:t>
            </a:r>
            <a:r>
              <a:rPr lang="en-US" dirty="0"/>
              <a:t>Core Action 2 focuses on the use of quality questions and tasks being integrated with the high-quality text of Core Action 1. This is the second component of core-aligned classroom practice: “employ questions and tasks, both oral and written, that are text-specific and accurately address the analytical thinking required by the grade-level standards.</a:t>
            </a:r>
            <a:endParaRPr dirty="0"/>
          </a:p>
          <a:p>
            <a:pPr marL="0" indent="0">
              <a:buClr>
                <a:schemeClr val="dk1"/>
              </a:buClr>
              <a:buSzPts val="300"/>
            </a:pPr>
            <a:endParaRPr b="1" dirty="0"/>
          </a:p>
          <a:p>
            <a:pPr marL="0" indent="0">
              <a:buClr>
                <a:schemeClr val="dk1"/>
              </a:buClr>
              <a:buSzPts val="300"/>
            </a:pPr>
            <a:r>
              <a:rPr lang="en-US" b="1" dirty="0"/>
              <a:t>Details:</a:t>
            </a:r>
            <a:endParaRPr dirty="0"/>
          </a:p>
          <a:p>
            <a:pPr marL="0" indent="0">
              <a:buClr>
                <a:schemeClr val="dk1"/>
              </a:buClr>
              <a:buSzPts val="300"/>
            </a:pPr>
            <a:r>
              <a:rPr lang="en-US" dirty="0"/>
              <a:t>If participants do not have experience using the IPG, it will be helpful to have the group dive into the individual indicators.</a:t>
            </a:r>
            <a:endParaRPr dirty="0"/>
          </a:p>
          <a:p>
            <a:pPr marL="465887" indent="-310591">
              <a:buClr>
                <a:schemeClr val="dk1"/>
              </a:buClr>
              <a:buSzPts val="1200"/>
              <a:buFont typeface="Calibri"/>
              <a:buChar char="●"/>
            </a:pPr>
            <a:r>
              <a:rPr lang="en-US" dirty="0"/>
              <a:t>Either individually or in pairs, assign each of the indicators to one person/pair.</a:t>
            </a:r>
            <a:endParaRPr dirty="0"/>
          </a:p>
          <a:p>
            <a:pPr marL="465887" indent="-310591">
              <a:buClr>
                <a:schemeClr val="dk1"/>
              </a:buClr>
              <a:buSzPts val="1200"/>
              <a:buFont typeface="Calibri"/>
              <a:buChar char="●"/>
            </a:pPr>
            <a:r>
              <a:rPr lang="en-US" dirty="0"/>
              <a:t>Ask participants to underline 4-6 key words in the indicator and the rating.</a:t>
            </a:r>
            <a:endParaRPr dirty="0"/>
          </a:p>
          <a:p>
            <a:pPr marL="465887" indent="-310591">
              <a:buClr>
                <a:schemeClr val="dk1"/>
              </a:buClr>
              <a:buSzPts val="1200"/>
              <a:buFont typeface="Calibri"/>
              <a:buChar char="●"/>
            </a:pPr>
            <a:r>
              <a:rPr lang="en-US" dirty="0"/>
              <a:t>Ask participants to generate an example of what this might look like in a classroom.</a:t>
            </a:r>
            <a:endParaRPr dirty="0"/>
          </a:p>
          <a:p>
            <a:pPr marL="465887" indent="-310591">
              <a:buClr>
                <a:schemeClr val="dk1"/>
              </a:buClr>
              <a:buSzPts val="1200"/>
              <a:buFont typeface="Calibri"/>
              <a:buChar char="●"/>
            </a:pPr>
            <a:r>
              <a:rPr lang="en-US" dirty="0"/>
              <a:t>Where might the actions pose challenge for ELs and so where would you expect to see supports for ELs?</a:t>
            </a:r>
            <a:endParaRPr dirty="0"/>
          </a:p>
          <a:p>
            <a:pPr marL="465887" indent="-310591">
              <a:buClr>
                <a:schemeClr val="dk1"/>
              </a:buClr>
              <a:buSzPts val="1200"/>
              <a:buFont typeface="Calibri"/>
              <a:buChar char="●"/>
            </a:pPr>
            <a:r>
              <a:rPr lang="en-US" dirty="0"/>
              <a:t>Have participants share out on each indicator.</a:t>
            </a:r>
            <a:endParaRPr dirty="0"/>
          </a:p>
          <a:p>
            <a:pPr marL="0" indent="0">
              <a:buClr>
                <a:schemeClr val="dk1"/>
              </a:buClr>
              <a:buSzPts val="300"/>
            </a:pPr>
            <a:endParaRPr b="1" dirty="0"/>
          </a:p>
          <a:p>
            <a:pPr marL="465887" indent="-310591">
              <a:buClr>
                <a:schemeClr val="dk1"/>
              </a:buClr>
              <a:buSzPts val="1200"/>
              <a:buFont typeface="Calibri"/>
              <a:buChar char="●"/>
            </a:pPr>
            <a:r>
              <a:rPr lang="en-US" b="1" dirty="0"/>
              <a:t>Indicator A</a:t>
            </a:r>
            <a:r>
              <a:rPr lang="en-US" dirty="0"/>
              <a:t>:  When thinking about collecting evidence for this action, it is important to both return to the qualitative features noted in Core Action 1B </a:t>
            </a:r>
            <a:r>
              <a:rPr lang="en-US" i="1" dirty="0"/>
              <a:t>and </a:t>
            </a:r>
            <a:r>
              <a:rPr lang="en-US" dirty="0"/>
              <a:t>refer to the standards. Questions might be text-dependent or text-specific but not reach the level the standards expect. (For example, “What is the author’s purpose?” versus, “What words in the text evidence the author’s purpose for the text?”</a:t>
            </a:r>
            <a:endParaRPr dirty="0"/>
          </a:p>
          <a:p>
            <a:pPr marL="465887" indent="-310591">
              <a:buClr>
                <a:schemeClr val="dk1"/>
              </a:buClr>
              <a:buSzPts val="1200"/>
              <a:buFont typeface="Calibri"/>
              <a:buChar char="●"/>
            </a:pPr>
            <a:r>
              <a:rPr lang="en-US" b="1" dirty="0"/>
              <a:t>Indicator B for 3-12 read</a:t>
            </a:r>
            <a:r>
              <a:rPr lang="en-US" dirty="0"/>
              <a:t>s, “Questions and tasks require students to use evidence from the text to demonstrate understanding and to support their ideas about the text. These ideas are expressed through both written and oral responses.” Note the difference in indicator B of the K-2 document which states that drawing and dramatic play is also appropriate for K-2 students.</a:t>
            </a:r>
            <a:endParaRPr dirty="0"/>
          </a:p>
          <a:p>
            <a:pPr marL="465887" indent="-310591">
              <a:buClr>
                <a:schemeClr val="dk1"/>
              </a:buClr>
              <a:buSzPts val="1200"/>
              <a:buFont typeface="Calibri"/>
              <a:buChar char="●"/>
            </a:pPr>
            <a:r>
              <a:rPr lang="en-US" b="1" dirty="0"/>
              <a:t>Indicator C</a:t>
            </a:r>
            <a:r>
              <a:rPr lang="en-US" dirty="0"/>
              <a:t> captures the focus on vocabulary and syntax (consider how difficult this is to do if the text is not of sufficient complexity)</a:t>
            </a:r>
            <a:endParaRPr dirty="0"/>
          </a:p>
          <a:p>
            <a:pPr marL="465887" indent="-310591">
              <a:buClr>
                <a:schemeClr val="dk1"/>
              </a:buClr>
              <a:buSzPts val="1200"/>
              <a:buFont typeface="Calibri"/>
              <a:buChar char="●"/>
            </a:pPr>
            <a:r>
              <a:rPr lang="en-US" b="1" dirty="0"/>
              <a:t>Indicator D </a:t>
            </a:r>
            <a:r>
              <a:rPr lang="en-US" dirty="0"/>
              <a:t>reinforces the idea that reading is done to gain meaning. A series of right there text-dependent questions might let a teacher know if a student can decode and understand a section, but a series of well-crafted questions will support student understanding and knowledge building. </a:t>
            </a:r>
            <a:endParaRPr dirty="0"/>
          </a:p>
          <a:p>
            <a:pPr marL="0" indent="0">
              <a:buClr>
                <a:schemeClr val="dk1"/>
              </a:buClr>
              <a:buSzPts val="1200"/>
            </a:pPr>
            <a:endParaRPr b="1" dirty="0"/>
          </a:p>
          <a:p>
            <a:pPr marL="0" indent="0">
              <a:buClr>
                <a:schemeClr val="dk1"/>
              </a:buClr>
              <a:buSzPts val="1200"/>
            </a:pPr>
            <a:r>
              <a:rPr lang="en-US" b="1" dirty="0"/>
              <a:t>Background Knowledge:</a:t>
            </a:r>
            <a:endParaRPr dirty="0"/>
          </a:p>
          <a:p>
            <a:pPr marL="0" indent="0">
              <a:buClr>
                <a:schemeClr val="dk1"/>
              </a:buClr>
              <a:buSzPts val="1200"/>
            </a:pPr>
            <a:r>
              <a:rPr lang="fr-FR" u="none" dirty="0">
                <a:solidFill>
                  <a:schemeClr val="hlink"/>
                </a:solidFill>
              </a:rPr>
              <a:t>CA 2 </a:t>
            </a:r>
            <a:r>
              <a:rPr lang="fr-FR" u="none" dirty="0" err="1">
                <a:solidFill>
                  <a:schemeClr val="hlink"/>
                </a:solidFill>
              </a:rPr>
              <a:t>activities</a:t>
            </a:r>
            <a:r>
              <a:rPr lang="fr-FR" u="none" dirty="0">
                <a:solidFill>
                  <a:schemeClr val="hlink"/>
                </a:solidFill>
              </a:rPr>
              <a:t> (http://achievethecore.org/page/1082/ela-literacy-instructional-practice-guide-coaching-tool)</a:t>
            </a:r>
          </a:p>
          <a:p>
            <a:pPr marL="0" indent="0">
              <a:buClr>
                <a:schemeClr val="dk1"/>
              </a:buClr>
              <a:buSzPts val="1200"/>
            </a:pPr>
            <a:r>
              <a:rPr lang="fr-FR" u="none" dirty="0">
                <a:solidFill>
                  <a:schemeClr val="hlink"/>
                </a:solidFill>
              </a:rPr>
              <a:t>and </a:t>
            </a:r>
            <a:r>
              <a:rPr lang="fr-FR" u="none" dirty="0" err="1">
                <a:solidFill>
                  <a:schemeClr val="hlink"/>
                </a:solidFill>
              </a:rPr>
              <a:t>Text-Dependent</a:t>
            </a:r>
            <a:r>
              <a:rPr lang="fr-FR" u="none" dirty="0">
                <a:solidFill>
                  <a:schemeClr val="hlink"/>
                </a:solidFill>
              </a:rPr>
              <a:t> Questions </a:t>
            </a:r>
            <a:r>
              <a:rPr lang="fr-FR" u="none" dirty="0" err="1">
                <a:solidFill>
                  <a:schemeClr val="hlink"/>
                </a:solidFill>
              </a:rPr>
              <a:t>resources</a:t>
            </a:r>
            <a:endParaRPr lang="fr-FR" u="none" dirty="0">
              <a:solidFill>
                <a:schemeClr val="hlink"/>
              </a:solidFill>
            </a:endParaRPr>
          </a:p>
          <a:p>
            <a:pPr marL="0" indent="0">
              <a:buClr>
                <a:schemeClr val="dk1"/>
              </a:buClr>
              <a:buSzPts val="300"/>
            </a:pPr>
            <a:r>
              <a:rPr lang="en-US" dirty="0"/>
              <a:t>(http://achievethecore.org/category/1158/ela-literacy-text-dependent-questions)</a:t>
            </a:r>
            <a:endParaRPr dirty="0"/>
          </a:p>
        </p:txBody>
      </p:sp>
      <p:sp>
        <p:nvSpPr>
          <p:cNvPr id="581" name="Google Shape;581;g3de4340800_0_593:notes"/>
          <p:cNvSpPr txBox="1">
            <a:spLocks noGrp="1"/>
          </p:cNvSpPr>
          <p:nvPr>
            <p:ph type="sldNum" idx="12"/>
          </p:nvPr>
        </p:nvSpPr>
        <p:spPr>
          <a:xfrm>
            <a:off x="3970937" y="8829967"/>
            <a:ext cx="3037840" cy="464820"/>
          </a:xfrm>
          <a:prstGeom prst="rect">
            <a:avLst/>
          </a:prstGeom>
          <a:noFill/>
          <a:ln>
            <a:noFill/>
          </a:ln>
        </p:spPr>
        <p:txBody>
          <a:bodyPr spcFirstLastPara="1" wrap="square" lIns="93162" tIns="46568" rIns="93162" bIns="46568"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23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6873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26: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Text-dependent and text-specific questions meet the above criteria.</a:t>
            </a:r>
            <a:endParaRPr b="1" dirty="0"/>
          </a:p>
          <a:p>
            <a:pPr marL="0" indent="0"/>
            <a:endParaRPr b="1" dirty="0"/>
          </a:p>
          <a:p>
            <a:pPr marL="0" indent="0"/>
            <a:r>
              <a:rPr lang="en-US" b="1" dirty="0"/>
              <a:t>Details:</a:t>
            </a:r>
            <a:endParaRPr dirty="0"/>
          </a:p>
          <a:p>
            <a:pPr marL="174708" indent="-174708">
              <a:buClr>
                <a:schemeClr val="dk1"/>
              </a:buClr>
              <a:buSzPts val="1200"/>
              <a:buFont typeface="Arial"/>
              <a:buChar char="•"/>
            </a:pPr>
            <a:r>
              <a:rPr lang="en-US" dirty="0"/>
              <a:t>If background knowledge is needed to understand a text, it should be given. This could be through the reading of another text, a video, introducing vocabulary, or a short explanation. </a:t>
            </a:r>
            <a:endParaRPr dirty="0"/>
          </a:p>
          <a:p>
            <a:pPr marL="174708" indent="-174708">
              <a:buClr>
                <a:schemeClr val="dk1"/>
              </a:buClr>
              <a:buSzPts val="1200"/>
              <a:buFont typeface="Arial"/>
              <a:buChar char="•"/>
            </a:pPr>
            <a:r>
              <a:rPr lang="en-US" dirty="0"/>
              <a:t>Questions should require the student read the text – this sounds funny – but examples abound of questions that neglect this. Think of a time you felt lonely…</a:t>
            </a:r>
            <a:endParaRPr dirty="0"/>
          </a:p>
          <a:p>
            <a:pPr marL="174708" indent="-174708">
              <a:buClr>
                <a:schemeClr val="dk1"/>
              </a:buClr>
              <a:buSzPts val="1200"/>
              <a:buFont typeface="Arial"/>
              <a:buChar char="•"/>
            </a:pPr>
            <a:r>
              <a:rPr lang="en-US" dirty="0"/>
              <a:t>Evidence for the answer to a question or response to a prompt should be able to be justified with evidence from the text.</a:t>
            </a:r>
            <a:endParaRPr dirty="0"/>
          </a:p>
          <a:p>
            <a:pPr marL="174708" indent="-174708">
              <a:buClr>
                <a:schemeClr val="dk1"/>
              </a:buClr>
              <a:buSzPts val="1200"/>
              <a:buFont typeface="Arial"/>
              <a:buChar char="•"/>
            </a:pPr>
            <a:r>
              <a:rPr lang="en-US" dirty="0"/>
              <a:t>Text-dependent or text-specific does not mean the answer is only found “right there.” Good text-dependent questions ask students to draw conclusions, infer, and evaluate.</a:t>
            </a:r>
            <a:endParaRPr dirty="0"/>
          </a:p>
          <a:p>
            <a:pPr marL="174708" indent="-97060">
              <a:buClr>
                <a:schemeClr val="dk1"/>
              </a:buClr>
              <a:buSzPts val="1200"/>
            </a:pPr>
            <a:endParaRPr dirty="0"/>
          </a:p>
          <a:p>
            <a:pPr marL="0" indent="0"/>
            <a:endParaRPr dirty="0"/>
          </a:p>
        </p:txBody>
      </p:sp>
      <p:sp>
        <p:nvSpPr>
          <p:cNvPr id="588" name="Google Shape;588;p26: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defTabSz="931774">
              <a:defRPr/>
            </a:pPr>
            <a:fld id="{00000000-1234-1234-1234-123412341234}" type="slidenum">
              <a:rPr lang="en-US" sz="1200">
                <a:latin typeface="Calibri"/>
                <a:ea typeface="Calibri"/>
                <a:cs typeface="Calibri"/>
                <a:sym typeface="Calibri"/>
              </a:rPr>
              <a:pPr algn="r" defTabSz="931774">
                <a:defRPr/>
              </a:pPr>
              <a:t>24</a:t>
            </a:fld>
            <a:endParaRPr sz="1200">
              <a:latin typeface="Calibri"/>
              <a:ea typeface="Calibri"/>
              <a:cs typeface="Calibri"/>
              <a:sym typeface="Calibri"/>
            </a:endParaRPr>
          </a:p>
        </p:txBody>
      </p:sp>
    </p:spTree>
    <p:extLst>
      <p:ext uri="{BB962C8B-B14F-4D97-AF65-F5344CB8AC3E}">
        <p14:creationId xmlns:p14="http://schemas.microsoft.com/office/powerpoint/2010/main" val="2042980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27: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Text-specific questions integrate the grade-appropriate CCSS for Reading, Writing, Speaking &amp; Listening, and Language. They are also coherently sequenced to support students in making meaning. </a:t>
            </a:r>
            <a:endParaRPr b="1" dirty="0"/>
          </a:p>
          <a:p>
            <a:pPr marL="0" indent="0"/>
            <a:endParaRPr b="1" dirty="0"/>
          </a:p>
          <a:p>
            <a:pPr marL="0" indent="0"/>
            <a:r>
              <a:rPr lang="en-US" b="1" dirty="0"/>
              <a:t>Details:</a:t>
            </a:r>
            <a:endParaRPr dirty="0"/>
          </a:p>
          <a:p>
            <a:pPr marL="174708" indent="-174708">
              <a:buClr>
                <a:schemeClr val="dk1"/>
              </a:buClr>
              <a:buSzPts val="1200"/>
              <a:buFont typeface="Arial"/>
              <a:buChar char="•"/>
            </a:pPr>
            <a:r>
              <a:rPr lang="en-US" dirty="0"/>
              <a:t>Questions address the challenging portions of the text, not as a “gotcha,” but as a scaffold. If questions point to a complex part of the text, the student is forced to stop and think and look for evidence. This strategic questioning teaches students how to stop, reread and gather evidence for answers. It builds habits students take to the next piece of text and improves reading process.</a:t>
            </a:r>
            <a:endParaRPr dirty="0"/>
          </a:p>
          <a:p>
            <a:pPr marL="174708" indent="-174708">
              <a:buClr>
                <a:schemeClr val="dk1"/>
              </a:buClr>
              <a:buSzPts val="1200"/>
              <a:buFont typeface="Arial"/>
              <a:buChar char="•"/>
            </a:pPr>
            <a:r>
              <a:rPr lang="en-US" dirty="0"/>
              <a:t>The qualitative features of text complexity (understood through a text complexity analysis) indicate what text-specific questions are worth asking of a given text. </a:t>
            </a:r>
            <a:endParaRPr dirty="0"/>
          </a:p>
          <a:p>
            <a:pPr marL="0" indent="0"/>
            <a:endParaRPr dirty="0"/>
          </a:p>
        </p:txBody>
      </p:sp>
      <p:sp>
        <p:nvSpPr>
          <p:cNvPr id="595" name="Google Shape;595;p27: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2473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28: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Text-dependent questions require reading and evidence from the text to provide an answer. They can be applied to any text. Text-specific questions can only be asked of the text in use. Look at the examples. </a:t>
            </a:r>
            <a:endParaRPr b="1" dirty="0"/>
          </a:p>
          <a:p>
            <a:pPr marL="0" indent="0"/>
            <a:endParaRPr b="1" dirty="0"/>
          </a:p>
          <a:p>
            <a:pPr marL="0" indent="0"/>
            <a:r>
              <a:rPr lang="en-US" b="1" dirty="0"/>
              <a:t>Details:</a:t>
            </a:r>
            <a:endParaRPr dirty="0"/>
          </a:p>
          <a:p>
            <a:pPr marL="174708" indent="-174708">
              <a:buClr>
                <a:schemeClr val="dk1"/>
              </a:buClr>
              <a:buSzPts val="1200"/>
              <a:buFont typeface="Arial"/>
              <a:buChar char="•"/>
            </a:pPr>
            <a:r>
              <a:rPr lang="en-US" dirty="0"/>
              <a:t>All text-specific questions are text-dependent. Think of it this way, text-dependent questions are rectangles. Text-specific questions are squares. All squares are rectangles, but not all rectangles are squares. </a:t>
            </a:r>
            <a:endParaRPr dirty="0"/>
          </a:p>
          <a:p>
            <a:pPr marL="174708" indent="-174708">
              <a:buClr>
                <a:schemeClr val="dk1"/>
              </a:buClr>
              <a:buSzPts val="1200"/>
              <a:buFont typeface="Arial"/>
              <a:buChar char="•"/>
            </a:pPr>
            <a:r>
              <a:rPr lang="en-US" dirty="0"/>
              <a:t>Text-specific questions are generally more powerful in that they point to specific sections of the text in use. </a:t>
            </a:r>
            <a:endParaRPr dirty="0"/>
          </a:p>
          <a:p>
            <a:pPr marL="174708" indent="-174708">
              <a:buClr>
                <a:schemeClr val="dk1"/>
              </a:buClr>
              <a:buSzPts val="1200"/>
              <a:buFont typeface="Arial"/>
              <a:buChar char="•"/>
            </a:pPr>
            <a:r>
              <a:rPr lang="en-US" dirty="0"/>
              <a:t>We’ll practice with a few on the next slides.</a:t>
            </a:r>
            <a:endParaRPr dirty="0"/>
          </a:p>
          <a:p>
            <a:pPr marL="0" indent="0"/>
            <a:endParaRPr b="1" dirty="0"/>
          </a:p>
          <a:p>
            <a:pPr marL="0" indent="0"/>
            <a:endParaRPr dirty="0"/>
          </a:p>
        </p:txBody>
      </p:sp>
      <p:sp>
        <p:nvSpPr>
          <p:cNvPr id="602" name="Google Shape;602;p28: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205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29: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Is this practice question text-dependent, text-specific, or neither? Have participants discuss and then share thinking. </a:t>
            </a:r>
            <a:endParaRPr b="1" dirty="0"/>
          </a:p>
          <a:p>
            <a:pPr marL="0" indent="0"/>
            <a:endParaRPr b="1" dirty="0"/>
          </a:p>
          <a:p>
            <a:pPr marL="0" indent="0"/>
            <a:r>
              <a:rPr lang="en-US" b="1" dirty="0"/>
              <a:t>Details:</a:t>
            </a:r>
            <a:endParaRPr dirty="0"/>
          </a:p>
          <a:p>
            <a:pPr marL="174708" indent="-174708">
              <a:buClr>
                <a:schemeClr val="dk1"/>
              </a:buClr>
              <a:buSzPts val="1200"/>
              <a:buFont typeface="Arial"/>
              <a:buChar char="•"/>
            </a:pPr>
            <a:r>
              <a:rPr lang="en-US" dirty="0"/>
              <a:t>This first part of this silly question is not text-dependent. </a:t>
            </a:r>
            <a:endParaRPr dirty="0"/>
          </a:p>
          <a:p>
            <a:pPr marL="174708" indent="-174708">
              <a:buClr>
                <a:schemeClr val="dk1"/>
              </a:buClr>
              <a:buSzPts val="1200"/>
              <a:buFont typeface="Arial"/>
              <a:buChar char="•"/>
            </a:pPr>
            <a:r>
              <a:rPr lang="en-US" dirty="0"/>
              <a:t>The second part is not text-dependent. </a:t>
            </a:r>
            <a:endParaRPr dirty="0"/>
          </a:p>
          <a:p>
            <a:pPr marL="174708" indent="-174708">
              <a:buClr>
                <a:schemeClr val="dk1"/>
              </a:buClr>
              <a:buSzPts val="1200"/>
              <a:buFont typeface="Arial"/>
              <a:buChar char="•"/>
            </a:pPr>
            <a:r>
              <a:rPr lang="en-US" dirty="0"/>
              <a:t>Let’s try another…</a:t>
            </a:r>
            <a:endParaRPr dirty="0"/>
          </a:p>
          <a:p>
            <a:pPr marL="0" indent="0"/>
            <a:endParaRPr dirty="0"/>
          </a:p>
        </p:txBody>
      </p:sp>
      <p:sp>
        <p:nvSpPr>
          <p:cNvPr id="611" name="Google Shape;611;p29: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4465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30: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Evaluate this question for text dependency. Discuss with a partner.</a:t>
            </a:r>
            <a:endParaRPr dirty="0"/>
          </a:p>
          <a:p>
            <a:pPr marL="0" indent="0"/>
            <a:endParaRPr dirty="0"/>
          </a:p>
          <a:p>
            <a:pPr marL="0" indent="0"/>
            <a:r>
              <a:rPr lang="en-US" b="1" dirty="0"/>
              <a:t>Details:</a:t>
            </a:r>
            <a:endParaRPr dirty="0"/>
          </a:p>
          <a:p>
            <a:pPr marL="174708" indent="-174708">
              <a:buClr>
                <a:schemeClr val="dk1"/>
              </a:buClr>
              <a:buSzPts val="1200"/>
              <a:buFont typeface="Arial"/>
              <a:buChar char="•"/>
            </a:pPr>
            <a:r>
              <a:rPr lang="en-US" dirty="0"/>
              <a:t>Question may be text specific, but we cannot be sure</a:t>
            </a:r>
            <a:endParaRPr dirty="0"/>
          </a:p>
          <a:p>
            <a:pPr marL="174708" indent="-174708">
              <a:buClr>
                <a:schemeClr val="dk1"/>
              </a:buClr>
              <a:buSzPts val="1200"/>
              <a:buFont typeface="Arial"/>
              <a:buChar char="•"/>
            </a:pPr>
            <a:r>
              <a:rPr lang="en-US" dirty="0"/>
              <a:t>Click to show the second sentence. And now? Yes, the question is text-specific. </a:t>
            </a:r>
            <a:endParaRPr dirty="0"/>
          </a:p>
        </p:txBody>
      </p:sp>
      <p:sp>
        <p:nvSpPr>
          <p:cNvPr id="618" name="Google Shape;618;p30: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8894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3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Evaluate this culminating writing task. Is it text-dependent, text-specific, or neither? Discuss and share reasoning.</a:t>
            </a:r>
            <a:endParaRPr dirty="0"/>
          </a:p>
          <a:p>
            <a:pPr marL="0" indent="0"/>
            <a:endParaRPr b="1" dirty="0"/>
          </a:p>
          <a:p>
            <a:pPr marL="0" indent="0"/>
            <a:r>
              <a:rPr lang="en-US" b="1" dirty="0"/>
              <a:t>Details:</a:t>
            </a:r>
            <a:endParaRPr dirty="0"/>
          </a:p>
          <a:p>
            <a:pPr marL="174708" indent="-174708">
              <a:buClr>
                <a:schemeClr val="dk1"/>
              </a:buClr>
              <a:buSzPts val="1200"/>
              <a:buFont typeface="Arial"/>
              <a:buChar char="•"/>
            </a:pPr>
            <a:r>
              <a:rPr lang="en-US" dirty="0"/>
              <a:t>This prompt requires application and manipulation of knowledge gained from reading over the past two weeks. The students will need to use evidence to support their thinking about which animal would win the title of strongest, fastest, smartest…</a:t>
            </a:r>
            <a:endParaRPr dirty="0"/>
          </a:p>
          <a:p>
            <a:pPr marL="174708" indent="-174708">
              <a:buClr>
                <a:schemeClr val="dk1"/>
              </a:buClr>
              <a:buSzPts val="1200"/>
              <a:buFont typeface="Arial"/>
              <a:buChar char="•"/>
            </a:pPr>
            <a:r>
              <a:rPr lang="en-US" dirty="0"/>
              <a:t>Text dependency does not equal dull recall, creativity can be built in to tasks!</a:t>
            </a:r>
            <a:endParaRPr dirty="0"/>
          </a:p>
          <a:p>
            <a:pPr marL="0" indent="0"/>
            <a:endParaRPr b="1" dirty="0">
              <a:latin typeface="Arial"/>
              <a:ea typeface="Arial"/>
              <a:cs typeface="Arial"/>
              <a:sym typeface="Arial"/>
            </a:endParaRPr>
          </a:p>
        </p:txBody>
      </p:sp>
      <p:sp>
        <p:nvSpPr>
          <p:cNvPr id="625" name="Google Shape;625;p3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6106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This module includes the listed pieces of content. </a:t>
            </a:r>
            <a:endParaRPr dirty="0"/>
          </a:p>
          <a:p>
            <a:pPr marL="0" indent="0"/>
            <a:endParaRPr b="1" dirty="0"/>
          </a:p>
          <a:p>
            <a:pPr marL="0" indent="0"/>
            <a:r>
              <a:rPr lang="en-US" b="1" dirty="0"/>
              <a:t>Facilitator Note: </a:t>
            </a:r>
            <a:r>
              <a:rPr lang="en-US" dirty="0"/>
              <a:t>This module is designed to be flexible. See the User’s Guide for ideas for scheduling to best meet your needs. </a:t>
            </a:r>
            <a:endParaRPr b="1" dirty="0"/>
          </a:p>
        </p:txBody>
      </p:sp>
      <p:sp>
        <p:nvSpPr>
          <p:cNvPr id="407" name="Google Shape;407;p3: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7811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32: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For this activity you’ll need the Activity # 3: Practice, Core Action 2 handout in your packet and your Instructional Practice Guide. Working with questions 1-4, apply the criteria listed across the top of the chart to each question. Discuss the quality of questions using your analysis chart and the Core Action 2 indicators. </a:t>
            </a:r>
            <a:endParaRPr b="1" dirty="0"/>
          </a:p>
          <a:p>
            <a:pPr marL="0" indent="0"/>
            <a:endParaRPr b="1" dirty="0"/>
          </a:p>
          <a:p>
            <a:pPr marL="0" indent="0"/>
            <a:r>
              <a:rPr lang="en-US" b="1" dirty="0"/>
              <a:t>Details:</a:t>
            </a:r>
            <a:endParaRPr b="0" dirty="0"/>
          </a:p>
          <a:p>
            <a:pPr marL="465887" indent="-323533">
              <a:buChar char="●"/>
            </a:pPr>
            <a:r>
              <a:rPr lang="en-US" b="0" dirty="0"/>
              <a:t>For the first activity, have participants share insights and discuss any points of agreement or disagreement. Rather than discussing the rating itself, focus on the evidence from the questions that support the score points.</a:t>
            </a:r>
            <a:endParaRPr b="0" dirty="0"/>
          </a:p>
          <a:p>
            <a:pPr marL="465887" indent="-323533">
              <a:buChar char="●"/>
            </a:pPr>
            <a:r>
              <a:rPr lang="en-US" b="0" dirty="0"/>
              <a:t>Applying the indicators from Core Action 2 to the questions participants just reviewed will allow for practice with use of the IPG. </a:t>
            </a:r>
            <a:endParaRPr b="0" dirty="0"/>
          </a:p>
          <a:p>
            <a:pPr marL="465887" indent="-323533">
              <a:buChar char="●"/>
            </a:pPr>
            <a:r>
              <a:rPr lang="en-US" b="0" dirty="0"/>
              <a:t>Based on time, have participants share their findings from both questions in small groups and the whole group.</a:t>
            </a:r>
            <a:endParaRPr b="0" dirty="0"/>
          </a:p>
          <a:p>
            <a:pPr marL="465887" indent="0"/>
            <a:endParaRPr dirty="0"/>
          </a:p>
          <a:p>
            <a:pPr marL="0" indent="0"/>
            <a:endParaRPr b="1" dirty="0"/>
          </a:p>
        </p:txBody>
      </p:sp>
      <p:sp>
        <p:nvSpPr>
          <p:cNvPr id="632" name="Google Shape;632;p32: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30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834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3eb107b42b_0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g3eb107b42b_0_6: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Reflect on Core Action 2. </a:t>
            </a:r>
            <a:endParaRPr b="1" dirty="0"/>
          </a:p>
          <a:p>
            <a:pPr marL="0" indent="0"/>
            <a:endParaRPr b="1" dirty="0"/>
          </a:p>
          <a:p>
            <a:pPr marL="0" indent="0"/>
            <a:r>
              <a:rPr lang="en-US" b="1" dirty="0"/>
              <a:t>Details:</a:t>
            </a:r>
            <a:endParaRPr dirty="0"/>
          </a:p>
          <a:p>
            <a:pPr marL="174708" indent="-174708">
              <a:buClr>
                <a:schemeClr val="dk1"/>
              </a:buClr>
              <a:buSzPts val="1200"/>
              <a:buFont typeface="Arial"/>
              <a:buChar char="•"/>
            </a:pPr>
            <a:r>
              <a:rPr lang="en-US" dirty="0"/>
              <a:t>Are there areas you and/or your colleagues need more support in understanding this Core Action? www.achievethecore.org offers text complexity tools</a:t>
            </a:r>
            <a:endParaRPr dirty="0"/>
          </a:p>
          <a:p>
            <a:pPr marL="174708" indent="-174708">
              <a:buClr>
                <a:schemeClr val="dk1"/>
              </a:buClr>
              <a:buSzPts val="1200"/>
              <a:buFont typeface="Arial"/>
              <a:buChar char="•"/>
            </a:pPr>
            <a:r>
              <a:rPr lang="en-US" dirty="0"/>
              <a:t>Remember, this is not something that is expected all the time, but awareness around the use of high-quality texts is critical. </a:t>
            </a:r>
            <a:endParaRPr dirty="0"/>
          </a:p>
          <a:p>
            <a:pPr marL="0" indent="0"/>
            <a:endParaRPr dirty="0"/>
          </a:p>
          <a:p>
            <a:pPr marL="0" indent="0">
              <a:buClr>
                <a:schemeClr val="dk1"/>
              </a:buClr>
              <a:buSzPts val="1100"/>
            </a:pPr>
            <a:r>
              <a:rPr lang="en-US" b="1" dirty="0"/>
              <a:t>Review and Discuss: </a:t>
            </a:r>
            <a:endParaRPr b="1" dirty="0"/>
          </a:p>
          <a:p>
            <a:pPr marL="465887" indent="-323533">
              <a:buClr>
                <a:schemeClr val="dk1"/>
              </a:buClr>
              <a:buChar char="●"/>
            </a:pPr>
            <a:r>
              <a:rPr lang="en-US" dirty="0"/>
              <a:t>In your groups, discuss the following questions. Be prepared to share.</a:t>
            </a:r>
            <a:endParaRPr dirty="0"/>
          </a:p>
          <a:p>
            <a:pPr marL="931774" lvl="1" indent="-323533">
              <a:buClr>
                <a:schemeClr val="dk1"/>
              </a:buClr>
              <a:buChar char="○"/>
            </a:pPr>
            <a:r>
              <a:rPr lang="en-US" dirty="0"/>
              <a:t>Review the questions for The Great Fire against the indicators for Core Action 2. To what extent do these questions meet the expectations set in Core Action 2 indicators?</a:t>
            </a:r>
            <a:endParaRPr dirty="0"/>
          </a:p>
          <a:p>
            <a:pPr marL="931774" lvl="1" indent="-323533">
              <a:buClr>
                <a:schemeClr val="dk1"/>
              </a:buClr>
              <a:buChar char="○"/>
            </a:pPr>
            <a:r>
              <a:rPr lang="en-US" dirty="0"/>
              <a:t>Based on your role in the learning community, how could a focus on Core Action 2 improve standards-aligned instruction and student learning in the classroom?</a:t>
            </a:r>
            <a:endParaRPr dirty="0"/>
          </a:p>
          <a:p>
            <a:pPr marL="174708" indent="-97060">
              <a:buClr>
                <a:schemeClr val="dk1"/>
              </a:buClr>
              <a:buSzPts val="1200"/>
            </a:pPr>
            <a:endParaRPr dirty="0"/>
          </a:p>
          <a:p>
            <a:pPr marL="0" indent="0"/>
            <a:endParaRPr dirty="0"/>
          </a:p>
        </p:txBody>
      </p:sp>
      <p:sp>
        <p:nvSpPr>
          <p:cNvPr id="639" name="Google Shape;639;g3eb107b42b_0_6: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31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3670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3de4340800_0_79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g3de4340800_0_792: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Clr>
                <a:schemeClr val="dk1"/>
              </a:buClr>
              <a:buSzPts val="300"/>
            </a:pPr>
            <a:r>
              <a:rPr lang="en-US" b="1" dirty="0"/>
              <a:t>Big Idea: </a:t>
            </a:r>
            <a:r>
              <a:rPr lang="en-US" dirty="0"/>
              <a:t>Core Action 3 - Provide all students </a:t>
            </a:r>
            <a:r>
              <a:rPr lang="en-US" b="0" dirty="0"/>
              <a:t>with opportunities to engage in the work of the lesson - is focused on productive engagement. Notice that these indicators include teacher action matched with student behavior. </a:t>
            </a:r>
            <a:endParaRPr dirty="0"/>
          </a:p>
          <a:p>
            <a:pPr marL="0" indent="0">
              <a:buClr>
                <a:schemeClr val="dk1"/>
              </a:buClr>
              <a:buSzPts val="300"/>
            </a:pPr>
            <a:endParaRPr b="1" dirty="0"/>
          </a:p>
          <a:p>
            <a:pPr marL="0" indent="0">
              <a:buClr>
                <a:schemeClr val="dk1"/>
              </a:buClr>
              <a:buSzPts val="300"/>
            </a:pPr>
            <a:r>
              <a:rPr lang="en-US" b="1" dirty="0"/>
              <a:t>Details for Core Action 3 slides: (the indicators D-F continue on the next slide; the bullets below are the same notes for both slides)</a:t>
            </a:r>
            <a:endParaRPr dirty="0"/>
          </a:p>
          <a:p>
            <a:pPr marL="465887" indent="-297650">
              <a:buClr>
                <a:schemeClr val="dk1"/>
              </a:buClr>
              <a:buSzPts val="1000"/>
              <a:buFont typeface="Calibri"/>
              <a:buChar char="●"/>
            </a:pPr>
            <a:r>
              <a:rPr lang="en-US" b="0" dirty="0"/>
              <a:t>Let’s consider what evidence for these indicators might look like. </a:t>
            </a:r>
            <a:endParaRPr b="0" dirty="0"/>
          </a:p>
          <a:p>
            <a:pPr marL="465887" indent="-297650">
              <a:buClr>
                <a:schemeClr val="dk1"/>
              </a:buClr>
              <a:buSzPts val="1000"/>
              <a:buFont typeface="Calibri"/>
              <a:buChar char="●"/>
            </a:pPr>
            <a:r>
              <a:rPr lang="en-US" b="0" dirty="0"/>
              <a:t>Are the students doing the majority of the work of reading, writing, speaking or listening? </a:t>
            </a:r>
            <a:endParaRPr b="0" dirty="0"/>
          </a:p>
          <a:p>
            <a:pPr marL="465887" indent="-297650">
              <a:buClr>
                <a:schemeClr val="dk1"/>
              </a:buClr>
              <a:buSzPts val="1000"/>
              <a:buFont typeface="Calibri"/>
              <a:buChar char="●"/>
            </a:pPr>
            <a:r>
              <a:rPr lang="en-US" b="0" dirty="0"/>
              <a:t>Were students able to successfully respond to the text-dependent questions and tasks with evidence and precision?</a:t>
            </a:r>
            <a:endParaRPr b="0" dirty="0"/>
          </a:p>
          <a:p>
            <a:pPr marL="465887" indent="-297650">
              <a:buClr>
                <a:schemeClr val="dk1"/>
              </a:buClr>
              <a:buSzPts val="1000"/>
              <a:buFont typeface="Calibri"/>
              <a:buChar char="●"/>
            </a:pPr>
            <a:r>
              <a:rPr lang="en-US" b="0" dirty="0"/>
              <a:t>What strategies did the teacher utilize to encourage collaboration among students? </a:t>
            </a:r>
            <a:endParaRPr b="0" dirty="0"/>
          </a:p>
          <a:p>
            <a:pPr marL="465887" indent="-297650">
              <a:buClr>
                <a:schemeClr val="dk1"/>
              </a:buClr>
              <a:buSzPts val="1000"/>
              <a:buFont typeface="Calibri"/>
              <a:buChar char="●"/>
            </a:pPr>
            <a:r>
              <a:rPr lang="en-US" b="0" dirty="0"/>
              <a:t>Did students exhibit productive struggle? Did the teacher encourage productive struggle?</a:t>
            </a:r>
            <a:endParaRPr b="0" dirty="0"/>
          </a:p>
          <a:p>
            <a:pPr marL="465887" indent="-297650">
              <a:buClr>
                <a:schemeClr val="dk1"/>
              </a:buClr>
              <a:buSzPts val="1000"/>
              <a:buFont typeface="Calibri"/>
              <a:buChar char="●"/>
            </a:pPr>
            <a:r>
              <a:rPr lang="en-US" b="0" dirty="0"/>
              <a:t>What supports are available for student reading below grade level?  What extension are provided for students reading above grade level?</a:t>
            </a:r>
            <a:endParaRPr b="0" dirty="0"/>
          </a:p>
          <a:p>
            <a:pPr marL="465887" indent="-297650">
              <a:buClr>
                <a:schemeClr val="dk1"/>
              </a:buClr>
              <a:buSzPts val="1000"/>
              <a:buFont typeface="Calibri"/>
              <a:buChar char="●"/>
            </a:pPr>
            <a:r>
              <a:rPr lang="en-US" b="0" dirty="0"/>
              <a:t>How does the teacher provide opportunities for students to persist through challenges?</a:t>
            </a:r>
            <a:endParaRPr b="0" dirty="0"/>
          </a:p>
          <a:p>
            <a:pPr marL="0" indent="0">
              <a:buClr>
                <a:schemeClr val="dk1"/>
              </a:buClr>
              <a:buSzPts val="1200"/>
            </a:pPr>
            <a:endParaRPr dirty="0"/>
          </a:p>
          <a:p>
            <a:pPr marL="0" indent="0">
              <a:buClr>
                <a:schemeClr val="dk1"/>
              </a:buClr>
              <a:buSzPts val="1200"/>
            </a:pPr>
            <a:endParaRPr dirty="0"/>
          </a:p>
          <a:p>
            <a:pPr marL="0" indent="0">
              <a:buClr>
                <a:schemeClr val="dk1"/>
              </a:buClr>
              <a:buSzPts val="300"/>
            </a:pPr>
            <a:endParaRPr dirty="0"/>
          </a:p>
        </p:txBody>
      </p:sp>
      <p:sp>
        <p:nvSpPr>
          <p:cNvPr id="646" name="Google Shape;646;g3de4340800_0_792:notes"/>
          <p:cNvSpPr txBox="1">
            <a:spLocks noGrp="1"/>
          </p:cNvSpPr>
          <p:nvPr>
            <p:ph type="sldNum" idx="12"/>
          </p:nvPr>
        </p:nvSpPr>
        <p:spPr>
          <a:xfrm>
            <a:off x="3970937" y="8829967"/>
            <a:ext cx="3037840" cy="464820"/>
          </a:xfrm>
          <a:prstGeom prst="rect">
            <a:avLst/>
          </a:prstGeom>
          <a:noFill/>
          <a:ln>
            <a:noFill/>
          </a:ln>
        </p:spPr>
        <p:txBody>
          <a:bodyPr spcFirstLastPara="1" wrap="square" lIns="93162" tIns="46568" rIns="93162" bIns="46568"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32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0262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3de4340800_0_79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g3de4340800_0_798: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Clr>
                <a:schemeClr val="dk1"/>
              </a:buClr>
              <a:buSzPts val="300"/>
            </a:pPr>
            <a:r>
              <a:rPr lang="en-US" b="1" dirty="0"/>
              <a:t>Big Idea: </a:t>
            </a:r>
            <a:r>
              <a:rPr lang="en-US" dirty="0"/>
              <a:t>Core Action 3 - Provide all students with opportunities to engage in the work of the lesson--is focused on productive engagement. Notice that these indicators include teacher action matched with student behavior. </a:t>
            </a:r>
            <a:endParaRPr dirty="0"/>
          </a:p>
          <a:p>
            <a:pPr marL="0" indent="0">
              <a:buClr>
                <a:schemeClr val="dk1"/>
              </a:buClr>
              <a:buSzPts val="1200"/>
            </a:pPr>
            <a:endParaRPr dirty="0"/>
          </a:p>
          <a:p>
            <a:pPr marL="0" indent="0">
              <a:buClr>
                <a:schemeClr val="dk1"/>
              </a:buClr>
              <a:buSzPts val="1200"/>
            </a:pPr>
            <a:r>
              <a:rPr lang="en-US" b="1" dirty="0"/>
              <a:t>(bullets below are the same notes from the previous slides)</a:t>
            </a:r>
            <a:endParaRPr dirty="0"/>
          </a:p>
          <a:p>
            <a:pPr marL="465887" indent="-297650">
              <a:buClr>
                <a:schemeClr val="dk1"/>
              </a:buClr>
              <a:buSzPts val="1000"/>
              <a:buFont typeface="Calibri"/>
              <a:buChar char="●"/>
            </a:pPr>
            <a:r>
              <a:rPr lang="en-US" b="0" dirty="0"/>
              <a:t>Let’s consider what evidence for these indicators might look like. </a:t>
            </a:r>
            <a:endParaRPr b="0" dirty="0"/>
          </a:p>
          <a:p>
            <a:pPr marL="465887" indent="-297650">
              <a:buClr>
                <a:schemeClr val="dk1"/>
              </a:buClr>
              <a:buSzPts val="1000"/>
              <a:buFont typeface="Calibri"/>
              <a:buChar char="●"/>
            </a:pPr>
            <a:r>
              <a:rPr lang="en-US" b="0" dirty="0"/>
              <a:t>Are the students doing the majority of the work of reading, writing, speaking or listening? </a:t>
            </a:r>
            <a:endParaRPr b="0" dirty="0"/>
          </a:p>
          <a:p>
            <a:pPr marL="465887" indent="-297650">
              <a:buClr>
                <a:schemeClr val="dk1"/>
              </a:buClr>
              <a:buSzPts val="1000"/>
              <a:buFont typeface="Calibri"/>
              <a:buChar char="●"/>
            </a:pPr>
            <a:r>
              <a:rPr lang="en-US" b="0" dirty="0"/>
              <a:t>Were students able to successfully respond to the text-dependent questions and tasks with evidence and precision?</a:t>
            </a:r>
            <a:endParaRPr b="0" dirty="0"/>
          </a:p>
          <a:p>
            <a:pPr marL="465887" indent="-297650">
              <a:buClr>
                <a:schemeClr val="dk1"/>
              </a:buClr>
              <a:buSzPts val="1000"/>
              <a:buFont typeface="Calibri"/>
              <a:buChar char="●"/>
            </a:pPr>
            <a:r>
              <a:rPr lang="en-US" b="0" dirty="0"/>
              <a:t>What strategies did the teacher utilize to encourage collaboration among students? </a:t>
            </a:r>
            <a:endParaRPr b="0" dirty="0"/>
          </a:p>
          <a:p>
            <a:pPr marL="465887" indent="-297650">
              <a:buClr>
                <a:schemeClr val="dk1"/>
              </a:buClr>
              <a:buSzPts val="1000"/>
              <a:buFont typeface="Calibri"/>
              <a:buChar char="●"/>
            </a:pPr>
            <a:r>
              <a:rPr lang="en-US" b="0" dirty="0"/>
              <a:t>Did students exhibit productive struggle? Did the teacher encourage productive struggle?</a:t>
            </a:r>
            <a:endParaRPr b="0" dirty="0"/>
          </a:p>
          <a:p>
            <a:pPr marL="465887" indent="-297650">
              <a:buClr>
                <a:schemeClr val="dk1"/>
              </a:buClr>
              <a:buSzPts val="1000"/>
              <a:buFont typeface="Calibri"/>
              <a:buChar char="●"/>
            </a:pPr>
            <a:r>
              <a:rPr lang="en-US" b="0" dirty="0"/>
              <a:t>What supports are available for student reading below grade level?  What extension are provided for students reading above grade level?</a:t>
            </a:r>
            <a:endParaRPr b="0" dirty="0"/>
          </a:p>
          <a:p>
            <a:pPr marL="465887" indent="-297650">
              <a:buClr>
                <a:schemeClr val="dk1"/>
              </a:buClr>
              <a:buSzPts val="1000"/>
              <a:buFont typeface="Calibri"/>
              <a:buChar char="●"/>
            </a:pPr>
            <a:r>
              <a:rPr lang="en-US" b="0" dirty="0"/>
              <a:t>How does the teacher provide opportunities for students to persist through challenges?</a:t>
            </a:r>
            <a:endParaRPr b="0" dirty="0"/>
          </a:p>
          <a:p>
            <a:pPr marL="0" indent="0">
              <a:buClr>
                <a:schemeClr val="dk1"/>
              </a:buClr>
              <a:buSzPts val="300"/>
            </a:pPr>
            <a:endParaRPr dirty="0"/>
          </a:p>
          <a:p>
            <a:pPr marL="0" indent="0">
              <a:buClr>
                <a:schemeClr val="dk1"/>
              </a:buClr>
              <a:buSzPts val="300"/>
            </a:pPr>
            <a:endParaRPr dirty="0"/>
          </a:p>
        </p:txBody>
      </p:sp>
      <p:sp>
        <p:nvSpPr>
          <p:cNvPr id="653" name="Google Shape;653;g3de4340800_0_798:notes"/>
          <p:cNvSpPr txBox="1">
            <a:spLocks noGrp="1"/>
          </p:cNvSpPr>
          <p:nvPr>
            <p:ph type="sldNum" idx="12"/>
          </p:nvPr>
        </p:nvSpPr>
        <p:spPr>
          <a:xfrm>
            <a:off x="3970937" y="8829967"/>
            <a:ext cx="3037840" cy="464820"/>
          </a:xfrm>
          <a:prstGeom prst="rect">
            <a:avLst/>
          </a:prstGeom>
          <a:noFill/>
          <a:ln>
            <a:noFill/>
          </a:ln>
        </p:spPr>
        <p:txBody>
          <a:bodyPr spcFirstLastPara="1" wrap="square" lIns="93162" tIns="46568" rIns="93162" bIns="46568"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33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7786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36: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These questions, helpful to an observer, also provide great opportunity for teachers/coaches to plan and reflect on student responses and work. </a:t>
            </a:r>
            <a:endParaRPr b="1" dirty="0"/>
          </a:p>
          <a:p>
            <a:pPr marL="0" indent="0"/>
            <a:endParaRPr b="1" dirty="0"/>
          </a:p>
          <a:p>
            <a:pPr marL="0" indent="0"/>
            <a:r>
              <a:rPr lang="en-US" b="1" dirty="0"/>
              <a:t>Details:</a:t>
            </a:r>
            <a:endParaRPr dirty="0"/>
          </a:p>
          <a:p>
            <a:pPr marL="174708" indent="-174708">
              <a:buClr>
                <a:schemeClr val="dk1"/>
              </a:buClr>
              <a:buSzPts val="1200"/>
              <a:buFont typeface="Arial"/>
              <a:buChar char="•"/>
            </a:pPr>
            <a:r>
              <a:rPr lang="en-US" dirty="0"/>
              <a:t>Scribing teacher directions and associated student responses is helpful. </a:t>
            </a:r>
            <a:endParaRPr dirty="0"/>
          </a:p>
          <a:p>
            <a:pPr marL="174708" indent="-174708">
              <a:buClr>
                <a:schemeClr val="dk1"/>
              </a:buClr>
              <a:buSzPts val="1200"/>
              <a:buFont typeface="Arial"/>
              <a:buChar char="•"/>
            </a:pPr>
            <a:r>
              <a:rPr lang="en-US" dirty="0"/>
              <a:t>Notes and evidence are critical for this Core Action. Sometimes teachers are not aware of how students are reacting or patterns of calling on students, etc. </a:t>
            </a:r>
            <a:endParaRPr dirty="0"/>
          </a:p>
          <a:p>
            <a:pPr marL="174708" indent="-174708">
              <a:buClr>
                <a:schemeClr val="dk1"/>
              </a:buClr>
              <a:buSzPts val="1200"/>
              <a:buFont typeface="Arial"/>
              <a:buChar char="•"/>
            </a:pPr>
            <a:r>
              <a:rPr lang="en-US" dirty="0"/>
              <a:t>Colleagues and coaches can facilitate reflection on what procedures and routines support students in engaging productively with high-quality text and text-dependent questions.</a:t>
            </a:r>
            <a:endParaRPr dirty="0"/>
          </a:p>
          <a:p>
            <a:pPr marL="174708" indent="-174708">
              <a:buClr>
                <a:schemeClr val="dk1"/>
              </a:buClr>
              <a:buSzPts val="1200"/>
              <a:buFont typeface="Arial"/>
              <a:buChar char="•"/>
            </a:pPr>
            <a:r>
              <a:rPr lang="en-US" dirty="0"/>
              <a:t>Supports and extensions for students should be evident in lesson plans and conversations. </a:t>
            </a:r>
            <a:endParaRPr dirty="0"/>
          </a:p>
        </p:txBody>
      </p:sp>
      <p:sp>
        <p:nvSpPr>
          <p:cNvPr id="660" name="Google Shape;660;p36: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34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3863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3eb107b42b_0_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g3eb107b42b_0_12: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For this activity, participants will need a copy of the IPG. Independently, participants will read each indicator and highlight key words and phrases that are important for ensuring students are engaging in the work of the lesson. Then, in small groups, the participants will draft examples of what the indicators look like in the classroom (either examples they  have observed or wish to observe). These can be recorded on large chart paper to be posted around the room for a “gallery walk” or a large-group share.  </a:t>
            </a:r>
            <a:endParaRPr b="1" dirty="0"/>
          </a:p>
          <a:p>
            <a:pPr marL="0" indent="0"/>
            <a:endParaRPr b="1" dirty="0"/>
          </a:p>
          <a:p>
            <a:pPr marL="0" indent="0"/>
            <a:endParaRPr b="1" dirty="0"/>
          </a:p>
          <a:p>
            <a:pPr marL="0" indent="0"/>
            <a:endParaRPr b="1" dirty="0"/>
          </a:p>
        </p:txBody>
      </p:sp>
      <p:sp>
        <p:nvSpPr>
          <p:cNvPr id="668" name="Google Shape;668;g3eb107b42b_0_12: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35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4448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46: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Now that we’ve worked through all of the Core Actions, we’ll practice putting it all together and using the guide using a tool to focus conversations. </a:t>
            </a:r>
            <a:r>
              <a:rPr lang="en-US" u="sng" dirty="0">
                <a:solidFill>
                  <a:schemeClr val="accent5"/>
                </a:solidFill>
                <a:hlinkClick r:id="rId3"/>
              </a:rPr>
              <a:t>https://www.youtube.com/watch?v=XFRClI2q18Y</a:t>
            </a:r>
            <a:r>
              <a:rPr lang="en-US" dirty="0"/>
              <a:t>  </a:t>
            </a:r>
            <a:endParaRPr b="1" dirty="0"/>
          </a:p>
          <a:p>
            <a:pPr marL="0" indent="0"/>
            <a:endParaRPr b="1" dirty="0"/>
          </a:p>
          <a:p>
            <a:pPr marL="0" indent="0"/>
            <a:r>
              <a:rPr lang="en-US" b="1" dirty="0"/>
              <a:t>Details:</a:t>
            </a:r>
          </a:p>
          <a:p>
            <a:pPr marL="0" indent="0"/>
            <a:r>
              <a:rPr lang="en-US" b="1" dirty="0"/>
              <a:t>PART 1:</a:t>
            </a:r>
            <a:endParaRPr b="1" dirty="0"/>
          </a:p>
          <a:p>
            <a:pPr marL="174708" indent="-174708">
              <a:buClr>
                <a:schemeClr val="dk1"/>
              </a:buClr>
              <a:buSzPts val="1200"/>
              <a:buFont typeface="Arial" panose="020B0604020202020204" pitchFamily="34" charset="0"/>
              <a:buChar char="•"/>
            </a:pPr>
            <a:r>
              <a:rPr lang="en-US" dirty="0"/>
              <a:t>Have participants review the completed “What Makes this Text Complex” for Man’s Search for Meaning </a:t>
            </a:r>
            <a:endParaRPr dirty="0"/>
          </a:p>
          <a:p>
            <a:pPr marL="174708" indent="-174708">
              <a:buClr>
                <a:schemeClr val="dk1"/>
              </a:buClr>
              <a:buSzPts val="1200"/>
              <a:buFont typeface="Arial"/>
              <a:buChar char="•"/>
            </a:pPr>
            <a:r>
              <a:rPr lang="en-US" dirty="0"/>
              <a:t>Discuss what is most complex about the text and what supports we might see to provide all students the opportunity to read and deeply understand the text. Note that evidence from this text complexity analysis should be used to complete Core Action 1, indicators B and C (either now or after the observed lesson). </a:t>
            </a:r>
            <a:endParaRPr dirty="0"/>
          </a:p>
          <a:p>
            <a:pPr marL="174708" indent="-174708">
              <a:buClr>
                <a:schemeClr val="dk1"/>
              </a:buClr>
              <a:buSzPts val="1200"/>
              <a:buFont typeface="Arial"/>
              <a:buChar char="•"/>
            </a:pPr>
            <a:r>
              <a:rPr lang="en-US" dirty="0"/>
              <a:t>Allow time for participants to read the text and then play the video (16 minutes). Move to the next slide to watch the video. </a:t>
            </a:r>
          </a:p>
          <a:p>
            <a:pPr marL="0" indent="0">
              <a:buClr>
                <a:schemeClr val="dk1"/>
              </a:buClr>
              <a:buSzPts val="1200"/>
            </a:pPr>
            <a:r>
              <a:rPr lang="en-US" b="1" dirty="0"/>
              <a:t>PART 2:</a:t>
            </a:r>
          </a:p>
          <a:p>
            <a:pPr marL="174708" indent="-174708">
              <a:buClr>
                <a:schemeClr val="dk1"/>
              </a:buClr>
              <a:buSzPts val="1200"/>
              <a:buFont typeface="Arial" panose="020B0604020202020204" pitchFamily="34" charset="0"/>
              <a:buChar char="•"/>
            </a:pPr>
            <a:r>
              <a:rPr lang="en-US" dirty="0"/>
              <a:t>Watch the lesson video (approximately 16 minutes run time for the edited video); collect and record low-inference notes. Assume positive intentions of the teacher and that he/she does what he/she thinks is in the best interest of his/her students.  If you question what they’re doing, think about why someone might be think it’s the right thing to do.  Be open and curious about what you see!</a:t>
            </a:r>
          </a:p>
          <a:p>
            <a:pPr marL="174708" indent="-174708">
              <a:buClr>
                <a:schemeClr val="dk1"/>
              </a:buClr>
              <a:buSzPts val="1200"/>
              <a:buFont typeface="Arial" panose="020B0604020202020204" pitchFamily="34" charset="0"/>
              <a:buChar char="•"/>
            </a:pPr>
            <a:r>
              <a:rPr lang="en-US" dirty="0"/>
              <a:t>Remind participants to pay close attention to teacher-student interactions during the lesson: What does the teacher say and do? How are students engaged in the lesson and how does the teacher encourage that engagement? How are students demonstrating their understanding, their strategies for answering questions or completing tasks? If necessary, suggest that participants use a simple t-chart to track what teacher says/does on one side and what students say/do on the other.</a:t>
            </a:r>
          </a:p>
          <a:p>
            <a:pPr marL="640594" lvl="1" indent="-174708">
              <a:buClr>
                <a:schemeClr val="dk1"/>
              </a:buClr>
              <a:buSzPts val="1200"/>
              <a:buFont typeface="Arial" panose="020B0604020202020204" pitchFamily="34" charset="0"/>
              <a:buChar char="•"/>
            </a:pPr>
            <a:r>
              <a:rPr lang="en-US" dirty="0"/>
              <a:t>It may be challenging for participants to keep track of everything teachers and students are saying a doing while watching the video.  If necessary:</a:t>
            </a:r>
          </a:p>
          <a:p>
            <a:pPr marL="640594" lvl="1" indent="-174708">
              <a:buClr>
                <a:schemeClr val="dk1"/>
              </a:buClr>
              <a:buSzPts val="1200"/>
              <a:buFont typeface="Arial" panose="020B0604020202020204" pitchFamily="34" charset="0"/>
              <a:buChar char="•"/>
            </a:pPr>
            <a:r>
              <a:rPr lang="en-US" dirty="0"/>
              <a:t>Facilitators may want to have participants watch the video once before the session (as pre-work) without taking notes.  Similar to the “first read” of a text, watching the video will simply provide participants with the gist of the lesson before focusing on collecting low-inference notes and/or engaging with the IPG.</a:t>
            </a:r>
          </a:p>
          <a:p>
            <a:pPr marL="931774" lvl="1" indent="-297650">
              <a:buClr>
                <a:schemeClr val="dk1"/>
              </a:buClr>
              <a:buSzPts val="1000"/>
              <a:buFont typeface="Courier New"/>
              <a:buChar char="o"/>
            </a:pPr>
            <a:r>
              <a:rPr lang="en-US" dirty="0"/>
              <a:t>Important note:  Be sure that participants track every question asked or task explained throughout the lesson.  This is will be important evidence to consider for Core Action 2.</a:t>
            </a:r>
          </a:p>
          <a:p>
            <a:pPr marL="342944" indent="-174708">
              <a:buClr>
                <a:schemeClr val="dk1"/>
              </a:buClr>
              <a:buSzPts val="1000"/>
              <a:buFont typeface="Arial" panose="020B0604020202020204" pitchFamily="34" charset="0"/>
              <a:buChar char="•"/>
            </a:pPr>
            <a:r>
              <a:rPr lang="en-US" dirty="0"/>
              <a:t>Participants should not yet be concerned with putting their notes into the evidence sections in the IPG. They should just capture notes and will have the opportunity to apply notes to the indicators for the IPG immediately after watching the video. </a:t>
            </a:r>
          </a:p>
          <a:p>
            <a:pPr marL="342944" indent="-174708">
              <a:buClr>
                <a:schemeClr val="dk1"/>
              </a:buClr>
              <a:buSzPts val="1000"/>
              <a:buFont typeface="Arial" panose="020B0604020202020204" pitchFamily="34" charset="0"/>
              <a:buChar char="•"/>
            </a:pPr>
            <a:r>
              <a:rPr lang="en-US" dirty="0"/>
              <a:t>Participant may also note open questions or wonderings they may have as they watch the lesson.</a:t>
            </a:r>
          </a:p>
          <a:p>
            <a:pPr marL="342944" indent="-174708">
              <a:buClr>
                <a:schemeClr val="dk1"/>
              </a:buClr>
              <a:buSzPts val="1000"/>
              <a:buFont typeface="Arial" panose="020B0604020202020204" pitchFamily="34" charset="0"/>
              <a:buChar char="•"/>
            </a:pPr>
            <a:r>
              <a:rPr lang="en-US" dirty="0"/>
              <a:t>Once they have watched the video, participants should complete the IPG on the clean copy provided. </a:t>
            </a:r>
          </a:p>
          <a:p>
            <a:pPr marL="342944" indent="-174708">
              <a:buClr>
                <a:schemeClr val="dk1"/>
              </a:buClr>
              <a:buSzPts val="1000"/>
              <a:buFont typeface="Arial" panose="020B0604020202020204" pitchFamily="34" charset="0"/>
              <a:buChar char="•"/>
            </a:pPr>
            <a:r>
              <a:rPr lang="en-US" dirty="0"/>
              <a:t>Following the completion of the IPG, allow for small group and then a large group discussion of the participants' findings. There is a key provided to help participants with this activity.</a:t>
            </a:r>
          </a:p>
          <a:p>
            <a:pPr marL="0" indent="0">
              <a:buClr>
                <a:schemeClr val="dk1"/>
              </a:buClr>
              <a:buSzPts val="300"/>
            </a:pPr>
            <a:endParaRPr lang="en-US" dirty="0"/>
          </a:p>
          <a:p>
            <a:pPr marL="0" indent="0">
              <a:buClr>
                <a:schemeClr val="dk1"/>
              </a:buClr>
              <a:buSzPts val="1200"/>
            </a:pPr>
            <a:endParaRPr dirty="0"/>
          </a:p>
          <a:p>
            <a:pPr marL="0" indent="0">
              <a:buClr>
                <a:schemeClr val="dk1"/>
              </a:buClr>
              <a:buSzPts val="1200"/>
            </a:pPr>
            <a:r>
              <a:rPr lang="en-US" dirty="0"/>
              <a:t>Facilitator Note: Allow 45-60 minutes for this section. </a:t>
            </a:r>
            <a:endParaRPr dirty="0"/>
          </a:p>
          <a:p>
            <a:pPr marL="0" indent="0">
              <a:buClr>
                <a:schemeClr val="dk1"/>
              </a:buClr>
              <a:buSzPts val="1200"/>
            </a:pPr>
            <a:r>
              <a:rPr lang="en-US" dirty="0"/>
              <a:t>Options: If desired, video can be substituted with another video of classroom instruction from Achieve the Core  or found elsewhere to be evaluated using the Instructional Practice Guide. </a:t>
            </a:r>
            <a:endParaRPr dirty="0"/>
          </a:p>
          <a:p>
            <a:pPr marL="0" indent="0">
              <a:buClr>
                <a:schemeClr val="dk1"/>
              </a:buClr>
              <a:buSzPts val="300"/>
            </a:pPr>
            <a:endParaRPr lang="en-US" b="1" dirty="0"/>
          </a:p>
          <a:p>
            <a:pPr marL="0" indent="0"/>
            <a:endParaRPr dirty="0"/>
          </a:p>
        </p:txBody>
      </p:sp>
      <p:sp>
        <p:nvSpPr>
          <p:cNvPr id="675" name="Google Shape;675;p46: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36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9811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47: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174708" indent="-174708">
              <a:buClr>
                <a:schemeClr val="dk1"/>
              </a:buClr>
              <a:buSzPts val="1200"/>
              <a:buFont typeface="Arial"/>
              <a:buChar char="•"/>
            </a:pPr>
            <a:r>
              <a:rPr lang="en-US" b="1" dirty="0"/>
              <a:t>Big Idea: </a:t>
            </a:r>
            <a:r>
              <a:rPr lang="en-US" dirty="0"/>
              <a:t>This 10</a:t>
            </a:r>
            <a:r>
              <a:rPr lang="en-US" baseline="30000" dirty="0"/>
              <a:t>th</a:t>
            </a:r>
            <a:r>
              <a:rPr lang="en-US" dirty="0"/>
              <a:t> grade video is of the teacher teaching the excerpt from Man’s Search for Meaning. Collect evidence for the Core Actions on your IPG.</a:t>
            </a:r>
            <a:endParaRPr dirty="0"/>
          </a:p>
          <a:p>
            <a:pPr marL="0" indent="0"/>
            <a:r>
              <a:rPr lang="en-US" u="sng" dirty="0">
                <a:solidFill>
                  <a:schemeClr val="hlink"/>
                </a:solidFill>
                <a:hlinkClick r:id="rId3"/>
              </a:rPr>
              <a:t>https://www.youtube.com/watch?v=XFRClI2q18Y</a:t>
            </a:r>
            <a:r>
              <a:rPr lang="en-US" dirty="0"/>
              <a:t> </a:t>
            </a:r>
            <a:endParaRPr dirty="0"/>
          </a:p>
          <a:p>
            <a:pPr marL="174708" indent="-97060">
              <a:buClr>
                <a:schemeClr val="dk1"/>
              </a:buClr>
              <a:buSzPts val="1200"/>
            </a:pPr>
            <a:endParaRPr b="1" dirty="0"/>
          </a:p>
          <a:p>
            <a:pPr marL="174708" indent="-174708">
              <a:buClr>
                <a:schemeClr val="dk1"/>
              </a:buClr>
              <a:buSzPts val="1200"/>
              <a:buFont typeface="Arial"/>
              <a:buChar char="•"/>
            </a:pPr>
            <a:r>
              <a:rPr lang="en-US" dirty="0"/>
              <a:t>Participants will watch this video and then complete an IPG for the text and lesson. </a:t>
            </a:r>
            <a:endParaRPr dirty="0"/>
          </a:p>
          <a:p>
            <a:pPr marL="174708" indent="-174708">
              <a:buClr>
                <a:schemeClr val="dk1"/>
              </a:buClr>
              <a:buSzPts val="1200"/>
              <a:buFont typeface="Arial"/>
              <a:buChar char="•"/>
            </a:pPr>
            <a:r>
              <a:rPr lang="en-US" dirty="0"/>
              <a:t>Evidence for Core Action 1, Indicators B and C should come from the “What Makes this Text Complex” for the </a:t>
            </a:r>
            <a:r>
              <a:rPr lang="en-US" i="1" dirty="0"/>
              <a:t>Man’s Search for Meaning</a:t>
            </a:r>
            <a:r>
              <a:rPr lang="en-US" dirty="0"/>
              <a:t> excerpt. </a:t>
            </a:r>
            <a:endParaRPr dirty="0"/>
          </a:p>
          <a:p>
            <a:pPr marL="174708" indent="-174708">
              <a:buClr>
                <a:schemeClr val="dk1"/>
              </a:buClr>
              <a:buSzPts val="1200"/>
              <a:buFont typeface="Arial"/>
              <a:buChar char="•"/>
            </a:pPr>
            <a:r>
              <a:rPr lang="en-US" dirty="0"/>
              <a:t>Lead the discussion of the lesson, encouraging the use of evidence matched to the IPG Core Actions. (move to the next slide)</a:t>
            </a:r>
            <a:endParaRPr dirty="0"/>
          </a:p>
          <a:p>
            <a:pPr marL="0" indent="0">
              <a:buClr>
                <a:schemeClr val="dk1"/>
              </a:buClr>
              <a:buSzPts val="1200"/>
            </a:pPr>
            <a:endParaRPr dirty="0"/>
          </a:p>
          <a:p>
            <a:pPr marL="0" indent="0">
              <a:buClr>
                <a:schemeClr val="dk1"/>
              </a:buClr>
              <a:buSzPts val="1200"/>
            </a:pPr>
            <a:endParaRPr dirty="0"/>
          </a:p>
          <a:p>
            <a:pPr marL="0" indent="0"/>
            <a:endParaRPr b="1" dirty="0"/>
          </a:p>
          <a:p>
            <a:pPr marL="0" indent="0"/>
            <a:endParaRPr dirty="0"/>
          </a:p>
        </p:txBody>
      </p:sp>
      <p:sp>
        <p:nvSpPr>
          <p:cNvPr id="689" name="Google Shape;689;p47: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37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7386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48: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Reflect on the culminating activity using the Instructional Practice Guide. </a:t>
            </a:r>
            <a:endParaRPr dirty="0"/>
          </a:p>
          <a:p>
            <a:pPr marL="0" indent="0"/>
            <a:endParaRPr dirty="0"/>
          </a:p>
          <a:p>
            <a:pPr marL="0" indent="0"/>
            <a:r>
              <a:rPr lang="en-US" b="1" dirty="0"/>
              <a:t>Details: </a:t>
            </a:r>
            <a:r>
              <a:rPr lang="en-US" dirty="0"/>
              <a:t>The IPG tool can drive conversations about ensuring alignment to CCR standards in instruction. It is important to remember to use the tool as a point of discussion rather than an evaluation tool.</a:t>
            </a:r>
            <a:endParaRPr dirty="0"/>
          </a:p>
        </p:txBody>
      </p:sp>
      <p:sp>
        <p:nvSpPr>
          <p:cNvPr id="696" name="Google Shape;696;p48: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38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52713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p50: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Reflect with participants about how the guides could or will be useful in their settings. </a:t>
            </a:r>
            <a:endParaRPr dirty="0"/>
          </a:p>
          <a:p>
            <a:pPr marL="0" indent="0"/>
            <a:endParaRPr dirty="0"/>
          </a:p>
          <a:p>
            <a:pPr marL="0" indent="0"/>
            <a:r>
              <a:rPr lang="en-US" b="1" dirty="0"/>
              <a:t>Details:</a:t>
            </a:r>
            <a:endParaRPr dirty="0"/>
          </a:p>
          <a:p>
            <a:pPr marL="174708" indent="-174708">
              <a:buClr>
                <a:schemeClr val="dk1"/>
              </a:buClr>
              <a:buSzPts val="1200"/>
              <a:buFont typeface="Arial"/>
              <a:buChar char="•"/>
            </a:pPr>
            <a:r>
              <a:rPr lang="en-US" dirty="0"/>
              <a:t>What  IPG Core Actions need further professional learning support? Check out the resources at www.achievethecore.org </a:t>
            </a:r>
            <a:endParaRPr dirty="0"/>
          </a:p>
        </p:txBody>
      </p:sp>
      <p:sp>
        <p:nvSpPr>
          <p:cNvPr id="703" name="Google Shape;703;p50: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39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207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4: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People can be sensitive when discussing instruction. Teachers take a risk when allowing themselves to be recorded while teaching. To honor the spirit of risk-taking and to foster a safe, collaborative environment in which student learning can be discussed, we agree to follow these working agreements. </a:t>
            </a:r>
            <a:endParaRPr dirty="0"/>
          </a:p>
          <a:p>
            <a:pPr marL="0" indent="0"/>
            <a:endParaRPr b="1" dirty="0"/>
          </a:p>
          <a:p>
            <a:pPr marL="0" indent="0"/>
            <a:r>
              <a:rPr lang="en-US" b="1" dirty="0"/>
              <a:t>Details: </a:t>
            </a:r>
            <a:endParaRPr dirty="0"/>
          </a:p>
          <a:p>
            <a:pPr marL="174708" indent="-174708">
              <a:buClr>
                <a:schemeClr val="dk1"/>
              </a:buClr>
              <a:buSzPts val="1200"/>
              <a:buFont typeface="Arial"/>
              <a:buChar char="•"/>
            </a:pPr>
            <a:r>
              <a:rPr lang="en-US" dirty="0"/>
              <a:t>Assume the teacher has a reason for doing what s/he is doing. Ask questions to clarify. </a:t>
            </a:r>
            <a:endParaRPr dirty="0"/>
          </a:p>
          <a:p>
            <a:pPr marL="174708" indent="-174708">
              <a:buClr>
                <a:schemeClr val="dk1"/>
              </a:buClr>
              <a:buSzPts val="1200"/>
              <a:buFont typeface="Arial"/>
              <a:buChar char="•"/>
            </a:pPr>
            <a:r>
              <a:rPr lang="en-US" dirty="0"/>
              <a:t>Keep the focus on how this may be useful to you and your colleagues – keep us informed of innovative ways you make use of these tools. </a:t>
            </a:r>
            <a:endParaRPr dirty="0"/>
          </a:p>
          <a:p>
            <a:pPr marL="174708" indent="-174708">
              <a:buClr>
                <a:schemeClr val="dk1"/>
              </a:buClr>
              <a:buSzPts val="1200"/>
              <a:buFont typeface="Arial"/>
              <a:buChar char="•"/>
            </a:pPr>
            <a:r>
              <a:rPr lang="en-US" dirty="0"/>
              <a:t>The tools we will use today include many places to capture and provide evidence. We’ll practice communicating using evidence in our reflections and sharing. </a:t>
            </a:r>
            <a:endParaRPr dirty="0"/>
          </a:p>
          <a:p>
            <a:pPr marL="0" indent="0"/>
            <a:endParaRPr b="1" dirty="0"/>
          </a:p>
          <a:p>
            <a:pPr marL="0" indent="0"/>
            <a:r>
              <a:rPr lang="en-US" b="1" dirty="0"/>
              <a:t>Facilitator Note: </a:t>
            </a:r>
            <a:r>
              <a:rPr lang="en-US" dirty="0"/>
              <a:t>This slide can be replaced with established group norms or adapted as necessary. </a:t>
            </a:r>
            <a:endParaRPr b="1" dirty="0"/>
          </a:p>
        </p:txBody>
      </p:sp>
      <p:sp>
        <p:nvSpPr>
          <p:cNvPr id="414" name="Google Shape;414;p4: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8586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3f90e3ceeb_7_189: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709" name="Google Shape;709;g3f90e3ceeb_7_18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5686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3de9565b49_3_20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3de9565b49_3_209: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dirty="0"/>
          </a:p>
        </p:txBody>
      </p:sp>
      <p:sp>
        <p:nvSpPr>
          <p:cNvPr id="719" name="Google Shape;719;g3de9565b49_3_209:notes"/>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41</a:t>
            </a:fld>
            <a:endParaRPr/>
          </a:p>
        </p:txBody>
      </p:sp>
    </p:spTree>
    <p:extLst>
      <p:ext uri="{BB962C8B-B14F-4D97-AF65-F5344CB8AC3E}">
        <p14:creationId xmlns:p14="http://schemas.microsoft.com/office/powerpoint/2010/main" val="100409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5: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The materials shared today are designed to be used in a variety of settings. All materials are included in your packet today and are available at www.achievethecore.org. Please use and share them widely. </a:t>
            </a:r>
            <a:endParaRPr b="1" dirty="0"/>
          </a:p>
          <a:p>
            <a:pPr marL="0" indent="0"/>
            <a:endParaRPr b="1" dirty="0"/>
          </a:p>
          <a:p>
            <a:pPr marL="0" indent="0"/>
            <a:r>
              <a:rPr lang="en-US" b="1" dirty="0"/>
              <a:t>Details:</a:t>
            </a:r>
            <a:endParaRPr dirty="0"/>
          </a:p>
          <a:p>
            <a:pPr marL="174708" indent="-174708">
              <a:buClr>
                <a:schemeClr val="dk1"/>
              </a:buClr>
              <a:buSzPts val="1200"/>
              <a:buFont typeface="Arial"/>
              <a:buChar char="•"/>
            </a:pPr>
            <a:r>
              <a:rPr lang="en-US" dirty="0"/>
              <a:t>Tab your materials and make notes as you go - all these resources are available to you free on achievethecore.org </a:t>
            </a:r>
            <a:r>
              <a:rPr lang="en-US" u="sng" dirty="0">
                <a:solidFill>
                  <a:schemeClr val="hlink"/>
                </a:solidFill>
                <a:hlinkClick r:id="rId3"/>
              </a:rPr>
              <a:t>https://achievethecore.org/</a:t>
            </a:r>
            <a:r>
              <a:rPr lang="en-US" dirty="0"/>
              <a:t> </a:t>
            </a:r>
            <a:endParaRPr dirty="0"/>
          </a:p>
          <a:p>
            <a:pPr marL="174708" indent="-174708">
              <a:buClr>
                <a:schemeClr val="dk1"/>
              </a:buClr>
              <a:buSzPts val="1200"/>
              <a:buFont typeface="Arial"/>
              <a:buChar char="•"/>
            </a:pPr>
            <a:r>
              <a:rPr lang="en-US" dirty="0"/>
              <a:t>We cover a lot of material – each Core Action is supported at an even deeper level with tools and resources. We’ll mention those and if you find an area you would like to investigate further, or need more support with, make note of it. </a:t>
            </a:r>
            <a:endParaRPr dirty="0"/>
          </a:p>
          <a:p>
            <a:pPr marL="174708" indent="-174708">
              <a:buClr>
                <a:schemeClr val="dk1"/>
              </a:buClr>
              <a:buSzPts val="1200"/>
              <a:buFont typeface="Arial"/>
              <a:buChar char="•"/>
            </a:pPr>
            <a:r>
              <a:rPr lang="en-US" dirty="0"/>
              <a:t>Use the tools for evaluating text complexity, text dependency, etc. not just today, but throughout instructional planning, coaching, etc. to align practices and resources to college and career ready standards</a:t>
            </a:r>
            <a:endParaRPr dirty="0"/>
          </a:p>
          <a:p>
            <a:pPr marL="174708" indent="-174708">
              <a:buClr>
                <a:schemeClr val="dk1"/>
              </a:buClr>
              <a:buSzPts val="1200"/>
              <a:buFont typeface="Arial"/>
              <a:buChar char="•"/>
            </a:pPr>
            <a:r>
              <a:rPr lang="en-US" dirty="0"/>
              <a:t>Optional: Include PowerPoint with space to take notes</a:t>
            </a:r>
            <a:endParaRPr dirty="0"/>
          </a:p>
          <a:p>
            <a:pPr marL="174708" indent="-174708">
              <a:buClr>
                <a:schemeClr val="dk1"/>
              </a:buClr>
              <a:buSzPts val="1200"/>
              <a:buFont typeface="Arial"/>
              <a:buChar char="•"/>
            </a:pPr>
            <a:r>
              <a:rPr lang="en-US" dirty="0"/>
              <a:t>Optional: Provide TWO copies of the IPG, one master and one for use in Activities # 1 and # 4</a:t>
            </a:r>
            <a:endParaRPr dirty="0"/>
          </a:p>
        </p:txBody>
      </p:sp>
      <p:sp>
        <p:nvSpPr>
          <p:cNvPr id="421" name="Google Shape;421;p5: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239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6: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What does instruction aligned with CCSS look like? </a:t>
            </a:r>
            <a:endParaRPr b="1" dirty="0"/>
          </a:p>
          <a:p>
            <a:pPr marL="0" indent="0"/>
            <a:endParaRPr b="1" dirty="0"/>
          </a:p>
          <a:p>
            <a:pPr marL="0" indent="0"/>
            <a:r>
              <a:rPr lang="en-US" b="1" dirty="0"/>
              <a:t>Details: (Options)</a:t>
            </a:r>
            <a:endParaRPr dirty="0"/>
          </a:p>
          <a:p>
            <a:pPr marL="174708" indent="-174708">
              <a:buClr>
                <a:schemeClr val="dk1"/>
              </a:buClr>
              <a:buSzPts val="1200"/>
              <a:buFont typeface="Arial"/>
              <a:buChar char="•"/>
            </a:pPr>
            <a:r>
              <a:rPr lang="en-US" dirty="0"/>
              <a:t>Participants can take a minute to think and share with tablemates.</a:t>
            </a:r>
            <a:endParaRPr dirty="0"/>
          </a:p>
          <a:p>
            <a:pPr marL="174708" indent="-174708">
              <a:buClr>
                <a:schemeClr val="dk1"/>
              </a:buClr>
              <a:buSzPts val="1200"/>
              <a:buFont typeface="Arial"/>
              <a:buChar char="•"/>
            </a:pPr>
            <a:r>
              <a:rPr lang="en-US" dirty="0"/>
              <a:t>Show the video. This video about New York State’s experience with implementing CCSS. Included are voices of teachers, students, principals, and John B. King, Jr., New York Commissioner of Education. Teaching the Core, </a:t>
            </a:r>
            <a:r>
              <a:rPr lang="en-US" u="sng" dirty="0">
                <a:solidFill>
                  <a:schemeClr val="hlink"/>
                </a:solidFill>
                <a:hlinkClick r:id="rId3"/>
              </a:rPr>
              <a:t>http://www.engageny.org/resource/teaching-is-the-core</a:t>
            </a:r>
            <a:r>
              <a:rPr lang="en-US" dirty="0"/>
              <a:t> (7:36 minutes)</a:t>
            </a:r>
            <a:endParaRPr dirty="0"/>
          </a:p>
          <a:p>
            <a:pPr marL="0" indent="0"/>
            <a:endParaRPr dirty="0"/>
          </a:p>
        </p:txBody>
      </p:sp>
      <p:sp>
        <p:nvSpPr>
          <p:cNvPr id="428" name="Google Shape;428;p6: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6933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de4340800_0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3de4340800_0_6: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Clr>
                <a:schemeClr val="dk1"/>
              </a:buClr>
              <a:buSzPts val="300"/>
            </a:pPr>
            <a:r>
              <a:rPr lang="en-US" b="1" dirty="0"/>
              <a:t>Big Idea: </a:t>
            </a:r>
            <a:r>
              <a:rPr lang="en-US" dirty="0"/>
              <a:t> The most important instructional Shifts demanded by CCR standards for ELA/Literacy are: text complexity, evidence, and building knowledge. These </a:t>
            </a:r>
            <a:r>
              <a:rPr lang="en-US" dirty="0">
                <a:solidFill>
                  <a:srgbClr val="333333"/>
                </a:solidFill>
              </a:rPr>
              <a:t>Shifts are supported by the college and career readiness research. </a:t>
            </a:r>
            <a:r>
              <a:rPr lang="en-US" dirty="0"/>
              <a:t>Refer to the College- and Career-Ready Shifts for ELA/Literacy (http://achievethecore.org/upload/ELA SAP_ShiftsAtAGlance_02.pdf) handout. </a:t>
            </a:r>
          </a:p>
          <a:p>
            <a:pPr marL="0" indent="0">
              <a:buClr>
                <a:schemeClr val="dk1"/>
              </a:buClr>
              <a:buSzPts val="300"/>
            </a:pPr>
            <a:endParaRPr b="1" dirty="0"/>
          </a:p>
          <a:p>
            <a:pPr marL="0" indent="0">
              <a:buClr>
                <a:schemeClr val="dk1"/>
              </a:buClr>
              <a:buSzPts val="300"/>
            </a:pPr>
            <a:r>
              <a:rPr lang="en-US" b="1" dirty="0"/>
              <a:t>Details:</a:t>
            </a:r>
            <a:endParaRPr dirty="0"/>
          </a:p>
          <a:p>
            <a:pPr marL="174708" indent="-174708">
              <a:buClr>
                <a:schemeClr val="dk1"/>
              </a:buClr>
              <a:buSzPts val="1200"/>
              <a:buFont typeface="Arial"/>
              <a:buChar char="•"/>
            </a:pPr>
            <a:r>
              <a:rPr lang="en-US" b="1" dirty="0"/>
              <a:t> Complexity: </a:t>
            </a:r>
            <a:r>
              <a:rPr lang="en-US" dirty="0">
                <a:solidFill>
                  <a:srgbClr val="000000"/>
                </a:solidFill>
              </a:rPr>
              <a:t>Regular practice with complex text and its academic language</a:t>
            </a:r>
            <a:endParaRPr dirty="0"/>
          </a:p>
          <a:p>
            <a:pPr marL="174708" indent="-174708">
              <a:buSzPts val="1200"/>
              <a:buFont typeface="Arial"/>
              <a:buChar char="•"/>
            </a:pPr>
            <a:r>
              <a:rPr lang="en-US" b="1" dirty="0">
                <a:solidFill>
                  <a:srgbClr val="000000"/>
                </a:solidFill>
              </a:rPr>
              <a:t> </a:t>
            </a:r>
            <a:r>
              <a:rPr lang="en-US" b="1" dirty="0"/>
              <a:t>Evidence: </a:t>
            </a:r>
            <a:r>
              <a:rPr lang="en-US" dirty="0">
                <a:solidFill>
                  <a:srgbClr val="000000"/>
                </a:solidFill>
              </a:rPr>
              <a:t>Reading, writing, and speaking grounded in evidence from text</a:t>
            </a:r>
            <a:endParaRPr dirty="0"/>
          </a:p>
          <a:p>
            <a:pPr marL="174708" indent="-174708">
              <a:buSzPts val="1200"/>
              <a:buFont typeface="Arial"/>
              <a:buChar char="•"/>
            </a:pPr>
            <a:r>
              <a:rPr lang="en-US" b="1" dirty="0">
                <a:solidFill>
                  <a:srgbClr val="000000"/>
                </a:solidFill>
              </a:rPr>
              <a:t> </a:t>
            </a:r>
            <a:r>
              <a:rPr lang="en-US" b="1" dirty="0"/>
              <a:t>Knowledge: </a:t>
            </a:r>
            <a:r>
              <a:rPr lang="en-US" dirty="0">
                <a:solidFill>
                  <a:srgbClr val="000000"/>
                </a:solidFill>
              </a:rPr>
              <a:t>Building knowledge through content-rich nonfiction</a:t>
            </a:r>
            <a:endParaRPr dirty="0"/>
          </a:p>
          <a:p>
            <a:pPr marL="0" indent="0">
              <a:buClr>
                <a:schemeClr val="dk1"/>
              </a:buClr>
              <a:buSzPts val="1200"/>
            </a:pPr>
            <a:endParaRPr dirty="0">
              <a:solidFill>
                <a:srgbClr val="000000"/>
              </a:solidFill>
            </a:endParaRPr>
          </a:p>
          <a:p>
            <a:pPr marL="0" indent="0">
              <a:buSzPts val="1200"/>
            </a:pPr>
            <a:r>
              <a:rPr lang="en-US" dirty="0">
                <a:solidFill>
                  <a:srgbClr val="000000"/>
                </a:solidFill>
              </a:rPr>
              <a:t>Depending on the group’s familiarity with the Shifts and time available, participants may be directed to read, underline, and discuss the important concepts in each Shift description from the </a:t>
            </a:r>
            <a:r>
              <a:rPr lang="en-US" dirty="0"/>
              <a:t>College- and Career-Ready Shifts for ELA/Literacy handout</a:t>
            </a:r>
            <a:r>
              <a:rPr lang="en-US" dirty="0">
                <a:solidFill>
                  <a:srgbClr val="000000"/>
                </a:solidFill>
              </a:rPr>
              <a:t>. </a:t>
            </a:r>
            <a:endParaRPr dirty="0"/>
          </a:p>
          <a:p>
            <a:pPr marL="0" indent="0">
              <a:buClr>
                <a:schemeClr val="dk1"/>
              </a:buClr>
              <a:buSzPts val="1200"/>
            </a:pPr>
            <a:endParaRPr b="1" dirty="0"/>
          </a:p>
          <a:p>
            <a:pPr marL="0" indent="0">
              <a:buClr>
                <a:schemeClr val="dk1"/>
              </a:buClr>
              <a:buSzPts val="1200"/>
            </a:pPr>
            <a:r>
              <a:rPr lang="en-US" b="1" dirty="0"/>
              <a:t>Background Knowledge:</a:t>
            </a:r>
            <a:endParaRPr dirty="0"/>
          </a:p>
          <a:p>
            <a:pPr marL="465887" indent="-232943">
              <a:buClr>
                <a:schemeClr val="dk1"/>
              </a:buClr>
              <a:buSzPts val="1200"/>
              <a:buFont typeface="Calibri"/>
              <a:buChar char="●"/>
            </a:pPr>
            <a:r>
              <a:rPr lang="en-US" dirty="0"/>
              <a:t>There is a 1-2 hour introductory module available at www.achievethecore.org, Professional Development: Introduction to the ELA/Literacy Shifts (http://achievethecore.org/page/394/introduction-to-the-ela-literacy-shifts), if you would like more detailed information and training materials about each Shift and the research behind them.</a:t>
            </a:r>
          </a:p>
          <a:p>
            <a:pPr marL="465887" indent="-232943">
              <a:buClr>
                <a:schemeClr val="dk1"/>
              </a:buClr>
              <a:buSzPts val="1200"/>
              <a:buFont typeface="Calibri"/>
              <a:buChar char="●"/>
            </a:pPr>
            <a:r>
              <a:rPr lang="en-US" dirty="0"/>
              <a:t>For more information about the research and evidence base for the Standards and Shifts, refer to the Research Supporting the Common Core ELA/Literacy Shifts and Standards (https://achievethecore.org/page/2669/research-supporting-the-common-core-ela-literacy-shifts-and-standards). </a:t>
            </a:r>
          </a:p>
        </p:txBody>
      </p:sp>
      <p:sp>
        <p:nvSpPr>
          <p:cNvPr id="436" name="Google Shape;436;g3de4340800_0_6:notes"/>
          <p:cNvSpPr txBox="1">
            <a:spLocks noGrp="1"/>
          </p:cNvSpPr>
          <p:nvPr>
            <p:ph type="sldNum" idx="12"/>
          </p:nvPr>
        </p:nvSpPr>
        <p:spPr>
          <a:xfrm>
            <a:off x="3970937" y="8829967"/>
            <a:ext cx="3037840" cy="464820"/>
          </a:xfrm>
          <a:prstGeom prst="rect">
            <a:avLst/>
          </a:prstGeom>
          <a:noFill/>
          <a:ln>
            <a:noFill/>
          </a:ln>
        </p:spPr>
        <p:txBody>
          <a:bodyPr spcFirstLastPara="1" wrap="square" lIns="93162" tIns="46568" rIns="93162" bIns="46568"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083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8: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b="1" dirty="0"/>
              <a:t>Big Idea: </a:t>
            </a:r>
            <a:r>
              <a:rPr lang="en-US" dirty="0"/>
              <a:t>The tools are designed for use in coaching and collaborating around ELA/literacy lessons in most education settings and are non-evaluative observation tools.  The IPG purposefully focuses on the content of the lesson. </a:t>
            </a:r>
            <a:endParaRPr dirty="0"/>
          </a:p>
          <a:p>
            <a:pPr marL="0" indent="0"/>
            <a:endParaRPr b="1" dirty="0"/>
          </a:p>
          <a:p>
            <a:pPr marL="0" indent="0"/>
            <a:r>
              <a:rPr lang="en-US" b="1" dirty="0"/>
              <a:t>Details:</a:t>
            </a:r>
            <a:endParaRPr dirty="0"/>
          </a:p>
          <a:p>
            <a:pPr marL="174708" indent="-174708">
              <a:buClr>
                <a:schemeClr val="dk1"/>
              </a:buClr>
              <a:buSzPts val="1200"/>
              <a:buFont typeface="Arial"/>
              <a:buChar char="•"/>
            </a:pPr>
            <a:r>
              <a:rPr lang="en-US" dirty="0"/>
              <a:t>Instructional Practice Guides are available either digitally or in print version (https://achievethecore.org/page/1119/instructional-practice-guide)</a:t>
            </a:r>
          </a:p>
          <a:p>
            <a:pPr marL="174708" indent="-174708">
              <a:buClr>
                <a:schemeClr val="dk1"/>
              </a:buClr>
              <a:buSzPts val="1200"/>
              <a:buFont typeface="Arial"/>
              <a:buChar char="•"/>
            </a:pPr>
            <a:r>
              <a:rPr lang="en-US" dirty="0"/>
              <a:t>Each Instructional Practice Guide is for a single lesson and is designed to capture evidence around 3 Core Actions. The Core Actions include indicators, or “look-</a:t>
            </a:r>
            <a:r>
              <a:rPr lang="en-US" dirty="0" err="1"/>
              <a:t>fors</a:t>
            </a:r>
            <a:r>
              <a:rPr lang="en-US" dirty="0"/>
              <a:t>,” around which evidence can be collected. </a:t>
            </a:r>
            <a:endParaRPr dirty="0"/>
          </a:p>
          <a:p>
            <a:pPr marL="174708" indent="-174708">
              <a:buClr>
                <a:schemeClr val="dk1"/>
              </a:buClr>
              <a:buSzPts val="1200"/>
              <a:buFont typeface="Arial"/>
              <a:buChar char="•"/>
            </a:pPr>
            <a:r>
              <a:rPr lang="en-US" dirty="0"/>
              <a:t>Because content expectations vary depending on grade and subject, there are different versions of the IPG.  (K-8 and HS for math, and K-2 and 3-12 for ELA/literacy.)</a:t>
            </a:r>
            <a:endParaRPr dirty="0"/>
          </a:p>
          <a:p>
            <a:pPr marL="0" indent="0"/>
            <a:endParaRPr dirty="0"/>
          </a:p>
        </p:txBody>
      </p:sp>
      <p:sp>
        <p:nvSpPr>
          <p:cNvPr id="446" name="Google Shape;446;p8: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8183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de4340800_0_19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3de4340800_0_199:notes"/>
          <p:cNvSpPr txBox="1">
            <a:spLocks noGrp="1"/>
          </p:cNvSpPr>
          <p:nvPr>
            <p:ph type="body" idx="1"/>
          </p:nvPr>
        </p:nvSpPr>
        <p:spPr>
          <a:xfrm>
            <a:off x="701040" y="4473891"/>
            <a:ext cx="5608320" cy="3660610"/>
          </a:xfrm>
          <a:prstGeom prst="rect">
            <a:avLst/>
          </a:prstGeom>
          <a:noFill/>
          <a:ln>
            <a:noFill/>
          </a:ln>
        </p:spPr>
        <p:txBody>
          <a:bodyPr spcFirstLastPara="1" wrap="square" lIns="93035" tIns="46492" rIns="93035" bIns="46492" anchor="t" anchorCtr="0">
            <a:noAutofit/>
          </a:bodyPr>
          <a:lstStyle/>
          <a:p>
            <a:pPr marL="0" indent="0">
              <a:buClr>
                <a:schemeClr val="dk1"/>
              </a:buClr>
              <a:buSzPts val="300"/>
            </a:pPr>
            <a:r>
              <a:rPr lang="en-US" b="1" dirty="0"/>
              <a:t>Big Idea: </a:t>
            </a:r>
            <a:r>
              <a:rPr lang="en-US" u="none" dirty="0">
                <a:solidFill>
                  <a:schemeClr val="tx2">
                    <a:lumMod val="50000"/>
                  </a:schemeClr>
                </a:solidFill>
              </a:rPr>
              <a:t>The IPGs </a:t>
            </a:r>
            <a:r>
              <a:rPr lang="en-US" dirty="0"/>
              <a:t>are available either digitally or in print version. They are designed to be used to observe a single lesson. The tools are designed for use in coaching and collaborating around ELA/Literacy lessons in most education settings and are non-evaluative observation tools.  The IPG purposefully focuses on the content of the lesson.  Because content expectations vary depending on grade and subject, there are different versions of the IPG.  (K-8 and HS for math, and K-2 and 3-12 for ELA/literacy.)</a:t>
            </a:r>
            <a:endParaRPr dirty="0"/>
          </a:p>
          <a:p>
            <a:pPr marL="0" indent="0">
              <a:buClr>
                <a:schemeClr val="dk1"/>
              </a:buClr>
              <a:buSzPts val="300"/>
            </a:pPr>
            <a:endParaRPr b="1" dirty="0"/>
          </a:p>
          <a:p>
            <a:pPr marL="0" indent="0">
              <a:buClr>
                <a:schemeClr val="dk1"/>
              </a:buClr>
              <a:buSzPts val="300"/>
            </a:pPr>
            <a:r>
              <a:rPr lang="en-US" b="1" dirty="0"/>
              <a:t>Details:</a:t>
            </a:r>
            <a:endParaRPr dirty="0"/>
          </a:p>
          <a:p>
            <a:pPr marL="465887" indent="-297650">
              <a:buClr>
                <a:schemeClr val="dk1"/>
              </a:buClr>
              <a:buSzPts val="1000"/>
              <a:buFont typeface="Calibri"/>
              <a:buChar char="●"/>
            </a:pPr>
            <a:r>
              <a:rPr lang="en-US" dirty="0"/>
              <a:t>Each guide is specific to either K-2, where reading comprehension lessons are based primarily in read aloud and listening, or 3-12 where students are reading the texts themselves.</a:t>
            </a:r>
            <a:endParaRPr dirty="0"/>
          </a:p>
          <a:p>
            <a:pPr marL="465887" indent="-297650">
              <a:buClr>
                <a:schemeClr val="dk1"/>
              </a:buClr>
              <a:buSzPts val="1000"/>
              <a:buFont typeface="Calibri"/>
              <a:buChar char="●"/>
            </a:pPr>
            <a:r>
              <a:rPr lang="en-US" dirty="0"/>
              <a:t>Each guide has three Core Actions, or key practices, with the observable indicators lettered under each. There is also room for recording notes and  evidence for each indicator. </a:t>
            </a:r>
            <a:endParaRPr dirty="0"/>
          </a:p>
          <a:p>
            <a:pPr marL="465887" indent="-297650">
              <a:buClr>
                <a:schemeClr val="dk1"/>
              </a:buClr>
              <a:buSzPts val="1000"/>
              <a:buFont typeface="Calibri"/>
              <a:buChar char="●"/>
            </a:pPr>
            <a:r>
              <a:rPr lang="en-US" dirty="0"/>
              <a:t>The right side of the table includes a “Ratings” column.  Ratings are considered optional and have been designed to offer some guiding language for discussion and calibration. </a:t>
            </a:r>
            <a:endParaRPr dirty="0"/>
          </a:p>
          <a:p>
            <a:pPr marL="465887" indent="-297650">
              <a:buClr>
                <a:schemeClr val="dk1"/>
              </a:buClr>
              <a:buSzPts val="1000"/>
              <a:buFont typeface="Calibri"/>
              <a:buChar char="●"/>
            </a:pPr>
            <a:r>
              <a:rPr lang="en-US" dirty="0"/>
              <a:t>Not every indicator will be observable in every lesson. Similarly, it is possible that ratings are observed as “No” in Core Action 1 with purposeful evidence.</a:t>
            </a:r>
            <a:endParaRPr dirty="0"/>
          </a:p>
          <a:p>
            <a:pPr marL="0" indent="0">
              <a:buClr>
                <a:schemeClr val="dk1"/>
              </a:buClr>
              <a:buSzPts val="300"/>
            </a:pPr>
            <a:br>
              <a:rPr lang="en-US" dirty="0"/>
            </a:br>
            <a:endParaRPr dirty="0"/>
          </a:p>
          <a:p>
            <a:pPr marL="0" indent="0">
              <a:buClr>
                <a:schemeClr val="dk1"/>
              </a:buClr>
              <a:buSzPts val="300"/>
            </a:pPr>
            <a:endParaRPr dirty="0"/>
          </a:p>
        </p:txBody>
      </p:sp>
      <p:sp>
        <p:nvSpPr>
          <p:cNvPr id="454" name="Google Shape;454;g3de4340800_0_199:notes"/>
          <p:cNvSpPr txBox="1">
            <a:spLocks noGrp="1"/>
          </p:cNvSpPr>
          <p:nvPr>
            <p:ph type="sldNum" idx="12"/>
          </p:nvPr>
        </p:nvSpPr>
        <p:spPr>
          <a:xfrm>
            <a:off x="3970937" y="8829967"/>
            <a:ext cx="3037840" cy="466650"/>
          </a:xfrm>
          <a:prstGeom prst="rect">
            <a:avLst/>
          </a:prstGeom>
          <a:noFill/>
          <a:ln>
            <a:noFill/>
          </a:ln>
        </p:spPr>
        <p:txBody>
          <a:bodyPr spcFirstLastPara="1" wrap="square" lIns="93035" tIns="46492" rIns="93035" bIns="46492"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0308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hievethecore.org" TargetMode="Externa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hievethecore.org" TargetMode="Externa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hievethecore.org" TargetMode="Externa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hievethecore.org" TargetMode="Externa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hievethecore.org" TargetMode="Externa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22" name="Google Shape;22;p3"/>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 SAP 2">
  <p:cSld name="Title Slide - SAP 2">
    <p:spTree>
      <p:nvGrpSpPr>
        <p:cNvPr id="1" name="Shape 77"/>
        <p:cNvGrpSpPr/>
        <p:nvPr/>
      </p:nvGrpSpPr>
      <p:grpSpPr>
        <a:xfrm>
          <a:off x="0" y="0"/>
          <a:ext cx="0" cy="0"/>
          <a:chOff x="0" y="0"/>
          <a:chExt cx="0" cy="0"/>
        </a:xfrm>
      </p:grpSpPr>
      <p:sp>
        <p:nvSpPr>
          <p:cNvPr id="78" name="Google Shape;78;p12"/>
          <p:cNvSpPr txBox="1">
            <a:spLocks noGrp="1"/>
          </p:cNvSpPr>
          <p:nvPr>
            <p:ph type="ctrTitle"/>
          </p:nvPr>
        </p:nvSpPr>
        <p:spPr>
          <a:xfrm>
            <a:off x="3507950" y="2362434"/>
            <a:ext cx="5497200" cy="1470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3200"/>
              <a:buFont typeface="Lucida Sans"/>
              <a:buNone/>
              <a:defRPr sz="32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12"/>
          <p:cNvSpPr txBox="1">
            <a:spLocks noGrp="1"/>
          </p:cNvSpPr>
          <p:nvPr>
            <p:ph type="subTitle" idx="1"/>
          </p:nvPr>
        </p:nvSpPr>
        <p:spPr>
          <a:xfrm>
            <a:off x="3507949" y="3835562"/>
            <a:ext cx="5497200" cy="792300"/>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0" name="Google Shape;80;p12"/>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12"/>
          <p:cNvSpPr>
            <a:spLocks noGrp="1"/>
          </p:cNvSpPr>
          <p:nvPr>
            <p:ph type="pic" idx="2"/>
          </p:nvPr>
        </p:nvSpPr>
        <p:spPr>
          <a:xfrm>
            <a:off x="0" y="1857374"/>
            <a:ext cx="3349500" cy="31590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2" name="Google Shape;82;p12"/>
          <p:cNvPicPr preferRelativeResize="0"/>
          <p:nvPr/>
        </p:nvPicPr>
        <p:blipFill rotWithShape="1">
          <a:blip r:embed="rId2">
            <a:alphaModFix/>
          </a:blip>
          <a:srcRect/>
          <a:stretch/>
        </p:blipFill>
        <p:spPr>
          <a:xfrm>
            <a:off x="470080" y="492398"/>
            <a:ext cx="1363577" cy="54133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 SAP Image">
  <p:cSld name="Title Slide - SAP Image">
    <p:spTree>
      <p:nvGrpSpPr>
        <p:cNvPr id="1" name="Shape 88"/>
        <p:cNvGrpSpPr/>
        <p:nvPr/>
      </p:nvGrpSpPr>
      <p:grpSpPr>
        <a:xfrm>
          <a:off x="0" y="0"/>
          <a:ext cx="0" cy="0"/>
          <a:chOff x="0" y="0"/>
          <a:chExt cx="0" cy="0"/>
        </a:xfrm>
      </p:grpSpPr>
      <p:pic>
        <p:nvPicPr>
          <p:cNvPr id="89" name="Google Shape;89;p14" descr="GettyImages_175389704_72dpi_cropped_compressed2.jpg"/>
          <p:cNvPicPr preferRelativeResize="0"/>
          <p:nvPr/>
        </p:nvPicPr>
        <p:blipFill rotWithShape="1">
          <a:blip r:embed="rId2">
            <a:alphaModFix/>
          </a:blip>
          <a:srcRect/>
          <a:stretch/>
        </p:blipFill>
        <p:spPr>
          <a:xfrm>
            <a:off x="0" y="0"/>
            <a:ext cx="9143999" cy="4922874"/>
          </a:xfrm>
          <a:prstGeom prst="rect">
            <a:avLst/>
          </a:prstGeom>
          <a:noFill/>
          <a:ln>
            <a:noFill/>
          </a:ln>
        </p:spPr>
      </p:pic>
      <p:sp>
        <p:nvSpPr>
          <p:cNvPr id="90" name="Google Shape;90;p14"/>
          <p:cNvSpPr txBox="1">
            <a:spLocks noGrp="1"/>
          </p:cNvSpPr>
          <p:nvPr>
            <p:ph type="ctrTitle"/>
          </p:nvPr>
        </p:nvSpPr>
        <p:spPr>
          <a:xfrm>
            <a:off x="237698" y="4930555"/>
            <a:ext cx="8684100" cy="942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4"/>
          <p:cNvSpPr txBox="1">
            <a:spLocks noGrp="1"/>
          </p:cNvSpPr>
          <p:nvPr>
            <p:ph type="subTitle" idx="1"/>
          </p:nvPr>
        </p:nvSpPr>
        <p:spPr>
          <a:xfrm>
            <a:off x="237698" y="5873057"/>
            <a:ext cx="8684100" cy="792300"/>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92" name="Google Shape;92;p14"/>
          <p:cNvPicPr preferRelativeResize="0"/>
          <p:nvPr/>
        </p:nvPicPr>
        <p:blipFill rotWithShape="1">
          <a:blip r:embed="rId3">
            <a:alphaModFix/>
          </a:blip>
          <a:srcRect/>
          <a:stretch/>
        </p:blipFill>
        <p:spPr>
          <a:xfrm>
            <a:off x="470080" y="492398"/>
            <a:ext cx="1363577" cy="54133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93"/>
        <p:cNvGrpSpPr/>
        <p:nvPr/>
      </p:nvGrpSpPr>
      <p:grpSpPr>
        <a:xfrm>
          <a:off x="0" y="0"/>
          <a:ext cx="0" cy="0"/>
          <a:chOff x="0" y="0"/>
          <a:chExt cx="0" cy="0"/>
        </a:xfrm>
      </p:grpSpPr>
      <p:sp>
        <p:nvSpPr>
          <p:cNvPr id="94" name="Google Shape;94;p15"/>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sp>
        <p:nvSpPr>
          <p:cNvPr id="95" name="Google Shape;95;p15"/>
          <p:cNvSpPr txBox="1">
            <a:spLocks noGrp="1"/>
          </p:cNvSpPr>
          <p:nvPr>
            <p:ph type="title"/>
          </p:nvPr>
        </p:nvSpPr>
        <p:spPr>
          <a:xfrm>
            <a:off x="214314" y="2914650"/>
            <a:ext cx="36750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5"/>
          <p:cNvSpPr txBox="1">
            <a:spLocks noGrp="1"/>
          </p:cNvSpPr>
          <p:nvPr>
            <p:ph type="body" idx="1"/>
          </p:nvPr>
        </p:nvSpPr>
        <p:spPr>
          <a:xfrm>
            <a:off x="4624613" y="1858449"/>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Google Shape;97;p15"/>
          <p:cNvSpPr txBox="1">
            <a:spLocks noGrp="1"/>
          </p:cNvSpPr>
          <p:nvPr>
            <p:ph type="body" idx="2"/>
          </p:nvPr>
        </p:nvSpPr>
        <p:spPr>
          <a:xfrm>
            <a:off x="7209515" y="1858449"/>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Google Shape;98;p15"/>
          <p:cNvSpPr txBox="1">
            <a:spLocks noGrp="1"/>
          </p:cNvSpPr>
          <p:nvPr>
            <p:ph type="body" idx="3"/>
          </p:nvPr>
        </p:nvSpPr>
        <p:spPr>
          <a:xfrm>
            <a:off x="4624613" y="2400628"/>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body" idx="4"/>
          </p:nvPr>
        </p:nvSpPr>
        <p:spPr>
          <a:xfrm>
            <a:off x="7209515" y="2400628"/>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body" idx="5"/>
          </p:nvPr>
        </p:nvSpPr>
        <p:spPr>
          <a:xfrm>
            <a:off x="4624613" y="2955018"/>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15"/>
          <p:cNvSpPr txBox="1">
            <a:spLocks noGrp="1"/>
          </p:cNvSpPr>
          <p:nvPr>
            <p:ph type="body" idx="6"/>
          </p:nvPr>
        </p:nvSpPr>
        <p:spPr>
          <a:xfrm>
            <a:off x="7209515" y="2955018"/>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15"/>
          <p:cNvSpPr txBox="1">
            <a:spLocks noGrp="1"/>
          </p:cNvSpPr>
          <p:nvPr>
            <p:ph type="body" idx="7"/>
          </p:nvPr>
        </p:nvSpPr>
        <p:spPr>
          <a:xfrm>
            <a:off x="4624613" y="3509408"/>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15"/>
          <p:cNvSpPr txBox="1">
            <a:spLocks noGrp="1"/>
          </p:cNvSpPr>
          <p:nvPr>
            <p:ph type="body" idx="8"/>
          </p:nvPr>
        </p:nvSpPr>
        <p:spPr>
          <a:xfrm>
            <a:off x="7209515" y="3509408"/>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15"/>
          <p:cNvSpPr txBox="1">
            <a:spLocks noGrp="1"/>
          </p:cNvSpPr>
          <p:nvPr>
            <p:ph type="body" idx="9"/>
          </p:nvPr>
        </p:nvSpPr>
        <p:spPr>
          <a:xfrm>
            <a:off x="4624613" y="4063798"/>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15"/>
          <p:cNvSpPr txBox="1">
            <a:spLocks noGrp="1"/>
          </p:cNvSpPr>
          <p:nvPr>
            <p:ph type="body" idx="13"/>
          </p:nvPr>
        </p:nvSpPr>
        <p:spPr>
          <a:xfrm>
            <a:off x="7209515" y="4063798"/>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15"/>
          <p:cNvSpPr txBox="1">
            <a:spLocks noGrp="1"/>
          </p:cNvSpPr>
          <p:nvPr>
            <p:ph type="body" idx="14"/>
          </p:nvPr>
        </p:nvSpPr>
        <p:spPr>
          <a:xfrm>
            <a:off x="4624613" y="4618186"/>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Google Shape;107;p15"/>
          <p:cNvSpPr txBox="1">
            <a:spLocks noGrp="1"/>
          </p:cNvSpPr>
          <p:nvPr>
            <p:ph type="body" idx="15"/>
          </p:nvPr>
        </p:nvSpPr>
        <p:spPr>
          <a:xfrm>
            <a:off x="7209515" y="4618186"/>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8" name="Google Shape;108;p15" descr="footer_saporg_white_horiz.pdf"/>
          <p:cNvPicPr preferRelativeResize="0"/>
          <p:nvPr/>
        </p:nvPicPr>
        <p:blipFill rotWithShape="1">
          <a:blip r:embed="rId2">
            <a:alphaModFix/>
          </a:blip>
          <a:srcRect/>
          <a:stretch/>
        </p:blipFill>
        <p:spPr>
          <a:xfrm>
            <a:off x="75409" y="6436275"/>
            <a:ext cx="5476308" cy="338159"/>
          </a:xfrm>
          <a:prstGeom prst="rect">
            <a:avLst/>
          </a:prstGeom>
          <a:noFill/>
          <a:ln>
            <a:noFill/>
          </a:ln>
        </p:spPr>
      </p:pic>
      <p:sp>
        <p:nvSpPr>
          <p:cNvPr id="109" name="Google Shape;109;p15">
            <a:hlinkClick r:id="rId3"/>
          </p:cNvPr>
          <p:cNvSpPr/>
          <p:nvPr/>
        </p:nvSpPr>
        <p:spPr>
          <a:xfrm>
            <a:off x="3542586" y="6519775"/>
            <a:ext cx="1906800" cy="175500"/>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0" name="Google Shape;110;p15"/>
          <p:cNvPicPr preferRelativeResize="0"/>
          <p:nvPr/>
        </p:nvPicPr>
        <p:blipFill rotWithShape="1">
          <a:blip r:embed="rId4">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s Page 2">
  <p:cSld name="Contents Page 2">
    <p:spTree>
      <p:nvGrpSpPr>
        <p:cNvPr id="1" name="Shape 111"/>
        <p:cNvGrpSpPr/>
        <p:nvPr/>
      </p:nvGrpSpPr>
      <p:grpSpPr>
        <a:xfrm>
          <a:off x="0" y="0"/>
          <a:ext cx="0" cy="0"/>
          <a:chOff x="0" y="0"/>
          <a:chExt cx="0" cy="0"/>
        </a:xfrm>
      </p:grpSpPr>
      <p:pic>
        <p:nvPicPr>
          <p:cNvPr id="112" name="Google Shape;112;p16" descr="171366080_5_blur_72dpi_cropped_compressed.jpg"/>
          <p:cNvPicPr preferRelativeResize="0"/>
          <p:nvPr/>
        </p:nvPicPr>
        <p:blipFill rotWithShape="1">
          <a:blip r:embed="rId2">
            <a:alphaModFix/>
          </a:blip>
          <a:srcRect/>
          <a:stretch/>
        </p:blipFill>
        <p:spPr>
          <a:xfrm>
            <a:off x="-8800" y="0"/>
            <a:ext cx="9152800" cy="6858000"/>
          </a:xfrm>
          <a:prstGeom prst="rect">
            <a:avLst/>
          </a:prstGeom>
          <a:noFill/>
          <a:ln>
            <a:noFill/>
          </a:ln>
        </p:spPr>
      </p:pic>
      <p:sp>
        <p:nvSpPr>
          <p:cNvPr id="113" name="Google Shape;113;p16"/>
          <p:cNvSpPr/>
          <p:nvPr/>
        </p:nvSpPr>
        <p:spPr>
          <a:xfrm>
            <a:off x="-2" y="2120455"/>
            <a:ext cx="9144000" cy="3983100"/>
          </a:xfrm>
          <a:prstGeom prst="rect">
            <a:avLst/>
          </a:prstGeom>
          <a:solidFill>
            <a:schemeClr val="lt1">
              <a:alpha val="89803"/>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114" name="Google Shape;114;p16"/>
          <p:cNvSpPr txBox="1">
            <a:spLocks noGrp="1"/>
          </p:cNvSpPr>
          <p:nvPr>
            <p:ph type="title"/>
          </p:nvPr>
        </p:nvSpPr>
        <p:spPr>
          <a:xfrm>
            <a:off x="214314" y="3629025"/>
            <a:ext cx="36750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5" name="Google Shape;115;p16"/>
          <p:cNvSpPr txBox="1">
            <a:spLocks noGrp="1"/>
          </p:cNvSpPr>
          <p:nvPr>
            <p:ph type="body" idx="1"/>
          </p:nvPr>
        </p:nvSpPr>
        <p:spPr>
          <a:xfrm>
            <a:off x="4624613" y="2456788"/>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Google Shape;116;p16"/>
          <p:cNvSpPr txBox="1">
            <a:spLocks noGrp="1"/>
          </p:cNvSpPr>
          <p:nvPr>
            <p:ph type="body" idx="2"/>
          </p:nvPr>
        </p:nvSpPr>
        <p:spPr>
          <a:xfrm>
            <a:off x="7209515" y="2456788"/>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Google Shape;117;p16"/>
          <p:cNvSpPr txBox="1">
            <a:spLocks noGrp="1"/>
          </p:cNvSpPr>
          <p:nvPr>
            <p:ph type="body" idx="3"/>
          </p:nvPr>
        </p:nvSpPr>
        <p:spPr>
          <a:xfrm>
            <a:off x="4624613" y="2998967"/>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8" name="Google Shape;118;p16"/>
          <p:cNvSpPr txBox="1">
            <a:spLocks noGrp="1"/>
          </p:cNvSpPr>
          <p:nvPr>
            <p:ph type="body" idx="4"/>
          </p:nvPr>
        </p:nvSpPr>
        <p:spPr>
          <a:xfrm>
            <a:off x="7209515" y="2998967"/>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9" name="Google Shape;119;p16"/>
          <p:cNvSpPr txBox="1">
            <a:spLocks noGrp="1"/>
          </p:cNvSpPr>
          <p:nvPr>
            <p:ph type="body" idx="5"/>
          </p:nvPr>
        </p:nvSpPr>
        <p:spPr>
          <a:xfrm>
            <a:off x="4624613" y="3553357"/>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0" name="Google Shape;120;p16"/>
          <p:cNvSpPr txBox="1">
            <a:spLocks noGrp="1"/>
          </p:cNvSpPr>
          <p:nvPr>
            <p:ph type="body" idx="6"/>
          </p:nvPr>
        </p:nvSpPr>
        <p:spPr>
          <a:xfrm>
            <a:off x="7209515" y="3553357"/>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Google Shape;121;p16"/>
          <p:cNvSpPr txBox="1">
            <a:spLocks noGrp="1"/>
          </p:cNvSpPr>
          <p:nvPr>
            <p:ph type="body" idx="7"/>
          </p:nvPr>
        </p:nvSpPr>
        <p:spPr>
          <a:xfrm>
            <a:off x="4624613" y="4107747"/>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16"/>
          <p:cNvSpPr txBox="1">
            <a:spLocks noGrp="1"/>
          </p:cNvSpPr>
          <p:nvPr>
            <p:ph type="body" idx="8"/>
          </p:nvPr>
        </p:nvSpPr>
        <p:spPr>
          <a:xfrm>
            <a:off x="7209515" y="4107747"/>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Google Shape;123;p16"/>
          <p:cNvSpPr txBox="1">
            <a:spLocks noGrp="1"/>
          </p:cNvSpPr>
          <p:nvPr>
            <p:ph type="body" idx="9"/>
          </p:nvPr>
        </p:nvSpPr>
        <p:spPr>
          <a:xfrm>
            <a:off x="4624613" y="4662137"/>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Google Shape;124;p16"/>
          <p:cNvSpPr txBox="1">
            <a:spLocks noGrp="1"/>
          </p:cNvSpPr>
          <p:nvPr>
            <p:ph type="body" idx="13"/>
          </p:nvPr>
        </p:nvSpPr>
        <p:spPr>
          <a:xfrm>
            <a:off x="7209515" y="4662137"/>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Google Shape;125;p16"/>
          <p:cNvSpPr txBox="1">
            <a:spLocks noGrp="1"/>
          </p:cNvSpPr>
          <p:nvPr>
            <p:ph type="body" idx="14"/>
          </p:nvPr>
        </p:nvSpPr>
        <p:spPr>
          <a:xfrm>
            <a:off x="4624613" y="5216525"/>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6" name="Google Shape;126;p16"/>
          <p:cNvSpPr txBox="1">
            <a:spLocks noGrp="1"/>
          </p:cNvSpPr>
          <p:nvPr>
            <p:ph type="body" idx="15"/>
          </p:nvPr>
        </p:nvSpPr>
        <p:spPr>
          <a:xfrm>
            <a:off x="7209515" y="5216525"/>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127"/>
        <p:cNvGrpSpPr/>
        <p:nvPr/>
      </p:nvGrpSpPr>
      <p:grpSpPr>
        <a:xfrm>
          <a:off x="0" y="0"/>
          <a:ext cx="0" cy="0"/>
          <a:chOff x="0" y="0"/>
          <a:chExt cx="0" cy="0"/>
        </a:xfrm>
      </p:grpSpPr>
      <p:sp>
        <p:nvSpPr>
          <p:cNvPr id="128" name="Google Shape;128;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9" name="Google Shape;129;p17">
            <a:hlinkClick r:id="rId2"/>
          </p:cNvPr>
          <p:cNvSpPr/>
          <p:nvPr/>
        </p:nvSpPr>
        <p:spPr>
          <a:xfrm>
            <a:off x="3542586" y="6519775"/>
            <a:ext cx="1906800" cy="175500"/>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17"/>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131" name="Google Shape;131;p17"/>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132"/>
        <p:cNvGrpSpPr/>
        <p:nvPr/>
      </p:nvGrpSpPr>
      <p:grpSpPr>
        <a:xfrm>
          <a:off x="0" y="0"/>
          <a:ext cx="0" cy="0"/>
          <a:chOff x="0" y="0"/>
          <a:chExt cx="0" cy="0"/>
        </a:xfrm>
      </p:grpSpPr>
      <p:sp>
        <p:nvSpPr>
          <p:cNvPr id="133" name="Google Shape;133;p18"/>
          <p:cNvSpPr>
            <a:spLocks noGrp="1"/>
          </p:cNvSpPr>
          <p:nvPr>
            <p:ph type="chart" idx="2"/>
          </p:nvPr>
        </p:nvSpPr>
        <p:spPr>
          <a:xfrm>
            <a:off x="457200" y="1600200"/>
            <a:ext cx="8229600" cy="45261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Google Shape;13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5" name="Google Shape;135;p18">
            <a:hlinkClick r:id="rId2"/>
          </p:cNvPr>
          <p:cNvSpPr/>
          <p:nvPr/>
        </p:nvSpPr>
        <p:spPr>
          <a:xfrm>
            <a:off x="3542586" y="6519775"/>
            <a:ext cx="1906800" cy="175500"/>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8"/>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137" name="Google Shape;137;p18"/>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138"/>
        <p:cNvGrpSpPr/>
        <p:nvPr/>
      </p:nvGrpSpPr>
      <p:grpSpPr>
        <a:xfrm>
          <a:off x="0" y="0"/>
          <a:ext cx="0" cy="0"/>
          <a:chOff x="0" y="0"/>
          <a:chExt cx="0" cy="0"/>
        </a:xfrm>
      </p:grpSpPr>
      <p:sp>
        <p:nvSpPr>
          <p:cNvPr id="139" name="Google Shape;139;p19"/>
          <p:cNvSpPr>
            <a:spLocks noGrp="1"/>
          </p:cNvSpPr>
          <p:nvPr>
            <p:ph type="pic" idx="2"/>
          </p:nvPr>
        </p:nvSpPr>
        <p:spPr>
          <a:xfrm>
            <a:off x="457200" y="1600200"/>
            <a:ext cx="8229600" cy="45261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0" name="Google Shape;14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1" name="Google Shape;141;p19">
            <a:hlinkClick r:id="rId2"/>
          </p:cNvPr>
          <p:cNvSpPr/>
          <p:nvPr/>
        </p:nvSpPr>
        <p:spPr>
          <a:xfrm>
            <a:off x="3542586" y="6519775"/>
            <a:ext cx="1906800" cy="175500"/>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19"/>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143" name="Google Shape;143;p19"/>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144"/>
        <p:cNvGrpSpPr/>
        <p:nvPr/>
      </p:nvGrpSpPr>
      <p:grpSpPr>
        <a:xfrm>
          <a:off x="0" y="0"/>
          <a:ext cx="0" cy="0"/>
          <a:chOff x="0" y="0"/>
          <a:chExt cx="0" cy="0"/>
        </a:xfrm>
      </p:grpSpPr>
      <p:sp>
        <p:nvSpPr>
          <p:cNvPr id="145" name="Google Shape;145;p20"/>
          <p:cNvSpPr>
            <a:spLocks noGrp="1"/>
          </p:cNvSpPr>
          <p:nvPr>
            <p:ph type="pic" idx="2"/>
          </p:nvPr>
        </p:nvSpPr>
        <p:spPr>
          <a:xfrm>
            <a:off x="0" y="0"/>
            <a:ext cx="9144000" cy="68580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8" name="Google Shape;148;p21">
            <a:hlinkClick r:id="rId2"/>
          </p:cNvPr>
          <p:cNvSpPr/>
          <p:nvPr/>
        </p:nvSpPr>
        <p:spPr>
          <a:xfrm>
            <a:off x="3542586" y="6519775"/>
            <a:ext cx="1906800" cy="175500"/>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21"/>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150" name="Google Shape;150;p21"/>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1"/>
        <p:cNvGrpSpPr/>
        <p:nvPr/>
      </p:nvGrpSpPr>
      <p:grpSpPr>
        <a:xfrm>
          <a:off x="0" y="0"/>
          <a:ext cx="0" cy="0"/>
          <a:chOff x="0" y="0"/>
          <a:chExt cx="0" cy="0"/>
        </a:xfrm>
      </p:grpSpPr>
      <p:sp>
        <p:nvSpPr>
          <p:cNvPr id="152" name="Google Shape;152;p22">
            <a:hlinkClick r:id="rId2"/>
          </p:cNvPr>
          <p:cNvSpPr/>
          <p:nvPr/>
        </p:nvSpPr>
        <p:spPr>
          <a:xfrm>
            <a:off x="3542586" y="6519775"/>
            <a:ext cx="1906800" cy="175500"/>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22"/>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154" name="Google Shape;154;p22"/>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 name="Google Shape;26;p4" descr="footer_saporg_white_horiz.pdf"/>
          <p:cNvPicPr preferRelativeResize="0"/>
          <p:nvPr/>
        </p:nvPicPr>
        <p:blipFill rotWithShape="1">
          <a:blip r:embed="rId2">
            <a:alphaModFix/>
          </a:blip>
          <a:srcRect/>
          <a:stretch/>
        </p:blipFill>
        <p:spPr>
          <a:xfrm>
            <a:off x="75409" y="6436275"/>
            <a:ext cx="5476308" cy="338159"/>
          </a:xfrm>
          <a:prstGeom prst="rect">
            <a:avLst/>
          </a:prstGeom>
          <a:noFill/>
          <a:ln>
            <a:noFill/>
          </a:ln>
        </p:spPr>
      </p:pic>
      <p:sp>
        <p:nvSpPr>
          <p:cNvPr id="27" name="Google Shape;27;p4">
            <a:hlinkClick r:id="rId3"/>
          </p:cNvPr>
          <p:cNvSpPr/>
          <p:nvPr/>
        </p:nvSpPr>
        <p:spPr>
          <a:xfrm>
            <a:off x="3542586" y="6519775"/>
            <a:ext cx="1906800" cy="175500"/>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4"/>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29" name="Google Shape;29;p4"/>
          <p:cNvPicPr preferRelativeResize="0"/>
          <p:nvPr/>
        </p:nvPicPr>
        <p:blipFill rotWithShape="1">
          <a:blip r:embed="rId4">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ody Copy (Url Only)">
  <p:cSld name="Body Copy (Url Only)">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2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58" name="Google Shape;158;p23" descr="ATC_org.pdf"/>
          <p:cNvPicPr preferRelativeResize="0"/>
          <p:nvPr/>
        </p:nvPicPr>
        <p:blipFill rotWithShape="1">
          <a:blip r:embed="rId2">
            <a:alphaModFix/>
          </a:blip>
          <a:srcRect/>
          <a:stretch/>
        </p:blipFill>
        <p:spPr>
          <a:xfrm>
            <a:off x="140803" y="6519775"/>
            <a:ext cx="1974669" cy="159615"/>
          </a:xfrm>
          <a:prstGeom prst="rect">
            <a:avLst/>
          </a:prstGeom>
          <a:noFill/>
          <a:ln>
            <a:noFill/>
          </a:ln>
        </p:spPr>
      </p:pic>
      <p:sp>
        <p:nvSpPr>
          <p:cNvPr id="159" name="Google Shape;159;p23"/>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160" name="Google Shape;160;p23"/>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3" name="Google Shape;163;p24"/>
          <p:cNvSpPr txBox="1">
            <a:spLocks noGrp="1"/>
          </p:cNvSpPr>
          <p:nvPr>
            <p:ph type="body" idx="1"/>
          </p:nvPr>
        </p:nvSpPr>
        <p:spPr>
          <a:xfrm>
            <a:off x="457200" y="1417638"/>
            <a:ext cx="4040100" cy="7731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3F3F39"/>
              </a:buClr>
              <a:buSzPts val="2400"/>
              <a:buFont typeface="Arial"/>
              <a:buNone/>
              <a:defRPr sz="2400" b="1"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64" name="Google Shape;164;p24"/>
          <p:cNvSpPr txBox="1">
            <a:spLocks noGrp="1"/>
          </p:cNvSpPr>
          <p:nvPr>
            <p:ph type="body" idx="2"/>
          </p:nvPr>
        </p:nvSpPr>
        <p:spPr>
          <a:xfrm>
            <a:off x="457200" y="2190750"/>
            <a:ext cx="40401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5" name="Google Shape;165;p24"/>
          <p:cNvSpPr txBox="1">
            <a:spLocks noGrp="1"/>
          </p:cNvSpPr>
          <p:nvPr>
            <p:ph type="body" idx="3"/>
          </p:nvPr>
        </p:nvSpPr>
        <p:spPr>
          <a:xfrm>
            <a:off x="4645025" y="1417638"/>
            <a:ext cx="4041900" cy="7731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3F3F39"/>
              </a:buClr>
              <a:buSzPts val="2400"/>
              <a:buFont typeface="Arial"/>
              <a:buNone/>
              <a:defRPr sz="2400" b="1"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66" name="Google Shape;166;p24"/>
          <p:cNvSpPr txBox="1">
            <a:spLocks noGrp="1"/>
          </p:cNvSpPr>
          <p:nvPr>
            <p:ph type="body" idx="4"/>
          </p:nvPr>
        </p:nvSpPr>
        <p:spPr>
          <a:xfrm>
            <a:off x="4645025" y="2190750"/>
            <a:ext cx="40419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7" name="Google Shape;167;p24"/>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168" name="Google Shape;168;p24"/>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169"/>
        <p:cNvGrpSpPr/>
        <p:nvPr/>
      </p:nvGrpSpPr>
      <p:grpSpPr>
        <a:xfrm>
          <a:off x="0" y="0"/>
          <a:ext cx="0" cy="0"/>
          <a:chOff x="0" y="0"/>
          <a:chExt cx="0" cy="0"/>
        </a:xfrm>
      </p:grpSpPr>
      <p:sp>
        <p:nvSpPr>
          <p:cNvPr id="170" name="Google Shape;170;p25"/>
          <p:cNvSpPr>
            <a:spLocks noGrp="1"/>
          </p:cNvSpPr>
          <p:nvPr>
            <p:ph type="pic" idx="2"/>
          </p:nvPr>
        </p:nvSpPr>
        <p:spPr>
          <a:xfrm>
            <a:off x="4578350" y="3892047"/>
            <a:ext cx="4108500" cy="2234100"/>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1" name="Google Shape;171;p25"/>
          <p:cNvSpPr>
            <a:spLocks noGrp="1"/>
          </p:cNvSpPr>
          <p:nvPr>
            <p:ph type="pic" idx="3"/>
          </p:nvPr>
        </p:nvSpPr>
        <p:spPr>
          <a:xfrm>
            <a:off x="4578350" y="1600201"/>
            <a:ext cx="4108500" cy="2234100"/>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2" name="Google Shape;172;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3" name="Google Shape;173;p25"/>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25"/>
          <p:cNvSpPr txBox="1">
            <a:spLocks noGrp="1"/>
          </p:cNvSpPr>
          <p:nvPr>
            <p:ph type="body" idx="4"/>
          </p:nvPr>
        </p:nvSpPr>
        <p:spPr>
          <a:xfrm>
            <a:off x="4578350" y="5646677"/>
            <a:ext cx="4108500" cy="479400"/>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5" name="Google Shape;175;p25"/>
          <p:cNvSpPr txBox="1">
            <a:spLocks noGrp="1"/>
          </p:cNvSpPr>
          <p:nvPr>
            <p:ph type="body" idx="5"/>
          </p:nvPr>
        </p:nvSpPr>
        <p:spPr>
          <a:xfrm>
            <a:off x="4578350" y="3354831"/>
            <a:ext cx="4108500" cy="479400"/>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6" name="Google Shape;176;p25"/>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177" name="Google Shape;177;p25"/>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178"/>
        <p:cNvGrpSpPr/>
        <p:nvPr/>
      </p:nvGrpSpPr>
      <p:grpSpPr>
        <a:xfrm>
          <a:off x="0" y="0"/>
          <a:ext cx="0" cy="0"/>
          <a:chOff x="0" y="0"/>
          <a:chExt cx="0" cy="0"/>
        </a:xfrm>
      </p:grpSpPr>
      <p:sp>
        <p:nvSpPr>
          <p:cNvPr id="179" name="Google Shape;179;p26"/>
          <p:cNvSpPr>
            <a:spLocks noGrp="1"/>
          </p:cNvSpPr>
          <p:nvPr>
            <p:ph type="pic" idx="2"/>
          </p:nvPr>
        </p:nvSpPr>
        <p:spPr>
          <a:xfrm>
            <a:off x="4616450" y="1600200"/>
            <a:ext cx="4070400" cy="4526100"/>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0" name="Google Shape;18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 name="Google Shape;181;p26"/>
          <p:cNvSpPr txBox="1">
            <a:spLocks noGrp="1"/>
          </p:cNvSpPr>
          <p:nvPr>
            <p:ph type="body" idx="1"/>
          </p:nvPr>
        </p:nvSpPr>
        <p:spPr>
          <a:xfrm>
            <a:off x="4616450" y="5646677"/>
            <a:ext cx="4070400" cy="479400"/>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2" name="Google Shape;182;p26"/>
          <p:cNvSpPr>
            <a:spLocks noGrp="1"/>
          </p:cNvSpPr>
          <p:nvPr>
            <p:ph type="pic" idx="3"/>
          </p:nvPr>
        </p:nvSpPr>
        <p:spPr>
          <a:xfrm>
            <a:off x="457199" y="1600200"/>
            <a:ext cx="4073400" cy="4526100"/>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3" name="Google Shape;183;p26"/>
          <p:cNvSpPr txBox="1">
            <a:spLocks noGrp="1"/>
          </p:cNvSpPr>
          <p:nvPr>
            <p:ph type="body" idx="4"/>
          </p:nvPr>
        </p:nvSpPr>
        <p:spPr>
          <a:xfrm>
            <a:off x="457198" y="5646677"/>
            <a:ext cx="4073400" cy="479400"/>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4" name="Google Shape;184;p26"/>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185" name="Google Shape;185;p26"/>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186"/>
        <p:cNvGrpSpPr/>
        <p:nvPr/>
      </p:nvGrpSpPr>
      <p:grpSpPr>
        <a:xfrm>
          <a:off x="0" y="0"/>
          <a:ext cx="0" cy="0"/>
          <a:chOff x="0" y="0"/>
          <a:chExt cx="0" cy="0"/>
        </a:xfrm>
      </p:grpSpPr>
      <p:sp>
        <p:nvSpPr>
          <p:cNvPr id="187" name="Google Shape;187;p27"/>
          <p:cNvSpPr>
            <a:spLocks noGrp="1"/>
          </p:cNvSpPr>
          <p:nvPr>
            <p:ph type="pic" idx="2"/>
          </p:nvPr>
        </p:nvSpPr>
        <p:spPr>
          <a:xfrm>
            <a:off x="4616450" y="3892046"/>
            <a:ext cx="4070400" cy="2234100"/>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8" name="Google Shape;188;p27"/>
          <p:cNvSpPr>
            <a:spLocks noGrp="1"/>
          </p:cNvSpPr>
          <p:nvPr>
            <p:ph type="pic" idx="3"/>
          </p:nvPr>
        </p:nvSpPr>
        <p:spPr>
          <a:xfrm>
            <a:off x="4616450" y="1600200"/>
            <a:ext cx="4070400" cy="2234100"/>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9" name="Google Shape;189;p27"/>
          <p:cNvSpPr>
            <a:spLocks noGrp="1"/>
          </p:cNvSpPr>
          <p:nvPr>
            <p:ph type="pic" idx="4"/>
          </p:nvPr>
        </p:nvSpPr>
        <p:spPr>
          <a:xfrm>
            <a:off x="457198" y="1600200"/>
            <a:ext cx="4070400" cy="2234100"/>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0" name="Google Shape;190;p27"/>
          <p:cNvSpPr>
            <a:spLocks noGrp="1"/>
          </p:cNvSpPr>
          <p:nvPr>
            <p:ph type="pic" idx="5"/>
          </p:nvPr>
        </p:nvSpPr>
        <p:spPr>
          <a:xfrm>
            <a:off x="460373" y="3892046"/>
            <a:ext cx="4070400" cy="2234100"/>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1" name="Google Shape;191;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2" name="Google Shape;192;p27"/>
          <p:cNvSpPr txBox="1">
            <a:spLocks noGrp="1"/>
          </p:cNvSpPr>
          <p:nvPr>
            <p:ph type="body" idx="1"/>
          </p:nvPr>
        </p:nvSpPr>
        <p:spPr>
          <a:xfrm>
            <a:off x="4616450" y="5646677"/>
            <a:ext cx="4070400" cy="479400"/>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3" name="Google Shape;193;p27"/>
          <p:cNvSpPr txBox="1">
            <a:spLocks noGrp="1"/>
          </p:cNvSpPr>
          <p:nvPr>
            <p:ph type="body" idx="6"/>
          </p:nvPr>
        </p:nvSpPr>
        <p:spPr>
          <a:xfrm>
            <a:off x="457198" y="5646677"/>
            <a:ext cx="4073400" cy="479400"/>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4" name="Google Shape;194;p27"/>
          <p:cNvSpPr txBox="1">
            <a:spLocks noGrp="1"/>
          </p:cNvSpPr>
          <p:nvPr>
            <p:ph type="body" idx="7"/>
          </p:nvPr>
        </p:nvSpPr>
        <p:spPr>
          <a:xfrm>
            <a:off x="4616450" y="3354831"/>
            <a:ext cx="4070400" cy="479400"/>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5" name="Google Shape;195;p27"/>
          <p:cNvSpPr txBox="1">
            <a:spLocks noGrp="1"/>
          </p:cNvSpPr>
          <p:nvPr>
            <p:ph type="body" idx="8"/>
          </p:nvPr>
        </p:nvSpPr>
        <p:spPr>
          <a:xfrm>
            <a:off x="454023" y="3354831"/>
            <a:ext cx="4073400" cy="479400"/>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6" name="Google Shape;196;p27"/>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197" name="Google Shape;197;p27"/>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SAP and ATC">
  <p:cSld name="Title Slide SAP and ATC">
    <p:spTree>
      <p:nvGrpSpPr>
        <p:cNvPr id="1" name="Shape 198"/>
        <p:cNvGrpSpPr/>
        <p:nvPr/>
      </p:nvGrpSpPr>
      <p:grpSpPr>
        <a:xfrm>
          <a:off x="0" y="0"/>
          <a:ext cx="0" cy="0"/>
          <a:chOff x="0" y="0"/>
          <a:chExt cx="0" cy="0"/>
        </a:xfrm>
      </p:grpSpPr>
      <p:pic>
        <p:nvPicPr>
          <p:cNvPr id="199" name="Google Shape;199;p28" descr="SAP_logo_RGB.pdf"/>
          <p:cNvPicPr preferRelativeResize="0"/>
          <p:nvPr/>
        </p:nvPicPr>
        <p:blipFill rotWithShape="1">
          <a:blip r:embed="rId2">
            <a:alphaModFix/>
          </a:blip>
          <a:srcRect/>
          <a:stretch/>
        </p:blipFill>
        <p:spPr>
          <a:xfrm>
            <a:off x="219320" y="225996"/>
            <a:ext cx="1640437" cy="808049"/>
          </a:xfrm>
          <a:prstGeom prst="rect">
            <a:avLst/>
          </a:prstGeom>
          <a:noFill/>
          <a:ln>
            <a:noFill/>
          </a:ln>
        </p:spPr>
      </p:pic>
      <p:pic>
        <p:nvPicPr>
          <p:cNvPr id="200" name="Google Shape;200;p28" descr="green_texture.jpg"/>
          <p:cNvPicPr preferRelativeResize="0"/>
          <p:nvPr/>
        </p:nvPicPr>
        <p:blipFill rotWithShape="1">
          <a:blip r:embed="rId3">
            <a:alphaModFix/>
          </a:blip>
          <a:srcRect/>
          <a:stretch/>
        </p:blipFill>
        <p:spPr>
          <a:xfrm>
            <a:off x="-1" y="1848737"/>
            <a:ext cx="9144001" cy="3167764"/>
          </a:xfrm>
          <a:prstGeom prst="rect">
            <a:avLst/>
          </a:prstGeom>
          <a:noFill/>
          <a:ln>
            <a:noFill/>
          </a:ln>
        </p:spPr>
      </p:pic>
      <p:sp>
        <p:nvSpPr>
          <p:cNvPr id="201" name="Google Shape;201;p28"/>
          <p:cNvSpPr txBox="1">
            <a:spLocks noGrp="1"/>
          </p:cNvSpPr>
          <p:nvPr>
            <p:ph type="ctrTitle"/>
          </p:nvPr>
        </p:nvSpPr>
        <p:spPr>
          <a:xfrm>
            <a:off x="219320" y="2362434"/>
            <a:ext cx="8785800" cy="1470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FFFFFF"/>
              </a:buClr>
              <a:buSzPts val="3200"/>
              <a:buFont typeface="Lucida Sans"/>
              <a:buNone/>
              <a:defRPr sz="3200" b="0" i="0" u="none" strike="noStrike" cap="none">
                <a:solidFill>
                  <a:srgbClr val="FFFFFF"/>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2" name="Google Shape;202;p28"/>
          <p:cNvSpPr txBox="1">
            <a:spLocks noGrp="1"/>
          </p:cNvSpPr>
          <p:nvPr>
            <p:ph type="subTitle" idx="1"/>
          </p:nvPr>
        </p:nvSpPr>
        <p:spPr>
          <a:xfrm>
            <a:off x="219317" y="3835562"/>
            <a:ext cx="8785800" cy="79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24593B"/>
              </a:buClr>
              <a:buSzPts val="2400"/>
              <a:buFont typeface="Arial"/>
              <a:buNone/>
              <a:defRPr sz="2400" b="0" i="0" u="none" strike="noStrike" cap="none">
                <a:solidFill>
                  <a:srgbClr val="24593B"/>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03" name="Google Shape;203;p28"/>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4" name="Google Shape;204;p28" descr="ATC_logo_grey_type_1line_RGB.pdf"/>
          <p:cNvPicPr preferRelativeResize="0"/>
          <p:nvPr/>
        </p:nvPicPr>
        <p:blipFill rotWithShape="1">
          <a:blip r:embed="rId4">
            <a:alphaModFix/>
          </a:blip>
          <a:srcRect/>
          <a:stretch/>
        </p:blipFill>
        <p:spPr>
          <a:xfrm>
            <a:off x="5353921" y="283558"/>
            <a:ext cx="3651250" cy="75048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 SAP 2">
  <p:cSld name="Title Slide - SAP 2">
    <p:spTree>
      <p:nvGrpSpPr>
        <p:cNvPr id="1" name="Shape 208"/>
        <p:cNvGrpSpPr/>
        <p:nvPr/>
      </p:nvGrpSpPr>
      <p:grpSpPr>
        <a:xfrm>
          <a:off x="0" y="0"/>
          <a:ext cx="0" cy="0"/>
          <a:chOff x="0" y="0"/>
          <a:chExt cx="0" cy="0"/>
        </a:xfrm>
      </p:grpSpPr>
      <p:sp>
        <p:nvSpPr>
          <p:cNvPr id="209" name="Google Shape;209;p30"/>
          <p:cNvSpPr txBox="1">
            <a:spLocks noGrp="1"/>
          </p:cNvSpPr>
          <p:nvPr>
            <p:ph type="ctrTitle"/>
          </p:nvPr>
        </p:nvSpPr>
        <p:spPr>
          <a:xfrm>
            <a:off x="3507950" y="2362434"/>
            <a:ext cx="5497200" cy="1470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3200"/>
              <a:buFont typeface="Lucida Sans"/>
              <a:buNone/>
              <a:defRPr sz="3200" b="0" i="0" u="none" strike="noStrike" cap="none">
                <a:solidFill>
                  <a:srgbClr val="3F3F39"/>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0" name="Google Shape;210;p30"/>
          <p:cNvSpPr txBox="1">
            <a:spLocks noGrp="1"/>
          </p:cNvSpPr>
          <p:nvPr>
            <p:ph type="subTitle" idx="1"/>
          </p:nvPr>
        </p:nvSpPr>
        <p:spPr>
          <a:xfrm>
            <a:off x="3507949" y="3835562"/>
            <a:ext cx="5497200" cy="792300"/>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11" name="Google Shape;211;p30"/>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2" name="Google Shape;212;p30"/>
          <p:cNvSpPr>
            <a:spLocks noGrp="1"/>
          </p:cNvSpPr>
          <p:nvPr>
            <p:ph type="pic" idx="2"/>
          </p:nvPr>
        </p:nvSpPr>
        <p:spPr>
          <a:xfrm>
            <a:off x="0" y="1857374"/>
            <a:ext cx="3349500" cy="31590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3" name="Google Shape;213;p30"/>
          <p:cNvPicPr preferRelativeResize="0"/>
          <p:nvPr/>
        </p:nvPicPr>
        <p:blipFill rotWithShape="1">
          <a:blip r:embed="rId2">
            <a:alphaModFix/>
          </a:blip>
          <a:srcRect/>
          <a:stretch/>
        </p:blipFill>
        <p:spPr>
          <a:xfrm>
            <a:off x="470080" y="492398"/>
            <a:ext cx="1363577" cy="54133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6" name="Google Shape;216;p3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7" name="Google Shape;217;p31" descr="footer_saporg_white_horiz.pdf"/>
          <p:cNvPicPr preferRelativeResize="0"/>
          <p:nvPr/>
        </p:nvPicPr>
        <p:blipFill rotWithShape="1">
          <a:blip r:embed="rId2">
            <a:alphaModFix/>
          </a:blip>
          <a:srcRect/>
          <a:stretch/>
        </p:blipFill>
        <p:spPr>
          <a:xfrm>
            <a:off x="75409" y="6436275"/>
            <a:ext cx="5476308" cy="338159"/>
          </a:xfrm>
          <a:prstGeom prst="rect">
            <a:avLst/>
          </a:prstGeom>
          <a:noFill/>
          <a:ln>
            <a:noFill/>
          </a:ln>
        </p:spPr>
      </p:pic>
      <p:sp>
        <p:nvSpPr>
          <p:cNvPr id="218" name="Google Shape;218;p31">
            <a:hlinkClick r:id="rId3"/>
          </p:cNvPr>
          <p:cNvSpPr/>
          <p:nvPr/>
        </p:nvSpPr>
        <p:spPr>
          <a:xfrm>
            <a:off x="3542586" y="6519775"/>
            <a:ext cx="1906800" cy="175500"/>
          </a:xfrm>
          <a:prstGeom prst="rect">
            <a:avLst/>
          </a:prstGeom>
          <a:no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9" name="Google Shape;219;p31"/>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220" name="Google Shape;220;p31"/>
          <p:cNvPicPr preferRelativeResize="0"/>
          <p:nvPr/>
        </p:nvPicPr>
        <p:blipFill rotWithShape="1">
          <a:blip r:embed="rId4">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221"/>
        <p:cNvGrpSpPr/>
        <p:nvPr/>
      </p:nvGrpSpPr>
      <p:grpSpPr>
        <a:xfrm>
          <a:off x="0" y="0"/>
          <a:ext cx="0" cy="0"/>
          <a:chOff x="0" y="0"/>
          <a:chExt cx="0" cy="0"/>
        </a:xfrm>
      </p:grpSpPr>
      <p:sp>
        <p:nvSpPr>
          <p:cNvPr id="222" name="Google Shape;222;p32"/>
          <p:cNvSpPr/>
          <p:nvPr/>
        </p:nvSpPr>
        <p:spPr>
          <a:xfrm>
            <a:off x="0" y="0"/>
            <a:ext cx="9144000" cy="6858000"/>
          </a:xfrm>
          <a:prstGeom prst="rect">
            <a:avLst/>
          </a:prstGeom>
          <a:solidFill>
            <a:srgbClr val="1EA56A"/>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3" name="Google Shape;223;p32"/>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24" name="Google Shape;224;p32"/>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25" name="Google Shape;225;p32"/>
          <p:cNvSpPr txBox="1"/>
          <p:nvPr/>
        </p:nvSpPr>
        <p:spPr>
          <a:xfrm>
            <a:off x="216568" y="2852946"/>
            <a:ext cx="8620500" cy="876900"/>
          </a:xfrm>
          <a:prstGeom prst="rect">
            <a:avLst/>
          </a:prstGeom>
          <a:noFill/>
          <a:ln>
            <a:noFill/>
          </a:ln>
          <a:effectLst>
            <a:outerShdw blurRad="50800" dist="38100" dir="2700000" algn="tl" rotWithShape="0">
              <a:srgbClr val="000000">
                <a:alpha val="4275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rgbClr val="23593E"/>
              </a:solidFill>
              <a:latin typeface="Lucida Sans"/>
              <a:ea typeface="Lucida Sans"/>
              <a:cs typeface="Lucida Sans"/>
              <a:sym typeface="Lucida Sans"/>
            </a:endParaRPr>
          </a:p>
        </p:txBody>
      </p:sp>
      <p:sp>
        <p:nvSpPr>
          <p:cNvPr id="226" name="Google Shape;226;p32"/>
          <p:cNvSpPr txBox="1">
            <a:spLocks noGrp="1"/>
          </p:cNvSpPr>
          <p:nvPr>
            <p:ph type="title"/>
          </p:nvPr>
        </p:nvSpPr>
        <p:spPr>
          <a:xfrm>
            <a:off x="219320" y="2852946"/>
            <a:ext cx="8617800" cy="876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2800"/>
              <a:buFont typeface="Lucida Sans"/>
              <a:buNone/>
              <a:defRPr sz="2800" b="0" i="0" u="none" strike="noStrike" cap="none">
                <a:solidFill>
                  <a:schemeClr val="lt1"/>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227" name="Google Shape;227;p32"/>
          <p:cNvPicPr preferRelativeResize="0"/>
          <p:nvPr/>
        </p:nvPicPr>
        <p:blipFill rotWithShape="1">
          <a:blip r:embed="rId2">
            <a:alphaModFix/>
          </a:blip>
          <a:srcRect/>
          <a:stretch/>
        </p:blipFill>
        <p:spPr>
          <a:xfrm>
            <a:off x="470080" y="492399"/>
            <a:ext cx="1363577" cy="54177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SAP">
  <p:cSld name="Title Slide - SAP">
    <p:spTree>
      <p:nvGrpSpPr>
        <p:cNvPr id="1" name="Shape 228"/>
        <p:cNvGrpSpPr/>
        <p:nvPr/>
      </p:nvGrpSpPr>
      <p:grpSpPr>
        <a:xfrm>
          <a:off x="0" y="0"/>
          <a:ext cx="0" cy="0"/>
          <a:chOff x="0" y="0"/>
          <a:chExt cx="0" cy="0"/>
        </a:xfrm>
      </p:grpSpPr>
      <p:sp>
        <p:nvSpPr>
          <p:cNvPr id="229" name="Google Shape;229;p33"/>
          <p:cNvSpPr txBox="1">
            <a:spLocks noGrp="1"/>
          </p:cNvSpPr>
          <p:nvPr>
            <p:ph type="ctrTitle"/>
          </p:nvPr>
        </p:nvSpPr>
        <p:spPr>
          <a:xfrm>
            <a:off x="219320" y="2362434"/>
            <a:ext cx="8785800" cy="1470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3200"/>
              <a:buFont typeface="Lucida Sans"/>
              <a:buNone/>
              <a:defRPr sz="3200" b="0" i="0" u="none" strike="noStrike" cap="none">
                <a:solidFill>
                  <a:schemeClr val="dk1"/>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0" name="Google Shape;230;p33"/>
          <p:cNvSpPr txBox="1">
            <a:spLocks noGrp="1"/>
          </p:cNvSpPr>
          <p:nvPr>
            <p:ph type="subTitle" idx="1"/>
          </p:nvPr>
        </p:nvSpPr>
        <p:spPr>
          <a:xfrm>
            <a:off x="219317" y="3835562"/>
            <a:ext cx="8785800" cy="792300"/>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31" name="Google Shape;231;p33"/>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2" name="Google Shape;232;p33"/>
          <p:cNvPicPr preferRelativeResize="0"/>
          <p:nvPr/>
        </p:nvPicPr>
        <p:blipFill rotWithShape="1">
          <a:blip r:embed="rId2">
            <a:alphaModFix/>
          </a:blip>
          <a:srcRect/>
          <a:stretch/>
        </p:blipFill>
        <p:spPr>
          <a:xfrm>
            <a:off x="470080" y="492398"/>
            <a:ext cx="1363577" cy="54133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30"/>
        <p:cNvGrpSpPr/>
        <p:nvPr/>
      </p:nvGrpSpPr>
      <p:grpSpPr>
        <a:xfrm>
          <a:off x="0" y="0"/>
          <a:ext cx="0" cy="0"/>
          <a:chOff x="0" y="0"/>
          <a:chExt cx="0" cy="0"/>
        </a:xfrm>
      </p:grpSpPr>
      <p:sp>
        <p:nvSpPr>
          <p:cNvPr id="31" name="Google Shape;31;p5"/>
          <p:cNvSpPr>
            <a:spLocks noGrp="1"/>
          </p:cNvSpPr>
          <p:nvPr>
            <p:ph type="pic" idx="2"/>
          </p:nvPr>
        </p:nvSpPr>
        <p:spPr>
          <a:xfrm>
            <a:off x="4578350" y="1600201"/>
            <a:ext cx="4108500" cy="4526100"/>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body" idx="3"/>
          </p:nvPr>
        </p:nvSpPr>
        <p:spPr>
          <a:xfrm>
            <a:off x="4578350" y="5646677"/>
            <a:ext cx="4108500" cy="479400"/>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36" name="Google Shape;36;p5"/>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 SAP Co-Branded">
  <p:cSld name="Title Slide - SAP Co-Branded">
    <p:spTree>
      <p:nvGrpSpPr>
        <p:cNvPr id="1" name="Shape 233"/>
        <p:cNvGrpSpPr/>
        <p:nvPr/>
      </p:nvGrpSpPr>
      <p:grpSpPr>
        <a:xfrm>
          <a:off x="0" y="0"/>
          <a:ext cx="0" cy="0"/>
          <a:chOff x="0" y="0"/>
          <a:chExt cx="0" cy="0"/>
        </a:xfrm>
      </p:grpSpPr>
      <p:sp>
        <p:nvSpPr>
          <p:cNvPr id="234" name="Google Shape;234;p34"/>
          <p:cNvSpPr txBox="1">
            <a:spLocks noGrp="1"/>
          </p:cNvSpPr>
          <p:nvPr>
            <p:ph type="ctrTitle"/>
          </p:nvPr>
        </p:nvSpPr>
        <p:spPr>
          <a:xfrm>
            <a:off x="219320" y="2362434"/>
            <a:ext cx="8785800" cy="1470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3200"/>
              <a:buFont typeface="Lucida Sans"/>
              <a:buNone/>
              <a:defRPr sz="3200" b="0" i="0" u="none" strike="noStrike" cap="none">
                <a:solidFill>
                  <a:srgbClr val="3F3F39"/>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5" name="Google Shape;235;p34"/>
          <p:cNvSpPr txBox="1">
            <a:spLocks noGrp="1"/>
          </p:cNvSpPr>
          <p:nvPr>
            <p:ph type="subTitle" idx="1"/>
          </p:nvPr>
        </p:nvSpPr>
        <p:spPr>
          <a:xfrm>
            <a:off x="219317" y="3835562"/>
            <a:ext cx="8785800" cy="792300"/>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36" name="Google Shape;236;p34"/>
          <p:cNvSpPr>
            <a:spLocks noGrp="1"/>
          </p:cNvSpPr>
          <p:nvPr>
            <p:ph type="pic" idx="2"/>
          </p:nvPr>
        </p:nvSpPr>
        <p:spPr>
          <a:xfrm>
            <a:off x="7049319" y="359044"/>
            <a:ext cx="1650900" cy="807900"/>
          </a:xfrm>
          <a:prstGeom prst="rect">
            <a:avLst/>
          </a:prstGeom>
          <a:noFill/>
          <a:ln>
            <a:noFill/>
          </a:ln>
        </p:spPr>
        <p:txBody>
          <a:bodyPr spcFirstLastPara="1" wrap="square" lIns="91425" tIns="45700" rIns="91425" bIns="45700" anchor="t" anchorCtr="0"/>
          <a:lstStyle>
            <a:lvl1pPr marR="0" lvl="0" algn="l" rtl="0">
              <a:spcBef>
                <a:spcPts val="280"/>
              </a:spcBef>
              <a:spcAft>
                <a:spcPts val="0"/>
              </a:spcAft>
              <a:buClr>
                <a:schemeClr val="dk1"/>
              </a:buClr>
              <a:buSzPts val="1400"/>
              <a:buFont typeface="Arial"/>
              <a:buChar char="•"/>
              <a:defRPr sz="1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7" name="Google Shape;237;p34"/>
          <p:cNvPicPr preferRelativeResize="0"/>
          <p:nvPr/>
        </p:nvPicPr>
        <p:blipFill rotWithShape="1">
          <a:blip r:embed="rId2">
            <a:alphaModFix/>
          </a:blip>
          <a:srcRect/>
          <a:stretch/>
        </p:blipFill>
        <p:spPr>
          <a:xfrm>
            <a:off x="470080" y="492398"/>
            <a:ext cx="1363577" cy="54133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 SAP Image">
  <p:cSld name="Title Slide - SAP Image">
    <p:spTree>
      <p:nvGrpSpPr>
        <p:cNvPr id="1" name="Shape 238"/>
        <p:cNvGrpSpPr/>
        <p:nvPr/>
      </p:nvGrpSpPr>
      <p:grpSpPr>
        <a:xfrm>
          <a:off x="0" y="0"/>
          <a:ext cx="0" cy="0"/>
          <a:chOff x="0" y="0"/>
          <a:chExt cx="0" cy="0"/>
        </a:xfrm>
      </p:grpSpPr>
      <p:pic>
        <p:nvPicPr>
          <p:cNvPr id="239" name="Google Shape;239;p35" descr="GettyImages_175389704_72dpi_cropped_compressed2.jpg"/>
          <p:cNvPicPr preferRelativeResize="0"/>
          <p:nvPr/>
        </p:nvPicPr>
        <p:blipFill rotWithShape="1">
          <a:blip r:embed="rId2">
            <a:alphaModFix/>
          </a:blip>
          <a:srcRect/>
          <a:stretch/>
        </p:blipFill>
        <p:spPr>
          <a:xfrm>
            <a:off x="0" y="0"/>
            <a:ext cx="9143999" cy="4922874"/>
          </a:xfrm>
          <a:prstGeom prst="rect">
            <a:avLst/>
          </a:prstGeom>
          <a:noFill/>
          <a:ln>
            <a:noFill/>
          </a:ln>
        </p:spPr>
      </p:pic>
      <p:sp>
        <p:nvSpPr>
          <p:cNvPr id="240" name="Google Shape;240;p35"/>
          <p:cNvSpPr txBox="1">
            <a:spLocks noGrp="1"/>
          </p:cNvSpPr>
          <p:nvPr>
            <p:ph type="ctrTitle"/>
          </p:nvPr>
        </p:nvSpPr>
        <p:spPr>
          <a:xfrm>
            <a:off x="237698" y="4930555"/>
            <a:ext cx="8684100" cy="942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1" name="Google Shape;241;p35"/>
          <p:cNvSpPr txBox="1">
            <a:spLocks noGrp="1"/>
          </p:cNvSpPr>
          <p:nvPr>
            <p:ph type="subTitle" idx="1"/>
          </p:nvPr>
        </p:nvSpPr>
        <p:spPr>
          <a:xfrm>
            <a:off x="237698" y="5873057"/>
            <a:ext cx="8684100" cy="792300"/>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242" name="Google Shape;242;p35"/>
          <p:cNvPicPr preferRelativeResize="0"/>
          <p:nvPr/>
        </p:nvPicPr>
        <p:blipFill rotWithShape="1">
          <a:blip r:embed="rId3">
            <a:alphaModFix/>
          </a:blip>
          <a:srcRect/>
          <a:stretch/>
        </p:blipFill>
        <p:spPr>
          <a:xfrm>
            <a:off x="470080" y="492398"/>
            <a:ext cx="1363577" cy="54133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243"/>
        <p:cNvGrpSpPr/>
        <p:nvPr/>
      </p:nvGrpSpPr>
      <p:grpSpPr>
        <a:xfrm>
          <a:off x="0" y="0"/>
          <a:ext cx="0" cy="0"/>
          <a:chOff x="0" y="0"/>
          <a:chExt cx="0" cy="0"/>
        </a:xfrm>
      </p:grpSpPr>
      <p:sp>
        <p:nvSpPr>
          <p:cNvPr id="244" name="Google Shape;244;p36"/>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sp>
        <p:nvSpPr>
          <p:cNvPr id="245" name="Google Shape;245;p36"/>
          <p:cNvSpPr txBox="1">
            <a:spLocks noGrp="1"/>
          </p:cNvSpPr>
          <p:nvPr>
            <p:ph type="title"/>
          </p:nvPr>
        </p:nvSpPr>
        <p:spPr>
          <a:xfrm>
            <a:off x="214314" y="2914650"/>
            <a:ext cx="36750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6" name="Google Shape;246;p36"/>
          <p:cNvSpPr txBox="1">
            <a:spLocks noGrp="1"/>
          </p:cNvSpPr>
          <p:nvPr>
            <p:ph type="body" idx="1"/>
          </p:nvPr>
        </p:nvSpPr>
        <p:spPr>
          <a:xfrm>
            <a:off x="4624613" y="1858449"/>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7" name="Google Shape;247;p36"/>
          <p:cNvSpPr txBox="1">
            <a:spLocks noGrp="1"/>
          </p:cNvSpPr>
          <p:nvPr>
            <p:ph type="body" idx="2"/>
          </p:nvPr>
        </p:nvSpPr>
        <p:spPr>
          <a:xfrm>
            <a:off x="7209515" y="1858449"/>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8" name="Google Shape;248;p36"/>
          <p:cNvSpPr txBox="1">
            <a:spLocks noGrp="1"/>
          </p:cNvSpPr>
          <p:nvPr>
            <p:ph type="body" idx="3"/>
          </p:nvPr>
        </p:nvSpPr>
        <p:spPr>
          <a:xfrm>
            <a:off x="4624613" y="2400628"/>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9" name="Google Shape;249;p36"/>
          <p:cNvSpPr txBox="1">
            <a:spLocks noGrp="1"/>
          </p:cNvSpPr>
          <p:nvPr>
            <p:ph type="body" idx="4"/>
          </p:nvPr>
        </p:nvSpPr>
        <p:spPr>
          <a:xfrm>
            <a:off x="7209515" y="2400628"/>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0" name="Google Shape;250;p36"/>
          <p:cNvSpPr txBox="1">
            <a:spLocks noGrp="1"/>
          </p:cNvSpPr>
          <p:nvPr>
            <p:ph type="body" idx="5"/>
          </p:nvPr>
        </p:nvSpPr>
        <p:spPr>
          <a:xfrm>
            <a:off x="4624613" y="2955018"/>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1" name="Google Shape;251;p36"/>
          <p:cNvSpPr txBox="1">
            <a:spLocks noGrp="1"/>
          </p:cNvSpPr>
          <p:nvPr>
            <p:ph type="body" idx="6"/>
          </p:nvPr>
        </p:nvSpPr>
        <p:spPr>
          <a:xfrm>
            <a:off x="7209515" y="2955018"/>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2" name="Google Shape;252;p36"/>
          <p:cNvSpPr txBox="1">
            <a:spLocks noGrp="1"/>
          </p:cNvSpPr>
          <p:nvPr>
            <p:ph type="body" idx="7"/>
          </p:nvPr>
        </p:nvSpPr>
        <p:spPr>
          <a:xfrm>
            <a:off x="4624613" y="3509408"/>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3" name="Google Shape;253;p36"/>
          <p:cNvSpPr txBox="1">
            <a:spLocks noGrp="1"/>
          </p:cNvSpPr>
          <p:nvPr>
            <p:ph type="body" idx="8"/>
          </p:nvPr>
        </p:nvSpPr>
        <p:spPr>
          <a:xfrm>
            <a:off x="7209515" y="3509408"/>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4" name="Google Shape;254;p36"/>
          <p:cNvSpPr txBox="1">
            <a:spLocks noGrp="1"/>
          </p:cNvSpPr>
          <p:nvPr>
            <p:ph type="body" idx="9"/>
          </p:nvPr>
        </p:nvSpPr>
        <p:spPr>
          <a:xfrm>
            <a:off x="4624613" y="4063798"/>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5" name="Google Shape;255;p36"/>
          <p:cNvSpPr txBox="1">
            <a:spLocks noGrp="1"/>
          </p:cNvSpPr>
          <p:nvPr>
            <p:ph type="body" idx="13"/>
          </p:nvPr>
        </p:nvSpPr>
        <p:spPr>
          <a:xfrm>
            <a:off x="7209515" y="4063798"/>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6" name="Google Shape;256;p36"/>
          <p:cNvSpPr txBox="1">
            <a:spLocks noGrp="1"/>
          </p:cNvSpPr>
          <p:nvPr>
            <p:ph type="body" idx="14"/>
          </p:nvPr>
        </p:nvSpPr>
        <p:spPr>
          <a:xfrm>
            <a:off x="4624613" y="4618186"/>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7" name="Google Shape;257;p36"/>
          <p:cNvSpPr txBox="1">
            <a:spLocks noGrp="1"/>
          </p:cNvSpPr>
          <p:nvPr>
            <p:ph type="body" idx="15"/>
          </p:nvPr>
        </p:nvSpPr>
        <p:spPr>
          <a:xfrm>
            <a:off x="7209515" y="4618186"/>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8" name="Google Shape;258;p36" descr="footer_saporg_white_horiz.pdf"/>
          <p:cNvPicPr preferRelativeResize="0"/>
          <p:nvPr/>
        </p:nvPicPr>
        <p:blipFill rotWithShape="1">
          <a:blip r:embed="rId2">
            <a:alphaModFix/>
          </a:blip>
          <a:srcRect/>
          <a:stretch/>
        </p:blipFill>
        <p:spPr>
          <a:xfrm>
            <a:off x="75409" y="6436275"/>
            <a:ext cx="5476308" cy="338159"/>
          </a:xfrm>
          <a:prstGeom prst="rect">
            <a:avLst/>
          </a:prstGeom>
          <a:noFill/>
          <a:ln>
            <a:noFill/>
          </a:ln>
        </p:spPr>
      </p:pic>
      <p:sp>
        <p:nvSpPr>
          <p:cNvPr id="259" name="Google Shape;259;p36">
            <a:hlinkClick r:id="rId3"/>
          </p:cNvPr>
          <p:cNvSpPr/>
          <p:nvPr/>
        </p:nvSpPr>
        <p:spPr>
          <a:xfrm>
            <a:off x="3542586" y="6519775"/>
            <a:ext cx="1906800" cy="175500"/>
          </a:xfrm>
          <a:prstGeom prst="rect">
            <a:avLst/>
          </a:prstGeom>
          <a:no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0" name="Google Shape;260;p36"/>
          <p:cNvPicPr preferRelativeResize="0"/>
          <p:nvPr/>
        </p:nvPicPr>
        <p:blipFill rotWithShape="1">
          <a:blip r:embed="rId4">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s Page 2">
  <p:cSld name="Contents Page 2">
    <p:spTree>
      <p:nvGrpSpPr>
        <p:cNvPr id="1" name="Shape 261"/>
        <p:cNvGrpSpPr/>
        <p:nvPr/>
      </p:nvGrpSpPr>
      <p:grpSpPr>
        <a:xfrm>
          <a:off x="0" y="0"/>
          <a:ext cx="0" cy="0"/>
          <a:chOff x="0" y="0"/>
          <a:chExt cx="0" cy="0"/>
        </a:xfrm>
      </p:grpSpPr>
      <p:pic>
        <p:nvPicPr>
          <p:cNvPr id="262" name="Google Shape;262;p37" descr="171366080_5_blur_72dpi_cropped_compressed.jpg"/>
          <p:cNvPicPr preferRelativeResize="0"/>
          <p:nvPr/>
        </p:nvPicPr>
        <p:blipFill rotWithShape="1">
          <a:blip r:embed="rId2">
            <a:alphaModFix/>
          </a:blip>
          <a:srcRect/>
          <a:stretch/>
        </p:blipFill>
        <p:spPr>
          <a:xfrm>
            <a:off x="-8800" y="0"/>
            <a:ext cx="9152800" cy="6858000"/>
          </a:xfrm>
          <a:prstGeom prst="rect">
            <a:avLst/>
          </a:prstGeom>
          <a:noFill/>
          <a:ln>
            <a:noFill/>
          </a:ln>
        </p:spPr>
      </p:pic>
      <p:sp>
        <p:nvSpPr>
          <p:cNvPr id="263" name="Google Shape;263;p37"/>
          <p:cNvSpPr/>
          <p:nvPr/>
        </p:nvSpPr>
        <p:spPr>
          <a:xfrm>
            <a:off x="-2" y="2120455"/>
            <a:ext cx="9144000" cy="3983100"/>
          </a:xfrm>
          <a:prstGeom prst="rect">
            <a:avLst/>
          </a:prstGeom>
          <a:solidFill>
            <a:schemeClr val="lt1">
              <a:alpha val="89800"/>
            </a:schemeClr>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cida Sans"/>
              <a:ea typeface="Lucida Sans"/>
              <a:cs typeface="Lucida Sans"/>
              <a:sym typeface="Lucida Sans"/>
            </a:endParaRPr>
          </a:p>
        </p:txBody>
      </p:sp>
      <p:sp>
        <p:nvSpPr>
          <p:cNvPr id="264" name="Google Shape;264;p37"/>
          <p:cNvSpPr txBox="1">
            <a:spLocks noGrp="1"/>
          </p:cNvSpPr>
          <p:nvPr>
            <p:ph type="title"/>
          </p:nvPr>
        </p:nvSpPr>
        <p:spPr>
          <a:xfrm>
            <a:off x="214314" y="3629025"/>
            <a:ext cx="36750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65" name="Google Shape;265;p37"/>
          <p:cNvSpPr txBox="1">
            <a:spLocks noGrp="1"/>
          </p:cNvSpPr>
          <p:nvPr>
            <p:ph type="body" idx="1"/>
          </p:nvPr>
        </p:nvSpPr>
        <p:spPr>
          <a:xfrm>
            <a:off x="4624613" y="2456788"/>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6" name="Google Shape;266;p37"/>
          <p:cNvSpPr txBox="1">
            <a:spLocks noGrp="1"/>
          </p:cNvSpPr>
          <p:nvPr>
            <p:ph type="body" idx="2"/>
          </p:nvPr>
        </p:nvSpPr>
        <p:spPr>
          <a:xfrm>
            <a:off x="7209515" y="2456788"/>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7" name="Google Shape;267;p37"/>
          <p:cNvSpPr txBox="1">
            <a:spLocks noGrp="1"/>
          </p:cNvSpPr>
          <p:nvPr>
            <p:ph type="body" idx="3"/>
          </p:nvPr>
        </p:nvSpPr>
        <p:spPr>
          <a:xfrm>
            <a:off x="4624613" y="2998967"/>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8" name="Google Shape;268;p37"/>
          <p:cNvSpPr txBox="1">
            <a:spLocks noGrp="1"/>
          </p:cNvSpPr>
          <p:nvPr>
            <p:ph type="body" idx="4"/>
          </p:nvPr>
        </p:nvSpPr>
        <p:spPr>
          <a:xfrm>
            <a:off x="7209515" y="2998967"/>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9" name="Google Shape;269;p37"/>
          <p:cNvSpPr txBox="1">
            <a:spLocks noGrp="1"/>
          </p:cNvSpPr>
          <p:nvPr>
            <p:ph type="body" idx="5"/>
          </p:nvPr>
        </p:nvSpPr>
        <p:spPr>
          <a:xfrm>
            <a:off x="4624613" y="3553357"/>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0" name="Google Shape;270;p37"/>
          <p:cNvSpPr txBox="1">
            <a:spLocks noGrp="1"/>
          </p:cNvSpPr>
          <p:nvPr>
            <p:ph type="body" idx="6"/>
          </p:nvPr>
        </p:nvSpPr>
        <p:spPr>
          <a:xfrm>
            <a:off x="7209515" y="3553357"/>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1" name="Google Shape;271;p37"/>
          <p:cNvSpPr txBox="1">
            <a:spLocks noGrp="1"/>
          </p:cNvSpPr>
          <p:nvPr>
            <p:ph type="body" idx="7"/>
          </p:nvPr>
        </p:nvSpPr>
        <p:spPr>
          <a:xfrm>
            <a:off x="4624613" y="4107747"/>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2" name="Google Shape;272;p37"/>
          <p:cNvSpPr txBox="1">
            <a:spLocks noGrp="1"/>
          </p:cNvSpPr>
          <p:nvPr>
            <p:ph type="body" idx="8"/>
          </p:nvPr>
        </p:nvSpPr>
        <p:spPr>
          <a:xfrm>
            <a:off x="7209515" y="4107747"/>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3" name="Google Shape;273;p37"/>
          <p:cNvSpPr txBox="1">
            <a:spLocks noGrp="1"/>
          </p:cNvSpPr>
          <p:nvPr>
            <p:ph type="body" idx="9"/>
          </p:nvPr>
        </p:nvSpPr>
        <p:spPr>
          <a:xfrm>
            <a:off x="4624613" y="4662137"/>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4" name="Google Shape;274;p37"/>
          <p:cNvSpPr txBox="1">
            <a:spLocks noGrp="1"/>
          </p:cNvSpPr>
          <p:nvPr>
            <p:ph type="body" idx="13"/>
          </p:nvPr>
        </p:nvSpPr>
        <p:spPr>
          <a:xfrm>
            <a:off x="7209515" y="4662137"/>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5" name="Google Shape;275;p37"/>
          <p:cNvSpPr txBox="1">
            <a:spLocks noGrp="1"/>
          </p:cNvSpPr>
          <p:nvPr>
            <p:ph type="body" idx="14"/>
          </p:nvPr>
        </p:nvSpPr>
        <p:spPr>
          <a:xfrm>
            <a:off x="4624613" y="5216525"/>
            <a:ext cx="2444700" cy="53970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6" name="Google Shape;276;p37"/>
          <p:cNvSpPr txBox="1">
            <a:spLocks noGrp="1"/>
          </p:cNvSpPr>
          <p:nvPr>
            <p:ph type="body" idx="15"/>
          </p:nvPr>
        </p:nvSpPr>
        <p:spPr>
          <a:xfrm>
            <a:off x="7209515" y="5216525"/>
            <a:ext cx="1447200" cy="539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77"/>
        <p:cNvGrpSpPr/>
        <p:nvPr/>
      </p:nvGrpSpPr>
      <p:grpSpPr>
        <a:xfrm>
          <a:off x="0" y="0"/>
          <a:ext cx="0" cy="0"/>
          <a:chOff x="0" y="0"/>
          <a:chExt cx="0" cy="0"/>
        </a:xfrm>
      </p:grpSpPr>
      <p:sp>
        <p:nvSpPr>
          <p:cNvPr id="278" name="Google Shape;278;p38"/>
          <p:cNvSpPr/>
          <p:nvPr/>
        </p:nvSpPr>
        <p:spPr>
          <a:xfrm>
            <a:off x="0" y="0"/>
            <a:ext cx="9144000" cy="6858000"/>
          </a:xfrm>
          <a:prstGeom prst="rect">
            <a:avLst/>
          </a:prstGeom>
          <a:solidFill>
            <a:srgbClr val="2A7252"/>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9" name="Google Shape;279;p38"/>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80" name="Google Shape;280;p38"/>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81" name="Google Shape;281;p38"/>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82" name="Google Shape;282;p38"/>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83" name="Google Shape;283;p38"/>
          <p:cNvSpPr txBox="1">
            <a:spLocks noGrp="1"/>
          </p:cNvSpPr>
          <p:nvPr>
            <p:ph type="title"/>
          </p:nvPr>
        </p:nvSpPr>
        <p:spPr>
          <a:xfrm>
            <a:off x="216568" y="2829678"/>
            <a:ext cx="8620500" cy="8685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284"/>
        <p:cNvGrpSpPr/>
        <p:nvPr/>
      </p:nvGrpSpPr>
      <p:grpSpPr>
        <a:xfrm>
          <a:off x="0" y="0"/>
          <a:ext cx="0" cy="0"/>
          <a:chOff x="0" y="0"/>
          <a:chExt cx="0" cy="0"/>
        </a:xfrm>
      </p:grpSpPr>
      <p:sp>
        <p:nvSpPr>
          <p:cNvPr id="285" name="Google Shape;285;p39"/>
          <p:cNvSpPr/>
          <p:nvPr/>
        </p:nvSpPr>
        <p:spPr>
          <a:xfrm>
            <a:off x="0" y="0"/>
            <a:ext cx="9144000" cy="6858000"/>
          </a:xfrm>
          <a:prstGeom prst="rect">
            <a:avLst/>
          </a:prstGeom>
          <a:solidFill>
            <a:srgbClr val="1EA56A"/>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6" name="Google Shape;286;p39"/>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87" name="Google Shape;287;p39"/>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88" name="Google Shape;288;p39"/>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89" name="Google Shape;289;p39"/>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90" name="Google Shape;290;p39"/>
          <p:cNvSpPr txBox="1">
            <a:spLocks noGrp="1"/>
          </p:cNvSpPr>
          <p:nvPr>
            <p:ph type="title"/>
          </p:nvPr>
        </p:nvSpPr>
        <p:spPr>
          <a:xfrm>
            <a:off x="216568" y="2829678"/>
            <a:ext cx="8620500" cy="8685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91"/>
        <p:cNvGrpSpPr/>
        <p:nvPr/>
      </p:nvGrpSpPr>
      <p:grpSpPr>
        <a:xfrm>
          <a:off x="0" y="0"/>
          <a:ext cx="0" cy="0"/>
          <a:chOff x="0" y="0"/>
          <a:chExt cx="0" cy="0"/>
        </a:xfrm>
      </p:grpSpPr>
      <p:sp>
        <p:nvSpPr>
          <p:cNvPr id="292" name="Google Shape;292;p40"/>
          <p:cNvSpPr/>
          <p:nvPr/>
        </p:nvSpPr>
        <p:spPr>
          <a:xfrm>
            <a:off x="0" y="0"/>
            <a:ext cx="9144000" cy="6858000"/>
          </a:xfrm>
          <a:prstGeom prst="rect">
            <a:avLst/>
          </a:prstGeom>
          <a:solidFill>
            <a:srgbClr val="F1FBF5"/>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3" name="Google Shape;293;p40"/>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94" name="Google Shape;294;p40"/>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95" name="Google Shape;295;p40"/>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96" name="Google Shape;296;p40"/>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97" name="Google Shape;297;p40"/>
          <p:cNvSpPr txBox="1">
            <a:spLocks noGrp="1"/>
          </p:cNvSpPr>
          <p:nvPr>
            <p:ph type="title"/>
          </p:nvPr>
        </p:nvSpPr>
        <p:spPr>
          <a:xfrm>
            <a:off x="216568" y="2829678"/>
            <a:ext cx="8620500" cy="8685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0524F"/>
              </a:buClr>
              <a:buSzPts val="3200"/>
              <a:buFont typeface="Lucida Sans"/>
              <a:buNone/>
              <a:defRPr sz="3200" b="0" i="0" u="none" strike="noStrike" cap="none">
                <a:solidFill>
                  <a:srgbClr val="50524F"/>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98"/>
        <p:cNvGrpSpPr/>
        <p:nvPr/>
      </p:nvGrpSpPr>
      <p:grpSpPr>
        <a:xfrm>
          <a:off x="0" y="0"/>
          <a:ext cx="0" cy="0"/>
          <a:chOff x="0" y="0"/>
          <a:chExt cx="0" cy="0"/>
        </a:xfrm>
      </p:grpSpPr>
      <p:sp>
        <p:nvSpPr>
          <p:cNvPr id="299" name="Google Shape;299;p41"/>
          <p:cNvSpPr/>
          <p:nvPr/>
        </p:nvSpPr>
        <p:spPr>
          <a:xfrm>
            <a:off x="0" y="0"/>
            <a:ext cx="9144000" cy="6858000"/>
          </a:xfrm>
          <a:prstGeom prst="rect">
            <a:avLst/>
          </a:prstGeom>
          <a:solidFill>
            <a:srgbClr val="50524F"/>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0" name="Google Shape;300;p41"/>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01" name="Google Shape;301;p41"/>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02" name="Google Shape;302;p41"/>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03" name="Google Shape;303;p41"/>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04" name="Google Shape;304;p41"/>
          <p:cNvSpPr txBox="1">
            <a:spLocks noGrp="1"/>
          </p:cNvSpPr>
          <p:nvPr>
            <p:ph type="title"/>
          </p:nvPr>
        </p:nvSpPr>
        <p:spPr>
          <a:xfrm>
            <a:off x="216568" y="2829678"/>
            <a:ext cx="8620500" cy="8685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305"/>
        <p:cNvGrpSpPr/>
        <p:nvPr/>
      </p:nvGrpSpPr>
      <p:grpSpPr>
        <a:xfrm>
          <a:off x="0" y="0"/>
          <a:ext cx="0" cy="0"/>
          <a:chOff x="0" y="0"/>
          <a:chExt cx="0" cy="0"/>
        </a:xfrm>
      </p:grpSpPr>
      <p:sp>
        <p:nvSpPr>
          <p:cNvPr id="306" name="Google Shape;306;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07" name="Google Shape;307;p42">
            <a:hlinkClick r:id="rId2"/>
          </p:cNvPr>
          <p:cNvSpPr/>
          <p:nvPr/>
        </p:nvSpPr>
        <p:spPr>
          <a:xfrm>
            <a:off x="3542586" y="6519775"/>
            <a:ext cx="1906800" cy="175500"/>
          </a:xfrm>
          <a:prstGeom prst="rect">
            <a:avLst/>
          </a:prstGeom>
          <a:no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8" name="Google Shape;308;p42"/>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309" name="Google Shape;309;p42"/>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310"/>
        <p:cNvGrpSpPr/>
        <p:nvPr/>
      </p:nvGrpSpPr>
      <p:grpSpPr>
        <a:xfrm>
          <a:off x="0" y="0"/>
          <a:ext cx="0" cy="0"/>
          <a:chOff x="0" y="0"/>
          <a:chExt cx="0" cy="0"/>
        </a:xfrm>
      </p:grpSpPr>
      <p:sp>
        <p:nvSpPr>
          <p:cNvPr id="311" name="Google Shape;311;p43"/>
          <p:cNvSpPr>
            <a:spLocks noGrp="1"/>
          </p:cNvSpPr>
          <p:nvPr>
            <p:ph type="chart" idx="2"/>
          </p:nvPr>
        </p:nvSpPr>
        <p:spPr>
          <a:xfrm>
            <a:off x="457200" y="1600200"/>
            <a:ext cx="8229600" cy="45261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2" name="Google Shape;312;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3" name="Google Shape;313;p43">
            <a:hlinkClick r:id="rId2"/>
          </p:cNvPr>
          <p:cNvSpPr/>
          <p:nvPr/>
        </p:nvSpPr>
        <p:spPr>
          <a:xfrm>
            <a:off x="3542586" y="6519775"/>
            <a:ext cx="1906800" cy="175500"/>
          </a:xfrm>
          <a:prstGeom prst="rect">
            <a:avLst/>
          </a:prstGeom>
          <a:no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4" name="Google Shape;314;p43"/>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315" name="Google Shape;315;p43"/>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7"/>
        <p:cNvGrpSpPr/>
        <p:nvPr/>
      </p:nvGrpSpPr>
      <p:grpSpPr>
        <a:xfrm>
          <a:off x="0" y="0"/>
          <a:ext cx="0" cy="0"/>
          <a:chOff x="0" y="0"/>
          <a:chExt cx="0" cy="0"/>
        </a:xfrm>
      </p:grpSpPr>
      <p:sp>
        <p:nvSpPr>
          <p:cNvPr id="38" name="Google Shape;38;p6"/>
          <p:cNvSpPr/>
          <p:nvPr/>
        </p:nvSpPr>
        <p:spPr>
          <a:xfrm>
            <a:off x="0" y="0"/>
            <a:ext cx="9144000" cy="6858000"/>
          </a:xfrm>
          <a:prstGeom prst="rect">
            <a:avLst/>
          </a:prstGeom>
          <a:solidFill>
            <a:srgbClr val="2A7252"/>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6"/>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40" name="Google Shape;40;p6"/>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41" name="Google Shape;41;p6"/>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42" name="Google Shape;42;p6"/>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43" name="Google Shape;43;p6"/>
          <p:cNvSpPr txBox="1">
            <a:spLocks noGrp="1"/>
          </p:cNvSpPr>
          <p:nvPr>
            <p:ph type="title"/>
          </p:nvPr>
        </p:nvSpPr>
        <p:spPr>
          <a:xfrm>
            <a:off x="216568" y="2829678"/>
            <a:ext cx="8620500" cy="8685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316"/>
        <p:cNvGrpSpPr/>
        <p:nvPr/>
      </p:nvGrpSpPr>
      <p:grpSpPr>
        <a:xfrm>
          <a:off x="0" y="0"/>
          <a:ext cx="0" cy="0"/>
          <a:chOff x="0" y="0"/>
          <a:chExt cx="0" cy="0"/>
        </a:xfrm>
      </p:grpSpPr>
      <p:sp>
        <p:nvSpPr>
          <p:cNvPr id="317" name="Google Shape;317;p44"/>
          <p:cNvSpPr>
            <a:spLocks noGrp="1"/>
          </p:cNvSpPr>
          <p:nvPr>
            <p:ph type="pic" idx="2"/>
          </p:nvPr>
        </p:nvSpPr>
        <p:spPr>
          <a:xfrm>
            <a:off x="457200" y="1600200"/>
            <a:ext cx="8229600" cy="45261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8" name="Google Shape;318;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9" name="Google Shape;319;p44">
            <a:hlinkClick r:id="rId2"/>
          </p:cNvPr>
          <p:cNvSpPr/>
          <p:nvPr/>
        </p:nvSpPr>
        <p:spPr>
          <a:xfrm>
            <a:off x="3542586" y="6519775"/>
            <a:ext cx="1906800" cy="175500"/>
          </a:xfrm>
          <a:prstGeom prst="rect">
            <a:avLst/>
          </a:prstGeom>
          <a:no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0" name="Google Shape;320;p44"/>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321" name="Google Shape;321;p44"/>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322"/>
        <p:cNvGrpSpPr/>
        <p:nvPr/>
      </p:nvGrpSpPr>
      <p:grpSpPr>
        <a:xfrm>
          <a:off x="0" y="0"/>
          <a:ext cx="0" cy="0"/>
          <a:chOff x="0" y="0"/>
          <a:chExt cx="0" cy="0"/>
        </a:xfrm>
      </p:grpSpPr>
      <p:sp>
        <p:nvSpPr>
          <p:cNvPr id="323" name="Google Shape;323;p45"/>
          <p:cNvSpPr>
            <a:spLocks noGrp="1"/>
          </p:cNvSpPr>
          <p:nvPr>
            <p:ph type="pic" idx="2"/>
          </p:nvPr>
        </p:nvSpPr>
        <p:spPr>
          <a:xfrm>
            <a:off x="0" y="0"/>
            <a:ext cx="9144000" cy="68580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4"/>
        <p:cNvGrpSpPr/>
        <p:nvPr/>
      </p:nvGrpSpPr>
      <p:grpSpPr>
        <a:xfrm>
          <a:off x="0" y="0"/>
          <a:ext cx="0" cy="0"/>
          <a:chOff x="0" y="0"/>
          <a:chExt cx="0" cy="0"/>
        </a:xfrm>
      </p:grpSpPr>
      <p:sp>
        <p:nvSpPr>
          <p:cNvPr id="325" name="Google Shape;325;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6" name="Google Shape;326;p46">
            <a:hlinkClick r:id="rId2"/>
          </p:cNvPr>
          <p:cNvSpPr/>
          <p:nvPr/>
        </p:nvSpPr>
        <p:spPr>
          <a:xfrm>
            <a:off x="3542586" y="6519775"/>
            <a:ext cx="1906800" cy="175500"/>
          </a:xfrm>
          <a:prstGeom prst="rect">
            <a:avLst/>
          </a:prstGeom>
          <a:no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7" name="Google Shape;327;p46"/>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328" name="Google Shape;328;p46"/>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9"/>
        <p:cNvGrpSpPr/>
        <p:nvPr/>
      </p:nvGrpSpPr>
      <p:grpSpPr>
        <a:xfrm>
          <a:off x="0" y="0"/>
          <a:ext cx="0" cy="0"/>
          <a:chOff x="0" y="0"/>
          <a:chExt cx="0" cy="0"/>
        </a:xfrm>
      </p:grpSpPr>
      <p:sp>
        <p:nvSpPr>
          <p:cNvPr id="330" name="Google Shape;330;p47">
            <a:hlinkClick r:id="rId2"/>
          </p:cNvPr>
          <p:cNvSpPr/>
          <p:nvPr/>
        </p:nvSpPr>
        <p:spPr>
          <a:xfrm>
            <a:off x="3542586" y="6519775"/>
            <a:ext cx="1906800" cy="175500"/>
          </a:xfrm>
          <a:prstGeom prst="rect">
            <a:avLst/>
          </a:prstGeom>
          <a:no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1" name="Google Shape;331;p47"/>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332" name="Google Shape;332;p47"/>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ody Copy (Url Only)">
  <p:cSld name="Body Copy (Url Only)">
    <p:spTree>
      <p:nvGrpSpPr>
        <p:cNvPr id="1" name="Shape 333"/>
        <p:cNvGrpSpPr/>
        <p:nvPr/>
      </p:nvGrpSpPr>
      <p:grpSpPr>
        <a:xfrm>
          <a:off x="0" y="0"/>
          <a:ext cx="0" cy="0"/>
          <a:chOff x="0" y="0"/>
          <a:chExt cx="0" cy="0"/>
        </a:xfrm>
      </p:grpSpPr>
      <p:sp>
        <p:nvSpPr>
          <p:cNvPr id="334" name="Google Shape;334;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35" name="Google Shape;335;p4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36" name="Google Shape;336;p48" descr="ATC_org.pdf"/>
          <p:cNvPicPr preferRelativeResize="0"/>
          <p:nvPr/>
        </p:nvPicPr>
        <p:blipFill rotWithShape="1">
          <a:blip r:embed="rId2">
            <a:alphaModFix/>
          </a:blip>
          <a:srcRect/>
          <a:stretch/>
        </p:blipFill>
        <p:spPr>
          <a:xfrm>
            <a:off x="140803" y="6519775"/>
            <a:ext cx="1974669" cy="159615"/>
          </a:xfrm>
          <a:prstGeom prst="rect">
            <a:avLst/>
          </a:prstGeom>
          <a:noFill/>
          <a:ln>
            <a:noFill/>
          </a:ln>
        </p:spPr>
      </p:pic>
      <p:sp>
        <p:nvSpPr>
          <p:cNvPr id="337" name="Google Shape;337;p48"/>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338" name="Google Shape;338;p48"/>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9"/>
        <p:cNvGrpSpPr/>
        <p:nvPr/>
      </p:nvGrpSpPr>
      <p:grpSpPr>
        <a:xfrm>
          <a:off x="0" y="0"/>
          <a:ext cx="0" cy="0"/>
          <a:chOff x="0" y="0"/>
          <a:chExt cx="0" cy="0"/>
        </a:xfrm>
      </p:grpSpPr>
      <p:sp>
        <p:nvSpPr>
          <p:cNvPr id="340" name="Google Shape;340;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1" name="Google Shape;341;p49"/>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2" name="Google Shape;342;p49"/>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3" name="Google Shape;343;p49"/>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344" name="Google Shape;344;p49"/>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5"/>
        <p:cNvGrpSpPr/>
        <p:nvPr/>
      </p:nvGrpSpPr>
      <p:grpSpPr>
        <a:xfrm>
          <a:off x="0" y="0"/>
          <a:ext cx="0" cy="0"/>
          <a:chOff x="0" y="0"/>
          <a:chExt cx="0" cy="0"/>
        </a:xfrm>
      </p:grpSpPr>
      <p:sp>
        <p:nvSpPr>
          <p:cNvPr id="346" name="Google Shape;346;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7" name="Google Shape;347;p50"/>
          <p:cNvSpPr txBox="1">
            <a:spLocks noGrp="1"/>
          </p:cNvSpPr>
          <p:nvPr>
            <p:ph type="body" idx="1"/>
          </p:nvPr>
        </p:nvSpPr>
        <p:spPr>
          <a:xfrm>
            <a:off x="457200" y="1417638"/>
            <a:ext cx="4040100" cy="7731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3F3F39"/>
              </a:buClr>
              <a:buSzPts val="2400"/>
              <a:buFont typeface="Arial"/>
              <a:buNone/>
              <a:defRPr sz="2400" b="1"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48" name="Google Shape;348;p50"/>
          <p:cNvSpPr txBox="1">
            <a:spLocks noGrp="1"/>
          </p:cNvSpPr>
          <p:nvPr>
            <p:ph type="body" idx="2"/>
          </p:nvPr>
        </p:nvSpPr>
        <p:spPr>
          <a:xfrm>
            <a:off x="457200" y="2190750"/>
            <a:ext cx="40401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49" name="Google Shape;349;p50"/>
          <p:cNvSpPr txBox="1">
            <a:spLocks noGrp="1"/>
          </p:cNvSpPr>
          <p:nvPr>
            <p:ph type="body" idx="3"/>
          </p:nvPr>
        </p:nvSpPr>
        <p:spPr>
          <a:xfrm>
            <a:off x="4645025" y="1417638"/>
            <a:ext cx="4041900" cy="7731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3F3F39"/>
              </a:buClr>
              <a:buSzPts val="2400"/>
              <a:buFont typeface="Arial"/>
              <a:buNone/>
              <a:defRPr sz="2400" b="1"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0" name="Google Shape;350;p50"/>
          <p:cNvSpPr txBox="1">
            <a:spLocks noGrp="1"/>
          </p:cNvSpPr>
          <p:nvPr>
            <p:ph type="body" idx="4"/>
          </p:nvPr>
        </p:nvSpPr>
        <p:spPr>
          <a:xfrm>
            <a:off x="4645025" y="2190750"/>
            <a:ext cx="40419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51" name="Google Shape;351;p50"/>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352" name="Google Shape;352;p50"/>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353"/>
        <p:cNvGrpSpPr/>
        <p:nvPr/>
      </p:nvGrpSpPr>
      <p:grpSpPr>
        <a:xfrm>
          <a:off x="0" y="0"/>
          <a:ext cx="0" cy="0"/>
          <a:chOff x="0" y="0"/>
          <a:chExt cx="0" cy="0"/>
        </a:xfrm>
      </p:grpSpPr>
      <p:sp>
        <p:nvSpPr>
          <p:cNvPr id="354" name="Google Shape;354;p51"/>
          <p:cNvSpPr>
            <a:spLocks noGrp="1"/>
          </p:cNvSpPr>
          <p:nvPr>
            <p:ph type="pic" idx="2"/>
          </p:nvPr>
        </p:nvSpPr>
        <p:spPr>
          <a:xfrm>
            <a:off x="4578350" y="1600201"/>
            <a:ext cx="4108500" cy="4526100"/>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55" name="Google Shape;355;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56" name="Google Shape;356;p51"/>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7" name="Google Shape;357;p51"/>
          <p:cNvSpPr txBox="1">
            <a:spLocks noGrp="1"/>
          </p:cNvSpPr>
          <p:nvPr>
            <p:ph type="body" idx="3"/>
          </p:nvPr>
        </p:nvSpPr>
        <p:spPr>
          <a:xfrm>
            <a:off x="4578350" y="5646677"/>
            <a:ext cx="4108500" cy="479400"/>
          </a:xfrm>
          <a:prstGeom prst="rect">
            <a:avLst/>
          </a:prstGeom>
          <a:solidFill>
            <a:srgbClr val="FFFFFF">
              <a:alpha val="48630"/>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8" name="Google Shape;358;p51"/>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359" name="Google Shape;359;p51"/>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360"/>
        <p:cNvGrpSpPr/>
        <p:nvPr/>
      </p:nvGrpSpPr>
      <p:grpSpPr>
        <a:xfrm>
          <a:off x="0" y="0"/>
          <a:ext cx="0" cy="0"/>
          <a:chOff x="0" y="0"/>
          <a:chExt cx="0" cy="0"/>
        </a:xfrm>
      </p:grpSpPr>
      <p:sp>
        <p:nvSpPr>
          <p:cNvPr id="361" name="Google Shape;361;p52"/>
          <p:cNvSpPr>
            <a:spLocks noGrp="1"/>
          </p:cNvSpPr>
          <p:nvPr>
            <p:ph type="pic" idx="2"/>
          </p:nvPr>
        </p:nvSpPr>
        <p:spPr>
          <a:xfrm>
            <a:off x="4578350" y="3892047"/>
            <a:ext cx="4108500" cy="2234100"/>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2" name="Google Shape;362;p52"/>
          <p:cNvSpPr>
            <a:spLocks noGrp="1"/>
          </p:cNvSpPr>
          <p:nvPr>
            <p:ph type="pic" idx="3"/>
          </p:nvPr>
        </p:nvSpPr>
        <p:spPr>
          <a:xfrm>
            <a:off x="4578350" y="1600201"/>
            <a:ext cx="4108500" cy="2234100"/>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3" name="Google Shape;363;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4" name="Google Shape;364;p52"/>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5" name="Google Shape;365;p52"/>
          <p:cNvSpPr txBox="1">
            <a:spLocks noGrp="1"/>
          </p:cNvSpPr>
          <p:nvPr>
            <p:ph type="body" idx="4"/>
          </p:nvPr>
        </p:nvSpPr>
        <p:spPr>
          <a:xfrm>
            <a:off x="4578350" y="5646677"/>
            <a:ext cx="4108500" cy="479400"/>
          </a:xfrm>
          <a:prstGeom prst="rect">
            <a:avLst/>
          </a:prstGeom>
          <a:solidFill>
            <a:srgbClr val="FFFFFF">
              <a:alpha val="48630"/>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6" name="Google Shape;366;p52"/>
          <p:cNvSpPr txBox="1">
            <a:spLocks noGrp="1"/>
          </p:cNvSpPr>
          <p:nvPr>
            <p:ph type="body" idx="5"/>
          </p:nvPr>
        </p:nvSpPr>
        <p:spPr>
          <a:xfrm>
            <a:off x="4578350" y="3354831"/>
            <a:ext cx="4108500" cy="479400"/>
          </a:xfrm>
          <a:prstGeom prst="rect">
            <a:avLst/>
          </a:prstGeom>
          <a:solidFill>
            <a:srgbClr val="FFFFFF">
              <a:alpha val="48630"/>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7" name="Google Shape;367;p52"/>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368" name="Google Shape;368;p52"/>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369"/>
        <p:cNvGrpSpPr/>
        <p:nvPr/>
      </p:nvGrpSpPr>
      <p:grpSpPr>
        <a:xfrm>
          <a:off x="0" y="0"/>
          <a:ext cx="0" cy="0"/>
          <a:chOff x="0" y="0"/>
          <a:chExt cx="0" cy="0"/>
        </a:xfrm>
      </p:grpSpPr>
      <p:sp>
        <p:nvSpPr>
          <p:cNvPr id="370" name="Google Shape;370;p53"/>
          <p:cNvSpPr>
            <a:spLocks noGrp="1"/>
          </p:cNvSpPr>
          <p:nvPr>
            <p:ph type="pic" idx="2"/>
          </p:nvPr>
        </p:nvSpPr>
        <p:spPr>
          <a:xfrm>
            <a:off x="4616450" y="1600200"/>
            <a:ext cx="4070400" cy="4526100"/>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71" name="Google Shape;371;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72" name="Google Shape;372;p53"/>
          <p:cNvSpPr txBox="1">
            <a:spLocks noGrp="1"/>
          </p:cNvSpPr>
          <p:nvPr>
            <p:ph type="body" idx="1"/>
          </p:nvPr>
        </p:nvSpPr>
        <p:spPr>
          <a:xfrm>
            <a:off x="4616450" y="5646677"/>
            <a:ext cx="4070400" cy="479400"/>
          </a:xfrm>
          <a:prstGeom prst="rect">
            <a:avLst/>
          </a:prstGeom>
          <a:solidFill>
            <a:srgbClr val="FFFFFF">
              <a:alpha val="48630"/>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3" name="Google Shape;373;p53"/>
          <p:cNvSpPr>
            <a:spLocks noGrp="1"/>
          </p:cNvSpPr>
          <p:nvPr>
            <p:ph type="pic" idx="3"/>
          </p:nvPr>
        </p:nvSpPr>
        <p:spPr>
          <a:xfrm>
            <a:off x="457199" y="1600200"/>
            <a:ext cx="4073400" cy="4526100"/>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74" name="Google Shape;374;p53"/>
          <p:cNvSpPr txBox="1">
            <a:spLocks noGrp="1"/>
          </p:cNvSpPr>
          <p:nvPr>
            <p:ph type="body" idx="4"/>
          </p:nvPr>
        </p:nvSpPr>
        <p:spPr>
          <a:xfrm>
            <a:off x="457198" y="5646677"/>
            <a:ext cx="4073400" cy="479400"/>
          </a:xfrm>
          <a:prstGeom prst="rect">
            <a:avLst/>
          </a:prstGeom>
          <a:solidFill>
            <a:srgbClr val="FFFFFF">
              <a:alpha val="48630"/>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5" name="Google Shape;375;p53"/>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376" name="Google Shape;376;p53"/>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44"/>
        <p:cNvGrpSpPr/>
        <p:nvPr/>
      </p:nvGrpSpPr>
      <p:grpSpPr>
        <a:xfrm>
          <a:off x="0" y="0"/>
          <a:ext cx="0" cy="0"/>
          <a:chOff x="0" y="0"/>
          <a:chExt cx="0" cy="0"/>
        </a:xfrm>
      </p:grpSpPr>
      <p:sp>
        <p:nvSpPr>
          <p:cNvPr id="45" name="Google Shape;45;p7"/>
          <p:cNvSpPr/>
          <p:nvPr/>
        </p:nvSpPr>
        <p:spPr>
          <a:xfrm>
            <a:off x="0" y="0"/>
            <a:ext cx="9144000" cy="6858000"/>
          </a:xfrm>
          <a:prstGeom prst="rect">
            <a:avLst/>
          </a:prstGeom>
          <a:solidFill>
            <a:srgbClr val="1EA56A"/>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7"/>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47" name="Google Shape;47;p7"/>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48" name="Google Shape;48;p7"/>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49" name="Google Shape;49;p7"/>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50" name="Google Shape;50;p7"/>
          <p:cNvSpPr txBox="1">
            <a:spLocks noGrp="1"/>
          </p:cNvSpPr>
          <p:nvPr>
            <p:ph type="title"/>
          </p:nvPr>
        </p:nvSpPr>
        <p:spPr>
          <a:xfrm>
            <a:off x="216568" y="2829678"/>
            <a:ext cx="8620500" cy="8685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377"/>
        <p:cNvGrpSpPr/>
        <p:nvPr/>
      </p:nvGrpSpPr>
      <p:grpSpPr>
        <a:xfrm>
          <a:off x="0" y="0"/>
          <a:ext cx="0" cy="0"/>
          <a:chOff x="0" y="0"/>
          <a:chExt cx="0" cy="0"/>
        </a:xfrm>
      </p:grpSpPr>
      <p:sp>
        <p:nvSpPr>
          <p:cNvPr id="378" name="Google Shape;378;p54"/>
          <p:cNvSpPr>
            <a:spLocks noGrp="1"/>
          </p:cNvSpPr>
          <p:nvPr>
            <p:ph type="pic" idx="2"/>
          </p:nvPr>
        </p:nvSpPr>
        <p:spPr>
          <a:xfrm>
            <a:off x="4616450" y="3892046"/>
            <a:ext cx="4070400" cy="2234100"/>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79" name="Google Shape;379;p54"/>
          <p:cNvSpPr>
            <a:spLocks noGrp="1"/>
          </p:cNvSpPr>
          <p:nvPr>
            <p:ph type="pic" idx="3"/>
          </p:nvPr>
        </p:nvSpPr>
        <p:spPr>
          <a:xfrm>
            <a:off x="4616450" y="1600200"/>
            <a:ext cx="4070400" cy="2234100"/>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80" name="Google Shape;380;p54"/>
          <p:cNvSpPr>
            <a:spLocks noGrp="1"/>
          </p:cNvSpPr>
          <p:nvPr>
            <p:ph type="pic" idx="4"/>
          </p:nvPr>
        </p:nvSpPr>
        <p:spPr>
          <a:xfrm>
            <a:off x="457198" y="1600200"/>
            <a:ext cx="4070400" cy="2234100"/>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81" name="Google Shape;381;p54"/>
          <p:cNvSpPr>
            <a:spLocks noGrp="1"/>
          </p:cNvSpPr>
          <p:nvPr>
            <p:ph type="pic" idx="5"/>
          </p:nvPr>
        </p:nvSpPr>
        <p:spPr>
          <a:xfrm>
            <a:off x="460373" y="3892046"/>
            <a:ext cx="4070400" cy="2234100"/>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82" name="Google Shape;382;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83" name="Google Shape;383;p54"/>
          <p:cNvSpPr txBox="1">
            <a:spLocks noGrp="1"/>
          </p:cNvSpPr>
          <p:nvPr>
            <p:ph type="body" idx="1"/>
          </p:nvPr>
        </p:nvSpPr>
        <p:spPr>
          <a:xfrm>
            <a:off x="4616450" y="5646677"/>
            <a:ext cx="4070400" cy="479400"/>
          </a:xfrm>
          <a:prstGeom prst="rect">
            <a:avLst/>
          </a:prstGeom>
          <a:solidFill>
            <a:srgbClr val="FFFFFF">
              <a:alpha val="48630"/>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4" name="Google Shape;384;p54"/>
          <p:cNvSpPr txBox="1">
            <a:spLocks noGrp="1"/>
          </p:cNvSpPr>
          <p:nvPr>
            <p:ph type="body" idx="6"/>
          </p:nvPr>
        </p:nvSpPr>
        <p:spPr>
          <a:xfrm>
            <a:off x="457198" y="5646677"/>
            <a:ext cx="4073400" cy="479400"/>
          </a:xfrm>
          <a:prstGeom prst="rect">
            <a:avLst/>
          </a:prstGeom>
          <a:solidFill>
            <a:srgbClr val="FFFFFF">
              <a:alpha val="48630"/>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5" name="Google Shape;385;p54"/>
          <p:cNvSpPr txBox="1">
            <a:spLocks noGrp="1"/>
          </p:cNvSpPr>
          <p:nvPr>
            <p:ph type="body" idx="7"/>
          </p:nvPr>
        </p:nvSpPr>
        <p:spPr>
          <a:xfrm>
            <a:off x="4616450" y="3354831"/>
            <a:ext cx="4070400" cy="479400"/>
          </a:xfrm>
          <a:prstGeom prst="rect">
            <a:avLst/>
          </a:prstGeom>
          <a:solidFill>
            <a:srgbClr val="FFFFFF">
              <a:alpha val="48630"/>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6" name="Google Shape;386;p54"/>
          <p:cNvSpPr txBox="1">
            <a:spLocks noGrp="1"/>
          </p:cNvSpPr>
          <p:nvPr>
            <p:ph type="body" idx="8"/>
          </p:nvPr>
        </p:nvSpPr>
        <p:spPr>
          <a:xfrm>
            <a:off x="454023" y="3354831"/>
            <a:ext cx="4073400" cy="479400"/>
          </a:xfrm>
          <a:prstGeom prst="rect">
            <a:avLst/>
          </a:prstGeom>
          <a:solidFill>
            <a:srgbClr val="FFFFFF">
              <a:alpha val="48630"/>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7" name="Google Shape;387;p54"/>
          <p:cNvSpPr txBox="1"/>
          <p:nvPr/>
        </p:nvSpPr>
        <p:spPr>
          <a:xfrm>
            <a:off x="7571684" y="6380256"/>
            <a:ext cx="1458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388" name="Google Shape;388;p54"/>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51"/>
        <p:cNvGrpSpPr/>
        <p:nvPr/>
      </p:nvGrpSpPr>
      <p:grpSpPr>
        <a:xfrm>
          <a:off x="0" y="0"/>
          <a:ext cx="0" cy="0"/>
          <a:chOff x="0" y="0"/>
          <a:chExt cx="0" cy="0"/>
        </a:xfrm>
      </p:grpSpPr>
      <p:sp>
        <p:nvSpPr>
          <p:cNvPr id="52" name="Google Shape;52;p8"/>
          <p:cNvSpPr/>
          <p:nvPr/>
        </p:nvSpPr>
        <p:spPr>
          <a:xfrm>
            <a:off x="0" y="0"/>
            <a:ext cx="9144000" cy="6858000"/>
          </a:xfrm>
          <a:prstGeom prst="rect">
            <a:avLst/>
          </a:prstGeom>
          <a:solidFill>
            <a:srgbClr val="F1FBF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p8"/>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54" name="Google Shape;54;p8"/>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55" name="Google Shape;55;p8"/>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56" name="Google Shape;56;p8"/>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57" name="Google Shape;57;p8"/>
          <p:cNvSpPr txBox="1">
            <a:spLocks noGrp="1"/>
          </p:cNvSpPr>
          <p:nvPr>
            <p:ph type="title"/>
          </p:nvPr>
        </p:nvSpPr>
        <p:spPr>
          <a:xfrm>
            <a:off x="216568" y="2829678"/>
            <a:ext cx="8620500" cy="8685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0524F"/>
              </a:buClr>
              <a:buSzPts val="3200"/>
              <a:buFont typeface="Lucida Sans"/>
              <a:buNone/>
              <a:defRPr sz="3200" b="0" i="0" u="none" strike="noStrike" cap="none">
                <a:solidFill>
                  <a:srgbClr val="50524F"/>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8"/>
        <p:cNvGrpSpPr/>
        <p:nvPr/>
      </p:nvGrpSpPr>
      <p:grpSpPr>
        <a:xfrm>
          <a:off x="0" y="0"/>
          <a:ext cx="0" cy="0"/>
          <a:chOff x="0" y="0"/>
          <a:chExt cx="0" cy="0"/>
        </a:xfrm>
      </p:grpSpPr>
      <p:sp>
        <p:nvSpPr>
          <p:cNvPr id="59" name="Google Shape;59;p9"/>
          <p:cNvSpPr/>
          <p:nvPr/>
        </p:nvSpPr>
        <p:spPr>
          <a:xfrm>
            <a:off x="0" y="0"/>
            <a:ext cx="9144000" cy="6858000"/>
          </a:xfrm>
          <a:prstGeom prst="rect">
            <a:avLst/>
          </a:prstGeom>
          <a:solidFill>
            <a:srgbClr val="50524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9"/>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61" name="Google Shape;61;p9"/>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62" name="Google Shape;62;p9"/>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63" name="Google Shape;63;p9"/>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64" name="Google Shape;64;p9"/>
          <p:cNvSpPr txBox="1">
            <a:spLocks noGrp="1"/>
          </p:cNvSpPr>
          <p:nvPr>
            <p:ph type="title"/>
          </p:nvPr>
        </p:nvSpPr>
        <p:spPr>
          <a:xfrm>
            <a:off x="216568" y="2829678"/>
            <a:ext cx="8620500" cy="8685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65"/>
        <p:cNvGrpSpPr/>
        <p:nvPr/>
      </p:nvGrpSpPr>
      <p:grpSpPr>
        <a:xfrm>
          <a:off x="0" y="0"/>
          <a:ext cx="0" cy="0"/>
          <a:chOff x="0" y="0"/>
          <a:chExt cx="0" cy="0"/>
        </a:xfrm>
      </p:grpSpPr>
      <p:sp>
        <p:nvSpPr>
          <p:cNvPr id="66" name="Google Shape;66;p10"/>
          <p:cNvSpPr/>
          <p:nvPr/>
        </p:nvSpPr>
        <p:spPr>
          <a:xfrm>
            <a:off x="0" y="0"/>
            <a:ext cx="9144000" cy="6858000"/>
          </a:xfrm>
          <a:prstGeom prst="rect">
            <a:avLst/>
          </a:prstGeom>
          <a:solidFill>
            <a:srgbClr val="1EA56A"/>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10"/>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68" name="Google Shape;68;p10"/>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69" name="Google Shape;69;p10"/>
          <p:cNvSpPr txBox="1"/>
          <p:nvPr/>
        </p:nvSpPr>
        <p:spPr>
          <a:xfrm>
            <a:off x="216568" y="2852946"/>
            <a:ext cx="8620500" cy="876900"/>
          </a:xfrm>
          <a:prstGeom prst="rect">
            <a:avLst/>
          </a:prstGeom>
          <a:noFill/>
          <a:ln>
            <a:noFill/>
          </a:ln>
          <a:effectLst>
            <a:outerShdw blurRad="50800" dist="38100" dir="2700000" algn="tl" rotWithShape="0">
              <a:srgbClr val="000000">
                <a:alpha val="42745"/>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rgbClr val="23593E"/>
              </a:solidFill>
              <a:latin typeface="Lucida Sans"/>
              <a:ea typeface="Lucida Sans"/>
              <a:cs typeface="Lucida Sans"/>
              <a:sym typeface="Lucida Sans"/>
            </a:endParaRPr>
          </a:p>
        </p:txBody>
      </p:sp>
      <p:sp>
        <p:nvSpPr>
          <p:cNvPr id="70" name="Google Shape;70;p10"/>
          <p:cNvSpPr txBox="1">
            <a:spLocks noGrp="1"/>
          </p:cNvSpPr>
          <p:nvPr>
            <p:ph type="title"/>
          </p:nvPr>
        </p:nvSpPr>
        <p:spPr>
          <a:xfrm>
            <a:off x="219320" y="2852946"/>
            <a:ext cx="8617800" cy="876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2800"/>
              <a:buFont typeface="Lucida Sans"/>
              <a:buNone/>
              <a:defRPr sz="28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1" name="Google Shape;71;p10"/>
          <p:cNvPicPr preferRelativeResize="0"/>
          <p:nvPr/>
        </p:nvPicPr>
        <p:blipFill rotWithShape="1">
          <a:blip r:embed="rId2">
            <a:alphaModFix/>
          </a:blip>
          <a:srcRect/>
          <a:stretch/>
        </p:blipFill>
        <p:spPr>
          <a:xfrm>
            <a:off x="470080" y="492399"/>
            <a:ext cx="1363577" cy="54177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with background">
  <p:cSld name="Title slide with background">
    <p:spTree>
      <p:nvGrpSpPr>
        <p:cNvPr id="1" name="Shape 72"/>
        <p:cNvGrpSpPr/>
        <p:nvPr/>
      </p:nvGrpSpPr>
      <p:grpSpPr>
        <a:xfrm>
          <a:off x="0" y="0"/>
          <a:ext cx="0" cy="0"/>
          <a:chOff x="0" y="0"/>
          <a:chExt cx="0" cy="0"/>
        </a:xfrm>
      </p:grpSpPr>
      <p:sp>
        <p:nvSpPr>
          <p:cNvPr id="73" name="Google Shape;73;p11"/>
          <p:cNvSpPr/>
          <p:nvPr/>
        </p:nvSpPr>
        <p:spPr>
          <a:xfrm>
            <a:off x="0" y="1616927"/>
            <a:ext cx="9144000" cy="3512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Lucida Sans"/>
              <a:ea typeface="Lucida Sans"/>
              <a:cs typeface="Lucida Sans"/>
              <a:sym typeface="Lucida Sans"/>
            </a:endParaRPr>
          </a:p>
        </p:txBody>
      </p:sp>
      <p:sp>
        <p:nvSpPr>
          <p:cNvPr id="74" name="Google Shape;74;p11"/>
          <p:cNvSpPr txBox="1">
            <a:spLocks noGrp="1"/>
          </p:cNvSpPr>
          <p:nvPr>
            <p:ph type="title"/>
          </p:nvPr>
        </p:nvSpPr>
        <p:spPr>
          <a:xfrm>
            <a:off x="457200" y="2426823"/>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2800"/>
              <a:buFont typeface="Lucida Sans"/>
              <a:buNone/>
              <a:defRPr sz="28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11"/>
          <p:cNvSpPr txBox="1">
            <a:spLocks noGrp="1"/>
          </p:cNvSpPr>
          <p:nvPr>
            <p:ph type="subTitle" idx="1"/>
          </p:nvPr>
        </p:nvSpPr>
        <p:spPr>
          <a:xfrm>
            <a:off x="457199" y="3579086"/>
            <a:ext cx="8229600" cy="792300"/>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chemeClr val="lt1"/>
              </a:buClr>
              <a:buSzPts val="2000"/>
              <a:buFont typeface="Arial"/>
              <a:buNone/>
              <a:defRPr sz="2000" b="0" i="0" u="none" strike="noStrike" cap="none">
                <a:solidFill>
                  <a:schemeClr val="lt1"/>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76" name="Google Shape;76;p11"/>
          <p:cNvPicPr preferRelativeResize="0"/>
          <p:nvPr/>
        </p:nvPicPr>
        <p:blipFill rotWithShape="1">
          <a:blip r:embed="rId2">
            <a:alphaModFix/>
          </a:blip>
          <a:srcRect/>
          <a:stretch/>
        </p:blipFill>
        <p:spPr>
          <a:xfrm>
            <a:off x="470080" y="492398"/>
            <a:ext cx="1363577" cy="54133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Lucida Sans"/>
              <a:buNone/>
              <a:defRPr sz="2800" b="0" i="0" u="none" strike="noStrike" cap="none">
                <a:solidFill>
                  <a:schemeClr val="dk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Lucida Sans"/>
              <a:buNone/>
              <a:defRPr sz="2800" b="0" i="0" u="none" strike="noStrike" cap="none">
                <a:solidFill>
                  <a:schemeClr val="dk1"/>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7" name="Google Shape;207;p2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5"/>
          <p:cNvSpPr txBox="1"/>
          <p:nvPr/>
        </p:nvSpPr>
        <p:spPr>
          <a:xfrm>
            <a:off x="-2518771" y="5036554"/>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5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2880"/>
              <a:buFont typeface="Lucida Sans"/>
              <a:buNone/>
            </a:pPr>
            <a:r>
              <a:rPr lang="en-US" sz="2880" dirty="0">
                <a:solidFill>
                  <a:srgbClr val="FFFFFF"/>
                </a:solidFill>
              </a:rPr>
              <a:t>Introduction to </a:t>
            </a:r>
            <a:r>
              <a:rPr lang="en-US" sz="2880" b="0" i="0" u="none" strike="noStrike" cap="none" dirty="0">
                <a:solidFill>
                  <a:srgbClr val="FFFFFF"/>
                </a:solidFill>
                <a:latin typeface="Lucida Sans"/>
                <a:ea typeface="Lucida Sans"/>
                <a:cs typeface="Lucida Sans"/>
                <a:sym typeface="Lucida Sans"/>
              </a:rPr>
              <a:t>ELA/Literacy Instructional Practice Guide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4"/>
          <p:cNvSpPr txBox="1"/>
          <p:nvPr/>
        </p:nvSpPr>
        <p:spPr>
          <a:xfrm>
            <a:off x="187340" y="225983"/>
            <a:ext cx="8831400" cy="1077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dirty="0">
                <a:solidFill>
                  <a:schemeClr val="tx2">
                    <a:lumMod val="50000"/>
                  </a:schemeClr>
                </a:solidFill>
                <a:latin typeface="Lucida Sans"/>
                <a:ea typeface="Lucida Sans"/>
                <a:cs typeface="Lucida Sans"/>
                <a:sym typeface="Lucida Sans"/>
              </a:rPr>
              <a:t>Beyond the Lesson: Discussion Guide</a:t>
            </a:r>
            <a:endParaRPr dirty="0">
              <a:solidFill>
                <a:schemeClr val="tx2">
                  <a:lumMod val="50000"/>
                </a:schemeClr>
              </a:solidFill>
            </a:endParaRPr>
          </a:p>
        </p:txBody>
      </p:sp>
      <p:pic>
        <p:nvPicPr>
          <p:cNvPr id="2" name="Picture 1"/>
          <p:cNvPicPr>
            <a:picLocks noChangeAspect="1"/>
          </p:cNvPicPr>
          <p:nvPr/>
        </p:nvPicPr>
        <p:blipFill>
          <a:blip r:embed="rId3"/>
          <a:stretch>
            <a:fillRect/>
          </a:stretch>
        </p:blipFill>
        <p:spPr>
          <a:xfrm>
            <a:off x="0" y="1960418"/>
            <a:ext cx="9144000" cy="29371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i="0" u="sng" strike="noStrike" cap="none" dirty="0">
                <a:solidFill>
                  <a:schemeClr val="tx2">
                    <a:lumMod val="50000"/>
                  </a:schemeClr>
                </a:solidFill>
                <a:latin typeface="Lucida Sans"/>
                <a:ea typeface="Lucida Sans"/>
                <a:cs typeface="Lucida Sans"/>
                <a:sym typeface="Lucida Sans"/>
              </a:rPr>
              <a:t>Activity #1:</a:t>
            </a:r>
            <a:r>
              <a:rPr lang="en-US" sz="2800" i="0" u="none" strike="noStrike" cap="none" dirty="0">
                <a:solidFill>
                  <a:schemeClr val="tx2">
                    <a:lumMod val="50000"/>
                  </a:schemeClr>
                </a:solidFill>
                <a:latin typeface="Lucida Sans"/>
                <a:ea typeface="Lucida Sans"/>
                <a:cs typeface="Lucida Sans"/>
                <a:sym typeface="Lucida Sans"/>
              </a:rPr>
              <a:t> </a:t>
            </a:r>
            <a:r>
              <a:rPr lang="en-US" sz="2800" b="0" i="0" u="none" strike="noStrike" cap="none" dirty="0">
                <a:solidFill>
                  <a:schemeClr val="tx2">
                    <a:lumMod val="50000"/>
                  </a:schemeClr>
                </a:solidFill>
                <a:sym typeface="Lucida Sans"/>
              </a:rPr>
              <a:t>Core Actions Scavenger Hunt</a:t>
            </a:r>
            <a:endParaRPr dirty="0">
              <a:solidFill>
                <a:schemeClr val="tx2">
                  <a:lumMod val="50000"/>
                </a:schemeClr>
              </a:solidFill>
            </a:endParaRPr>
          </a:p>
        </p:txBody>
      </p:sp>
      <p:sp>
        <p:nvSpPr>
          <p:cNvPr id="477" name="Google Shape;477;p65"/>
          <p:cNvSpPr txBox="1">
            <a:spLocks noGrp="1"/>
          </p:cNvSpPr>
          <p:nvPr>
            <p:ph type="body" idx="1"/>
          </p:nvPr>
        </p:nvSpPr>
        <p:spPr>
          <a:xfrm>
            <a:off x="600075" y="1304925"/>
            <a:ext cx="8229600" cy="4781400"/>
          </a:xfrm>
          <a:prstGeom prst="rect">
            <a:avLst/>
          </a:prstGeom>
          <a:noFill/>
          <a:ln>
            <a:noFill/>
          </a:ln>
        </p:spPr>
        <p:txBody>
          <a:bodyPr spcFirstLastPara="1" wrap="square" lIns="91425" tIns="45700" rIns="91425" bIns="45700" anchor="t" anchorCtr="0">
            <a:noAutofit/>
          </a:bodyPr>
          <a:lstStyle/>
          <a:p>
            <a:pPr marL="457200" lvl="0" indent="-381000" rtl="0">
              <a:lnSpc>
                <a:spcPct val="150000"/>
              </a:lnSpc>
              <a:spcBef>
                <a:spcPts val="0"/>
              </a:spcBef>
              <a:spcAft>
                <a:spcPts val="0"/>
              </a:spcAft>
              <a:buClr>
                <a:schemeClr val="tx2">
                  <a:lumMod val="50000"/>
                </a:schemeClr>
              </a:buClr>
              <a:buSzPts val="2400"/>
              <a:buFont typeface="Lucida Sans"/>
              <a:buAutoNum type="arabicPeriod"/>
            </a:pPr>
            <a:r>
              <a:rPr lang="en-US" b="1" dirty="0">
                <a:solidFill>
                  <a:schemeClr val="tx2">
                    <a:lumMod val="50000"/>
                  </a:schemeClr>
                </a:solidFill>
              </a:rPr>
              <a:t>Review</a:t>
            </a:r>
            <a:r>
              <a:rPr lang="en-US" dirty="0">
                <a:solidFill>
                  <a:schemeClr val="tx2">
                    <a:lumMod val="50000"/>
                  </a:schemeClr>
                </a:solidFill>
              </a:rPr>
              <a:t> the Instructional Practice Guide for K–2 or 3–12 and the Beyond the Lesson: Discussion Guide.</a:t>
            </a:r>
            <a:endParaRPr dirty="0">
              <a:solidFill>
                <a:schemeClr val="tx2">
                  <a:lumMod val="50000"/>
                </a:schemeClr>
              </a:solidFill>
            </a:endParaRPr>
          </a:p>
          <a:p>
            <a:pPr marL="457200" lvl="0" indent="-381000" rtl="0">
              <a:lnSpc>
                <a:spcPct val="150000"/>
              </a:lnSpc>
              <a:spcBef>
                <a:spcPts val="0"/>
              </a:spcBef>
              <a:spcAft>
                <a:spcPts val="0"/>
              </a:spcAft>
              <a:buClr>
                <a:schemeClr val="tx2">
                  <a:lumMod val="50000"/>
                </a:schemeClr>
              </a:buClr>
              <a:buSzPts val="2400"/>
              <a:buFont typeface="Lucida Sans"/>
              <a:buAutoNum type="arabicPeriod"/>
            </a:pPr>
            <a:r>
              <a:rPr lang="en-US" b="1" dirty="0">
                <a:solidFill>
                  <a:schemeClr val="tx2">
                    <a:lumMod val="50000"/>
                  </a:schemeClr>
                </a:solidFill>
              </a:rPr>
              <a:t>Complete</a:t>
            </a:r>
            <a:r>
              <a:rPr lang="en-US" dirty="0">
                <a:solidFill>
                  <a:schemeClr val="tx2">
                    <a:lumMod val="50000"/>
                  </a:schemeClr>
                </a:solidFill>
              </a:rPr>
              <a:t> the Scavenger Hunt questions; support your responses with details from the Instructional Practice Guide and the Beyond the Lesson: Discussion Guide.</a:t>
            </a:r>
            <a:endParaRPr dirty="0">
              <a:solidFill>
                <a:schemeClr val="tx2">
                  <a:lumMod val="50000"/>
                </a:schemeClr>
              </a:solidFill>
            </a:endParaRPr>
          </a:p>
          <a:p>
            <a:pPr marL="457200" lvl="0" indent="-381000" rtl="0">
              <a:lnSpc>
                <a:spcPct val="150000"/>
              </a:lnSpc>
              <a:spcBef>
                <a:spcPts val="0"/>
              </a:spcBef>
              <a:spcAft>
                <a:spcPts val="0"/>
              </a:spcAft>
              <a:buClr>
                <a:schemeClr val="tx2">
                  <a:lumMod val="50000"/>
                </a:schemeClr>
              </a:buClr>
              <a:buSzPts val="2400"/>
              <a:buFont typeface="Lucida Sans"/>
              <a:buAutoNum type="arabicPeriod"/>
            </a:pPr>
            <a:r>
              <a:rPr lang="en-US" b="1" dirty="0">
                <a:solidFill>
                  <a:schemeClr val="tx2">
                    <a:lumMod val="50000"/>
                  </a:schemeClr>
                </a:solidFill>
              </a:rPr>
              <a:t>Highlight or underline</a:t>
            </a:r>
            <a:r>
              <a:rPr lang="en-US" dirty="0">
                <a:solidFill>
                  <a:schemeClr val="tx2">
                    <a:lumMod val="50000"/>
                  </a:schemeClr>
                </a:solidFill>
              </a:rPr>
              <a:t> where you see evidence of the Shifts throughout the tools.</a:t>
            </a:r>
            <a:endParaRPr dirty="0">
              <a:solidFill>
                <a:schemeClr val="tx2">
                  <a:lumMod val="50000"/>
                </a:schemeClr>
              </a:solidFill>
            </a:endParaRPr>
          </a:p>
          <a:p>
            <a:pPr marL="0" lvl="0" indent="0" rtl="0">
              <a:lnSpc>
                <a:spcPct val="150000"/>
              </a:lnSpc>
              <a:spcBef>
                <a:spcPts val="0"/>
              </a:spcBef>
              <a:spcAft>
                <a:spcPts val="0"/>
              </a:spcAft>
              <a:buClr>
                <a:schemeClr val="dk1"/>
              </a:buClr>
              <a:buSzPts val="1100"/>
              <a:buFont typeface="Arial"/>
              <a:buNone/>
            </a:pPr>
            <a:endParaRPr dirty="0">
              <a:solidFill>
                <a:schemeClr val="tx2">
                  <a:lumMod val="50000"/>
                </a:schemeClr>
              </a:solidFill>
            </a:endParaRPr>
          </a:p>
          <a:p>
            <a:pPr marL="0" lvl="0" indent="0" rtl="0">
              <a:lnSpc>
                <a:spcPct val="150000"/>
              </a:lnSpc>
              <a:spcBef>
                <a:spcPts val="0"/>
              </a:spcBef>
              <a:spcAft>
                <a:spcPts val="0"/>
              </a:spcAft>
              <a:buClr>
                <a:schemeClr val="dk1"/>
              </a:buClr>
              <a:buSzPts val="1100"/>
              <a:buFont typeface="Arial"/>
              <a:buNone/>
            </a:pPr>
            <a:endParaRPr sz="1800" u="sng" dirty="0">
              <a:solidFill>
                <a:schemeClr val="tx2">
                  <a:lumMod val="50000"/>
                </a:schemeClr>
              </a:solidFill>
            </a:endParaRPr>
          </a:p>
          <a:p>
            <a:pPr marL="0" lvl="0" indent="0" rtl="0">
              <a:lnSpc>
                <a:spcPct val="150000"/>
              </a:lnSpc>
              <a:spcBef>
                <a:spcPts val="0"/>
              </a:spcBef>
              <a:spcAft>
                <a:spcPts val="0"/>
              </a:spcAft>
              <a:buClr>
                <a:schemeClr val="dk1"/>
              </a:buClr>
              <a:buSzPts val="1100"/>
              <a:buFont typeface="Arial"/>
              <a:buNone/>
            </a:pPr>
            <a:endParaRPr sz="1800" dirty="0">
              <a:solidFill>
                <a:schemeClr val="tx2">
                  <a:lumMod val="50000"/>
                </a:schemeClr>
              </a:solidFill>
            </a:endParaRPr>
          </a:p>
          <a:p>
            <a:pPr marL="342900" marR="0" lvl="0" indent="-190500" algn="l" rtl="0">
              <a:spcBef>
                <a:spcPts val="480"/>
              </a:spcBef>
              <a:spcAft>
                <a:spcPts val="0"/>
              </a:spcAft>
              <a:buClr>
                <a:srgbClr val="3F3F39"/>
              </a:buClr>
              <a:buSzPts val="2400"/>
              <a:buFont typeface="Arial"/>
              <a:buNone/>
            </a:pPr>
            <a:endParaRPr sz="1800" dirty="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6"/>
          <p:cNvSpPr txBox="1">
            <a:spLocks noGrp="1"/>
          </p:cNvSpPr>
          <p:nvPr>
            <p:ph type="title"/>
          </p:nvPr>
        </p:nvSpPr>
        <p:spPr>
          <a:xfrm>
            <a:off x="457200" y="455350"/>
            <a:ext cx="8441400" cy="822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dirty="0">
                <a:solidFill>
                  <a:schemeClr val="tx2">
                    <a:lumMod val="50000"/>
                  </a:schemeClr>
                </a:solidFill>
                <a:sym typeface="Lucida Sans"/>
              </a:rPr>
              <a:t>Core Action 1</a:t>
            </a:r>
            <a:endParaRPr dirty="0">
              <a:solidFill>
                <a:schemeClr val="tx2">
                  <a:lumMod val="50000"/>
                </a:schemeClr>
              </a:solidFill>
            </a:endParaRPr>
          </a:p>
        </p:txBody>
      </p:sp>
      <p:sp>
        <p:nvSpPr>
          <p:cNvPr id="484" name="Google Shape;484;p66"/>
          <p:cNvSpPr txBox="1">
            <a:spLocks noGrp="1"/>
          </p:cNvSpPr>
          <p:nvPr>
            <p:ph type="body" idx="1"/>
          </p:nvPr>
        </p:nvSpPr>
        <p:spPr>
          <a:xfrm>
            <a:off x="457200" y="1704345"/>
            <a:ext cx="8229600" cy="4526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600"/>
              <a:buFont typeface="Arial"/>
              <a:buNone/>
            </a:pPr>
            <a:r>
              <a:rPr lang="en-US" sz="2400" b="0" i="1" u="none" strike="noStrike" cap="none" dirty="0">
                <a:solidFill>
                  <a:schemeClr val="accent1"/>
                </a:solidFill>
                <a:latin typeface="Lucida Sans"/>
                <a:ea typeface="Lucida Sans"/>
                <a:cs typeface="Lucida Sans"/>
                <a:sym typeface="Lucida Sans"/>
              </a:rPr>
              <a:t>Focus each lesson on a high-quality text </a:t>
            </a:r>
            <a:endParaRPr dirty="0"/>
          </a:p>
          <a:p>
            <a:pPr marL="0" marR="0" lvl="0" indent="0" algn="ctr" rtl="0">
              <a:lnSpc>
                <a:spcPct val="100000"/>
              </a:lnSpc>
              <a:spcBef>
                <a:spcPts val="0"/>
              </a:spcBef>
              <a:spcAft>
                <a:spcPts val="0"/>
              </a:spcAft>
              <a:buClr>
                <a:schemeClr val="accent1"/>
              </a:buClr>
              <a:buSzPts val="600"/>
              <a:buFont typeface="Arial"/>
              <a:buNone/>
            </a:pPr>
            <a:r>
              <a:rPr lang="en-US" sz="2400" b="0" i="1" u="none" strike="noStrike" cap="none" dirty="0">
                <a:solidFill>
                  <a:schemeClr val="accent1"/>
                </a:solidFill>
                <a:latin typeface="Lucida Sans"/>
                <a:ea typeface="Lucida Sans"/>
                <a:cs typeface="Lucida Sans"/>
                <a:sym typeface="Lucida Sans"/>
              </a:rPr>
              <a:t>(or multiple texts).</a:t>
            </a:r>
            <a:endParaRPr dirty="0"/>
          </a:p>
          <a:p>
            <a:pPr marL="0" marR="0" lvl="0" indent="0" algn="l" rtl="0">
              <a:lnSpc>
                <a:spcPct val="100000"/>
              </a:lnSpc>
              <a:spcBef>
                <a:spcPts val="440"/>
              </a:spcBef>
              <a:spcAft>
                <a:spcPts val="0"/>
              </a:spcAft>
              <a:buClr>
                <a:schemeClr val="dk1"/>
              </a:buClr>
              <a:buSzPts val="550"/>
              <a:buFont typeface="Arial"/>
              <a:buNone/>
            </a:pPr>
            <a:endParaRPr sz="2200" b="0" i="0" u="none" strike="noStrike" cap="none" dirty="0">
              <a:solidFill>
                <a:srgbClr val="3F3F39"/>
              </a:solidFill>
              <a:latin typeface="Lucida Sans"/>
              <a:ea typeface="Lucida Sans"/>
              <a:cs typeface="Lucida Sans"/>
              <a:sym typeface="Lucida Sans"/>
            </a:endParaRPr>
          </a:p>
          <a:p>
            <a:pPr marL="0" marR="0" lvl="0" indent="0" algn="l" rtl="0">
              <a:lnSpc>
                <a:spcPct val="100000"/>
              </a:lnSpc>
              <a:spcBef>
                <a:spcPts val="440"/>
              </a:spcBef>
              <a:spcAft>
                <a:spcPts val="0"/>
              </a:spcAft>
              <a:buClr>
                <a:schemeClr val="dk1"/>
              </a:buClr>
              <a:buSzPts val="550"/>
              <a:buFont typeface="Arial"/>
              <a:buNone/>
            </a:pPr>
            <a:r>
              <a:rPr lang="en-US" sz="2200" b="0" i="0" u="none" strike="noStrike" cap="none" dirty="0">
                <a:solidFill>
                  <a:schemeClr val="tx2">
                    <a:lumMod val="50000"/>
                  </a:schemeClr>
                </a:solidFill>
                <a:sym typeface="Lucida Sans"/>
              </a:rPr>
              <a:t>Indicators:</a:t>
            </a:r>
            <a:endParaRPr dirty="0">
              <a:solidFill>
                <a:schemeClr val="tx2">
                  <a:lumMod val="50000"/>
                </a:schemeClr>
              </a:solidFill>
            </a:endParaRPr>
          </a:p>
          <a:p>
            <a:pPr marL="457200" marR="0" lvl="0" indent="-457200" algn="l" rtl="0">
              <a:lnSpc>
                <a:spcPct val="100000"/>
              </a:lnSpc>
              <a:spcBef>
                <a:spcPts val="440"/>
              </a:spcBef>
              <a:spcAft>
                <a:spcPts val="0"/>
              </a:spcAft>
              <a:buClr>
                <a:schemeClr val="tx2">
                  <a:lumMod val="50000"/>
                </a:schemeClr>
              </a:buClr>
              <a:buSzPts val="2200"/>
              <a:buFont typeface="Calibri"/>
              <a:buAutoNum type="alphaUcPeriod"/>
            </a:pPr>
            <a:r>
              <a:rPr lang="en-US" sz="2200" dirty="0">
                <a:solidFill>
                  <a:schemeClr val="tx2">
                    <a:lumMod val="50000"/>
                  </a:schemeClr>
                </a:solidFill>
              </a:rPr>
              <a:t>A majority of the lesson is spent reading, writing, or speaking about text(s).</a:t>
            </a:r>
            <a:endParaRPr dirty="0">
              <a:solidFill>
                <a:schemeClr val="tx2">
                  <a:lumMod val="50000"/>
                </a:schemeClr>
              </a:solidFill>
            </a:endParaRPr>
          </a:p>
          <a:p>
            <a:pPr marL="457200" marR="0" lvl="0" indent="-457200" algn="l" rtl="0">
              <a:lnSpc>
                <a:spcPct val="100000"/>
              </a:lnSpc>
              <a:spcBef>
                <a:spcPts val="440"/>
              </a:spcBef>
              <a:spcAft>
                <a:spcPts val="0"/>
              </a:spcAft>
              <a:buClr>
                <a:schemeClr val="tx2">
                  <a:lumMod val="50000"/>
                </a:schemeClr>
              </a:buClr>
              <a:buSzPts val="2200"/>
              <a:buFont typeface="Calibri"/>
              <a:buAutoNum type="alphaUcPeriod"/>
            </a:pPr>
            <a:r>
              <a:rPr lang="en-US" sz="2200" dirty="0">
                <a:solidFill>
                  <a:schemeClr val="tx2">
                    <a:lumMod val="50000"/>
                  </a:schemeClr>
                </a:solidFill>
              </a:rPr>
              <a:t>The anchor text(s) are at or above the complexity level expected for the grade and time in the school year.</a:t>
            </a:r>
            <a:endParaRPr dirty="0">
              <a:solidFill>
                <a:schemeClr val="tx2">
                  <a:lumMod val="50000"/>
                </a:schemeClr>
              </a:solidFill>
            </a:endParaRPr>
          </a:p>
          <a:p>
            <a:pPr marL="457200" marR="0" lvl="0" indent="-457200" algn="l" rtl="0">
              <a:lnSpc>
                <a:spcPct val="100000"/>
              </a:lnSpc>
              <a:spcBef>
                <a:spcPts val="440"/>
              </a:spcBef>
              <a:spcAft>
                <a:spcPts val="0"/>
              </a:spcAft>
              <a:buClr>
                <a:schemeClr val="tx2">
                  <a:lumMod val="50000"/>
                </a:schemeClr>
              </a:buClr>
              <a:buSzPts val="2200"/>
              <a:buFont typeface="Calibri"/>
              <a:buAutoNum type="alphaUcPeriod"/>
            </a:pPr>
            <a:r>
              <a:rPr lang="en-US" sz="2200" dirty="0">
                <a:solidFill>
                  <a:schemeClr val="tx2">
                    <a:lumMod val="50000"/>
                  </a:schemeClr>
                </a:solidFill>
              </a:rPr>
              <a:t>The text(s) exhibit exceptional craft and thought and/or provide meaningful information in the service of building knowledge.</a:t>
            </a:r>
            <a:endParaRPr sz="2200" b="0" i="0" u="none" strike="sngStrike" cap="none" dirty="0">
              <a:solidFill>
                <a:schemeClr val="tx2">
                  <a:lumMod val="50000"/>
                </a:schemeClr>
              </a:solidFill>
              <a:sym typeface="Lucida Sans"/>
            </a:endParaRPr>
          </a:p>
          <a:p>
            <a:pPr marL="457200" marR="0" lvl="0" indent="-457200" algn="l" rtl="0">
              <a:lnSpc>
                <a:spcPct val="100000"/>
              </a:lnSpc>
              <a:spcBef>
                <a:spcPts val="480"/>
              </a:spcBef>
              <a:spcAft>
                <a:spcPts val="0"/>
              </a:spcAft>
              <a:buClr>
                <a:srgbClr val="3F3F39"/>
              </a:buClr>
              <a:buSzPts val="600"/>
              <a:buFont typeface="Calibri"/>
              <a:buNone/>
            </a:pPr>
            <a:endParaRPr sz="2400" b="0" i="0" u="none" strike="noStrike" cap="none" dirty="0">
              <a:solidFill>
                <a:schemeClr val="dk1"/>
              </a:solidFill>
              <a:latin typeface="Lucida Sans"/>
              <a:ea typeface="Lucida Sans"/>
              <a:cs typeface="Lucida Sans"/>
              <a:sym typeface="Lucid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dirty="0">
                <a:solidFill>
                  <a:schemeClr val="tx2">
                    <a:lumMod val="50000"/>
                  </a:schemeClr>
                </a:solidFill>
                <a:sym typeface="Lucida Sans"/>
              </a:rPr>
              <a:t>High-Quality Texts – How Will I Know?</a:t>
            </a:r>
            <a:endParaRPr dirty="0">
              <a:solidFill>
                <a:schemeClr val="tx2">
                  <a:lumMod val="50000"/>
                </a:schemeClr>
              </a:solidFill>
            </a:endParaRPr>
          </a:p>
        </p:txBody>
      </p:sp>
      <p:sp>
        <p:nvSpPr>
          <p:cNvPr id="491" name="Google Shape;491;p67"/>
          <p:cNvSpPr txBox="1"/>
          <p:nvPr/>
        </p:nvSpPr>
        <p:spPr>
          <a:xfrm>
            <a:off x="295275" y="1828800"/>
            <a:ext cx="8534400" cy="46248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115000"/>
              </a:lnSpc>
              <a:spcBef>
                <a:spcPts val="0"/>
              </a:spcBef>
              <a:spcAft>
                <a:spcPts val="0"/>
              </a:spcAft>
              <a:buClr>
                <a:srgbClr val="262626"/>
              </a:buClr>
              <a:buSzPts val="2400"/>
              <a:buFont typeface="Lucida Sans"/>
              <a:buChar char="•"/>
            </a:pPr>
            <a:r>
              <a:rPr lang="en-US" sz="2400" dirty="0">
                <a:solidFill>
                  <a:schemeClr val="tx2">
                    <a:lumMod val="50000"/>
                  </a:schemeClr>
                </a:solidFill>
                <a:latin typeface="Lucida Sans"/>
                <a:ea typeface="Lucida Sans"/>
                <a:cs typeface="Lucida Sans"/>
                <a:sym typeface="Lucida Sans"/>
              </a:rPr>
              <a:t>What is the name of the text(s)?</a:t>
            </a:r>
            <a:endParaRPr sz="2400" dirty="0">
              <a:solidFill>
                <a:schemeClr val="tx2">
                  <a:lumMod val="50000"/>
                </a:schemeClr>
              </a:solidFill>
              <a:latin typeface="Lucida Sans"/>
              <a:ea typeface="Lucida Sans"/>
              <a:cs typeface="Lucida Sans"/>
              <a:sym typeface="Lucida Sans"/>
            </a:endParaRPr>
          </a:p>
          <a:p>
            <a:pPr marL="514350" marR="0" lvl="0" indent="-514350" algn="l" rtl="0">
              <a:lnSpc>
                <a:spcPct val="115000"/>
              </a:lnSpc>
              <a:spcBef>
                <a:spcPts val="480"/>
              </a:spcBef>
              <a:spcAft>
                <a:spcPts val="0"/>
              </a:spcAft>
              <a:buClr>
                <a:srgbClr val="262626"/>
              </a:buClr>
              <a:buSzPts val="2400"/>
              <a:buFont typeface="Lucida Sans"/>
              <a:buChar char="•"/>
            </a:pPr>
            <a:r>
              <a:rPr lang="en-US" sz="2400" dirty="0">
                <a:solidFill>
                  <a:schemeClr val="tx2">
                    <a:lumMod val="50000"/>
                  </a:schemeClr>
                </a:solidFill>
                <a:latin typeface="Lucida Sans"/>
                <a:ea typeface="Lucida Sans"/>
                <a:cs typeface="Lucida Sans"/>
                <a:sym typeface="Lucida Sans"/>
              </a:rPr>
              <a:t>What type of text(s) is/are used: informational, literary, or other media or format? </a:t>
            </a:r>
            <a:endParaRPr sz="2400" dirty="0">
              <a:solidFill>
                <a:schemeClr val="tx2">
                  <a:lumMod val="50000"/>
                </a:schemeClr>
              </a:solidFill>
              <a:latin typeface="Lucida Sans"/>
              <a:ea typeface="Lucida Sans"/>
              <a:cs typeface="Lucida Sans"/>
              <a:sym typeface="Lucida Sans"/>
            </a:endParaRPr>
          </a:p>
          <a:p>
            <a:pPr marL="514350" lvl="0" indent="-514350" rtl="0">
              <a:lnSpc>
                <a:spcPct val="115000"/>
              </a:lnSpc>
              <a:spcBef>
                <a:spcPts val="480"/>
              </a:spcBef>
              <a:spcAft>
                <a:spcPts val="0"/>
              </a:spcAft>
              <a:buClr>
                <a:srgbClr val="262626"/>
              </a:buClr>
              <a:buSzPts val="2400"/>
              <a:buFont typeface="Lucida Sans"/>
              <a:buChar char="•"/>
            </a:pPr>
            <a:r>
              <a:rPr lang="en-US" sz="2400" dirty="0">
                <a:solidFill>
                  <a:schemeClr val="tx2">
                    <a:lumMod val="50000"/>
                  </a:schemeClr>
                </a:solidFill>
                <a:latin typeface="Lucida Sans"/>
                <a:ea typeface="Lucida Sans"/>
                <a:cs typeface="Lucida Sans"/>
                <a:sym typeface="Lucida Sans"/>
              </a:rPr>
              <a:t>Is the anchor text at the appropriate complexity level for the grade?</a:t>
            </a:r>
            <a:endParaRPr sz="2400" dirty="0">
              <a:solidFill>
                <a:schemeClr val="tx2">
                  <a:lumMod val="50000"/>
                </a:schemeClr>
              </a:solidFill>
              <a:latin typeface="Lucida Sans"/>
              <a:ea typeface="Lucida Sans"/>
              <a:cs typeface="Lucida Sans"/>
              <a:sym typeface="Lucida Sans"/>
            </a:endParaRPr>
          </a:p>
          <a:p>
            <a:pPr marL="914400" lvl="1" indent="-317500" rtl="0">
              <a:lnSpc>
                <a:spcPct val="115000"/>
              </a:lnSpc>
              <a:spcBef>
                <a:spcPts val="480"/>
              </a:spcBef>
              <a:spcAft>
                <a:spcPts val="0"/>
              </a:spcAft>
              <a:buSzPts val="1400"/>
              <a:buFont typeface="Lucida Sans"/>
              <a:buChar char="○"/>
            </a:pPr>
            <a:r>
              <a:rPr lang="en-US" sz="2400" dirty="0">
                <a:solidFill>
                  <a:schemeClr val="tx2">
                    <a:lumMod val="50000"/>
                  </a:schemeClr>
                </a:solidFill>
                <a:latin typeface="Lucida Sans"/>
                <a:ea typeface="Lucida Sans"/>
                <a:cs typeface="Lucida Sans"/>
                <a:sym typeface="Lucida Sans"/>
              </a:rPr>
              <a:t>What are the quantitative measure(s) and qualitative features of the text? </a:t>
            </a:r>
            <a:endParaRPr sz="2400" dirty="0">
              <a:solidFill>
                <a:schemeClr val="tx2">
                  <a:lumMod val="50000"/>
                </a:schemeClr>
              </a:solidFill>
              <a:latin typeface="Lucida Sans"/>
              <a:ea typeface="Lucida Sans"/>
              <a:cs typeface="Lucida Sans"/>
              <a:sym typeface="Lucida Sans"/>
            </a:endParaRPr>
          </a:p>
          <a:p>
            <a:pPr marL="514350" marR="0" lvl="0" indent="-514350" algn="l" rtl="0">
              <a:lnSpc>
                <a:spcPct val="115000"/>
              </a:lnSpc>
              <a:spcBef>
                <a:spcPts val="480"/>
              </a:spcBef>
              <a:spcAft>
                <a:spcPts val="0"/>
              </a:spcAft>
              <a:buClr>
                <a:srgbClr val="262626"/>
              </a:buClr>
              <a:buSzPts val="2400"/>
              <a:buFont typeface="Lucida Sans"/>
              <a:buChar char="•"/>
            </a:pPr>
            <a:r>
              <a:rPr lang="en-US" sz="2400" dirty="0">
                <a:solidFill>
                  <a:schemeClr val="tx2">
                    <a:lumMod val="50000"/>
                  </a:schemeClr>
                </a:solidFill>
                <a:latin typeface="Lucida Sans"/>
                <a:ea typeface="Lucida Sans"/>
                <a:cs typeface="Lucida Sans"/>
                <a:sym typeface="Lucida Sans"/>
              </a:rPr>
              <a:t>Is the text of exceptional quality and does it provide meaningful information to build students’ knowledge?</a:t>
            </a:r>
            <a:endParaRPr sz="2400" dirty="0">
              <a:solidFill>
                <a:schemeClr val="tx2">
                  <a:lumMod val="50000"/>
                </a:schemeClr>
              </a:solidFill>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1">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8"/>
          <p:cNvSpPr txBox="1">
            <a:spLocks noGrp="1"/>
          </p:cNvSpPr>
          <p:nvPr>
            <p:ph type="title"/>
          </p:nvPr>
        </p:nvSpPr>
        <p:spPr>
          <a:xfrm>
            <a:off x="429185" y="304800"/>
            <a:ext cx="8867215"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dirty="0">
                <a:solidFill>
                  <a:schemeClr val="tx2">
                    <a:lumMod val="50000"/>
                  </a:schemeClr>
                </a:solidFill>
                <a:latin typeface="Lucida Sans"/>
                <a:ea typeface="Lucida Sans"/>
                <a:cs typeface="Lucida Sans"/>
                <a:sym typeface="Lucida Sans"/>
              </a:rPr>
              <a:t>High-Quality Texts: Text Complexity</a:t>
            </a:r>
            <a:br>
              <a:rPr lang="en-US" sz="2800" b="0" i="0" u="none" strike="noStrike" cap="none" dirty="0">
                <a:solidFill>
                  <a:srgbClr val="3F3F39"/>
                </a:solidFill>
                <a:latin typeface="Lucida Sans"/>
                <a:ea typeface="Lucida Sans"/>
                <a:cs typeface="Lucida Sans"/>
                <a:sym typeface="Lucida Sans"/>
              </a:rPr>
            </a:br>
            <a:endParaRPr sz="2800" b="0" i="0" u="none" strike="noStrike" cap="none" dirty="0">
              <a:solidFill>
                <a:srgbClr val="3F3F39"/>
              </a:solidFill>
              <a:latin typeface="Lucida Sans"/>
              <a:ea typeface="Lucida Sans"/>
              <a:cs typeface="Lucida Sans"/>
              <a:sym typeface="Lucida Sans"/>
            </a:endParaRPr>
          </a:p>
        </p:txBody>
      </p:sp>
      <p:sp>
        <p:nvSpPr>
          <p:cNvPr id="499" name="Google Shape;499;p68"/>
          <p:cNvSpPr txBox="1">
            <a:spLocks noGrp="1"/>
          </p:cNvSpPr>
          <p:nvPr>
            <p:ph type="body" idx="1"/>
          </p:nvPr>
        </p:nvSpPr>
        <p:spPr>
          <a:xfrm>
            <a:off x="533400" y="1119116"/>
            <a:ext cx="8148484" cy="504355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n-US" sz="2000" b="0" i="0" u="none" strike="noStrike" cap="none" dirty="0">
                <a:solidFill>
                  <a:schemeClr val="tx2">
                    <a:lumMod val="50000"/>
                  </a:schemeClr>
                </a:solidFill>
                <a:latin typeface="Lucida Sans"/>
                <a:ea typeface="Lucida Sans"/>
                <a:cs typeface="Lucida Sans"/>
                <a:sym typeface="Lucida Sans"/>
              </a:rPr>
              <a:t>“The Common Core State Standards require students to </a:t>
            </a:r>
            <a:r>
              <a:rPr lang="en-US" sz="2000" b="1" i="0" u="none" strike="noStrike" cap="none" dirty="0">
                <a:solidFill>
                  <a:schemeClr val="tx2">
                    <a:lumMod val="50000"/>
                  </a:schemeClr>
                </a:solidFill>
                <a:latin typeface="Lucida Sans"/>
                <a:ea typeface="Lucida Sans"/>
                <a:cs typeface="Lucida Sans"/>
                <a:sym typeface="Lucida Sans"/>
              </a:rPr>
              <a:t>read increasingly complex texts with increasing independence </a:t>
            </a:r>
            <a:r>
              <a:rPr lang="en-US" sz="2000" b="0" i="0" u="none" strike="noStrike" cap="none" dirty="0">
                <a:solidFill>
                  <a:schemeClr val="tx2">
                    <a:lumMod val="50000"/>
                  </a:schemeClr>
                </a:solidFill>
                <a:sym typeface="Lucida Sans"/>
              </a:rPr>
              <a:t>as they progress toward career and college readiness.</a:t>
            </a:r>
            <a:endParaRPr dirty="0">
              <a:solidFill>
                <a:schemeClr val="tx2">
                  <a:lumMod val="50000"/>
                </a:schemeClr>
              </a:solidFill>
            </a:endParaRPr>
          </a:p>
          <a:p>
            <a:pPr marL="342900" marR="0" lvl="0" indent="-215900" algn="l" rtl="0">
              <a:spcBef>
                <a:spcPts val="400"/>
              </a:spcBef>
              <a:spcAft>
                <a:spcPts val="0"/>
              </a:spcAft>
              <a:buClr>
                <a:srgbClr val="3F3F39"/>
              </a:buClr>
              <a:buSzPts val="2000"/>
              <a:buFont typeface="Arial"/>
              <a:buNone/>
            </a:pPr>
            <a:endParaRPr sz="2000" b="0" i="0" u="none" strike="noStrike" cap="none" dirty="0">
              <a:solidFill>
                <a:schemeClr val="tx2">
                  <a:lumMod val="50000"/>
                </a:schemeClr>
              </a:solidFill>
              <a:latin typeface="Lucida Sans"/>
              <a:ea typeface="Lucida Sans"/>
              <a:cs typeface="Lucida Sans"/>
              <a:sym typeface="Lucida Sans"/>
            </a:endParaRPr>
          </a:p>
          <a:p>
            <a:pPr marL="342900" marR="0" lvl="0" indent="-342900" algn="l" rtl="0">
              <a:spcBef>
                <a:spcPts val="400"/>
              </a:spcBef>
              <a:spcAft>
                <a:spcPts val="0"/>
              </a:spcAft>
              <a:buClr>
                <a:schemeClr val="dk1"/>
              </a:buClr>
              <a:buSzPts val="2000"/>
              <a:buFont typeface="Arial"/>
              <a:buChar char="•"/>
            </a:pPr>
            <a:r>
              <a:rPr lang="en-US" sz="2000" b="0" i="0" u="none" strike="noStrike" cap="none" dirty="0">
                <a:solidFill>
                  <a:schemeClr val="tx2">
                    <a:lumMod val="50000"/>
                  </a:schemeClr>
                </a:solidFill>
                <a:latin typeface="Lucida Sans"/>
                <a:ea typeface="Lucida Sans"/>
                <a:cs typeface="Lucida Sans"/>
                <a:sym typeface="Lucida Sans"/>
              </a:rPr>
              <a:t>Texts for each grade align with the complexity requirements outlined in the standards</a:t>
            </a:r>
            <a:r>
              <a:rPr lang="en-US" sz="2000" b="1" i="0" u="none" strike="noStrike" cap="none" dirty="0">
                <a:solidFill>
                  <a:schemeClr val="tx2">
                    <a:lumMod val="50000"/>
                  </a:schemeClr>
                </a:solidFill>
                <a:latin typeface="Lucida Sans"/>
                <a:ea typeface="Lucida Sans"/>
                <a:cs typeface="Lucida Sans"/>
                <a:sym typeface="Lucida Sans"/>
              </a:rPr>
              <a:t>. Reading Standard 10 outlines the level of text complexity at which students need to demonstrate comprehension in each grade.</a:t>
            </a:r>
            <a:r>
              <a:rPr lang="en-US" sz="2000" b="0" i="0" u="none" strike="noStrike" cap="none" dirty="0">
                <a:solidFill>
                  <a:schemeClr val="tx2">
                    <a:lumMod val="50000"/>
                  </a:schemeClr>
                </a:solidFill>
                <a:sym typeface="Lucida Sans"/>
              </a:rPr>
              <a:t>”</a:t>
            </a:r>
            <a:endParaRPr dirty="0">
              <a:solidFill>
                <a:schemeClr val="tx2">
                  <a:lumMod val="50000"/>
                </a:schemeClr>
              </a:solidFill>
            </a:endParaRPr>
          </a:p>
          <a:p>
            <a:pPr marL="0" marR="0" lvl="0" indent="0" algn="l" rtl="0">
              <a:spcBef>
                <a:spcPts val="400"/>
              </a:spcBef>
              <a:spcAft>
                <a:spcPts val="0"/>
              </a:spcAft>
              <a:buClr>
                <a:srgbClr val="3F3F39"/>
              </a:buClr>
              <a:buSzPts val="2000"/>
              <a:buFont typeface="Arial"/>
              <a:buNone/>
            </a:pPr>
            <a:endParaRPr sz="2000" b="0" i="0" u="none" strike="noStrike" cap="none" dirty="0">
              <a:solidFill>
                <a:schemeClr val="tx2">
                  <a:lumMod val="50000"/>
                </a:schemeClr>
              </a:solidFill>
              <a:latin typeface="Lucida Sans"/>
              <a:ea typeface="Lucida Sans"/>
              <a:cs typeface="Lucida Sans"/>
              <a:sym typeface="Lucida Sans"/>
            </a:endParaRPr>
          </a:p>
          <a:p>
            <a:pPr marL="0" marR="0" lvl="0" indent="0" algn="l" rtl="0">
              <a:spcBef>
                <a:spcPts val="400"/>
              </a:spcBef>
              <a:spcAft>
                <a:spcPts val="0"/>
              </a:spcAft>
              <a:buClr>
                <a:schemeClr val="dk1"/>
              </a:buClr>
              <a:buSzPts val="2000"/>
              <a:buFont typeface="Arial"/>
              <a:buNone/>
            </a:pPr>
            <a:r>
              <a:rPr lang="en-US" sz="2000" b="0" i="0" u="none" strike="noStrike" cap="none" dirty="0">
                <a:solidFill>
                  <a:schemeClr val="tx2">
                    <a:lumMod val="50000"/>
                  </a:schemeClr>
                </a:solidFill>
                <a:sym typeface="Lucida Sans"/>
              </a:rPr>
              <a:t>Publishers’ Criteria for the Common Core State Standards in English Language Arts and Literacy, Grades 3–12</a:t>
            </a:r>
            <a:endParaRPr dirty="0">
              <a:solidFill>
                <a:schemeClr val="tx2">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9"/>
          <p:cNvSpPr txBox="1">
            <a:spLocks noGrp="1"/>
          </p:cNvSpPr>
          <p:nvPr>
            <p:ph type="title"/>
          </p:nvPr>
        </p:nvSpPr>
        <p:spPr>
          <a:xfrm>
            <a:off x="312738" y="105505"/>
            <a:ext cx="8831262" cy="1077218"/>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3F3F39"/>
              </a:buClr>
              <a:buSzPts val="4000"/>
              <a:buFont typeface="Lucida Sans"/>
              <a:buNone/>
            </a:pPr>
            <a:r>
              <a:rPr lang="en-US" b="0" i="0" u="none" strike="noStrike" cap="none" dirty="0">
                <a:solidFill>
                  <a:schemeClr val="tx2">
                    <a:lumMod val="50000"/>
                  </a:schemeClr>
                </a:solidFill>
                <a:sym typeface="Lucida Sans"/>
              </a:rPr>
              <a:t>Three Factors of Text Complexity</a:t>
            </a:r>
            <a:endParaRPr dirty="0">
              <a:solidFill>
                <a:schemeClr val="tx2">
                  <a:lumMod val="50000"/>
                </a:schemeClr>
              </a:solidFill>
            </a:endParaRPr>
          </a:p>
        </p:txBody>
      </p:sp>
      <p:sp>
        <p:nvSpPr>
          <p:cNvPr id="506" name="Google Shape;506;p69"/>
          <p:cNvSpPr txBox="1">
            <a:spLocks noGrp="1"/>
          </p:cNvSpPr>
          <p:nvPr>
            <p:ph type="body" idx="1"/>
          </p:nvPr>
        </p:nvSpPr>
        <p:spPr>
          <a:xfrm>
            <a:off x="228600" y="1238285"/>
            <a:ext cx="4343400" cy="5118065"/>
          </a:xfrm>
          <a:prstGeom prst="rect">
            <a:avLst/>
          </a:prstGeom>
          <a:noFill/>
          <a:ln>
            <a:noFill/>
          </a:ln>
        </p:spPr>
        <p:txBody>
          <a:bodyPr spcFirstLastPara="1" wrap="square" lIns="91425" tIns="45700" rIns="91425" bIns="45700" anchor="t" anchorCtr="0">
            <a:noAutofit/>
          </a:bodyPr>
          <a:lstStyle/>
          <a:p>
            <a:pPr marL="457200" marR="0" lvl="0" indent="-457200" algn="l" rtl="0">
              <a:lnSpc>
                <a:spcPct val="120000"/>
              </a:lnSpc>
              <a:spcBef>
                <a:spcPts val="0"/>
              </a:spcBef>
              <a:spcAft>
                <a:spcPts val="0"/>
              </a:spcAft>
              <a:buClr>
                <a:schemeClr val="tx2">
                  <a:lumMod val="50000"/>
                </a:schemeClr>
              </a:buClr>
              <a:buSzPts val="2000"/>
              <a:buFont typeface="Calibri"/>
              <a:buAutoNum type="arabicPeriod"/>
            </a:pPr>
            <a:r>
              <a:rPr lang="en-US" sz="2000" i="0" u="sng" strike="noStrike" cap="none" dirty="0">
                <a:solidFill>
                  <a:srgbClr val="000000"/>
                </a:solidFill>
                <a:sym typeface="Lucida Sans"/>
              </a:rPr>
              <a:t>Quantitative Scale</a:t>
            </a:r>
            <a:r>
              <a:rPr lang="en-US" sz="2000" i="0" u="none" strike="noStrike" cap="none" dirty="0">
                <a:solidFill>
                  <a:srgbClr val="000000"/>
                </a:solidFill>
                <a:sym typeface="Lucida Sans"/>
              </a:rPr>
              <a:t>: </a:t>
            </a:r>
            <a:r>
              <a:rPr lang="en-US" sz="2000" i="1" u="none" strike="noStrike" cap="none" dirty="0">
                <a:solidFill>
                  <a:srgbClr val="000000"/>
                </a:solidFill>
                <a:sym typeface="Lucida Sans"/>
              </a:rPr>
              <a:t>What a computer can “see” and measure</a:t>
            </a:r>
            <a:endParaRPr dirty="0"/>
          </a:p>
          <a:p>
            <a:pPr marL="457200" marR="0" lvl="0" indent="-457200" algn="l" rtl="0">
              <a:lnSpc>
                <a:spcPct val="120000"/>
              </a:lnSpc>
              <a:spcBef>
                <a:spcPts val="400"/>
              </a:spcBef>
              <a:spcAft>
                <a:spcPts val="0"/>
              </a:spcAft>
              <a:buClr>
                <a:schemeClr val="tx2">
                  <a:lumMod val="50000"/>
                </a:schemeClr>
              </a:buClr>
              <a:buSzPts val="2000"/>
              <a:buFont typeface="Calibri"/>
              <a:buAutoNum type="arabicPeriod"/>
            </a:pPr>
            <a:r>
              <a:rPr lang="en-US" sz="2000" i="0" u="sng" strike="noStrike" cap="none" dirty="0">
                <a:solidFill>
                  <a:srgbClr val="000000"/>
                </a:solidFill>
                <a:sym typeface="Lucida Sans"/>
              </a:rPr>
              <a:t>Qualitative Measures</a:t>
            </a:r>
            <a:r>
              <a:rPr lang="en-US" sz="2000" i="0" u="none" strike="noStrike" cap="none" dirty="0">
                <a:solidFill>
                  <a:srgbClr val="000000"/>
                </a:solidFill>
                <a:sym typeface="Lucida Sans"/>
              </a:rPr>
              <a:t>: </a:t>
            </a:r>
            <a:r>
              <a:rPr lang="en-US" sz="2000" i="1" u="none" strike="noStrike" cap="none" dirty="0">
                <a:solidFill>
                  <a:srgbClr val="000000"/>
                </a:solidFill>
                <a:sym typeface="Lucida Sans"/>
              </a:rPr>
              <a:t>Text features best judged by human evaluation (structure, language and knowledge demands, and purpose)  </a:t>
            </a:r>
            <a:endParaRPr dirty="0"/>
          </a:p>
          <a:p>
            <a:pPr marL="457200" marR="0" lvl="0" indent="-457200" algn="l" rtl="0">
              <a:lnSpc>
                <a:spcPct val="120000"/>
              </a:lnSpc>
              <a:spcBef>
                <a:spcPts val="400"/>
              </a:spcBef>
              <a:spcAft>
                <a:spcPts val="0"/>
              </a:spcAft>
              <a:buClr>
                <a:schemeClr val="tx2">
                  <a:lumMod val="50000"/>
                </a:schemeClr>
              </a:buClr>
              <a:buSzPts val="2000"/>
              <a:buFont typeface="Calibri"/>
              <a:buAutoNum type="arabicPeriod"/>
            </a:pPr>
            <a:r>
              <a:rPr lang="en-US" sz="2000" i="0" u="sng" strike="noStrike" cap="none" dirty="0">
                <a:solidFill>
                  <a:srgbClr val="000000"/>
                </a:solidFill>
                <a:sym typeface="Lucida Sans"/>
              </a:rPr>
              <a:t>Professional Judgment</a:t>
            </a:r>
            <a:r>
              <a:rPr lang="en-US" sz="2000" i="0" u="none" strike="noStrike" cap="none" dirty="0">
                <a:solidFill>
                  <a:srgbClr val="000000"/>
                </a:solidFill>
                <a:sym typeface="Lucida Sans"/>
              </a:rPr>
              <a:t>: </a:t>
            </a:r>
            <a:r>
              <a:rPr lang="en-US" sz="2000" i="1" u="none" strike="noStrike" cap="none" dirty="0">
                <a:solidFill>
                  <a:srgbClr val="000000"/>
                </a:solidFill>
                <a:sym typeface="Lucida Sans"/>
              </a:rPr>
              <a:t>What the instructor does with this text to help students read and understand it</a:t>
            </a:r>
            <a:endParaRPr dirty="0"/>
          </a:p>
        </p:txBody>
      </p:sp>
      <p:pic>
        <p:nvPicPr>
          <p:cNvPr id="508" name="Google Shape;508;p69" descr="pyramid3A"/>
          <p:cNvPicPr preferRelativeResize="0"/>
          <p:nvPr/>
        </p:nvPicPr>
        <p:blipFill rotWithShape="1">
          <a:blip r:embed="rId3">
            <a:alphaModFix/>
          </a:blip>
          <a:srcRect t="333" b="334"/>
          <a:stretch/>
        </p:blipFill>
        <p:spPr>
          <a:xfrm>
            <a:off x="4648200" y="1676400"/>
            <a:ext cx="4267200" cy="4038600"/>
          </a:xfrm>
          <a:prstGeom prst="rect">
            <a:avLst/>
          </a:prstGeom>
          <a:solidFill>
            <a:srgbClr val="A5C0DD"/>
          </a:solidFill>
          <a:ln w="38100" cap="sq" cmpd="sng">
            <a:solidFill>
              <a:srgbClr val="A97305"/>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70"/>
          <p:cNvSpPr txBox="1">
            <a:spLocks noGrp="1"/>
          </p:cNvSpPr>
          <p:nvPr>
            <p:ph type="title"/>
          </p:nvPr>
        </p:nvSpPr>
        <p:spPr>
          <a:xfrm>
            <a:off x="381000" y="507712"/>
            <a:ext cx="8229600" cy="94008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4000"/>
              <a:buFont typeface="Lucida Sans"/>
              <a:buNone/>
            </a:pPr>
            <a:r>
              <a:rPr lang="en-US" b="0" i="0" u="none" strike="noStrike" cap="none" dirty="0">
                <a:solidFill>
                  <a:schemeClr val="tx2">
                    <a:lumMod val="50000"/>
                  </a:schemeClr>
                </a:solidFill>
                <a:sym typeface="Lucida Sans"/>
              </a:rPr>
              <a:t>Quantitative Scale</a:t>
            </a:r>
            <a:endParaRPr dirty="0">
              <a:solidFill>
                <a:schemeClr val="tx2">
                  <a:lumMod val="50000"/>
                </a:schemeClr>
              </a:solidFill>
            </a:endParaRPr>
          </a:p>
        </p:txBody>
      </p:sp>
      <p:pic>
        <p:nvPicPr>
          <p:cNvPr id="515" name="Google Shape;515;p70"/>
          <p:cNvPicPr preferRelativeResize="0"/>
          <p:nvPr/>
        </p:nvPicPr>
        <p:blipFill>
          <a:blip r:embed="rId3">
            <a:alphaModFix/>
          </a:blip>
          <a:stretch>
            <a:fillRect/>
          </a:stretch>
        </p:blipFill>
        <p:spPr>
          <a:xfrm>
            <a:off x="802675" y="2025149"/>
            <a:ext cx="7505700" cy="2762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71"/>
          <p:cNvSpPr txBox="1">
            <a:spLocks noGrp="1"/>
          </p:cNvSpPr>
          <p:nvPr>
            <p:ph type="title"/>
          </p:nvPr>
        </p:nvSpPr>
        <p:spPr>
          <a:xfrm>
            <a:off x="498475" y="593725"/>
            <a:ext cx="83820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000"/>
              <a:buFont typeface="Lucida Sans"/>
              <a:buNone/>
            </a:pPr>
            <a:r>
              <a:rPr lang="en-US" b="0" i="0" u="none" strike="noStrike" cap="none" dirty="0">
                <a:solidFill>
                  <a:schemeClr val="tx2">
                    <a:lumMod val="50000"/>
                  </a:schemeClr>
                </a:solidFill>
                <a:latin typeface="Lucida Sans"/>
                <a:ea typeface="Lucida Sans"/>
                <a:cs typeface="Lucida Sans"/>
                <a:sym typeface="Lucida Sans"/>
              </a:rPr>
              <a:t>What </a:t>
            </a:r>
            <a:r>
              <a:rPr lang="en-US" b="0" i="1" u="none" strike="noStrike" cap="none" dirty="0">
                <a:solidFill>
                  <a:schemeClr val="tx2">
                    <a:lumMod val="50000"/>
                  </a:schemeClr>
                </a:solidFill>
                <a:latin typeface="Lucida Sans"/>
                <a:ea typeface="Lucida Sans"/>
                <a:cs typeface="Lucida Sans"/>
                <a:sym typeface="Lucida Sans"/>
              </a:rPr>
              <a:t>Is </a:t>
            </a:r>
            <a:r>
              <a:rPr lang="en-US" b="0" i="0" u="none" strike="noStrike" cap="none" dirty="0">
                <a:solidFill>
                  <a:schemeClr val="tx2">
                    <a:lumMod val="50000"/>
                  </a:schemeClr>
                </a:solidFill>
                <a:sym typeface="Lucida Sans"/>
              </a:rPr>
              <a:t>Complex Text, Exactly?</a:t>
            </a:r>
            <a:endParaRPr dirty="0">
              <a:solidFill>
                <a:schemeClr val="tx2">
                  <a:lumMod val="50000"/>
                </a:schemeClr>
              </a:solidFill>
            </a:endParaRPr>
          </a:p>
        </p:txBody>
      </p:sp>
      <p:sp>
        <p:nvSpPr>
          <p:cNvPr id="522" name="Google Shape;522;p71"/>
          <p:cNvSpPr txBox="1">
            <a:spLocks noGrp="1"/>
          </p:cNvSpPr>
          <p:nvPr>
            <p:ph type="body" idx="1"/>
          </p:nvPr>
        </p:nvSpPr>
        <p:spPr>
          <a:xfrm>
            <a:off x="498475" y="1778000"/>
            <a:ext cx="8382000" cy="43116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120000"/>
              </a:lnSpc>
              <a:spcBef>
                <a:spcPts val="0"/>
              </a:spcBef>
              <a:spcAft>
                <a:spcPts val="0"/>
              </a:spcAft>
              <a:buClr>
                <a:schemeClr val="tx2">
                  <a:lumMod val="50000"/>
                </a:schemeClr>
              </a:buClr>
              <a:buSzPts val="1800"/>
              <a:buFont typeface="Arial"/>
              <a:buAutoNum type="arabicPeriod"/>
            </a:pPr>
            <a:r>
              <a:rPr lang="en-US" sz="1800" b="0" i="0" u="none" strike="noStrike" cap="none" dirty="0">
                <a:solidFill>
                  <a:schemeClr val="tx2">
                    <a:lumMod val="50000"/>
                  </a:schemeClr>
                </a:solidFill>
                <a:sym typeface="Lucida Sans"/>
              </a:rPr>
              <a:t>Dense information</a:t>
            </a:r>
            <a:endParaRPr sz="1800" dirty="0">
              <a:solidFill>
                <a:schemeClr val="tx2">
                  <a:lumMod val="50000"/>
                </a:schemeClr>
              </a:solidFill>
            </a:endParaRPr>
          </a:p>
          <a:p>
            <a:pPr marL="457200" marR="0" lvl="0" indent="-419100" algn="l" rtl="0">
              <a:lnSpc>
                <a:spcPct val="120000"/>
              </a:lnSpc>
              <a:spcBef>
                <a:spcPts val="480"/>
              </a:spcBef>
              <a:spcAft>
                <a:spcPts val="0"/>
              </a:spcAft>
              <a:buClr>
                <a:schemeClr val="tx2">
                  <a:lumMod val="50000"/>
                </a:schemeClr>
              </a:buClr>
              <a:buSzPts val="1800"/>
              <a:buFont typeface="Arial"/>
              <a:buAutoNum type="arabicPeriod"/>
            </a:pPr>
            <a:r>
              <a:rPr lang="en-US" sz="1800" b="0" i="0" u="none" strike="noStrike" cap="none" dirty="0">
                <a:solidFill>
                  <a:schemeClr val="tx2">
                    <a:lumMod val="50000"/>
                  </a:schemeClr>
                </a:solidFill>
                <a:sym typeface="Lucida Sans"/>
              </a:rPr>
              <a:t>Lack of words, sentences or paragraphs that review or connect ideas for the student</a:t>
            </a:r>
            <a:endParaRPr sz="1800" dirty="0">
              <a:solidFill>
                <a:schemeClr val="tx2">
                  <a:lumMod val="50000"/>
                </a:schemeClr>
              </a:solidFill>
            </a:endParaRPr>
          </a:p>
          <a:p>
            <a:pPr marL="457200" marR="0" lvl="0" indent="-419100" algn="l" rtl="0">
              <a:lnSpc>
                <a:spcPct val="120000"/>
              </a:lnSpc>
              <a:spcBef>
                <a:spcPts val="480"/>
              </a:spcBef>
              <a:spcAft>
                <a:spcPts val="0"/>
              </a:spcAft>
              <a:buClr>
                <a:schemeClr val="tx2">
                  <a:lumMod val="50000"/>
                </a:schemeClr>
              </a:buClr>
              <a:buSzPts val="1800"/>
              <a:buFont typeface="Arial"/>
              <a:buAutoNum type="arabicPeriod"/>
            </a:pPr>
            <a:r>
              <a:rPr lang="en-US" sz="1800" b="0" i="0" u="none" strike="noStrike" cap="none" dirty="0">
                <a:solidFill>
                  <a:schemeClr val="tx2">
                    <a:lumMod val="50000"/>
                  </a:schemeClr>
                </a:solidFill>
                <a:sym typeface="Lucida Sans"/>
              </a:rPr>
              <a:t>Lengthy paragraphs</a:t>
            </a:r>
            <a:endParaRPr sz="1800" dirty="0">
              <a:solidFill>
                <a:schemeClr val="tx2">
                  <a:lumMod val="50000"/>
                </a:schemeClr>
              </a:solidFill>
            </a:endParaRPr>
          </a:p>
          <a:p>
            <a:pPr marL="457200" marR="0" lvl="0" indent="-419100" algn="l" rtl="0">
              <a:lnSpc>
                <a:spcPct val="120000"/>
              </a:lnSpc>
              <a:spcBef>
                <a:spcPts val="480"/>
              </a:spcBef>
              <a:spcAft>
                <a:spcPts val="0"/>
              </a:spcAft>
              <a:buClr>
                <a:schemeClr val="tx2">
                  <a:lumMod val="50000"/>
                </a:schemeClr>
              </a:buClr>
              <a:buSzPts val="1800"/>
              <a:buFont typeface="Arial"/>
              <a:buAutoNum type="arabicPeriod"/>
            </a:pPr>
            <a:r>
              <a:rPr lang="en-US" sz="1800" b="0" i="0" u="none" strike="noStrike" cap="none" dirty="0">
                <a:solidFill>
                  <a:schemeClr val="tx2">
                    <a:lumMod val="50000"/>
                  </a:schemeClr>
                </a:solidFill>
                <a:sym typeface="Lucida Sans"/>
              </a:rPr>
              <a:t>Complex sentences</a:t>
            </a:r>
            <a:endParaRPr sz="1800" dirty="0">
              <a:solidFill>
                <a:schemeClr val="tx2">
                  <a:lumMod val="50000"/>
                </a:schemeClr>
              </a:solidFill>
            </a:endParaRPr>
          </a:p>
          <a:p>
            <a:pPr marL="457200" marR="0" lvl="0" indent="-419100" algn="l" rtl="0">
              <a:lnSpc>
                <a:spcPct val="120000"/>
              </a:lnSpc>
              <a:spcBef>
                <a:spcPts val="480"/>
              </a:spcBef>
              <a:spcAft>
                <a:spcPts val="0"/>
              </a:spcAft>
              <a:buClr>
                <a:schemeClr val="tx2">
                  <a:lumMod val="50000"/>
                </a:schemeClr>
              </a:buClr>
              <a:buSzPts val="1800"/>
              <a:buFont typeface="Arial"/>
              <a:buAutoNum type="arabicPeriod"/>
            </a:pPr>
            <a:r>
              <a:rPr lang="en-US" sz="1800" b="0" i="0" u="none" strike="noStrike" cap="none" dirty="0">
                <a:solidFill>
                  <a:schemeClr val="tx2">
                    <a:lumMod val="50000"/>
                  </a:schemeClr>
                </a:solidFill>
                <a:latin typeface="Lucida Sans"/>
                <a:ea typeface="Lucida Sans"/>
                <a:cs typeface="Lucida Sans"/>
                <a:sym typeface="Lucida Sans"/>
              </a:rPr>
              <a:t>Text structure that is less narrative and/or mixes structures</a:t>
            </a:r>
            <a:r>
              <a:rPr lang="en-US" sz="1800" dirty="0">
                <a:solidFill>
                  <a:schemeClr val="tx2">
                    <a:lumMod val="50000"/>
                  </a:schemeClr>
                </a:solidFill>
              </a:rPr>
              <a:t>.</a:t>
            </a:r>
            <a:endParaRPr sz="1800" dirty="0">
              <a:solidFill>
                <a:schemeClr val="tx2">
                  <a:lumMod val="50000"/>
                </a:schemeClr>
              </a:solidFill>
            </a:endParaRPr>
          </a:p>
          <a:p>
            <a:pPr marL="457200" lvl="0" indent="-419100" rtl="0">
              <a:lnSpc>
                <a:spcPct val="120000"/>
              </a:lnSpc>
              <a:spcBef>
                <a:spcPts val="0"/>
              </a:spcBef>
              <a:spcAft>
                <a:spcPts val="0"/>
              </a:spcAft>
              <a:buClr>
                <a:schemeClr val="tx2">
                  <a:lumMod val="50000"/>
                </a:schemeClr>
              </a:buClr>
              <a:buSzPts val="1800"/>
              <a:buFont typeface="Calibri"/>
              <a:buAutoNum type="arabicPeriod"/>
            </a:pPr>
            <a:r>
              <a:rPr lang="en-US" sz="1800" dirty="0">
                <a:solidFill>
                  <a:schemeClr val="tx2">
                    <a:lumMod val="50000"/>
                  </a:schemeClr>
                </a:solidFill>
              </a:rPr>
              <a:t>Subtle and/or frequent transitions</a:t>
            </a:r>
            <a:endParaRPr sz="1800" dirty="0">
              <a:solidFill>
                <a:schemeClr val="tx2">
                  <a:lumMod val="50000"/>
                </a:schemeClr>
              </a:solidFill>
            </a:endParaRPr>
          </a:p>
          <a:p>
            <a:pPr marL="457200" lvl="0" indent="-419100" rtl="0">
              <a:lnSpc>
                <a:spcPct val="120000"/>
              </a:lnSpc>
              <a:spcBef>
                <a:spcPts val="480"/>
              </a:spcBef>
              <a:spcAft>
                <a:spcPts val="0"/>
              </a:spcAft>
              <a:buClr>
                <a:schemeClr val="tx2">
                  <a:lumMod val="50000"/>
                </a:schemeClr>
              </a:buClr>
              <a:buSzPts val="1800"/>
              <a:buFont typeface="Arial"/>
              <a:buAutoNum type="arabicPeriod"/>
            </a:pPr>
            <a:r>
              <a:rPr lang="en-US" sz="1800" dirty="0">
                <a:solidFill>
                  <a:schemeClr val="tx2">
                    <a:lumMod val="50000"/>
                  </a:schemeClr>
                </a:solidFill>
              </a:rPr>
              <a:t>Multiple and/or subtle themes and purposes</a:t>
            </a:r>
            <a:endParaRPr sz="1800" dirty="0">
              <a:solidFill>
                <a:schemeClr val="tx2">
                  <a:lumMod val="50000"/>
                </a:schemeClr>
              </a:solidFill>
            </a:endParaRPr>
          </a:p>
          <a:p>
            <a:pPr marL="457200" lvl="0" indent="-419100" rtl="0">
              <a:lnSpc>
                <a:spcPct val="120000"/>
              </a:lnSpc>
              <a:spcBef>
                <a:spcPts val="480"/>
              </a:spcBef>
              <a:spcAft>
                <a:spcPts val="0"/>
              </a:spcAft>
              <a:buClr>
                <a:schemeClr val="tx2">
                  <a:lumMod val="50000"/>
                </a:schemeClr>
              </a:buClr>
              <a:buSzPts val="1800"/>
              <a:buFont typeface="Arial"/>
              <a:buAutoNum type="arabicPeriod"/>
            </a:pPr>
            <a:r>
              <a:rPr lang="en-US" sz="1800" dirty="0">
                <a:solidFill>
                  <a:schemeClr val="tx2">
                    <a:lumMod val="50000"/>
                  </a:schemeClr>
                </a:solidFill>
              </a:rPr>
              <a:t>Uncommon vocabulary</a:t>
            </a:r>
            <a:endParaRPr sz="1800" dirty="0">
              <a:solidFill>
                <a:schemeClr val="tx2">
                  <a:lumMod val="50000"/>
                </a:schemeClr>
              </a:solidFill>
            </a:endParaRPr>
          </a:p>
          <a:p>
            <a:pPr marL="457200" lvl="0" indent="-419100" rtl="0">
              <a:lnSpc>
                <a:spcPct val="120000"/>
              </a:lnSpc>
              <a:spcBef>
                <a:spcPts val="480"/>
              </a:spcBef>
              <a:spcAft>
                <a:spcPts val="0"/>
              </a:spcAft>
              <a:buClr>
                <a:schemeClr val="tx2">
                  <a:lumMod val="50000"/>
                </a:schemeClr>
              </a:buClr>
              <a:buSzPts val="1800"/>
              <a:buFont typeface="Arial"/>
              <a:buAutoNum type="arabicPeriod"/>
            </a:pPr>
            <a:r>
              <a:rPr lang="en-US" sz="1800" dirty="0">
                <a:solidFill>
                  <a:schemeClr val="tx2">
                    <a:lumMod val="50000"/>
                  </a:schemeClr>
                </a:solidFill>
              </a:rPr>
              <a:t>Unfamiliar settings, topics or events</a:t>
            </a:r>
            <a:endParaRPr sz="1800" dirty="0">
              <a:solidFill>
                <a:schemeClr val="tx2">
                  <a:lumMod val="50000"/>
                </a:schemeClr>
              </a:solidFill>
            </a:endParaRPr>
          </a:p>
          <a:p>
            <a:pPr marL="457200" lvl="0" indent="-419100" rtl="0">
              <a:lnSpc>
                <a:spcPct val="120000"/>
              </a:lnSpc>
              <a:spcBef>
                <a:spcPts val="480"/>
              </a:spcBef>
              <a:spcAft>
                <a:spcPts val="0"/>
              </a:spcAft>
              <a:buClr>
                <a:schemeClr val="tx2">
                  <a:lumMod val="50000"/>
                </a:schemeClr>
              </a:buClr>
              <a:buSzPts val="1800"/>
              <a:buFont typeface="Arial"/>
              <a:buAutoNum type="arabicPeriod"/>
            </a:pPr>
            <a:r>
              <a:rPr lang="en-US" sz="1800" dirty="0">
                <a:solidFill>
                  <a:schemeClr val="tx2">
                    <a:lumMod val="50000"/>
                  </a:schemeClr>
                </a:solidFill>
              </a:rPr>
              <a:t>Lack of repetition, overlap, or similarity in words and sentences</a:t>
            </a:r>
            <a:endParaRPr sz="1800" dirty="0">
              <a:solidFill>
                <a:schemeClr val="tx2">
                  <a:lumMod val="50000"/>
                </a:schemeClr>
              </a:solidFill>
            </a:endParaRPr>
          </a:p>
          <a:p>
            <a:pPr marL="457200" marR="0" lvl="0" indent="0" algn="l" rtl="0">
              <a:lnSpc>
                <a:spcPct val="120000"/>
              </a:lnSpc>
              <a:spcBef>
                <a:spcPts val="480"/>
              </a:spcBef>
              <a:spcAft>
                <a:spcPts val="0"/>
              </a:spcAft>
              <a:buNone/>
            </a:pPr>
            <a:endParaRPr sz="180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2"/>
          <p:cNvSpPr txBox="1">
            <a:spLocks noGrp="1"/>
          </p:cNvSpPr>
          <p:nvPr>
            <p:ph type="title"/>
          </p:nvPr>
        </p:nvSpPr>
        <p:spPr>
          <a:xfrm>
            <a:off x="457200" y="53975"/>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4000"/>
              <a:buFont typeface="Lucida Sans"/>
              <a:buNone/>
            </a:pPr>
            <a:r>
              <a:rPr lang="en-US" b="0" i="0" u="none" strike="noStrike" cap="none" dirty="0">
                <a:solidFill>
                  <a:schemeClr val="tx2">
                    <a:lumMod val="50000"/>
                  </a:schemeClr>
                </a:solidFill>
                <a:sym typeface="Lucida Sans"/>
              </a:rPr>
              <a:t>What Makes a Text Complex?</a:t>
            </a:r>
            <a:endParaRPr dirty="0">
              <a:solidFill>
                <a:schemeClr val="tx2">
                  <a:lumMod val="50000"/>
                </a:schemeClr>
              </a:solidFill>
            </a:endParaRPr>
          </a:p>
        </p:txBody>
      </p:sp>
      <p:grpSp>
        <p:nvGrpSpPr>
          <p:cNvPr id="530" name="Google Shape;530;p72"/>
          <p:cNvGrpSpPr/>
          <p:nvPr/>
        </p:nvGrpSpPr>
        <p:grpSpPr>
          <a:xfrm>
            <a:off x="416900" y="1124932"/>
            <a:ext cx="7812675" cy="4742343"/>
            <a:chOff x="-40300" y="134332"/>
            <a:chExt cx="7812675" cy="4742343"/>
          </a:xfrm>
        </p:grpSpPr>
        <p:sp>
          <p:nvSpPr>
            <p:cNvPr id="531" name="Google Shape;531;p72"/>
            <p:cNvSpPr/>
            <p:nvPr/>
          </p:nvSpPr>
          <p:spPr>
            <a:xfrm>
              <a:off x="5166275" y="2719975"/>
              <a:ext cx="2606100" cy="2046900"/>
            </a:xfrm>
            <a:prstGeom prst="roundRect">
              <a:avLst>
                <a:gd name="adj" fmla="val 10000"/>
              </a:avLst>
            </a:prstGeom>
            <a:solidFill>
              <a:schemeClr val="lt1">
                <a:alpha val="89803"/>
              </a:schemeClr>
            </a:solidFill>
            <a:ln w="9525" cap="flat" cmpd="sng">
              <a:solidFill>
                <a:srgbClr val="13B0C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2" name="Google Shape;532;p72"/>
            <p:cNvSpPr txBox="1"/>
            <p:nvPr/>
          </p:nvSpPr>
          <p:spPr>
            <a:xfrm>
              <a:off x="5991406" y="3331984"/>
              <a:ext cx="1737698" cy="1391622"/>
            </a:xfrm>
            <a:prstGeom prst="rect">
              <a:avLst/>
            </a:prstGeom>
            <a:noFill/>
            <a:ln>
              <a:noFill/>
            </a:ln>
          </p:spPr>
          <p:txBody>
            <a:bodyPr spcFirstLastPara="1" wrap="square" lIns="60950" tIns="60950" rIns="60950" bIns="60950" anchor="b" anchorCtr="0">
              <a:noAutofit/>
            </a:bodyPr>
            <a:lstStyle/>
            <a:p>
              <a:pPr marL="171450" marR="0" lvl="1" indent="-171450" algn="r" rtl="0">
                <a:lnSpc>
                  <a:spcPct val="90000"/>
                </a:lnSpc>
                <a:spcBef>
                  <a:spcPts val="0"/>
                </a:spcBef>
                <a:spcAft>
                  <a:spcPts val="0"/>
                </a:spcAft>
                <a:buClr>
                  <a:schemeClr val="dk1"/>
                </a:buClr>
                <a:buSzPts val="1600"/>
                <a:buFont typeface="Calibri"/>
                <a:buChar char="•"/>
              </a:pPr>
              <a:r>
                <a:rPr lang="en-US" sz="1600" b="0" i="0" u="none" strike="noStrike" cap="none" dirty="0">
                  <a:solidFill>
                    <a:schemeClr val="dk1"/>
                  </a:solidFill>
                  <a:latin typeface="Lucida Sans" panose="020B0602030504020204" pitchFamily="34" charset="0"/>
                  <a:ea typeface="Calibri"/>
                  <a:cs typeface="Calibri"/>
                  <a:sym typeface="Calibri"/>
                </a:rPr>
                <a:t>Content knowledge</a:t>
              </a:r>
              <a:endParaRPr dirty="0">
                <a:latin typeface="Lucida Sans" panose="020B0602030504020204" pitchFamily="34" charset="0"/>
              </a:endParaRPr>
            </a:p>
            <a:p>
              <a:pPr marL="171450" marR="0" lvl="1" indent="-171450" algn="r" rtl="0">
                <a:lnSpc>
                  <a:spcPct val="9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Lucida Sans" panose="020B0602030504020204" pitchFamily="34" charset="0"/>
                  <a:ea typeface="Calibri"/>
                  <a:cs typeface="Calibri"/>
                  <a:sym typeface="Calibri"/>
                </a:rPr>
                <a:t>Disciplinary knowledge</a:t>
              </a:r>
              <a:endParaRPr dirty="0">
                <a:latin typeface="Lucida Sans" panose="020B0602030504020204" pitchFamily="34" charset="0"/>
              </a:endParaRPr>
            </a:p>
            <a:p>
              <a:pPr marL="171450" marR="0" lvl="1" indent="-171450" algn="r" rtl="0">
                <a:lnSpc>
                  <a:spcPct val="9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Lucida Sans" panose="020B0602030504020204" pitchFamily="34" charset="0"/>
                  <a:ea typeface="Calibri"/>
                  <a:cs typeface="Calibri"/>
                  <a:sym typeface="Calibri"/>
                </a:rPr>
                <a:t>Intertextuality</a:t>
              </a:r>
              <a:endParaRPr dirty="0">
                <a:latin typeface="Lucida Sans" panose="020B0602030504020204" pitchFamily="34" charset="0"/>
              </a:endParaRPr>
            </a:p>
            <a:p>
              <a:pPr marL="171450" marR="0" lvl="1" indent="-171450" algn="r" rtl="0">
                <a:lnSpc>
                  <a:spcPct val="9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Lucida Sans" panose="020B0602030504020204" pitchFamily="34" charset="0"/>
                  <a:ea typeface="Calibri"/>
                  <a:cs typeface="Calibri"/>
                  <a:sym typeface="Calibri"/>
                </a:rPr>
                <a:t>Background &amp; experiences</a:t>
              </a:r>
              <a:endParaRPr dirty="0">
                <a:latin typeface="Lucida Sans" panose="020B0602030504020204" pitchFamily="34" charset="0"/>
              </a:endParaRPr>
            </a:p>
          </p:txBody>
        </p:sp>
        <p:sp>
          <p:nvSpPr>
            <p:cNvPr id="533" name="Google Shape;533;p72"/>
            <p:cNvSpPr/>
            <p:nvPr/>
          </p:nvSpPr>
          <p:spPr>
            <a:xfrm>
              <a:off x="-40300" y="2719975"/>
              <a:ext cx="2646300" cy="2156700"/>
            </a:xfrm>
            <a:prstGeom prst="roundRect">
              <a:avLst>
                <a:gd name="adj" fmla="val 10000"/>
              </a:avLst>
            </a:prstGeom>
            <a:solidFill>
              <a:schemeClr val="lt1">
                <a:alpha val="89803"/>
              </a:schemeClr>
            </a:solidFill>
            <a:ln w="9525" cap="flat" cmpd="sng">
              <a:solidFill>
                <a:srgbClr val="36669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4" name="Google Shape;534;p72"/>
            <p:cNvSpPr txBox="1"/>
            <p:nvPr/>
          </p:nvSpPr>
          <p:spPr>
            <a:xfrm>
              <a:off x="45700" y="3088375"/>
              <a:ext cx="1761000" cy="1787400"/>
            </a:xfrm>
            <a:prstGeom prst="rect">
              <a:avLst/>
            </a:prstGeom>
            <a:noFill/>
            <a:ln>
              <a:noFill/>
            </a:ln>
          </p:spPr>
          <p:txBody>
            <a:bodyPr spcFirstLastPara="1" wrap="square" lIns="60950" tIns="60950" rIns="60950" bIns="60950" anchor="b"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200" b="0" i="0" u="none" strike="noStrike" cap="none" dirty="0">
                  <a:solidFill>
                    <a:schemeClr val="dk1"/>
                  </a:solidFill>
                  <a:latin typeface="Lucida Sans" panose="020B0602030504020204" pitchFamily="34" charset="0"/>
                  <a:ea typeface="Calibri"/>
                  <a:cs typeface="Calibri"/>
                  <a:sym typeface="Calibri"/>
                </a:rPr>
                <a:t>Vocabulary</a:t>
              </a:r>
              <a:endParaRPr sz="1100" dirty="0">
                <a:latin typeface="Lucida Sans" panose="020B0602030504020204" pitchFamily="34" charset="0"/>
              </a:endParaRPr>
            </a:p>
            <a:p>
              <a:pPr marL="171450" marR="0" lvl="1" indent="-171450" algn="l" rtl="0">
                <a:lnSpc>
                  <a:spcPct val="90000"/>
                </a:lnSpc>
                <a:spcBef>
                  <a:spcPts val="240"/>
                </a:spcBef>
                <a:spcAft>
                  <a:spcPts val="0"/>
                </a:spcAft>
                <a:buClr>
                  <a:schemeClr val="dk1"/>
                </a:buClr>
                <a:buSzPts val="1600"/>
                <a:buFont typeface="Calibri"/>
                <a:buChar char="•"/>
              </a:pPr>
              <a:r>
                <a:rPr lang="en-US" sz="1200" b="0" i="0" u="none" strike="noStrike" cap="none" dirty="0">
                  <a:solidFill>
                    <a:schemeClr val="dk1"/>
                  </a:solidFill>
                  <a:latin typeface="Lucida Sans" panose="020B0602030504020204" pitchFamily="34" charset="0"/>
                  <a:ea typeface="Calibri"/>
                  <a:cs typeface="Calibri"/>
                  <a:sym typeface="Calibri"/>
                </a:rPr>
                <a:t>Sentence length and structure</a:t>
              </a:r>
              <a:endParaRPr sz="1100" dirty="0">
                <a:latin typeface="Lucida Sans" panose="020B0602030504020204" pitchFamily="34" charset="0"/>
              </a:endParaRPr>
            </a:p>
            <a:p>
              <a:pPr marL="171450" marR="0" lvl="1" indent="-171450" algn="l" rtl="0">
                <a:lnSpc>
                  <a:spcPct val="90000"/>
                </a:lnSpc>
                <a:spcBef>
                  <a:spcPts val="240"/>
                </a:spcBef>
                <a:spcAft>
                  <a:spcPts val="0"/>
                </a:spcAft>
                <a:buClr>
                  <a:schemeClr val="dk1"/>
                </a:buClr>
                <a:buSzPts val="1600"/>
                <a:buFont typeface="Calibri"/>
                <a:buChar char="•"/>
              </a:pPr>
              <a:r>
                <a:rPr lang="en-US" sz="1200" b="0" i="0" u="none" strike="noStrike" cap="none" dirty="0">
                  <a:solidFill>
                    <a:schemeClr val="dk1"/>
                  </a:solidFill>
                  <a:latin typeface="Lucida Sans" panose="020B0602030504020204" pitchFamily="34" charset="0"/>
                  <a:ea typeface="Calibri"/>
                  <a:cs typeface="Calibri"/>
                  <a:sym typeface="Calibri"/>
                </a:rPr>
                <a:t>Figurative language</a:t>
              </a:r>
              <a:endParaRPr sz="1100" dirty="0">
                <a:latin typeface="Lucida Sans" panose="020B0602030504020204" pitchFamily="34" charset="0"/>
              </a:endParaRPr>
            </a:p>
            <a:p>
              <a:pPr marL="171450" marR="0" lvl="1" indent="-171450" algn="l" rtl="0">
                <a:lnSpc>
                  <a:spcPct val="90000"/>
                </a:lnSpc>
                <a:spcBef>
                  <a:spcPts val="240"/>
                </a:spcBef>
                <a:spcAft>
                  <a:spcPts val="0"/>
                </a:spcAft>
                <a:buClr>
                  <a:schemeClr val="dk1"/>
                </a:buClr>
                <a:buSzPts val="1600"/>
                <a:buFont typeface="Calibri"/>
                <a:buChar char="•"/>
              </a:pPr>
              <a:r>
                <a:rPr lang="en-US" sz="1200" b="0" i="0" u="none" strike="noStrike" cap="none" dirty="0">
                  <a:solidFill>
                    <a:schemeClr val="dk1"/>
                  </a:solidFill>
                  <a:latin typeface="Lucida Sans" panose="020B0602030504020204" pitchFamily="34" charset="0"/>
                  <a:ea typeface="Calibri"/>
                  <a:cs typeface="Calibri"/>
                  <a:sym typeface="Calibri"/>
                </a:rPr>
                <a:t>Regional/historical usage (dialects)</a:t>
              </a:r>
              <a:endParaRPr sz="1100" dirty="0">
                <a:latin typeface="Lucida Sans" panose="020B0602030504020204" pitchFamily="34" charset="0"/>
              </a:endParaRPr>
            </a:p>
          </p:txBody>
        </p:sp>
        <p:sp>
          <p:nvSpPr>
            <p:cNvPr id="535" name="Google Shape;535;p72"/>
            <p:cNvSpPr/>
            <p:nvPr/>
          </p:nvSpPr>
          <p:spPr>
            <a:xfrm>
              <a:off x="4673339" y="134332"/>
              <a:ext cx="2460699" cy="1593975"/>
            </a:xfrm>
            <a:prstGeom prst="roundRect">
              <a:avLst>
                <a:gd name="adj" fmla="val 10000"/>
              </a:avLst>
            </a:prstGeom>
            <a:solidFill>
              <a:schemeClr val="lt1">
                <a:alpha val="89803"/>
              </a:schemeClr>
            </a:solidFill>
            <a:ln w="9525" cap="flat" cmpd="sng">
              <a:solidFill>
                <a:srgbClr val="E2990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6" name="Google Shape;536;p72"/>
            <p:cNvSpPr txBox="1"/>
            <p:nvPr/>
          </p:nvSpPr>
          <p:spPr>
            <a:xfrm>
              <a:off x="5446563" y="169346"/>
              <a:ext cx="1652461" cy="1125453"/>
            </a:xfrm>
            <a:prstGeom prst="rect">
              <a:avLst/>
            </a:prstGeom>
            <a:noFill/>
            <a:ln>
              <a:noFill/>
            </a:ln>
          </p:spPr>
          <p:txBody>
            <a:bodyPr spcFirstLastPara="1" wrap="square" lIns="60950" tIns="60950" rIns="60950" bIns="60950"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dirty="0">
                  <a:solidFill>
                    <a:schemeClr val="dk1"/>
                  </a:solidFill>
                  <a:latin typeface="Lucida Sans" panose="020B0602030504020204" pitchFamily="34" charset="0"/>
                  <a:ea typeface="Calibri"/>
                  <a:cs typeface="Calibri"/>
                  <a:sym typeface="Calibri"/>
                </a:rPr>
                <a:t>Text features</a:t>
              </a:r>
              <a:endParaRPr dirty="0">
                <a:latin typeface="Lucida Sans" panose="020B0602030504020204" pitchFamily="34" charset="0"/>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Lucida Sans" panose="020B0602030504020204" pitchFamily="34" charset="0"/>
                  <a:ea typeface="Calibri"/>
                  <a:cs typeface="Calibri"/>
                  <a:sym typeface="Calibri"/>
                </a:rPr>
                <a:t>Genre</a:t>
              </a:r>
              <a:endParaRPr dirty="0">
                <a:latin typeface="Lucida Sans" panose="020B0602030504020204" pitchFamily="34" charset="0"/>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Lucida Sans" panose="020B0602030504020204" pitchFamily="34" charset="0"/>
                  <a:ea typeface="Calibri"/>
                  <a:cs typeface="Calibri"/>
                  <a:sym typeface="Calibri"/>
                </a:rPr>
                <a:t>Organization</a:t>
              </a:r>
              <a:endParaRPr dirty="0">
                <a:latin typeface="Lucida Sans" panose="020B0602030504020204" pitchFamily="34" charset="0"/>
              </a:endParaRPr>
            </a:p>
          </p:txBody>
        </p:sp>
        <p:sp>
          <p:nvSpPr>
            <p:cNvPr id="537" name="Google Shape;537;p72"/>
            <p:cNvSpPr/>
            <p:nvPr/>
          </p:nvSpPr>
          <p:spPr>
            <a:xfrm>
              <a:off x="658514" y="150495"/>
              <a:ext cx="2460699" cy="1593975"/>
            </a:xfrm>
            <a:prstGeom prst="roundRect">
              <a:avLst>
                <a:gd name="adj" fmla="val 10000"/>
              </a:avLst>
            </a:prstGeom>
            <a:solidFill>
              <a:schemeClr val="lt1">
                <a:alpha val="89803"/>
              </a:schemeClr>
            </a:solidFill>
            <a:ln w="9525" cap="flat" cmpd="sng">
              <a:solidFill>
                <a:srgbClr val="12A059"/>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8" name="Google Shape;538;p72"/>
            <p:cNvSpPr txBox="1"/>
            <p:nvPr/>
          </p:nvSpPr>
          <p:spPr>
            <a:xfrm>
              <a:off x="693528" y="185509"/>
              <a:ext cx="1652461" cy="1125453"/>
            </a:xfrm>
            <a:prstGeom prst="rect">
              <a:avLst/>
            </a:prstGeom>
            <a:noFill/>
            <a:ln>
              <a:noFill/>
            </a:ln>
          </p:spPr>
          <p:txBody>
            <a:bodyPr spcFirstLastPara="1" wrap="square" lIns="60950" tIns="60950" rIns="60950" bIns="60950"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dirty="0">
                  <a:solidFill>
                    <a:schemeClr val="dk1"/>
                  </a:solidFill>
                  <a:latin typeface="Lucida Sans" panose="020B0602030504020204" pitchFamily="34" charset="0"/>
                  <a:ea typeface="Calibri"/>
                  <a:cs typeface="Calibri"/>
                  <a:sym typeface="Calibri"/>
                </a:rPr>
                <a:t>Layers of meaning</a:t>
              </a:r>
              <a:endParaRPr dirty="0">
                <a:latin typeface="Lucida Sans" panose="020B0602030504020204" pitchFamily="34" charset="0"/>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Lucida Sans" panose="020B0602030504020204" pitchFamily="34" charset="0"/>
                  <a:ea typeface="Calibri"/>
                  <a:cs typeface="Calibri"/>
                  <a:sym typeface="Calibri"/>
                </a:rPr>
                <a:t>Purpose</a:t>
              </a:r>
              <a:endParaRPr dirty="0">
                <a:latin typeface="Lucida Sans" panose="020B0602030504020204" pitchFamily="34" charset="0"/>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Lucida Sans" panose="020B0602030504020204" pitchFamily="34" charset="0"/>
                  <a:ea typeface="Calibri"/>
                  <a:cs typeface="Calibri"/>
                  <a:sym typeface="Calibri"/>
                </a:rPr>
                <a:t>Concept complexity</a:t>
              </a:r>
              <a:endParaRPr dirty="0">
                <a:latin typeface="Lucida Sans" panose="020B0602030504020204" pitchFamily="34" charset="0"/>
              </a:endParaRPr>
            </a:p>
          </p:txBody>
        </p:sp>
        <p:sp>
          <p:nvSpPr>
            <p:cNvPr id="539" name="Google Shape;539;p72"/>
            <p:cNvSpPr/>
            <p:nvPr/>
          </p:nvSpPr>
          <p:spPr>
            <a:xfrm>
              <a:off x="1679540" y="346040"/>
              <a:ext cx="2156847" cy="2156847"/>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gradFill>
              <a:gsLst>
                <a:gs pos="0">
                  <a:srgbClr val="00B558"/>
                </a:gs>
                <a:gs pos="100000">
                  <a:srgbClr val="97F8B3"/>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0" name="Google Shape;540;p72"/>
            <p:cNvSpPr txBox="1"/>
            <p:nvPr/>
          </p:nvSpPr>
          <p:spPr>
            <a:xfrm>
              <a:off x="2311266" y="977766"/>
              <a:ext cx="1525121" cy="1525121"/>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Lucida Sans" panose="020B0602030504020204" pitchFamily="34" charset="0"/>
                  <a:ea typeface="Calibri"/>
                  <a:cs typeface="Calibri"/>
                  <a:sym typeface="Calibri"/>
                </a:rPr>
                <a:t>Meaning</a:t>
              </a:r>
              <a:endParaRPr>
                <a:latin typeface="Lucida Sans" panose="020B0602030504020204" pitchFamily="34" charset="0"/>
              </a:endParaRPr>
            </a:p>
          </p:txBody>
        </p:sp>
        <p:sp>
          <p:nvSpPr>
            <p:cNvPr id="541" name="Google Shape;541;p72"/>
            <p:cNvSpPr/>
            <p:nvPr/>
          </p:nvSpPr>
          <p:spPr>
            <a:xfrm rot="5400000">
              <a:off x="3936011" y="346040"/>
              <a:ext cx="2156847" cy="2156847"/>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gradFill>
              <a:gsLst>
                <a:gs pos="0">
                  <a:srgbClr val="FFA400"/>
                </a:gs>
                <a:gs pos="100000">
                  <a:srgbClr val="FFCC7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2" name="Google Shape;542;p72"/>
            <p:cNvSpPr txBox="1"/>
            <p:nvPr/>
          </p:nvSpPr>
          <p:spPr>
            <a:xfrm>
              <a:off x="3936011" y="977766"/>
              <a:ext cx="1525121" cy="1525121"/>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dirty="0">
                  <a:solidFill>
                    <a:schemeClr val="lt1"/>
                  </a:solidFill>
                  <a:latin typeface="Lucida Sans" panose="020B0602030504020204" pitchFamily="34" charset="0"/>
                  <a:ea typeface="Calibri"/>
                  <a:cs typeface="Calibri"/>
                  <a:sym typeface="Calibri"/>
                </a:rPr>
                <a:t>Structure</a:t>
              </a:r>
              <a:endParaRPr dirty="0">
                <a:latin typeface="Lucida Sans" panose="020B0602030504020204" pitchFamily="34" charset="0"/>
              </a:endParaRPr>
            </a:p>
          </p:txBody>
        </p:sp>
        <p:sp>
          <p:nvSpPr>
            <p:cNvPr id="543" name="Google Shape;543;p72"/>
            <p:cNvSpPr/>
            <p:nvPr/>
          </p:nvSpPr>
          <p:spPr>
            <a:xfrm rot="10800000">
              <a:off x="3936011" y="2602511"/>
              <a:ext cx="2156847" cy="2156847"/>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gradFill>
              <a:gsLst>
                <a:gs pos="0">
                  <a:srgbClr val="00C4DF"/>
                </a:gs>
                <a:gs pos="100000">
                  <a:srgbClr val="85FC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4" name="Google Shape;544;p72"/>
            <p:cNvSpPr txBox="1"/>
            <p:nvPr/>
          </p:nvSpPr>
          <p:spPr>
            <a:xfrm>
              <a:off x="3936011" y="2602511"/>
              <a:ext cx="1737698" cy="1525121"/>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dirty="0">
                  <a:solidFill>
                    <a:schemeClr val="lt1"/>
                  </a:solidFill>
                  <a:latin typeface="Lucida Sans" panose="020B0602030504020204" pitchFamily="34" charset="0"/>
                  <a:ea typeface="Calibri"/>
                  <a:cs typeface="Calibri"/>
                  <a:sym typeface="Calibri"/>
                </a:rPr>
                <a:t>Knowledge</a:t>
              </a:r>
              <a:endParaRPr dirty="0">
                <a:latin typeface="Lucida Sans" panose="020B0602030504020204" pitchFamily="34" charset="0"/>
              </a:endParaRPr>
            </a:p>
          </p:txBody>
        </p:sp>
        <p:sp>
          <p:nvSpPr>
            <p:cNvPr id="545" name="Google Shape;545;p72"/>
            <p:cNvSpPr/>
            <p:nvPr/>
          </p:nvSpPr>
          <p:spPr>
            <a:xfrm rot="-5400000">
              <a:off x="1679540" y="2602511"/>
              <a:ext cx="2156847" cy="2156847"/>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gradFill>
              <a:gsLst>
                <a:gs pos="0">
                  <a:srgbClr val="2766A2"/>
                </a:gs>
                <a:gs pos="100000">
                  <a:srgbClr val="A2BEEC"/>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6" name="Google Shape;546;p72"/>
            <p:cNvSpPr txBox="1"/>
            <p:nvPr/>
          </p:nvSpPr>
          <p:spPr>
            <a:xfrm>
              <a:off x="2256494" y="2602511"/>
              <a:ext cx="1579894" cy="1525121"/>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dirty="0">
                  <a:solidFill>
                    <a:schemeClr val="lt1"/>
                  </a:solidFill>
                  <a:latin typeface="Lucida Sans" panose="020B0602030504020204" pitchFamily="34" charset="0"/>
                  <a:ea typeface="Calibri"/>
                  <a:cs typeface="Calibri"/>
                  <a:sym typeface="Calibri"/>
                </a:rPr>
                <a:t>Language</a:t>
              </a:r>
              <a:endParaRPr dirty="0">
                <a:latin typeface="Lucida Sans" panose="020B0602030504020204" pitchFamily="34" charset="0"/>
              </a:endParaRPr>
            </a:p>
          </p:txBody>
        </p:sp>
        <p:sp>
          <p:nvSpPr>
            <p:cNvPr id="547" name="Google Shape;547;p72"/>
            <p:cNvSpPr/>
            <p:nvPr/>
          </p:nvSpPr>
          <p:spPr>
            <a:xfrm>
              <a:off x="3513857" y="2104393"/>
              <a:ext cx="744685" cy="647552"/>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gradFill>
              <a:gsLst>
                <a:gs pos="0">
                  <a:srgbClr val="C6E2CE"/>
                </a:gs>
                <a:gs pos="100000">
                  <a:srgbClr val="D9FCE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8" name="Google Shape;548;p72"/>
            <p:cNvSpPr/>
            <p:nvPr/>
          </p:nvSpPr>
          <p:spPr>
            <a:xfrm rot="10800000">
              <a:off x="3513857" y="2353452"/>
              <a:ext cx="744685" cy="647552"/>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gradFill>
              <a:gsLst>
                <a:gs pos="0">
                  <a:srgbClr val="C6E2CE"/>
                </a:gs>
                <a:gs pos="100000">
                  <a:srgbClr val="D9FCE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73"/>
          <p:cNvSpPr txBox="1">
            <a:spLocks noGrp="1"/>
          </p:cNvSpPr>
          <p:nvPr>
            <p:ph type="title"/>
          </p:nvPr>
        </p:nvSpPr>
        <p:spPr>
          <a:xfrm>
            <a:off x="457200" y="55563"/>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dirty="0">
                <a:solidFill>
                  <a:schemeClr val="tx2">
                    <a:lumMod val="50000"/>
                  </a:schemeClr>
                </a:solidFill>
                <a:sym typeface="Lucida Sans"/>
              </a:rPr>
              <a:t>Qualitative Measures</a:t>
            </a:r>
            <a:endParaRPr dirty="0">
              <a:solidFill>
                <a:schemeClr val="tx2">
                  <a:lumMod val="50000"/>
                </a:schemeClr>
              </a:solidFill>
            </a:endParaRPr>
          </a:p>
        </p:txBody>
      </p:sp>
      <p:sp>
        <p:nvSpPr>
          <p:cNvPr id="555" name="Google Shape;555;p73"/>
          <p:cNvSpPr txBox="1"/>
          <p:nvPr/>
        </p:nvSpPr>
        <p:spPr>
          <a:xfrm>
            <a:off x="2667000" y="6019800"/>
            <a:ext cx="3810000" cy="30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rgbClr val="262626"/>
              </a:solidFill>
              <a:latin typeface="Calibri"/>
              <a:ea typeface="Calibri"/>
              <a:cs typeface="Calibri"/>
              <a:sym typeface="Calibri"/>
            </a:endParaRPr>
          </a:p>
        </p:txBody>
      </p:sp>
      <p:pic>
        <p:nvPicPr>
          <p:cNvPr id="556" name="Google Shape;556;p73" descr="Screen Shot 2015-01-13 at 1.56.10 PM.png"/>
          <p:cNvPicPr preferRelativeResize="0">
            <a:picLocks noGrp="1"/>
          </p:cNvPicPr>
          <p:nvPr>
            <p:ph type="body" idx="1"/>
          </p:nvPr>
        </p:nvPicPr>
        <p:blipFill rotWithShape="1">
          <a:blip r:embed="rId3">
            <a:alphaModFix/>
          </a:blip>
          <a:srcRect t="87" b="6191"/>
          <a:stretch/>
        </p:blipFill>
        <p:spPr>
          <a:xfrm>
            <a:off x="457200" y="1003300"/>
            <a:ext cx="8229600" cy="5219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dirty="0">
                <a:solidFill>
                  <a:schemeClr val="tx2">
                    <a:lumMod val="50000"/>
                  </a:schemeClr>
                </a:solidFill>
                <a:sym typeface="Lucida Sans"/>
              </a:rPr>
              <a:t>Goals</a:t>
            </a:r>
            <a:endParaRPr dirty="0">
              <a:solidFill>
                <a:schemeClr val="tx2">
                  <a:lumMod val="50000"/>
                </a:schemeClr>
              </a:solidFill>
            </a:endParaRPr>
          </a:p>
        </p:txBody>
      </p:sp>
      <p:sp>
        <p:nvSpPr>
          <p:cNvPr id="403" name="Google Shape;403;p56"/>
          <p:cNvSpPr txBox="1">
            <a:spLocks noGrp="1"/>
          </p:cNvSpPr>
          <p:nvPr>
            <p:ph type="body" idx="1"/>
          </p:nvPr>
        </p:nvSpPr>
        <p:spPr>
          <a:xfrm>
            <a:off x="457200" y="1587500"/>
            <a:ext cx="8229600" cy="3860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3F3F39"/>
              </a:buClr>
              <a:buSzPts val="2400"/>
              <a:buFont typeface="Arial"/>
              <a:buChar char="•"/>
            </a:pPr>
            <a:r>
              <a:rPr lang="en-US" sz="2400" b="0" i="0" u="none" strike="noStrike" cap="none" dirty="0">
                <a:solidFill>
                  <a:schemeClr val="tx2">
                    <a:lumMod val="50000"/>
                  </a:schemeClr>
                </a:solidFill>
                <a:sym typeface="Lucida Sans"/>
              </a:rPr>
              <a:t>Understand the key shifts for ELA/literacy and what they look like in practice.</a:t>
            </a:r>
            <a:endParaRPr dirty="0">
              <a:solidFill>
                <a:schemeClr val="tx2">
                  <a:lumMod val="50000"/>
                </a:schemeClr>
              </a:solidFill>
            </a:endParaRPr>
          </a:p>
          <a:p>
            <a:pPr marL="342900" marR="0" lvl="0" indent="-190500" algn="l" rtl="0">
              <a:lnSpc>
                <a:spcPct val="90000"/>
              </a:lnSpc>
              <a:spcBef>
                <a:spcPts val="480"/>
              </a:spcBef>
              <a:spcAft>
                <a:spcPts val="0"/>
              </a:spcAft>
              <a:buClr>
                <a:srgbClr val="3F3F39"/>
              </a:buClr>
              <a:buSzPts val="2400"/>
              <a:buFont typeface="Arial"/>
              <a:buNone/>
            </a:pPr>
            <a:endParaRPr sz="2400" b="0" i="0" u="none" strike="noStrike" cap="none" dirty="0">
              <a:solidFill>
                <a:schemeClr val="tx2">
                  <a:lumMod val="50000"/>
                </a:schemeClr>
              </a:solidFill>
              <a:latin typeface="Lucida Sans"/>
              <a:ea typeface="Lucida Sans"/>
              <a:cs typeface="Lucida Sans"/>
              <a:sym typeface="Lucida Sans"/>
            </a:endParaRPr>
          </a:p>
          <a:p>
            <a:pPr marL="342900" marR="0" lvl="0" indent="-342900" algn="l" rtl="0">
              <a:lnSpc>
                <a:spcPct val="90000"/>
              </a:lnSpc>
              <a:spcBef>
                <a:spcPts val="480"/>
              </a:spcBef>
              <a:spcAft>
                <a:spcPts val="0"/>
              </a:spcAft>
              <a:buClr>
                <a:srgbClr val="3F3F39"/>
              </a:buClr>
              <a:buSzPts val="2400"/>
              <a:buFont typeface="Arial"/>
              <a:buChar char="•"/>
            </a:pPr>
            <a:r>
              <a:rPr lang="en-US" sz="2400" b="0" i="0" u="none" strike="noStrike" cap="none" dirty="0">
                <a:solidFill>
                  <a:schemeClr val="tx2">
                    <a:lumMod val="50000"/>
                  </a:schemeClr>
                </a:solidFill>
                <a:latin typeface="Lucida Sans"/>
                <a:ea typeface="Lucida Sans"/>
                <a:cs typeface="Lucida Sans"/>
                <a:sym typeface="Lucida Sans"/>
              </a:rPr>
              <a:t>Identify teacher and student actions that may be present in lessons aligned to </a:t>
            </a:r>
            <a:r>
              <a:rPr lang="en-US" dirty="0">
                <a:solidFill>
                  <a:schemeClr val="tx2">
                    <a:lumMod val="50000"/>
                  </a:schemeClr>
                </a:solidFill>
              </a:rPr>
              <a:t>college- and career-ready standards</a:t>
            </a:r>
            <a:r>
              <a:rPr lang="en-US" sz="2400" b="0" i="0" u="none" strike="noStrike" cap="none" dirty="0">
                <a:solidFill>
                  <a:schemeClr val="tx2">
                    <a:lumMod val="50000"/>
                  </a:schemeClr>
                </a:solidFill>
                <a:sym typeface="Lucida Sans"/>
              </a:rPr>
              <a:t>. </a:t>
            </a:r>
            <a:endParaRPr dirty="0">
              <a:solidFill>
                <a:schemeClr val="tx2">
                  <a:lumMod val="50000"/>
                </a:schemeClr>
              </a:solidFill>
            </a:endParaRPr>
          </a:p>
          <a:p>
            <a:pPr marL="342900" marR="0" lvl="0" indent="-190500" algn="l" rtl="0">
              <a:lnSpc>
                <a:spcPct val="90000"/>
              </a:lnSpc>
              <a:spcBef>
                <a:spcPts val="480"/>
              </a:spcBef>
              <a:spcAft>
                <a:spcPts val="0"/>
              </a:spcAft>
              <a:buClr>
                <a:srgbClr val="3F3F39"/>
              </a:buClr>
              <a:buSzPts val="2400"/>
              <a:buFont typeface="Arial"/>
              <a:buNone/>
            </a:pPr>
            <a:endParaRPr sz="2400" b="0" i="0" u="none" strike="noStrike" cap="none" dirty="0">
              <a:solidFill>
                <a:schemeClr val="tx2">
                  <a:lumMod val="50000"/>
                </a:schemeClr>
              </a:solidFill>
              <a:latin typeface="Lucida Sans"/>
              <a:ea typeface="Lucida Sans"/>
              <a:cs typeface="Lucida Sans"/>
              <a:sym typeface="Lucida Sans"/>
            </a:endParaRPr>
          </a:p>
          <a:p>
            <a:pPr marL="342900" marR="0" lvl="0" indent="-342900" algn="l" rtl="0">
              <a:lnSpc>
                <a:spcPct val="90000"/>
              </a:lnSpc>
              <a:spcBef>
                <a:spcPts val="480"/>
              </a:spcBef>
              <a:spcAft>
                <a:spcPts val="0"/>
              </a:spcAft>
              <a:buClr>
                <a:srgbClr val="3F3F39"/>
              </a:buClr>
              <a:buSzPts val="2400"/>
              <a:buFont typeface="Arial"/>
              <a:buChar char="•"/>
            </a:pPr>
            <a:r>
              <a:rPr lang="en-US" sz="2400" b="0" i="0" u="none" strike="noStrike" cap="none" dirty="0">
                <a:solidFill>
                  <a:schemeClr val="tx2">
                    <a:lumMod val="50000"/>
                  </a:schemeClr>
                </a:solidFill>
                <a:sym typeface="Lucida Sans"/>
              </a:rPr>
              <a:t>Become familiar with and apply the Instructional Practice Guide for ELA/literacy. </a:t>
            </a:r>
            <a:endParaRPr dirty="0">
              <a:solidFill>
                <a:schemeClr val="tx2">
                  <a:lumMod val="50000"/>
                </a:schemeClr>
              </a:solidFill>
            </a:endParaRPr>
          </a:p>
          <a:p>
            <a:pPr marL="342900" marR="0" lvl="0" indent="-190500" algn="l" rtl="0">
              <a:lnSpc>
                <a:spcPct val="90000"/>
              </a:lnSpc>
              <a:spcBef>
                <a:spcPts val="480"/>
              </a:spcBef>
              <a:spcAft>
                <a:spcPts val="0"/>
              </a:spcAft>
              <a:buClr>
                <a:srgbClr val="3F3F39"/>
              </a:buClr>
              <a:buSzPts val="2400"/>
              <a:buFont typeface="Arial"/>
              <a:buNone/>
            </a:pPr>
            <a:endParaRPr sz="2400" b="0" i="0" u="none" strike="noStrike" cap="none" dirty="0">
              <a:solidFill>
                <a:srgbClr val="3F3F39"/>
              </a:solidFill>
              <a:latin typeface="Lucida Sans"/>
              <a:ea typeface="Lucida Sans"/>
              <a:cs typeface="Lucida Sans"/>
              <a:sym typeface="Lucida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74"/>
          <p:cNvSpPr txBox="1">
            <a:spLocks noGrp="1"/>
          </p:cNvSpPr>
          <p:nvPr>
            <p:ph type="title"/>
          </p:nvPr>
        </p:nvSpPr>
        <p:spPr>
          <a:xfrm>
            <a:off x="381000" y="198438"/>
            <a:ext cx="8229600" cy="8683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dirty="0">
                <a:solidFill>
                  <a:schemeClr val="tx2">
                    <a:lumMod val="50000"/>
                  </a:schemeClr>
                </a:solidFill>
                <a:sym typeface="Lucida Sans"/>
              </a:rPr>
              <a:t>Reader and Task</a:t>
            </a:r>
            <a:endParaRPr dirty="0">
              <a:solidFill>
                <a:schemeClr val="tx2">
                  <a:lumMod val="50000"/>
                </a:schemeClr>
              </a:solidFill>
            </a:endParaRPr>
          </a:p>
        </p:txBody>
      </p:sp>
      <p:sp>
        <p:nvSpPr>
          <p:cNvPr id="563" name="Google Shape;563;p74"/>
          <p:cNvSpPr txBox="1">
            <a:spLocks noGrp="1"/>
          </p:cNvSpPr>
          <p:nvPr>
            <p:ph type="body" idx="1"/>
          </p:nvPr>
        </p:nvSpPr>
        <p:spPr>
          <a:xfrm>
            <a:off x="381000" y="1295400"/>
            <a:ext cx="8229600" cy="4800600"/>
          </a:xfrm>
          <a:prstGeom prst="rect">
            <a:avLst/>
          </a:prstGeom>
          <a:noFill/>
          <a:ln>
            <a:noFill/>
          </a:ln>
        </p:spPr>
        <p:txBody>
          <a:bodyPr spcFirstLastPara="1" wrap="square" lIns="91425" tIns="45700" rIns="91425" bIns="45700" anchor="t" anchorCtr="0">
            <a:noAutofit/>
          </a:bodyPr>
          <a:lstStyle/>
          <a:p>
            <a:pPr marL="0" marR="0" lvl="0" indent="0" algn="l" rtl="0">
              <a:spcBef>
                <a:spcPts val="480"/>
              </a:spcBef>
              <a:spcAft>
                <a:spcPts val="0"/>
              </a:spcAft>
              <a:buClr>
                <a:srgbClr val="3F3F39"/>
              </a:buClr>
              <a:buSzPts val="2400"/>
              <a:buFont typeface="Arial"/>
              <a:buNone/>
            </a:pPr>
            <a:endParaRPr sz="2400" b="0" i="0" u="none" strike="noStrike" cap="none" dirty="0">
              <a:solidFill>
                <a:schemeClr val="tx2">
                  <a:lumMod val="50000"/>
                </a:schemeClr>
              </a:solidFill>
              <a:latin typeface="Lucida Sans"/>
              <a:ea typeface="Lucida Sans"/>
              <a:cs typeface="Lucida Sans"/>
              <a:sym typeface="Lucida Sans"/>
            </a:endParaRPr>
          </a:p>
          <a:p>
            <a:pPr marL="0" marR="0" lvl="0" indent="0" algn="l" rtl="0">
              <a:spcBef>
                <a:spcPts val="480"/>
              </a:spcBef>
              <a:spcAft>
                <a:spcPts val="0"/>
              </a:spcAft>
              <a:buClr>
                <a:srgbClr val="3F3F39"/>
              </a:buClr>
              <a:buSzPts val="2400"/>
              <a:buFont typeface="Arial"/>
              <a:buNone/>
            </a:pPr>
            <a:r>
              <a:rPr lang="en-US" sz="2400" b="0" i="0" u="none" strike="noStrike" cap="none" dirty="0">
                <a:solidFill>
                  <a:schemeClr val="tx2">
                    <a:lumMod val="50000"/>
                  </a:schemeClr>
                </a:solidFill>
                <a:sym typeface="Lucida Sans"/>
              </a:rPr>
              <a:t>Consider:</a:t>
            </a:r>
            <a:endParaRPr dirty="0">
              <a:solidFill>
                <a:schemeClr val="tx2">
                  <a:lumMod val="50000"/>
                </a:schemeClr>
              </a:solidFill>
            </a:endParaRPr>
          </a:p>
          <a:p>
            <a:pPr marL="457200" marR="0" lvl="0" indent="-457200" algn="l" rtl="0">
              <a:spcBef>
                <a:spcPts val="480"/>
              </a:spcBef>
              <a:spcAft>
                <a:spcPts val="0"/>
              </a:spcAft>
              <a:buClr>
                <a:srgbClr val="3F3F39"/>
              </a:buClr>
              <a:buSzPts val="2400"/>
              <a:buFont typeface="Arial"/>
              <a:buChar char="•"/>
            </a:pPr>
            <a:r>
              <a:rPr lang="en-US" dirty="0">
                <a:solidFill>
                  <a:schemeClr val="tx2">
                    <a:lumMod val="50000"/>
                  </a:schemeClr>
                </a:solidFill>
              </a:rPr>
              <a:t>Challenging aspects of the text </a:t>
            </a:r>
            <a:endParaRPr dirty="0">
              <a:solidFill>
                <a:schemeClr val="tx2">
                  <a:lumMod val="50000"/>
                </a:schemeClr>
              </a:solidFill>
            </a:endParaRPr>
          </a:p>
          <a:p>
            <a:pPr marL="457200" marR="0" lvl="0" indent="-457200" algn="l" rtl="0">
              <a:spcBef>
                <a:spcPts val="480"/>
              </a:spcBef>
              <a:spcAft>
                <a:spcPts val="0"/>
              </a:spcAft>
              <a:buClr>
                <a:srgbClr val="3F3F39"/>
              </a:buClr>
              <a:buSzPts val="2400"/>
              <a:buFont typeface="Arial"/>
              <a:buChar char="•"/>
            </a:pPr>
            <a:r>
              <a:rPr lang="en-US" sz="2400" b="0" i="0" u="none" strike="noStrike" cap="none" dirty="0">
                <a:solidFill>
                  <a:schemeClr val="tx2">
                    <a:lumMod val="50000"/>
                  </a:schemeClr>
                </a:solidFill>
                <a:latin typeface="Lucida Sans"/>
                <a:ea typeface="Lucida Sans"/>
                <a:cs typeface="Lucida Sans"/>
                <a:sym typeface="Lucida Sans"/>
              </a:rPr>
              <a:t>Engagement and motivation</a:t>
            </a:r>
            <a:endParaRPr sz="2400" b="0" i="0" u="none" strike="noStrike" cap="none" dirty="0">
              <a:solidFill>
                <a:schemeClr val="tx2">
                  <a:lumMod val="50000"/>
                </a:schemeClr>
              </a:solidFill>
              <a:latin typeface="Lucida Sans"/>
              <a:ea typeface="Lucida Sans"/>
              <a:cs typeface="Lucida Sans"/>
              <a:sym typeface="Lucida Sans"/>
            </a:endParaRPr>
          </a:p>
          <a:p>
            <a:pPr marL="457200" marR="0" lvl="0" indent="-457200" algn="l" rtl="0">
              <a:spcBef>
                <a:spcPts val="480"/>
              </a:spcBef>
              <a:spcAft>
                <a:spcPts val="0"/>
              </a:spcAft>
              <a:buClr>
                <a:srgbClr val="3F3F39"/>
              </a:buClr>
              <a:buSzPts val="2400"/>
              <a:buFont typeface="Arial"/>
              <a:buChar char="•"/>
            </a:pPr>
            <a:r>
              <a:rPr lang="en-US" dirty="0">
                <a:solidFill>
                  <a:schemeClr val="tx2">
                    <a:lumMod val="50000"/>
                  </a:schemeClr>
                </a:solidFill>
              </a:rPr>
              <a:t>Ensuring productive struggle and appropriate scaffolds for students</a:t>
            </a:r>
            <a:endParaRPr dirty="0">
              <a:solidFill>
                <a:schemeClr val="tx2">
                  <a:lumMod val="50000"/>
                </a:schemeClr>
              </a:solidFill>
            </a:endParaRPr>
          </a:p>
          <a:p>
            <a:pPr marL="0" marR="0" lvl="0" indent="0" algn="l" rtl="0">
              <a:spcBef>
                <a:spcPts val="480"/>
              </a:spcBef>
              <a:spcAft>
                <a:spcPts val="0"/>
              </a:spcAft>
              <a:buNone/>
            </a:pPr>
            <a:endParaRPr dirty="0">
              <a:solidFill>
                <a:schemeClr val="tx2">
                  <a:lumMod val="50000"/>
                </a:schemeClr>
              </a:solidFill>
            </a:endParaRPr>
          </a:p>
          <a:p>
            <a:pPr marL="342900" marR="0" lvl="0" indent="-190500" algn="l" rtl="0">
              <a:spcBef>
                <a:spcPts val="480"/>
              </a:spcBef>
              <a:spcAft>
                <a:spcPts val="0"/>
              </a:spcAft>
              <a:buClr>
                <a:srgbClr val="3F3F39"/>
              </a:buClr>
              <a:buSzPts val="2400"/>
              <a:buFont typeface="Arial"/>
              <a:buNone/>
            </a:pPr>
            <a:endParaRPr sz="2400" b="0" i="0" u="none" strike="noStrike" cap="none" dirty="0">
              <a:solidFill>
                <a:schemeClr val="tx2">
                  <a:lumMod val="50000"/>
                </a:schemeClr>
              </a:solidFill>
              <a:latin typeface="Lucida Sans"/>
              <a:ea typeface="Lucida Sans"/>
              <a:cs typeface="Lucida Sans"/>
              <a:sym typeface="Lucida Sans"/>
            </a:endParaRPr>
          </a:p>
          <a:p>
            <a:pPr marL="0" marR="0" lvl="0" indent="0" algn="ctr" rtl="0">
              <a:spcBef>
                <a:spcPts val="480"/>
              </a:spcBef>
              <a:spcAft>
                <a:spcPts val="0"/>
              </a:spcAft>
              <a:buClr>
                <a:srgbClr val="3F3F39"/>
              </a:buClr>
              <a:buSzPts val="2400"/>
              <a:buFont typeface="Arial"/>
              <a:buNone/>
            </a:pPr>
            <a:r>
              <a:rPr lang="en-US" sz="2400" b="1" i="0" u="none" strike="noStrike" cap="none" dirty="0">
                <a:solidFill>
                  <a:schemeClr val="tx2">
                    <a:lumMod val="50000"/>
                  </a:schemeClr>
                </a:solidFill>
                <a:sym typeface="Lucida Sans"/>
              </a:rPr>
              <a:t>Reader and task considerations are judgment calls that can be discussed with the teacher.</a:t>
            </a:r>
            <a:endParaRPr dirty="0">
              <a:solidFill>
                <a:schemeClr val="tx2">
                  <a:lumMod val="5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7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3F3F39"/>
              </a:buClr>
              <a:buSzPts val="2800"/>
              <a:buFont typeface="Lucida Sans"/>
              <a:buNone/>
            </a:pPr>
            <a:r>
              <a:rPr lang="en-US" u="sng" dirty="0">
                <a:solidFill>
                  <a:schemeClr val="tx2">
                    <a:lumMod val="50000"/>
                  </a:schemeClr>
                </a:solidFill>
              </a:rPr>
              <a:t>Activity #2:</a:t>
            </a:r>
            <a:r>
              <a:rPr lang="en-US" dirty="0">
                <a:solidFill>
                  <a:schemeClr val="tx2">
                    <a:lumMod val="50000"/>
                  </a:schemeClr>
                </a:solidFill>
              </a:rPr>
              <a:t> Practice Core Action 1, High- Quality Texts</a:t>
            </a:r>
            <a:endParaRPr dirty="0">
              <a:solidFill>
                <a:schemeClr val="tx2">
                  <a:lumMod val="50000"/>
                </a:schemeClr>
              </a:solidFill>
            </a:endParaRPr>
          </a:p>
        </p:txBody>
      </p:sp>
      <p:sp>
        <p:nvSpPr>
          <p:cNvPr id="570" name="Google Shape;570;p75"/>
          <p:cNvSpPr txBox="1">
            <a:spLocks noGrp="1"/>
          </p:cNvSpPr>
          <p:nvPr>
            <p:ph type="body" idx="1"/>
          </p:nvPr>
        </p:nvSpPr>
        <p:spPr>
          <a:xfrm>
            <a:off x="457200" y="1600200"/>
            <a:ext cx="8229600" cy="3762600"/>
          </a:xfrm>
          <a:prstGeom prst="rect">
            <a:avLst/>
          </a:prstGeom>
          <a:noFill/>
          <a:ln>
            <a:noFill/>
          </a:ln>
        </p:spPr>
        <p:txBody>
          <a:bodyPr spcFirstLastPara="1" wrap="square" lIns="91425" tIns="45700" rIns="91425" bIns="45700" anchor="t" anchorCtr="0">
            <a:noAutofit/>
          </a:bodyPr>
          <a:lstStyle/>
          <a:p>
            <a:pPr marL="419100" marR="0" lvl="0" indent="-342900" algn="l" rtl="0">
              <a:spcBef>
                <a:spcPts val="0"/>
              </a:spcBef>
              <a:spcAft>
                <a:spcPts val="0"/>
              </a:spcAft>
              <a:buClr>
                <a:srgbClr val="3F3F39"/>
              </a:buClr>
              <a:buSzPts val="2400"/>
              <a:buFont typeface="Arial"/>
              <a:buChar char="•"/>
            </a:pPr>
            <a:r>
              <a:rPr lang="en-US" sz="2400" b="0" i="0" u="none" strike="noStrike" cap="none" dirty="0">
                <a:solidFill>
                  <a:schemeClr val="tx2">
                    <a:lumMod val="50000"/>
                  </a:schemeClr>
                </a:solidFill>
                <a:latin typeface="Lucida Sans"/>
                <a:ea typeface="Lucida Sans"/>
                <a:cs typeface="Lucida Sans"/>
                <a:sym typeface="Lucida Sans"/>
              </a:rPr>
              <a:t>Read the excer</a:t>
            </a:r>
            <a:r>
              <a:rPr lang="en-US" dirty="0">
                <a:solidFill>
                  <a:schemeClr val="tx2">
                    <a:lumMod val="50000"/>
                  </a:schemeClr>
                </a:solidFill>
              </a:rPr>
              <a:t>pt from </a:t>
            </a:r>
            <a:r>
              <a:rPr lang="en-US" i="1" dirty="0">
                <a:solidFill>
                  <a:schemeClr val="tx2">
                    <a:lumMod val="50000"/>
                  </a:schemeClr>
                </a:solidFill>
              </a:rPr>
              <a:t>The Great Fire</a:t>
            </a:r>
            <a:r>
              <a:rPr lang="en-US" sz="2400" b="0" i="0" u="none" strike="noStrike" cap="none" dirty="0">
                <a:solidFill>
                  <a:schemeClr val="tx2">
                    <a:lumMod val="50000"/>
                  </a:schemeClr>
                </a:solidFill>
                <a:sym typeface="Lucida Sans"/>
              </a:rPr>
              <a:t>.</a:t>
            </a:r>
            <a:endParaRPr dirty="0">
              <a:solidFill>
                <a:schemeClr val="tx2">
                  <a:lumMod val="50000"/>
                </a:schemeClr>
              </a:solidFill>
            </a:endParaRPr>
          </a:p>
          <a:p>
            <a:pPr marL="342900" marR="0" lvl="0" indent="-190500" algn="l" rtl="0">
              <a:spcBef>
                <a:spcPts val="480"/>
              </a:spcBef>
              <a:spcAft>
                <a:spcPts val="0"/>
              </a:spcAft>
              <a:buClr>
                <a:srgbClr val="3F3F39"/>
              </a:buClr>
              <a:buSzPts val="2400"/>
              <a:buFont typeface="Arial"/>
              <a:buNone/>
            </a:pPr>
            <a:endParaRPr sz="2400" b="0" i="0" u="none" strike="noStrike" cap="none" dirty="0">
              <a:solidFill>
                <a:schemeClr val="tx2">
                  <a:lumMod val="50000"/>
                </a:schemeClr>
              </a:solidFill>
              <a:latin typeface="Lucida Sans"/>
              <a:ea typeface="Lucida Sans"/>
              <a:cs typeface="Lucida Sans"/>
              <a:sym typeface="Lucida Sans"/>
            </a:endParaRPr>
          </a:p>
          <a:p>
            <a:pPr marL="419100" marR="0" lvl="0" indent="-342900" algn="l" rtl="0">
              <a:spcBef>
                <a:spcPts val="480"/>
              </a:spcBef>
              <a:spcAft>
                <a:spcPts val="0"/>
              </a:spcAft>
              <a:buClr>
                <a:srgbClr val="3F3F39"/>
              </a:buClr>
              <a:buSzPts val="2400"/>
              <a:buFont typeface="Arial"/>
              <a:buChar char="•"/>
            </a:pPr>
            <a:r>
              <a:rPr lang="en-US" sz="2400" b="0" i="0" u="none" strike="noStrike" cap="none" dirty="0">
                <a:solidFill>
                  <a:schemeClr val="tx2">
                    <a:lumMod val="50000"/>
                  </a:schemeClr>
                </a:solidFill>
                <a:sym typeface="Lucida Sans"/>
              </a:rPr>
              <a:t>Complete the “What Makes This Text Complex?” sheet.</a:t>
            </a:r>
            <a:endParaRPr dirty="0">
              <a:solidFill>
                <a:schemeClr val="tx2">
                  <a:lumMod val="50000"/>
                </a:schemeClr>
              </a:solidFill>
            </a:endParaRPr>
          </a:p>
          <a:p>
            <a:pPr marL="342900" marR="0" lvl="0" indent="-190500" algn="l" rtl="0">
              <a:spcBef>
                <a:spcPts val="480"/>
              </a:spcBef>
              <a:spcAft>
                <a:spcPts val="0"/>
              </a:spcAft>
              <a:buClr>
                <a:srgbClr val="3F3F39"/>
              </a:buClr>
              <a:buSzPts val="2400"/>
              <a:buFont typeface="Arial"/>
              <a:buNone/>
            </a:pPr>
            <a:endParaRPr sz="2400" b="0" i="0" u="none" strike="noStrike" cap="none" dirty="0">
              <a:solidFill>
                <a:schemeClr val="tx2">
                  <a:lumMod val="50000"/>
                </a:schemeClr>
              </a:solidFill>
              <a:latin typeface="Lucida Sans"/>
              <a:ea typeface="Lucida Sans"/>
              <a:cs typeface="Lucida Sans"/>
              <a:sym typeface="Lucida Sans"/>
            </a:endParaRPr>
          </a:p>
          <a:p>
            <a:pPr marL="419100" marR="0" lvl="0" indent="-342900" algn="l" rtl="0">
              <a:spcBef>
                <a:spcPts val="480"/>
              </a:spcBef>
              <a:spcAft>
                <a:spcPts val="0"/>
              </a:spcAft>
              <a:buClr>
                <a:srgbClr val="3F3F39"/>
              </a:buClr>
              <a:buSzPts val="2400"/>
              <a:buFont typeface="Arial"/>
              <a:buChar char="•"/>
            </a:pPr>
            <a:r>
              <a:rPr lang="en-US" sz="2400" b="0" i="0" u="none" strike="noStrike" cap="none" dirty="0">
                <a:solidFill>
                  <a:schemeClr val="tx2">
                    <a:lumMod val="50000"/>
                  </a:schemeClr>
                </a:solidFill>
                <a:sym typeface="Lucida Sans"/>
              </a:rPr>
              <a:t>Use the information gathered about the text to provide evidence for indicators 1B and 1C from the IPG.</a:t>
            </a:r>
            <a:endParaRPr dirty="0">
              <a:solidFill>
                <a:schemeClr val="tx2">
                  <a:lumMod val="50000"/>
                </a:schemeClr>
              </a:solidFill>
            </a:endParaRPr>
          </a:p>
          <a:p>
            <a:pPr marL="457200" marR="0" lvl="0" indent="-457200" algn="l" rtl="0">
              <a:lnSpc>
                <a:spcPct val="100000"/>
              </a:lnSpc>
              <a:spcBef>
                <a:spcPts val="480"/>
              </a:spcBef>
              <a:spcAft>
                <a:spcPts val="0"/>
              </a:spcAft>
              <a:buClr>
                <a:srgbClr val="3F3F39"/>
              </a:buClr>
              <a:buSzPts val="600"/>
              <a:buFont typeface="Calibri"/>
              <a:buNone/>
            </a:pPr>
            <a:endParaRPr sz="2400" b="0" i="0" u="none" strike="noStrike" cap="none" dirty="0">
              <a:solidFill>
                <a:srgbClr val="3F3F39"/>
              </a:solidFill>
              <a:latin typeface="Lucida Sans"/>
              <a:ea typeface="Lucida Sans"/>
              <a:cs typeface="Lucida Sans"/>
              <a:sym typeface="Lucida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3F3F39"/>
              </a:buClr>
              <a:buSzPts val="2520"/>
              <a:buFont typeface="Lucida Sans"/>
              <a:buNone/>
            </a:pPr>
            <a:r>
              <a:rPr lang="en-US" dirty="0">
                <a:solidFill>
                  <a:schemeClr val="tx2">
                    <a:lumMod val="50000"/>
                  </a:schemeClr>
                </a:solidFill>
              </a:rPr>
              <a:t>High-Quality Texts: Review and Discuss</a:t>
            </a:r>
            <a:endParaRPr dirty="0">
              <a:solidFill>
                <a:schemeClr val="tx2">
                  <a:lumMod val="50000"/>
                </a:schemeClr>
              </a:solidFill>
            </a:endParaRPr>
          </a:p>
        </p:txBody>
      </p:sp>
      <p:sp>
        <p:nvSpPr>
          <p:cNvPr id="577" name="Google Shape;577;p76"/>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rtl="0">
              <a:lnSpc>
                <a:spcPct val="115000"/>
              </a:lnSpc>
              <a:spcBef>
                <a:spcPts val="0"/>
              </a:spcBef>
              <a:spcAft>
                <a:spcPts val="0"/>
              </a:spcAft>
              <a:buNone/>
            </a:pPr>
            <a:r>
              <a:rPr lang="en-US" dirty="0">
                <a:solidFill>
                  <a:schemeClr val="tx2">
                    <a:lumMod val="50000"/>
                  </a:schemeClr>
                </a:solidFill>
              </a:rPr>
              <a:t>Based on the results from Activity # 2, is this text a text worth reading? What evidence from the text supports your decision?</a:t>
            </a:r>
            <a:endParaRPr dirty="0">
              <a:solidFill>
                <a:schemeClr val="tx2">
                  <a:lumMod val="50000"/>
                </a:schemeClr>
              </a:solidFill>
            </a:endParaRPr>
          </a:p>
          <a:p>
            <a:pPr marL="0" lvl="0" indent="0" rtl="0">
              <a:lnSpc>
                <a:spcPct val="115000"/>
              </a:lnSpc>
              <a:spcBef>
                <a:spcPts val="0"/>
              </a:spcBef>
              <a:spcAft>
                <a:spcPts val="0"/>
              </a:spcAft>
              <a:buNone/>
            </a:pPr>
            <a:endParaRPr dirty="0">
              <a:solidFill>
                <a:schemeClr val="tx2">
                  <a:lumMod val="50000"/>
                </a:schemeClr>
              </a:solidFill>
            </a:endParaRPr>
          </a:p>
          <a:p>
            <a:pPr marL="0" lvl="0" indent="0" rtl="0">
              <a:lnSpc>
                <a:spcPct val="115000"/>
              </a:lnSpc>
              <a:spcBef>
                <a:spcPts val="0"/>
              </a:spcBef>
              <a:spcAft>
                <a:spcPts val="0"/>
              </a:spcAft>
              <a:buNone/>
            </a:pPr>
            <a:endParaRPr dirty="0">
              <a:solidFill>
                <a:schemeClr val="tx2">
                  <a:lumMod val="50000"/>
                </a:schemeClr>
              </a:solidFill>
            </a:endParaRPr>
          </a:p>
          <a:p>
            <a:pPr marL="0" lvl="0" indent="0" rtl="0">
              <a:lnSpc>
                <a:spcPct val="115000"/>
              </a:lnSpc>
              <a:spcBef>
                <a:spcPts val="0"/>
              </a:spcBef>
              <a:spcAft>
                <a:spcPts val="0"/>
              </a:spcAft>
              <a:buNone/>
            </a:pPr>
            <a:r>
              <a:rPr lang="en-US" dirty="0">
                <a:solidFill>
                  <a:schemeClr val="tx2">
                    <a:lumMod val="50000"/>
                  </a:schemeClr>
                </a:solidFill>
              </a:rPr>
              <a:t>Based on your role in the learning community, how could a focus on Core Action 1 improve standards-aligned instruction and student learning in the classroom?</a:t>
            </a:r>
            <a:endParaRPr dirty="0">
              <a:solidFill>
                <a:schemeClr val="tx2">
                  <a:lumMod val="50000"/>
                </a:schemeClr>
              </a:solidFill>
            </a:endParaRPr>
          </a:p>
          <a:p>
            <a:pPr marL="0" lvl="0" indent="0">
              <a:spcBef>
                <a:spcPts val="480"/>
              </a:spcBef>
              <a:spcAft>
                <a:spcPts val="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7"/>
          <p:cNvSpPr txBox="1">
            <a:spLocks noGrp="1"/>
          </p:cNvSpPr>
          <p:nvPr>
            <p:ph type="title"/>
          </p:nvPr>
        </p:nvSpPr>
        <p:spPr>
          <a:xfrm>
            <a:off x="457200" y="389403"/>
            <a:ext cx="8229600" cy="606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dirty="0">
                <a:solidFill>
                  <a:schemeClr val="tx2">
                    <a:lumMod val="50000"/>
                  </a:schemeClr>
                </a:solidFill>
                <a:sym typeface="Lucida Sans"/>
              </a:rPr>
              <a:t>Core Action 2</a:t>
            </a:r>
            <a:endParaRPr dirty="0">
              <a:solidFill>
                <a:schemeClr val="tx2">
                  <a:lumMod val="50000"/>
                </a:schemeClr>
              </a:solidFill>
            </a:endParaRPr>
          </a:p>
        </p:txBody>
      </p:sp>
      <p:sp>
        <p:nvSpPr>
          <p:cNvPr id="584" name="Google Shape;584;p77"/>
          <p:cNvSpPr txBox="1">
            <a:spLocks noGrp="1"/>
          </p:cNvSpPr>
          <p:nvPr>
            <p:ph type="body" idx="1"/>
          </p:nvPr>
        </p:nvSpPr>
        <p:spPr>
          <a:xfrm>
            <a:off x="457200" y="1075700"/>
            <a:ext cx="8229600" cy="50727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accent1"/>
              </a:buClr>
              <a:buSzPts val="532"/>
              <a:buFont typeface="Arial"/>
              <a:buNone/>
            </a:pPr>
            <a:r>
              <a:rPr lang="en-US" sz="1900" i="1" dirty="0">
                <a:solidFill>
                  <a:schemeClr val="accent1"/>
                </a:solidFill>
              </a:rPr>
              <a:t>Employ questions and tasks, both oral and written, that are text-specific and accurately address the analytical thinking required by the grade-level standards.</a:t>
            </a:r>
            <a:endParaRPr sz="1900" dirty="0"/>
          </a:p>
          <a:p>
            <a:pPr marL="0" marR="0" lvl="0" indent="0" algn="l" rtl="0">
              <a:lnSpc>
                <a:spcPct val="80000"/>
              </a:lnSpc>
              <a:spcBef>
                <a:spcPts val="407"/>
              </a:spcBef>
              <a:spcAft>
                <a:spcPts val="0"/>
              </a:spcAft>
              <a:buClr>
                <a:schemeClr val="dk1"/>
              </a:buClr>
              <a:buSzPts val="509"/>
              <a:buFont typeface="Arial"/>
              <a:buNone/>
            </a:pPr>
            <a:endParaRPr sz="1900" b="0" i="0" u="none" strike="noStrike" cap="none" dirty="0">
              <a:solidFill>
                <a:schemeClr val="dk1"/>
              </a:solidFill>
              <a:latin typeface="Lucida Sans"/>
              <a:ea typeface="Lucida Sans"/>
              <a:cs typeface="Lucida Sans"/>
              <a:sym typeface="Lucida Sans"/>
            </a:endParaRPr>
          </a:p>
          <a:p>
            <a:pPr marL="0" marR="0" lvl="0" indent="0" algn="l" rtl="0">
              <a:lnSpc>
                <a:spcPct val="80000"/>
              </a:lnSpc>
              <a:spcBef>
                <a:spcPts val="407"/>
              </a:spcBef>
              <a:spcAft>
                <a:spcPts val="0"/>
              </a:spcAft>
              <a:buSzPts val="509"/>
              <a:buFont typeface="Arial"/>
              <a:buNone/>
            </a:pPr>
            <a:r>
              <a:rPr lang="en-US" sz="1900" b="0" i="0" u="none" strike="noStrike" cap="none" dirty="0">
                <a:solidFill>
                  <a:schemeClr val="tx2">
                    <a:lumMod val="50000"/>
                  </a:schemeClr>
                </a:solidFill>
                <a:sym typeface="Lucida Sans"/>
              </a:rPr>
              <a:t>Indicators:</a:t>
            </a:r>
            <a:endParaRPr sz="1900" dirty="0">
              <a:solidFill>
                <a:schemeClr val="tx2">
                  <a:lumMod val="50000"/>
                </a:schemeClr>
              </a:solidFill>
            </a:endParaRPr>
          </a:p>
          <a:p>
            <a:pPr marL="457200" marR="0" lvl="0" indent="-444065" algn="l" rtl="0">
              <a:lnSpc>
                <a:spcPct val="80000"/>
              </a:lnSpc>
              <a:spcBef>
                <a:spcPts val="407"/>
              </a:spcBef>
              <a:spcAft>
                <a:spcPts val="0"/>
              </a:spcAft>
              <a:buClr>
                <a:schemeClr val="tx2">
                  <a:lumMod val="50000"/>
                </a:schemeClr>
              </a:buClr>
              <a:buSzPts val="1900"/>
              <a:buFont typeface="Calibri"/>
              <a:buAutoNum type="alphaUcPeriod"/>
            </a:pPr>
            <a:r>
              <a:rPr lang="en-US" sz="1900" dirty="0">
                <a:solidFill>
                  <a:schemeClr val="tx2">
                    <a:lumMod val="50000"/>
                  </a:schemeClr>
                </a:solidFill>
              </a:rPr>
              <a:t>Questions and tasks address the text by attending to its particular qualitative features: its meaning/purpose and/or language, structure(s), or knowledge demands. </a:t>
            </a:r>
            <a:endParaRPr sz="1900" dirty="0">
              <a:solidFill>
                <a:schemeClr val="tx2">
                  <a:lumMod val="50000"/>
                </a:schemeClr>
              </a:solidFill>
            </a:endParaRPr>
          </a:p>
          <a:p>
            <a:pPr marL="457200" marR="0" lvl="0" indent="-444065" algn="l" rtl="0">
              <a:lnSpc>
                <a:spcPct val="80000"/>
              </a:lnSpc>
              <a:spcBef>
                <a:spcPts val="1007"/>
              </a:spcBef>
              <a:spcAft>
                <a:spcPts val="0"/>
              </a:spcAft>
              <a:buClr>
                <a:schemeClr val="tx2">
                  <a:lumMod val="50000"/>
                </a:schemeClr>
              </a:buClr>
              <a:buSzPts val="1900"/>
              <a:buFont typeface="Calibri"/>
              <a:buAutoNum type="alphaUcPeriod"/>
            </a:pPr>
            <a:r>
              <a:rPr lang="en-US" sz="1900" dirty="0">
                <a:solidFill>
                  <a:schemeClr val="tx2">
                    <a:lumMod val="50000"/>
                  </a:schemeClr>
                </a:solidFill>
              </a:rPr>
              <a:t>Questions and tasks require students to use evidence from the text to demonstrate understanding and to support their ideas about the text. These ideas are expressed through written and/or oral responses.</a:t>
            </a:r>
            <a:endParaRPr sz="1900" b="0" i="0" u="none" strike="sngStrike" cap="none" dirty="0">
              <a:solidFill>
                <a:schemeClr val="tx2">
                  <a:lumMod val="50000"/>
                </a:schemeClr>
              </a:solidFill>
              <a:sym typeface="Lucida Sans"/>
            </a:endParaRPr>
          </a:p>
          <a:p>
            <a:pPr marL="457200" marR="0" lvl="0" indent="-444065" algn="l" rtl="0">
              <a:lnSpc>
                <a:spcPct val="80000"/>
              </a:lnSpc>
              <a:spcBef>
                <a:spcPts val="1007"/>
              </a:spcBef>
              <a:spcAft>
                <a:spcPts val="0"/>
              </a:spcAft>
              <a:buClr>
                <a:schemeClr val="tx2">
                  <a:lumMod val="50000"/>
                </a:schemeClr>
              </a:buClr>
              <a:buSzPts val="1900"/>
              <a:buFont typeface="Calibri"/>
              <a:buAutoNum type="alphaUcPeriod"/>
            </a:pPr>
            <a:r>
              <a:rPr lang="en-US" sz="1900" dirty="0">
                <a:solidFill>
                  <a:schemeClr val="tx2">
                    <a:lumMod val="50000"/>
                  </a:schemeClr>
                </a:solidFill>
              </a:rPr>
              <a:t>Questions and tasks attend to the words (academic vocabulary), phrases, and sentences within the text.</a:t>
            </a:r>
            <a:endParaRPr sz="1900" dirty="0">
              <a:solidFill>
                <a:schemeClr val="tx2">
                  <a:lumMod val="50000"/>
                </a:schemeClr>
              </a:solidFill>
            </a:endParaRPr>
          </a:p>
          <a:p>
            <a:pPr marL="457200" marR="0" lvl="0" indent="-444065" algn="l" rtl="0">
              <a:lnSpc>
                <a:spcPct val="80000"/>
              </a:lnSpc>
              <a:spcBef>
                <a:spcPts val="1007"/>
              </a:spcBef>
              <a:spcAft>
                <a:spcPts val="0"/>
              </a:spcAft>
              <a:buClr>
                <a:schemeClr val="tx2">
                  <a:lumMod val="50000"/>
                </a:schemeClr>
              </a:buClr>
              <a:buSzPts val="1900"/>
              <a:buFont typeface="Calibri"/>
              <a:buAutoNum type="alphaUcPeriod"/>
            </a:pPr>
            <a:r>
              <a:rPr lang="en-US" sz="1900" dirty="0">
                <a:solidFill>
                  <a:schemeClr val="tx2">
                    <a:lumMod val="50000"/>
                  </a:schemeClr>
                </a:solidFill>
              </a:rPr>
              <a:t>Questions and tasks are sequenced to build knowledge by guiding students to delve deeper into the text and graphics.</a:t>
            </a:r>
            <a:endParaRPr sz="1900" b="0" i="0" u="none" strike="noStrike" cap="none" dirty="0">
              <a:solidFill>
                <a:schemeClr val="tx2">
                  <a:lumMod val="50000"/>
                </a:schemeClr>
              </a:solidFill>
              <a:sym typeface="Lucida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78"/>
          <p:cNvSpPr txBox="1">
            <a:spLocks noGrp="1"/>
          </p:cNvSpPr>
          <p:nvPr>
            <p:ph type="title"/>
          </p:nvPr>
        </p:nvSpPr>
        <p:spPr>
          <a:xfrm>
            <a:off x="314325" y="32385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dirty="0">
                <a:solidFill>
                  <a:schemeClr val="tx2">
                    <a:lumMod val="50000"/>
                  </a:schemeClr>
                </a:solidFill>
                <a:sym typeface="Lucida Sans"/>
              </a:rPr>
              <a:t>Text-Dependent Questions and Tasks – How </a:t>
            </a:r>
            <a:br>
              <a:rPr lang="en-US" sz="2800" b="0" i="0" u="none" strike="noStrike" cap="none" dirty="0">
                <a:solidFill>
                  <a:schemeClr val="tx2">
                    <a:lumMod val="50000"/>
                  </a:schemeClr>
                </a:solidFill>
                <a:sym typeface="Lucida Sans"/>
              </a:rPr>
            </a:br>
            <a:r>
              <a:rPr lang="en-US" sz="2800" b="0" i="0" u="none" strike="noStrike" cap="none" dirty="0">
                <a:solidFill>
                  <a:schemeClr val="tx2">
                    <a:lumMod val="50000"/>
                  </a:schemeClr>
                </a:solidFill>
                <a:sym typeface="Lucida Sans"/>
              </a:rPr>
              <a:t>Will I Know?</a:t>
            </a:r>
            <a:endParaRPr dirty="0">
              <a:solidFill>
                <a:schemeClr val="tx2">
                  <a:lumMod val="50000"/>
                </a:schemeClr>
              </a:solidFill>
            </a:endParaRPr>
          </a:p>
        </p:txBody>
      </p:sp>
      <p:sp>
        <p:nvSpPr>
          <p:cNvPr id="591" name="Google Shape;591;p78"/>
          <p:cNvSpPr txBox="1"/>
          <p:nvPr/>
        </p:nvSpPr>
        <p:spPr>
          <a:xfrm>
            <a:off x="85725" y="1466850"/>
            <a:ext cx="9058275" cy="4743450"/>
          </a:xfrm>
          <a:prstGeom prst="rect">
            <a:avLst/>
          </a:prstGeom>
          <a:noFill/>
          <a:ln>
            <a:noFill/>
          </a:ln>
        </p:spPr>
        <p:txBody>
          <a:bodyPr spcFirstLastPara="1" wrap="square" lIns="91425" tIns="45700" rIns="91425" bIns="45700" anchor="t" anchorCtr="0">
            <a:noAutofit/>
          </a:bodyPr>
          <a:lstStyle/>
          <a:p>
            <a:pPr marL="342900" marR="0" lvl="0" indent="-342900" algn="l" defTabSz="914400" rtl="0" eaLnBrk="1" fontAlgn="auto" latinLnBrk="0" hangingPunct="1">
              <a:lnSpc>
                <a:spcPct val="100000"/>
              </a:lnSpc>
              <a:spcBef>
                <a:spcPts val="0"/>
              </a:spcBef>
              <a:spcAft>
                <a:spcPts val="0"/>
              </a:spcAft>
              <a:buClr>
                <a:srgbClr val="3F3F39"/>
              </a:buClr>
              <a:buSzPts val="2400"/>
              <a:buFont typeface="Arial"/>
              <a:buChar char="•"/>
              <a:tabLst/>
              <a:defRPr/>
            </a:pPr>
            <a:r>
              <a:rPr kumimoji="0" lang="en-US" sz="2400" b="0" i="0" u="none" strike="noStrike" kern="0" cap="none" spc="0" normalizeH="0" baseline="0" noProof="0" dirty="0">
                <a:ln>
                  <a:noFill/>
                </a:ln>
                <a:solidFill>
                  <a:schemeClr val="tx2">
                    <a:lumMod val="50000"/>
                  </a:schemeClr>
                </a:solidFill>
                <a:effectLst/>
                <a:uLnTx/>
                <a:uFillTx/>
                <a:latin typeface="Calibri"/>
                <a:ea typeface="Calibri"/>
                <a:cs typeface="Calibri"/>
                <a:sym typeface="Calibri"/>
              </a:rPr>
              <a:t>Are the majority of questions and tasks text-dependent and text-specific?</a:t>
            </a:r>
            <a:endParaRPr kumimoji="0" sz="1400" b="0" i="0" u="none" strike="noStrike" kern="0" cap="none" spc="0" normalizeH="0" baseline="0" noProof="0" dirty="0">
              <a:ln>
                <a:noFill/>
              </a:ln>
              <a:solidFill>
                <a:schemeClr val="tx2">
                  <a:lumMod val="50000"/>
                </a:schemeClr>
              </a:solidFill>
              <a:effectLst/>
              <a:uLnTx/>
              <a:uFillTx/>
              <a:sym typeface="Arial"/>
            </a:endParaRPr>
          </a:p>
          <a:p>
            <a:pPr marL="342900" marR="0" lvl="0" indent="-342900" algn="l" defTabSz="914400" rtl="0" eaLnBrk="1" fontAlgn="auto" latinLnBrk="0" hangingPunct="1">
              <a:lnSpc>
                <a:spcPct val="100000"/>
              </a:lnSpc>
              <a:spcBef>
                <a:spcPts val="480"/>
              </a:spcBef>
              <a:spcAft>
                <a:spcPts val="0"/>
              </a:spcAft>
              <a:buClr>
                <a:srgbClr val="3F3F39"/>
              </a:buClr>
              <a:buSzPts val="2400"/>
              <a:buFont typeface="Arial"/>
              <a:buChar char="•"/>
              <a:tabLst/>
              <a:defRPr/>
            </a:pPr>
            <a:r>
              <a:rPr kumimoji="0" lang="en-US" sz="2400" b="0" i="0" u="none" strike="noStrike" kern="0" cap="none" spc="0" normalizeH="0" baseline="0" noProof="0" dirty="0">
                <a:ln>
                  <a:noFill/>
                </a:ln>
                <a:solidFill>
                  <a:schemeClr val="tx2">
                    <a:lumMod val="50000"/>
                  </a:schemeClr>
                </a:solidFill>
                <a:effectLst/>
                <a:uLnTx/>
                <a:uFillTx/>
                <a:latin typeface="Calibri"/>
                <a:ea typeface="Calibri"/>
                <a:cs typeface="Calibri"/>
                <a:sym typeface="Calibri"/>
              </a:rPr>
              <a:t>Can the student answer the questions without prior or outside knowledge?</a:t>
            </a:r>
            <a:endParaRPr kumimoji="0" sz="1400" b="0" i="0" u="none" strike="noStrike" kern="0" cap="none" spc="0" normalizeH="0" baseline="0" noProof="0" dirty="0">
              <a:ln>
                <a:noFill/>
              </a:ln>
              <a:solidFill>
                <a:schemeClr val="tx2">
                  <a:lumMod val="50000"/>
                </a:schemeClr>
              </a:solidFill>
              <a:effectLst/>
              <a:uLnTx/>
              <a:uFillTx/>
              <a:sym typeface="Arial"/>
            </a:endParaRPr>
          </a:p>
          <a:p>
            <a:pPr marL="342900" marR="0" lvl="0" indent="-342900" algn="l" defTabSz="914400" rtl="0" eaLnBrk="1" fontAlgn="auto" latinLnBrk="0" hangingPunct="1">
              <a:lnSpc>
                <a:spcPct val="100000"/>
              </a:lnSpc>
              <a:spcBef>
                <a:spcPts val="480"/>
              </a:spcBef>
              <a:spcAft>
                <a:spcPts val="0"/>
              </a:spcAft>
              <a:buClr>
                <a:srgbClr val="3F3F39"/>
              </a:buClr>
              <a:buSzPts val="2400"/>
              <a:buFont typeface="Arial"/>
              <a:buChar char="•"/>
              <a:tabLst/>
              <a:defRPr/>
            </a:pPr>
            <a:r>
              <a:rPr kumimoji="0" lang="en-US" sz="2400" b="0" i="0" u="none" strike="noStrike" kern="0" cap="none" spc="0" normalizeH="0" baseline="0" noProof="0" dirty="0">
                <a:ln>
                  <a:noFill/>
                </a:ln>
                <a:solidFill>
                  <a:schemeClr val="tx2">
                    <a:lumMod val="50000"/>
                  </a:schemeClr>
                </a:solidFill>
                <a:effectLst/>
                <a:uLnTx/>
                <a:uFillTx/>
                <a:latin typeface="Calibri"/>
                <a:ea typeface="Calibri"/>
                <a:cs typeface="Calibri"/>
                <a:sym typeface="Calibri"/>
              </a:rPr>
              <a:t>Does answering the questions require that students read the text?</a:t>
            </a:r>
            <a:endParaRPr kumimoji="0" sz="1400" b="0" i="0" u="none" strike="noStrike" kern="0" cap="none" spc="0" normalizeH="0" baseline="0" noProof="0" dirty="0">
              <a:ln>
                <a:noFill/>
              </a:ln>
              <a:solidFill>
                <a:schemeClr val="tx2">
                  <a:lumMod val="50000"/>
                </a:schemeClr>
              </a:solidFill>
              <a:effectLst/>
              <a:uLnTx/>
              <a:uFillTx/>
              <a:sym typeface="Arial"/>
            </a:endParaRPr>
          </a:p>
          <a:p>
            <a:pPr marL="342900" marR="0" lvl="0" indent="-342900" algn="l" defTabSz="914400" rtl="0" eaLnBrk="1" fontAlgn="auto" latinLnBrk="0" hangingPunct="1">
              <a:lnSpc>
                <a:spcPct val="100000"/>
              </a:lnSpc>
              <a:spcBef>
                <a:spcPts val="480"/>
              </a:spcBef>
              <a:spcAft>
                <a:spcPts val="0"/>
              </a:spcAft>
              <a:buClr>
                <a:srgbClr val="3F3F39"/>
              </a:buClr>
              <a:buSzPts val="2400"/>
              <a:buFont typeface="Arial"/>
              <a:buChar char="•"/>
              <a:tabLst/>
              <a:defRPr/>
            </a:pPr>
            <a:r>
              <a:rPr kumimoji="0" lang="en-US" sz="2400" b="0" i="0" u="none" strike="noStrike" kern="0" cap="none" spc="0" normalizeH="0" baseline="0" noProof="0" dirty="0">
                <a:ln>
                  <a:noFill/>
                </a:ln>
                <a:solidFill>
                  <a:schemeClr val="tx2">
                    <a:lumMod val="50000"/>
                  </a:schemeClr>
                </a:solidFill>
                <a:effectLst/>
                <a:uLnTx/>
                <a:uFillTx/>
                <a:latin typeface="Calibri"/>
                <a:ea typeface="Calibri"/>
                <a:cs typeface="Calibri"/>
                <a:sym typeface="Calibri"/>
              </a:rPr>
              <a:t>Are the questions tied to a text (not stand-alone)?</a:t>
            </a:r>
            <a:endParaRPr kumimoji="0" sz="1400" b="0" i="0" u="none" strike="noStrike" kern="0" cap="none" spc="0" normalizeH="0" baseline="0" noProof="0" dirty="0">
              <a:ln>
                <a:noFill/>
              </a:ln>
              <a:solidFill>
                <a:schemeClr val="tx2">
                  <a:lumMod val="50000"/>
                </a:schemeClr>
              </a:solidFill>
              <a:effectLst/>
              <a:uLnTx/>
              <a:uFillTx/>
              <a:sym typeface="Arial"/>
            </a:endParaRPr>
          </a:p>
          <a:p>
            <a:pPr marL="342900" marR="0" lvl="0" indent="-342900" algn="l" defTabSz="914400" rtl="0" eaLnBrk="1" fontAlgn="auto" latinLnBrk="0" hangingPunct="1">
              <a:lnSpc>
                <a:spcPct val="100000"/>
              </a:lnSpc>
              <a:spcBef>
                <a:spcPts val="480"/>
              </a:spcBef>
              <a:spcAft>
                <a:spcPts val="0"/>
              </a:spcAft>
              <a:buClr>
                <a:srgbClr val="3F3F39"/>
              </a:buClr>
              <a:buSzPts val="2400"/>
              <a:buFont typeface="Arial"/>
              <a:buChar char="•"/>
              <a:tabLst/>
              <a:defRPr/>
            </a:pPr>
            <a:r>
              <a:rPr kumimoji="0" lang="en-US" sz="2400" b="0" i="0" u="none" strike="noStrike" kern="0" cap="none" spc="0" normalizeH="0" baseline="0" noProof="0" dirty="0">
                <a:ln>
                  <a:noFill/>
                </a:ln>
                <a:solidFill>
                  <a:schemeClr val="tx2">
                    <a:lumMod val="50000"/>
                  </a:schemeClr>
                </a:solidFill>
                <a:effectLst/>
                <a:uLnTx/>
                <a:uFillTx/>
                <a:latin typeface="Calibri"/>
                <a:ea typeface="Calibri"/>
                <a:cs typeface="Calibri"/>
                <a:sym typeface="Calibri"/>
              </a:rPr>
              <a:t>Do the questions require students to cite or use evidence from the text to determine the correct answer?</a:t>
            </a:r>
            <a:endParaRPr kumimoji="0" sz="1400" b="0" i="0" u="none" strike="noStrike" kern="0" cap="none" spc="0" normalizeH="0" baseline="0" noProof="0" dirty="0">
              <a:ln>
                <a:noFill/>
              </a:ln>
              <a:solidFill>
                <a:schemeClr val="tx2">
                  <a:lumMod val="50000"/>
                </a:schemeClr>
              </a:solidFill>
              <a:effectLst/>
              <a:uLnTx/>
              <a:uFillTx/>
              <a:sym typeface="Arial"/>
            </a:endParaRPr>
          </a:p>
          <a:p>
            <a:pPr marL="342900" marR="0" lvl="0" indent="-342900" algn="l" defTabSz="914400" rtl="0" eaLnBrk="1" fontAlgn="auto" latinLnBrk="0" hangingPunct="1">
              <a:lnSpc>
                <a:spcPct val="100000"/>
              </a:lnSpc>
              <a:spcBef>
                <a:spcPts val="480"/>
              </a:spcBef>
              <a:spcAft>
                <a:spcPts val="0"/>
              </a:spcAft>
              <a:buClr>
                <a:srgbClr val="3F3F39"/>
              </a:buClr>
              <a:buSzPts val="2400"/>
              <a:buFont typeface="Arial"/>
              <a:buChar char="•"/>
              <a:tabLst/>
              <a:defRPr/>
            </a:pPr>
            <a:r>
              <a:rPr kumimoji="0" lang="en-US" sz="2400" b="0" i="0" u="none" strike="noStrike" kern="0" cap="none" spc="0" normalizeH="0" baseline="0" noProof="0" dirty="0">
                <a:ln>
                  <a:noFill/>
                </a:ln>
                <a:solidFill>
                  <a:schemeClr val="tx2">
                    <a:lumMod val="50000"/>
                  </a:schemeClr>
                </a:solidFill>
                <a:effectLst/>
                <a:uLnTx/>
                <a:uFillTx/>
                <a:latin typeface="Calibri"/>
                <a:ea typeface="Calibri"/>
                <a:cs typeface="Calibri"/>
                <a:sym typeface="Calibri"/>
              </a:rPr>
              <a:t>Do the questions require students to follow the details of, make inferences from, and/or evaluate what is read?</a:t>
            </a:r>
            <a:endParaRPr kumimoji="0" sz="1400" b="0" i="0" u="none" strike="noStrike" kern="0" cap="none" spc="0" normalizeH="0" baseline="0" noProof="0" dirty="0">
              <a:ln>
                <a:noFill/>
              </a:ln>
              <a:solidFill>
                <a:schemeClr val="tx2">
                  <a:lumMod val="50000"/>
                </a:schemeClr>
              </a:solidFill>
              <a:effectLst/>
              <a:uLnTx/>
              <a:uFillTx/>
              <a:sym typeface="Arial"/>
            </a:endParaRPr>
          </a:p>
        </p:txBody>
      </p:sp>
    </p:spTree>
    <p:extLst>
      <p:ext uri="{BB962C8B-B14F-4D97-AF65-F5344CB8AC3E}">
        <p14:creationId xmlns:p14="http://schemas.microsoft.com/office/powerpoint/2010/main" val="324535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79"/>
          <p:cNvSpPr txBox="1"/>
          <p:nvPr/>
        </p:nvSpPr>
        <p:spPr>
          <a:xfrm>
            <a:off x="457200" y="198438"/>
            <a:ext cx="8229600" cy="8683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33433"/>
              </a:buClr>
              <a:buSzPts val="2800"/>
              <a:buFont typeface="Lucida Sans"/>
              <a:buNone/>
            </a:pPr>
            <a:r>
              <a:rPr lang="en-US" sz="2800" dirty="0">
                <a:solidFill>
                  <a:schemeClr val="tx2">
                    <a:lumMod val="50000"/>
                  </a:schemeClr>
                </a:solidFill>
                <a:latin typeface="Lucida Sans"/>
                <a:ea typeface="Lucida Sans"/>
                <a:cs typeface="Lucida Sans"/>
                <a:sym typeface="Lucida Sans"/>
              </a:rPr>
              <a:t>Text-Specific Questions and Tasks – How Will I Know?</a:t>
            </a:r>
            <a:endParaRPr dirty="0">
              <a:solidFill>
                <a:schemeClr val="tx2">
                  <a:lumMod val="50000"/>
                </a:schemeClr>
              </a:solidFill>
            </a:endParaRPr>
          </a:p>
        </p:txBody>
      </p:sp>
      <p:sp>
        <p:nvSpPr>
          <p:cNvPr id="598" name="Google Shape;598;p79"/>
          <p:cNvSpPr txBox="1">
            <a:spLocks noGrp="1"/>
          </p:cNvSpPr>
          <p:nvPr>
            <p:ph type="body" idx="1"/>
          </p:nvPr>
        </p:nvSpPr>
        <p:spPr>
          <a:xfrm>
            <a:off x="466725" y="1390650"/>
            <a:ext cx="8229600" cy="449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9"/>
              </a:buClr>
              <a:buSzPts val="2000"/>
              <a:buFont typeface="Arial"/>
              <a:buNone/>
            </a:pPr>
            <a:r>
              <a:rPr lang="en-US" b="1" i="0" u="none" strike="noStrike" cap="none" dirty="0">
                <a:solidFill>
                  <a:schemeClr val="tx2">
                    <a:lumMod val="50000"/>
                  </a:schemeClr>
                </a:solidFill>
                <a:sym typeface="Lucida Sans"/>
              </a:rPr>
              <a:t>Questions and Tasks address:</a:t>
            </a:r>
            <a:endParaRPr dirty="0">
              <a:solidFill>
                <a:schemeClr val="tx2">
                  <a:lumMod val="50000"/>
                </a:schemeClr>
              </a:solidFill>
            </a:endParaRPr>
          </a:p>
          <a:p>
            <a:pPr marL="342900" marR="0" lvl="0" indent="-215900" algn="l" rtl="0">
              <a:spcBef>
                <a:spcPts val="400"/>
              </a:spcBef>
              <a:spcAft>
                <a:spcPts val="0"/>
              </a:spcAft>
              <a:buClr>
                <a:srgbClr val="3F3F39"/>
              </a:buClr>
              <a:buSzPts val="2000"/>
              <a:buFont typeface="Arial"/>
              <a:buNone/>
            </a:pPr>
            <a:endParaRPr b="1" i="0" u="none" strike="noStrike" cap="none" dirty="0">
              <a:solidFill>
                <a:schemeClr val="tx2">
                  <a:lumMod val="50000"/>
                </a:schemeClr>
              </a:solidFill>
              <a:latin typeface="Lucida Sans"/>
              <a:ea typeface="Lucida Sans"/>
              <a:cs typeface="Lucida Sans"/>
              <a:sym typeface="Lucida Sans"/>
            </a:endParaRPr>
          </a:p>
          <a:p>
            <a:pPr marL="457200" marR="0" lvl="0" indent="-457200" algn="l" rtl="0">
              <a:spcBef>
                <a:spcPts val="400"/>
              </a:spcBef>
              <a:spcAft>
                <a:spcPts val="0"/>
              </a:spcAft>
              <a:buClr>
                <a:srgbClr val="3F3F39"/>
              </a:buClr>
              <a:buSzPts val="2000"/>
              <a:buFont typeface="Arial"/>
              <a:buChar char="•"/>
            </a:pPr>
            <a:r>
              <a:rPr lang="en-US" dirty="0">
                <a:solidFill>
                  <a:schemeClr val="tx2">
                    <a:lumMod val="50000"/>
                  </a:schemeClr>
                </a:solidFill>
              </a:rPr>
              <a:t>College- and Career-Ready Standards </a:t>
            </a:r>
            <a:r>
              <a:rPr lang="en-US" b="0" i="0" u="none" strike="noStrike" cap="none" dirty="0">
                <a:solidFill>
                  <a:schemeClr val="tx2">
                    <a:lumMod val="50000"/>
                  </a:schemeClr>
                </a:solidFill>
                <a:sym typeface="Lucida Sans"/>
              </a:rPr>
              <a:t>for Reading, Writing, Speaking &amp; Listening, Language</a:t>
            </a:r>
            <a:endParaRPr dirty="0">
              <a:solidFill>
                <a:schemeClr val="tx2">
                  <a:lumMod val="50000"/>
                </a:schemeClr>
              </a:solidFill>
            </a:endParaRPr>
          </a:p>
          <a:p>
            <a:pPr marL="342900" marR="0" lvl="0" indent="-215900" algn="l" rtl="0">
              <a:spcBef>
                <a:spcPts val="400"/>
              </a:spcBef>
              <a:spcAft>
                <a:spcPts val="0"/>
              </a:spcAft>
              <a:buClr>
                <a:srgbClr val="3F3F39"/>
              </a:buClr>
              <a:buSzPts val="2000"/>
              <a:buFont typeface="Arial"/>
              <a:buNone/>
            </a:pPr>
            <a:endParaRPr b="0" i="0" u="none" strike="noStrike" cap="none" dirty="0">
              <a:solidFill>
                <a:schemeClr val="tx2">
                  <a:lumMod val="50000"/>
                </a:schemeClr>
              </a:solidFill>
              <a:latin typeface="Lucida Sans"/>
              <a:ea typeface="Lucida Sans"/>
              <a:cs typeface="Lucida Sans"/>
              <a:sym typeface="Lucida Sans"/>
            </a:endParaRPr>
          </a:p>
          <a:p>
            <a:pPr marL="457200" marR="0" lvl="0" indent="-457200" algn="l" rtl="0">
              <a:spcBef>
                <a:spcPts val="400"/>
              </a:spcBef>
              <a:spcAft>
                <a:spcPts val="0"/>
              </a:spcAft>
              <a:buClr>
                <a:srgbClr val="3F3F39"/>
              </a:buClr>
              <a:buSzPts val="2000"/>
              <a:buFont typeface="Arial"/>
              <a:buChar char="•"/>
            </a:pPr>
            <a:r>
              <a:rPr lang="en-US" b="1" i="0" u="none" strike="noStrike" cap="none" dirty="0">
                <a:solidFill>
                  <a:schemeClr val="tx2">
                    <a:lumMod val="50000"/>
                  </a:schemeClr>
                </a:solidFill>
                <a:latin typeface="Lucida Sans"/>
                <a:ea typeface="Lucida Sans"/>
                <a:cs typeface="Lucida Sans"/>
                <a:sym typeface="Lucida Sans"/>
              </a:rPr>
              <a:t>A coherent sequence of questions </a:t>
            </a:r>
            <a:r>
              <a:rPr lang="en-US" b="0" i="0" u="none" strike="noStrike" cap="none" dirty="0">
                <a:solidFill>
                  <a:schemeClr val="tx2">
                    <a:lumMod val="50000"/>
                  </a:schemeClr>
                </a:solidFill>
                <a:latin typeface="Lucida Sans"/>
                <a:ea typeface="Lucida Sans"/>
                <a:cs typeface="Lucida Sans"/>
                <a:sym typeface="Lucida Sans"/>
              </a:rPr>
              <a:t>designed to deepen understanding as students continue reading. </a:t>
            </a:r>
            <a:r>
              <a:rPr lang="en-US" dirty="0">
                <a:solidFill>
                  <a:schemeClr val="tx2">
                    <a:lumMod val="50000"/>
                  </a:schemeClr>
                </a:solidFill>
              </a:rPr>
              <a:t>Questions might include a focus on:</a:t>
            </a:r>
            <a:endParaRPr dirty="0">
              <a:solidFill>
                <a:schemeClr val="tx2">
                  <a:lumMod val="50000"/>
                </a:schemeClr>
              </a:solidFill>
            </a:endParaRPr>
          </a:p>
          <a:p>
            <a:pPr marL="342900" marR="0" lvl="0" indent="-215900" algn="l" rtl="0">
              <a:spcBef>
                <a:spcPts val="400"/>
              </a:spcBef>
              <a:spcAft>
                <a:spcPts val="0"/>
              </a:spcAft>
              <a:buClr>
                <a:srgbClr val="3F3F39"/>
              </a:buClr>
              <a:buSzPts val="2000"/>
              <a:buFont typeface="Arial"/>
              <a:buNone/>
            </a:pPr>
            <a:endParaRPr b="0" i="0" u="none" strike="noStrike" cap="none" dirty="0">
              <a:solidFill>
                <a:schemeClr val="tx2">
                  <a:lumMod val="50000"/>
                </a:schemeClr>
              </a:solidFill>
              <a:latin typeface="Lucida Sans"/>
              <a:ea typeface="Lucida Sans"/>
              <a:cs typeface="Lucida Sans"/>
              <a:sym typeface="Lucida Sans"/>
            </a:endParaRPr>
          </a:p>
          <a:p>
            <a:pPr marL="1257300" marR="0" lvl="2" indent="-457200" algn="l" rtl="0">
              <a:spcBef>
                <a:spcPts val="360"/>
              </a:spcBef>
              <a:spcAft>
                <a:spcPts val="0"/>
              </a:spcAft>
              <a:buClr>
                <a:srgbClr val="3F3F39"/>
              </a:buClr>
              <a:buSzPts val="1800"/>
              <a:buFont typeface="Arial"/>
              <a:buChar char="•"/>
            </a:pPr>
            <a:r>
              <a:rPr lang="en-US" sz="2400" b="0" i="0" u="none" strike="noStrike" cap="none" dirty="0">
                <a:solidFill>
                  <a:schemeClr val="tx2">
                    <a:lumMod val="50000"/>
                  </a:schemeClr>
                </a:solidFill>
                <a:latin typeface="Lucida Sans"/>
                <a:ea typeface="Lucida Sans"/>
                <a:cs typeface="Lucida Sans"/>
                <a:sym typeface="Lucida Sans"/>
              </a:rPr>
              <a:t>Central ideas of the texts</a:t>
            </a:r>
            <a:endParaRPr sz="2400" b="0" i="0" u="none" strike="noStrike" cap="none" dirty="0">
              <a:solidFill>
                <a:schemeClr val="tx2">
                  <a:lumMod val="50000"/>
                </a:schemeClr>
              </a:solidFill>
              <a:latin typeface="Lucida Sans"/>
              <a:ea typeface="Lucida Sans"/>
              <a:cs typeface="Lucida Sans"/>
              <a:sym typeface="Lucida Sans"/>
            </a:endParaRPr>
          </a:p>
          <a:p>
            <a:pPr marL="1257300" marR="0" lvl="2" indent="-457200" algn="l" rtl="0">
              <a:spcBef>
                <a:spcPts val="360"/>
              </a:spcBef>
              <a:spcAft>
                <a:spcPts val="0"/>
              </a:spcAft>
              <a:buClr>
                <a:srgbClr val="3F3F39"/>
              </a:buClr>
              <a:buSzPts val="1800"/>
              <a:buFont typeface="Arial"/>
              <a:buChar char="•"/>
            </a:pPr>
            <a:r>
              <a:rPr lang="en-US" sz="2400" b="0" i="0" u="none" strike="noStrike" cap="none" dirty="0">
                <a:solidFill>
                  <a:schemeClr val="tx2">
                    <a:lumMod val="50000"/>
                  </a:schemeClr>
                </a:solidFill>
                <a:latin typeface="Lucida Sans"/>
                <a:ea typeface="Lucida Sans"/>
                <a:cs typeface="Lucida Sans"/>
                <a:sym typeface="Lucida Sans"/>
              </a:rPr>
              <a:t>Vocabulary and syntax</a:t>
            </a:r>
            <a:endParaRPr sz="2400" b="0" i="0" u="none" strike="noStrike" cap="none" dirty="0">
              <a:solidFill>
                <a:schemeClr val="tx2">
                  <a:lumMod val="50000"/>
                </a:schemeClr>
              </a:solidFill>
              <a:latin typeface="Lucida Sans"/>
              <a:ea typeface="Lucida Sans"/>
              <a:cs typeface="Lucida Sans"/>
              <a:sym typeface="Lucida Sans"/>
            </a:endParaRPr>
          </a:p>
          <a:p>
            <a:pPr marL="1257300" marR="0" lvl="2" indent="-457200" algn="l" rtl="0">
              <a:spcBef>
                <a:spcPts val="360"/>
              </a:spcBef>
              <a:spcAft>
                <a:spcPts val="0"/>
              </a:spcAft>
              <a:buClr>
                <a:srgbClr val="3F3F39"/>
              </a:buClr>
              <a:buSzPts val="1800"/>
              <a:buFont typeface="Arial"/>
              <a:buChar char="•"/>
            </a:pPr>
            <a:r>
              <a:rPr lang="en-US" sz="2400" b="0" i="0" u="none" strike="noStrike" cap="none" dirty="0">
                <a:solidFill>
                  <a:schemeClr val="tx2">
                    <a:lumMod val="50000"/>
                  </a:schemeClr>
                </a:solidFill>
                <a:sym typeface="Lucida Sans"/>
              </a:rPr>
              <a:t>Challenging portions of text</a:t>
            </a:r>
            <a:endParaRPr sz="2400" dirty="0">
              <a:solidFill>
                <a:schemeClr val="tx2">
                  <a:lumMod val="50000"/>
                </a:schemeClr>
              </a:solidFill>
            </a:endParaRPr>
          </a:p>
          <a:p>
            <a:pPr marL="342900" marR="0" lvl="0" indent="-215900" algn="l" rtl="0">
              <a:spcBef>
                <a:spcPts val="400"/>
              </a:spcBef>
              <a:spcAft>
                <a:spcPts val="0"/>
              </a:spcAft>
              <a:buClr>
                <a:srgbClr val="3F3F39"/>
              </a:buClr>
              <a:buSzPts val="2000"/>
              <a:buFont typeface="Arial"/>
              <a:buNone/>
            </a:pPr>
            <a:endParaRPr sz="2000" b="0" i="0" u="none" strike="noStrike" cap="none" dirty="0">
              <a:solidFill>
                <a:srgbClr val="3F3F39"/>
              </a:solidFill>
              <a:latin typeface="Lucida Sans"/>
              <a:ea typeface="Lucida Sans"/>
              <a:cs typeface="Lucida Sans"/>
              <a:sym typeface="Lucida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80"/>
          <p:cNvSpPr txBox="1">
            <a:spLocks noGrp="1"/>
          </p:cNvSpPr>
          <p:nvPr>
            <p:ph type="title"/>
          </p:nvPr>
        </p:nvSpPr>
        <p:spPr>
          <a:xfrm>
            <a:off x="457200" y="84138"/>
            <a:ext cx="8229600" cy="11430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3F3F39"/>
              </a:buClr>
              <a:buSzPts val="2800"/>
              <a:buFont typeface="Lucida Sans"/>
              <a:buNone/>
            </a:pPr>
            <a:r>
              <a:rPr lang="en-US" sz="2800" b="0" i="0" u="none" strike="noStrike" cap="none" dirty="0">
                <a:solidFill>
                  <a:schemeClr val="tx2">
                    <a:lumMod val="50000"/>
                  </a:schemeClr>
                </a:solidFill>
                <a:sym typeface="Lucida Sans"/>
              </a:rPr>
              <a:t>Text-dependent vs Text-specific</a:t>
            </a:r>
            <a:endParaRPr dirty="0">
              <a:solidFill>
                <a:schemeClr val="tx2">
                  <a:lumMod val="50000"/>
                </a:schemeClr>
              </a:solidFill>
            </a:endParaRPr>
          </a:p>
        </p:txBody>
      </p:sp>
      <p:sp>
        <p:nvSpPr>
          <p:cNvPr id="605" name="Google Shape;605;p80"/>
          <p:cNvSpPr txBox="1">
            <a:spLocks noGrp="1"/>
          </p:cNvSpPr>
          <p:nvPr>
            <p:ph type="body" idx="1"/>
          </p:nvPr>
        </p:nvSpPr>
        <p:spPr>
          <a:xfrm>
            <a:off x="4800599" y="1417637"/>
            <a:ext cx="3476626" cy="44497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9"/>
              </a:buClr>
              <a:buSzPts val="2200"/>
              <a:buFont typeface="Arial"/>
              <a:buNone/>
            </a:pPr>
            <a:r>
              <a:rPr lang="en-US" sz="2200" b="1" i="0" u="none" strike="noStrike" cap="none" dirty="0">
                <a:solidFill>
                  <a:schemeClr val="tx2">
                    <a:lumMod val="50000"/>
                  </a:schemeClr>
                </a:solidFill>
                <a:sym typeface="Lucida Sans"/>
              </a:rPr>
              <a:t>Text-specific</a:t>
            </a:r>
            <a:endParaRPr dirty="0">
              <a:solidFill>
                <a:schemeClr val="tx2">
                  <a:lumMod val="50000"/>
                </a:schemeClr>
              </a:solidFill>
            </a:endParaRPr>
          </a:p>
          <a:p>
            <a:pPr marL="0" marR="0" lvl="0" indent="0" algn="l" rtl="0">
              <a:spcBef>
                <a:spcPts val="440"/>
              </a:spcBef>
              <a:spcAft>
                <a:spcPts val="0"/>
              </a:spcAft>
              <a:buClr>
                <a:srgbClr val="3F3F39"/>
              </a:buClr>
              <a:buSzPts val="2200"/>
              <a:buFont typeface="Arial"/>
              <a:buNone/>
            </a:pPr>
            <a:endParaRPr sz="2200" b="0" i="0" u="none" strike="noStrike" cap="none" dirty="0">
              <a:solidFill>
                <a:schemeClr val="tx2">
                  <a:lumMod val="50000"/>
                </a:schemeClr>
              </a:solidFill>
              <a:latin typeface="Lucida Sans"/>
              <a:ea typeface="Lucida Sans"/>
              <a:cs typeface="Lucida Sans"/>
              <a:sym typeface="Lucida Sans"/>
            </a:endParaRPr>
          </a:p>
          <a:p>
            <a:pPr marL="0" marR="0" lvl="0" indent="0" algn="l" rtl="0">
              <a:spcBef>
                <a:spcPts val="440"/>
              </a:spcBef>
              <a:spcAft>
                <a:spcPts val="0"/>
              </a:spcAft>
              <a:buClr>
                <a:srgbClr val="3F3F39"/>
              </a:buClr>
              <a:buSzPts val="2200"/>
              <a:buFont typeface="Arial"/>
              <a:buNone/>
            </a:pPr>
            <a:r>
              <a:rPr lang="en-US" sz="2200" b="0" i="0" u="none" strike="noStrike" cap="none" dirty="0">
                <a:solidFill>
                  <a:schemeClr val="tx2">
                    <a:lumMod val="50000"/>
                  </a:schemeClr>
                </a:solidFill>
                <a:sym typeface="Lucida Sans"/>
              </a:rPr>
              <a:t>Questions address the text specifically, rather than being generic</a:t>
            </a:r>
            <a:endParaRPr dirty="0">
              <a:solidFill>
                <a:schemeClr val="tx2">
                  <a:lumMod val="50000"/>
                </a:schemeClr>
              </a:solidFill>
            </a:endParaRPr>
          </a:p>
          <a:p>
            <a:pPr marL="342900" marR="0" lvl="0" indent="-203200" algn="l" rtl="0">
              <a:spcBef>
                <a:spcPts val="440"/>
              </a:spcBef>
              <a:spcAft>
                <a:spcPts val="0"/>
              </a:spcAft>
              <a:buClr>
                <a:srgbClr val="3F3F39"/>
              </a:buClr>
              <a:buSzPts val="2200"/>
              <a:buFont typeface="Arial"/>
              <a:buNone/>
            </a:pPr>
            <a:endParaRPr sz="2200" b="0" i="0" u="none" strike="noStrike" cap="none" dirty="0">
              <a:solidFill>
                <a:schemeClr val="tx2">
                  <a:lumMod val="50000"/>
                </a:schemeClr>
              </a:solidFill>
              <a:latin typeface="Lucida Sans"/>
              <a:ea typeface="Lucida Sans"/>
              <a:cs typeface="Lucida Sans"/>
              <a:sym typeface="Lucida Sans"/>
            </a:endParaRPr>
          </a:p>
          <a:p>
            <a:pPr marL="0" marR="0" lvl="0" indent="0" algn="l" rtl="0">
              <a:spcBef>
                <a:spcPts val="440"/>
              </a:spcBef>
              <a:spcAft>
                <a:spcPts val="0"/>
              </a:spcAft>
              <a:buClr>
                <a:srgbClr val="3F3F39"/>
              </a:buClr>
              <a:buSzPts val="2200"/>
              <a:buFont typeface="Arial"/>
              <a:buNone/>
            </a:pPr>
            <a:r>
              <a:rPr lang="en-US" sz="2200" b="1" i="0" u="none" strike="noStrike" cap="none" dirty="0">
                <a:solidFill>
                  <a:schemeClr val="tx2">
                    <a:lumMod val="50000"/>
                  </a:schemeClr>
                </a:solidFill>
                <a:sym typeface="Lucida Sans"/>
              </a:rPr>
              <a:t>What do the details about Chicago in paragraph 2 tell us about the author’s intent? </a:t>
            </a:r>
            <a:endParaRPr dirty="0">
              <a:solidFill>
                <a:schemeClr val="tx2">
                  <a:lumMod val="50000"/>
                </a:schemeClr>
              </a:solidFill>
            </a:endParaRPr>
          </a:p>
        </p:txBody>
      </p:sp>
      <p:sp>
        <p:nvSpPr>
          <p:cNvPr id="606" name="Google Shape;606;p80"/>
          <p:cNvSpPr txBox="1"/>
          <p:nvPr/>
        </p:nvSpPr>
        <p:spPr>
          <a:xfrm>
            <a:off x="323850" y="1417638"/>
            <a:ext cx="3962400" cy="3416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dirty="0">
                <a:solidFill>
                  <a:schemeClr val="tx2">
                    <a:lumMod val="50000"/>
                  </a:schemeClr>
                </a:solidFill>
                <a:latin typeface="Lucida Sans"/>
                <a:ea typeface="Lucida Sans"/>
                <a:cs typeface="Lucida Sans"/>
                <a:sym typeface="Lucida Sans"/>
              </a:rPr>
              <a:t>Text-dependent</a:t>
            </a:r>
            <a:endParaRPr sz="2200" dirty="0">
              <a:solidFill>
                <a:schemeClr val="tx2">
                  <a:lumMod val="50000"/>
                </a:schemeClr>
              </a:solidFill>
              <a:latin typeface="Lucida Sans"/>
              <a:ea typeface="Lucida Sans"/>
              <a:cs typeface="Lucida Sans"/>
              <a:sym typeface="Lucida Sans"/>
            </a:endParaRPr>
          </a:p>
          <a:p>
            <a:pPr marL="0" marR="0" lvl="0" indent="0" algn="l" rtl="0">
              <a:spcBef>
                <a:spcPts val="0"/>
              </a:spcBef>
              <a:spcAft>
                <a:spcPts val="0"/>
              </a:spcAft>
              <a:buNone/>
            </a:pPr>
            <a:endParaRPr sz="2200" dirty="0">
              <a:solidFill>
                <a:schemeClr val="tx2">
                  <a:lumMod val="50000"/>
                </a:schemeClr>
              </a:solidFill>
              <a:latin typeface="Lucida Sans"/>
              <a:ea typeface="Lucida Sans"/>
              <a:cs typeface="Lucida Sans"/>
              <a:sym typeface="Lucida Sans"/>
            </a:endParaRPr>
          </a:p>
          <a:p>
            <a:pPr marL="0" marR="0" lvl="0" indent="0" algn="l" rtl="0">
              <a:spcBef>
                <a:spcPts val="0"/>
              </a:spcBef>
              <a:spcAft>
                <a:spcPts val="0"/>
              </a:spcAft>
              <a:buNone/>
            </a:pPr>
            <a:r>
              <a:rPr lang="en-US" sz="2200" dirty="0">
                <a:solidFill>
                  <a:schemeClr val="tx2">
                    <a:lumMod val="50000"/>
                  </a:schemeClr>
                </a:solidFill>
                <a:latin typeface="Lucida Sans"/>
                <a:ea typeface="Lucida Sans"/>
                <a:cs typeface="Lucida Sans"/>
                <a:sym typeface="Lucida Sans"/>
              </a:rPr>
              <a:t>Questions require thorough reading of the text, and evidence from it, in order to answer</a:t>
            </a:r>
            <a:endParaRPr dirty="0">
              <a:solidFill>
                <a:schemeClr val="tx2">
                  <a:lumMod val="50000"/>
                </a:schemeClr>
              </a:solidFill>
            </a:endParaRPr>
          </a:p>
          <a:p>
            <a:pPr marL="0" marR="0" lvl="0" indent="0" algn="l" rtl="0">
              <a:spcBef>
                <a:spcPts val="0"/>
              </a:spcBef>
              <a:spcAft>
                <a:spcPts val="0"/>
              </a:spcAft>
              <a:buNone/>
            </a:pPr>
            <a:endParaRPr sz="2200" b="1" dirty="0">
              <a:solidFill>
                <a:schemeClr val="tx2">
                  <a:lumMod val="50000"/>
                </a:schemeClr>
              </a:solidFill>
              <a:latin typeface="Lucida Sans"/>
              <a:ea typeface="Lucida Sans"/>
              <a:cs typeface="Lucida Sans"/>
              <a:sym typeface="Lucida Sans"/>
            </a:endParaRPr>
          </a:p>
          <a:p>
            <a:pPr marL="0" marR="0" lvl="0" indent="0" algn="l" rtl="0">
              <a:spcBef>
                <a:spcPts val="0"/>
              </a:spcBef>
              <a:spcAft>
                <a:spcPts val="0"/>
              </a:spcAft>
              <a:buNone/>
            </a:pPr>
            <a:r>
              <a:rPr lang="en-US" sz="2200" b="1" dirty="0">
                <a:solidFill>
                  <a:schemeClr val="tx2">
                    <a:lumMod val="50000"/>
                  </a:schemeClr>
                </a:solidFill>
                <a:latin typeface="Lucida Sans"/>
                <a:ea typeface="Lucida Sans"/>
                <a:cs typeface="Lucida Sans"/>
                <a:sym typeface="Lucida Sans"/>
              </a:rPr>
              <a:t>What is the author’s purpose? </a:t>
            </a:r>
            <a:endParaRPr dirty="0">
              <a:solidFill>
                <a:schemeClr val="tx2">
                  <a:lumMod val="50000"/>
                </a:schemeClr>
              </a:solidFill>
            </a:endParaRPr>
          </a:p>
          <a:p>
            <a:pPr marL="0" marR="0" lvl="0" indent="0" algn="l" rtl="0">
              <a:spcBef>
                <a:spcPts val="0"/>
              </a:spcBef>
              <a:spcAft>
                <a:spcPts val="0"/>
              </a:spcAft>
              <a:buNone/>
            </a:pPr>
            <a:endParaRPr sz="1800" dirty="0">
              <a:solidFill>
                <a:schemeClr val="dk1"/>
              </a:solidFill>
              <a:latin typeface="Lucida Sans"/>
              <a:ea typeface="Lucida Sans"/>
              <a:cs typeface="Lucida Sans"/>
              <a:sym typeface="Lucida Sans"/>
            </a:endParaRPr>
          </a:p>
        </p:txBody>
      </p:sp>
      <p:cxnSp>
        <p:nvCxnSpPr>
          <p:cNvPr id="607" name="Google Shape;607;p80"/>
          <p:cNvCxnSpPr/>
          <p:nvPr/>
        </p:nvCxnSpPr>
        <p:spPr>
          <a:xfrm>
            <a:off x="4410075" y="1389063"/>
            <a:ext cx="0" cy="4240212"/>
          </a:xfrm>
          <a:prstGeom prst="straightConnector1">
            <a:avLst/>
          </a:prstGeom>
          <a:noFill/>
          <a:ln w="25400" cap="flat" cmpd="sng">
            <a:solidFill>
              <a:schemeClr val="accent1"/>
            </a:solidFill>
            <a:prstDash val="solid"/>
            <a:round/>
            <a:headEnd type="none" w="sm" len="sm"/>
            <a:tailEnd type="none" w="sm" len="sm"/>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dirty="0">
                <a:solidFill>
                  <a:schemeClr val="tx2">
                    <a:lumMod val="50000"/>
                  </a:schemeClr>
                </a:solidFill>
                <a:sym typeface="Lucida Sans"/>
              </a:rPr>
              <a:t>Text-dependent? Text-specific? Neither?</a:t>
            </a:r>
            <a:endParaRPr dirty="0">
              <a:solidFill>
                <a:schemeClr val="tx2">
                  <a:lumMod val="50000"/>
                </a:schemeClr>
              </a:solidFill>
            </a:endParaRPr>
          </a:p>
        </p:txBody>
      </p:sp>
      <p:sp>
        <p:nvSpPr>
          <p:cNvPr id="614" name="Google Shape;614;p81"/>
          <p:cNvSpPr txBox="1">
            <a:spLocks noGrp="1"/>
          </p:cNvSpPr>
          <p:nvPr>
            <p:ph type="body" idx="1"/>
          </p:nvPr>
        </p:nvSpPr>
        <p:spPr>
          <a:xfrm>
            <a:off x="457200" y="2124076"/>
            <a:ext cx="8229600" cy="2152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9"/>
              </a:buClr>
              <a:buSzPts val="4000"/>
              <a:buFont typeface="Arial"/>
              <a:buNone/>
            </a:pPr>
            <a:r>
              <a:rPr lang="en-US" sz="4000" b="0" i="0" u="none" strike="noStrike" cap="none" dirty="0">
                <a:solidFill>
                  <a:schemeClr val="tx2">
                    <a:lumMod val="50000"/>
                  </a:schemeClr>
                </a:solidFill>
                <a:sym typeface="Lucida Sans"/>
              </a:rPr>
              <a:t>Why would a cheetah ever race a beetle? Would this ever happen? </a:t>
            </a:r>
            <a:endParaRPr dirty="0">
              <a:solidFill>
                <a:schemeClr val="tx2">
                  <a:lumMod val="50000"/>
                </a:schemeClr>
              </a:solidFill>
            </a:endParaRPr>
          </a:p>
          <a:p>
            <a:pPr marL="342900" marR="0" lvl="0" indent="-88900" algn="l" rtl="0">
              <a:spcBef>
                <a:spcPts val="800"/>
              </a:spcBef>
              <a:spcAft>
                <a:spcPts val="0"/>
              </a:spcAft>
              <a:buClr>
                <a:srgbClr val="3F3F39"/>
              </a:buClr>
              <a:buSzPts val="4000"/>
              <a:buFont typeface="Arial"/>
              <a:buNone/>
            </a:pPr>
            <a:endParaRPr sz="4000" b="0" i="0" u="none" strike="noStrike" cap="none" dirty="0">
              <a:solidFill>
                <a:srgbClr val="3F3F39"/>
              </a:solidFill>
              <a:latin typeface="Lucida Sans"/>
              <a:ea typeface="Lucida Sans"/>
              <a:cs typeface="Lucida Sans"/>
              <a:sym typeface="Lucida Sans"/>
            </a:endParaRPr>
          </a:p>
          <a:p>
            <a:pPr marL="342900" marR="0" lvl="0" indent="-88900" algn="l" rtl="0">
              <a:spcBef>
                <a:spcPts val="800"/>
              </a:spcBef>
              <a:spcAft>
                <a:spcPts val="0"/>
              </a:spcAft>
              <a:buClr>
                <a:srgbClr val="3F3F39"/>
              </a:buClr>
              <a:buSzPts val="4000"/>
              <a:buFont typeface="Arial"/>
              <a:buNone/>
            </a:pPr>
            <a:endParaRPr sz="4000" b="0" i="0" u="none" strike="noStrike" cap="none" dirty="0">
              <a:solidFill>
                <a:srgbClr val="3F3F39"/>
              </a:solidFill>
              <a:latin typeface="Lucida Sans"/>
              <a:ea typeface="Lucida Sans"/>
              <a:cs typeface="Lucida Sans"/>
              <a:sym typeface="Lucida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dirty="0">
                <a:solidFill>
                  <a:schemeClr val="tx2">
                    <a:lumMod val="50000"/>
                  </a:schemeClr>
                </a:solidFill>
                <a:sym typeface="Lucida Sans"/>
              </a:rPr>
              <a:t>Text-dependent? Text-specific? Neither?</a:t>
            </a:r>
            <a:endParaRPr dirty="0">
              <a:solidFill>
                <a:schemeClr val="tx2">
                  <a:lumMod val="50000"/>
                </a:schemeClr>
              </a:solidFill>
            </a:endParaRPr>
          </a:p>
        </p:txBody>
      </p:sp>
      <p:sp>
        <p:nvSpPr>
          <p:cNvPr id="621" name="Google Shape;621;p8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9"/>
              </a:buClr>
              <a:buSzPts val="4000"/>
              <a:buFont typeface="Arial"/>
              <a:buNone/>
            </a:pPr>
            <a:r>
              <a:rPr lang="en-US" sz="4000" b="0" i="0" u="none" strike="noStrike" cap="none" dirty="0">
                <a:solidFill>
                  <a:schemeClr val="tx2">
                    <a:lumMod val="50000"/>
                  </a:schemeClr>
                </a:solidFill>
                <a:sym typeface="Lucida Sans"/>
              </a:rPr>
              <a:t>In what ways does the beetle benefit from its speed? </a:t>
            </a:r>
            <a:endParaRPr dirty="0">
              <a:solidFill>
                <a:schemeClr val="tx2">
                  <a:lumMod val="50000"/>
                </a:schemeClr>
              </a:solidFill>
            </a:endParaRPr>
          </a:p>
          <a:p>
            <a:pPr marL="0" marR="0" lvl="0" indent="0" algn="l" rtl="0">
              <a:spcBef>
                <a:spcPts val="800"/>
              </a:spcBef>
              <a:spcAft>
                <a:spcPts val="0"/>
              </a:spcAft>
              <a:buClr>
                <a:srgbClr val="3F3F39"/>
              </a:buClr>
              <a:buSzPts val="4000"/>
              <a:buFont typeface="Arial"/>
              <a:buNone/>
            </a:pPr>
            <a:endParaRPr sz="4000" b="0" i="0" u="none" strike="noStrike" cap="none" dirty="0">
              <a:solidFill>
                <a:srgbClr val="3F3F39"/>
              </a:solidFill>
              <a:latin typeface="Lucida Sans"/>
              <a:ea typeface="Lucida Sans"/>
              <a:cs typeface="Lucida Sans"/>
              <a:sym typeface="Lucida Sans"/>
            </a:endParaRPr>
          </a:p>
          <a:p>
            <a:pPr marL="0" marR="0" lvl="0" indent="0" algn="l" rtl="0">
              <a:spcBef>
                <a:spcPts val="800"/>
              </a:spcBef>
              <a:spcAft>
                <a:spcPts val="0"/>
              </a:spcAft>
              <a:buClr>
                <a:srgbClr val="FF0000"/>
              </a:buClr>
              <a:buSzPts val="4000"/>
              <a:buFont typeface="Arial"/>
              <a:buNone/>
            </a:pPr>
            <a:r>
              <a:rPr lang="en-US" sz="4000" b="0" i="0" u="none" strike="noStrike" cap="none" dirty="0">
                <a:solidFill>
                  <a:srgbClr val="FF0000"/>
                </a:solidFill>
                <a:latin typeface="Lucida Sans"/>
                <a:ea typeface="Lucida Sans"/>
                <a:cs typeface="Lucida Sans"/>
                <a:sym typeface="Lucida Sans"/>
              </a:rPr>
              <a:t>Use evidence from the text to support your answer. </a:t>
            </a:r>
            <a:endParaRPr dirty="0"/>
          </a:p>
          <a:p>
            <a:pPr marL="342900" marR="0" lvl="0" indent="-88900" algn="l" rtl="0">
              <a:spcBef>
                <a:spcPts val="800"/>
              </a:spcBef>
              <a:spcAft>
                <a:spcPts val="0"/>
              </a:spcAft>
              <a:buClr>
                <a:srgbClr val="3F3F39"/>
              </a:buClr>
              <a:buSzPts val="4000"/>
              <a:buFont typeface="Arial"/>
              <a:buNone/>
            </a:pPr>
            <a:endParaRPr sz="4000" b="0" i="0" u="none" strike="noStrike" cap="none" dirty="0">
              <a:solidFill>
                <a:srgbClr val="3F3F39"/>
              </a:solidFill>
              <a:latin typeface="Lucida Sans"/>
              <a:ea typeface="Lucida Sans"/>
              <a:cs typeface="Lucida Sans"/>
              <a:sym typeface="Lucida Sans"/>
            </a:endParaRPr>
          </a:p>
          <a:p>
            <a:pPr marL="342900" marR="0" lvl="0" indent="-88900" algn="l" rtl="0">
              <a:spcBef>
                <a:spcPts val="800"/>
              </a:spcBef>
              <a:spcAft>
                <a:spcPts val="0"/>
              </a:spcAft>
              <a:buClr>
                <a:srgbClr val="3F3F39"/>
              </a:buClr>
              <a:buSzPts val="4000"/>
              <a:buFont typeface="Arial"/>
              <a:buNone/>
            </a:pPr>
            <a:endParaRPr sz="4000" b="0" i="0" u="none" strike="noStrike" cap="none" dirty="0">
              <a:solidFill>
                <a:srgbClr val="3F3F39"/>
              </a:solidFill>
              <a:latin typeface="Lucida Sans"/>
              <a:ea typeface="Lucida Sans"/>
              <a:cs typeface="Lucida Sans"/>
              <a:sym typeface="Lucida Sans"/>
            </a:endParaRPr>
          </a:p>
          <a:p>
            <a:pPr marL="342900" marR="0" lvl="0" indent="-88900" algn="l" rtl="0">
              <a:spcBef>
                <a:spcPts val="800"/>
              </a:spcBef>
              <a:spcAft>
                <a:spcPts val="0"/>
              </a:spcAft>
              <a:buClr>
                <a:srgbClr val="3F3F39"/>
              </a:buClr>
              <a:buSzPts val="4000"/>
              <a:buFont typeface="Arial"/>
              <a:buNone/>
            </a:pPr>
            <a:endParaRPr sz="4000" b="0" i="0" u="none" strike="noStrike" cap="none" dirty="0">
              <a:solidFill>
                <a:srgbClr val="3F3F39"/>
              </a:solidFill>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83"/>
          <p:cNvSpPr txBox="1">
            <a:spLocks noGrp="1"/>
          </p:cNvSpPr>
          <p:nvPr>
            <p:ph type="title"/>
          </p:nvPr>
        </p:nvSpPr>
        <p:spPr>
          <a:xfrm>
            <a:off x="432301" y="198438"/>
            <a:ext cx="8229600" cy="8683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dirty="0">
                <a:solidFill>
                  <a:schemeClr val="tx2">
                    <a:lumMod val="50000"/>
                  </a:schemeClr>
                </a:solidFill>
                <a:sym typeface="Lucida Sans"/>
              </a:rPr>
              <a:t>Text-dependent? Text-specific? Neither?</a:t>
            </a:r>
            <a:endParaRPr dirty="0">
              <a:solidFill>
                <a:schemeClr val="tx2">
                  <a:lumMod val="50000"/>
                </a:schemeClr>
              </a:solidFill>
            </a:endParaRPr>
          </a:p>
        </p:txBody>
      </p:sp>
      <p:sp>
        <p:nvSpPr>
          <p:cNvPr id="628" name="Google Shape;628;p83"/>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9"/>
              </a:buClr>
              <a:buSzPts val="2400"/>
              <a:buFont typeface="Arial"/>
              <a:buNone/>
            </a:pPr>
            <a:r>
              <a:rPr lang="en-US" sz="2400" b="0" i="0" u="none" strike="noStrike" cap="none" dirty="0">
                <a:solidFill>
                  <a:schemeClr val="tx2">
                    <a:lumMod val="50000"/>
                  </a:schemeClr>
                </a:solidFill>
                <a:sym typeface="Lucida Sans"/>
              </a:rPr>
              <a:t>We have been reading about animals for the past two weeks! It is time to host your own animal contest! </a:t>
            </a:r>
            <a:endParaRPr dirty="0">
              <a:solidFill>
                <a:schemeClr val="tx2">
                  <a:lumMod val="50000"/>
                </a:schemeClr>
              </a:solidFill>
            </a:endParaRPr>
          </a:p>
          <a:p>
            <a:pPr marL="0" marR="0" lvl="0" indent="0" algn="l" rtl="0">
              <a:spcBef>
                <a:spcPts val="480"/>
              </a:spcBef>
              <a:spcAft>
                <a:spcPts val="0"/>
              </a:spcAft>
              <a:buClr>
                <a:srgbClr val="3F3F39"/>
              </a:buClr>
              <a:buSzPts val="2400"/>
              <a:buFont typeface="Arial"/>
              <a:buNone/>
            </a:pPr>
            <a:endParaRPr sz="2400" b="0" i="0" u="none" strike="noStrike" cap="none" dirty="0">
              <a:solidFill>
                <a:schemeClr val="tx2">
                  <a:lumMod val="50000"/>
                </a:schemeClr>
              </a:solidFill>
              <a:latin typeface="Lucida Sans"/>
              <a:ea typeface="Lucida Sans"/>
              <a:cs typeface="Lucida Sans"/>
              <a:sym typeface="Lucida Sans"/>
            </a:endParaRPr>
          </a:p>
          <a:p>
            <a:pPr marL="0" marR="0" lvl="0" indent="0" algn="l" rtl="0">
              <a:spcBef>
                <a:spcPts val="480"/>
              </a:spcBef>
              <a:spcAft>
                <a:spcPts val="0"/>
              </a:spcAft>
              <a:buClr>
                <a:srgbClr val="3F3F39"/>
              </a:buClr>
              <a:buSzPts val="2400"/>
              <a:buFont typeface="Arial"/>
              <a:buNone/>
            </a:pPr>
            <a:r>
              <a:rPr lang="en-US" sz="2400" b="0" i="0" u="none" strike="noStrike" cap="none" dirty="0">
                <a:solidFill>
                  <a:schemeClr val="tx2">
                    <a:lumMod val="50000"/>
                  </a:schemeClr>
                </a:solidFill>
                <a:sym typeface="Lucida Sans"/>
              </a:rPr>
              <a:t>Choose a pair of animals that we have read about, and determine who would win the title of strongest? Fastest? Smartest? Best in show?</a:t>
            </a:r>
            <a:endParaRPr dirty="0">
              <a:solidFill>
                <a:schemeClr val="tx2">
                  <a:lumMod val="50000"/>
                </a:schemeClr>
              </a:solidFill>
            </a:endParaRPr>
          </a:p>
          <a:p>
            <a:pPr marL="0" marR="0" lvl="0" indent="0" algn="l" rtl="0">
              <a:spcBef>
                <a:spcPts val="480"/>
              </a:spcBef>
              <a:spcAft>
                <a:spcPts val="0"/>
              </a:spcAft>
              <a:buClr>
                <a:srgbClr val="3F3F39"/>
              </a:buClr>
              <a:buSzPts val="2400"/>
              <a:buFont typeface="Arial"/>
              <a:buNone/>
            </a:pPr>
            <a:endParaRPr sz="2400" b="0" i="0" u="none" strike="noStrike" cap="none" dirty="0">
              <a:solidFill>
                <a:schemeClr val="tx2">
                  <a:lumMod val="50000"/>
                </a:schemeClr>
              </a:solidFill>
              <a:latin typeface="Lucida Sans"/>
              <a:ea typeface="Lucida Sans"/>
              <a:cs typeface="Lucida Sans"/>
              <a:sym typeface="Lucida Sans"/>
            </a:endParaRPr>
          </a:p>
          <a:p>
            <a:pPr marL="0" marR="0" lvl="0" indent="0" algn="l" rtl="0">
              <a:spcBef>
                <a:spcPts val="480"/>
              </a:spcBef>
              <a:spcAft>
                <a:spcPts val="0"/>
              </a:spcAft>
              <a:buClr>
                <a:srgbClr val="3F3F39"/>
              </a:buClr>
              <a:buSzPts val="2400"/>
              <a:buFont typeface="Arial"/>
              <a:buNone/>
            </a:pPr>
            <a:r>
              <a:rPr lang="en-US" sz="2400" b="0" i="0" u="none" strike="noStrike" cap="none" dirty="0">
                <a:solidFill>
                  <a:schemeClr val="tx2">
                    <a:lumMod val="50000"/>
                  </a:schemeClr>
                </a:solidFill>
                <a:sym typeface="Lucida Sans"/>
              </a:rPr>
              <a:t>You should use evidence from the texts we have read. Write up the results of the contest and present the contest to the class. Make sure to include visuals with your presentation. </a:t>
            </a:r>
            <a:endParaRPr dirty="0">
              <a:solidFill>
                <a:schemeClr val="tx2">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23593E"/>
              </a:buClr>
              <a:buSzPts val="2800"/>
              <a:buFont typeface="Lucida Sans"/>
              <a:buNone/>
            </a:pPr>
            <a:r>
              <a:rPr lang="en-US" sz="2800" b="0" i="0" u="none" strike="noStrike" cap="none" dirty="0">
                <a:solidFill>
                  <a:schemeClr val="tx2">
                    <a:lumMod val="50000"/>
                  </a:schemeClr>
                </a:solidFill>
                <a:sym typeface="Lucida Sans"/>
              </a:rPr>
              <a:t>Agenda</a:t>
            </a:r>
            <a:endParaRPr dirty="0">
              <a:solidFill>
                <a:schemeClr val="tx2">
                  <a:lumMod val="50000"/>
                </a:schemeClr>
              </a:solidFill>
            </a:endParaRPr>
          </a:p>
        </p:txBody>
      </p:sp>
      <p:sp>
        <p:nvSpPr>
          <p:cNvPr id="410" name="Google Shape;410;p5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marR="0" lvl="0" indent="0" algn="l" rtl="0">
              <a:lnSpc>
                <a:spcPct val="150000"/>
              </a:lnSpc>
              <a:spcBef>
                <a:spcPts val="0"/>
              </a:spcBef>
              <a:spcAft>
                <a:spcPts val="0"/>
              </a:spcAft>
              <a:buNone/>
            </a:pPr>
            <a:endParaRPr dirty="0">
              <a:solidFill>
                <a:srgbClr val="23593E"/>
              </a:solidFill>
            </a:endParaRPr>
          </a:p>
          <a:p>
            <a:pPr marL="457200" marR="0" lvl="0" indent="-381000" algn="l" rtl="0">
              <a:lnSpc>
                <a:spcPct val="150000"/>
              </a:lnSpc>
              <a:spcBef>
                <a:spcPts val="0"/>
              </a:spcBef>
              <a:spcAft>
                <a:spcPts val="0"/>
              </a:spcAft>
              <a:buSzPts val="2400"/>
              <a:buChar char="●"/>
            </a:pPr>
            <a:r>
              <a:rPr lang="en-US" dirty="0">
                <a:solidFill>
                  <a:schemeClr val="tx2">
                    <a:lumMod val="50000"/>
                  </a:schemeClr>
                </a:solidFill>
              </a:rPr>
              <a:t>The Shifts We Make and the Actions We Take</a:t>
            </a:r>
            <a:endParaRPr dirty="0">
              <a:solidFill>
                <a:schemeClr val="tx2">
                  <a:lumMod val="50000"/>
                </a:schemeClr>
              </a:solidFill>
            </a:endParaRPr>
          </a:p>
          <a:p>
            <a:pPr marL="457200" marR="0" lvl="0" indent="-381000" algn="l" rtl="0">
              <a:lnSpc>
                <a:spcPct val="150000"/>
              </a:lnSpc>
              <a:spcBef>
                <a:spcPts val="0"/>
              </a:spcBef>
              <a:spcAft>
                <a:spcPts val="0"/>
              </a:spcAft>
              <a:buClr>
                <a:srgbClr val="23593E"/>
              </a:buClr>
              <a:buSzPts val="2400"/>
              <a:buChar char="●"/>
            </a:pPr>
            <a:r>
              <a:rPr lang="en-US" dirty="0">
                <a:solidFill>
                  <a:schemeClr val="tx2">
                    <a:lumMod val="50000"/>
                  </a:schemeClr>
                </a:solidFill>
              </a:rPr>
              <a:t>Core Action 1 － High-Quality Texts</a:t>
            </a:r>
            <a:endParaRPr dirty="0">
              <a:solidFill>
                <a:schemeClr val="tx2">
                  <a:lumMod val="50000"/>
                </a:schemeClr>
              </a:solidFill>
            </a:endParaRPr>
          </a:p>
          <a:p>
            <a:pPr marL="457200" lvl="0" indent="-381000" rtl="0">
              <a:lnSpc>
                <a:spcPct val="150000"/>
              </a:lnSpc>
              <a:spcBef>
                <a:spcPts val="0"/>
              </a:spcBef>
              <a:spcAft>
                <a:spcPts val="0"/>
              </a:spcAft>
              <a:buClr>
                <a:srgbClr val="23593E"/>
              </a:buClr>
              <a:buSzPts val="2400"/>
              <a:buChar char="●"/>
            </a:pPr>
            <a:r>
              <a:rPr lang="en-US" dirty="0">
                <a:solidFill>
                  <a:schemeClr val="tx2">
                    <a:lumMod val="50000"/>
                  </a:schemeClr>
                </a:solidFill>
              </a:rPr>
              <a:t>Core Action 2 – Text-Dependent Questions</a:t>
            </a:r>
            <a:endParaRPr dirty="0">
              <a:solidFill>
                <a:schemeClr val="tx2">
                  <a:lumMod val="50000"/>
                </a:schemeClr>
              </a:solidFill>
            </a:endParaRPr>
          </a:p>
          <a:p>
            <a:pPr marL="457200" lvl="0" indent="-381000" rtl="0">
              <a:lnSpc>
                <a:spcPct val="150000"/>
              </a:lnSpc>
              <a:spcBef>
                <a:spcPts val="0"/>
              </a:spcBef>
              <a:spcAft>
                <a:spcPts val="0"/>
              </a:spcAft>
              <a:buClr>
                <a:srgbClr val="23593E"/>
              </a:buClr>
              <a:buSzPts val="2400"/>
              <a:buChar char="●"/>
            </a:pPr>
            <a:r>
              <a:rPr lang="en-US" dirty="0">
                <a:solidFill>
                  <a:schemeClr val="tx2">
                    <a:lumMod val="50000"/>
                  </a:schemeClr>
                </a:solidFill>
              </a:rPr>
              <a:t>Core Action 3 – Productive Engagement</a:t>
            </a:r>
            <a:endParaRPr dirty="0">
              <a:solidFill>
                <a:schemeClr val="tx2">
                  <a:lumMod val="50000"/>
                </a:schemeClr>
              </a:solidFill>
            </a:endParaRPr>
          </a:p>
          <a:p>
            <a:pPr marL="457200" lvl="0" indent="-381000" rtl="0">
              <a:lnSpc>
                <a:spcPct val="150000"/>
              </a:lnSpc>
              <a:spcBef>
                <a:spcPts val="0"/>
              </a:spcBef>
              <a:spcAft>
                <a:spcPts val="0"/>
              </a:spcAft>
              <a:buClr>
                <a:srgbClr val="23593E"/>
              </a:buClr>
              <a:buSzPts val="2400"/>
              <a:buChar char="●"/>
            </a:pPr>
            <a:r>
              <a:rPr lang="en-US" dirty="0">
                <a:solidFill>
                  <a:schemeClr val="tx2">
                    <a:lumMod val="50000"/>
                  </a:schemeClr>
                </a:solidFill>
              </a:rPr>
              <a:t>Putting It All Together</a:t>
            </a:r>
            <a:endParaRPr dirty="0">
              <a:solidFill>
                <a:schemeClr val="tx2">
                  <a:lumMod val="5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84"/>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u="sng" dirty="0">
                <a:solidFill>
                  <a:schemeClr val="tx2">
                    <a:lumMod val="50000"/>
                  </a:schemeClr>
                </a:solidFill>
              </a:rPr>
              <a:t>Activity #3:</a:t>
            </a:r>
            <a:r>
              <a:rPr lang="en-US" dirty="0">
                <a:solidFill>
                  <a:schemeClr val="tx2">
                    <a:lumMod val="50000"/>
                  </a:schemeClr>
                </a:solidFill>
              </a:rPr>
              <a:t> </a:t>
            </a:r>
            <a:r>
              <a:rPr lang="en-US" sz="2800" b="0" i="0" strike="noStrike" cap="none" dirty="0">
                <a:solidFill>
                  <a:schemeClr val="tx2">
                    <a:lumMod val="50000"/>
                  </a:schemeClr>
                </a:solidFill>
                <a:latin typeface="Lucida Sans"/>
                <a:ea typeface="Lucida Sans"/>
                <a:cs typeface="Lucida Sans"/>
                <a:sym typeface="Lucida Sans"/>
              </a:rPr>
              <a:t>Practice Core Action </a:t>
            </a:r>
            <a:r>
              <a:rPr lang="en-US" dirty="0">
                <a:solidFill>
                  <a:schemeClr val="tx2">
                    <a:lumMod val="50000"/>
                  </a:schemeClr>
                </a:solidFill>
              </a:rPr>
              <a:t>2,</a:t>
            </a:r>
            <a:r>
              <a:rPr lang="en-US" sz="2800" b="0" i="0" strike="noStrike" cap="none" dirty="0">
                <a:solidFill>
                  <a:schemeClr val="tx2">
                    <a:lumMod val="50000"/>
                  </a:schemeClr>
                </a:solidFill>
                <a:latin typeface="Lucida Sans"/>
                <a:ea typeface="Lucida Sans"/>
                <a:cs typeface="Lucida Sans"/>
                <a:sym typeface="Lucida Sans"/>
              </a:rPr>
              <a:t> </a:t>
            </a:r>
            <a:r>
              <a:rPr lang="en-US" sz="2800" b="0" i="0" u="none" strike="noStrike" cap="none" dirty="0">
                <a:solidFill>
                  <a:schemeClr val="tx2">
                    <a:lumMod val="50000"/>
                  </a:schemeClr>
                </a:solidFill>
                <a:sym typeface="Lucida Sans"/>
              </a:rPr>
              <a:t>Text- Dependent Questions</a:t>
            </a:r>
            <a:endParaRPr dirty="0">
              <a:solidFill>
                <a:schemeClr val="tx2">
                  <a:lumMod val="50000"/>
                </a:schemeClr>
              </a:solidFill>
            </a:endParaRPr>
          </a:p>
        </p:txBody>
      </p:sp>
      <p:sp>
        <p:nvSpPr>
          <p:cNvPr id="635" name="Google Shape;635;p84"/>
          <p:cNvSpPr txBox="1">
            <a:spLocks noGrp="1"/>
          </p:cNvSpPr>
          <p:nvPr>
            <p:ph type="body" idx="1"/>
          </p:nvPr>
        </p:nvSpPr>
        <p:spPr>
          <a:xfrm>
            <a:off x="457200" y="1295400"/>
            <a:ext cx="8229600" cy="49434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9"/>
              </a:buClr>
              <a:buSzPts val="2400"/>
              <a:buFont typeface="Arial"/>
              <a:buNone/>
            </a:pPr>
            <a:r>
              <a:rPr lang="en-US" sz="2400" b="0" i="0" u="none" strike="noStrike" cap="none" dirty="0">
                <a:solidFill>
                  <a:schemeClr val="tx2">
                    <a:lumMod val="50000"/>
                  </a:schemeClr>
                </a:solidFill>
                <a:latin typeface="Lucida Sans"/>
                <a:ea typeface="Lucida Sans"/>
                <a:cs typeface="Lucida Sans"/>
                <a:sym typeface="Lucida Sans"/>
              </a:rPr>
              <a:t>Using the criteria we just reviewed, we will now analyze questions related to the excerpt from </a:t>
            </a:r>
            <a:r>
              <a:rPr lang="en-US" sz="2400" b="0" i="1" u="none" strike="noStrike" cap="none" dirty="0">
                <a:solidFill>
                  <a:schemeClr val="tx2">
                    <a:lumMod val="50000"/>
                  </a:schemeClr>
                </a:solidFill>
                <a:sym typeface="Lucida Sans"/>
              </a:rPr>
              <a:t>The Great Fire.</a:t>
            </a:r>
            <a:endParaRPr dirty="0">
              <a:solidFill>
                <a:schemeClr val="tx2">
                  <a:lumMod val="50000"/>
                </a:schemeClr>
              </a:solidFill>
            </a:endParaRPr>
          </a:p>
          <a:p>
            <a:pPr marL="342900" marR="0" lvl="0" indent="-190500" algn="l" rtl="0">
              <a:spcBef>
                <a:spcPts val="480"/>
              </a:spcBef>
              <a:spcAft>
                <a:spcPts val="0"/>
              </a:spcAft>
              <a:buClr>
                <a:srgbClr val="3F3F39"/>
              </a:buClr>
              <a:buSzPts val="2400"/>
              <a:buFont typeface="Arial"/>
              <a:buNone/>
            </a:pPr>
            <a:endParaRPr sz="2400" b="0" i="1" u="none" strike="noStrike" cap="none" dirty="0">
              <a:solidFill>
                <a:schemeClr val="tx2">
                  <a:lumMod val="50000"/>
                </a:schemeClr>
              </a:solidFill>
              <a:latin typeface="Lucida Sans"/>
              <a:ea typeface="Lucida Sans"/>
              <a:cs typeface="Lucida Sans"/>
              <a:sym typeface="Lucida Sans"/>
            </a:endParaRPr>
          </a:p>
          <a:p>
            <a:pPr marL="514350" marR="0" lvl="0" indent="-514350" algn="l" rtl="0">
              <a:spcBef>
                <a:spcPts val="480"/>
              </a:spcBef>
              <a:spcAft>
                <a:spcPts val="0"/>
              </a:spcAft>
              <a:buClr>
                <a:schemeClr val="tx2">
                  <a:lumMod val="50000"/>
                </a:schemeClr>
              </a:buClr>
              <a:buSzPts val="2400"/>
              <a:buFont typeface="Calibri"/>
              <a:buAutoNum type="arabicPeriod"/>
            </a:pPr>
            <a:r>
              <a:rPr lang="en-US" sz="2400" b="0" i="0" u="none" strike="noStrike" cap="none" dirty="0">
                <a:solidFill>
                  <a:schemeClr val="tx2">
                    <a:lumMod val="50000"/>
                  </a:schemeClr>
                </a:solidFill>
                <a:sym typeface="Lucida Sans"/>
              </a:rPr>
              <a:t>Working individually or in pairs, read each question and apply the criteria, noting your responses in the chart. </a:t>
            </a:r>
            <a:endParaRPr lang="en-US" dirty="0">
              <a:solidFill>
                <a:schemeClr val="tx2">
                  <a:lumMod val="50000"/>
                </a:schemeClr>
              </a:solidFill>
            </a:endParaRPr>
          </a:p>
          <a:p>
            <a:pPr marL="514350" marR="0" lvl="0" indent="-514350" algn="l" rtl="0">
              <a:spcBef>
                <a:spcPts val="480"/>
              </a:spcBef>
              <a:spcAft>
                <a:spcPts val="0"/>
              </a:spcAft>
              <a:buClr>
                <a:schemeClr val="tx2">
                  <a:lumMod val="50000"/>
                </a:schemeClr>
              </a:buClr>
              <a:buSzPts val="2400"/>
              <a:buFont typeface="Calibri"/>
              <a:buAutoNum type="arabicPeriod"/>
            </a:pPr>
            <a:endParaRPr sz="2400" b="0" i="0" u="none" strike="noStrike" cap="none" dirty="0">
              <a:solidFill>
                <a:schemeClr val="tx2">
                  <a:lumMod val="50000"/>
                </a:schemeClr>
              </a:solidFill>
              <a:latin typeface="Lucida Sans"/>
              <a:ea typeface="Lucida Sans"/>
              <a:cs typeface="Lucida Sans"/>
              <a:sym typeface="Lucida Sans"/>
            </a:endParaRPr>
          </a:p>
          <a:p>
            <a:pPr marL="514350" marR="0" lvl="0" indent="-514350" algn="l" rtl="0">
              <a:spcBef>
                <a:spcPts val="480"/>
              </a:spcBef>
              <a:spcAft>
                <a:spcPts val="0"/>
              </a:spcAft>
              <a:buClr>
                <a:schemeClr val="tx2">
                  <a:lumMod val="50000"/>
                </a:schemeClr>
              </a:buClr>
              <a:buSzPts val="2400"/>
              <a:buFont typeface="Calibri"/>
              <a:buAutoNum type="arabicPeriod"/>
            </a:pPr>
            <a:r>
              <a:rPr lang="en-US" sz="2400" b="0" i="0" u="none" strike="noStrike" cap="none" dirty="0">
                <a:solidFill>
                  <a:schemeClr val="tx2">
                    <a:lumMod val="50000"/>
                  </a:schemeClr>
                </a:solidFill>
                <a:latin typeface="Lucida Sans"/>
                <a:ea typeface="Lucida Sans"/>
                <a:cs typeface="Lucida Sans"/>
                <a:sym typeface="Lucida Sans"/>
              </a:rPr>
              <a:t>Discuss </a:t>
            </a:r>
            <a:r>
              <a:rPr lang="en-US" dirty="0">
                <a:solidFill>
                  <a:schemeClr val="tx2">
                    <a:lumMod val="50000"/>
                  </a:schemeClr>
                </a:solidFill>
              </a:rPr>
              <a:t>how the criteria for question quality are reflected in Instructional Practice Guide Core Action 2.</a:t>
            </a:r>
            <a:endParaRPr dirty="0">
              <a:solidFill>
                <a:schemeClr val="tx2">
                  <a:lumMod val="5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85"/>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dirty="0">
                <a:solidFill>
                  <a:schemeClr val="tx2">
                    <a:lumMod val="50000"/>
                  </a:schemeClr>
                </a:solidFill>
              </a:rPr>
              <a:t>Text-Dependent Questions: Review and Discuss</a:t>
            </a:r>
            <a:endParaRPr dirty="0">
              <a:solidFill>
                <a:schemeClr val="tx2">
                  <a:lumMod val="50000"/>
                </a:schemeClr>
              </a:solidFill>
            </a:endParaRPr>
          </a:p>
        </p:txBody>
      </p:sp>
      <p:sp>
        <p:nvSpPr>
          <p:cNvPr id="642" name="Google Shape;642;p85"/>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rtl="0">
              <a:lnSpc>
                <a:spcPct val="115000"/>
              </a:lnSpc>
              <a:spcBef>
                <a:spcPts val="0"/>
              </a:spcBef>
              <a:spcAft>
                <a:spcPts val="0"/>
              </a:spcAft>
              <a:buNone/>
            </a:pPr>
            <a:endParaRPr dirty="0">
              <a:solidFill>
                <a:srgbClr val="3F3F39"/>
              </a:solidFill>
            </a:endParaRPr>
          </a:p>
          <a:p>
            <a:pPr marL="0" lvl="0" indent="0" rtl="0">
              <a:lnSpc>
                <a:spcPct val="115000"/>
              </a:lnSpc>
              <a:spcBef>
                <a:spcPts val="0"/>
              </a:spcBef>
              <a:spcAft>
                <a:spcPts val="0"/>
              </a:spcAft>
              <a:buNone/>
            </a:pPr>
            <a:r>
              <a:rPr lang="en-US" dirty="0">
                <a:solidFill>
                  <a:schemeClr val="tx2">
                    <a:lumMod val="50000"/>
                  </a:schemeClr>
                </a:solidFill>
              </a:rPr>
              <a:t>Based on your role in the learning community, how could a focus on Core Action 2 improve standards-aligned instruction and student learning in the classroom?</a:t>
            </a:r>
            <a:endParaRPr dirty="0">
              <a:solidFill>
                <a:schemeClr val="tx2">
                  <a:lumMod val="50000"/>
                </a:schemeClr>
              </a:solidFill>
            </a:endParaRPr>
          </a:p>
          <a:p>
            <a:pPr marL="0" lvl="0" indent="0" rtl="0">
              <a:spcBef>
                <a:spcPts val="480"/>
              </a:spcBef>
              <a:spcAft>
                <a:spcPts val="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86"/>
          <p:cNvSpPr txBox="1">
            <a:spLocks noGrp="1"/>
          </p:cNvSpPr>
          <p:nvPr>
            <p:ph type="title"/>
          </p:nvPr>
        </p:nvSpPr>
        <p:spPr>
          <a:xfrm>
            <a:off x="457200" y="283267"/>
            <a:ext cx="8229600" cy="822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dirty="0">
                <a:solidFill>
                  <a:schemeClr val="tx2">
                    <a:lumMod val="50000"/>
                  </a:schemeClr>
                </a:solidFill>
                <a:sym typeface="Lucida Sans"/>
              </a:rPr>
              <a:t>Core Action 3</a:t>
            </a:r>
            <a:endParaRPr dirty="0">
              <a:solidFill>
                <a:schemeClr val="tx2">
                  <a:lumMod val="50000"/>
                </a:schemeClr>
              </a:solidFill>
            </a:endParaRPr>
          </a:p>
        </p:txBody>
      </p:sp>
      <p:sp>
        <p:nvSpPr>
          <p:cNvPr id="649" name="Google Shape;649;p86"/>
          <p:cNvSpPr txBox="1">
            <a:spLocks noGrp="1"/>
          </p:cNvSpPr>
          <p:nvPr>
            <p:ph type="body" idx="1"/>
          </p:nvPr>
        </p:nvSpPr>
        <p:spPr>
          <a:xfrm>
            <a:off x="457200" y="1243458"/>
            <a:ext cx="8229600" cy="5062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555"/>
              <a:buFont typeface="Arial"/>
              <a:buNone/>
            </a:pPr>
            <a:r>
              <a:rPr lang="en-US" sz="2000" i="1" dirty="0">
                <a:solidFill>
                  <a:schemeClr val="accent1"/>
                </a:solidFill>
              </a:rPr>
              <a:t>Provide all students with opportunities to engage in the work of the lesson.</a:t>
            </a:r>
            <a:endParaRPr sz="2000" dirty="0"/>
          </a:p>
          <a:p>
            <a:pPr marL="0" marR="0" lvl="0" indent="0" algn="ctr" rtl="0">
              <a:lnSpc>
                <a:spcPct val="90000"/>
              </a:lnSpc>
              <a:spcBef>
                <a:spcPts val="0"/>
              </a:spcBef>
              <a:spcAft>
                <a:spcPts val="0"/>
              </a:spcAft>
              <a:buClr>
                <a:schemeClr val="accent1"/>
              </a:buClr>
              <a:buSzPts val="555"/>
              <a:buFont typeface="Arial"/>
              <a:buNone/>
            </a:pPr>
            <a:endParaRPr sz="2000" b="0" i="1" u="none" strike="noStrike" cap="none" dirty="0">
              <a:solidFill>
                <a:schemeClr val="accent1"/>
              </a:solidFill>
              <a:latin typeface="Lucida Sans"/>
              <a:ea typeface="Lucida Sans"/>
              <a:cs typeface="Lucida Sans"/>
              <a:sym typeface="Lucida Sans"/>
            </a:endParaRPr>
          </a:p>
          <a:p>
            <a:pPr marL="0" marR="0" lvl="0" indent="0" algn="l" rtl="0">
              <a:lnSpc>
                <a:spcPct val="90000"/>
              </a:lnSpc>
              <a:spcBef>
                <a:spcPts val="407"/>
              </a:spcBef>
              <a:spcAft>
                <a:spcPts val="0"/>
              </a:spcAft>
              <a:buClr>
                <a:schemeClr val="dk1"/>
              </a:buClr>
              <a:buSzPts val="550"/>
              <a:buFont typeface="Arial"/>
              <a:buNone/>
            </a:pPr>
            <a:r>
              <a:rPr lang="en-US" sz="2000" b="0" i="0" u="none" strike="noStrike" cap="none" dirty="0">
                <a:solidFill>
                  <a:srgbClr val="3F3F39"/>
                </a:solidFill>
                <a:latin typeface="Lucida Sans"/>
                <a:ea typeface="Lucida Sans"/>
                <a:cs typeface="Lucida Sans"/>
                <a:sym typeface="Lucida Sans"/>
              </a:rPr>
              <a:t>Indicators:</a:t>
            </a:r>
            <a:endParaRPr sz="2000" b="0" i="0" u="none" strike="noStrike" cap="none" dirty="0">
              <a:solidFill>
                <a:srgbClr val="3F3F39"/>
              </a:solidFill>
              <a:latin typeface="Lucida Sans"/>
              <a:ea typeface="Lucida Sans"/>
              <a:cs typeface="Lucida Sans"/>
              <a:sym typeface="Lucida Sans"/>
            </a:endParaRPr>
          </a:p>
          <a:p>
            <a:pPr marL="457200" marR="0" lvl="0" indent="-441948" algn="l" rtl="0">
              <a:lnSpc>
                <a:spcPct val="90000"/>
              </a:lnSpc>
              <a:spcBef>
                <a:spcPts val="444"/>
              </a:spcBef>
              <a:spcAft>
                <a:spcPts val="0"/>
              </a:spcAft>
              <a:buClr>
                <a:schemeClr val="tx2">
                  <a:lumMod val="50000"/>
                </a:schemeClr>
              </a:buClr>
              <a:buSzPts val="2000"/>
              <a:buFont typeface="Lucida Sans"/>
              <a:buAutoNum type="alphaUcPeriod"/>
            </a:pPr>
            <a:r>
              <a:rPr lang="en-US" sz="2000" dirty="0"/>
              <a:t>The teacher poses questions and tasks for students to do the majority of the work: speaking/listening, reading, and/or writing. Students do the majority of the work of the lesson.</a:t>
            </a:r>
            <a:endParaRPr sz="2000" b="0" i="0" u="none" strike="noStrike" cap="none" dirty="0">
              <a:solidFill>
                <a:srgbClr val="3F3F39"/>
              </a:solidFill>
              <a:latin typeface="Lucida Sans"/>
              <a:ea typeface="Lucida Sans"/>
              <a:cs typeface="Lucida Sans"/>
              <a:sym typeface="Lucida Sans"/>
            </a:endParaRPr>
          </a:p>
          <a:p>
            <a:pPr marL="457200" marR="0" lvl="0" indent="-441948" algn="l" rtl="0">
              <a:lnSpc>
                <a:spcPct val="90000"/>
              </a:lnSpc>
              <a:spcBef>
                <a:spcPts val="444"/>
              </a:spcBef>
              <a:spcAft>
                <a:spcPts val="0"/>
              </a:spcAft>
              <a:buClr>
                <a:schemeClr val="tx2">
                  <a:lumMod val="50000"/>
                </a:schemeClr>
              </a:buClr>
              <a:buSzPts val="2000"/>
              <a:buFont typeface="Lucida Sans"/>
              <a:buAutoNum type="alphaUcPeriod"/>
            </a:pPr>
            <a:r>
              <a:rPr lang="en-US" sz="2000" dirty="0"/>
              <a:t>The teacher cultivates reasoning and meaning making by allowing students to productively struggle. Students persevere through difficulty.</a:t>
            </a:r>
            <a:endParaRPr sz="2000" dirty="0"/>
          </a:p>
          <a:p>
            <a:pPr marL="457200" marR="0" lvl="0" indent="-441948" algn="l" rtl="0">
              <a:lnSpc>
                <a:spcPct val="90000"/>
              </a:lnSpc>
              <a:spcBef>
                <a:spcPts val="444"/>
              </a:spcBef>
              <a:spcAft>
                <a:spcPts val="0"/>
              </a:spcAft>
              <a:buClr>
                <a:schemeClr val="tx2">
                  <a:lumMod val="50000"/>
                </a:schemeClr>
              </a:buClr>
              <a:buSzPts val="2000"/>
              <a:buFont typeface="Lucida Sans"/>
              <a:buAutoNum type="alphaUcPeriod"/>
            </a:pPr>
            <a:r>
              <a:rPr lang="en-US" sz="2000" dirty="0"/>
              <a:t>The teacher expects evidence and precision from students and probes students’ answers accordingly. Students provide text evidence to support their ideas and display precision in their oral and/or written responses.</a:t>
            </a:r>
            <a:endParaRPr sz="2000" dirty="0"/>
          </a:p>
          <a:p>
            <a:pPr marL="2551" marR="0" lvl="0" indent="0" algn="l" rtl="0">
              <a:lnSpc>
                <a:spcPct val="90000"/>
              </a:lnSpc>
              <a:spcBef>
                <a:spcPts val="444"/>
              </a:spcBef>
              <a:spcAft>
                <a:spcPts val="0"/>
              </a:spcAft>
              <a:buClr>
                <a:schemeClr val="dk1"/>
              </a:buClr>
              <a:buSzPts val="2200"/>
              <a:buFont typeface="Arial"/>
              <a:buNone/>
            </a:pPr>
            <a:r>
              <a:rPr lang="en-US" sz="2000" b="0" i="0" u="none" strike="noStrike" cap="none" dirty="0">
                <a:solidFill>
                  <a:srgbClr val="3F3F39"/>
                </a:solidFill>
                <a:latin typeface="Lucida Sans"/>
                <a:ea typeface="Lucida Sans"/>
                <a:cs typeface="Lucida Sans"/>
                <a:sym typeface="Lucida Sans"/>
              </a:rPr>
              <a:t>					     </a:t>
            </a:r>
            <a:r>
              <a:rPr lang="en-US" sz="2000" b="0" i="1" u="none" strike="noStrike" cap="none" dirty="0">
                <a:solidFill>
                  <a:srgbClr val="3F3F39"/>
                </a:solidFill>
                <a:latin typeface="Lucida Sans"/>
                <a:ea typeface="Lucida Sans"/>
                <a:cs typeface="Lucida Sans"/>
                <a:sym typeface="Lucida Sans"/>
              </a:rPr>
              <a:t>(continued on next slide)</a:t>
            </a:r>
            <a:endParaRPr sz="2000" b="0" i="1" u="none" strike="noStrike" cap="none" dirty="0">
              <a:solidFill>
                <a:srgbClr val="3F3F39"/>
              </a:solidFill>
              <a:latin typeface="Lucida Sans"/>
              <a:ea typeface="Lucida Sans"/>
              <a:cs typeface="Lucida Sans"/>
              <a:sym typeface="Lucida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87"/>
          <p:cNvSpPr txBox="1">
            <a:spLocks noGrp="1"/>
          </p:cNvSpPr>
          <p:nvPr>
            <p:ph type="title"/>
          </p:nvPr>
        </p:nvSpPr>
        <p:spPr>
          <a:xfrm>
            <a:off x="457200" y="283273"/>
            <a:ext cx="8229600" cy="65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dirty="0">
                <a:solidFill>
                  <a:schemeClr val="tx2">
                    <a:lumMod val="50000"/>
                  </a:schemeClr>
                </a:solidFill>
                <a:sym typeface="Lucida Sans"/>
              </a:rPr>
              <a:t>Core Action 3</a:t>
            </a:r>
            <a:endParaRPr dirty="0">
              <a:solidFill>
                <a:schemeClr val="tx2">
                  <a:lumMod val="50000"/>
                </a:schemeClr>
              </a:solidFill>
            </a:endParaRPr>
          </a:p>
        </p:txBody>
      </p:sp>
      <p:sp>
        <p:nvSpPr>
          <p:cNvPr id="656" name="Google Shape;656;p87"/>
          <p:cNvSpPr txBox="1">
            <a:spLocks noGrp="1"/>
          </p:cNvSpPr>
          <p:nvPr>
            <p:ph type="body" idx="1"/>
          </p:nvPr>
        </p:nvSpPr>
        <p:spPr>
          <a:xfrm>
            <a:off x="457200" y="1032935"/>
            <a:ext cx="8229600" cy="5186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E6641"/>
              </a:buClr>
              <a:buSzPts val="500"/>
              <a:buFont typeface="Arial"/>
              <a:buNone/>
            </a:pPr>
            <a:r>
              <a:rPr lang="en-US" sz="2000" b="0" i="1" u="none" strike="noStrike" cap="none" dirty="0">
                <a:solidFill>
                  <a:srgbClr val="0E6641"/>
                </a:solidFill>
                <a:latin typeface="Lucida Sans"/>
                <a:ea typeface="Lucida Sans"/>
                <a:cs typeface="Lucida Sans"/>
                <a:sym typeface="Lucida Sans"/>
              </a:rPr>
              <a:t>Provide all students with opportunities to engage in the work of the lesson.</a:t>
            </a:r>
            <a:endParaRPr sz="2000" dirty="0"/>
          </a:p>
          <a:p>
            <a:pPr marL="0" marR="0" lvl="0" indent="0" algn="l" rtl="0">
              <a:lnSpc>
                <a:spcPct val="90000"/>
              </a:lnSpc>
              <a:spcBef>
                <a:spcPts val="0"/>
              </a:spcBef>
              <a:spcAft>
                <a:spcPts val="0"/>
              </a:spcAft>
              <a:buClr>
                <a:schemeClr val="dk1"/>
              </a:buClr>
              <a:buSzPts val="500"/>
              <a:buFont typeface="Arial"/>
              <a:buNone/>
            </a:pPr>
            <a:endParaRPr sz="1800" b="0" i="0" u="none" strike="noStrike" cap="none" dirty="0">
              <a:solidFill>
                <a:schemeClr val="tx2">
                  <a:lumMod val="50000"/>
                </a:schemeClr>
              </a:solidFill>
              <a:latin typeface="Lucida Sans"/>
              <a:ea typeface="Lucida Sans"/>
              <a:cs typeface="Lucida Sans"/>
              <a:sym typeface="Lucida Sans"/>
            </a:endParaRPr>
          </a:p>
          <a:p>
            <a:pPr marL="0" marR="0" lvl="0" indent="0" algn="l" rtl="0">
              <a:lnSpc>
                <a:spcPct val="90000"/>
              </a:lnSpc>
              <a:spcBef>
                <a:spcPts val="0"/>
              </a:spcBef>
              <a:spcAft>
                <a:spcPts val="0"/>
              </a:spcAft>
              <a:buClr>
                <a:schemeClr val="dk1"/>
              </a:buClr>
              <a:buSzPts val="475"/>
              <a:buFont typeface="Arial"/>
              <a:buNone/>
            </a:pPr>
            <a:r>
              <a:rPr lang="en-US" sz="2000" b="0" i="0" u="none" strike="noStrike" cap="none" dirty="0">
                <a:solidFill>
                  <a:schemeClr val="tx2">
                    <a:lumMod val="50000"/>
                  </a:schemeClr>
                </a:solidFill>
                <a:latin typeface="Lucida Sans"/>
                <a:ea typeface="Lucida Sans"/>
                <a:cs typeface="Lucida Sans"/>
                <a:sym typeface="Lucida Sans"/>
              </a:rPr>
              <a:t>Indicators (continued)</a:t>
            </a:r>
            <a:r>
              <a:rPr lang="en-US" sz="2000" b="0" i="1" u="none" strike="noStrike" cap="none" dirty="0">
                <a:solidFill>
                  <a:schemeClr val="tx2">
                    <a:lumMod val="50000"/>
                  </a:schemeClr>
                </a:solidFill>
                <a:sym typeface="Lucida Sans"/>
              </a:rPr>
              <a:t>:</a:t>
            </a:r>
            <a:endParaRPr sz="2000" dirty="0">
              <a:solidFill>
                <a:schemeClr val="tx2">
                  <a:lumMod val="50000"/>
                </a:schemeClr>
              </a:solidFill>
            </a:endParaRPr>
          </a:p>
          <a:p>
            <a:pPr marL="457200" marR="0" lvl="0" indent="-355600" algn="l" rtl="0">
              <a:lnSpc>
                <a:spcPct val="90000"/>
              </a:lnSpc>
              <a:spcBef>
                <a:spcPts val="0"/>
              </a:spcBef>
              <a:spcAft>
                <a:spcPts val="0"/>
              </a:spcAft>
              <a:buClr>
                <a:schemeClr val="tx2">
                  <a:lumMod val="50000"/>
                </a:schemeClr>
              </a:buClr>
              <a:buSzPts val="2000"/>
              <a:buFont typeface="Lucida Sans"/>
              <a:buAutoNum type="alphaUcPeriod" startAt="4"/>
            </a:pPr>
            <a:r>
              <a:rPr lang="en-US" sz="2000" dirty="0">
                <a:solidFill>
                  <a:schemeClr val="tx2">
                    <a:lumMod val="50000"/>
                  </a:schemeClr>
                </a:solidFill>
              </a:rPr>
              <a:t>The teacher creates the conditions for student conversations where students are encouraged to talk about each other’s thinking. Students talk and ask questions about each other’s thinking, in order to clarify or improve their understanding. </a:t>
            </a:r>
            <a:endParaRPr sz="2000" dirty="0">
              <a:solidFill>
                <a:schemeClr val="tx2">
                  <a:lumMod val="50000"/>
                </a:schemeClr>
              </a:solidFill>
            </a:endParaRPr>
          </a:p>
          <a:p>
            <a:pPr marL="457200" marR="0" lvl="0" indent="-355600" algn="l" rtl="0">
              <a:lnSpc>
                <a:spcPct val="90000"/>
              </a:lnSpc>
              <a:spcBef>
                <a:spcPts val="0"/>
              </a:spcBef>
              <a:spcAft>
                <a:spcPts val="0"/>
              </a:spcAft>
              <a:buClr>
                <a:schemeClr val="tx2">
                  <a:lumMod val="50000"/>
                </a:schemeClr>
              </a:buClr>
              <a:buSzPts val="2000"/>
              <a:buFont typeface="Lucida Sans"/>
              <a:buAutoNum type="alphaUcPeriod" startAt="4"/>
            </a:pPr>
            <a:r>
              <a:rPr lang="en-US" sz="2000" dirty="0">
                <a:solidFill>
                  <a:schemeClr val="tx2">
                    <a:lumMod val="50000"/>
                  </a:schemeClr>
                </a:solidFill>
              </a:rPr>
              <a:t>The teacher deliberately checks for understanding throughout the lesson and adapts the lesson according to student understanding. When appropriate, students refine written and/or oral responses</a:t>
            </a:r>
            <a:endParaRPr sz="2000" dirty="0">
              <a:solidFill>
                <a:schemeClr val="tx2">
                  <a:lumMod val="50000"/>
                </a:schemeClr>
              </a:solidFill>
            </a:endParaRPr>
          </a:p>
          <a:p>
            <a:pPr marL="457200" marR="0" lvl="0" indent="-355600" algn="l" rtl="0">
              <a:lnSpc>
                <a:spcPct val="90000"/>
              </a:lnSpc>
              <a:spcBef>
                <a:spcPts val="0"/>
              </a:spcBef>
              <a:spcAft>
                <a:spcPts val="0"/>
              </a:spcAft>
              <a:buClr>
                <a:schemeClr val="tx2">
                  <a:lumMod val="50000"/>
                </a:schemeClr>
              </a:buClr>
              <a:buSzPts val="2000"/>
              <a:buFont typeface="Lucida Sans"/>
              <a:buAutoNum type="alphaUcPeriod" startAt="4"/>
            </a:pPr>
            <a:r>
              <a:rPr lang="en-US" sz="2000" dirty="0">
                <a:solidFill>
                  <a:schemeClr val="tx2">
                    <a:lumMod val="50000"/>
                  </a:schemeClr>
                </a:solidFill>
              </a:rPr>
              <a:t>When appropriate, the teacher explicitly attends to strengthening students’ language and reading foundational skills.  Students demonstrate use of language conventions and decoding skills, activating such strategies as needed to read, write, and speak with grade-level fluency and skill.</a:t>
            </a:r>
            <a:endParaRPr sz="2000" dirty="0">
              <a:solidFill>
                <a:schemeClr val="tx2">
                  <a:lumMod val="50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88"/>
          <p:cNvSpPr txBox="1">
            <a:spLocks noGrp="1"/>
          </p:cNvSpPr>
          <p:nvPr>
            <p:ph type="title"/>
          </p:nvPr>
        </p:nvSpPr>
        <p:spPr>
          <a:xfrm>
            <a:off x="457200" y="47096"/>
            <a:ext cx="7924800" cy="8683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dirty="0">
                <a:solidFill>
                  <a:schemeClr val="tx2">
                    <a:lumMod val="50000"/>
                  </a:schemeClr>
                </a:solidFill>
                <a:sym typeface="Lucida Sans"/>
              </a:rPr>
              <a:t>Productive Engagement – How Will I Know?</a:t>
            </a:r>
            <a:endParaRPr dirty="0">
              <a:solidFill>
                <a:schemeClr val="tx2">
                  <a:lumMod val="50000"/>
                </a:schemeClr>
              </a:solidFill>
            </a:endParaRPr>
          </a:p>
        </p:txBody>
      </p:sp>
      <p:sp>
        <p:nvSpPr>
          <p:cNvPr id="663" name="Google Shape;663;p88"/>
          <p:cNvSpPr txBox="1">
            <a:spLocks noGrp="1"/>
          </p:cNvSpPr>
          <p:nvPr>
            <p:ph type="body" idx="1"/>
          </p:nvPr>
        </p:nvSpPr>
        <p:spPr>
          <a:xfrm>
            <a:off x="368300" y="915458"/>
            <a:ext cx="8458200" cy="53340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3F3F39"/>
              </a:buClr>
              <a:buSzPts val="2000"/>
              <a:buFont typeface="Arial"/>
              <a:buChar char="•"/>
            </a:pPr>
            <a:r>
              <a:rPr lang="en-US" sz="2200" b="0" i="0" u="none" strike="noStrike" cap="none" dirty="0">
                <a:solidFill>
                  <a:schemeClr val="tx2">
                    <a:lumMod val="50000"/>
                  </a:schemeClr>
                </a:solidFill>
                <a:sym typeface="Lucida Sans"/>
              </a:rPr>
              <a:t>Are the students doing the work of reading, writing, speaking, or listening? </a:t>
            </a:r>
            <a:endParaRPr sz="2200" dirty="0">
              <a:solidFill>
                <a:schemeClr val="tx2">
                  <a:lumMod val="50000"/>
                </a:schemeClr>
              </a:solidFill>
            </a:endParaRPr>
          </a:p>
          <a:p>
            <a:pPr marL="457200" marR="0" lvl="0" indent="-330200" algn="l" rtl="0">
              <a:spcBef>
                <a:spcPts val="400"/>
              </a:spcBef>
              <a:spcAft>
                <a:spcPts val="0"/>
              </a:spcAft>
              <a:buClr>
                <a:srgbClr val="3F3F39"/>
              </a:buClr>
              <a:buSzPts val="2000"/>
              <a:buFont typeface="Arial"/>
              <a:buNone/>
            </a:pPr>
            <a:endParaRPr sz="1600" b="0" i="0" u="none" strike="noStrike" cap="none" dirty="0">
              <a:solidFill>
                <a:schemeClr val="tx2">
                  <a:lumMod val="50000"/>
                </a:schemeClr>
              </a:solidFill>
              <a:sym typeface="Lucida Sans"/>
            </a:endParaRPr>
          </a:p>
          <a:p>
            <a:pPr marL="457200" marR="0" lvl="0" indent="-457200" algn="l" rtl="0">
              <a:spcBef>
                <a:spcPts val="400"/>
              </a:spcBef>
              <a:spcAft>
                <a:spcPts val="0"/>
              </a:spcAft>
              <a:buClr>
                <a:srgbClr val="3F3F39"/>
              </a:buClr>
              <a:buSzPts val="2000"/>
              <a:buFont typeface="Arial"/>
              <a:buChar char="•"/>
            </a:pPr>
            <a:r>
              <a:rPr lang="en-US" sz="2200" b="0" i="0" u="none" strike="noStrike" cap="none" dirty="0">
                <a:solidFill>
                  <a:schemeClr val="tx2">
                    <a:lumMod val="50000"/>
                  </a:schemeClr>
                </a:solidFill>
                <a:sym typeface="Lucida Sans"/>
              </a:rPr>
              <a:t>Were students able to successfully respond to the text-dependent questions and tasks with precision?</a:t>
            </a:r>
            <a:endParaRPr sz="2200" dirty="0">
              <a:solidFill>
                <a:schemeClr val="tx2">
                  <a:lumMod val="50000"/>
                </a:schemeClr>
              </a:solidFill>
            </a:endParaRPr>
          </a:p>
          <a:p>
            <a:pPr marL="457200" marR="0" lvl="0" indent="-330200" algn="l" rtl="0">
              <a:spcBef>
                <a:spcPts val="400"/>
              </a:spcBef>
              <a:spcAft>
                <a:spcPts val="0"/>
              </a:spcAft>
              <a:buClr>
                <a:srgbClr val="3F3F39"/>
              </a:buClr>
              <a:buSzPts val="2000"/>
              <a:buFont typeface="Arial"/>
              <a:buNone/>
            </a:pPr>
            <a:endParaRPr sz="1600" b="0" i="0" u="none" strike="noStrike" cap="none" dirty="0">
              <a:solidFill>
                <a:schemeClr val="tx2">
                  <a:lumMod val="50000"/>
                </a:schemeClr>
              </a:solidFill>
              <a:sym typeface="Lucida Sans"/>
            </a:endParaRPr>
          </a:p>
          <a:p>
            <a:pPr marL="342900" marR="0" lvl="0" indent="-342900" algn="l" rtl="0">
              <a:spcBef>
                <a:spcPts val="400"/>
              </a:spcBef>
              <a:spcAft>
                <a:spcPts val="0"/>
              </a:spcAft>
              <a:buClr>
                <a:srgbClr val="3F3F39"/>
              </a:buClr>
              <a:buSzPts val="2000"/>
              <a:buFont typeface="Arial"/>
              <a:buChar char="•"/>
            </a:pPr>
            <a:r>
              <a:rPr lang="en-US" sz="2200" b="0" i="0" u="none" strike="noStrike" cap="none" dirty="0">
                <a:solidFill>
                  <a:schemeClr val="tx2">
                    <a:lumMod val="50000"/>
                  </a:schemeClr>
                </a:solidFill>
                <a:sym typeface="Lucida Sans"/>
              </a:rPr>
              <a:t> What strategies did the teacher utilize to encourage collaboration among students? </a:t>
            </a:r>
            <a:endParaRPr sz="2200" dirty="0">
              <a:solidFill>
                <a:schemeClr val="tx2">
                  <a:lumMod val="50000"/>
                </a:schemeClr>
              </a:solidFill>
            </a:endParaRPr>
          </a:p>
          <a:p>
            <a:pPr marL="342900" marR="0" lvl="0" indent="-215900" algn="l" rtl="0">
              <a:spcBef>
                <a:spcPts val="400"/>
              </a:spcBef>
              <a:spcAft>
                <a:spcPts val="0"/>
              </a:spcAft>
              <a:buClr>
                <a:srgbClr val="3F3F39"/>
              </a:buClr>
              <a:buSzPts val="2000"/>
              <a:buFont typeface="Arial"/>
              <a:buNone/>
            </a:pPr>
            <a:endParaRPr sz="1600" b="0" i="0" u="none" strike="noStrike" cap="none" dirty="0">
              <a:solidFill>
                <a:schemeClr val="tx2">
                  <a:lumMod val="50000"/>
                </a:schemeClr>
              </a:solidFill>
              <a:sym typeface="Lucida Sans"/>
            </a:endParaRPr>
          </a:p>
          <a:p>
            <a:pPr marL="342900" marR="0" lvl="0" indent="-342900" algn="l" rtl="0">
              <a:spcBef>
                <a:spcPts val="400"/>
              </a:spcBef>
              <a:spcAft>
                <a:spcPts val="0"/>
              </a:spcAft>
              <a:buClr>
                <a:srgbClr val="3F3F39"/>
              </a:buClr>
              <a:buSzPts val="2000"/>
              <a:buFont typeface="Arial"/>
              <a:buChar char="•"/>
            </a:pPr>
            <a:r>
              <a:rPr lang="en-US" sz="2200" b="0" i="0" u="none" strike="noStrike" cap="none" dirty="0">
                <a:solidFill>
                  <a:schemeClr val="tx2">
                    <a:lumMod val="50000"/>
                  </a:schemeClr>
                </a:solidFill>
                <a:sym typeface="Lucida Sans"/>
              </a:rPr>
              <a:t> What supports are available for student reading below grade level?</a:t>
            </a:r>
            <a:r>
              <a:rPr lang="en-US" sz="2200" dirty="0">
                <a:solidFill>
                  <a:schemeClr val="tx2">
                    <a:lumMod val="50000"/>
                  </a:schemeClr>
                </a:solidFill>
              </a:rPr>
              <a:t>  </a:t>
            </a:r>
            <a:r>
              <a:rPr lang="en-US" sz="2200" b="0" i="0" u="none" strike="noStrike" cap="none" dirty="0">
                <a:solidFill>
                  <a:schemeClr val="tx2">
                    <a:lumMod val="50000"/>
                  </a:schemeClr>
                </a:solidFill>
                <a:sym typeface="Lucida Sans"/>
              </a:rPr>
              <a:t>What extensions are provided for students reading above grade level?</a:t>
            </a:r>
            <a:endParaRPr sz="2200" dirty="0">
              <a:solidFill>
                <a:schemeClr val="tx2">
                  <a:lumMod val="50000"/>
                </a:schemeClr>
              </a:solidFill>
            </a:endParaRPr>
          </a:p>
          <a:p>
            <a:pPr marL="342900" marR="0" lvl="0" indent="-215900" algn="l" rtl="0">
              <a:spcBef>
                <a:spcPts val="400"/>
              </a:spcBef>
              <a:spcAft>
                <a:spcPts val="0"/>
              </a:spcAft>
              <a:buClr>
                <a:srgbClr val="3F3F39"/>
              </a:buClr>
              <a:buSzPts val="2000"/>
              <a:buFont typeface="Arial"/>
              <a:buNone/>
            </a:pPr>
            <a:endParaRPr sz="1600" b="0" i="0" u="none" strike="noStrike" cap="none" dirty="0">
              <a:solidFill>
                <a:schemeClr val="tx2">
                  <a:lumMod val="50000"/>
                </a:schemeClr>
              </a:solidFill>
              <a:sym typeface="Lucida Sans"/>
            </a:endParaRPr>
          </a:p>
          <a:p>
            <a:pPr marL="457200" marR="0" lvl="0" indent="-457200" algn="l" rtl="0">
              <a:spcBef>
                <a:spcPts val="400"/>
              </a:spcBef>
              <a:spcAft>
                <a:spcPts val="0"/>
              </a:spcAft>
              <a:buClr>
                <a:srgbClr val="3F3F39"/>
              </a:buClr>
              <a:buSzPts val="2000"/>
              <a:buFont typeface="Arial"/>
              <a:buChar char="•"/>
            </a:pPr>
            <a:r>
              <a:rPr lang="en-US" sz="2200" b="0" i="0" u="none" strike="noStrike" cap="none" dirty="0">
                <a:solidFill>
                  <a:schemeClr val="tx2">
                    <a:lumMod val="50000"/>
                  </a:schemeClr>
                </a:solidFill>
                <a:sym typeface="Lucida Sans"/>
              </a:rPr>
              <a:t>How does the teacher provide opportunities for students to persist through challenges?</a:t>
            </a:r>
            <a:endParaRPr sz="2200" dirty="0">
              <a:solidFill>
                <a:schemeClr val="tx2">
                  <a:lumMod val="50000"/>
                </a:schemeClr>
              </a:solidFill>
            </a:endParaRPr>
          </a:p>
          <a:p>
            <a:pPr marL="0" marR="0" lvl="0" indent="0" algn="l" rtl="0">
              <a:spcBef>
                <a:spcPts val="400"/>
              </a:spcBef>
              <a:spcAft>
                <a:spcPts val="0"/>
              </a:spcAft>
              <a:buClr>
                <a:srgbClr val="3F3F39"/>
              </a:buClr>
              <a:buSzPts val="2000"/>
              <a:buFont typeface="Arial"/>
              <a:buNone/>
            </a:pPr>
            <a:endParaRPr sz="2200" b="0" i="0" u="none" strike="noStrike" cap="none" dirty="0">
              <a:solidFill>
                <a:srgbClr val="3F3F39"/>
              </a:solidFill>
              <a:sym typeface="Lucida Sans"/>
            </a:endParaRPr>
          </a:p>
          <a:p>
            <a:pPr marL="342900" marR="0" lvl="0" indent="-215900" algn="l" rtl="0">
              <a:spcBef>
                <a:spcPts val="400"/>
              </a:spcBef>
              <a:spcAft>
                <a:spcPts val="0"/>
              </a:spcAft>
              <a:buClr>
                <a:srgbClr val="3F3F39"/>
              </a:buClr>
              <a:buSzPts val="2000"/>
              <a:buFont typeface="Arial"/>
              <a:buNone/>
            </a:pPr>
            <a:endParaRPr sz="2200" b="0" i="0" u="none" strike="noStrike" cap="none" dirty="0">
              <a:solidFill>
                <a:srgbClr val="3F3F39"/>
              </a:solidFill>
              <a:sym typeface="Lucida Sans"/>
            </a:endParaRPr>
          </a:p>
          <a:p>
            <a:pPr marL="342900" marR="0" lvl="0" indent="-215900" algn="l" rtl="0">
              <a:spcBef>
                <a:spcPts val="400"/>
              </a:spcBef>
              <a:spcAft>
                <a:spcPts val="0"/>
              </a:spcAft>
              <a:buClr>
                <a:srgbClr val="3F3F39"/>
              </a:buClr>
              <a:buSzPts val="2000"/>
              <a:buFont typeface="Arial"/>
              <a:buNone/>
            </a:pPr>
            <a:endParaRPr sz="2200" b="0" i="0" u="none" strike="noStrike" cap="none" dirty="0">
              <a:solidFill>
                <a:srgbClr val="3F3F39"/>
              </a:solidFill>
              <a:sym typeface="Lucida Sans"/>
            </a:endParaRPr>
          </a:p>
          <a:p>
            <a:pPr marL="342900" marR="0" lvl="0" indent="-215900" algn="l" rtl="0">
              <a:spcBef>
                <a:spcPts val="400"/>
              </a:spcBef>
              <a:spcAft>
                <a:spcPts val="0"/>
              </a:spcAft>
              <a:buClr>
                <a:srgbClr val="3F3F39"/>
              </a:buClr>
              <a:buSzPts val="2000"/>
              <a:buFont typeface="Arial"/>
              <a:buNone/>
            </a:pPr>
            <a:endParaRPr sz="2200" b="0" i="0" u="none" strike="noStrike" cap="none" dirty="0">
              <a:solidFill>
                <a:srgbClr val="3F3F39"/>
              </a:solidFill>
              <a:sym typeface="Lucida Sans"/>
            </a:endParaRPr>
          </a:p>
          <a:p>
            <a:pPr marL="342900" marR="0" lvl="0" indent="-215900" algn="l" rtl="0">
              <a:spcBef>
                <a:spcPts val="400"/>
              </a:spcBef>
              <a:spcAft>
                <a:spcPts val="0"/>
              </a:spcAft>
              <a:buClr>
                <a:srgbClr val="3F3F39"/>
              </a:buClr>
              <a:buSzPts val="2000"/>
              <a:buFont typeface="Arial"/>
              <a:buNone/>
            </a:pPr>
            <a:endParaRPr sz="2200" b="0" i="0" u="none" strike="noStrike" cap="none" dirty="0">
              <a:solidFill>
                <a:srgbClr val="3F3F39"/>
              </a:solidFill>
              <a:sym typeface="Lucida Sans"/>
            </a:endParaRPr>
          </a:p>
        </p:txBody>
      </p:sp>
      <p:sp>
        <p:nvSpPr>
          <p:cNvPr id="664" name="Google Shape;664;p88"/>
          <p:cNvSpPr txBox="1"/>
          <p:nvPr/>
        </p:nvSpPr>
        <p:spPr>
          <a:xfrm>
            <a:off x="3683000" y="67733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89"/>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u="sng" dirty="0">
                <a:solidFill>
                  <a:schemeClr val="tx2">
                    <a:lumMod val="50000"/>
                  </a:schemeClr>
                </a:solidFill>
              </a:rPr>
              <a:t>Activity #4:</a:t>
            </a:r>
            <a:r>
              <a:rPr lang="en-US" dirty="0">
                <a:solidFill>
                  <a:schemeClr val="tx2">
                    <a:lumMod val="50000"/>
                  </a:schemeClr>
                </a:solidFill>
              </a:rPr>
              <a:t> P</a:t>
            </a:r>
            <a:r>
              <a:rPr lang="en-US" sz="2800" b="0" i="0" strike="noStrike" cap="none" dirty="0">
                <a:solidFill>
                  <a:schemeClr val="tx2">
                    <a:lumMod val="50000"/>
                  </a:schemeClr>
                </a:solidFill>
                <a:latin typeface="Lucida Sans"/>
                <a:ea typeface="Lucida Sans"/>
                <a:cs typeface="Lucida Sans"/>
                <a:sym typeface="Lucida Sans"/>
              </a:rPr>
              <a:t>ractice Core Action </a:t>
            </a:r>
            <a:r>
              <a:rPr lang="en-US" dirty="0">
                <a:solidFill>
                  <a:schemeClr val="tx2">
                    <a:lumMod val="50000"/>
                  </a:schemeClr>
                </a:solidFill>
              </a:rPr>
              <a:t>3,</a:t>
            </a:r>
            <a:r>
              <a:rPr lang="en-US" sz="2800" b="0" i="0" strike="noStrike" cap="none" dirty="0">
                <a:solidFill>
                  <a:schemeClr val="tx2">
                    <a:lumMod val="50000"/>
                  </a:schemeClr>
                </a:solidFill>
                <a:sym typeface="Lucida Sans"/>
              </a:rPr>
              <a:t> </a:t>
            </a:r>
            <a:endParaRPr dirty="0">
              <a:solidFill>
                <a:schemeClr val="tx2">
                  <a:lumMod val="50000"/>
                </a:schemeClr>
              </a:solidFill>
            </a:endParaRPr>
          </a:p>
          <a:p>
            <a:pPr marL="0" marR="0" lvl="0" indent="0" algn="l" rtl="0">
              <a:spcBef>
                <a:spcPts val="0"/>
              </a:spcBef>
              <a:spcAft>
                <a:spcPts val="0"/>
              </a:spcAft>
              <a:buClr>
                <a:srgbClr val="3F3F39"/>
              </a:buClr>
              <a:buSzPts val="2800"/>
              <a:buFont typeface="Lucida Sans"/>
              <a:buNone/>
            </a:pPr>
            <a:r>
              <a:rPr lang="en-US" dirty="0">
                <a:solidFill>
                  <a:schemeClr val="tx2">
                    <a:lumMod val="50000"/>
                  </a:schemeClr>
                </a:solidFill>
              </a:rPr>
              <a:t>Productive Engagement</a:t>
            </a:r>
            <a:endParaRPr dirty="0">
              <a:solidFill>
                <a:schemeClr val="tx2">
                  <a:lumMod val="50000"/>
                </a:schemeClr>
              </a:solidFill>
            </a:endParaRPr>
          </a:p>
        </p:txBody>
      </p:sp>
      <p:sp>
        <p:nvSpPr>
          <p:cNvPr id="671" name="Google Shape;671;p89"/>
          <p:cNvSpPr txBox="1">
            <a:spLocks noGrp="1"/>
          </p:cNvSpPr>
          <p:nvPr>
            <p:ph type="body" idx="1"/>
          </p:nvPr>
        </p:nvSpPr>
        <p:spPr>
          <a:xfrm>
            <a:off x="457200" y="1295400"/>
            <a:ext cx="8229600" cy="4943400"/>
          </a:xfrm>
          <a:prstGeom prst="rect">
            <a:avLst/>
          </a:prstGeom>
          <a:noFill/>
          <a:ln>
            <a:noFill/>
          </a:ln>
        </p:spPr>
        <p:txBody>
          <a:bodyPr spcFirstLastPara="1" wrap="square" lIns="91425" tIns="45700" rIns="91425" bIns="45700" anchor="t" anchorCtr="0">
            <a:noAutofit/>
          </a:bodyPr>
          <a:lstStyle/>
          <a:p>
            <a:pPr marL="457200" marR="0" lvl="0" indent="0" algn="l" rtl="0">
              <a:lnSpc>
                <a:spcPct val="115000"/>
              </a:lnSpc>
              <a:spcBef>
                <a:spcPts val="0"/>
              </a:spcBef>
              <a:spcAft>
                <a:spcPts val="0"/>
              </a:spcAft>
              <a:buNone/>
            </a:pPr>
            <a:endParaRPr dirty="0"/>
          </a:p>
          <a:p>
            <a:pPr marL="457200" marR="0" lvl="0" indent="-381000" algn="l" rtl="0">
              <a:lnSpc>
                <a:spcPct val="115000"/>
              </a:lnSpc>
              <a:spcBef>
                <a:spcPts val="0"/>
              </a:spcBef>
              <a:spcAft>
                <a:spcPts val="0"/>
              </a:spcAft>
              <a:buClr>
                <a:schemeClr val="tx2">
                  <a:lumMod val="50000"/>
                </a:schemeClr>
              </a:buClr>
              <a:buSzPts val="2400"/>
              <a:buAutoNum type="arabicPeriod"/>
            </a:pPr>
            <a:r>
              <a:rPr lang="en-US" dirty="0">
                <a:solidFill>
                  <a:schemeClr val="tx2">
                    <a:lumMod val="50000"/>
                  </a:schemeClr>
                </a:solidFill>
              </a:rPr>
              <a:t>Read each indicator for Core Action 3. Highlight words and phrases that ensure all students are provided opportunities to engage in the work of the lesson.</a:t>
            </a:r>
          </a:p>
          <a:p>
            <a:pPr marL="457200" marR="0" lvl="0" indent="-381000" algn="l" rtl="0">
              <a:lnSpc>
                <a:spcPct val="115000"/>
              </a:lnSpc>
              <a:spcBef>
                <a:spcPts val="0"/>
              </a:spcBef>
              <a:spcAft>
                <a:spcPts val="0"/>
              </a:spcAft>
              <a:buClr>
                <a:schemeClr val="tx2">
                  <a:lumMod val="50000"/>
                </a:schemeClr>
              </a:buClr>
              <a:buSzPts val="2400"/>
              <a:buAutoNum type="arabicPeriod"/>
            </a:pPr>
            <a:endParaRPr lang="en-US" dirty="0">
              <a:solidFill>
                <a:schemeClr val="tx2">
                  <a:lumMod val="50000"/>
                </a:schemeClr>
              </a:solidFill>
            </a:endParaRPr>
          </a:p>
          <a:p>
            <a:pPr marL="457200" marR="0" lvl="0" indent="-381000" algn="l" rtl="0">
              <a:lnSpc>
                <a:spcPct val="115000"/>
              </a:lnSpc>
              <a:spcBef>
                <a:spcPts val="0"/>
              </a:spcBef>
              <a:spcAft>
                <a:spcPts val="0"/>
              </a:spcAft>
              <a:buClr>
                <a:schemeClr val="tx2">
                  <a:lumMod val="50000"/>
                </a:schemeClr>
              </a:buClr>
              <a:buSzPts val="2400"/>
              <a:buAutoNum type="arabicPeriod"/>
            </a:pPr>
            <a:r>
              <a:rPr lang="en-US" dirty="0">
                <a:solidFill>
                  <a:schemeClr val="tx2">
                    <a:lumMod val="50000"/>
                  </a:schemeClr>
                </a:solidFill>
              </a:rPr>
              <a:t>With your table group, draft high-quality examples of what the indicators would look like in the classroom.</a:t>
            </a:r>
          </a:p>
          <a:p>
            <a:pPr marL="457200" marR="0" lvl="0" indent="-381000" algn="l" rtl="0">
              <a:lnSpc>
                <a:spcPct val="115000"/>
              </a:lnSpc>
              <a:spcBef>
                <a:spcPts val="0"/>
              </a:spcBef>
              <a:spcAft>
                <a:spcPts val="0"/>
              </a:spcAft>
              <a:buClr>
                <a:schemeClr val="tx2">
                  <a:lumMod val="50000"/>
                </a:schemeClr>
              </a:buClr>
              <a:buSzPts val="2400"/>
              <a:buAutoNum type="arabicPeriod"/>
            </a:pPr>
            <a:endParaRPr lang="en-US" dirty="0">
              <a:solidFill>
                <a:schemeClr val="tx2">
                  <a:lumMod val="50000"/>
                </a:schemeClr>
              </a:solidFill>
            </a:endParaRPr>
          </a:p>
          <a:p>
            <a:pPr marL="457200" marR="0" lvl="0" indent="-381000" algn="l" rtl="0">
              <a:lnSpc>
                <a:spcPct val="115000"/>
              </a:lnSpc>
              <a:spcBef>
                <a:spcPts val="0"/>
              </a:spcBef>
              <a:spcAft>
                <a:spcPts val="0"/>
              </a:spcAft>
              <a:buClr>
                <a:schemeClr val="tx2">
                  <a:lumMod val="50000"/>
                </a:schemeClr>
              </a:buClr>
              <a:buSzPts val="2400"/>
              <a:buAutoNum type="arabicPeriod"/>
            </a:pPr>
            <a:r>
              <a:rPr lang="en-US" dirty="0">
                <a:solidFill>
                  <a:schemeClr val="tx2">
                    <a:lumMod val="50000"/>
                  </a:schemeClr>
                </a:solidFill>
              </a:rPr>
              <a:t>Be prepared to share your group’s examples!</a:t>
            </a:r>
            <a:endParaRPr dirty="0">
              <a:solidFill>
                <a:schemeClr val="tx2">
                  <a:lumMod val="50000"/>
                </a:schemeClr>
              </a:solidFill>
            </a:endParaRPr>
          </a:p>
          <a:p>
            <a:pPr marL="457200" marR="0" lvl="0" indent="0" algn="l" rtl="0">
              <a:spcBef>
                <a:spcPts val="0"/>
              </a:spcBef>
              <a:spcAft>
                <a:spcPts val="0"/>
              </a:spcAft>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90"/>
          <p:cNvSpPr txBox="1">
            <a:spLocks noGrp="1"/>
          </p:cNvSpPr>
          <p:nvPr>
            <p:ph type="body" idx="1"/>
          </p:nvPr>
        </p:nvSpPr>
        <p:spPr>
          <a:xfrm>
            <a:off x="457200" y="1790700"/>
            <a:ext cx="8229600" cy="45102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tx2">
                  <a:lumMod val="50000"/>
                </a:schemeClr>
              </a:buClr>
              <a:buSzPts val="2400"/>
              <a:buFont typeface="Calibri"/>
              <a:buAutoNum type="arabicPeriod"/>
            </a:pPr>
            <a:r>
              <a:rPr lang="en-US" dirty="0">
                <a:solidFill>
                  <a:schemeClr val="tx2">
                    <a:lumMod val="50000"/>
                  </a:schemeClr>
                </a:solidFill>
              </a:rPr>
              <a:t>R</a:t>
            </a:r>
            <a:r>
              <a:rPr lang="en-US" sz="2400" b="0" i="0" u="none" strike="noStrike" cap="none" dirty="0">
                <a:solidFill>
                  <a:schemeClr val="tx2">
                    <a:lumMod val="50000"/>
                  </a:schemeClr>
                </a:solidFill>
                <a:latin typeface="Lucida Sans"/>
                <a:ea typeface="Lucida Sans"/>
                <a:cs typeface="Lucida Sans"/>
                <a:sym typeface="Lucida Sans"/>
              </a:rPr>
              <a:t>ead</a:t>
            </a:r>
            <a:r>
              <a:rPr lang="en-US" dirty="0">
                <a:solidFill>
                  <a:schemeClr val="tx2">
                    <a:lumMod val="50000"/>
                  </a:schemeClr>
                </a:solidFill>
              </a:rPr>
              <a:t> and discuss the completed “What Makes this Text Complex” for </a:t>
            </a:r>
            <a:r>
              <a:rPr lang="en-US" i="1" dirty="0">
                <a:solidFill>
                  <a:schemeClr val="tx2">
                    <a:lumMod val="50000"/>
                  </a:schemeClr>
                </a:solidFill>
              </a:rPr>
              <a:t>Man’s Search for Meaning</a:t>
            </a:r>
            <a:r>
              <a:rPr lang="en-US" dirty="0">
                <a:solidFill>
                  <a:schemeClr val="tx2">
                    <a:lumMod val="50000"/>
                  </a:schemeClr>
                </a:solidFill>
              </a:rPr>
              <a:t>, the</a:t>
            </a:r>
            <a:r>
              <a:rPr lang="en-US" sz="2400" b="0" i="0" u="none" strike="noStrike" cap="none" dirty="0">
                <a:solidFill>
                  <a:schemeClr val="tx2">
                    <a:lumMod val="50000"/>
                  </a:schemeClr>
                </a:solidFill>
                <a:latin typeface="Lucida Sans"/>
                <a:ea typeface="Lucida Sans"/>
                <a:cs typeface="Lucida Sans"/>
                <a:sym typeface="Lucida Sans"/>
              </a:rPr>
              <a:t> text excerpt </a:t>
            </a:r>
            <a:r>
              <a:rPr lang="en-US" dirty="0">
                <a:solidFill>
                  <a:schemeClr val="tx2">
                    <a:lumMod val="50000"/>
                  </a:schemeClr>
                </a:solidFill>
              </a:rPr>
              <a:t>in our observed lesson. </a:t>
            </a:r>
          </a:p>
          <a:p>
            <a:pPr marL="457200" marR="0" lvl="0" indent="-457200" algn="l" rtl="0">
              <a:lnSpc>
                <a:spcPct val="90000"/>
              </a:lnSpc>
              <a:spcBef>
                <a:spcPts val="0"/>
              </a:spcBef>
              <a:spcAft>
                <a:spcPts val="0"/>
              </a:spcAft>
              <a:buClr>
                <a:schemeClr val="tx2">
                  <a:lumMod val="50000"/>
                </a:schemeClr>
              </a:buClr>
              <a:buSzPts val="2400"/>
              <a:buFont typeface="Calibri"/>
              <a:buAutoNum type="arabicPeriod"/>
            </a:pPr>
            <a:endParaRPr lang="en-US" sz="2400" b="0" i="0" u="none" strike="noStrike" cap="none" dirty="0">
              <a:solidFill>
                <a:schemeClr val="tx2">
                  <a:lumMod val="50000"/>
                </a:schemeClr>
              </a:solidFill>
              <a:latin typeface="Lucida Sans"/>
              <a:ea typeface="Lucida Sans"/>
              <a:cs typeface="Lucida Sans"/>
              <a:sym typeface="Lucida Sans"/>
            </a:endParaRPr>
          </a:p>
          <a:p>
            <a:pPr marL="457200" marR="0" lvl="0" indent="-457200" algn="l" rtl="0">
              <a:lnSpc>
                <a:spcPct val="90000"/>
              </a:lnSpc>
              <a:spcBef>
                <a:spcPts val="0"/>
              </a:spcBef>
              <a:spcAft>
                <a:spcPts val="0"/>
              </a:spcAft>
              <a:buClr>
                <a:schemeClr val="tx2">
                  <a:lumMod val="50000"/>
                </a:schemeClr>
              </a:buClr>
              <a:buSzPts val="2400"/>
              <a:buFont typeface="Calibri"/>
              <a:buAutoNum type="arabicPeriod"/>
            </a:pPr>
            <a:r>
              <a:rPr lang="en-US" sz="2400" b="0" i="0" u="none" strike="noStrike" cap="none" dirty="0">
                <a:solidFill>
                  <a:schemeClr val="tx2">
                    <a:lumMod val="50000"/>
                  </a:schemeClr>
                </a:solidFill>
                <a:sym typeface="Lucida Sans"/>
              </a:rPr>
              <a:t>Together, watch the video.</a:t>
            </a:r>
            <a:endParaRPr lang="en-US" dirty="0">
              <a:solidFill>
                <a:schemeClr val="tx2">
                  <a:lumMod val="50000"/>
                </a:schemeClr>
              </a:solidFill>
            </a:endParaRPr>
          </a:p>
          <a:p>
            <a:pPr marL="457200" marR="0" lvl="0" indent="-457200" algn="l" rtl="0">
              <a:lnSpc>
                <a:spcPct val="90000"/>
              </a:lnSpc>
              <a:spcBef>
                <a:spcPts val="0"/>
              </a:spcBef>
              <a:spcAft>
                <a:spcPts val="0"/>
              </a:spcAft>
              <a:buClr>
                <a:schemeClr val="tx2">
                  <a:lumMod val="50000"/>
                </a:schemeClr>
              </a:buClr>
              <a:buSzPts val="2400"/>
              <a:buFont typeface="Calibri"/>
              <a:buAutoNum type="arabicPeriod"/>
            </a:pPr>
            <a:endParaRPr lang="en-US" dirty="0">
              <a:solidFill>
                <a:schemeClr val="tx2">
                  <a:lumMod val="50000"/>
                </a:schemeClr>
              </a:solidFill>
            </a:endParaRPr>
          </a:p>
          <a:p>
            <a:pPr marL="457200" marR="0" lvl="0" indent="-457200" algn="l" rtl="0">
              <a:lnSpc>
                <a:spcPct val="90000"/>
              </a:lnSpc>
              <a:spcBef>
                <a:spcPts val="0"/>
              </a:spcBef>
              <a:spcAft>
                <a:spcPts val="0"/>
              </a:spcAft>
              <a:buClr>
                <a:schemeClr val="tx2">
                  <a:lumMod val="50000"/>
                </a:schemeClr>
              </a:buClr>
              <a:buSzPts val="2400"/>
              <a:buFont typeface="Calibri"/>
              <a:buAutoNum type="arabicPeriod"/>
            </a:pPr>
            <a:r>
              <a:rPr lang="en-US" dirty="0">
                <a:solidFill>
                  <a:schemeClr val="tx2">
                    <a:lumMod val="50000"/>
                  </a:schemeClr>
                </a:solidFill>
              </a:rPr>
              <a:t>As you watch the video, take low-inference notes to track evidence of what the teacher is saying, instructional cues given to students, what work students are doing, and other observations from the lesson. </a:t>
            </a:r>
            <a:endParaRPr dirty="0">
              <a:solidFill>
                <a:schemeClr val="tx2">
                  <a:lumMod val="50000"/>
                </a:schemeClr>
              </a:solidFill>
            </a:endParaRPr>
          </a:p>
        </p:txBody>
      </p:sp>
      <p:sp>
        <p:nvSpPr>
          <p:cNvPr id="678" name="Google Shape;678;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sng" strike="noStrike" cap="none" dirty="0">
                <a:solidFill>
                  <a:schemeClr val="tx2">
                    <a:lumMod val="50000"/>
                  </a:schemeClr>
                </a:solidFill>
                <a:latin typeface="Lucida Sans"/>
                <a:ea typeface="Lucida Sans"/>
                <a:cs typeface="Lucida Sans"/>
                <a:sym typeface="Lucida Sans"/>
              </a:rPr>
              <a:t>Activity #</a:t>
            </a:r>
            <a:r>
              <a:rPr lang="en-US" u="sng" dirty="0">
                <a:solidFill>
                  <a:schemeClr val="tx2">
                    <a:lumMod val="50000"/>
                  </a:schemeClr>
                </a:solidFill>
              </a:rPr>
              <a:t> 5:</a:t>
            </a:r>
            <a:r>
              <a:rPr lang="en-US" dirty="0">
                <a:solidFill>
                  <a:schemeClr val="tx2">
                    <a:lumMod val="50000"/>
                  </a:schemeClr>
                </a:solidFill>
              </a:rPr>
              <a:t> </a:t>
            </a:r>
            <a:r>
              <a:rPr lang="en-US" sz="2800" b="0" i="0" strike="noStrike" cap="none" dirty="0">
                <a:solidFill>
                  <a:schemeClr val="tx2">
                    <a:lumMod val="50000"/>
                  </a:schemeClr>
                </a:solidFill>
                <a:latin typeface="Lucida Sans"/>
                <a:ea typeface="Lucida Sans"/>
                <a:cs typeface="Lucida Sans"/>
                <a:sym typeface="Lucida Sans"/>
              </a:rPr>
              <a:t>Practice </a:t>
            </a:r>
            <a:r>
              <a:rPr lang="en-US" sz="2800" b="0" i="0" u="none" strike="noStrike" cap="none" dirty="0">
                <a:solidFill>
                  <a:schemeClr val="tx2">
                    <a:lumMod val="50000"/>
                  </a:schemeClr>
                </a:solidFill>
                <a:sym typeface="Lucida Sans"/>
              </a:rPr>
              <a:t>Putting It All Together</a:t>
            </a:r>
            <a:endParaRPr dirty="0">
              <a:solidFill>
                <a:schemeClr val="tx2">
                  <a:lumMod val="5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dirty="0">
                <a:solidFill>
                  <a:schemeClr val="tx2">
                    <a:lumMod val="50000"/>
                  </a:schemeClr>
                </a:solidFill>
                <a:latin typeface="Lucida Sans"/>
                <a:ea typeface="Lucida Sans"/>
                <a:cs typeface="Lucida Sans"/>
                <a:sym typeface="Lucida Sans"/>
              </a:rPr>
              <a:t>10</a:t>
            </a:r>
            <a:r>
              <a:rPr lang="en-US" sz="2800" b="0" i="0" u="none" strike="noStrike" cap="none" baseline="30000" dirty="0">
                <a:solidFill>
                  <a:schemeClr val="tx2">
                    <a:lumMod val="50000"/>
                  </a:schemeClr>
                </a:solidFill>
                <a:latin typeface="Lucida Sans"/>
                <a:ea typeface="Lucida Sans"/>
                <a:cs typeface="Lucida Sans"/>
                <a:sym typeface="Lucida Sans"/>
              </a:rPr>
              <a:t>th</a:t>
            </a:r>
            <a:r>
              <a:rPr lang="en-US" sz="2800" b="0" i="0" u="none" strike="noStrike" cap="none" dirty="0">
                <a:solidFill>
                  <a:schemeClr val="tx2">
                    <a:lumMod val="50000"/>
                  </a:schemeClr>
                </a:solidFill>
                <a:latin typeface="Lucida Sans"/>
                <a:ea typeface="Lucida Sans"/>
                <a:cs typeface="Lucida Sans"/>
                <a:sym typeface="Lucida Sans"/>
              </a:rPr>
              <a:t> Grade – </a:t>
            </a:r>
            <a:r>
              <a:rPr lang="en-US" sz="2800" b="0" i="1" u="none" strike="noStrike" cap="none" dirty="0">
                <a:solidFill>
                  <a:schemeClr val="tx2">
                    <a:lumMod val="50000"/>
                  </a:schemeClr>
                </a:solidFill>
                <a:sym typeface="Lucida Sans"/>
              </a:rPr>
              <a:t>Man’s Search for Meaning</a:t>
            </a:r>
            <a:endParaRPr dirty="0">
              <a:solidFill>
                <a:schemeClr val="tx2">
                  <a:lumMod val="50000"/>
                </a:schemeClr>
              </a:solidFill>
            </a:endParaRPr>
          </a:p>
        </p:txBody>
      </p:sp>
      <p:pic>
        <p:nvPicPr>
          <p:cNvPr id="692" name="Google Shape;692;p92"/>
          <p:cNvPicPr preferRelativeResize="0"/>
          <p:nvPr/>
        </p:nvPicPr>
        <p:blipFill rotWithShape="1">
          <a:blip r:embed="rId3">
            <a:alphaModFix/>
          </a:blip>
          <a:srcRect/>
          <a:stretch/>
        </p:blipFill>
        <p:spPr>
          <a:xfrm>
            <a:off x="609600" y="1408453"/>
            <a:ext cx="8101504" cy="461134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dirty="0">
                <a:solidFill>
                  <a:schemeClr val="tx2">
                    <a:lumMod val="50000"/>
                  </a:schemeClr>
                </a:solidFill>
                <a:sym typeface="Lucida Sans"/>
              </a:rPr>
              <a:t>Reflection</a:t>
            </a:r>
            <a:endParaRPr dirty="0">
              <a:solidFill>
                <a:schemeClr val="tx2">
                  <a:lumMod val="50000"/>
                </a:schemeClr>
              </a:solidFill>
            </a:endParaRPr>
          </a:p>
        </p:txBody>
      </p:sp>
      <p:sp>
        <p:nvSpPr>
          <p:cNvPr id="699" name="Google Shape;699;p9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9"/>
              </a:buClr>
              <a:buSzPts val="2400"/>
              <a:buFont typeface="Arial"/>
              <a:buChar char="•"/>
            </a:pPr>
            <a:r>
              <a:rPr lang="en-US" sz="2400" b="0" i="0" u="none" strike="noStrike" cap="none" dirty="0">
                <a:solidFill>
                  <a:schemeClr val="tx2">
                    <a:lumMod val="50000"/>
                  </a:schemeClr>
                </a:solidFill>
                <a:sym typeface="Lucida Sans"/>
              </a:rPr>
              <a:t>First, use the Instructional Practice Guide to discuss the lesson.</a:t>
            </a:r>
            <a:endParaRPr dirty="0">
              <a:solidFill>
                <a:schemeClr val="tx2">
                  <a:lumMod val="50000"/>
                </a:schemeClr>
              </a:solidFill>
            </a:endParaRPr>
          </a:p>
          <a:p>
            <a:pPr marL="0" marR="0" lvl="0" indent="0" algn="l" rtl="0">
              <a:spcBef>
                <a:spcPts val="480"/>
              </a:spcBef>
              <a:spcAft>
                <a:spcPts val="0"/>
              </a:spcAft>
              <a:buClr>
                <a:srgbClr val="3F3F39"/>
              </a:buClr>
              <a:buSzPts val="2400"/>
              <a:buFont typeface="Arial"/>
              <a:buNone/>
            </a:pPr>
            <a:endParaRPr sz="2400" b="0" i="0" u="none" strike="noStrike" cap="none" dirty="0">
              <a:solidFill>
                <a:schemeClr val="tx2">
                  <a:lumMod val="50000"/>
                </a:schemeClr>
              </a:solidFill>
              <a:latin typeface="Lucida Sans"/>
              <a:ea typeface="Lucida Sans"/>
              <a:cs typeface="Lucida Sans"/>
              <a:sym typeface="Lucida Sans"/>
            </a:endParaRPr>
          </a:p>
          <a:p>
            <a:pPr marL="342900" marR="0" lvl="0" indent="-342900" algn="l" rtl="0">
              <a:spcBef>
                <a:spcPts val="480"/>
              </a:spcBef>
              <a:spcAft>
                <a:spcPts val="0"/>
              </a:spcAft>
              <a:buClr>
                <a:srgbClr val="3F3F39"/>
              </a:buClr>
              <a:buSzPts val="2400"/>
              <a:buFont typeface="Arial"/>
              <a:buChar char="•"/>
            </a:pPr>
            <a:r>
              <a:rPr lang="en-US" sz="2400" b="0" i="0" u="none" strike="noStrike" cap="none" dirty="0">
                <a:solidFill>
                  <a:schemeClr val="tx2">
                    <a:lumMod val="50000"/>
                  </a:schemeClr>
                </a:solidFill>
                <a:sym typeface="Lucida Sans"/>
              </a:rPr>
              <a:t>What feedback or discussion points could be targeted from the Core Action evidence collected?</a:t>
            </a:r>
            <a:endParaRPr dirty="0">
              <a:solidFill>
                <a:schemeClr val="tx2">
                  <a:lumMod val="50000"/>
                </a:schemeClr>
              </a:solidFill>
            </a:endParaRPr>
          </a:p>
          <a:p>
            <a:pPr marL="342900" marR="0" lvl="0" indent="-190500" algn="l" rtl="0">
              <a:spcBef>
                <a:spcPts val="480"/>
              </a:spcBef>
              <a:spcAft>
                <a:spcPts val="0"/>
              </a:spcAft>
              <a:buClr>
                <a:srgbClr val="3F3F39"/>
              </a:buClr>
              <a:buSzPts val="2400"/>
              <a:buFont typeface="Arial"/>
              <a:buNone/>
            </a:pPr>
            <a:endParaRPr sz="2400" b="0" i="0" u="none" strike="noStrike" cap="none" dirty="0">
              <a:solidFill>
                <a:schemeClr val="tx2">
                  <a:lumMod val="50000"/>
                </a:schemeClr>
              </a:solidFill>
              <a:latin typeface="Lucida Sans"/>
              <a:ea typeface="Lucida Sans"/>
              <a:cs typeface="Lucida Sans"/>
              <a:sym typeface="Lucida Sans"/>
            </a:endParaRPr>
          </a:p>
          <a:p>
            <a:pPr marL="342900" marR="0" lvl="0" indent="-342900" algn="l" rtl="0">
              <a:spcBef>
                <a:spcPts val="480"/>
              </a:spcBef>
              <a:spcAft>
                <a:spcPts val="0"/>
              </a:spcAft>
              <a:buClr>
                <a:srgbClr val="3F3F39"/>
              </a:buClr>
              <a:buSzPts val="2400"/>
              <a:buFont typeface="Arial"/>
              <a:buChar char="•"/>
            </a:pPr>
            <a:r>
              <a:rPr lang="en-US" sz="2400" b="0" i="0" u="none" strike="noStrike" cap="none" dirty="0">
                <a:solidFill>
                  <a:schemeClr val="tx2">
                    <a:lumMod val="50000"/>
                  </a:schemeClr>
                </a:solidFill>
                <a:latin typeface="Lucida Sans"/>
                <a:ea typeface="Lucida Sans"/>
                <a:cs typeface="Lucida Sans"/>
                <a:sym typeface="Lucida Sans"/>
              </a:rPr>
              <a:t>How does using the Instructional Practice Guide support the conversation about instruction aligned to </a:t>
            </a:r>
            <a:r>
              <a:rPr lang="en-US" dirty="0">
                <a:solidFill>
                  <a:schemeClr val="tx2">
                    <a:lumMod val="50000"/>
                  </a:schemeClr>
                </a:solidFill>
              </a:rPr>
              <a:t>college- and career-ready standards</a:t>
            </a:r>
            <a:r>
              <a:rPr lang="en-US" sz="2400" b="0" i="0" u="none" strike="noStrike" cap="none" dirty="0">
                <a:solidFill>
                  <a:schemeClr val="tx2">
                    <a:lumMod val="50000"/>
                  </a:schemeClr>
                </a:solidFill>
                <a:sym typeface="Lucida Sans"/>
              </a:rPr>
              <a:t>?</a:t>
            </a:r>
            <a:endParaRPr dirty="0">
              <a:solidFill>
                <a:schemeClr val="tx2">
                  <a:lumMod val="50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dirty="0">
                <a:solidFill>
                  <a:schemeClr val="tx2">
                    <a:lumMod val="50000"/>
                  </a:schemeClr>
                </a:solidFill>
                <a:sym typeface="Lucida Sans"/>
              </a:rPr>
              <a:t>Next Steps </a:t>
            </a:r>
            <a:endParaRPr dirty="0">
              <a:solidFill>
                <a:schemeClr val="tx2">
                  <a:lumMod val="50000"/>
                </a:schemeClr>
              </a:solidFill>
            </a:endParaRPr>
          </a:p>
        </p:txBody>
      </p:sp>
      <p:sp>
        <p:nvSpPr>
          <p:cNvPr id="706" name="Google Shape;706;p94"/>
          <p:cNvSpPr txBox="1">
            <a:spLocks noGrp="1"/>
          </p:cNvSpPr>
          <p:nvPr>
            <p:ph type="body" idx="1"/>
          </p:nvPr>
        </p:nvSpPr>
        <p:spPr>
          <a:xfrm>
            <a:off x="476250" y="2314575"/>
            <a:ext cx="8229600" cy="2533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9"/>
              </a:buClr>
              <a:buSzPts val="2400"/>
              <a:buFont typeface="Arial"/>
              <a:buNone/>
            </a:pPr>
            <a:r>
              <a:rPr lang="en-US" sz="2400" b="0" i="0" u="none" strike="noStrike" cap="none" dirty="0">
                <a:solidFill>
                  <a:schemeClr val="tx2">
                    <a:lumMod val="50000"/>
                  </a:schemeClr>
                </a:solidFill>
                <a:sym typeface="Lucida Sans"/>
              </a:rPr>
              <a:t>How could the Instructional Practice Guide be useful in your setting? </a:t>
            </a:r>
            <a:endParaRPr dirty="0">
              <a:solidFill>
                <a:schemeClr val="tx2">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dirty="0">
                <a:solidFill>
                  <a:schemeClr val="tx2">
                    <a:lumMod val="50000"/>
                  </a:schemeClr>
                </a:solidFill>
              </a:rPr>
              <a:t>Norms</a:t>
            </a:r>
            <a:endParaRPr dirty="0">
              <a:solidFill>
                <a:schemeClr val="tx2">
                  <a:lumMod val="50000"/>
                </a:schemeClr>
              </a:solidFill>
            </a:endParaRPr>
          </a:p>
        </p:txBody>
      </p:sp>
      <p:sp>
        <p:nvSpPr>
          <p:cNvPr id="417" name="Google Shape;417;p58"/>
          <p:cNvSpPr txBox="1">
            <a:spLocks noGrp="1"/>
          </p:cNvSpPr>
          <p:nvPr>
            <p:ph type="body" idx="1"/>
          </p:nvPr>
        </p:nvSpPr>
        <p:spPr>
          <a:xfrm>
            <a:off x="457200" y="1295400"/>
            <a:ext cx="8229600" cy="45261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3F3F39"/>
              </a:buClr>
              <a:buSzPts val="2590"/>
              <a:buFont typeface="Arial"/>
              <a:buChar char="•"/>
            </a:pPr>
            <a:r>
              <a:rPr lang="en-US" b="1" i="0" u="none" strike="noStrike" cap="none" dirty="0">
                <a:solidFill>
                  <a:schemeClr val="tx2">
                    <a:lumMod val="50000"/>
                  </a:schemeClr>
                </a:solidFill>
                <a:latin typeface="Lucida Sans"/>
                <a:ea typeface="Lucida Sans"/>
                <a:cs typeface="Lucida Sans"/>
                <a:sym typeface="Lucida Sans"/>
              </a:rPr>
              <a:t>Listen with the intent to understand. </a:t>
            </a:r>
            <a:r>
              <a:rPr lang="en-US" b="0" i="0" u="none" strike="noStrike" cap="none" dirty="0">
                <a:solidFill>
                  <a:schemeClr val="tx2">
                    <a:lumMod val="50000"/>
                  </a:schemeClr>
                </a:solidFill>
                <a:latin typeface="Lucida Sans"/>
                <a:ea typeface="Lucida Sans"/>
                <a:cs typeface="Lucida Sans"/>
                <a:sym typeface="Lucida Sans"/>
              </a:rPr>
              <a:t>Ask questions!</a:t>
            </a:r>
            <a:endParaRPr b="1" i="0" u="none" strike="noStrike" cap="none" dirty="0">
              <a:solidFill>
                <a:schemeClr val="tx2">
                  <a:lumMod val="50000"/>
                </a:schemeClr>
              </a:solidFill>
              <a:latin typeface="Lucida Sans"/>
              <a:ea typeface="Lucida Sans"/>
              <a:cs typeface="Lucida Sans"/>
              <a:sym typeface="Lucida Sans"/>
            </a:endParaRPr>
          </a:p>
          <a:p>
            <a:pPr marL="457200" marR="0" lvl="0" indent="-292735" algn="l" rtl="0">
              <a:lnSpc>
                <a:spcPct val="90000"/>
              </a:lnSpc>
              <a:spcBef>
                <a:spcPts val="518"/>
              </a:spcBef>
              <a:spcAft>
                <a:spcPts val="0"/>
              </a:spcAft>
              <a:buClr>
                <a:srgbClr val="3F3F39"/>
              </a:buClr>
              <a:buSzPts val="2590"/>
              <a:buFont typeface="Arial"/>
              <a:buNone/>
            </a:pPr>
            <a:endParaRPr b="0" i="0" u="none" strike="noStrike" cap="none" dirty="0">
              <a:solidFill>
                <a:schemeClr val="tx2">
                  <a:lumMod val="50000"/>
                </a:schemeClr>
              </a:solidFill>
              <a:latin typeface="Lucida Sans"/>
              <a:ea typeface="Lucida Sans"/>
              <a:cs typeface="Lucida Sans"/>
              <a:sym typeface="Lucida Sans"/>
            </a:endParaRPr>
          </a:p>
          <a:p>
            <a:pPr marL="457200" marR="0" lvl="0" indent="-457200" algn="l" rtl="0">
              <a:lnSpc>
                <a:spcPct val="90000"/>
              </a:lnSpc>
              <a:spcBef>
                <a:spcPts val="518"/>
              </a:spcBef>
              <a:spcAft>
                <a:spcPts val="0"/>
              </a:spcAft>
              <a:buClr>
                <a:srgbClr val="3F3F39"/>
              </a:buClr>
              <a:buSzPts val="2590"/>
              <a:buFont typeface="Arial"/>
              <a:buChar char="•"/>
            </a:pPr>
            <a:r>
              <a:rPr lang="en-US" b="1" i="0" u="none" strike="noStrike" cap="none" dirty="0">
                <a:solidFill>
                  <a:schemeClr val="tx2">
                    <a:lumMod val="50000"/>
                  </a:schemeClr>
                </a:solidFill>
                <a:latin typeface="Lucida Sans"/>
                <a:ea typeface="Lucida Sans"/>
                <a:cs typeface="Lucida Sans"/>
                <a:sym typeface="Lucida Sans"/>
              </a:rPr>
              <a:t>Focus on how this applies to your daily work.</a:t>
            </a:r>
            <a:r>
              <a:rPr lang="en-US" b="0" i="0" u="none" strike="noStrike" cap="none" dirty="0">
                <a:solidFill>
                  <a:schemeClr val="tx2">
                    <a:lumMod val="50000"/>
                  </a:schemeClr>
                </a:solidFill>
                <a:sym typeface="Lucida Sans"/>
              </a:rPr>
              <a:t> Imagine the possibilities!</a:t>
            </a:r>
            <a:endParaRPr dirty="0">
              <a:solidFill>
                <a:schemeClr val="tx2">
                  <a:lumMod val="50000"/>
                </a:schemeClr>
              </a:solidFill>
            </a:endParaRPr>
          </a:p>
          <a:p>
            <a:pPr marL="457200" marR="0" lvl="0" indent="-292735" algn="l" rtl="0">
              <a:lnSpc>
                <a:spcPct val="90000"/>
              </a:lnSpc>
              <a:spcBef>
                <a:spcPts val="518"/>
              </a:spcBef>
              <a:spcAft>
                <a:spcPts val="0"/>
              </a:spcAft>
              <a:buClr>
                <a:srgbClr val="3F3F39"/>
              </a:buClr>
              <a:buSzPts val="2590"/>
              <a:buFont typeface="Arial"/>
              <a:buNone/>
            </a:pPr>
            <a:endParaRPr b="0" i="0" u="none" strike="noStrike" cap="none" dirty="0">
              <a:solidFill>
                <a:schemeClr val="tx2">
                  <a:lumMod val="50000"/>
                </a:schemeClr>
              </a:solidFill>
              <a:latin typeface="Lucida Sans"/>
              <a:ea typeface="Lucida Sans"/>
              <a:cs typeface="Lucida Sans"/>
              <a:sym typeface="Lucida Sans"/>
            </a:endParaRPr>
          </a:p>
          <a:p>
            <a:pPr marL="457200" marR="0" lvl="0" indent="-457200" algn="l" rtl="0">
              <a:lnSpc>
                <a:spcPct val="90000"/>
              </a:lnSpc>
              <a:spcBef>
                <a:spcPts val="518"/>
              </a:spcBef>
              <a:spcAft>
                <a:spcPts val="0"/>
              </a:spcAft>
              <a:buClr>
                <a:srgbClr val="3F3F39"/>
              </a:buClr>
              <a:buSzPts val="2590"/>
              <a:buFont typeface="Arial"/>
              <a:buChar char="•"/>
            </a:pPr>
            <a:r>
              <a:rPr lang="en-US" b="1" i="0" u="none" strike="noStrike" cap="none" dirty="0">
                <a:solidFill>
                  <a:schemeClr val="tx2">
                    <a:lumMod val="50000"/>
                  </a:schemeClr>
                </a:solidFill>
                <a:latin typeface="Lucida Sans"/>
                <a:ea typeface="Lucida Sans"/>
                <a:cs typeface="Lucida Sans"/>
                <a:sym typeface="Lucida Sans"/>
              </a:rPr>
              <a:t>Create a safe place to air confusion and raise questions</a:t>
            </a:r>
            <a:r>
              <a:rPr lang="en-US" b="0" i="0" u="none" strike="noStrike" cap="none" dirty="0">
                <a:solidFill>
                  <a:schemeClr val="tx2">
                    <a:lumMod val="50000"/>
                  </a:schemeClr>
                </a:solidFill>
                <a:sym typeface="Lucida Sans"/>
              </a:rPr>
              <a:t>.  Share your ideas and encourage others to do the same.</a:t>
            </a:r>
            <a:endParaRPr dirty="0">
              <a:solidFill>
                <a:schemeClr val="tx2">
                  <a:lumMod val="50000"/>
                </a:schemeClr>
              </a:solidFill>
            </a:endParaRPr>
          </a:p>
          <a:p>
            <a:pPr marL="457200" marR="0" lvl="0" indent="-292735" algn="l" rtl="0">
              <a:lnSpc>
                <a:spcPct val="90000"/>
              </a:lnSpc>
              <a:spcBef>
                <a:spcPts val="518"/>
              </a:spcBef>
              <a:spcAft>
                <a:spcPts val="0"/>
              </a:spcAft>
              <a:buClr>
                <a:srgbClr val="3F3F39"/>
              </a:buClr>
              <a:buSzPts val="2590"/>
              <a:buFont typeface="Arial"/>
              <a:buNone/>
            </a:pPr>
            <a:endParaRPr b="0" i="0" u="none" strike="noStrike" cap="none" dirty="0">
              <a:solidFill>
                <a:schemeClr val="tx2">
                  <a:lumMod val="50000"/>
                </a:schemeClr>
              </a:solidFill>
              <a:latin typeface="Lucida Sans"/>
              <a:ea typeface="Lucida Sans"/>
              <a:cs typeface="Lucida Sans"/>
              <a:sym typeface="Lucida Sans"/>
            </a:endParaRPr>
          </a:p>
          <a:p>
            <a:pPr marL="457200" marR="0" lvl="0" indent="-457200" algn="l" rtl="0">
              <a:lnSpc>
                <a:spcPct val="90000"/>
              </a:lnSpc>
              <a:spcBef>
                <a:spcPts val="518"/>
              </a:spcBef>
              <a:spcAft>
                <a:spcPts val="0"/>
              </a:spcAft>
              <a:buClr>
                <a:srgbClr val="3F3F39"/>
              </a:buClr>
              <a:buSzPts val="2590"/>
              <a:buFont typeface="Arial"/>
              <a:buChar char="•"/>
            </a:pPr>
            <a:r>
              <a:rPr lang="en-US" b="0" i="0" u="none" strike="noStrike" cap="none" dirty="0">
                <a:solidFill>
                  <a:schemeClr val="tx2">
                    <a:lumMod val="50000"/>
                  </a:schemeClr>
                </a:solidFill>
                <a:latin typeface="Lucida Sans"/>
                <a:ea typeface="Lucida Sans"/>
                <a:cs typeface="Lucida Sans"/>
                <a:sym typeface="Lucida Sans"/>
              </a:rPr>
              <a:t> </a:t>
            </a:r>
            <a:r>
              <a:rPr lang="en-US" b="1" i="0" u="none" strike="noStrike" cap="none" dirty="0">
                <a:solidFill>
                  <a:schemeClr val="tx2">
                    <a:lumMod val="50000"/>
                  </a:schemeClr>
                </a:solidFill>
                <a:sym typeface="Lucida Sans"/>
              </a:rPr>
              <a:t>Support ideas with evidence.  Always.</a:t>
            </a:r>
            <a:endParaRPr dirty="0">
              <a:solidFill>
                <a:schemeClr val="tx2">
                  <a:lumMod val="50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9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0524F"/>
              </a:buClr>
              <a:buSzPts val="2800"/>
              <a:buFont typeface="Lucida Sans"/>
              <a:buNone/>
            </a:pPr>
            <a:r>
              <a:rPr lang="en-US" sz="2800" b="0" i="0" u="none" strike="noStrike" cap="none">
                <a:solidFill>
                  <a:srgbClr val="50524F"/>
                </a:solidFill>
                <a:latin typeface="Lucida Sans"/>
                <a:ea typeface="Lucida Sans"/>
                <a:cs typeface="Lucida Sans"/>
                <a:sym typeface="Lucida Sans"/>
              </a:rPr>
              <a:t>The Core Advocate Network</a:t>
            </a:r>
            <a:endParaRPr sz="2800" b="0" i="0" u="none" strike="noStrike" cap="none">
              <a:solidFill>
                <a:srgbClr val="3F3F39"/>
              </a:solidFill>
              <a:latin typeface="Lucida Sans"/>
              <a:ea typeface="Lucida Sans"/>
              <a:cs typeface="Lucida Sans"/>
              <a:sym typeface="Lucida Sans"/>
            </a:endParaRPr>
          </a:p>
        </p:txBody>
      </p:sp>
      <p:sp>
        <p:nvSpPr>
          <p:cNvPr id="712" name="Google Shape;712;p95"/>
          <p:cNvSpPr txBox="1">
            <a:spLocks noGrp="1"/>
          </p:cNvSpPr>
          <p:nvPr>
            <p:ph type="body" idx="1"/>
          </p:nvPr>
        </p:nvSpPr>
        <p:spPr>
          <a:xfrm>
            <a:off x="457200" y="1600200"/>
            <a:ext cx="3487003" cy="3231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DA369"/>
              </a:buClr>
              <a:buSzPts val="1200"/>
              <a:buFont typeface="Arial"/>
              <a:buNone/>
            </a:pPr>
            <a:r>
              <a:rPr lang="en-US" sz="1200" b="0" i="0" u="none" strike="noStrike" cap="none" dirty="0">
                <a:solidFill>
                  <a:srgbClr val="1DA369"/>
                </a:solidFill>
                <a:latin typeface="Arial"/>
                <a:ea typeface="Arial"/>
                <a:cs typeface="Arial"/>
                <a:sym typeface="Arial"/>
              </a:rPr>
              <a:t>Who are the Core Advocates?</a:t>
            </a:r>
            <a:endParaRPr dirty="0"/>
          </a:p>
          <a:p>
            <a:pPr marL="171450" indent="-171450">
              <a:spcBef>
                <a:spcPts val="240"/>
              </a:spcBef>
              <a:buClr>
                <a:srgbClr val="50524F"/>
              </a:buClr>
              <a:buSzPts val="1200"/>
            </a:pPr>
            <a:r>
              <a:rPr lang="en-US" sz="1200" b="0" i="0" u="none" strike="noStrike" cap="none" dirty="0">
                <a:solidFill>
                  <a:srgbClr val="50524F"/>
                </a:solidFill>
                <a:latin typeface="Lucida Sans"/>
                <a:ea typeface="Lucida Sans"/>
                <a:cs typeface="Lucida Sans"/>
                <a:sym typeface="Lucida Sans"/>
              </a:rPr>
              <a:t>Core Advocates are educators who:</a:t>
            </a:r>
            <a:endParaRPr lang="en-US" dirty="0"/>
          </a:p>
          <a:p>
            <a:pPr marL="171450" indent="-171450">
              <a:spcBef>
                <a:spcPts val="240"/>
              </a:spcBef>
              <a:buClr>
                <a:srgbClr val="50524F"/>
              </a:buClr>
              <a:buSzPts val="1200"/>
            </a:pPr>
            <a:r>
              <a:rPr lang="en-US" sz="1200" b="0" i="0" u="none" strike="noStrike" cap="none" dirty="0">
                <a:solidFill>
                  <a:srgbClr val="575755"/>
                </a:solidFill>
                <a:latin typeface="Lucida Sans"/>
                <a:ea typeface="Lucida Sans"/>
                <a:cs typeface="Lucida Sans"/>
                <a:sym typeface="Lucida Sans"/>
              </a:rPr>
              <a:t>Believe in the potential of high-quality standards grounded in evidence to prepare all students for college and career. </a:t>
            </a:r>
            <a:endParaRPr lang="en-US" dirty="0"/>
          </a:p>
          <a:p>
            <a:pPr marL="171450" indent="-171450">
              <a:spcBef>
                <a:spcPts val="240"/>
              </a:spcBef>
              <a:buClr>
                <a:srgbClr val="50524F"/>
              </a:buClr>
              <a:buSzPts val="1200"/>
            </a:pPr>
            <a:r>
              <a:rPr lang="en-US" sz="1200" b="0" i="0" u="none" strike="noStrike" cap="none" dirty="0">
                <a:solidFill>
                  <a:srgbClr val="575755"/>
                </a:solidFill>
                <a:latin typeface="Lucida Sans"/>
                <a:ea typeface="Lucida Sans"/>
                <a:cs typeface="Lucida Sans"/>
                <a:sym typeface="Lucida Sans"/>
              </a:rPr>
              <a:t>Understand and embrace the Shifts in instruction and assessment required by college- and career-ready standards.</a:t>
            </a:r>
            <a:endParaRPr lang="en-US" dirty="0"/>
          </a:p>
          <a:p>
            <a:pPr marL="171450" indent="-171450">
              <a:spcBef>
                <a:spcPts val="240"/>
              </a:spcBef>
              <a:buClr>
                <a:srgbClr val="50524F"/>
              </a:buClr>
              <a:buSzPts val="1200"/>
            </a:pPr>
            <a:r>
              <a:rPr lang="en-US" sz="1200" b="0" i="0" u="none" strike="noStrike" cap="none" dirty="0">
                <a:solidFill>
                  <a:srgbClr val="575755"/>
                </a:solidFill>
                <a:latin typeface="Lucida Sans"/>
                <a:ea typeface="Lucida Sans"/>
                <a:cs typeface="Lucida Sans"/>
                <a:sym typeface="Lucida Sans"/>
              </a:rPr>
              <a:t>Are eager to support their colleagues and communities in understanding and translating the Shifts into instructional practice. </a:t>
            </a:r>
            <a:endParaRPr dirty="0"/>
          </a:p>
          <a:p>
            <a:pPr marL="342900" marR="0" lvl="0" indent="-266700" algn="l" rtl="0">
              <a:spcBef>
                <a:spcPts val="240"/>
              </a:spcBef>
              <a:spcAft>
                <a:spcPts val="0"/>
              </a:spcAft>
              <a:buClr>
                <a:srgbClr val="3F3F39"/>
              </a:buClr>
              <a:buSzPts val="1200"/>
              <a:buFont typeface="Arial"/>
              <a:buNone/>
            </a:pPr>
            <a:endParaRPr sz="1200" b="0" i="0" u="none" strike="noStrike" cap="none" dirty="0">
              <a:solidFill>
                <a:srgbClr val="575755"/>
              </a:solidFill>
              <a:latin typeface="Arial"/>
              <a:ea typeface="Arial"/>
              <a:cs typeface="Arial"/>
              <a:sym typeface="Arial"/>
            </a:endParaRPr>
          </a:p>
          <a:p>
            <a:pPr marL="342900" marR="0" lvl="0" indent="-266700" algn="l" rtl="0">
              <a:spcBef>
                <a:spcPts val="240"/>
              </a:spcBef>
              <a:spcAft>
                <a:spcPts val="0"/>
              </a:spcAft>
              <a:buClr>
                <a:srgbClr val="3F3F39"/>
              </a:buClr>
              <a:buSzPts val="1200"/>
              <a:buFont typeface="Arial"/>
              <a:buNone/>
            </a:pPr>
            <a:endParaRPr sz="1200" b="0" i="0" u="none" strike="noStrike" cap="none" dirty="0">
              <a:solidFill>
                <a:srgbClr val="575755"/>
              </a:solidFill>
              <a:latin typeface="Arial"/>
              <a:ea typeface="Arial"/>
              <a:cs typeface="Arial"/>
              <a:sym typeface="Arial"/>
            </a:endParaRPr>
          </a:p>
          <a:p>
            <a:pPr marL="342900" marR="0" lvl="0" indent="-266700" algn="l" rtl="0">
              <a:spcBef>
                <a:spcPts val="240"/>
              </a:spcBef>
              <a:spcAft>
                <a:spcPts val="0"/>
              </a:spcAft>
              <a:buClr>
                <a:srgbClr val="3F3F39"/>
              </a:buClr>
              <a:buSzPts val="1200"/>
              <a:buFont typeface="Arial"/>
              <a:buNone/>
            </a:pPr>
            <a:endParaRPr sz="1200" b="0" i="0" u="none" strike="noStrike" cap="none" dirty="0">
              <a:solidFill>
                <a:srgbClr val="3F3F39"/>
              </a:solidFill>
              <a:latin typeface="Lucida Sans"/>
              <a:ea typeface="Lucida Sans"/>
              <a:cs typeface="Lucida Sans"/>
              <a:sym typeface="Lucida Sans"/>
            </a:endParaRPr>
          </a:p>
        </p:txBody>
      </p:sp>
      <p:sp>
        <p:nvSpPr>
          <p:cNvPr id="713" name="Google Shape;713;p95"/>
          <p:cNvSpPr txBox="1">
            <a:spLocks noGrp="1"/>
          </p:cNvSpPr>
          <p:nvPr>
            <p:ph type="body" idx="2"/>
          </p:nvPr>
        </p:nvSpPr>
        <p:spPr>
          <a:xfrm>
            <a:off x="4176215" y="1600200"/>
            <a:ext cx="4510585" cy="3231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DA369"/>
              </a:buClr>
              <a:buSzPts val="1200"/>
              <a:buFont typeface="Arial"/>
              <a:buNone/>
            </a:pPr>
            <a:r>
              <a:rPr lang="en-US" sz="1200" b="0" i="0" u="none" strike="noStrike" cap="none" dirty="0">
                <a:solidFill>
                  <a:srgbClr val="1DA369"/>
                </a:solidFill>
                <a:latin typeface="Arial"/>
                <a:ea typeface="Arial"/>
                <a:cs typeface="Arial"/>
                <a:sym typeface="Arial"/>
              </a:rPr>
              <a:t>What do Core Advocates do? </a:t>
            </a:r>
            <a:endParaRPr dirty="0"/>
          </a:p>
          <a:p>
            <a:pPr marL="342900" marR="0" lvl="0" indent="-342900" algn="l" rtl="0">
              <a:spcBef>
                <a:spcPts val="240"/>
              </a:spcBef>
              <a:spcAft>
                <a:spcPts val="0"/>
              </a:spcAft>
              <a:buClr>
                <a:srgbClr val="575756"/>
              </a:buClr>
              <a:buSzPts val="1200"/>
              <a:buFont typeface="Arial"/>
              <a:buChar char="•"/>
            </a:pPr>
            <a:r>
              <a:rPr lang="en-US" sz="1200" b="0" i="0" u="none" strike="noStrike" cap="none" dirty="0">
                <a:solidFill>
                  <a:srgbClr val="575756"/>
                </a:solidFill>
                <a:latin typeface="Lucida Sans"/>
                <a:ea typeface="Lucida Sans"/>
                <a:cs typeface="Lucida Sans"/>
                <a:sym typeface="Lucida Sans"/>
              </a:rPr>
              <a:t>As instructional advocates, Core Advocates lead other educators in their communities in understanding the Shifts, as well as sharing practices aligned to the Shifts and the standards. Among other actions, Core Advocates: </a:t>
            </a:r>
            <a:endParaRPr lang="en-US" dirty="0"/>
          </a:p>
          <a:p>
            <a:pPr marL="342900" marR="0" lvl="0" indent="-342900" algn="l" rtl="0">
              <a:spcBef>
                <a:spcPts val="240"/>
              </a:spcBef>
              <a:spcAft>
                <a:spcPts val="0"/>
              </a:spcAft>
              <a:buClr>
                <a:srgbClr val="575756"/>
              </a:buClr>
              <a:buSzPts val="1200"/>
              <a:buFont typeface="Arial"/>
              <a:buChar char="•"/>
            </a:pPr>
            <a:r>
              <a:rPr lang="en-US" sz="1200" b="0" i="0" u="none" strike="noStrike" cap="none" dirty="0">
                <a:solidFill>
                  <a:srgbClr val="575755"/>
                </a:solidFill>
                <a:latin typeface="Lucida Sans"/>
                <a:ea typeface="Lucida Sans"/>
                <a:cs typeface="Lucida Sans"/>
                <a:sym typeface="Lucida Sans"/>
              </a:rPr>
              <a:t>Lead professional development sessions and professional learning communities. </a:t>
            </a:r>
            <a:endParaRPr lang="en-US" dirty="0"/>
          </a:p>
          <a:p>
            <a:pPr marL="342900" marR="0" lvl="0" indent="-342900" algn="l" rtl="0">
              <a:spcBef>
                <a:spcPts val="240"/>
              </a:spcBef>
              <a:spcAft>
                <a:spcPts val="0"/>
              </a:spcAft>
              <a:buClr>
                <a:srgbClr val="575756"/>
              </a:buClr>
              <a:buSzPts val="1200"/>
              <a:buFont typeface="Arial"/>
              <a:buChar char="•"/>
            </a:pPr>
            <a:r>
              <a:rPr lang="en-US" sz="1200" b="0" i="0" u="none" strike="noStrike" cap="none" dirty="0">
                <a:solidFill>
                  <a:srgbClr val="575755"/>
                </a:solidFill>
                <a:latin typeface="Lucida Sans"/>
                <a:ea typeface="Lucida Sans"/>
                <a:cs typeface="Lucida Sans"/>
                <a:sym typeface="Lucida Sans"/>
              </a:rPr>
              <a:t>Create, refine, and share standards-aligned resources with the field. </a:t>
            </a:r>
            <a:endParaRPr lang="en-US" dirty="0"/>
          </a:p>
          <a:p>
            <a:pPr marL="342900" marR="0" lvl="0" indent="-342900" algn="l" rtl="0">
              <a:spcBef>
                <a:spcPts val="240"/>
              </a:spcBef>
              <a:spcAft>
                <a:spcPts val="0"/>
              </a:spcAft>
              <a:buClr>
                <a:srgbClr val="575756"/>
              </a:buClr>
              <a:buSzPts val="1200"/>
              <a:buFont typeface="Arial"/>
              <a:buChar char="•"/>
            </a:pPr>
            <a:r>
              <a:rPr lang="en-US" sz="1200" b="0" i="0" u="none" strike="noStrike" cap="none" dirty="0">
                <a:solidFill>
                  <a:srgbClr val="575755"/>
                </a:solidFill>
                <a:latin typeface="Lucida Sans"/>
                <a:ea typeface="Lucida Sans"/>
                <a:cs typeface="Lucida Sans"/>
                <a:sym typeface="Lucida Sans"/>
              </a:rPr>
              <a:t>Advocate for high-quality instruction, instructional resources, and professional learning. </a:t>
            </a:r>
            <a:endParaRPr lang="en-US" dirty="0"/>
          </a:p>
          <a:p>
            <a:pPr marL="342900" marR="0" lvl="0" indent="-342900" algn="l" rtl="0">
              <a:spcBef>
                <a:spcPts val="240"/>
              </a:spcBef>
              <a:spcAft>
                <a:spcPts val="0"/>
              </a:spcAft>
              <a:buClr>
                <a:srgbClr val="575756"/>
              </a:buClr>
              <a:buSzPts val="1200"/>
              <a:buFont typeface="Arial"/>
              <a:buChar char="•"/>
            </a:pPr>
            <a:r>
              <a:rPr lang="en-US" sz="1200" b="0" i="0" u="none" strike="noStrike" cap="none" dirty="0">
                <a:solidFill>
                  <a:srgbClr val="575755"/>
                </a:solidFill>
                <a:latin typeface="Lucida Sans"/>
                <a:ea typeface="Lucida Sans"/>
                <a:cs typeface="Lucida Sans"/>
                <a:sym typeface="Lucida Sans"/>
              </a:rPr>
              <a:t>Use and provide feedback on high-quality instructional tools and resources. </a:t>
            </a:r>
            <a:endParaRPr dirty="0"/>
          </a:p>
        </p:txBody>
      </p:sp>
      <p:sp>
        <p:nvSpPr>
          <p:cNvPr id="714" name="Google Shape;714;p95"/>
          <p:cNvSpPr/>
          <p:nvPr/>
        </p:nvSpPr>
        <p:spPr>
          <a:xfrm>
            <a:off x="4176215" y="5013869"/>
            <a:ext cx="4804013"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1DA369"/>
                </a:solidFill>
                <a:latin typeface="Arial"/>
                <a:ea typeface="Arial"/>
                <a:cs typeface="Arial"/>
                <a:sym typeface="Arial"/>
              </a:rPr>
              <a:t>How can I get involved? </a:t>
            </a:r>
            <a:endParaRPr/>
          </a:p>
          <a:p>
            <a:pPr marL="0" marR="0" lvl="0" indent="0" algn="l" rtl="0">
              <a:spcBef>
                <a:spcPts val="0"/>
              </a:spcBef>
              <a:spcAft>
                <a:spcPts val="0"/>
              </a:spcAft>
              <a:buNone/>
            </a:pPr>
            <a:r>
              <a:rPr lang="en-US" sz="1200">
                <a:solidFill>
                  <a:srgbClr val="575756"/>
                </a:solidFill>
                <a:latin typeface="Lucida Sans"/>
                <a:ea typeface="Lucida Sans"/>
                <a:cs typeface="Lucida Sans"/>
                <a:sym typeface="Lucida Sans"/>
              </a:rPr>
              <a:t>Join the Core Advocate Network by taking the Core Advocate survey at: </a:t>
            </a:r>
            <a:r>
              <a:rPr lang="en-US" sz="1200">
                <a:solidFill>
                  <a:srgbClr val="1DA369"/>
                </a:solidFill>
                <a:latin typeface="Lucida Sans"/>
                <a:ea typeface="Lucida Sans"/>
                <a:cs typeface="Lucida Sans"/>
                <a:sym typeface="Lucida Sans"/>
              </a:rPr>
              <a:t>www.achievethecore.org/ca-signup </a:t>
            </a:r>
            <a:endParaRPr/>
          </a:p>
          <a:p>
            <a:pPr marL="0" marR="0" lvl="0" indent="0" algn="l" rtl="0">
              <a:spcBef>
                <a:spcPts val="0"/>
              </a:spcBef>
              <a:spcAft>
                <a:spcPts val="0"/>
              </a:spcAft>
              <a:buNone/>
            </a:pPr>
            <a:endParaRPr sz="1200">
              <a:solidFill>
                <a:srgbClr val="575756"/>
              </a:solidFill>
              <a:latin typeface="Lucida Sans"/>
              <a:ea typeface="Lucida Sans"/>
              <a:cs typeface="Lucida Sans"/>
              <a:sym typeface="Lucida Sans"/>
            </a:endParaRPr>
          </a:p>
          <a:p>
            <a:pPr marL="0" marR="0" lvl="0" indent="0" algn="l" rtl="0">
              <a:spcBef>
                <a:spcPts val="0"/>
              </a:spcBef>
              <a:spcAft>
                <a:spcPts val="0"/>
              </a:spcAft>
              <a:buNone/>
            </a:pPr>
            <a:r>
              <a:rPr lang="en-US" sz="1200">
                <a:solidFill>
                  <a:srgbClr val="575756"/>
                </a:solidFill>
                <a:latin typeface="Lucida Sans"/>
                <a:ea typeface="Lucida Sans"/>
                <a:cs typeface="Lucida Sans"/>
                <a:sym typeface="Lucida Sans"/>
              </a:rPr>
              <a:t>Email </a:t>
            </a:r>
            <a:r>
              <a:rPr lang="en-US" sz="1200">
                <a:solidFill>
                  <a:srgbClr val="1DA369"/>
                </a:solidFill>
                <a:latin typeface="Lucida Sans"/>
                <a:ea typeface="Lucida Sans"/>
                <a:cs typeface="Lucida Sans"/>
                <a:sym typeface="Lucida Sans"/>
              </a:rPr>
              <a:t>coreadvocates@studentsachieve.net </a:t>
            </a:r>
            <a:r>
              <a:rPr lang="en-US" sz="1200">
                <a:solidFill>
                  <a:srgbClr val="575756"/>
                </a:solidFill>
                <a:latin typeface="Lucida Sans"/>
                <a:ea typeface="Lucida Sans"/>
                <a:cs typeface="Lucida Sans"/>
                <a:sym typeface="Lucida Sans"/>
              </a:rPr>
              <a:t>with any questions. </a:t>
            </a:r>
            <a:endParaRPr sz="1200">
              <a:solidFill>
                <a:schemeClr val="dk1"/>
              </a:solidFill>
              <a:latin typeface="Lucida Sans"/>
              <a:ea typeface="Lucida Sans"/>
              <a:cs typeface="Lucida Sans"/>
              <a:sym typeface="Lucida Sans"/>
            </a:endParaRPr>
          </a:p>
        </p:txBody>
      </p:sp>
      <p:pic>
        <p:nvPicPr>
          <p:cNvPr id="715" name="Google Shape;715;p95"/>
          <p:cNvPicPr preferRelativeResize="0"/>
          <p:nvPr/>
        </p:nvPicPr>
        <p:blipFill rotWithShape="1">
          <a:blip r:embed="rId3">
            <a:alphaModFix/>
          </a:blip>
          <a:srcRect/>
          <a:stretch/>
        </p:blipFill>
        <p:spPr>
          <a:xfrm>
            <a:off x="457200" y="4414297"/>
            <a:ext cx="2427708" cy="161523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1" name="Google Shape;721;p96"/>
          <p:cNvPicPr preferRelativeResize="0"/>
          <p:nvPr/>
        </p:nvPicPr>
        <p:blipFill>
          <a:blip r:embed="rId3">
            <a:alphaModFix/>
          </a:blip>
          <a:stretch>
            <a:fillRect/>
          </a:stretch>
        </p:blipFill>
        <p:spPr>
          <a:xfrm>
            <a:off x="2353100" y="1743075"/>
            <a:ext cx="5943600" cy="3790950"/>
          </a:xfrm>
          <a:prstGeom prst="rect">
            <a:avLst/>
          </a:prstGeom>
          <a:noFill/>
          <a:ln>
            <a:noFill/>
          </a:ln>
        </p:spPr>
      </p:pic>
      <p:pic>
        <p:nvPicPr>
          <p:cNvPr id="722" name="Google Shape;722;p96"/>
          <p:cNvPicPr preferRelativeResize="0"/>
          <p:nvPr/>
        </p:nvPicPr>
        <p:blipFill>
          <a:blip r:embed="rId4">
            <a:alphaModFix/>
          </a:blip>
          <a:stretch>
            <a:fillRect/>
          </a:stretch>
        </p:blipFill>
        <p:spPr>
          <a:xfrm>
            <a:off x="1521425" y="4914900"/>
            <a:ext cx="619125" cy="619125"/>
          </a:xfrm>
          <a:prstGeom prst="rect">
            <a:avLst/>
          </a:prstGeom>
          <a:noFill/>
          <a:ln>
            <a:noFill/>
          </a:ln>
        </p:spPr>
      </p:pic>
      <p:pic>
        <p:nvPicPr>
          <p:cNvPr id="723" name="Google Shape;723;p96"/>
          <p:cNvPicPr preferRelativeResize="0"/>
          <p:nvPr/>
        </p:nvPicPr>
        <p:blipFill>
          <a:blip r:embed="rId5">
            <a:alphaModFix/>
          </a:blip>
          <a:stretch>
            <a:fillRect/>
          </a:stretch>
        </p:blipFill>
        <p:spPr>
          <a:xfrm>
            <a:off x="1521425" y="4169975"/>
            <a:ext cx="619125" cy="504825"/>
          </a:xfrm>
          <a:prstGeom prst="rect">
            <a:avLst/>
          </a:prstGeom>
          <a:noFill/>
          <a:ln>
            <a:noFill/>
          </a:ln>
        </p:spPr>
      </p:pic>
      <p:pic>
        <p:nvPicPr>
          <p:cNvPr id="724" name="Google Shape;724;p96"/>
          <p:cNvPicPr preferRelativeResize="0"/>
          <p:nvPr/>
        </p:nvPicPr>
        <p:blipFill>
          <a:blip r:embed="rId6">
            <a:alphaModFix/>
          </a:blip>
          <a:stretch>
            <a:fillRect/>
          </a:stretch>
        </p:blipFill>
        <p:spPr>
          <a:xfrm>
            <a:off x="1521425" y="3301225"/>
            <a:ext cx="619125" cy="628650"/>
          </a:xfrm>
          <a:prstGeom prst="rect">
            <a:avLst/>
          </a:prstGeom>
          <a:noFill/>
          <a:ln>
            <a:noFill/>
          </a:ln>
        </p:spPr>
      </p:pic>
      <p:pic>
        <p:nvPicPr>
          <p:cNvPr id="725" name="Google Shape;725;p96"/>
          <p:cNvPicPr preferRelativeResize="0"/>
          <p:nvPr/>
        </p:nvPicPr>
        <p:blipFill>
          <a:blip r:embed="rId7">
            <a:alphaModFix/>
          </a:blip>
          <a:stretch>
            <a:fillRect/>
          </a:stretch>
        </p:blipFill>
        <p:spPr>
          <a:xfrm>
            <a:off x="1397600" y="1697075"/>
            <a:ext cx="866775" cy="619125"/>
          </a:xfrm>
          <a:prstGeom prst="rect">
            <a:avLst/>
          </a:prstGeom>
          <a:noFill/>
          <a:ln>
            <a:noFill/>
          </a:ln>
        </p:spPr>
      </p:pic>
      <p:pic>
        <p:nvPicPr>
          <p:cNvPr id="726" name="Google Shape;726;p96"/>
          <p:cNvPicPr preferRelativeResize="0"/>
          <p:nvPr/>
        </p:nvPicPr>
        <p:blipFill>
          <a:blip r:embed="rId8">
            <a:alphaModFix/>
          </a:blip>
          <a:stretch>
            <a:fillRect/>
          </a:stretch>
        </p:blipFill>
        <p:spPr>
          <a:xfrm>
            <a:off x="342900" y="545713"/>
            <a:ext cx="7820025" cy="742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dirty="0">
                <a:solidFill>
                  <a:schemeClr val="tx2">
                    <a:lumMod val="50000"/>
                  </a:schemeClr>
                </a:solidFill>
                <a:latin typeface="Lucida Sans"/>
                <a:ea typeface="Lucida Sans"/>
                <a:cs typeface="Lucida Sans"/>
                <a:sym typeface="Lucida Sans"/>
              </a:rPr>
              <a:t>Materials </a:t>
            </a:r>
            <a:r>
              <a:rPr lang="en-US" sz="2800" b="0" i="0" u="none" strike="noStrike" cap="none" dirty="0">
                <a:solidFill>
                  <a:schemeClr val="tx2">
                    <a:lumMod val="50000"/>
                  </a:schemeClr>
                </a:solidFill>
                <a:sym typeface="Lucida Sans"/>
              </a:rPr>
              <a:t>for Today </a:t>
            </a:r>
            <a:endParaRPr dirty="0">
              <a:solidFill>
                <a:schemeClr val="tx2">
                  <a:lumMod val="50000"/>
                </a:schemeClr>
              </a:solidFill>
            </a:endParaRPr>
          </a:p>
        </p:txBody>
      </p:sp>
      <p:sp>
        <p:nvSpPr>
          <p:cNvPr id="424" name="Google Shape;424;p59"/>
          <p:cNvSpPr txBox="1">
            <a:spLocks noGrp="1"/>
          </p:cNvSpPr>
          <p:nvPr>
            <p:ph type="body" idx="1"/>
          </p:nvPr>
        </p:nvSpPr>
        <p:spPr>
          <a:xfrm>
            <a:off x="457200" y="1295400"/>
            <a:ext cx="8229600" cy="510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9"/>
              </a:buClr>
              <a:buSzPts val="2000"/>
              <a:buFont typeface="Arial"/>
              <a:buNone/>
            </a:pPr>
            <a:endParaRPr sz="2000" b="0" i="0" u="none" strike="noStrike" cap="none" dirty="0">
              <a:solidFill>
                <a:schemeClr val="tx2">
                  <a:lumMod val="50000"/>
                </a:schemeClr>
              </a:solidFill>
              <a:latin typeface="Lucida Sans"/>
              <a:ea typeface="Lucida Sans"/>
              <a:cs typeface="Lucida Sans"/>
              <a:sym typeface="Lucida Sans"/>
            </a:endParaRPr>
          </a:p>
          <a:p>
            <a:pPr marL="0" marR="0" lvl="0" indent="0" algn="l" rtl="0">
              <a:spcBef>
                <a:spcPts val="400"/>
              </a:spcBef>
              <a:spcAft>
                <a:spcPts val="0"/>
              </a:spcAft>
              <a:buClr>
                <a:srgbClr val="3F3F39"/>
              </a:buClr>
              <a:buSzPts val="2000"/>
              <a:buFont typeface="Arial"/>
              <a:buNone/>
            </a:pPr>
            <a:r>
              <a:rPr lang="en-US" sz="2000" b="1" i="0" u="none" strike="noStrike" cap="none" dirty="0">
                <a:solidFill>
                  <a:schemeClr val="tx2">
                    <a:lumMod val="50000"/>
                  </a:schemeClr>
                </a:solidFill>
                <a:sym typeface="Lucida Sans"/>
              </a:rPr>
              <a:t>Master Copies</a:t>
            </a:r>
            <a:endParaRPr dirty="0">
              <a:solidFill>
                <a:schemeClr val="tx2">
                  <a:lumMod val="50000"/>
                </a:schemeClr>
              </a:solidFill>
            </a:endParaRPr>
          </a:p>
          <a:p>
            <a:pPr marL="342900" marR="0" lvl="0" indent="-330200" algn="l" rtl="0">
              <a:spcBef>
                <a:spcPts val="400"/>
              </a:spcBef>
              <a:spcAft>
                <a:spcPts val="0"/>
              </a:spcAft>
              <a:buClr>
                <a:srgbClr val="3F3F39"/>
              </a:buClr>
              <a:buSzPts val="1800"/>
              <a:buFont typeface="Arial"/>
              <a:buChar char="•"/>
            </a:pPr>
            <a:r>
              <a:rPr lang="en-US" sz="1800" b="0" i="0" u="none" strike="noStrike" cap="none" dirty="0">
                <a:solidFill>
                  <a:schemeClr val="tx2">
                    <a:lumMod val="50000"/>
                  </a:schemeClr>
                </a:solidFill>
                <a:latin typeface="Lucida Sans"/>
                <a:ea typeface="Lucida Sans"/>
                <a:cs typeface="Lucida Sans"/>
                <a:sym typeface="Lucida Sans"/>
              </a:rPr>
              <a:t>Instructional Practice Guides for K–2 and 3–12 </a:t>
            </a:r>
            <a:endParaRPr sz="1800" b="0" i="0" u="none" strike="noStrike" cap="none" dirty="0">
              <a:solidFill>
                <a:schemeClr val="tx2">
                  <a:lumMod val="50000"/>
                </a:schemeClr>
              </a:solidFill>
              <a:latin typeface="Lucida Sans"/>
              <a:ea typeface="Lucida Sans"/>
              <a:cs typeface="Lucida Sans"/>
              <a:sym typeface="Lucida Sans"/>
            </a:endParaRPr>
          </a:p>
          <a:p>
            <a:pPr marL="342900" marR="0" lvl="0" indent="-330200" algn="l" rtl="0">
              <a:spcBef>
                <a:spcPts val="400"/>
              </a:spcBef>
              <a:spcAft>
                <a:spcPts val="0"/>
              </a:spcAft>
              <a:buClr>
                <a:srgbClr val="3F3F39"/>
              </a:buClr>
              <a:buSzPts val="1800"/>
              <a:buFont typeface="Arial"/>
              <a:buChar char="•"/>
            </a:pPr>
            <a:r>
              <a:rPr lang="en-US" sz="1800" dirty="0">
                <a:solidFill>
                  <a:schemeClr val="tx2">
                    <a:lumMod val="50000"/>
                  </a:schemeClr>
                </a:solidFill>
              </a:rPr>
              <a:t>Beyond the Lesson: Discussion Guide </a:t>
            </a:r>
            <a:endParaRPr dirty="0">
              <a:solidFill>
                <a:schemeClr val="tx2">
                  <a:lumMod val="50000"/>
                </a:schemeClr>
              </a:solidFill>
            </a:endParaRPr>
          </a:p>
          <a:p>
            <a:pPr marL="0" marR="0" lvl="0" indent="0" algn="l" rtl="0">
              <a:spcBef>
                <a:spcPts val="400"/>
              </a:spcBef>
              <a:spcAft>
                <a:spcPts val="0"/>
              </a:spcAft>
              <a:buClr>
                <a:srgbClr val="3F3F39"/>
              </a:buClr>
              <a:buSzPts val="2000"/>
              <a:buFont typeface="Arial"/>
              <a:buNone/>
            </a:pPr>
            <a:endParaRPr sz="2000" b="0" i="0" u="none" strike="noStrike" cap="none" dirty="0">
              <a:solidFill>
                <a:schemeClr val="tx2">
                  <a:lumMod val="50000"/>
                </a:schemeClr>
              </a:solidFill>
              <a:latin typeface="Lucida Sans"/>
              <a:ea typeface="Lucida Sans"/>
              <a:cs typeface="Lucida Sans"/>
              <a:sym typeface="Lucida Sans"/>
            </a:endParaRPr>
          </a:p>
          <a:p>
            <a:pPr marL="0" marR="0" lvl="0" indent="0" algn="l" rtl="0">
              <a:spcBef>
                <a:spcPts val="400"/>
              </a:spcBef>
              <a:spcAft>
                <a:spcPts val="0"/>
              </a:spcAft>
              <a:buClr>
                <a:srgbClr val="3F3F39"/>
              </a:buClr>
              <a:buSzPts val="2000"/>
              <a:buFont typeface="Arial"/>
              <a:buNone/>
            </a:pPr>
            <a:r>
              <a:rPr lang="en-US" sz="2000" b="1" i="0" u="none" strike="noStrike" cap="none" dirty="0">
                <a:solidFill>
                  <a:schemeClr val="tx2">
                    <a:lumMod val="50000"/>
                  </a:schemeClr>
                </a:solidFill>
                <a:sym typeface="Lucida Sans"/>
              </a:rPr>
              <a:t>Activities and Materials</a:t>
            </a:r>
            <a:endParaRPr dirty="0">
              <a:solidFill>
                <a:schemeClr val="tx2">
                  <a:lumMod val="50000"/>
                </a:schemeClr>
              </a:solidFill>
            </a:endParaRPr>
          </a:p>
          <a:p>
            <a:pPr marL="342900" marR="301625" lvl="0" indent="-330200" rtl="0">
              <a:spcBef>
                <a:spcPts val="0"/>
              </a:spcBef>
              <a:spcAft>
                <a:spcPts val="0"/>
              </a:spcAft>
              <a:buClr>
                <a:schemeClr val="dk1"/>
              </a:buClr>
              <a:buSzPts val="1800"/>
              <a:buFont typeface="Courier New"/>
              <a:buChar char="•"/>
            </a:pPr>
            <a:r>
              <a:rPr lang="en-US" sz="1800" dirty="0">
                <a:solidFill>
                  <a:schemeClr val="tx2">
                    <a:lumMod val="50000"/>
                  </a:schemeClr>
                </a:solidFill>
              </a:rPr>
              <a:t>College- and Career-Ready Shifts in ELA/Literacy Document</a:t>
            </a:r>
            <a:endParaRPr sz="1800" dirty="0">
              <a:solidFill>
                <a:schemeClr val="tx2">
                  <a:lumMod val="50000"/>
                </a:schemeClr>
              </a:solidFill>
            </a:endParaRPr>
          </a:p>
          <a:p>
            <a:pPr marL="342900" marR="301625" lvl="0" indent="-330200" rtl="0">
              <a:spcBef>
                <a:spcPts val="600"/>
              </a:spcBef>
              <a:spcAft>
                <a:spcPts val="0"/>
              </a:spcAft>
              <a:buClr>
                <a:schemeClr val="dk1"/>
              </a:buClr>
              <a:buSzPts val="1800"/>
              <a:buFont typeface="Courier New"/>
              <a:buChar char="•"/>
            </a:pPr>
            <a:r>
              <a:rPr lang="en-US" sz="1800" dirty="0">
                <a:solidFill>
                  <a:schemeClr val="tx2">
                    <a:lumMod val="50000"/>
                  </a:schemeClr>
                </a:solidFill>
              </a:rPr>
              <a:t>Activity #1: Core Actions Scavenger Hunt</a:t>
            </a:r>
            <a:endParaRPr sz="1800" dirty="0">
              <a:solidFill>
                <a:schemeClr val="tx2">
                  <a:lumMod val="50000"/>
                </a:schemeClr>
              </a:solidFill>
            </a:endParaRPr>
          </a:p>
          <a:p>
            <a:pPr marL="342900" marR="301625" lvl="0" indent="-330200" rtl="0">
              <a:spcBef>
                <a:spcPts val="600"/>
              </a:spcBef>
              <a:spcAft>
                <a:spcPts val="0"/>
              </a:spcAft>
              <a:buClr>
                <a:schemeClr val="dk1"/>
              </a:buClr>
              <a:buSzPts val="1800"/>
              <a:buFont typeface="Courier New"/>
              <a:buChar char="•"/>
            </a:pPr>
            <a:r>
              <a:rPr lang="en-US" sz="1800" dirty="0">
                <a:solidFill>
                  <a:schemeClr val="tx2">
                    <a:lumMod val="50000"/>
                  </a:schemeClr>
                </a:solidFill>
              </a:rPr>
              <a:t>Activity #2: Practice Core Action 1, High-Quality Texts</a:t>
            </a:r>
            <a:endParaRPr sz="1800" dirty="0">
              <a:solidFill>
                <a:schemeClr val="tx2">
                  <a:lumMod val="50000"/>
                </a:schemeClr>
              </a:solidFill>
            </a:endParaRPr>
          </a:p>
          <a:p>
            <a:pPr marL="342900" marR="301625" lvl="0" indent="-330200" rtl="0">
              <a:spcBef>
                <a:spcPts val="600"/>
              </a:spcBef>
              <a:spcAft>
                <a:spcPts val="0"/>
              </a:spcAft>
              <a:buClr>
                <a:schemeClr val="dk1"/>
              </a:buClr>
              <a:buSzPts val="1800"/>
              <a:buFont typeface="Courier New"/>
              <a:buChar char="•"/>
            </a:pPr>
            <a:r>
              <a:rPr lang="en-US" sz="1800" dirty="0">
                <a:solidFill>
                  <a:schemeClr val="tx2">
                    <a:lumMod val="50000"/>
                  </a:schemeClr>
                </a:solidFill>
              </a:rPr>
              <a:t>Activity #3: Practice Core Action 2, Text-Dependent Questions</a:t>
            </a:r>
            <a:endParaRPr sz="1800" dirty="0">
              <a:solidFill>
                <a:schemeClr val="tx2">
                  <a:lumMod val="50000"/>
                </a:schemeClr>
              </a:solidFill>
            </a:endParaRPr>
          </a:p>
          <a:p>
            <a:pPr marL="342900" marR="301625" lvl="0" indent="-330200" rtl="0">
              <a:spcBef>
                <a:spcPts val="600"/>
              </a:spcBef>
              <a:spcAft>
                <a:spcPts val="0"/>
              </a:spcAft>
              <a:buClr>
                <a:schemeClr val="dk1"/>
              </a:buClr>
              <a:buSzPts val="1800"/>
              <a:buFont typeface="Courier New"/>
              <a:buChar char="•"/>
            </a:pPr>
            <a:r>
              <a:rPr lang="en-US" sz="1800" dirty="0">
                <a:solidFill>
                  <a:schemeClr val="tx2">
                    <a:lumMod val="50000"/>
                  </a:schemeClr>
                </a:solidFill>
              </a:rPr>
              <a:t>Activity #4: Practice Core Action 3, Productive Engagement </a:t>
            </a:r>
            <a:endParaRPr sz="1800" dirty="0">
              <a:solidFill>
                <a:schemeClr val="tx2">
                  <a:lumMod val="50000"/>
                </a:schemeClr>
              </a:solidFill>
            </a:endParaRPr>
          </a:p>
          <a:p>
            <a:pPr marL="342900" marR="301625" lvl="0" indent="-330200" rtl="0">
              <a:spcBef>
                <a:spcPts val="600"/>
              </a:spcBef>
              <a:spcAft>
                <a:spcPts val="0"/>
              </a:spcAft>
              <a:buClr>
                <a:schemeClr val="dk1"/>
              </a:buClr>
              <a:buSzPts val="1800"/>
              <a:buFont typeface="Courier New"/>
              <a:buChar char="•"/>
            </a:pPr>
            <a:r>
              <a:rPr lang="en-US" sz="1800" dirty="0">
                <a:solidFill>
                  <a:schemeClr val="tx2">
                    <a:lumMod val="50000"/>
                  </a:schemeClr>
                </a:solidFill>
              </a:rPr>
              <a:t>Activity #5: Practice Putting It All Together</a:t>
            </a:r>
            <a:endParaRPr sz="1800" dirty="0">
              <a:solidFill>
                <a:schemeClr val="tx2">
                  <a:lumMod val="50000"/>
                </a:schemeClr>
              </a:solidFill>
            </a:endParaRPr>
          </a:p>
          <a:p>
            <a:pPr marL="0" marR="0" lvl="0" indent="0" algn="l" rtl="0">
              <a:spcBef>
                <a:spcPts val="600"/>
              </a:spcBef>
              <a:spcAft>
                <a:spcPts val="0"/>
              </a:spcAft>
              <a:buClr>
                <a:srgbClr val="3F3F39"/>
              </a:buClr>
              <a:buSzPts val="2000"/>
              <a:buFont typeface="Arial"/>
              <a:buNone/>
            </a:pPr>
            <a:endParaRP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dirty="0">
                <a:solidFill>
                  <a:schemeClr val="tx2">
                    <a:lumMod val="50000"/>
                  </a:schemeClr>
                </a:solidFill>
                <a:sym typeface="Lucida Sans"/>
              </a:rPr>
              <a:t>Consider</a:t>
            </a:r>
            <a:endParaRPr dirty="0">
              <a:solidFill>
                <a:schemeClr val="tx2">
                  <a:lumMod val="50000"/>
                </a:schemeClr>
              </a:solidFill>
            </a:endParaRPr>
          </a:p>
        </p:txBody>
      </p:sp>
      <p:sp>
        <p:nvSpPr>
          <p:cNvPr id="431" name="Google Shape;431;p60"/>
          <p:cNvSpPr txBox="1">
            <a:spLocks noGrp="1"/>
          </p:cNvSpPr>
          <p:nvPr>
            <p:ph type="body" idx="1"/>
          </p:nvPr>
        </p:nvSpPr>
        <p:spPr>
          <a:xfrm>
            <a:off x="457200" y="1600200"/>
            <a:ext cx="8229600" cy="866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9"/>
              </a:buClr>
              <a:buSzPts val="2400"/>
              <a:buFont typeface="Arial"/>
              <a:buNone/>
            </a:pPr>
            <a:r>
              <a:rPr lang="en-US" sz="2400" b="0" i="0" u="none" strike="noStrike" cap="none" dirty="0">
                <a:solidFill>
                  <a:schemeClr val="tx2">
                    <a:lumMod val="50000"/>
                  </a:schemeClr>
                </a:solidFill>
                <a:latin typeface="Lucida Sans"/>
                <a:ea typeface="Lucida Sans"/>
                <a:cs typeface="Lucida Sans"/>
                <a:sym typeface="Lucida Sans"/>
              </a:rPr>
              <a:t>What do c</a:t>
            </a:r>
            <a:r>
              <a:rPr lang="en-US" dirty="0">
                <a:solidFill>
                  <a:schemeClr val="tx2">
                    <a:lumMod val="50000"/>
                  </a:schemeClr>
                </a:solidFill>
              </a:rPr>
              <a:t>ollege- and career-ready standards</a:t>
            </a:r>
            <a:r>
              <a:rPr lang="en-US" sz="2400" b="0" i="0" u="none" strike="noStrike" cap="none" dirty="0">
                <a:solidFill>
                  <a:schemeClr val="tx2">
                    <a:lumMod val="50000"/>
                  </a:schemeClr>
                </a:solidFill>
                <a:sym typeface="Lucida Sans"/>
              </a:rPr>
              <a:t> look like in the classroom?</a:t>
            </a:r>
            <a:endParaRPr dirty="0">
              <a:solidFill>
                <a:schemeClr val="tx2">
                  <a:lumMod val="50000"/>
                </a:schemeClr>
              </a:solidFill>
            </a:endParaRPr>
          </a:p>
          <a:p>
            <a:pPr marL="342900" marR="0" lvl="0" indent="-190500" algn="l" rtl="0">
              <a:spcBef>
                <a:spcPts val="480"/>
              </a:spcBef>
              <a:spcAft>
                <a:spcPts val="0"/>
              </a:spcAft>
              <a:buClr>
                <a:srgbClr val="3F3F39"/>
              </a:buClr>
              <a:buSzPts val="2400"/>
              <a:buFont typeface="Arial"/>
              <a:buNone/>
            </a:pPr>
            <a:endParaRPr sz="2400" b="0" i="0" u="none" strike="noStrike" cap="none" dirty="0">
              <a:solidFill>
                <a:srgbClr val="3F3F39"/>
              </a:solidFill>
              <a:latin typeface="Lucida Sans"/>
              <a:ea typeface="Lucida Sans"/>
              <a:cs typeface="Lucida Sans"/>
              <a:sym typeface="Lucida Sans"/>
            </a:endParaRPr>
          </a:p>
        </p:txBody>
      </p:sp>
      <p:pic>
        <p:nvPicPr>
          <p:cNvPr id="432" name="Google Shape;432;p60"/>
          <p:cNvPicPr preferRelativeResize="0"/>
          <p:nvPr/>
        </p:nvPicPr>
        <p:blipFill rotWithShape="1">
          <a:blip r:embed="rId3">
            <a:alphaModFix/>
          </a:blip>
          <a:srcRect/>
          <a:stretch/>
        </p:blipFill>
        <p:spPr>
          <a:xfrm>
            <a:off x="1849438" y="2752725"/>
            <a:ext cx="5578475" cy="30845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dirty="0">
                <a:solidFill>
                  <a:schemeClr val="tx2">
                    <a:lumMod val="50000"/>
                  </a:schemeClr>
                </a:solidFill>
                <a:sym typeface="Lucida Sans"/>
              </a:rPr>
              <a:t>Key Shifts in ELA/Literacy</a:t>
            </a:r>
            <a:endParaRPr dirty="0">
              <a:solidFill>
                <a:schemeClr val="tx2">
                  <a:lumMod val="50000"/>
                </a:schemeClr>
              </a:solidFill>
            </a:endParaRPr>
          </a:p>
        </p:txBody>
      </p:sp>
      <p:sp>
        <p:nvSpPr>
          <p:cNvPr id="439" name="Google Shape;439;p61"/>
          <p:cNvSpPr txBox="1">
            <a:spLocks noGrp="1"/>
          </p:cNvSpPr>
          <p:nvPr>
            <p:ph type="body" idx="1"/>
          </p:nvPr>
        </p:nvSpPr>
        <p:spPr>
          <a:xfrm>
            <a:off x="1482012" y="1530025"/>
            <a:ext cx="7204800" cy="389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9"/>
              </a:buClr>
              <a:buSzPts val="2400"/>
              <a:buFont typeface="Arial"/>
              <a:buNone/>
            </a:pPr>
            <a:r>
              <a:rPr lang="en-US" sz="2400" b="1" i="0" u="none" strike="noStrike" cap="none" dirty="0">
                <a:solidFill>
                  <a:schemeClr val="tx2">
                    <a:lumMod val="50000"/>
                  </a:schemeClr>
                </a:solidFill>
                <a:latin typeface="Lucida Sans"/>
                <a:ea typeface="Lucida Sans"/>
                <a:cs typeface="Lucida Sans"/>
                <a:sym typeface="Lucida Sans"/>
              </a:rPr>
              <a:t>Complexity:</a:t>
            </a:r>
            <a:r>
              <a:rPr lang="en-US" sz="2400" b="0" i="0" u="none" strike="noStrike" cap="none" dirty="0">
                <a:solidFill>
                  <a:schemeClr val="tx2">
                    <a:lumMod val="50000"/>
                  </a:schemeClr>
                </a:solidFill>
                <a:sym typeface="Lucida Sans"/>
              </a:rPr>
              <a:t> Practice regularly with complex text and its academic language.</a:t>
            </a:r>
            <a:endParaRPr dirty="0">
              <a:solidFill>
                <a:schemeClr val="tx2">
                  <a:lumMod val="50000"/>
                </a:schemeClr>
              </a:solidFill>
            </a:endParaRPr>
          </a:p>
          <a:p>
            <a:pPr marL="0" marR="0" lvl="0" indent="0" algn="l" rtl="0">
              <a:spcBef>
                <a:spcPts val="480"/>
              </a:spcBef>
              <a:spcAft>
                <a:spcPts val="0"/>
              </a:spcAft>
              <a:buClr>
                <a:srgbClr val="3F3F39"/>
              </a:buClr>
              <a:buSzPts val="2400"/>
              <a:buFont typeface="Arial"/>
              <a:buNone/>
            </a:pPr>
            <a:endParaRPr sz="2400" b="1" i="0" u="none" strike="noStrike" cap="none" dirty="0">
              <a:solidFill>
                <a:schemeClr val="tx2">
                  <a:lumMod val="50000"/>
                </a:schemeClr>
              </a:solidFill>
              <a:latin typeface="Lucida Sans"/>
              <a:ea typeface="Lucida Sans"/>
              <a:cs typeface="Lucida Sans"/>
              <a:sym typeface="Lucida Sans"/>
            </a:endParaRPr>
          </a:p>
          <a:p>
            <a:pPr marL="0" marR="0" lvl="0" indent="0" algn="l" rtl="0">
              <a:spcBef>
                <a:spcPts val="480"/>
              </a:spcBef>
              <a:spcAft>
                <a:spcPts val="0"/>
              </a:spcAft>
              <a:buClr>
                <a:srgbClr val="3F3F39"/>
              </a:buClr>
              <a:buSzPts val="2400"/>
              <a:buFont typeface="Arial"/>
              <a:buNone/>
            </a:pPr>
            <a:r>
              <a:rPr lang="en-US" sz="2400" b="1" i="0" u="none" strike="noStrike" cap="none" dirty="0">
                <a:solidFill>
                  <a:schemeClr val="tx2">
                    <a:lumMod val="50000"/>
                  </a:schemeClr>
                </a:solidFill>
                <a:latin typeface="Lucida Sans"/>
                <a:ea typeface="Lucida Sans"/>
                <a:cs typeface="Lucida Sans"/>
                <a:sym typeface="Lucida Sans"/>
              </a:rPr>
              <a:t>Evidence:</a:t>
            </a:r>
            <a:r>
              <a:rPr lang="en-US" sz="2400" b="0" i="0" u="none" strike="noStrike" cap="none" dirty="0">
                <a:solidFill>
                  <a:schemeClr val="tx2">
                    <a:lumMod val="50000"/>
                  </a:schemeClr>
                </a:solidFill>
                <a:sym typeface="Lucida Sans"/>
              </a:rPr>
              <a:t> Ground reading, writing, and speaking in evidence from text, both literary and informational.</a:t>
            </a:r>
            <a:endParaRPr dirty="0">
              <a:solidFill>
                <a:schemeClr val="tx2">
                  <a:lumMod val="50000"/>
                </a:schemeClr>
              </a:solidFill>
            </a:endParaRPr>
          </a:p>
          <a:p>
            <a:pPr marL="0" marR="0" lvl="0" indent="0" algn="l" rtl="0">
              <a:lnSpc>
                <a:spcPct val="100000"/>
              </a:lnSpc>
              <a:spcBef>
                <a:spcPts val="480"/>
              </a:spcBef>
              <a:spcAft>
                <a:spcPts val="0"/>
              </a:spcAft>
              <a:buClr>
                <a:srgbClr val="3F3F39"/>
              </a:buClr>
              <a:buSzPts val="2400"/>
              <a:buFont typeface="Arial"/>
              <a:buNone/>
            </a:pPr>
            <a:endParaRPr sz="2400" b="0" i="0" u="none" strike="noStrike" cap="none" dirty="0">
              <a:solidFill>
                <a:schemeClr val="tx2">
                  <a:lumMod val="50000"/>
                </a:schemeClr>
              </a:solidFill>
              <a:latin typeface="Lucida Sans"/>
              <a:ea typeface="Lucida Sans"/>
              <a:cs typeface="Lucida Sans"/>
              <a:sym typeface="Lucida Sans"/>
            </a:endParaRPr>
          </a:p>
          <a:p>
            <a:pPr marL="0" marR="0" lvl="0" indent="0" algn="l" rtl="0">
              <a:spcBef>
                <a:spcPts val="480"/>
              </a:spcBef>
              <a:spcAft>
                <a:spcPts val="0"/>
              </a:spcAft>
              <a:buClr>
                <a:srgbClr val="3F3F39"/>
              </a:buClr>
              <a:buSzPts val="2400"/>
              <a:buFont typeface="Arial"/>
              <a:buNone/>
            </a:pPr>
            <a:r>
              <a:rPr lang="en-US" sz="2400" b="1" i="0" u="none" strike="noStrike" cap="none" dirty="0">
                <a:solidFill>
                  <a:schemeClr val="tx2">
                    <a:lumMod val="50000"/>
                  </a:schemeClr>
                </a:solidFill>
                <a:latin typeface="Lucida Sans"/>
                <a:ea typeface="Lucida Sans"/>
                <a:cs typeface="Lucida Sans"/>
                <a:sym typeface="Lucida Sans"/>
              </a:rPr>
              <a:t>Knowledge: </a:t>
            </a:r>
            <a:r>
              <a:rPr lang="en-US" sz="2400" b="0" i="0" u="none" strike="noStrike" cap="none" dirty="0">
                <a:solidFill>
                  <a:schemeClr val="tx2">
                    <a:lumMod val="50000"/>
                  </a:schemeClr>
                </a:solidFill>
                <a:latin typeface="Lucida Sans"/>
                <a:ea typeface="Lucida Sans"/>
                <a:cs typeface="Lucida Sans"/>
                <a:sym typeface="Lucida Sans"/>
              </a:rPr>
              <a:t>Build knowledge through content-rich nonfiction</a:t>
            </a:r>
            <a:r>
              <a:rPr lang="en-US" sz="2400" b="0" i="0" u="none" strike="noStrike" cap="none" dirty="0">
                <a:solidFill>
                  <a:srgbClr val="3F3F39"/>
                </a:solidFill>
                <a:latin typeface="Lucida Sans"/>
                <a:ea typeface="Lucida Sans"/>
                <a:cs typeface="Lucida Sans"/>
                <a:sym typeface="Lucida Sans"/>
              </a:rPr>
              <a:t>.</a:t>
            </a:r>
            <a:endParaRPr dirty="0"/>
          </a:p>
          <a:p>
            <a:pPr marL="457200" marR="0" lvl="0" indent="-457200" algn="l" rtl="0">
              <a:lnSpc>
                <a:spcPct val="100000"/>
              </a:lnSpc>
              <a:spcBef>
                <a:spcPts val="480"/>
              </a:spcBef>
              <a:spcAft>
                <a:spcPts val="0"/>
              </a:spcAft>
              <a:buClr>
                <a:srgbClr val="3F3F39"/>
              </a:buClr>
              <a:buSzPts val="600"/>
              <a:buFont typeface="Calibri"/>
              <a:buNone/>
            </a:pPr>
            <a:endParaRPr sz="2400" b="0" i="0" u="none" strike="noStrike" cap="none" dirty="0">
              <a:solidFill>
                <a:schemeClr val="dk1"/>
              </a:solidFill>
              <a:latin typeface="Lucida Sans"/>
              <a:ea typeface="Lucida Sans"/>
              <a:cs typeface="Lucida Sans"/>
              <a:sym typeface="Lucida Sans"/>
            </a:endParaRPr>
          </a:p>
          <a:p>
            <a:pPr marL="457200" marR="0" lvl="0" indent="-457200" algn="l" rtl="0">
              <a:lnSpc>
                <a:spcPct val="100000"/>
              </a:lnSpc>
              <a:spcBef>
                <a:spcPts val="480"/>
              </a:spcBef>
              <a:spcAft>
                <a:spcPts val="0"/>
              </a:spcAft>
              <a:buClr>
                <a:srgbClr val="3F3F39"/>
              </a:buClr>
              <a:buSzPts val="600"/>
              <a:buFont typeface="Calibri"/>
              <a:buNone/>
            </a:pPr>
            <a:endParaRPr sz="2400" b="0" i="0" u="none" strike="noStrike" cap="none" dirty="0">
              <a:solidFill>
                <a:schemeClr val="dk1"/>
              </a:solidFill>
              <a:latin typeface="Lucida Sans"/>
              <a:ea typeface="Lucida Sans"/>
              <a:cs typeface="Lucida Sans"/>
              <a:sym typeface="Lucida Sans"/>
            </a:endParaRPr>
          </a:p>
        </p:txBody>
      </p:sp>
      <p:pic>
        <p:nvPicPr>
          <p:cNvPr id="440" name="Google Shape;440;p61"/>
          <p:cNvPicPr preferRelativeResize="0"/>
          <p:nvPr/>
        </p:nvPicPr>
        <p:blipFill rotWithShape="1">
          <a:blip r:embed="rId3">
            <a:alphaModFix/>
          </a:blip>
          <a:srcRect/>
          <a:stretch/>
        </p:blipFill>
        <p:spPr>
          <a:xfrm>
            <a:off x="461179" y="1515142"/>
            <a:ext cx="922362" cy="922362"/>
          </a:xfrm>
          <a:prstGeom prst="rect">
            <a:avLst/>
          </a:prstGeom>
          <a:noFill/>
          <a:ln>
            <a:noFill/>
          </a:ln>
        </p:spPr>
      </p:pic>
      <p:pic>
        <p:nvPicPr>
          <p:cNvPr id="441" name="Google Shape;441;p61"/>
          <p:cNvPicPr preferRelativeResize="0"/>
          <p:nvPr/>
        </p:nvPicPr>
        <p:blipFill rotWithShape="1">
          <a:blip r:embed="rId4">
            <a:alphaModFix/>
          </a:blip>
          <a:srcRect/>
          <a:stretch/>
        </p:blipFill>
        <p:spPr>
          <a:xfrm>
            <a:off x="461179" y="2856190"/>
            <a:ext cx="922361" cy="922361"/>
          </a:xfrm>
          <a:prstGeom prst="rect">
            <a:avLst/>
          </a:prstGeom>
          <a:noFill/>
          <a:ln>
            <a:noFill/>
          </a:ln>
        </p:spPr>
      </p:pic>
      <p:pic>
        <p:nvPicPr>
          <p:cNvPr id="442" name="Google Shape;442;p61"/>
          <p:cNvPicPr preferRelativeResize="0"/>
          <p:nvPr/>
        </p:nvPicPr>
        <p:blipFill rotWithShape="1">
          <a:blip r:embed="rId5">
            <a:alphaModFix/>
          </a:blip>
          <a:srcRect/>
          <a:stretch/>
        </p:blipFill>
        <p:spPr>
          <a:xfrm>
            <a:off x="457200" y="4311123"/>
            <a:ext cx="922361" cy="92236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1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2"/>
          <p:cNvSpPr txBox="1">
            <a:spLocks noGrp="1"/>
          </p:cNvSpPr>
          <p:nvPr>
            <p:ph type="title"/>
          </p:nvPr>
        </p:nvSpPr>
        <p:spPr>
          <a:xfrm>
            <a:off x="524932" y="397933"/>
            <a:ext cx="8229600" cy="685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dirty="0">
                <a:solidFill>
                  <a:schemeClr val="tx2">
                    <a:lumMod val="50000"/>
                  </a:schemeClr>
                </a:solidFill>
                <a:sym typeface="Lucida Sans"/>
              </a:rPr>
              <a:t>Instructional Practice Guides: Design </a:t>
            </a:r>
            <a:endParaRPr dirty="0">
              <a:solidFill>
                <a:schemeClr val="tx2">
                  <a:lumMod val="50000"/>
                </a:schemeClr>
              </a:solidFill>
            </a:endParaRPr>
          </a:p>
        </p:txBody>
      </p:sp>
      <p:sp>
        <p:nvSpPr>
          <p:cNvPr id="449" name="Google Shape;449;p62"/>
          <p:cNvSpPr/>
          <p:nvPr/>
        </p:nvSpPr>
        <p:spPr>
          <a:xfrm>
            <a:off x="524932" y="1393825"/>
            <a:ext cx="2453100" cy="4863540"/>
          </a:xfrm>
          <a:prstGeom prst="rect">
            <a:avLst/>
          </a:prstGeom>
          <a:noFill/>
          <a:ln>
            <a:noFill/>
          </a:ln>
        </p:spPr>
        <p:txBody>
          <a:bodyPr spcFirstLastPara="1" wrap="square" lIns="91425" tIns="45700" rIns="91425" bIns="45700" anchor="t" anchorCtr="0">
            <a:noAutofit/>
          </a:bodyPr>
          <a:lstStyle/>
          <a:p>
            <a:pPr marL="0" lvl="0" indent="0" rtl="0">
              <a:spcBef>
                <a:spcPts val="1200"/>
              </a:spcBef>
              <a:spcAft>
                <a:spcPts val="0"/>
              </a:spcAft>
              <a:buClr>
                <a:schemeClr val="dk1"/>
              </a:buClr>
              <a:buSzPts val="1100"/>
              <a:buFont typeface="Arial"/>
              <a:buNone/>
            </a:pPr>
            <a:r>
              <a:rPr lang="en-US" sz="2400" dirty="0">
                <a:solidFill>
                  <a:schemeClr val="tx2">
                    <a:lumMod val="50000"/>
                  </a:schemeClr>
                </a:solidFill>
                <a:latin typeface="Lucida Sans"/>
                <a:ea typeface="Lucida Sans"/>
                <a:cs typeface="Lucida Sans"/>
                <a:sym typeface="Lucida Sans"/>
              </a:rPr>
              <a:t>A coaching and collaboration tool for a </a:t>
            </a:r>
            <a:r>
              <a:rPr lang="en-US" sz="2400" b="1" i="1" dirty="0">
                <a:solidFill>
                  <a:schemeClr val="tx2">
                    <a:lumMod val="50000"/>
                  </a:schemeClr>
                </a:solidFill>
                <a:latin typeface="Lucida Sans"/>
                <a:ea typeface="Lucida Sans"/>
                <a:cs typeface="Lucida Sans"/>
                <a:sym typeface="Lucida Sans"/>
              </a:rPr>
              <a:t>single lesson </a:t>
            </a:r>
            <a:endParaRPr dirty="0">
              <a:solidFill>
                <a:schemeClr val="tx2">
                  <a:lumMod val="50000"/>
                </a:schemeClr>
              </a:solidFill>
            </a:endParaRPr>
          </a:p>
          <a:p>
            <a:pPr marL="0" marR="0" lvl="0" indent="0" algn="l" rtl="0">
              <a:spcBef>
                <a:spcPts val="1800"/>
              </a:spcBef>
              <a:spcAft>
                <a:spcPts val="0"/>
              </a:spcAft>
              <a:buNone/>
            </a:pPr>
            <a:r>
              <a:rPr lang="en-US" sz="2400" b="0" i="0" u="none" strike="noStrike" cap="none" dirty="0">
                <a:solidFill>
                  <a:schemeClr val="tx2">
                    <a:lumMod val="50000"/>
                  </a:schemeClr>
                </a:solidFill>
                <a:latin typeface="Lucida Sans"/>
                <a:ea typeface="Lucida Sans"/>
                <a:cs typeface="Lucida Sans"/>
                <a:sym typeface="Lucida Sans"/>
              </a:rPr>
              <a:t>ELA/literacy </a:t>
            </a:r>
            <a:r>
              <a:rPr lang="en-US" sz="2400" dirty="0">
                <a:solidFill>
                  <a:schemeClr val="tx2">
                    <a:lumMod val="50000"/>
                  </a:schemeClr>
                </a:solidFill>
                <a:latin typeface="Lucida Sans"/>
                <a:ea typeface="Lucida Sans"/>
                <a:cs typeface="Lucida Sans"/>
                <a:sym typeface="Lucida Sans"/>
              </a:rPr>
              <a:t>guide for </a:t>
            </a:r>
            <a:r>
              <a:rPr lang="en-US" sz="2400" b="0" i="0" u="none" strike="noStrike" cap="none" dirty="0">
                <a:solidFill>
                  <a:schemeClr val="tx2">
                    <a:lumMod val="50000"/>
                  </a:schemeClr>
                </a:solidFill>
                <a:latin typeface="Lucida Sans"/>
                <a:ea typeface="Lucida Sans"/>
                <a:cs typeface="Lucida Sans"/>
                <a:sym typeface="Lucida Sans"/>
              </a:rPr>
              <a:t>K–2 and 3–12</a:t>
            </a:r>
            <a:endParaRPr sz="2400" b="0" i="0" u="none" strike="noStrike" cap="none" dirty="0">
              <a:solidFill>
                <a:schemeClr val="tx2">
                  <a:lumMod val="50000"/>
                </a:schemeClr>
              </a:solidFill>
              <a:latin typeface="Lucida Sans"/>
              <a:ea typeface="Lucida Sans"/>
              <a:cs typeface="Lucida Sans"/>
              <a:sym typeface="Lucida Sans"/>
            </a:endParaRPr>
          </a:p>
          <a:p>
            <a:pPr marL="0" marR="0" lvl="0" indent="0" algn="l" rtl="0">
              <a:spcBef>
                <a:spcPts val="1800"/>
              </a:spcBef>
              <a:buNone/>
            </a:pPr>
            <a:r>
              <a:rPr lang="en-US" sz="2400" dirty="0">
                <a:solidFill>
                  <a:schemeClr val="tx2">
                    <a:lumMod val="50000"/>
                  </a:schemeClr>
                </a:solidFill>
                <a:latin typeface="Lucida Sans"/>
                <a:ea typeface="Lucida Sans"/>
                <a:cs typeface="Lucida Sans"/>
                <a:sym typeface="Lucida Sans"/>
              </a:rPr>
              <a:t>Available in printed and digital formats</a:t>
            </a:r>
            <a:endParaRPr sz="2400" dirty="0">
              <a:solidFill>
                <a:schemeClr val="tx2">
                  <a:lumMod val="50000"/>
                </a:schemeClr>
              </a:solidFill>
              <a:latin typeface="Lucida Sans"/>
              <a:ea typeface="Lucida Sans"/>
              <a:cs typeface="Lucida Sans"/>
              <a:sym typeface="Lucida Sans"/>
            </a:endParaRPr>
          </a:p>
        </p:txBody>
      </p:sp>
      <p:pic>
        <p:nvPicPr>
          <p:cNvPr id="2" name="Picture 1"/>
          <p:cNvPicPr>
            <a:picLocks noChangeAspect="1"/>
          </p:cNvPicPr>
          <p:nvPr/>
        </p:nvPicPr>
        <p:blipFill>
          <a:blip r:embed="rId3"/>
          <a:stretch>
            <a:fillRect/>
          </a:stretch>
        </p:blipFill>
        <p:spPr>
          <a:xfrm>
            <a:off x="2836505" y="1238252"/>
            <a:ext cx="6297435" cy="5029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63"/>
          <p:cNvPicPr preferRelativeResize="0"/>
          <p:nvPr/>
        </p:nvPicPr>
        <p:blipFill>
          <a:blip r:embed="rId3">
            <a:alphaModFix/>
          </a:blip>
          <a:stretch>
            <a:fillRect/>
          </a:stretch>
        </p:blipFill>
        <p:spPr>
          <a:xfrm>
            <a:off x="3829776" y="1437373"/>
            <a:ext cx="5216975" cy="3524450"/>
          </a:xfrm>
          <a:prstGeom prst="rect">
            <a:avLst/>
          </a:prstGeom>
          <a:noFill/>
          <a:ln>
            <a:noFill/>
          </a:ln>
        </p:spPr>
      </p:pic>
      <p:sp>
        <p:nvSpPr>
          <p:cNvPr id="457" name="Google Shape;457;p63"/>
          <p:cNvSpPr txBox="1">
            <a:spLocks noGrp="1"/>
          </p:cNvSpPr>
          <p:nvPr>
            <p:ph type="title"/>
          </p:nvPr>
        </p:nvSpPr>
        <p:spPr>
          <a:xfrm>
            <a:off x="427270" y="141983"/>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dirty="0">
                <a:solidFill>
                  <a:schemeClr val="tx2">
                    <a:lumMod val="50000"/>
                  </a:schemeClr>
                </a:solidFill>
                <a:sym typeface="Lucida Sans"/>
              </a:rPr>
              <a:t>Instructional Practice Guide: Design</a:t>
            </a:r>
            <a:endParaRPr dirty="0">
              <a:solidFill>
                <a:schemeClr val="tx2">
                  <a:lumMod val="50000"/>
                </a:schemeClr>
              </a:solidFill>
            </a:endParaRPr>
          </a:p>
        </p:txBody>
      </p:sp>
      <p:sp>
        <p:nvSpPr>
          <p:cNvPr id="458" name="Google Shape;458;p63"/>
          <p:cNvSpPr txBox="1">
            <a:spLocks noGrp="1"/>
          </p:cNvSpPr>
          <p:nvPr>
            <p:ph type="body" idx="1"/>
          </p:nvPr>
        </p:nvSpPr>
        <p:spPr>
          <a:xfrm>
            <a:off x="0" y="1388875"/>
            <a:ext cx="3823200" cy="487110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rgbClr val="3F3F39"/>
              </a:buClr>
              <a:buSzPts val="500"/>
              <a:buFont typeface="Arial"/>
              <a:buNone/>
            </a:pPr>
            <a:endParaRPr sz="2000" b="0" i="0" u="none" strike="noStrike" cap="none" dirty="0">
              <a:solidFill>
                <a:schemeClr val="tx2">
                  <a:lumMod val="50000"/>
                </a:schemeClr>
              </a:solidFill>
              <a:latin typeface="Lucida Sans"/>
              <a:ea typeface="Lucida Sans"/>
              <a:cs typeface="Lucida Sans"/>
              <a:sym typeface="Lucida Sans"/>
            </a:endParaRPr>
          </a:p>
          <a:p>
            <a:pPr marL="342900" marR="0" lvl="0" indent="-342900" algn="l" rtl="0">
              <a:lnSpc>
                <a:spcPct val="100000"/>
              </a:lnSpc>
              <a:spcBef>
                <a:spcPts val="400"/>
              </a:spcBef>
              <a:spcAft>
                <a:spcPts val="0"/>
              </a:spcAft>
              <a:buClr>
                <a:srgbClr val="3F3F39"/>
              </a:buClr>
              <a:buSzPts val="2000"/>
              <a:buFont typeface="Arial"/>
              <a:buChar char="•"/>
            </a:pPr>
            <a:r>
              <a:rPr lang="en-US" sz="2000" b="1" i="0" u="none" strike="noStrike" cap="none" dirty="0">
                <a:solidFill>
                  <a:schemeClr val="tx2">
                    <a:lumMod val="50000"/>
                  </a:schemeClr>
                </a:solidFill>
                <a:sym typeface="Lucida Sans"/>
              </a:rPr>
              <a:t>Core Actions</a:t>
            </a:r>
            <a:endParaRPr dirty="0">
              <a:solidFill>
                <a:schemeClr val="tx2">
                  <a:lumMod val="50000"/>
                </a:schemeClr>
              </a:solidFill>
            </a:endParaRPr>
          </a:p>
          <a:p>
            <a:pPr marL="457200" marR="0" lvl="1" indent="0" algn="l" rtl="0">
              <a:lnSpc>
                <a:spcPct val="100000"/>
              </a:lnSpc>
              <a:spcBef>
                <a:spcPts val="400"/>
              </a:spcBef>
              <a:spcAft>
                <a:spcPts val="0"/>
              </a:spcAft>
              <a:buClr>
                <a:srgbClr val="3F3F39"/>
              </a:buClr>
              <a:buSzPts val="500"/>
              <a:buFont typeface="Arial"/>
              <a:buNone/>
            </a:pPr>
            <a:r>
              <a:rPr lang="en-US" sz="2000" b="0" i="0" u="none" strike="noStrike" cap="none" dirty="0">
                <a:solidFill>
                  <a:schemeClr val="tx2">
                    <a:lumMod val="50000"/>
                  </a:schemeClr>
                </a:solidFill>
                <a:sym typeface="Lucida Sans"/>
              </a:rPr>
              <a:t>Key Practices </a:t>
            </a:r>
            <a:endParaRPr dirty="0">
              <a:solidFill>
                <a:schemeClr val="tx2">
                  <a:lumMod val="50000"/>
                </a:schemeClr>
              </a:solidFill>
            </a:endParaRPr>
          </a:p>
          <a:p>
            <a:pPr marL="457200" marR="0" lvl="1" indent="0" algn="l" rtl="0">
              <a:lnSpc>
                <a:spcPct val="100000"/>
              </a:lnSpc>
              <a:spcBef>
                <a:spcPts val="400"/>
              </a:spcBef>
              <a:spcAft>
                <a:spcPts val="0"/>
              </a:spcAft>
              <a:buClr>
                <a:srgbClr val="3F3F39"/>
              </a:buClr>
              <a:buSzPts val="500"/>
              <a:buFont typeface="Arial"/>
              <a:buNone/>
            </a:pPr>
            <a:r>
              <a:rPr lang="en-US" sz="2000" b="0" i="0" u="none" strike="noStrike" cap="none" dirty="0">
                <a:solidFill>
                  <a:schemeClr val="tx2">
                    <a:lumMod val="50000"/>
                  </a:schemeClr>
                </a:solidFill>
                <a:sym typeface="Lucida Sans"/>
              </a:rPr>
              <a:t>(numbered sections)</a:t>
            </a:r>
            <a:endParaRPr dirty="0">
              <a:solidFill>
                <a:schemeClr val="tx2">
                  <a:lumMod val="50000"/>
                </a:schemeClr>
              </a:solidFill>
            </a:endParaRPr>
          </a:p>
          <a:p>
            <a:pPr marL="457200" marR="0" lvl="1" indent="0" algn="l" rtl="0">
              <a:lnSpc>
                <a:spcPct val="100000"/>
              </a:lnSpc>
              <a:spcBef>
                <a:spcPts val="400"/>
              </a:spcBef>
              <a:spcAft>
                <a:spcPts val="0"/>
              </a:spcAft>
              <a:buClr>
                <a:srgbClr val="3F3F39"/>
              </a:buClr>
              <a:buSzPts val="500"/>
              <a:buFont typeface="Arial"/>
              <a:buNone/>
            </a:pPr>
            <a:endParaRPr sz="2000" b="0" i="0" u="none" strike="noStrike" cap="none" dirty="0">
              <a:solidFill>
                <a:schemeClr val="tx2">
                  <a:lumMod val="50000"/>
                </a:schemeClr>
              </a:solidFill>
              <a:latin typeface="Lucida Sans"/>
              <a:ea typeface="Lucida Sans"/>
              <a:cs typeface="Lucida Sans"/>
              <a:sym typeface="Lucida Sans"/>
            </a:endParaRPr>
          </a:p>
          <a:p>
            <a:pPr marL="457200" marR="0" lvl="1" indent="0" algn="l" rtl="0">
              <a:lnSpc>
                <a:spcPct val="100000"/>
              </a:lnSpc>
              <a:spcBef>
                <a:spcPts val="400"/>
              </a:spcBef>
              <a:spcAft>
                <a:spcPts val="0"/>
              </a:spcAft>
              <a:buClr>
                <a:srgbClr val="3F3F39"/>
              </a:buClr>
              <a:buSzPts val="500"/>
              <a:buFont typeface="Arial"/>
              <a:buNone/>
            </a:pPr>
            <a:endParaRPr sz="2000" b="0" i="0" u="none" strike="noStrike" cap="none" dirty="0">
              <a:solidFill>
                <a:schemeClr val="tx2">
                  <a:lumMod val="50000"/>
                </a:schemeClr>
              </a:solidFill>
              <a:latin typeface="Lucida Sans"/>
              <a:ea typeface="Lucida Sans"/>
              <a:cs typeface="Lucida Sans"/>
              <a:sym typeface="Lucida Sans"/>
            </a:endParaRPr>
          </a:p>
          <a:p>
            <a:pPr marL="342900" marR="0" lvl="0" indent="-342900" algn="l" rtl="0">
              <a:lnSpc>
                <a:spcPct val="100000"/>
              </a:lnSpc>
              <a:spcBef>
                <a:spcPts val="400"/>
              </a:spcBef>
              <a:spcAft>
                <a:spcPts val="0"/>
              </a:spcAft>
              <a:buClr>
                <a:srgbClr val="3F3F39"/>
              </a:buClr>
              <a:buSzPts val="2000"/>
              <a:buFont typeface="Arial"/>
              <a:buChar char="•"/>
            </a:pPr>
            <a:r>
              <a:rPr lang="en-US" sz="2000" b="1" i="0" u="none" strike="noStrike" cap="none" dirty="0">
                <a:solidFill>
                  <a:schemeClr val="tx2">
                    <a:lumMod val="50000"/>
                  </a:schemeClr>
                </a:solidFill>
                <a:sym typeface="Lucida Sans"/>
              </a:rPr>
              <a:t>Indicators</a:t>
            </a:r>
            <a:endParaRPr dirty="0">
              <a:solidFill>
                <a:schemeClr val="tx2">
                  <a:lumMod val="50000"/>
                </a:schemeClr>
              </a:solidFill>
            </a:endParaRPr>
          </a:p>
          <a:p>
            <a:pPr marL="457200" marR="0" lvl="1" indent="0" algn="l" rtl="0">
              <a:lnSpc>
                <a:spcPct val="100000"/>
              </a:lnSpc>
              <a:spcBef>
                <a:spcPts val="400"/>
              </a:spcBef>
              <a:spcAft>
                <a:spcPts val="0"/>
              </a:spcAft>
              <a:buClr>
                <a:srgbClr val="3F3F39"/>
              </a:buClr>
              <a:buSzPts val="500"/>
              <a:buFont typeface="Arial"/>
              <a:buNone/>
            </a:pPr>
            <a:r>
              <a:rPr lang="en-US" sz="2000" b="0" i="0" u="none" strike="noStrike" cap="none" dirty="0">
                <a:solidFill>
                  <a:schemeClr val="tx2">
                    <a:lumMod val="50000"/>
                  </a:schemeClr>
                </a:solidFill>
                <a:sym typeface="Lucida Sans"/>
              </a:rPr>
              <a:t>Observable </a:t>
            </a:r>
            <a:endParaRPr dirty="0">
              <a:solidFill>
                <a:schemeClr val="tx2">
                  <a:lumMod val="50000"/>
                </a:schemeClr>
              </a:solidFill>
            </a:endParaRPr>
          </a:p>
          <a:p>
            <a:pPr marL="457200" marR="0" lvl="1" indent="0" algn="l" rtl="0">
              <a:lnSpc>
                <a:spcPct val="100000"/>
              </a:lnSpc>
              <a:spcBef>
                <a:spcPts val="400"/>
              </a:spcBef>
              <a:spcAft>
                <a:spcPts val="0"/>
              </a:spcAft>
              <a:buClr>
                <a:srgbClr val="3F3F39"/>
              </a:buClr>
              <a:buSzPts val="500"/>
              <a:buFont typeface="Arial"/>
              <a:buNone/>
            </a:pPr>
            <a:r>
              <a:rPr lang="en-US" sz="2000" b="0" i="0" u="none" strike="noStrike" cap="none" dirty="0">
                <a:solidFill>
                  <a:schemeClr val="tx2">
                    <a:lumMod val="50000"/>
                  </a:schemeClr>
                </a:solidFill>
                <a:sym typeface="Lucida Sans"/>
              </a:rPr>
              <a:t>(lettered details under each Core Action)</a:t>
            </a:r>
            <a:endParaRPr dirty="0">
              <a:solidFill>
                <a:schemeClr val="tx2">
                  <a:lumMod val="50000"/>
                </a:schemeClr>
              </a:solidFill>
            </a:endParaRPr>
          </a:p>
        </p:txBody>
      </p:sp>
      <p:cxnSp>
        <p:nvCxnSpPr>
          <p:cNvPr id="459" name="Google Shape;459;p63"/>
          <p:cNvCxnSpPr/>
          <p:nvPr/>
        </p:nvCxnSpPr>
        <p:spPr>
          <a:xfrm rot="10800000" flipH="1">
            <a:off x="1971600" y="2927499"/>
            <a:ext cx="1956300" cy="893400"/>
          </a:xfrm>
          <a:prstGeom prst="straightConnector1">
            <a:avLst/>
          </a:prstGeom>
          <a:noFill/>
          <a:ln w="25400" cap="flat" cmpd="sng">
            <a:solidFill>
              <a:srgbClr val="C00000"/>
            </a:solidFill>
            <a:prstDash val="solid"/>
            <a:round/>
            <a:headEnd type="none" w="sm" len="sm"/>
            <a:tailEnd type="stealth" w="lg" len="lg"/>
          </a:ln>
        </p:spPr>
      </p:cxnSp>
      <p:cxnSp>
        <p:nvCxnSpPr>
          <p:cNvPr id="460" name="Google Shape;460;p63"/>
          <p:cNvCxnSpPr/>
          <p:nvPr/>
        </p:nvCxnSpPr>
        <p:spPr>
          <a:xfrm rot="10800000" flipH="1">
            <a:off x="2324151" y="1674009"/>
            <a:ext cx="1480200" cy="252900"/>
          </a:xfrm>
          <a:prstGeom prst="straightConnector1">
            <a:avLst/>
          </a:prstGeom>
          <a:noFill/>
          <a:ln w="25400" cap="flat" cmpd="sng">
            <a:solidFill>
              <a:srgbClr val="C00000"/>
            </a:solidFill>
            <a:prstDash val="solid"/>
            <a:round/>
            <a:headEnd type="none" w="sm" len="sm"/>
            <a:tailEnd type="stealth" w="lg" len="lg"/>
          </a:ln>
        </p:spPr>
      </p:cxnSp>
      <p:cxnSp>
        <p:nvCxnSpPr>
          <p:cNvPr id="461" name="Google Shape;461;p63"/>
          <p:cNvCxnSpPr/>
          <p:nvPr/>
        </p:nvCxnSpPr>
        <p:spPr>
          <a:xfrm>
            <a:off x="1989324" y="3903817"/>
            <a:ext cx="1887600" cy="277500"/>
          </a:xfrm>
          <a:prstGeom prst="straightConnector1">
            <a:avLst/>
          </a:prstGeom>
          <a:noFill/>
          <a:ln w="25400" cap="flat" cmpd="sng">
            <a:solidFill>
              <a:srgbClr val="C00000"/>
            </a:solidFill>
            <a:prstDash val="solid"/>
            <a:round/>
            <a:headEnd type="none" w="sm" len="sm"/>
            <a:tailEnd type="stealth" w="lg" len="lg"/>
          </a:ln>
        </p:spPr>
      </p:cxnSp>
      <p:sp>
        <p:nvSpPr>
          <p:cNvPr id="462" name="Google Shape;462;p63"/>
          <p:cNvSpPr txBox="1"/>
          <p:nvPr/>
        </p:nvSpPr>
        <p:spPr>
          <a:xfrm>
            <a:off x="3575676" y="4404328"/>
            <a:ext cx="40290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450"/>
              <a:buFont typeface="Calibri"/>
              <a:buNone/>
            </a:pPr>
            <a:r>
              <a:rPr lang="en-US" sz="1800" b="0" i="0" u="none" strike="noStrike" cap="none">
                <a:solidFill>
                  <a:srgbClr val="C00000"/>
                </a:solidFill>
                <a:latin typeface="Calibri"/>
                <a:ea typeface="Calibri"/>
                <a:cs typeface="Calibri"/>
                <a:sym typeface="Calibri"/>
              </a:rPr>
              <a:t>Space for evidence</a:t>
            </a:r>
            <a:endParaRPr/>
          </a:p>
        </p:txBody>
      </p:sp>
      <p:cxnSp>
        <p:nvCxnSpPr>
          <p:cNvPr id="463" name="Google Shape;463;p63"/>
          <p:cNvCxnSpPr/>
          <p:nvPr/>
        </p:nvCxnSpPr>
        <p:spPr>
          <a:xfrm rot="10800000" flipH="1">
            <a:off x="1914571" y="2095851"/>
            <a:ext cx="1936800" cy="1621200"/>
          </a:xfrm>
          <a:prstGeom prst="straightConnector1">
            <a:avLst/>
          </a:prstGeom>
          <a:noFill/>
          <a:ln w="25400" cap="flat" cmpd="sng">
            <a:solidFill>
              <a:srgbClr val="C00000"/>
            </a:solidFill>
            <a:prstDash val="solid"/>
            <a:round/>
            <a:headEnd type="none" w="sm" len="sm"/>
            <a:tailEnd type="stealth" w="lg" len="lg"/>
          </a:ln>
        </p:spPr>
      </p:cxnSp>
    </p:spTree>
  </p:cSld>
  <p:clrMapOvr>
    <a:masterClrMapping/>
  </p:clrMapOvr>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1915</TotalTime>
  <Words>8851</Words>
  <Application>Microsoft Office PowerPoint</Application>
  <PresentationFormat>On-screen Show (4:3)</PresentationFormat>
  <Paragraphs>625</Paragraphs>
  <Slides>41</Slides>
  <Notes>41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Calibri</vt:lpstr>
      <vt:lpstr>Courier New</vt:lpstr>
      <vt:lpstr>Lucida Sans</vt:lpstr>
      <vt:lpstr>SAP ATC PPT Template revised</vt:lpstr>
      <vt:lpstr>SAP ATC PPT Template revised</vt:lpstr>
      <vt:lpstr>Introduction to ELA/Literacy Instructional Practice Guide</vt:lpstr>
      <vt:lpstr>Goals</vt:lpstr>
      <vt:lpstr>Agenda</vt:lpstr>
      <vt:lpstr>Norms</vt:lpstr>
      <vt:lpstr>Materials for Today </vt:lpstr>
      <vt:lpstr>Consider</vt:lpstr>
      <vt:lpstr>Key Shifts in ELA/Literacy</vt:lpstr>
      <vt:lpstr>Instructional Practice Guides: Design </vt:lpstr>
      <vt:lpstr>Instructional Practice Guide: Design</vt:lpstr>
      <vt:lpstr>PowerPoint Presentation</vt:lpstr>
      <vt:lpstr>Activity #1: Core Actions Scavenger Hunt</vt:lpstr>
      <vt:lpstr>Core Action 1</vt:lpstr>
      <vt:lpstr>High-Quality Texts – How Will I Know?</vt:lpstr>
      <vt:lpstr>High-Quality Texts: Text Complexity </vt:lpstr>
      <vt:lpstr>Three Factors of Text Complexity</vt:lpstr>
      <vt:lpstr>Quantitative Scale</vt:lpstr>
      <vt:lpstr>What Is Complex Text, Exactly?</vt:lpstr>
      <vt:lpstr>What Makes a Text Complex?</vt:lpstr>
      <vt:lpstr>Qualitative Measures</vt:lpstr>
      <vt:lpstr>Reader and Task</vt:lpstr>
      <vt:lpstr>Activity #2: Practice Core Action 1, High- Quality Texts</vt:lpstr>
      <vt:lpstr>High-Quality Texts: Review and Discuss</vt:lpstr>
      <vt:lpstr>Core Action 2</vt:lpstr>
      <vt:lpstr>Text-Dependent Questions and Tasks – How  Will I Know?</vt:lpstr>
      <vt:lpstr>PowerPoint Presentation</vt:lpstr>
      <vt:lpstr>Text-dependent vs Text-specific</vt:lpstr>
      <vt:lpstr>Text-dependent? Text-specific? Neither?</vt:lpstr>
      <vt:lpstr>Text-dependent? Text-specific? Neither?</vt:lpstr>
      <vt:lpstr>Text-dependent? Text-specific? Neither?</vt:lpstr>
      <vt:lpstr>Activity #3: Practice Core Action 2, Text- Dependent Questions</vt:lpstr>
      <vt:lpstr>Text-Dependent Questions: Review and Discuss</vt:lpstr>
      <vt:lpstr>Core Action 3</vt:lpstr>
      <vt:lpstr>Core Action 3</vt:lpstr>
      <vt:lpstr>Productive Engagement – How Will I Know?</vt:lpstr>
      <vt:lpstr>Activity #4: Practice Core Action 3,  Productive Engagement</vt:lpstr>
      <vt:lpstr>Activity # 5: Practice Putting It All Together</vt:lpstr>
      <vt:lpstr>10th Grade – Man’s Search for Meaning</vt:lpstr>
      <vt:lpstr>Reflection</vt:lpstr>
      <vt:lpstr>Next Steps </vt:lpstr>
      <vt:lpstr>The Core Advocate Network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the Core: The ELA &amp; Literacy Instructional Practice Guides: Coaching Tools</dc:title>
  <dc:creator>Vincent</dc:creator>
  <cp:lastModifiedBy>Pascale Joseph</cp:lastModifiedBy>
  <cp:revision>49</cp:revision>
  <cp:lastPrinted>2018-08-17T15:46:37Z</cp:lastPrinted>
  <dcterms:modified xsi:type="dcterms:W3CDTF">2020-01-23T19:25:22Z</dcterms:modified>
</cp:coreProperties>
</file>