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307" r:id="rId11"/>
    <p:sldId id="266" r:id="rId12"/>
    <p:sldId id="308" r:id="rId13"/>
    <p:sldId id="267" r:id="rId14"/>
    <p:sldId id="268" r:id="rId15"/>
    <p:sldId id="269" r:id="rId16"/>
    <p:sldId id="270" r:id="rId17"/>
    <p:sldId id="271" r:id="rId18"/>
    <p:sldId id="272" r:id="rId19"/>
    <p:sldId id="309"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10" autoAdjust="0"/>
  </p:normalViewPr>
  <p:slideViewPr>
    <p:cSldViewPr snapToGrid="0">
      <p:cViewPr varScale="1">
        <p:scale>
          <a:sx n="64" d="100"/>
          <a:sy n="64" d="100"/>
        </p:scale>
        <p:origin x="1590" y="66"/>
      </p:cViewPr>
      <p:guideLst>
        <p:guide orient="horz" pos="2160"/>
        <p:guide pos="2880"/>
      </p:guideLst>
    </p:cSldViewPr>
  </p:slideViewPr>
  <p:outlineViewPr>
    <p:cViewPr>
      <p:scale>
        <a:sx n="33" d="100"/>
        <a:sy n="33" d="100"/>
      </p:scale>
      <p:origin x="0" y="86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CF568-13FD-48FC-B19A-DEA83EA885DA}" type="datetimeFigureOut">
              <a:rPr lang="en-US" smtClean="0"/>
              <a:t>1/23/2020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134C6-C72A-4026-9E95-9875CA420E80}" type="slidenum">
              <a:rPr lang="en-US" smtClean="0"/>
              <a:t>‹#›</a:t>
            </a:fld>
            <a:endParaRPr lang="en-US"/>
          </a:p>
        </p:txBody>
      </p:sp>
    </p:spTree>
    <p:extLst>
      <p:ext uri="{BB962C8B-B14F-4D97-AF65-F5344CB8AC3E}">
        <p14:creationId xmlns:p14="http://schemas.microsoft.com/office/powerpoint/2010/main" val="373663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module was last updated on February 2016.</a:t>
            </a:r>
          </a:p>
          <a:p>
            <a:endParaRPr lang="en-US" dirty="0"/>
          </a:p>
        </p:txBody>
      </p:sp>
      <p:sp>
        <p:nvSpPr>
          <p:cNvPr id="4" name="Slide Number Placeholder 3"/>
          <p:cNvSpPr>
            <a:spLocks noGrp="1"/>
          </p:cNvSpPr>
          <p:nvPr>
            <p:ph type="sldNum" sz="quarter" idx="10"/>
          </p:nvPr>
        </p:nvSpPr>
        <p:spPr/>
        <p:txBody>
          <a:bodyPr/>
          <a:lstStyle/>
          <a:p>
            <a:fld id="{903DB129-1A59-4811-88BF-3005636DCFAB}" type="slidenum">
              <a:rPr lang="en-US" smtClean="0"/>
              <a:pPr/>
              <a:t>1</a:t>
            </a:fld>
            <a:endParaRPr lang="en-US"/>
          </a:p>
        </p:txBody>
      </p:sp>
    </p:spTree>
    <p:extLst>
      <p:ext uri="{BB962C8B-B14F-4D97-AF65-F5344CB8AC3E}">
        <p14:creationId xmlns:p14="http://schemas.microsoft.com/office/powerpoint/2010/main" val="267772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a:p>
            <a:r>
              <a:rPr lang="en-US" b="1" dirty="0"/>
              <a:t>Big Idea:</a:t>
            </a:r>
          </a:p>
          <a:p>
            <a:endParaRPr lang="en-US" b="1" dirty="0"/>
          </a:p>
          <a:p>
            <a:pPr marL="628650" lvl="1" indent="-171450">
              <a:buFont typeface="Arial" panose="020B0604020202020204" pitchFamily="34" charset="0"/>
              <a:buChar char="•"/>
            </a:pPr>
            <a:r>
              <a:rPr lang="en-US" dirty="0"/>
              <a:t>Two features of a complex</a:t>
            </a:r>
            <a:r>
              <a:rPr lang="en-US" baseline="0" dirty="0"/>
              <a:t> text make a text not just more complicated, but difficult. </a:t>
            </a:r>
            <a:endParaRPr lang="en-US" dirty="0"/>
          </a:p>
          <a:p>
            <a:endParaRPr lang="en-US" dirty="0"/>
          </a:p>
          <a:p>
            <a:r>
              <a:rPr lang="en-US" b="1" baseline="0" dirty="0"/>
              <a:t>Details:</a:t>
            </a:r>
          </a:p>
          <a:p>
            <a:endParaRPr lang="en-US" baseline="0" dirty="0"/>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a:t>Ask participants which f the two are not</a:t>
            </a:r>
            <a:r>
              <a:rPr lang="en-US" baseline="0" dirty="0"/>
              <a:t> just </a:t>
            </a:r>
            <a:r>
              <a:rPr lang="en-US" u="sng" baseline="0" dirty="0"/>
              <a:t>complex, </a:t>
            </a:r>
            <a:r>
              <a:rPr lang="en-US" baseline="0" dirty="0"/>
              <a:t>but </a:t>
            </a:r>
            <a:r>
              <a:rPr lang="en-US" u="sng" baseline="0" dirty="0"/>
              <a:t>difficult?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u="sng" baseline="0" dirty="0"/>
              <a:t>Difficulty is in the READER. Complexity is in the TEXT.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u="none" baseline="0" dirty="0"/>
              <a:t>The difference is that 8 of them can make a text more complicated, but two of them also contribute most to make a text more difficult.</a:t>
            </a:r>
            <a:endParaRPr lang="en-US" u="sng" baseline="0" dirty="0"/>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Let participants discuss which two for a minute and then ask. The two are uncommon vocabulary (#1 by a landslide) and complex sentences (#2 and far ahead of the others).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After lots of research, it has been found that words have a lot to do with reading.  </a:t>
            </a:r>
            <a:r>
              <a:rPr lang="en-US" baseline="0" dirty="0">
                <a:sym typeface="Wingdings" panose="05000000000000000000" pitchFamily="2" charset="2"/>
              </a:rPr>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182B08-C8A8-4792-9451-D0C6A855989C}" type="slidenum">
              <a:rPr lang="en-US" smtClean="0"/>
              <a:pPr/>
              <a:t>11</a:t>
            </a:fld>
            <a:endParaRPr lang="en-US" dirty="0"/>
          </a:p>
        </p:txBody>
      </p:sp>
    </p:spTree>
    <p:extLst>
      <p:ext uri="{BB962C8B-B14F-4D97-AF65-F5344CB8AC3E}">
        <p14:creationId xmlns:p14="http://schemas.microsoft.com/office/powerpoint/2010/main" val="346060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85000" lnSpcReduction="20000"/>
          </a:bodyPr>
          <a:lstStyle/>
          <a:p>
            <a:endParaRPr lang="en-US" b="1" dirty="0"/>
          </a:p>
          <a:p>
            <a:endParaRPr lang="en-US" b="1" dirty="0"/>
          </a:p>
          <a:p>
            <a:r>
              <a:rPr lang="en-US" b="1" dirty="0"/>
              <a:t>Big</a:t>
            </a:r>
            <a:r>
              <a:rPr lang="en-US" b="1" baseline="0" dirty="0"/>
              <a:t> Idea:</a:t>
            </a:r>
          </a:p>
          <a:p>
            <a:endParaRPr lang="en-US" b="1" baseline="0" dirty="0"/>
          </a:p>
          <a:p>
            <a:pPr marL="628650" lvl="1" indent="-171450">
              <a:buFont typeface="Arial" panose="020B0604020202020204" pitchFamily="34" charset="0"/>
              <a:buChar char="•"/>
            </a:pPr>
            <a:r>
              <a:rPr lang="en-US" dirty="0"/>
              <a:t>Several</a:t>
            </a:r>
            <a:r>
              <a:rPr lang="en-US" baseline="0" dirty="0"/>
              <a:t> tools exist to measure the quantitative value of a text. </a:t>
            </a:r>
          </a:p>
          <a:p>
            <a:endParaRPr lang="en-US" dirty="0"/>
          </a:p>
          <a:p>
            <a:r>
              <a:rPr lang="en-US" b="1" dirty="0"/>
              <a:t>Details:</a:t>
            </a:r>
          </a:p>
          <a:p>
            <a:endParaRPr lang="en-US" b="1" baseline="0" dirty="0"/>
          </a:p>
          <a:p>
            <a:pPr marL="628650" lvl="1" indent="-171450">
              <a:buFont typeface="Arial"/>
              <a:buChar char="•"/>
            </a:pPr>
            <a:r>
              <a:rPr lang="en-US" baseline="0" dirty="0"/>
              <a:t>Of the three factors involved in measuring text complexity, this is the one most familiar to educators. </a:t>
            </a:r>
          </a:p>
          <a:p>
            <a:pPr marL="628650" lvl="1" indent="-171450">
              <a:buFont typeface="Arial"/>
              <a:buChar char="•"/>
            </a:pPr>
            <a:r>
              <a:rPr lang="en-US" baseline="0" dirty="0"/>
              <a:t>Each one develops a “staircase” of complexity through the grade levels.</a:t>
            </a:r>
          </a:p>
          <a:p>
            <a:pPr marL="628650" lvl="1" indent="-171450">
              <a:buFont typeface="Arial"/>
              <a:buChar char="•"/>
            </a:pPr>
            <a:r>
              <a:rPr lang="en-US" baseline="0" dirty="0"/>
              <a:t>Each one will achieve the requirements of the CCSS band level text complexity, and align to college and career readiness </a:t>
            </a:r>
          </a:p>
          <a:p>
            <a:pPr marL="628650" lvl="1" indent="-171450">
              <a:buFont typeface="Arial"/>
              <a:buChar char="•"/>
            </a:pPr>
            <a:r>
              <a:rPr lang="en-US" baseline="0" dirty="0"/>
              <a:t>Each of them have been validated in themselves and against each other in a strenuous research study (Nelson et al, 2012). In other words, any of them work. </a:t>
            </a:r>
          </a:p>
          <a:p>
            <a:pPr marL="0" indent="0">
              <a:buFont typeface="Arial"/>
              <a:buNone/>
            </a:pPr>
            <a:endParaRPr lang="en-US" baseline="0" dirty="0"/>
          </a:p>
          <a:p>
            <a:r>
              <a:rPr lang="en-US" baseline="0" dirty="0"/>
              <a:t>There is a lot of overlap between the top of one band and the beginning of the next. This is for a couple of reasons:</a:t>
            </a:r>
          </a:p>
          <a:p>
            <a:endParaRPr lang="en-US" baseline="0" dirty="0"/>
          </a:p>
          <a:p>
            <a:pPr marL="228600" indent="-228600">
              <a:buAutoNum type="arabicPeriod"/>
            </a:pPr>
            <a:r>
              <a:rPr lang="en-US" baseline="0" dirty="0"/>
              <a:t>Readers progress and backslide in surges and hard to predict ways. The overlap acknowledges that. </a:t>
            </a:r>
          </a:p>
          <a:p>
            <a:pPr marL="228600" indent="-228600">
              <a:buAutoNum type="arabicPeriod"/>
            </a:pPr>
            <a:r>
              <a:rPr lang="en-US" baseline="0" dirty="0"/>
              <a:t>That backsliding often happens when students move from grade to grade. </a:t>
            </a:r>
          </a:p>
          <a:p>
            <a:pPr marL="228600" indent="-228600">
              <a:buAutoNum type="arabicPeriod"/>
            </a:pPr>
            <a:r>
              <a:rPr lang="en-US" baseline="0" dirty="0"/>
              <a:t>Putting a numerical value on words is still a new and inexact science. So we should allow for overlap within the scale so we don’t misstate the precision of the scale. </a:t>
            </a:r>
          </a:p>
          <a:p>
            <a:pPr marL="0" indent="0">
              <a:buNone/>
            </a:pPr>
            <a:endParaRPr lang="en-US" baseline="0" dirty="0"/>
          </a:p>
          <a:p>
            <a:pPr marL="0" indent="0">
              <a:buNone/>
            </a:pPr>
            <a:r>
              <a:rPr lang="en-US" baseline="0" dirty="0"/>
              <a:t>No need to always choose Lexile but whatever you choose must be consistently used in the entire set.</a:t>
            </a:r>
          </a:p>
          <a:p>
            <a:endParaRPr lang="en-US" dirty="0"/>
          </a:p>
        </p:txBody>
      </p:sp>
      <p:sp>
        <p:nvSpPr>
          <p:cNvPr id="4" name="Slide Number Placeholder 3"/>
          <p:cNvSpPr>
            <a:spLocks noGrp="1"/>
          </p:cNvSpPr>
          <p:nvPr>
            <p:ph type="sldNum" sz="quarter" idx="10"/>
          </p:nvPr>
        </p:nvSpPr>
        <p:spPr/>
        <p:txBody>
          <a:bodyPr/>
          <a:lstStyle/>
          <a:p>
            <a:fld id="{965410E9-FA4F-4DAD-A952-DCE72BEDBD0E}" type="slidenum">
              <a:rPr lang="en-US" smtClean="0"/>
              <a:pPr/>
              <a:t>13</a:t>
            </a:fld>
            <a:endParaRPr lang="en-US" dirty="0"/>
          </a:p>
        </p:txBody>
      </p:sp>
    </p:spTree>
    <p:extLst>
      <p:ext uri="{BB962C8B-B14F-4D97-AF65-F5344CB8AC3E}">
        <p14:creationId xmlns:p14="http://schemas.microsoft.com/office/powerpoint/2010/main" val="2038716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Big Idea: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Qualitative measures</a:t>
            </a:r>
            <a:r>
              <a:rPr lang="en-US" baseline="0" dirty="0"/>
              <a:t> are best </a:t>
            </a:r>
            <a:r>
              <a:rPr lang="en-US" i="0" baseline="0" dirty="0"/>
              <a:t>measured through </a:t>
            </a:r>
            <a:r>
              <a:rPr lang="en-US" i="0" dirty="0">
                <a:solidFill>
                  <a:srgbClr val="000000"/>
                </a:solidFill>
              </a:rPr>
              <a:t>human evaluation</a:t>
            </a:r>
            <a:r>
              <a:rPr lang="en-US" i="0" baseline="0" dirty="0">
                <a:solidFill>
                  <a:srgbClr val="000000"/>
                </a:solidFill>
              </a:rPr>
              <a:t> of a text’s </a:t>
            </a:r>
            <a:r>
              <a:rPr lang="en-US" i="0" dirty="0">
                <a:solidFill>
                  <a:srgbClr val="000000"/>
                </a:solidFill>
              </a:rPr>
              <a:t>structure, language </a:t>
            </a:r>
            <a:endParaRPr lang="en-US" b="1" i="0" dirty="0">
              <a:solidFill>
                <a:srgbClr val="000000"/>
              </a:solidFill>
            </a:endParaRPr>
          </a:p>
          <a:p>
            <a:pPr marL="0" indent="0">
              <a:buFont typeface="Arial"/>
              <a:buNone/>
            </a:pPr>
            <a:endParaRPr lang="en-US" b="1" i="0" dirty="0">
              <a:solidFill>
                <a:srgbClr val="000000"/>
              </a:solidFill>
            </a:endParaRPr>
          </a:p>
          <a:p>
            <a:pPr marL="0" indent="0">
              <a:buFont typeface="Arial"/>
              <a:buNone/>
            </a:pPr>
            <a:r>
              <a:rPr lang="en-US" b="1" i="0" dirty="0">
                <a:solidFill>
                  <a:srgbClr val="000000"/>
                </a:solidFill>
              </a:rPr>
              <a:t>Details:</a:t>
            </a:r>
          </a:p>
          <a:p>
            <a:pPr marL="0" indent="0">
              <a:buFont typeface="Arial"/>
              <a:buNone/>
            </a:pPr>
            <a:endParaRPr lang="en-US" b="1" i="0" dirty="0">
              <a:solidFill>
                <a:srgbClr val="000000"/>
              </a:solidFill>
            </a:endParaRPr>
          </a:p>
          <a:p>
            <a:pPr marL="628650" lvl="1" indent="-171450">
              <a:buFont typeface="Arial"/>
              <a:buChar char="•"/>
            </a:pPr>
            <a:r>
              <a:rPr lang="en-US" dirty="0"/>
              <a:t>This is the chart we will be working with during the activity. </a:t>
            </a:r>
          </a:p>
          <a:p>
            <a:pPr marL="628650" lvl="1" indent="-171450">
              <a:buFont typeface="Arial"/>
              <a:buChar char="•"/>
            </a:pPr>
            <a:r>
              <a:rPr lang="en-US" dirty="0"/>
              <a:t>The features (or qualities) of text that go down the left column are</a:t>
            </a:r>
            <a:r>
              <a:rPr lang="en-US" baseline="0" dirty="0"/>
              <a:t> the cluster of features we will be evaluating in the text excerpt</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The definitions for </a:t>
            </a:r>
            <a:r>
              <a:rPr lang="en-US" i="0" dirty="0">
                <a:solidFill>
                  <a:srgbClr val="000000"/>
                </a:solidFill>
              </a:rPr>
              <a:t>structure, language and knowledge demands, and purpose</a:t>
            </a:r>
            <a:r>
              <a:rPr lang="en-US" i="0" baseline="0" dirty="0">
                <a:solidFill>
                  <a:srgbClr val="000000"/>
                </a:solidFill>
              </a:rPr>
              <a:t> come from the CCSSO rubric</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Quantitative measure lets them know in what level the text belongs, but the qualitative analysis they are going to do will give them information about how hard the text will be for their students and where they will need to pay attention when they are teaching the text.</a:t>
            </a:r>
            <a:r>
              <a:rPr lang="en-US" dirty="0">
                <a:effectLst/>
              </a:rPr>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65410E9-FA4F-4DAD-A952-DCE72BEDBD0E}" type="slidenum">
              <a:rPr lang="en-US" smtClean="0"/>
              <a:pPr/>
              <a:t>14</a:t>
            </a:fld>
            <a:endParaRPr lang="en-US" dirty="0"/>
          </a:p>
        </p:txBody>
      </p:sp>
    </p:spTree>
    <p:extLst>
      <p:ext uri="{BB962C8B-B14F-4D97-AF65-F5344CB8AC3E}">
        <p14:creationId xmlns:p14="http://schemas.microsoft.com/office/powerpoint/2010/main" val="1459139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a:p>
            <a:r>
              <a:rPr lang="en-US" b="1" dirty="0"/>
              <a:t>Big Idea:</a:t>
            </a:r>
          </a:p>
          <a:p>
            <a:endParaRPr lang="en-US" b="1" dirty="0"/>
          </a:p>
          <a:p>
            <a:pPr marL="628650" lvl="1" indent="-171450">
              <a:buFont typeface="Arial" panose="020B0604020202020204" pitchFamily="34" charset="0"/>
              <a:buChar char="•"/>
            </a:pPr>
            <a:r>
              <a:rPr lang="en-US" dirty="0"/>
              <a:t>Students who struggle with reading complex texts must be provided</a:t>
            </a:r>
            <a:r>
              <a:rPr lang="en-US" baseline="0" dirty="0"/>
              <a:t> with the proper support so they can access texts in a meaningful way. </a:t>
            </a:r>
            <a:endParaRPr lang="en-US" dirty="0"/>
          </a:p>
          <a:p>
            <a:endParaRPr lang="en-US" dirty="0"/>
          </a:p>
          <a:p>
            <a:r>
              <a:rPr lang="en-US" b="1" dirty="0"/>
              <a:t>Details:</a:t>
            </a:r>
          </a:p>
          <a:p>
            <a:endParaRPr lang="en-US" b="1" dirty="0"/>
          </a:p>
          <a:p>
            <a:pPr marL="628650" lvl="1" indent="-171450">
              <a:buFont typeface="Arial"/>
              <a:buChar char="•"/>
            </a:pPr>
            <a:r>
              <a:rPr lang="en-US" dirty="0"/>
              <a:t>This quote comes directly from</a:t>
            </a:r>
            <a:r>
              <a:rPr lang="en-US" baseline="0" dirty="0"/>
              <a:t> the standards. </a:t>
            </a:r>
          </a:p>
          <a:p>
            <a:pPr marL="628650" lvl="1" indent="-171450">
              <a:buFont typeface="Arial"/>
              <a:buChar char="•"/>
            </a:pPr>
            <a:r>
              <a:rPr lang="en-US" baseline="0" dirty="0"/>
              <a:t>Just because a student READS at a lower level doesn</a:t>
            </a:r>
            <a:r>
              <a:rPr lang="fr-FR" baseline="0" dirty="0"/>
              <a:t>’</a:t>
            </a:r>
            <a:r>
              <a:rPr lang="en-US" baseline="0" dirty="0"/>
              <a:t>t mean s/he THINKS at a lower level. </a:t>
            </a:r>
          </a:p>
          <a:p>
            <a:pPr marL="628650" lvl="1" indent="-171450">
              <a:buFont typeface="Arial"/>
              <a:buChar char="•"/>
            </a:pPr>
            <a:r>
              <a:rPr lang="en-US" baseline="0" dirty="0"/>
              <a:t>Access to appropriate text for everyone is paramount. </a:t>
            </a:r>
            <a:endParaRPr lang="en-US" dirty="0"/>
          </a:p>
          <a:p>
            <a:pPr marL="628650" lvl="1" indent="-171450">
              <a:buFont typeface="Arial"/>
              <a:buChar char="•"/>
            </a:pPr>
            <a:r>
              <a:rPr lang="en-US" dirty="0"/>
              <a:t>We</a:t>
            </a:r>
            <a:r>
              <a:rPr lang="en-US" baseline="0" dirty="0"/>
              <a:t> will look more at this third side of the triangle in the next activity. </a:t>
            </a:r>
          </a:p>
          <a:p>
            <a:pPr marL="628650" lvl="1" indent="-171450">
              <a:buFont typeface="Arial"/>
              <a:buChar char="•"/>
            </a:pPr>
            <a:r>
              <a:rPr lang="en-US" baseline="0" dirty="0"/>
              <a:t>It is very important to keep instruction in mind and  always consider how we might approach teaching students how to comprehend text as we evaluate it for its appropriateness for the classroom. </a:t>
            </a:r>
            <a:endParaRPr lang="en-US" dirty="0"/>
          </a:p>
          <a:p>
            <a:pPr marL="0" indent="0">
              <a:buFont typeface="Arial"/>
              <a:buNone/>
            </a:pPr>
            <a:endParaRPr lang="en-US" baseline="0" dirty="0"/>
          </a:p>
        </p:txBody>
      </p:sp>
      <p:sp>
        <p:nvSpPr>
          <p:cNvPr id="4" name="Slide Number Placeholder 3"/>
          <p:cNvSpPr>
            <a:spLocks noGrp="1"/>
          </p:cNvSpPr>
          <p:nvPr>
            <p:ph type="sldNum" sz="quarter" idx="10"/>
          </p:nvPr>
        </p:nvSpPr>
        <p:spPr/>
        <p:txBody>
          <a:bodyPr/>
          <a:lstStyle/>
          <a:p>
            <a:fld id="{7B182B08-C8A8-4792-9451-D0C6A855989C}" type="slidenum">
              <a:rPr lang="en-US" smtClean="0"/>
              <a:pPr/>
              <a:t>15</a:t>
            </a:fld>
            <a:endParaRPr lang="en-US" dirty="0"/>
          </a:p>
        </p:txBody>
      </p:sp>
    </p:spTree>
    <p:extLst>
      <p:ext uri="{BB962C8B-B14F-4D97-AF65-F5344CB8AC3E}">
        <p14:creationId xmlns:p14="http://schemas.microsoft.com/office/powerpoint/2010/main" val="41333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Not all texts will need this detail analysis of the text complexity, but some will.</a:t>
            </a:r>
          </a:p>
        </p:txBody>
      </p:sp>
      <p:sp>
        <p:nvSpPr>
          <p:cNvPr id="4" name="Slide Number Placeholder 3"/>
          <p:cNvSpPr>
            <a:spLocks noGrp="1"/>
          </p:cNvSpPr>
          <p:nvPr>
            <p:ph type="sldNum" sz="quarter" idx="10"/>
          </p:nvPr>
        </p:nvSpPr>
        <p:spPr/>
        <p:txBody>
          <a:bodyPr/>
          <a:lstStyle/>
          <a:p>
            <a:fld id="{7B182B08-C8A8-4792-9451-D0C6A855989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97161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These provide an example of less complex resources at the beginning of the set.  </a:t>
            </a:r>
          </a:p>
          <a:p>
            <a:pPr marL="171450" indent="-171450">
              <a:buFont typeface="Arial" panose="020B0604020202020204" pitchFamily="34" charset="0"/>
              <a:buChar char="•"/>
            </a:pPr>
            <a:r>
              <a:rPr lang="en-US" baseline="0" dirty="0"/>
              <a:t>The first articles provides a narrative account of the effects of water shortage across the world.</a:t>
            </a:r>
          </a:p>
          <a:p>
            <a:pPr marL="171450" indent="-171450">
              <a:buFont typeface="Arial" panose="020B0604020202020204" pitchFamily="34" charset="0"/>
              <a:buChar char="•"/>
            </a:pPr>
            <a:r>
              <a:rPr lang="en-US" baseline="0" dirty="0"/>
              <a:t>The infographic is simple to use and provides a lot of basic facts and figures about water around the world.</a:t>
            </a:r>
          </a:p>
          <a:p>
            <a:endParaRPr lang="en-US" baseline="0" dirty="0"/>
          </a:p>
        </p:txBody>
      </p:sp>
      <p:sp>
        <p:nvSpPr>
          <p:cNvPr id="4" name="Slide Number Placeholder 3"/>
          <p:cNvSpPr>
            <a:spLocks noGrp="1"/>
          </p:cNvSpPr>
          <p:nvPr>
            <p:ph type="sldNum" sz="quarter" idx="10"/>
          </p:nvPr>
        </p:nvSpPr>
        <p:spPr/>
        <p:txBody>
          <a:bodyPr/>
          <a:lstStyle/>
          <a:p>
            <a:fld id="{28090FA2-3753-4E7B-A760-0816B005BD13}" type="slidenum">
              <a:rPr lang="en-US" smtClean="0"/>
              <a:t>17</a:t>
            </a:fld>
            <a:endParaRPr lang="en-US"/>
          </a:p>
        </p:txBody>
      </p:sp>
    </p:spTree>
    <p:extLst>
      <p:ext uri="{BB962C8B-B14F-4D97-AF65-F5344CB8AC3E}">
        <p14:creationId xmlns:p14="http://schemas.microsoft.com/office/powerpoint/2010/main" val="2500795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8090FA2-3753-4E7B-A760-0816B005BD13}" type="slidenum">
              <a:rPr lang="en-US" smtClean="0"/>
              <a:t>18</a:t>
            </a:fld>
            <a:endParaRPr lang="en-US"/>
          </a:p>
        </p:txBody>
      </p:sp>
    </p:spTree>
    <p:extLst>
      <p:ext uri="{BB962C8B-B14F-4D97-AF65-F5344CB8AC3E}">
        <p14:creationId xmlns:p14="http://schemas.microsoft.com/office/powerpoint/2010/main" val="488034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Most complex article is last in the set.  Analysis of text complexity will be provide for this resource.</a:t>
            </a:r>
          </a:p>
          <a:p>
            <a:pPr marL="171450" indent="-171450">
              <a:buFont typeface="Arial" panose="020B0604020202020204" pitchFamily="34" charset="0"/>
              <a:buChar char="•"/>
            </a:pPr>
            <a:r>
              <a:rPr lang="en-US" baseline="0" dirty="0"/>
              <a:t>Set ends with an interactive website.</a:t>
            </a:r>
          </a:p>
          <a:p>
            <a:pPr marL="171450" indent="-171450">
              <a:buFont typeface="Arial" panose="020B0604020202020204" pitchFamily="34" charset="0"/>
              <a:buChar char="•"/>
            </a:pPr>
            <a:r>
              <a:rPr lang="en-US" baseline="0" dirty="0"/>
              <a:t>Both resources provide information about working towards a solution to the water shortage crisis.</a:t>
            </a:r>
          </a:p>
        </p:txBody>
      </p:sp>
      <p:sp>
        <p:nvSpPr>
          <p:cNvPr id="4" name="Slide Number Placeholder 3"/>
          <p:cNvSpPr>
            <a:spLocks noGrp="1"/>
          </p:cNvSpPr>
          <p:nvPr>
            <p:ph type="sldNum" sz="quarter" idx="10"/>
          </p:nvPr>
        </p:nvSpPr>
        <p:spPr/>
        <p:txBody>
          <a:bodyPr/>
          <a:lstStyle/>
          <a:p>
            <a:fld id="{28090FA2-3753-4E7B-A760-0816B005BD13}" type="slidenum">
              <a:rPr lang="en-US" smtClean="0"/>
              <a:t>20</a:t>
            </a:fld>
            <a:endParaRPr lang="en-US"/>
          </a:p>
        </p:txBody>
      </p:sp>
    </p:spTree>
    <p:extLst>
      <p:ext uri="{BB962C8B-B14F-4D97-AF65-F5344CB8AC3E}">
        <p14:creationId xmlns:p14="http://schemas.microsoft.com/office/powerpoint/2010/main" val="146320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Template</a:t>
            </a:r>
            <a:r>
              <a:rPr lang="en-US" baseline="0" dirty="0"/>
              <a:t> for complexity analysis</a:t>
            </a:r>
            <a:endParaRPr lang="en-US" dirty="0"/>
          </a:p>
        </p:txBody>
      </p:sp>
      <p:sp>
        <p:nvSpPr>
          <p:cNvPr id="4" name="Slide Number Placeholder 3"/>
          <p:cNvSpPr>
            <a:spLocks noGrp="1"/>
          </p:cNvSpPr>
          <p:nvPr>
            <p:ph type="sldNum" sz="quarter" idx="10"/>
          </p:nvPr>
        </p:nvSpPr>
        <p:spPr/>
        <p:txBody>
          <a:bodyPr/>
          <a:lstStyle/>
          <a:p>
            <a:fld id="{28090FA2-3753-4E7B-A760-0816B005BD13}" type="slidenum">
              <a:rPr lang="en-US" smtClean="0"/>
              <a:t>21</a:t>
            </a:fld>
            <a:endParaRPr lang="en-US"/>
          </a:p>
        </p:txBody>
      </p:sp>
    </p:spTree>
    <p:extLst>
      <p:ext uri="{BB962C8B-B14F-4D97-AF65-F5344CB8AC3E}">
        <p14:creationId xmlns:p14="http://schemas.microsoft.com/office/powerpoint/2010/main" val="3302642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Detailed</a:t>
            </a:r>
            <a:r>
              <a:rPr lang="en-US" baseline="0" dirty="0"/>
              <a:t> analysis of what make this article complex</a:t>
            </a:r>
          </a:p>
          <a:p>
            <a:pPr marL="171450" indent="-171450">
              <a:buFont typeface="Arial" panose="020B0604020202020204" pitchFamily="34" charset="0"/>
              <a:buChar char="•"/>
            </a:pPr>
            <a:r>
              <a:rPr lang="en-US" baseline="0" dirty="0"/>
              <a:t>Read one or two examples from the slide</a:t>
            </a:r>
          </a:p>
          <a:p>
            <a:pPr marL="171450" indent="-171450">
              <a:buFont typeface="Arial" panose="020B0604020202020204" pitchFamily="34" charset="0"/>
              <a:buChar char="•"/>
            </a:pPr>
            <a:r>
              <a:rPr lang="en-US" baseline="0" dirty="0"/>
              <a:t>If participant need practice with analyzing text complexity and if time allows.  Read the article and discuss the complexity demand using the rubric for Qualitative Features of Text complexity</a:t>
            </a:r>
            <a:endParaRPr lang="en-US" dirty="0"/>
          </a:p>
        </p:txBody>
      </p:sp>
      <p:sp>
        <p:nvSpPr>
          <p:cNvPr id="4" name="Slide Number Placeholder 3"/>
          <p:cNvSpPr>
            <a:spLocks noGrp="1"/>
          </p:cNvSpPr>
          <p:nvPr>
            <p:ph type="sldNum" sz="quarter" idx="10"/>
          </p:nvPr>
        </p:nvSpPr>
        <p:spPr/>
        <p:txBody>
          <a:bodyPr/>
          <a:lstStyle/>
          <a:p>
            <a:fld id="{28090FA2-3753-4E7B-A760-0816B005BD13}" type="slidenum">
              <a:rPr lang="en-US" smtClean="0"/>
              <a:t>22</a:t>
            </a:fld>
            <a:endParaRPr lang="en-US"/>
          </a:p>
        </p:txBody>
      </p:sp>
    </p:spTree>
    <p:extLst>
      <p:ext uri="{BB962C8B-B14F-4D97-AF65-F5344CB8AC3E}">
        <p14:creationId xmlns:p14="http://schemas.microsoft.com/office/powerpoint/2010/main" val="131004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There are many ways to organize resources in the Expert Pack, as long as it makes sense to the specific topic.</a:t>
            </a:r>
          </a:p>
          <a:p>
            <a:r>
              <a:rPr lang="en-US" baseline="0" dirty="0"/>
              <a:t>Cause and Effect, Problem/Solution, Chronologically, etc. can all work.  </a:t>
            </a:r>
          </a:p>
          <a:p>
            <a:r>
              <a:rPr lang="en-US" baseline="0" dirty="0"/>
              <a:t>Building knowledge is the goal</a:t>
            </a:r>
          </a:p>
        </p:txBody>
      </p:sp>
      <p:sp>
        <p:nvSpPr>
          <p:cNvPr id="4" name="Slide Number Placeholder 3"/>
          <p:cNvSpPr>
            <a:spLocks noGrp="1"/>
          </p:cNvSpPr>
          <p:nvPr>
            <p:ph type="sldNum" sz="quarter" idx="10"/>
          </p:nvPr>
        </p:nvSpPr>
        <p:spPr/>
        <p:txBody>
          <a:bodyPr/>
          <a:lstStyle/>
          <a:p>
            <a:fld id="{28090FA2-3753-4E7B-A760-0816B005BD13}" type="slidenum">
              <a:rPr lang="en-US" smtClean="0"/>
              <a:t>2</a:t>
            </a:fld>
            <a:endParaRPr lang="en-US"/>
          </a:p>
        </p:txBody>
      </p:sp>
    </p:spTree>
    <p:extLst>
      <p:ext uri="{BB962C8B-B14F-4D97-AF65-F5344CB8AC3E}">
        <p14:creationId xmlns:p14="http://schemas.microsoft.com/office/powerpoint/2010/main" val="2184987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Specific</a:t>
            </a:r>
            <a:r>
              <a:rPr lang="en-US" baseline="0" dirty="0"/>
              <a:t> guidance provided for the teacher, when thinking about supporting students with the reading of this article</a:t>
            </a:r>
            <a:endParaRPr lang="en-US" dirty="0"/>
          </a:p>
        </p:txBody>
      </p:sp>
      <p:sp>
        <p:nvSpPr>
          <p:cNvPr id="4" name="Slide Number Placeholder 3"/>
          <p:cNvSpPr>
            <a:spLocks noGrp="1"/>
          </p:cNvSpPr>
          <p:nvPr>
            <p:ph type="sldNum" sz="quarter" idx="10"/>
          </p:nvPr>
        </p:nvSpPr>
        <p:spPr/>
        <p:txBody>
          <a:bodyPr/>
          <a:lstStyle/>
          <a:p>
            <a:fld id="{28090FA2-3753-4E7B-A760-0816B005BD13}" type="slidenum">
              <a:rPr lang="en-US" smtClean="0"/>
              <a:t>23</a:t>
            </a:fld>
            <a:endParaRPr lang="en-US"/>
          </a:p>
        </p:txBody>
      </p:sp>
    </p:spTree>
    <p:extLst>
      <p:ext uri="{BB962C8B-B14F-4D97-AF65-F5344CB8AC3E}">
        <p14:creationId xmlns:p14="http://schemas.microsoft.com/office/powerpoint/2010/main" val="3738825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40C97-30D4-4C07-8A71-6C9FFD29917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97968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25</a:t>
            </a:fld>
            <a:endParaRPr lang="en-US"/>
          </a:p>
        </p:txBody>
      </p:sp>
    </p:spTree>
    <p:extLst>
      <p:ext uri="{BB962C8B-B14F-4D97-AF65-F5344CB8AC3E}">
        <p14:creationId xmlns:p14="http://schemas.microsoft.com/office/powerpoint/2010/main" val="386999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Review</a:t>
            </a:r>
            <a:r>
              <a:rPr lang="en-US" baseline="0" dirty="0"/>
              <a:t> some key ideas about Expert Pack that were shared earlier in the training.</a:t>
            </a:r>
          </a:p>
          <a:p>
            <a:r>
              <a:rPr lang="en-US" baseline="0" dirty="0"/>
              <a:t>The bolded ideas are the foundation for how LWR activities are designed.</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26</a:t>
            </a:fld>
            <a:endParaRPr lang="en-US"/>
          </a:p>
        </p:txBody>
      </p:sp>
    </p:spTree>
    <p:extLst>
      <p:ext uri="{BB962C8B-B14F-4D97-AF65-F5344CB8AC3E}">
        <p14:creationId xmlns:p14="http://schemas.microsoft.com/office/powerpoint/2010/main" val="3451126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27</a:t>
            </a:fld>
            <a:endParaRPr lang="en-US"/>
          </a:p>
        </p:txBody>
      </p:sp>
    </p:spTree>
    <p:extLst>
      <p:ext uri="{BB962C8B-B14F-4D97-AF65-F5344CB8AC3E}">
        <p14:creationId xmlns:p14="http://schemas.microsoft.com/office/powerpoint/2010/main" val="390895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Two types of LWR</a:t>
            </a:r>
            <a:r>
              <a:rPr lang="en-US" baseline="0" dirty="0"/>
              <a:t> activities.  The first type are Cumulative.</a:t>
            </a:r>
          </a:p>
          <a:p>
            <a:endParaRPr lang="en-US" baseline="0" dirty="0"/>
          </a:p>
          <a:p>
            <a:r>
              <a:rPr lang="en-US" baseline="0" dirty="0"/>
              <a:t>Read and discuss.</a:t>
            </a:r>
          </a:p>
        </p:txBody>
      </p:sp>
      <p:sp>
        <p:nvSpPr>
          <p:cNvPr id="4" name="Slide Number Placeholder 3"/>
          <p:cNvSpPr>
            <a:spLocks noGrp="1"/>
          </p:cNvSpPr>
          <p:nvPr>
            <p:ph type="sldNum" sz="quarter" idx="10"/>
          </p:nvPr>
        </p:nvSpPr>
        <p:spPr/>
        <p:txBody>
          <a:bodyPr/>
          <a:lstStyle/>
          <a:p>
            <a:fld id="{CB92E288-0D9A-42D5-9361-C908F019CCF0}" type="slidenum">
              <a:rPr lang="en-US" smtClean="0"/>
              <a:t>28</a:t>
            </a:fld>
            <a:endParaRPr lang="en-US"/>
          </a:p>
        </p:txBody>
      </p:sp>
    </p:spTree>
    <p:extLst>
      <p:ext uri="{BB962C8B-B14F-4D97-AF65-F5344CB8AC3E}">
        <p14:creationId xmlns:p14="http://schemas.microsoft.com/office/powerpoint/2010/main" val="2362171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30</a:t>
            </a:fld>
            <a:endParaRPr lang="en-US"/>
          </a:p>
        </p:txBody>
      </p:sp>
    </p:spTree>
    <p:extLst>
      <p:ext uri="{BB962C8B-B14F-4D97-AF65-F5344CB8AC3E}">
        <p14:creationId xmlns:p14="http://schemas.microsoft.com/office/powerpoint/2010/main" val="2447884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a:t>
            </a:r>
            <a:r>
              <a:rPr lang="en-US" baseline="0" dirty="0"/>
              <a:t> instructions from slide and discuss information in the text box.</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31</a:t>
            </a:fld>
            <a:endParaRPr lang="en-US"/>
          </a:p>
        </p:txBody>
      </p:sp>
    </p:spTree>
    <p:extLst>
      <p:ext uri="{BB962C8B-B14F-4D97-AF65-F5344CB8AC3E}">
        <p14:creationId xmlns:p14="http://schemas.microsoft.com/office/powerpoint/2010/main" val="594872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instructions from slide</a:t>
            </a:r>
          </a:p>
        </p:txBody>
      </p:sp>
      <p:sp>
        <p:nvSpPr>
          <p:cNvPr id="4" name="Slide Number Placeholder 3"/>
          <p:cNvSpPr>
            <a:spLocks noGrp="1"/>
          </p:cNvSpPr>
          <p:nvPr>
            <p:ph type="sldNum" sz="quarter" idx="10"/>
          </p:nvPr>
        </p:nvSpPr>
        <p:spPr/>
        <p:txBody>
          <a:bodyPr/>
          <a:lstStyle/>
          <a:p>
            <a:fld id="{CB92E288-0D9A-42D5-9361-C908F019CCF0}" type="slidenum">
              <a:rPr lang="en-US" smtClean="0"/>
              <a:t>32</a:t>
            </a:fld>
            <a:endParaRPr lang="en-US"/>
          </a:p>
        </p:txBody>
      </p:sp>
    </p:spTree>
    <p:extLst>
      <p:ext uri="{BB962C8B-B14F-4D97-AF65-F5344CB8AC3E}">
        <p14:creationId xmlns:p14="http://schemas.microsoft.com/office/powerpoint/2010/main" val="2556118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Discuss information in the text box.</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33</a:t>
            </a:fld>
            <a:endParaRPr lang="en-US"/>
          </a:p>
        </p:txBody>
      </p:sp>
    </p:spTree>
    <p:extLst>
      <p:ext uri="{BB962C8B-B14F-4D97-AF65-F5344CB8AC3E}">
        <p14:creationId xmlns:p14="http://schemas.microsoft.com/office/powerpoint/2010/main" val="321381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There</a:t>
            </a:r>
            <a:r>
              <a:rPr lang="en-US" baseline="0" dirty="0"/>
              <a:t> are many option for facilitation.  Participant should read and share their insight about the information in the Coherence Guide:</a:t>
            </a:r>
          </a:p>
          <a:p>
            <a:endParaRPr lang="en-US" baseline="0" dirty="0"/>
          </a:p>
          <a:p>
            <a:r>
              <a:rPr lang="en-US" baseline="0" dirty="0"/>
              <a:t>Ideas for facilitation:</a:t>
            </a:r>
          </a:p>
          <a:p>
            <a:endParaRPr lang="en-US" baseline="0" dirty="0"/>
          </a:p>
          <a:p>
            <a:r>
              <a:rPr lang="en-US" baseline="0" dirty="0"/>
              <a:t>Jigsaw:</a:t>
            </a:r>
          </a:p>
          <a:p>
            <a:r>
              <a:rPr lang="en-US" dirty="0"/>
              <a:t>Divid</a:t>
            </a:r>
            <a:r>
              <a:rPr lang="en-US" baseline="0" dirty="0"/>
              <a:t>e the room, making certain tables responsible for summarizing big ideas from the various sections of the Coherence Guide</a:t>
            </a:r>
          </a:p>
          <a:p>
            <a:endParaRPr lang="en-US" baseline="0" dirty="0"/>
          </a:p>
          <a:p>
            <a:r>
              <a:rPr lang="en-US" baseline="0" dirty="0"/>
              <a:t>The document is divided into:</a:t>
            </a:r>
          </a:p>
          <a:p>
            <a:pPr marL="228600" indent="-228600">
              <a:buFont typeface="+mj-lt"/>
              <a:buAutoNum type="arabicPeriod"/>
            </a:pPr>
            <a:r>
              <a:rPr lang="en-US" baseline="0" dirty="0"/>
              <a:t>The Beginning</a:t>
            </a:r>
          </a:p>
          <a:p>
            <a:pPr marL="228600" indent="-228600">
              <a:buFont typeface="+mj-lt"/>
              <a:buAutoNum type="arabicPeriod"/>
            </a:pPr>
            <a:r>
              <a:rPr lang="en-US" baseline="0" dirty="0"/>
              <a:t>The Middle</a:t>
            </a:r>
          </a:p>
          <a:p>
            <a:pPr marL="228600" indent="-228600">
              <a:buFont typeface="+mj-lt"/>
              <a:buAutoNum type="arabicPeriod"/>
            </a:pPr>
            <a:r>
              <a:rPr lang="en-US" baseline="0" dirty="0"/>
              <a:t>The End</a:t>
            </a:r>
          </a:p>
          <a:p>
            <a:pPr marL="228600" indent="-228600">
              <a:buFont typeface="+mj-lt"/>
              <a:buAutoNum type="arabicPeriod"/>
            </a:pPr>
            <a:r>
              <a:rPr lang="en-US" baseline="0" dirty="0"/>
              <a:t>Some Tips</a:t>
            </a:r>
            <a:endParaRPr lang="en-US" dirty="0"/>
          </a:p>
        </p:txBody>
      </p:sp>
      <p:sp>
        <p:nvSpPr>
          <p:cNvPr id="4" name="Slide Number Placeholder 3"/>
          <p:cNvSpPr>
            <a:spLocks noGrp="1"/>
          </p:cNvSpPr>
          <p:nvPr>
            <p:ph type="sldNum" sz="quarter" idx="10"/>
          </p:nvPr>
        </p:nvSpPr>
        <p:spPr/>
        <p:txBody>
          <a:bodyPr/>
          <a:lstStyle/>
          <a:p>
            <a:fld id="{28090FA2-3753-4E7B-A760-0816B005BD13}" type="slidenum">
              <a:rPr lang="en-US" smtClean="0"/>
              <a:t>3</a:t>
            </a:fld>
            <a:endParaRPr lang="en-US"/>
          </a:p>
        </p:txBody>
      </p:sp>
    </p:spTree>
    <p:extLst>
      <p:ext uri="{BB962C8B-B14F-4D97-AF65-F5344CB8AC3E}">
        <p14:creationId xmlns:p14="http://schemas.microsoft.com/office/powerpoint/2010/main" val="2518175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instructions from slide and discuss information in the text box.</a:t>
            </a:r>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34</a:t>
            </a:fld>
            <a:endParaRPr lang="en-US"/>
          </a:p>
        </p:txBody>
      </p:sp>
    </p:spTree>
    <p:extLst>
      <p:ext uri="{BB962C8B-B14F-4D97-AF65-F5344CB8AC3E}">
        <p14:creationId xmlns:p14="http://schemas.microsoft.com/office/powerpoint/2010/main" val="4018958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instructions from slide and discuss information in the text box.</a:t>
            </a:r>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35</a:t>
            </a:fld>
            <a:endParaRPr lang="en-US"/>
          </a:p>
        </p:txBody>
      </p:sp>
    </p:spTree>
    <p:extLst>
      <p:ext uri="{BB962C8B-B14F-4D97-AF65-F5344CB8AC3E}">
        <p14:creationId xmlns:p14="http://schemas.microsoft.com/office/powerpoint/2010/main" val="1275158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instructions from slide and discuss information in the text box.</a:t>
            </a:r>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36</a:t>
            </a:fld>
            <a:endParaRPr lang="en-US"/>
          </a:p>
        </p:txBody>
      </p:sp>
    </p:spTree>
    <p:extLst>
      <p:ext uri="{BB962C8B-B14F-4D97-AF65-F5344CB8AC3E}">
        <p14:creationId xmlns:p14="http://schemas.microsoft.com/office/powerpoint/2010/main" val="1476747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instructions from slide and discuss information in the text box.</a:t>
            </a:r>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37</a:t>
            </a:fld>
            <a:endParaRPr lang="en-US"/>
          </a:p>
        </p:txBody>
      </p:sp>
    </p:spTree>
    <p:extLst>
      <p:ext uri="{BB962C8B-B14F-4D97-AF65-F5344CB8AC3E}">
        <p14:creationId xmlns:p14="http://schemas.microsoft.com/office/powerpoint/2010/main" val="1360347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Activities</a:t>
            </a:r>
            <a:r>
              <a:rPr lang="en-US" baseline="0" dirty="0"/>
              <a:t> should support and excite students while learning; they shouldn’t be a burden or distraction.</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39</a:t>
            </a:fld>
            <a:endParaRPr lang="en-US"/>
          </a:p>
        </p:txBody>
      </p:sp>
    </p:spTree>
    <p:extLst>
      <p:ext uri="{BB962C8B-B14F-4D97-AF65-F5344CB8AC3E}">
        <p14:creationId xmlns:p14="http://schemas.microsoft.com/office/powerpoint/2010/main" val="580892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40C97-30D4-4C07-8A71-6C9FFD29917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43269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797110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910743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77813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Must also consider complexity at the same</a:t>
            </a:r>
            <a:r>
              <a:rPr lang="en-US" baseline="0" dirty="0"/>
              <a:t> time.</a:t>
            </a:r>
          </a:p>
          <a:p>
            <a:pPr marL="171450" indent="-171450">
              <a:buFont typeface="Arial" panose="020B0604020202020204" pitchFamily="34" charset="0"/>
              <a:buChar char="•"/>
            </a:pPr>
            <a:r>
              <a:rPr lang="en-US" baseline="0" dirty="0"/>
              <a:t>Learning from on resource should provide support for the next.</a:t>
            </a:r>
          </a:p>
          <a:p>
            <a:pPr marL="171450" indent="-171450">
              <a:buFont typeface="Arial" panose="020B0604020202020204" pitchFamily="34" charset="0"/>
              <a:buChar char="•"/>
            </a:pPr>
            <a:r>
              <a:rPr lang="en-US" baseline="0" dirty="0"/>
              <a:t>The most complex of readings/resources should come later in the sequence.</a:t>
            </a:r>
          </a:p>
          <a:p>
            <a:endParaRPr lang="en-US" dirty="0"/>
          </a:p>
        </p:txBody>
      </p:sp>
      <p:sp>
        <p:nvSpPr>
          <p:cNvPr id="4" name="Slide Number Placeholder 3"/>
          <p:cNvSpPr>
            <a:spLocks noGrp="1"/>
          </p:cNvSpPr>
          <p:nvPr>
            <p:ph type="sldNum" sz="quarter" idx="10"/>
          </p:nvPr>
        </p:nvSpPr>
        <p:spPr/>
        <p:txBody>
          <a:bodyPr/>
          <a:lstStyle/>
          <a:p>
            <a:fld id="{28090FA2-3753-4E7B-A760-0816B005BD13}" type="slidenum">
              <a:rPr lang="en-US" smtClean="0"/>
              <a:t>4</a:t>
            </a:fld>
            <a:endParaRPr lang="en-US"/>
          </a:p>
        </p:txBody>
      </p:sp>
    </p:spTree>
    <p:extLst>
      <p:ext uri="{BB962C8B-B14F-4D97-AF65-F5344CB8AC3E}">
        <p14:creationId xmlns:p14="http://schemas.microsoft.com/office/powerpoint/2010/main" val="351142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a:p>
            <a:r>
              <a:rPr lang="en-US" b="1" dirty="0"/>
              <a:t>Big Idea:</a:t>
            </a:r>
          </a:p>
          <a:p>
            <a:endParaRPr lang="en-US" b="1" dirty="0"/>
          </a:p>
          <a:p>
            <a:pPr marL="628650" lvl="1" indent="-171450">
              <a:buFont typeface="Arial" panose="020B0604020202020204" pitchFamily="34" charset="0"/>
              <a:buChar char="•"/>
            </a:pPr>
            <a:r>
              <a:rPr lang="en-US" dirty="0"/>
              <a:t>The standards call for</a:t>
            </a:r>
            <a:r>
              <a:rPr lang="en-US" baseline="0" dirty="0"/>
              <a:t> the ability to read and comprehend text independently and proficiently, so instruction has to change.</a:t>
            </a:r>
          </a:p>
          <a:p>
            <a:endParaRPr lang="en-US" dirty="0"/>
          </a:p>
          <a:p>
            <a:r>
              <a:rPr lang="en-US" b="1" dirty="0"/>
              <a:t>Details:</a:t>
            </a:r>
          </a:p>
          <a:p>
            <a:endParaRPr lang="en-US" dirty="0"/>
          </a:p>
          <a:p>
            <a:pPr marL="171450" indent="-171450">
              <a:buFont typeface="Arial" panose="020B0604020202020204" pitchFamily="34" charset="0"/>
              <a:buChar char="•"/>
            </a:pPr>
            <a:r>
              <a:rPr lang="en-US" dirty="0"/>
              <a:t>The</a:t>
            </a:r>
            <a:r>
              <a:rPr lang="en-US" baseline="0" dirty="0"/>
              <a:t> same factors of text complexity (think of the triangle!) are at play here: quantitative measures, qualitative features and reader and task consideration) </a:t>
            </a:r>
          </a:p>
          <a:p>
            <a:pPr marL="171450" indent="-171450">
              <a:buFont typeface="Arial" panose="020B0604020202020204" pitchFamily="34" charset="0"/>
              <a:buChar char="•"/>
            </a:pPr>
            <a:r>
              <a:rPr lang="en-US" baseline="0" dirty="0"/>
              <a:t>But they play out </a:t>
            </a:r>
            <a:r>
              <a:rPr lang="en-US" i="1" baseline="0" dirty="0"/>
              <a:t>differently </a:t>
            </a:r>
            <a:r>
              <a:rPr lang="en-US" i="0" baseline="0" dirty="0"/>
              <a:t>with text sets. The quality of the whole text set is what you need to think about. The texts are the parts of the whole, and need to be considered in relationship to each other. </a:t>
            </a:r>
            <a:endParaRPr lang="en-US" dirty="0"/>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965410E9-FA4F-4DAD-A952-DCE72BEDBD0E}" type="slidenum">
              <a:rPr lang="en-US" smtClean="0"/>
              <a:pPr/>
              <a:t>5</a:t>
            </a:fld>
            <a:endParaRPr lang="en-US" dirty="0"/>
          </a:p>
        </p:txBody>
      </p:sp>
    </p:spTree>
    <p:extLst>
      <p:ext uri="{BB962C8B-B14F-4D97-AF65-F5344CB8AC3E}">
        <p14:creationId xmlns:p14="http://schemas.microsoft.com/office/powerpoint/2010/main" val="95614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solidFill>
                  <a:schemeClr val="tx1"/>
                </a:solidFill>
              </a:rPr>
              <a:t>Rachel</a:t>
            </a:r>
          </a:p>
          <a:p>
            <a:endParaRPr lang="en-US" b="1" dirty="0">
              <a:solidFill>
                <a:schemeClr val="tx1"/>
              </a:solidFill>
            </a:endParaRPr>
          </a:p>
          <a:p>
            <a:r>
              <a:rPr lang="en-US" b="1" dirty="0">
                <a:solidFill>
                  <a:schemeClr val="tx1"/>
                </a:solidFill>
              </a:rPr>
              <a:t>Big</a:t>
            </a:r>
            <a:r>
              <a:rPr lang="en-US" b="1" baseline="0" dirty="0">
                <a:solidFill>
                  <a:schemeClr val="tx1"/>
                </a:solidFill>
              </a:rPr>
              <a:t> Idea:</a:t>
            </a:r>
          </a:p>
          <a:p>
            <a:endParaRPr lang="en-US" b="1" baseline="0" dirty="0">
              <a:solidFill>
                <a:schemeClr val="tx1"/>
              </a:solidFill>
            </a:endParaRPr>
          </a:p>
          <a:p>
            <a:pPr marL="628650" lvl="1" indent="-171450">
              <a:buFont typeface="Arial" panose="020B0604020202020204" pitchFamily="34" charset="0"/>
              <a:buChar char="•"/>
            </a:pPr>
            <a:r>
              <a:rPr lang="en-US" b="0" dirty="0"/>
              <a:t>Three</a:t>
            </a:r>
            <a:r>
              <a:rPr lang="en-US" dirty="0"/>
              <a:t> factors determine the complexity of a text.</a:t>
            </a:r>
          </a:p>
          <a:p>
            <a:endParaRPr lang="en-US" dirty="0"/>
          </a:p>
          <a:p>
            <a:r>
              <a:rPr lang="en-US" b="1" dirty="0"/>
              <a:t>Details:</a:t>
            </a:r>
          </a:p>
          <a:p>
            <a:endParaRPr lang="en-US" b="1" baseline="0" dirty="0"/>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a:t>Before the standards, text complexity was usually determined by quantitative value, like its Lexile, alone.</a:t>
            </a:r>
            <a:r>
              <a:rPr lang="en-US" baseline="0" dirty="0"/>
              <a:t> </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a:t>This</a:t>
            </a:r>
            <a:r>
              <a:rPr lang="en-US" baseline="0" dirty="0"/>
              <a:t> is the CCSS text complexity triangle (ask how many participants have seen it).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Point out this is an equilateral triangle, </a:t>
            </a:r>
            <a:r>
              <a:rPr lang="en-US" u="sng" baseline="0" dirty="0"/>
              <a:t>so each side of it has equal weight. </a:t>
            </a:r>
            <a:endParaRPr lang="en-US" u="sng" dirty="0"/>
          </a:p>
          <a:p>
            <a:endParaRPr lang="en-US" dirty="0"/>
          </a:p>
          <a:p>
            <a:endParaRPr lang="en-US" dirty="0"/>
          </a:p>
        </p:txBody>
      </p:sp>
      <p:sp>
        <p:nvSpPr>
          <p:cNvPr id="4" name="Slide Number Placeholder 3"/>
          <p:cNvSpPr>
            <a:spLocks noGrp="1"/>
          </p:cNvSpPr>
          <p:nvPr>
            <p:ph type="sldNum" sz="quarter" idx="10"/>
          </p:nvPr>
        </p:nvSpPr>
        <p:spPr/>
        <p:txBody>
          <a:bodyPr/>
          <a:lstStyle/>
          <a:p>
            <a:fld id="{965410E9-FA4F-4DAD-A952-DCE72BEDBD0E}" type="slidenum">
              <a:rPr lang="en-US" smtClean="0"/>
              <a:pPr/>
              <a:t>6</a:t>
            </a:fld>
            <a:endParaRPr lang="en-US" dirty="0"/>
          </a:p>
        </p:txBody>
      </p:sp>
    </p:spTree>
    <p:extLst>
      <p:ext uri="{BB962C8B-B14F-4D97-AF65-F5344CB8AC3E}">
        <p14:creationId xmlns:p14="http://schemas.microsoft.com/office/powerpoint/2010/main" val="86097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Rachel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Big Idea: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Three factors determine the complexity of a text.</a:t>
            </a:r>
          </a:p>
          <a:p>
            <a:endParaRPr lang="en-US" dirty="0"/>
          </a:p>
          <a:p>
            <a:r>
              <a:rPr lang="en-US" b="1" dirty="0"/>
              <a:t>Details:</a:t>
            </a:r>
          </a:p>
          <a:p>
            <a:endParaRPr lang="en-US" b="1" baseline="0" dirty="0"/>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a:t>These explanations are clear</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a:t>Read</a:t>
            </a:r>
            <a:r>
              <a:rPr lang="en-US" baseline="0" dirty="0"/>
              <a:t> them through with participants.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Remind them that QUALITATIVE features are the 10 features we just discussed</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Address any questions and confusions.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NOTE: More detail is coming on the next slides.</a:t>
            </a:r>
            <a:endParaRPr lang="en-US" dirty="0"/>
          </a:p>
          <a:p>
            <a:pPr marL="0" indent="0">
              <a:buFont typeface="Arial"/>
              <a:buNone/>
            </a:pPr>
            <a:endParaRPr lang="en-US" baseline="0" dirty="0"/>
          </a:p>
        </p:txBody>
      </p:sp>
      <p:sp>
        <p:nvSpPr>
          <p:cNvPr id="4" name="Slide Number Placeholder 3"/>
          <p:cNvSpPr>
            <a:spLocks noGrp="1"/>
          </p:cNvSpPr>
          <p:nvPr>
            <p:ph type="sldNum" sz="quarter" idx="10"/>
          </p:nvPr>
        </p:nvSpPr>
        <p:spPr/>
        <p:txBody>
          <a:bodyPr/>
          <a:lstStyle/>
          <a:p>
            <a:fld id="{965410E9-FA4F-4DAD-A952-DCE72BEDBD0E}" type="slidenum">
              <a:rPr lang="en-US" smtClean="0"/>
              <a:pPr/>
              <a:t>7</a:t>
            </a:fld>
            <a:endParaRPr lang="en-US" dirty="0"/>
          </a:p>
        </p:txBody>
      </p:sp>
    </p:spTree>
    <p:extLst>
      <p:ext uri="{BB962C8B-B14F-4D97-AF65-F5344CB8AC3E}">
        <p14:creationId xmlns:p14="http://schemas.microsoft.com/office/powerpoint/2010/main" val="412398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Glossary</a:t>
            </a:r>
            <a:r>
              <a:rPr lang="en-US" baseline="0" dirty="0"/>
              <a:t> is an example of a resource built into the design of the set to help support readers with more complex resources.</a:t>
            </a:r>
          </a:p>
          <a:p>
            <a:endParaRPr lang="en-US" dirty="0"/>
          </a:p>
        </p:txBody>
      </p:sp>
      <p:sp>
        <p:nvSpPr>
          <p:cNvPr id="4" name="Slide Number Placeholder 3"/>
          <p:cNvSpPr>
            <a:spLocks noGrp="1"/>
          </p:cNvSpPr>
          <p:nvPr>
            <p:ph type="sldNum" sz="quarter" idx="10"/>
          </p:nvPr>
        </p:nvSpPr>
        <p:spPr/>
        <p:txBody>
          <a:bodyPr/>
          <a:lstStyle/>
          <a:p>
            <a:fld id="{965410E9-FA4F-4DAD-A952-DCE72BEDBD0E}" type="slidenum">
              <a:rPr lang="en-US" smtClean="0"/>
              <a:pPr/>
              <a:t>8</a:t>
            </a:fld>
            <a:endParaRPr lang="en-US" dirty="0"/>
          </a:p>
        </p:txBody>
      </p:sp>
    </p:spTree>
    <p:extLst>
      <p:ext uri="{BB962C8B-B14F-4D97-AF65-F5344CB8AC3E}">
        <p14:creationId xmlns:p14="http://schemas.microsoft.com/office/powerpoint/2010/main" val="141959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0000" lnSpcReduction="20000"/>
          </a:bodyPr>
          <a:lstStyle/>
          <a:p>
            <a:endParaRPr lang="en-US" b="1" dirty="0"/>
          </a:p>
          <a:p>
            <a:r>
              <a:rPr lang="en-US" b="1" dirty="0"/>
              <a:t>Big Idea:</a:t>
            </a:r>
          </a:p>
          <a:p>
            <a:endParaRPr lang="en-US" b="1" baseline="0" dirty="0"/>
          </a:p>
          <a:p>
            <a:pPr marL="628650" lvl="1" indent="-171450">
              <a:buFont typeface="Arial" panose="020B0604020202020204" pitchFamily="34" charset="0"/>
              <a:buChar char="•"/>
            </a:pPr>
            <a:r>
              <a:rPr lang="en-US" baseline="0" dirty="0"/>
              <a:t>There are 10 features that can make a text complex; a text with more of these features will be more complex.  Stop and consider for a minute which of these are likely to be important in the informational text that makes up the bulk of a text set.  </a:t>
            </a:r>
            <a:endParaRPr lang="en-US" dirty="0"/>
          </a:p>
          <a:p>
            <a:endParaRPr lang="en-US" dirty="0"/>
          </a:p>
          <a:p>
            <a:r>
              <a:rPr lang="en-US" b="1" dirty="0"/>
              <a:t>(Optional) Details:</a:t>
            </a:r>
          </a:p>
          <a:p>
            <a:endParaRPr lang="en-US" b="1" dirty="0"/>
          </a:p>
          <a:p>
            <a:pPr marL="628650" lvl="1" indent="-171450">
              <a:buFont typeface="Arial"/>
              <a:buChar char="•"/>
            </a:pPr>
            <a:r>
              <a:rPr lang="en-US" dirty="0"/>
              <a:t>Go through each of the definitions.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These qualities, or features of text can be present in text in any number of ways. Ten factorial ways, actually (factorial =10 x 9 x 8 x 7 … which equals 3,628,800).</a:t>
            </a:r>
            <a:endParaRPr lang="en-US" dirty="0"/>
          </a:p>
          <a:p>
            <a:pPr marL="0" indent="0">
              <a:lnSpc>
                <a:spcPct val="120000"/>
              </a:lnSpc>
              <a:buFont typeface="+mj-lt"/>
              <a:buNone/>
            </a:pPr>
            <a:endParaRPr lang="en-US" sz="1200" dirty="0">
              <a:solidFill>
                <a:srgbClr val="0000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u="sng" baseline="0" dirty="0"/>
              <a:t>Complex sentences: </a:t>
            </a:r>
            <a:r>
              <a:rPr lang="en-US" baseline="0" dirty="0"/>
              <a:t>sentences with lots of parts to them, or lots of variation in sentence length and styles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u="sng" baseline="0" dirty="0"/>
              <a:t>Uncommon vocabulary</a:t>
            </a:r>
            <a:r>
              <a:rPr lang="en-US" baseline="0" dirty="0"/>
              <a:t>: not likely to be familiar to many students at this level.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u="sng" baseline="0" dirty="0"/>
              <a:t>Lack of….: the </a:t>
            </a:r>
            <a:r>
              <a:rPr lang="en-US" baseline="0" dirty="0"/>
              <a:t>author does not repeat ideas or summarize much. Also may not offer clues to the reader through words like: “next”, “as we just saw”, “in conclusion”, “because”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u="sng" baseline="0" dirty="0"/>
              <a:t>Lengthy paragraphs: </a:t>
            </a:r>
            <a:r>
              <a:rPr lang="en-US" baseline="0" dirty="0"/>
              <a:t>long, dense paragraphs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u="sng" baseline="0" dirty="0"/>
              <a:t>Text structures</a:t>
            </a:r>
            <a:r>
              <a:rPr lang="en-US" baseline="0" dirty="0"/>
              <a:t>: narrative structure is story-like. It is easier to follow than problem – solution, or cause and effect. When an author mixes up structures (which textbooks and articles often do) that gets even trickier to follow.</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u="sng" dirty="0">
                <a:solidFill>
                  <a:srgbClr val="000000"/>
                </a:solidFill>
              </a:rPr>
              <a:t>Subtle and/or frequent transitions</a:t>
            </a:r>
            <a:r>
              <a:rPr lang="en-US" dirty="0">
                <a:solidFill>
                  <a:srgbClr val="000000"/>
                </a:solidFill>
              </a:rPr>
              <a:t>: the author does not give you clues</a:t>
            </a:r>
            <a:r>
              <a:rPr lang="en-US" baseline="0" dirty="0">
                <a:solidFill>
                  <a:srgbClr val="000000"/>
                </a:solidFill>
              </a:rPr>
              <a:t> (next, thus, consequently) before moving to a new idea</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u="sng" dirty="0">
                <a:solidFill>
                  <a:srgbClr val="000000"/>
                </a:solidFill>
              </a:rPr>
              <a:t>Multiple and/or subtle themes and purposes: </a:t>
            </a:r>
            <a:r>
              <a:rPr lang="en-US" dirty="0">
                <a:solidFill>
                  <a:srgbClr val="000000"/>
                </a:solidFill>
              </a:rPr>
              <a:t>the</a:t>
            </a:r>
            <a:r>
              <a:rPr lang="en-US" baseline="0" dirty="0">
                <a:solidFill>
                  <a:srgbClr val="000000"/>
                </a:solidFill>
              </a:rPr>
              <a:t> author does not directly state or clearly offer, what his purpose for writing is, or the big ideas are hard to figure out.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u="sng" dirty="0">
                <a:solidFill>
                  <a:srgbClr val="000000"/>
                </a:solidFill>
              </a:rPr>
              <a:t>Dense information: </a:t>
            </a:r>
            <a:r>
              <a:rPr lang="en-US" dirty="0">
                <a:solidFill>
                  <a:srgbClr val="000000"/>
                </a:solidFill>
              </a:rPr>
              <a:t>informational</a:t>
            </a:r>
            <a:r>
              <a:rPr lang="en-US" baseline="0" dirty="0">
                <a:solidFill>
                  <a:srgbClr val="000000"/>
                </a:solidFill>
              </a:rPr>
              <a:t> text tends to pack ideas in very tightly and authors may assume that readers know more about the topic than students might actually know.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u="sng" dirty="0">
                <a:solidFill>
                  <a:srgbClr val="000000"/>
                </a:solidFill>
              </a:rPr>
              <a:t>Unfamiliar settings, topics or events: </a:t>
            </a:r>
            <a:r>
              <a:rPr lang="en-US" dirty="0">
                <a:solidFill>
                  <a:srgbClr val="000000"/>
                </a:solidFill>
              </a:rPr>
              <a:t>it is harder to</a:t>
            </a:r>
            <a:r>
              <a:rPr lang="en-US" baseline="0" dirty="0">
                <a:solidFill>
                  <a:srgbClr val="000000"/>
                </a:solidFill>
              </a:rPr>
              <a:t> visualize and imagine what you have never experienced. This is why contemporary fiction can be read so fast and is considered so enjoyable. Almost everything is familiar.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u="sng" dirty="0">
                <a:solidFill>
                  <a:srgbClr val="000000"/>
                </a:solidFill>
              </a:rPr>
              <a:t>Lack of repetition, overlap, or similarity in words and sentences: </a:t>
            </a:r>
            <a:r>
              <a:rPr lang="en-US" dirty="0">
                <a:solidFill>
                  <a:srgbClr val="000000"/>
                </a:solidFill>
              </a:rPr>
              <a:t>the author</a:t>
            </a:r>
            <a:r>
              <a:rPr lang="en-US" baseline="0" dirty="0">
                <a:solidFill>
                  <a:srgbClr val="000000"/>
                </a:solidFill>
              </a:rPr>
              <a:t> keeps moving to new ideas or settings and does not stop to summarize or support what he has just discussed. Or he finds new ways to express the same idea. If the reader didn’t understand right away, or doesn’t realize the new phrasing is a restating of the original idea, it is easy in both cases to get lost.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182B08-C8A8-4792-9451-D0C6A855989C}" type="slidenum">
              <a:rPr lang="en-US" smtClean="0"/>
              <a:pPr/>
              <a:t>9</a:t>
            </a:fld>
            <a:endParaRPr lang="en-US" dirty="0"/>
          </a:p>
        </p:txBody>
      </p:sp>
    </p:spTree>
    <p:extLst>
      <p:ext uri="{BB962C8B-B14F-4D97-AF65-F5344CB8AC3E}">
        <p14:creationId xmlns:p14="http://schemas.microsoft.com/office/powerpoint/2010/main" val="952427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TC_logo_grey_type_1line_RGB.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pic>
        <p:nvPicPr>
          <p:cNvPr id="9" name="Picture 8"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pic>
        <p:nvPicPr>
          <p:cNvPr id="12" name="Picture 11"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4" name="Rectangle 13"/>
          <p:cNvSpPr/>
          <p:nvPr userDrawn="1"/>
        </p:nvSpPr>
        <p:spPr>
          <a:xfrm>
            <a:off x="-1" y="1737614"/>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2"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 y="6330475"/>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4" name="TextBox 13"/>
          <p:cNvSpPr txBox="1"/>
          <p:nvPr userDrawn="1"/>
        </p:nvSpPr>
        <p:spPr>
          <a:xfrm>
            <a:off x="7571685" y="6483777"/>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5" name="Picture 1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16" name="Rectangle 15">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0" y="1857374"/>
            <a:ext cx="3349625" cy="3159126"/>
          </a:xfrm>
        </p:spPr>
        <p:txBody>
          <a:bodyPr/>
          <a:lstStyle/>
          <a:p>
            <a:r>
              <a:rPr lang="en-US"/>
              <a:t>Click icon to add picture</a:t>
            </a:r>
            <a:endParaRPr lang="en-US" dirty="0"/>
          </a:p>
        </p:txBody>
      </p:sp>
      <p:pic>
        <p:nvPicPr>
          <p:cNvPr id="9" name="Picture 8" descr="SAP_logo_RGB.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944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A0D73FA-4B54-487A-985E-EA5810EE1AA1}" type="slidenum">
              <a:rPr lang="en-US" smtClean="0"/>
              <a:t>‹#›</a:t>
            </a:fld>
            <a:endParaRPr lang="en-US"/>
          </a:p>
        </p:txBody>
      </p:sp>
    </p:spTree>
    <p:extLst>
      <p:ext uri="{BB962C8B-B14F-4D97-AF65-F5344CB8AC3E}">
        <p14:creationId xmlns:p14="http://schemas.microsoft.com/office/powerpoint/2010/main" val="169773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1"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1" y="2362436"/>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4"/>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2" y="283558"/>
            <a:ext cx="3651249" cy="750488"/>
          </a:xfrm>
          <a:prstGeom prst="rect">
            <a:avLst/>
          </a:prstGeom>
        </p:spPr>
      </p:pic>
    </p:spTree>
    <p:extLst>
      <p:ext uri="{BB962C8B-B14F-4D97-AF65-F5344CB8AC3E}">
        <p14:creationId xmlns:p14="http://schemas.microsoft.com/office/powerpoint/2010/main" val="1996203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2" y="6330475"/>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0" name="TextBox 9"/>
          <p:cNvSpPr txBox="1"/>
          <p:nvPr userDrawn="1"/>
        </p:nvSpPr>
        <p:spPr>
          <a:xfrm>
            <a:off x="7571685" y="6483777"/>
            <a:ext cx="1458266"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12" name="Rectangle 11">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endParaRPr>
          </a:p>
        </p:txBody>
      </p:sp>
    </p:spTree>
    <p:extLst>
      <p:ext uri="{BB962C8B-B14F-4D97-AF65-F5344CB8AC3E}">
        <p14:creationId xmlns:p14="http://schemas.microsoft.com/office/powerpoint/2010/main" val="16244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age">
    <p:spTree>
      <p:nvGrpSpPr>
        <p:cNvPr id="1" name=""/>
        <p:cNvGrpSpPr/>
        <p:nvPr/>
      </p:nvGrpSpPr>
      <p:grpSpPr>
        <a:xfrm>
          <a:off x="0" y="0"/>
          <a:ext cx="0" cy="0"/>
          <a:chOff x="0" y="0"/>
          <a:chExt cx="0" cy="0"/>
        </a:xfrm>
      </p:grpSpPr>
      <p:sp>
        <p:nvSpPr>
          <p:cNvPr id="33" name="Rectangle 32"/>
          <p:cNvSpPr/>
          <p:nvPr/>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60" r:id="rId28"/>
    <p:sldLayoutId id="2147483661" r:id="rId29"/>
  </p:sldLayoutIdLst>
  <p:hf sldNum="0" hdr="0" ftr="0" dt="0"/>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hyperlink" Target="mailto:fliben@studentsachieve.net"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hyperlink" Target="http://www.edmodo.com"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Selecting and Sequencing:  Coherence and Complexity</a:t>
            </a:r>
          </a:p>
        </p:txBody>
      </p:sp>
      <p:sp>
        <p:nvSpPr>
          <p:cNvPr id="4" name="Subtitle 3"/>
          <p:cNvSpPr>
            <a:spLocks noGrp="1"/>
          </p:cNvSpPr>
          <p:nvPr>
            <p:ph type="subTitle" idx="1"/>
          </p:nvPr>
        </p:nvSpPr>
        <p:spPr/>
        <p:txBody>
          <a:bodyPr/>
          <a:lstStyle/>
          <a:p>
            <a:r>
              <a:rPr lang="en-US" dirty="0"/>
              <a:t>Creating an Expert Pack</a:t>
            </a:r>
          </a:p>
        </p:txBody>
      </p:sp>
    </p:spTree>
    <p:extLst>
      <p:ext uri="{BB962C8B-B14F-4D97-AF65-F5344CB8AC3E}">
        <p14:creationId xmlns:p14="http://schemas.microsoft.com/office/powerpoint/2010/main" val="136442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i="1" dirty="0"/>
              <a:t>Is </a:t>
            </a:r>
            <a:r>
              <a:rPr lang="en-US" dirty="0"/>
              <a:t>Complex Text, Exactly?  </a:t>
            </a:r>
          </a:p>
        </p:txBody>
      </p:sp>
      <p:sp>
        <p:nvSpPr>
          <p:cNvPr id="3" name="Content Placeholder 2"/>
          <p:cNvSpPr>
            <a:spLocks noGrp="1"/>
          </p:cNvSpPr>
          <p:nvPr>
            <p:ph idx="1"/>
          </p:nvPr>
        </p:nvSpPr>
        <p:spPr/>
        <p:txBody>
          <a:bodyPr/>
          <a:lstStyle/>
          <a:p>
            <a:pPr marL="0" lvl="0" indent="0">
              <a:lnSpc>
                <a:spcPct val="120000"/>
              </a:lnSpc>
              <a:buFont typeface="Arial"/>
              <a:buNone/>
            </a:pPr>
            <a:r>
              <a:rPr lang="en-US" dirty="0">
                <a:solidFill>
                  <a:srgbClr val="000000"/>
                </a:solidFill>
              </a:rPr>
              <a:t>6.</a:t>
            </a:r>
            <a:r>
              <a:rPr lang="en-US" baseline="0" dirty="0">
                <a:solidFill>
                  <a:srgbClr val="000000"/>
                </a:solidFill>
              </a:rPr>
              <a:t>  </a:t>
            </a:r>
            <a:r>
              <a:rPr lang="en-US" dirty="0">
                <a:solidFill>
                  <a:srgbClr val="000000"/>
                </a:solidFill>
              </a:rPr>
              <a:t>Subtle and/or frequent transitions</a:t>
            </a:r>
          </a:p>
          <a:p>
            <a:pPr marL="0" lvl="0" indent="0">
              <a:lnSpc>
                <a:spcPct val="120000"/>
              </a:lnSpc>
              <a:buFont typeface="Arial"/>
              <a:buNone/>
            </a:pPr>
            <a:r>
              <a:rPr lang="en-US" dirty="0">
                <a:solidFill>
                  <a:srgbClr val="000000"/>
                </a:solidFill>
              </a:rPr>
              <a:t>7.</a:t>
            </a:r>
            <a:r>
              <a:rPr lang="en-US" baseline="0" dirty="0">
                <a:solidFill>
                  <a:srgbClr val="000000"/>
                </a:solidFill>
              </a:rPr>
              <a:t>  </a:t>
            </a:r>
            <a:r>
              <a:rPr lang="en-US" dirty="0">
                <a:solidFill>
                  <a:srgbClr val="000000"/>
                </a:solidFill>
              </a:rPr>
              <a:t>Multiple and/or subtle themes and purposes</a:t>
            </a:r>
          </a:p>
          <a:p>
            <a:pPr marL="0" lvl="0" indent="0">
              <a:lnSpc>
                <a:spcPct val="120000"/>
              </a:lnSpc>
              <a:buFont typeface="Arial"/>
              <a:buNone/>
            </a:pPr>
            <a:r>
              <a:rPr lang="en-US" dirty="0">
                <a:solidFill>
                  <a:srgbClr val="000000"/>
                </a:solidFill>
              </a:rPr>
              <a:t>8.  Uncommon vocabulary</a:t>
            </a:r>
          </a:p>
          <a:p>
            <a:pPr marL="0" lvl="0" indent="0">
              <a:lnSpc>
                <a:spcPct val="120000"/>
              </a:lnSpc>
              <a:buNone/>
            </a:pPr>
            <a:r>
              <a:rPr lang="en-US" dirty="0">
                <a:solidFill>
                  <a:srgbClr val="000000"/>
                </a:solidFill>
              </a:rPr>
              <a:t>9.  Unfamiliar settings, topics or events</a:t>
            </a:r>
          </a:p>
          <a:p>
            <a:pPr marL="0" lvl="0" indent="0">
              <a:lnSpc>
                <a:spcPct val="120000"/>
              </a:lnSpc>
              <a:buNone/>
            </a:pPr>
            <a:r>
              <a:rPr lang="en-US" dirty="0">
                <a:solidFill>
                  <a:srgbClr val="000000"/>
                </a:solidFill>
              </a:rPr>
              <a:t>10. Lack of repetition, overlap, or similarity in words and sentences</a:t>
            </a:r>
          </a:p>
          <a:p>
            <a:pPr marL="0" indent="0">
              <a:buNone/>
            </a:pPr>
            <a:endParaRPr lang="en-US" dirty="0"/>
          </a:p>
        </p:txBody>
      </p:sp>
    </p:spTree>
    <p:extLst>
      <p:ext uri="{BB962C8B-B14F-4D97-AF65-F5344CB8AC3E}">
        <p14:creationId xmlns:p14="http://schemas.microsoft.com/office/powerpoint/2010/main" val="102913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 Vs. Difficult</a:t>
            </a:r>
          </a:p>
        </p:txBody>
      </p:sp>
      <p:sp>
        <p:nvSpPr>
          <p:cNvPr id="3" name="Content Placeholder 2"/>
          <p:cNvSpPr>
            <a:spLocks noGrp="1"/>
          </p:cNvSpPr>
          <p:nvPr>
            <p:ph idx="1"/>
          </p:nvPr>
        </p:nvSpPr>
        <p:spPr>
          <a:xfrm>
            <a:off x="443552" y="1518314"/>
            <a:ext cx="8229600" cy="4525963"/>
          </a:xfrm>
        </p:spPr>
        <p:txBody>
          <a:bodyPr>
            <a:noAutofit/>
          </a:bodyPr>
          <a:lstStyle/>
          <a:p>
            <a:pPr marL="457200" indent="-457200">
              <a:lnSpc>
                <a:spcPct val="120000"/>
              </a:lnSpc>
              <a:buAutoNum type="arabicPeriod"/>
            </a:pPr>
            <a:r>
              <a:rPr lang="en-US" dirty="0">
                <a:solidFill>
                  <a:srgbClr val="000000"/>
                </a:solidFill>
              </a:rPr>
              <a:t>Dense information</a:t>
            </a:r>
          </a:p>
          <a:p>
            <a:pPr marL="457200" indent="-457200">
              <a:lnSpc>
                <a:spcPct val="120000"/>
              </a:lnSpc>
              <a:buAutoNum type="arabicPeriod"/>
            </a:pPr>
            <a:r>
              <a:rPr lang="en-US" dirty="0">
                <a:solidFill>
                  <a:srgbClr val="000000"/>
                </a:solidFill>
              </a:rPr>
              <a:t>Lack of words, sentences, or paragraphs that review or pull things together for the student</a:t>
            </a:r>
          </a:p>
          <a:p>
            <a:pPr marL="457200" indent="-457200">
              <a:lnSpc>
                <a:spcPct val="120000"/>
              </a:lnSpc>
              <a:buAutoNum type="arabicPeriod"/>
            </a:pPr>
            <a:r>
              <a:rPr lang="en-US" dirty="0">
                <a:solidFill>
                  <a:srgbClr val="000000"/>
                </a:solidFill>
              </a:rPr>
              <a:t>Lengthy paragraphs</a:t>
            </a:r>
          </a:p>
          <a:p>
            <a:pPr marL="457200" indent="-457200">
              <a:lnSpc>
                <a:spcPct val="120000"/>
              </a:lnSpc>
              <a:buAutoNum type="arabicPeriod"/>
            </a:pPr>
            <a:r>
              <a:rPr lang="en-US" dirty="0">
                <a:solidFill>
                  <a:srgbClr val="000000"/>
                </a:solidFill>
              </a:rPr>
              <a:t>Complex sentences</a:t>
            </a:r>
          </a:p>
          <a:p>
            <a:pPr marL="457200" indent="-457200">
              <a:lnSpc>
                <a:spcPct val="120000"/>
              </a:lnSpc>
              <a:buAutoNum type="arabicPeriod"/>
            </a:pPr>
            <a:r>
              <a:rPr lang="en-US" dirty="0">
                <a:solidFill>
                  <a:srgbClr val="000000"/>
                </a:solidFill>
              </a:rPr>
              <a:t>Text structure that is less narrative and/or mixes structures </a:t>
            </a:r>
          </a:p>
        </p:txBody>
      </p:sp>
    </p:spTree>
    <p:extLst>
      <p:ext uri="{BB962C8B-B14F-4D97-AF65-F5344CB8AC3E}">
        <p14:creationId xmlns:p14="http://schemas.microsoft.com/office/powerpoint/2010/main" val="122575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Vs. Difficult</a:t>
            </a:r>
          </a:p>
        </p:txBody>
      </p:sp>
      <p:sp>
        <p:nvSpPr>
          <p:cNvPr id="3" name="Content Placeholder 2"/>
          <p:cNvSpPr>
            <a:spLocks noGrp="1"/>
          </p:cNvSpPr>
          <p:nvPr>
            <p:ph idx="1"/>
          </p:nvPr>
        </p:nvSpPr>
        <p:spPr/>
        <p:txBody>
          <a:bodyPr/>
          <a:lstStyle/>
          <a:p>
            <a:pPr marL="0" indent="0">
              <a:lnSpc>
                <a:spcPct val="120000"/>
              </a:lnSpc>
              <a:buNone/>
            </a:pPr>
            <a:r>
              <a:rPr lang="en-US" dirty="0">
                <a:solidFill>
                  <a:srgbClr val="000000"/>
                </a:solidFill>
              </a:rPr>
              <a:t>6. </a:t>
            </a:r>
            <a:r>
              <a:rPr lang="en-US" baseline="0" dirty="0">
                <a:solidFill>
                  <a:srgbClr val="000000"/>
                </a:solidFill>
              </a:rPr>
              <a:t> </a:t>
            </a:r>
            <a:r>
              <a:rPr lang="en-US" dirty="0">
                <a:solidFill>
                  <a:srgbClr val="000000"/>
                </a:solidFill>
              </a:rPr>
              <a:t>Subtle and/or frequent transitions</a:t>
            </a:r>
          </a:p>
          <a:p>
            <a:pPr marL="0" indent="0">
              <a:lnSpc>
                <a:spcPct val="120000"/>
              </a:lnSpc>
              <a:buNone/>
            </a:pPr>
            <a:r>
              <a:rPr lang="en-US" dirty="0">
                <a:solidFill>
                  <a:srgbClr val="000000"/>
                </a:solidFill>
              </a:rPr>
              <a:t>7.</a:t>
            </a:r>
            <a:r>
              <a:rPr lang="en-US" baseline="0" dirty="0">
                <a:solidFill>
                  <a:srgbClr val="000000"/>
                </a:solidFill>
              </a:rPr>
              <a:t>  </a:t>
            </a:r>
            <a:r>
              <a:rPr lang="en-US" dirty="0">
                <a:solidFill>
                  <a:srgbClr val="000000"/>
                </a:solidFill>
              </a:rPr>
              <a:t>Multiple and/or subtle themes and purposes</a:t>
            </a:r>
          </a:p>
          <a:p>
            <a:pPr marL="0" indent="0">
              <a:lnSpc>
                <a:spcPct val="120000"/>
              </a:lnSpc>
              <a:buNone/>
            </a:pPr>
            <a:r>
              <a:rPr lang="en-US" dirty="0">
                <a:solidFill>
                  <a:srgbClr val="000000"/>
                </a:solidFill>
              </a:rPr>
              <a:t>8.</a:t>
            </a:r>
            <a:r>
              <a:rPr lang="en-US" baseline="0" dirty="0">
                <a:solidFill>
                  <a:srgbClr val="000000"/>
                </a:solidFill>
              </a:rPr>
              <a:t>  </a:t>
            </a:r>
            <a:r>
              <a:rPr lang="en-US" dirty="0">
                <a:solidFill>
                  <a:srgbClr val="000000"/>
                </a:solidFill>
              </a:rPr>
              <a:t>Uncommon vocabulary</a:t>
            </a:r>
          </a:p>
          <a:p>
            <a:pPr marL="0" indent="0">
              <a:lnSpc>
                <a:spcPct val="120000"/>
              </a:lnSpc>
              <a:buNone/>
            </a:pPr>
            <a:r>
              <a:rPr lang="en-US" dirty="0">
                <a:solidFill>
                  <a:srgbClr val="000000"/>
                </a:solidFill>
              </a:rPr>
              <a:t>9.  Unfamiliar settings, topics or events</a:t>
            </a:r>
          </a:p>
          <a:p>
            <a:pPr marL="0" indent="0">
              <a:lnSpc>
                <a:spcPct val="120000"/>
              </a:lnSpc>
              <a:buNone/>
            </a:pPr>
            <a:r>
              <a:rPr lang="en-US" dirty="0">
                <a:solidFill>
                  <a:srgbClr val="000000"/>
                </a:solidFill>
              </a:rPr>
              <a:t>10. Lack of repetition, overlap, or similarity in words and sentences</a:t>
            </a:r>
          </a:p>
          <a:p>
            <a:pPr>
              <a:lnSpc>
                <a:spcPct val="120000"/>
              </a:lnSpc>
              <a:buFont typeface="Wingdings" charset="2"/>
              <a:buChar char="§"/>
            </a:pPr>
            <a:endParaRPr lang="en-US" sz="2200" dirty="0">
              <a:solidFill>
                <a:srgbClr val="000000"/>
              </a:solidFill>
            </a:endParaRPr>
          </a:p>
          <a:p>
            <a:endParaRPr lang="en-US" dirty="0"/>
          </a:p>
        </p:txBody>
      </p:sp>
    </p:spTree>
    <p:extLst>
      <p:ext uri="{BB962C8B-B14F-4D97-AF65-F5344CB8AC3E}">
        <p14:creationId xmlns:p14="http://schemas.microsoft.com/office/powerpoint/2010/main" val="1602074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type="tbl" sz="quarter" idx="10"/>
            <p:extLst>
              <p:ext uri="{D42A27DB-BD31-4B8C-83A1-F6EECF244321}">
                <p14:modId xmlns:p14="http://schemas.microsoft.com/office/powerpoint/2010/main" val="1794375482"/>
              </p:ext>
            </p:extLst>
          </p:nvPr>
        </p:nvGraphicFramePr>
        <p:xfrm>
          <a:off x="457200" y="1409132"/>
          <a:ext cx="8230070" cy="4419600"/>
        </p:xfrm>
        <a:graphic>
          <a:graphicData uri="http://schemas.openxmlformats.org/drawingml/2006/table">
            <a:tbl>
              <a:tblPr firstRow="1" firstCol="1" bandRow="1">
                <a:tableStyleId>{5C22544A-7EE6-4342-B048-85BDC9FD1C3A}</a:tableStyleId>
              </a:tblPr>
              <a:tblGrid>
                <a:gridCol w="1492123">
                  <a:extLst>
                    <a:ext uri="{9D8B030D-6E8A-4147-A177-3AD203B41FA5}">
                      <a16:colId xmlns:a16="http://schemas.microsoft.com/office/drawing/2014/main" val="20000"/>
                    </a:ext>
                  </a:extLst>
                </a:gridCol>
                <a:gridCol w="1403740">
                  <a:extLst>
                    <a:ext uri="{9D8B030D-6E8A-4147-A177-3AD203B41FA5}">
                      <a16:colId xmlns:a16="http://schemas.microsoft.com/office/drawing/2014/main" val="20001"/>
                    </a:ext>
                  </a:extLst>
                </a:gridCol>
                <a:gridCol w="1216575">
                  <a:extLst>
                    <a:ext uri="{9D8B030D-6E8A-4147-A177-3AD203B41FA5}">
                      <a16:colId xmlns:a16="http://schemas.microsoft.com/office/drawing/2014/main" val="20002"/>
                    </a:ext>
                  </a:extLst>
                </a:gridCol>
                <a:gridCol w="1310156">
                  <a:extLst>
                    <a:ext uri="{9D8B030D-6E8A-4147-A177-3AD203B41FA5}">
                      <a16:colId xmlns:a16="http://schemas.microsoft.com/office/drawing/2014/main" val="20003"/>
                    </a:ext>
                  </a:extLst>
                </a:gridCol>
                <a:gridCol w="1497320">
                  <a:extLst>
                    <a:ext uri="{9D8B030D-6E8A-4147-A177-3AD203B41FA5}">
                      <a16:colId xmlns:a16="http://schemas.microsoft.com/office/drawing/2014/main" val="20004"/>
                    </a:ext>
                  </a:extLst>
                </a:gridCol>
                <a:gridCol w="1310156">
                  <a:extLst>
                    <a:ext uri="{9D8B030D-6E8A-4147-A177-3AD203B41FA5}">
                      <a16:colId xmlns:a16="http://schemas.microsoft.com/office/drawing/2014/main" val="20005"/>
                    </a:ext>
                  </a:extLst>
                </a:gridCol>
              </a:tblGrid>
              <a:tr h="1396420">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CCSS</a:t>
                      </a:r>
                      <a:r>
                        <a:rPr lang="en-US" sz="1400" baseline="0" dirty="0">
                          <a:effectLst/>
                          <a:latin typeface="Lucida Sans" panose="020B0602030504020204" pitchFamily="34" charset="0"/>
                        </a:rPr>
                        <a:t> GRADE BANDS</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ATOS</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Degrees of Reading Power</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Flesch-Kincaid</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600" dirty="0">
                          <a:effectLst/>
                          <a:latin typeface="Lucida Sans" panose="020B0602030504020204" pitchFamily="34" charset="0"/>
                        </a:rPr>
                        <a:t>The Lexile Framework</a:t>
                      </a:r>
                      <a:endParaRPr lang="en-US" sz="16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Reading Maturity</a:t>
                      </a:r>
                      <a:endParaRPr lang="en-US" sz="1400" dirty="0">
                        <a:effectLst/>
                        <a:latin typeface="Lucida Sans" panose="020B0602030504020204" pitchFamily="34" charset="0"/>
                        <a:ea typeface="SimSun"/>
                        <a:cs typeface="Times New Roman"/>
                      </a:endParaRPr>
                    </a:p>
                  </a:txBody>
                  <a:tcPr marL="79590" marR="79590" marT="36830" marB="36830" anchor="ctr"/>
                </a:tc>
                <a:extLst>
                  <a:ext uri="{0D108BD9-81ED-4DB2-BD59-A6C34878D82A}">
                    <a16:rowId xmlns:a16="http://schemas.microsoft.com/office/drawing/2014/main" val="10000"/>
                  </a:ext>
                </a:extLst>
              </a:tr>
              <a:tr h="604636">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  (2</a:t>
                      </a:r>
                      <a:r>
                        <a:rPr lang="en-US" sz="1400" baseline="30000" dirty="0">
                          <a:effectLst/>
                          <a:latin typeface="Lucida Sans" panose="020B0602030504020204" pitchFamily="34" charset="0"/>
                        </a:rPr>
                        <a:t>nd</a:t>
                      </a:r>
                      <a:r>
                        <a:rPr lang="en-US" sz="1400" dirty="0">
                          <a:effectLst/>
                          <a:latin typeface="Lucida Sans" panose="020B0602030504020204" pitchFamily="34" charset="0"/>
                        </a:rPr>
                        <a:t> – 3</a:t>
                      </a:r>
                      <a:r>
                        <a:rPr lang="en-US" sz="1400" baseline="30000" dirty="0">
                          <a:effectLst/>
                          <a:latin typeface="Lucida Sans" panose="020B0602030504020204" pitchFamily="34" charset="0"/>
                        </a:rPr>
                        <a:t>rd</a:t>
                      </a:r>
                      <a:r>
                        <a:rPr lang="en-US" sz="1400" dirty="0">
                          <a:effectLst/>
                          <a:latin typeface="Lucida Sans" panose="020B0602030504020204" pitchFamily="34" charset="0"/>
                        </a:rPr>
                        <a:t>)</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b="0" dirty="0">
                          <a:effectLst/>
                          <a:latin typeface="Lucida Sans" panose="020B0602030504020204" pitchFamily="34" charset="0"/>
                        </a:rPr>
                        <a:t>2.75 – 5.14</a:t>
                      </a:r>
                      <a:endParaRPr lang="en-US" sz="1400" b="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42 – 54</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1.98 – 5.34</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600" b="0" dirty="0">
                          <a:effectLst/>
                          <a:latin typeface="Lucida Sans" panose="020B0602030504020204" pitchFamily="34" charset="0"/>
                        </a:rPr>
                        <a:t>420 – 820</a:t>
                      </a:r>
                      <a:endParaRPr lang="en-US" sz="1600" b="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3.53 – 6.13</a:t>
                      </a:r>
                      <a:endParaRPr lang="en-US" sz="1400" dirty="0">
                        <a:effectLst/>
                        <a:latin typeface="Lucida Sans" panose="020B0602030504020204" pitchFamily="34" charset="0"/>
                        <a:ea typeface="SimSun"/>
                        <a:cs typeface="Times New Roman"/>
                      </a:endParaRPr>
                    </a:p>
                  </a:txBody>
                  <a:tcPr marL="79590" marR="79590" marT="36830" marB="36830" anchor="ctr"/>
                </a:tc>
                <a:extLst>
                  <a:ext uri="{0D108BD9-81ED-4DB2-BD59-A6C34878D82A}">
                    <a16:rowId xmlns:a16="http://schemas.microsoft.com/office/drawing/2014/main" val="10001"/>
                  </a:ext>
                </a:extLst>
              </a:tr>
              <a:tr h="604636">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 (4</a:t>
                      </a:r>
                      <a:r>
                        <a:rPr lang="en-US" sz="1400" baseline="30000" dirty="0">
                          <a:effectLst/>
                          <a:latin typeface="Lucida Sans" panose="020B0602030504020204" pitchFamily="34" charset="0"/>
                        </a:rPr>
                        <a:t>th</a:t>
                      </a:r>
                      <a:r>
                        <a:rPr lang="en-US" sz="1400" dirty="0">
                          <a:effectLst/>
                          <a:latin typeface="Lucida Sans" panose="020B0602030504020204" pitchFamily="34" charset="0"/>
                        </a:rPr>
                        <a:t> – 5</a:t>
                      </a:r>
                      <a:r>
                        <a:rPr lang="en-US" sz="1400" baseline="30000" dirty="0">
                          <a:effectLst/>
                          <a:latin typeface="Lucida Sans" panose="020B0602030504020204" pitchFamily="34" charset="0"/>
                        </a:rPr>
                        <a:t>th</a:t>
                      </a:r>
                      <a:r>
                        <a:rPr lang="en-US" sz="1400" dirty="0">
                          <a:effectLst/>
                          <a:latin typeface="Lucida Sans" panose="020B0602030504020204" pitchFamily="34" charset="0"/>
                        </a:rPr>
                        <a:t>)</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b="0" dirty="0">
                          <a:effectLst/>
                          <a:latin typeface="Lucida Sans" panose="020B0602030504020204" pitchFamily="34" charset="0"/>
                        </a:rPr>
                        <a:t>4.97 – 7.03</a:t>
                      </a:r>
                      <a:endParaRPr lang="en-US" sz="1400" b="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52 – 60</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4.51 – 7.73</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600" b="0" dirty="0">
                          <a:effectLst/>
                          <a:latin typeface="Lucida Sans" panose="020B0602030504020204" pitchFamily="34" charset="0"/>
                        </a:rPr>
                        <a:t>740 – 1010</a:t>
                      </a:r>
                      <a:endParaRPr lang="en-US" sz="1600" b="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5.42 – 7.92</a:t>
                      </a:r>
                      <a:endParaRPr lang="en-US" sz="1400" dirty="0">
                        <a:effectLst/>
                        <a:latin typeface="Lucida Sans" panose="020B0602030504020204" pitchFamily="34" charset="0"/>
                        <a:ea typeface="SimSun"/>
                        <a:cs typeface="Times New Roman"/>
                      </a:endParaRPr>
                    </a:p>
                  </a:txBody>
                  <a:tcPr marL="79590" marR="79590" marT="36830" marB="36830" anchor="ctr"/>
                </a:tc>
                <a:extLst>
                  <a:ext uri="{0D108BD9-81ED-4DB2-BD59-A6C34878D82A}">
                    <a16:rowId xmlns:a16="http://schemas.microsoft.com/office/drawing/2014/main" val="10002"/>
                  </a:ext>
                </a:extLst>
              </a:tr>
              <a:tr h="604636">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 (6</a:t>
                      </a:r>
                      <a:r>
                        <a:rPr lang="en-US" sz="1400" baseline="30000" dirty="0">
                          <a:effectLst/>
                          <a:latin typeface="Lucida Sans" panose="020B0602030504020204" pitchFamily="34" charset="0"/>
                        </a:rPr>
                        <a:t>th</a:t>
                      </a:r>
                      <a:r>
                        <a:rPr lang="en-US" sz="1400" dirty="0">
                          <a:effectLst/>
                          <a:latin typeface="Lucida Sans" panose="020B0602030504020204" pitchFamily="34" charset="0"/>
                        </a:rPr>
                        <a:t> – 8</a:t>
                      </a:r>
                      <a:r>
                        <a:rPr lang="en-US" sz="1400" baseline="30000" dirty="0">
                          <a:effectLst/>
                          <a:latin typeface="Lucida Sans" panose="020B0602030504020204" pitchFamily="34" charset="0"/>
                        </a:rPr>
                        <a:t>th</a:t>
                      </a:r>
                      <a:r>
                        <a:rPr lang="en-US" sz="1400" dirty="0">
                          <a:effectLst/>
                          <a:latin typeface="Lucida Sans" panose="020B0602030504020204" pitchFamily="34" charset="0"/>
                        </a:rPr>
                        <a:t>)</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b="0" dirty="0">
                          <a:effectLst/>
                          <a:latin typeface="Lucida Sans" panose="020B0602030504020204" pitchFamily="34" charset="0"/>
                        </a:rPr>
                        <a:t>7.00 – 9.98</a:t>
                      </a:r>
                      <a:endParaRPr lang="en-US" sz="1400" b="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57 – 67</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6.51 – 10.34</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600" b="0" dirty="0">
                          <a:effectLst/>
                          <a:latin typeface="Lucida Sans" panose="020B0602030504020204" pitchFamily="34" charset="0"/>
                        </a:rPr>
                        <a:t>925 – 1185</a:t>
                      </a:r>
                      <a:endParaRPr lang="en-US" sz="1600" b="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7.04 – 9.57</a:t>
                      </a:r>
                      <a:endParaRPr lang="en-US" sz="1400" dirty="0">
                        <a:effectLst/>
                        <a:latin typeface="Lucida Sans" panose="020B0602030504020204" pitchFamily="34" charset="0"/>
                        <a:ea typeface="SimSun"/>
                        <a:cs typeface="Times New Roman"/>
                      </a:endParaRPr>
                    </a:p>
                  </a:txBody>
                  <a:tcPr marL="79590" marR="79590" marT="36830" marB="36830" anchor="ctr"/>
                </a:tc>
                <a:extLst>
                  <a:ext uri="{0D108BD9-81ED-4DB2-BD59-A6C34878D82A}">
                    <a16:rowId xmlns:a16="http://schemas.microsoft.com/office/drawing/2014/main" val="10003"/>
                  </a:ext>
                </a:extLst>
              </a:tr>
              <a:tr h="604636">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 (9</a:t>
                      </a:r>
                      <a:r>
                        <a:rPr lang="en-US" sz="1400" baseline="30000" dirty="0">
                          <a:effectLst/>
                          <a:latin typeface="Lucida Sans" panose="020B0602030504020204" pitchFamily="34" charset="0"/>
                        </a:rPr>
                        <a:t>th</a:t>
                      </a:r>
                      <a:r>
                        <a:rPr lang="en-US" sz="1400" dirty="0">
                          <a:effectLst/>
                          <a:latin typeface="Lucida Sans" panose="020B0602030504020204" pitchFamily="34" charset="0"/>
                        </a:rPr>
                        <a:t> – 10</a:t>
                      </a:r>
                      <a:r>
                        <a:rPr lang="en-US" sz="1400" baseline="30000" dirty="0">
                          <a:effectLst/>
                          <a:latin typeface="Lucida Sans" panose="020B0602030504020204" pitchFamily="34" charset="0"/>
                        </a:rPr>
                        <a:t>th</a:t>
                      </a:r>
                      <a:r>
                        <a:rPr lang="en-US" sz="1400" dirty="0">
                          <a:effectLst/>
                          <a:latin typeface="Lucida Sans" panose="020B0602030504020204" pitchFamily="34" charset="0"/>
                        </a:rPr>
                        <a:t>)</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b="0" dirty="0">
                          <a:effectLst/>
                          <a:latin typeface="Lucida Sans" panose="020B0602030504020204" pitchFamily="34" charset="0"/>
                        </a:rPr>
                        <a:t>9.67 – 12.01</a:t>
                      </a:r>
                      <a:endParaRPr lang="en-US" sz="1400" b="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62 – 72</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8.32 – 12.12</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600" b="0" dirty="0">
                          <a:effectLst/>
                          <a:latin typeface="Lucida Sans" panose="020B0602030504020204" pitchFamily="34" charset="0"/>
                        </a:rPr>
                        <a:t>1050 – 1335</a:t>
                      </a:r>
                      <a:endParaRPr lang="en-US" sz="1600" b="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8.41 – 10.81</a:t>
                      </a:r>
                      <a:endParaRPr lang="en-US" sz="1400" dirty="0">
                        <a:effectLst/>
                        <a:latin typeface="Lucida Sans" panose="020B0602030504020204" pitchFamily="34" charset="0"/>
                        <a:ea typeface="SimSun"/>
                        <a:cs typeface="Times New Roman"/>
                      </a:endParaRPr>
                    </a:p>
                  </a:txBody>
                  <a:tcPr marL="79590" marR="79590" marT="36830" marB="36830" anchor="ctr"/>
                </a:tc>
                <a:extLst>
                  <a:ext uri="{0D108BD9-81ED-4DB2-BD59-A6C34878D82A}">
                    <a16:rowId xmlns:a16="http://schemas.microsoft.com/office/drawing/2014/main" val="10004"/>
                  </a:ext>
                </a:extLst>
              </a:tr>
              <a:tr h="604636">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(11</a:t>
                      </a:r>
                      <a:r>
                        <a:rPr lang="en-US" sz="1400" baseline="30000" dirty="0">
                          <a:effectLst/>
                          <a:latin typeface="Lucida Sans" panose="020B0602030504020204" pitchFamily="34" charset="0"/>
                        </a:rPr>
                        <a:t>th</a:t>
                      </a:r>
                      <a:r>
                        <a:rPr lang="en-US" sz="1400" dirty="0">
                          <a:effectLst/>
                          <a:latin typeface="Lucida Sans" panose="020B0602030504020204" pitchFamily="34" charset="0"/>
                        </a:rPr>
                        <a:t> – CCSS)</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b="0" dirty="0">
                          <a:effectLst/>
                          <a:latin typeface="Lucida Sans" panose="020B0602030504020204" pitchFamily="34" charset="0"/>
                        </a:rPr>
                        <a:t>11.20 – 14.10</a:t>
                      </a:r>
                      <a:endParaRPr lang="en-US" sz="1400" b="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67 – 74</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10.34 – 14.2</a:t>
                      </a:r>
                      <a:endParaRPr lang="en-US" sz="140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600" b="0" dirty="0">
                          <a:effectLst/>
                          <a:latin typeface="Lucida Sans" panose="020B0602030504020204" pitchFamily="34" charset="0"/>
                        </a:rPr>
                        <a:t>1185 – 1385</a:t>
                      </a:r>
                      <a:endParaRPr lang="en-US" sz="1600" b="0" dirty="0">
                        <a:effectLst/>
                        <a:latin typeface="Lucida Sans" panose="020B0602030504020204" pitchFamily="34" charset="0"/>
                        <a:ea typeface="SimSun"/>
                        <a:cs typeface="Times New Roman"/>
                      </a:endParaRPr>
                    </a:p>
                  </a:txBody>
                  <a:tcPr marL="79590" marR="79590" marT="36830" marB="36830" anchor="ctr"/>
                </a:tc>
                <a:tc>
                  <a:txBody>
                    <a:bodyPr/>
                    <a:lstStyle/>
                    <a:p>
                      <a:pPr marL="0" marR="0" algn="ctr">
                        <a:lnSpc>
                          <a:spcPts val="1100"/>
                        </a:lnSpc>
                        <a:spcBef>
                          <a:spcPts val="300"/>
                        </a:spcBef>
                        <a:spcAft>
                          <a:spcPts val="600"/>
                        </a:spcAft>
                      </a:pPr>
                      <a:r>
                        <a:rPr lang="en-US" sz="1400" dirty="0">
                          <a:effectLst/>
                          <a:latin typeface="Lucida Sans" panose="020B0602030504020204" pitchFamily="34" charset="0"/>
                        </a:rPr>
                        <a:t>9.57 – 12.00</a:t>
                      </a:r>
                      <a:endParaRPr lang="en-US" sz="1400" dirty="0">
                        <a:effectLst/>
                        <a:latin typeface="Lucida Sans" panose="020B0602030504020204" pitchFamily="34" charset="0"/>
                        <a:ea typeface="SimSun"/>
                        <a:cs typeface="Times New Roman"/>
                      </a:endParaRPr>
                    </a:p>
                  </a:txBody>
                  <a:tcPr marL="79590" marR="79590" marT="36830" marB="36830" anchor="ct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normAutofit/>
          </a:bodyPr>
          <a:lstStyle/>
          <a:p>
            <a:pPr algn="l"/>
            <a:r>
              <a:rPr lang="en-US" dirty="0"/>
              <a:t>1. Quantitative Scale</a:t>
            </a:r>
          </a:p>
        </p:txBody>
      </p:sp>
    </p:spTree>
    <p:extLst>
      <p:ext uri="{BB962C8B-B14F-4D97-AF65-F5344CB8AC3E}">
        <p14:creationId xmlns:p14="http://schemas.microsoft.com/office/powerpoint/2010/main" val="25774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2. Qualitative Measures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6601" y="1337481"/>
            <a:ext cx="6405246" cy="4778677"/>
          </a:xfrm>
        </p:spPr>
      </p:pic>
      <p:cxnSp>
        <p:nvCxnSpPr>
          <p:cNvPr id="48" name="Straight Arrow Connector 47"/>
          <p:cNvCxnSpPr>
            <a:cxnSpLocks/>
          </p:cNvCxnSpPr>
          <p:nvPr/>
        </p:nvCxnSpPr>
        <p:spPr>
          <a:xfrm>
            <a:off x="15232856" y="10682289"/>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49" name="Straight Arrow Connector 48"/>
          <p:cNvCxnSpPr>
            <a:cxnSpLocks/>
          </p:cNvCxnSpPr>
          <p:nvPr/>
        </p:nvCxnSpPr>
        <p:spPr>
          <a:xfrm>
            <a:off x="14839950" y="7161213"/>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50" name="Straight Arrow Connector 49"/>
          <p:cNvCxnSpPr>
            <a:cxnSpLocks/>
          </p:cNvCxnSpPr>
          <p:nvPr/>
        </p:nvCxnSpPr>
        <p:spPr>
          <a:xfrm>
            <a:off x="14839950" y="7161213"/>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51" name="Straight Arrow Connector 50"/>
          <p:cNvCxnSpPr>
            <a:cxnSpLocks/>
          </p:cNvCxnSpPr>
          <p:nvPr/>
        </p:nvCxnSpPr>
        <p:spPr>
          <a:xfrm>
            <a:off x="14839950" y="7161213"/>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52" name="Straight Arrow Connector 51"/>
          <p:cNvCxnSpPr>
            <a:cxnSpLocks/>
          </p:cNvCxnSpPr>
          <p:nvPr/>
        </p:nvCxnSpPr>
        <p:spPr>
          <a:xfrm>
            <a:off x="14375606" y="11122026"/>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53" name="Straight Arrow Connector 52"/>
          <p:cNvCxnSpPr>
            <a:cxnSpLocks/>
          </p:cNvCxnSpPr>
          <p:nvPr/>
        </p:nvCxnSpPr>
        <p:spPr>
          <a:xfrm>
            <a:off x="13982700" y="7599363"/>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54" name="Straight Arrow Connector 53"/>
          <p:cNvCxnSpPr>
            <a:cxnSpLocks/>
          </p:cNvCxnSpPr>
          <p:nvPr/>
        </p:nvCxnSpPr>
        <p:spPr>
          <a:xfrm>
            <a:off x="13982700" y="7599363"/>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55" name="Straight Arrow Connector 54"/>
          <p:cNvCxnSpPr>
            <a:cxnSpLocks/>
          </p:cNvCxnSpPr>
          <p:nvPr/>
        </p:nvCxnSpPr>
        <p:spPr>
          <a:xfrm>
            <a:off x="13982700" y="7599363"/>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56" name="Straight Arrow Connector 55"/>
          <p:cNvCxnSpPr>
            <a:cxnSpLocks/>
          </p:cNvCxnSpPr>
          <p:nvPr/>
        </p:nvCxnSpPr>
        <p:spPr>
          <a:xfrm>
            <a:off x="14804231" y="12163426"/>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57" name="Straight Arrow Connector 56"/>
          <p:cNvCxnSpPr>
            <a:cxnSpLocks/>
          </p:cNvCxnSpPr>
          <p:nvPr/>
        </p:nvCxnSpPr>
        <p:spPr>
          <a:xfrm>
            <a:off x="14411325" y="8640764"/>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58" name="Straight Arrow Connector 57"/>
          <p:cNvCxnSpPr>
            <a:cxnSpLocks/>
          </p:cNvCxnSpPr>
          <p:nvPr/>
        </p:nvCxnSpPr>
        <p:spPr>
          <a:xfrm>
            <a:off x="14411325" y="8640764"/>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59" name="Straight Arrow Connector 58"/>
          <p:cNvCxnSpPr>
            <a:cxnSpLocks/>
          </p:cNvCxnSpPr>
          <p:nvPr/>
        </p:nvCxnSpPr>
        <p:spPr>
          <a:xfrm>
            <a:off x="14411325" y="8640764"/>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60" name="Straight Arrow Connector 59"/>
          <p:cNvCxnSpPr>
            <a:cxnSpLocks/>
          </p:cNvCxnSpPr>
          <p:nvPr/>
        </p:nvCxnSpPr>
        <p:spPr>
          <a:xfrm>
            <a:off x="14804231" y="12866689"/>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61" name="Straight Arrow Connector 60"/>
          <p:cNvCxnSpPr>
            <a:cxnSpLocks/>
          </p:cNvCxnSpPr>
          <p:nvPr/>
        </p:nvCxnSpPr>
        <p:spPr>
          <a:xfrm>
            <a:off x="14411325" y="9344026"/>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62" name="Straight Arrow Connector 61"/>
          <p:cNvCxnSpPr>
            <a:cxnSpLocks/>
          </p:cNvCxnSpPr>
          <p:nvPr/>
        </p:nvCxnSpPr>
        <p:spPr>
          <a:xfrm>
            <a:off x="14411325" y="9344026"/>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63" name="Straight Arrow Connector 62"/>
          <p:cNvCxnSpPr>
            <a:cxnSpLocks/>
          </p:cNvCxnSpPr>
          <p:nvPr/>
        </p:nvCxnSpPr>
        <p:spPr>
          <a:xfrm>
            <a:off x="14411325" y="9344026"/>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64" name="Straight Arrow Connector 63"/>
          <p:cNvCxnSpPr>
            <a:cxnSpLocks/>
          </p:cNvCxnSpPr>
          <p:nvPr/>
        </p:nvCxnSpPr>
        <p:spPr>
          <a:xfrm>
            <a:off x="14804231" y="13708064"/>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65" name="Straight Arrow Connector 64"/>
          <p:cNvCxnSpPr>
            <a:cxnSpLocks/>
          </p:cNvCxnSpPr>
          <p:nvPr/>
        </p:nvCxnSpPr>
        <p:spPr>
          <a:xfrm>
            <a:off x="14411325" y="10186989"/>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66" name="Straight Arrow Connector 65"/>
          <p:cNvCxnSpPr>
            <a:cxnSpLocks/>
          </p:cNvCxnSpPr>
          <p:nvPr/>
        </p:nvCxnSpPr>
        <p:spPr>
          <a:xfrm>
            <a:off x="14411325" y="10186989"/>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67" name="Straight Arrow Connector 66"/>
          <p:cNvCxnSpPr>
            <a:cxnSpLocks/>
          </p:cNvCxnSpPr>
          <p:nvPr/>
        </p:nvCxnSpPr>
        <p:spPr>
          <a:xfrm>
            <a:off x="14411325" y="10186989"/>
            <a:ext cx="0" cy="295275"/>
          </a:xfrm>
          <a:prstGeom prst="straightConnector1">
            <a:avLst/>
          </a:prstGeom>
          <a:noFill/>
          <a:ln w="9525" cap="flat" cmpd="sng" algn="ctr">
            <a:solidFill>
              <a:srgbClr val="4F81BD">
                <a:shade val="95000"/>
                <a:satMod val="105000"/>
              </a:srgbClr>
            </a:solidFill>
            <a:prstDash val="solid"/>
            <a:tailEnd type="arrow"/>
          </a:ln>
          <a:effectLst/>
        </p:spPr>
      </p:cxnSp>
    </p:spTree>
    <p:extLst>
      <p:ext uri="{BB962C8B-B14F-4D97-AF65-F5344CB8AC3E}">
        <p14:creationId xmlns:p14="http://schemas.microsoft.com/office/powerpoint/2010/main" val="83660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3. Professional Judgment</a:t>
            </a:r>
          </a:p>
        </p:txBody>
      </p:sp>
      <p:sp>
        <p:nvSpPr>
          <p:cNvPr id="3" name="Content Placeholder 2"/>
          <p:cNvSpPr>
            <a:spLocks noGrp="1"/>
          </p:cNvSpPr>
          <p:nvPr>
            <p:ph idx="1"/>
          </p:nvPr>
        </p:nvSpPr>
        <p:spPr/>
        <p:txBody>
          <a:bodyPr>
            <a:normAutofit/>
          </a:bodyPr>
          <a:lstStyle/>
          <a:p>
            <a:pPr marL="0" indent="0">
              <a:buNone/>
            </a:pPr>
            <a:r>
              <a:rPr lang="en-US" dirty="0">
                <a:latin typeface="Lucida Sans" panose="020B0602030504020204" pitchFamily="34" charset="0"/>
              </a:rPr>
              <a:t>“Students who struggle greatly to read texts within (or even below) their text complexity [level] must be given the support needed to enable them to read at an appropriate level of complexity. Even many students on course for college and career readiness are likely to </a:t>
            </a:r>
            <a:r>
              <a:rPr lang="en-US" i="1" dirty="0">
                <a:latin typeface="Lucida Sans" panose="020B0602030504020204" pitchFamily="34" charset="0"/>
              </a:rPr>
              <a:t>need scaffolding </a:t>
            </a:r>
            <a:r>
              <a:rPr lang="en-US" dirty="0">
                <a:latin typeface="Lucida Sans" panose="020B0602030504020204" pitchFamily="34" charset="0"/>
              </a:rPr>
              <a:t>as they master higher levels of text complexity.”</a:t>
            </a:r>
          </a:p>
          <a:p>
            <a:pPr marL="0" indent="0">
              <a:buNone/>
            </a:pPr>
            <a:endParaRPr lang="en-US" dirty="0">
              <a:latin typeface="Lucida Sans" panose="020B0602030504020204" pitchFamily="34" charset="0"/>
            </a:endParaRPr>
          </a:p>
          <a:p>
            <a:pPr marL="0" indent="0">
              <a:buNone/>
            </a:pPr>
            <a:r>
              <a:rPr lang="en-US" dirty="0">
                <a:latin typeface="Lucida Sans" panose="020B0602030504020204" pitchFamily="34" charset="0"/>
              </a:rPr>
              <a:t>(From Appendix A, p.9, </a:t>
            </a:r>
            <a:r>
              <a:rPr lang="en-US" i="1" dirty="0">
                <a:latin typeface="Lucida Sans" panose="020B0602030504020204" pitchFamily="34" charset="0"/>
              </a:rPr>
              <a:t>CCSS – ELA) </a:t>
            </a:r>
          </a:p>
          <a:p>
            <a:pPr marL="0" indent="0">
              <a:buNone/>
            </a:pPr>
            <a:endParaRPr lang="en-US" dirty="0">
              <a:latin typeface="Lucida Sans" panose="020B0602030504020204" pitchFamily="34" charset="0"/>
            </a:endParaRPr>
          </a:p>
        </p:txBody>
      </p:sp>
    </p:spTree>
    <p:extLst>
      <p:ext uri="{BB962C8B-B14F-4D97-AF65-F5344CB8AC3E}">
        <p14:creationId xmlns:p14="http://schemas.microsoft.com/office/powerpoint/2010/main" val="109878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Sequencing Resources:  Complexity</a:t>
            </a:r>
          </a:p>
        </p:txBody>
      </p:sp>
      <p:sp>
        <p:nvSpPr>
          <p:cNvPr id="9" name="Text Placeholder 8"/>
          <p:cNvSpPr>
            <a:spLocks noGrp="1"/>
          </p:cNvSpPr>
          <p:nvPr>
            <p:ph type="body" idx="1"/>
          </p:nvPr>
        </p:nvSpPr>
        <p:spPr>
          <a:xfrm>
            <a:off x="1485900" y="1417638"/>
            <a:ext cx="3030141" cy="773112"/>
          </a:xfrm>
          <a:ln>
            <a:solidFill>
              <a:schemeClr val="accent1"/>
            </a:solidFill>
          </a:ln>
        </p:spPr>
        <p:txBody>
          <a:bodyPr/>
          <a:lstStyle/>
          <a:p>
            <a:pPr algn="ctr"/>
            <a:r>
              <a:rPr lang="en-US" dirty="0"/>
              <a:t>For All Texts and Resources</a:t>
            </a:r>
          </a:p>
        </p:txBody>
      </p:sp>
      <p:sp>
        <p:nvSpPr>
          <p:cNvPr id="6" name="Content Placeholder 5"/>
          <p:cNvSpPr>
            <a:spLocks noGrp="1"/>
          </p:cNvSpPr>
          <p:nvPr>
            <p:ph sz="half" idx="2"/>
          </p:nvPr>
        </p:nvSpPr>
        <p:spPr>
          <a:ln>
            <a:solidFill>
              <a:schemeClr val="accent1"/>
            </a:solidFill>
          </a:ln>
        </p:spPr>
        <p:txBody>
          <a:bodyPr/>
          <a:lstStyle/>
          <a:p>
            <a:r>
              <a:rPr lang="en-US" dirty="0"/>
              <a:t>Quantitative</a:t>
            </a:r>
          </a:p>
          <a:p>
            <a:endParaRPr lang="en-US" dirty="0"/>
          </a:p>
          <a:p>
            <a:r>
              <a:rPr lang="en-US" dirty="0"/>
              <a:t>Your own sense of the qualitative features</a:t>
            </a:r>
          </a:p>
          <a:p>
            <a:endParaRPr lang="en-US" dirty="0"/>
          </a:p>
          <a:p>
            <a:r>
              <a:rPr lang="en-US" dirty="0"/>
              <a:t>Always consider reader and task – students working independently</a:t>
            </a:r>
          </a:p>
        </p:txBody>
      </p:sp>
      <p:sp>
        <p:nvSpPr>
          <p:cNvPr id="7" name="Text Placeholder 6"/>
          <p:cNvSpPr>
            <a:spLocks noGrp="1"/>
          </p:cNvSpPr>
          <p:nvPr>
            <p:ph type="body" sz="quarter" idx="3"/>
          </p:nvPr>
        </p:nvSpPr>
        <p:spPr>
          <a:xfrm>
            <a:off x="4626770" y="1417638"/>
            <a:ext cx="3031331" cy="773112"/>
          </a:xfrm>
          <a:ln>
            <a:solidFill>
              <a:schemeClr val="accent1"/>
            </a:solidFill>
          </a:ln>
        </p:spPr>
        <p:txBody>
          <a:bodyPr/>
          <a:lstStyle/>
          <a:p>
            <a:pPr algn="ctr"/>
            <a:r>
              <a:rPr lang="en-US" dirty="0"/>
              <a:t>For Some Texts and Resources</a:t>
            </a:r>
          </a:p>
        </p:txBody>
      </p:sp>
      <p:sp>
        <p:nvSpPr>
          <p:cNvPr id="8" name="Content Placeholder 7"/>
          <p:cNvSpPr>
            <a:spLocks noGrp="1"/>
          </p:cNvSpPr>
          <p:nvPr>
            <p:ph sz="quarter" idx="4"/>
          </p:nvPr>
        </p:nvSpPr>
        <p:spPr>
          <a:ln>
            <a:solidFill>
              <a:schemeClr val="accent1"/>
            </a:solidFill>
          </a:ln>
        </p:spPr>
        <p:txBody>
          <a:bodyPr/>
          <a:lstStyle/>
          <a:p>
            <a:pPr marL="0" indent="0">
              <a:buNone/>
            </a:pPr>
            <a:r>
              <a:rPr lang="en-US" dirty="0"/>
              <a:t>For the most complex also provide:</a:t>
            </a:r>
          </a:p>
          <a:p>
            <a:pPr marL="0" indent="0">
              <a:buNone/>
            </a:pPr>
            <a:endParaRPr lang="en-US" dirty="0"/>
          </a:p>
          <a:p>
            <a:r>
              <a:rPr lang="en-US" dirty="0"/>
              <a:t>Detailed qualitative information</a:t>
            </a:r>
          </a:p>
          <a:p>
            <a:pPr marL="0" indent="0">
              <a:buNone/>
            </a:pPr>
            <a:r>
              <a:rPr lang="en-US" dirty="0"/>
              <a:t> </a:t>
            </a:r>
          </a:p>
          <a:p>
            <a:r>
              <a:rPr lang="en-US" dirty="0"/>
              <a:t>Specific reader and tasks considerations </a:t>
            </a:r>
          </a:p>
        </p:txBody>
      </p:sp>
    </p:spTree>
    <p:extLst>
      <p:ext uri="{BB962C8B-B14F-4D97-AF65-F5344CB8AC3E}">
        <p14:creationId xmlns:p14="http://schemas.microsoft.com/office/powerpoint/2010/main" val="4053741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Sequencing Texts:  Earth’s Precious Resource</a:t>
            </a:r>
          </a:p>
        </p:txBody>
      </p:sp>
      <p:sp>
        <p:nvSpPr>
          <p:cNvPr id="3" name="Content Placeholder 2"/>
          <p:cNvSpPr>
            <a:spLocks noGrp="1"/>
          </p:cNvSpPr>
          <p:nvPr>
            <p:ph idx="1"/>
          </p:nvPr>
        </p:nvSpPr>
        <p:spPr>
          <a:xfrm>
            <a:off x="436729" y="1600202"/>
            <a:ext cx="8215952" cy="4525963"/>
          </a:xfrm>
        </p:spPr>
        <p:txBody>
          <a:bodyPr>
            <a:noAutofit/>
          </a:bodyPr>
          <a:lstStyle/>
          <a:p>
            <a:pPr marL="0" indent="0">
              <a:lnSpc>
                <a:spcPct val="115000"/>
              </a:lnSpc>
              <a:spcBef>
                <a:spcPts val="0"/>
              </a:spcBef>
              <a:spcAft>
                <a:spcPts val="600"/>
              </a:spcAft>
              <a:buNone/>
            </a:pPr>
            <a:r>
              <a:rPr lang="en-US" b="1" dirty="0">
                <a:latin typeface="Lucida Sans" panose="020B0602030504020204" pitchFamily="34" charset="0"/>
                <a:ea typeface="Calibri"/>
                <a:cs typeface="Times New Roman"/>
              </a:rPr>
              <a:t>760L “For the World’s Poor, Drinking Water Can Kill”</a:t>
            </a:r>
            <a:endParaRPr lang="en-US" dirty="0">
              <a:latin typeface="Lucida Sans" panose="020B0602030504020204" pitchFamily="34" charset="0"/>
              <a:ea typeface="Calibri"/>
              <a:cs typeface="Times New Roman"/>
            </a:endParaRPr>
          </a:p>
          <a:p>
            <a:pPr marL="5143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Genre: Informational; narrative introduction and conclusion, includes clear section headings</a:t>
            </a:r>
          </a:p>
          <a:p>
            <a:pPr marL="5143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Length:  573 words</a:t>
            </a:r>
          </a:p>
          <a:p>
            <a:pPr marL="114300" indent="0">
              <a:lnSpc>
                <a:spcPct val="115000"/>
              </a:lnSpc>
              <a:spcBef>
                <a:spcPts val="0"/>
              </a:spcBef>
              <a:spcAft>
                <a:spcPts val="600"/>
              </a:spcAft>
              <a:buNone/>
            </a:pPr>
            <a:r>
              <a:rPr lang="en-US" dirty="0">
                <a:latin typeface="Lucida Sans" panose="020B0602030504020204" pitchFamily="34" charset="0"/>
                <a:ea typeface="Calibri"/>
                <a:cs typeface="Times New Roman"/>
              </a:rPr>
              <a:t> </a:t>
            </a:r>
          </a:p>
          <a:p>
            <a:pPr marL="0" indent="0">
              <a:lnSpc>
                <a:spcPct val="115000"/>
              </a:lnSpc>
              <a:spcBef>
                <a:spcPts val="0"/>
              </a:spcBef>
              <a:spcAft>
                <a:spcPts val="600"/>
              </a:spcAft>
              <a:buNone/>
            </a:pPr>
            <a:r>
              <a:rPr lang="en-US" b="1" dirty="0">
                <a:latin typeface="Lucida Sans" panose="020B0602030504020204" pitchFamily="34" charset="0"/>
                <a:ea typeface="Calibri"/>
                <a:cs typeface="Times New Roman"/>
              </a:rPr>
              <a:t>N/A	“Millions Lack Safe Water”</a:t>
            </a:r>
            <a:endParaRPr lang="en-US" dirty="0">
              <a:latin typeface="Lucida Sans" panose="020B0602030504020204" pitchFamily="34" charset="0"/>
              <a:ea typeface="Calibri"/>
              <a:cs typeface="Times New Roman"/>
            </a:endParaRPr>
          </a:p>
          <a:p>
            <a:pPr marL="5143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Genre: Informational (infographic); heavy use of statistics and images</a:t>
            </a:r>
          </a:p>
          <a:p>
            <a:pPr marL="5143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Length:  N/A</a:t>
            </a:r>
          </a:p>
          <a:p>
            <a:pPr marL="0" indent="0">
              <a:lnSpc>
                <a:spcPct val="115000"/>
              </a:lnSpc>
              <a:spcBef>
                <a:spcPts val="0"/>
              </a:spcBef>
              <a:buNone/>
            </a:pPr>
            <a:r>
              <a:rPr lang="en-US" dirty="0">
                <a:latin typeface="Calibri"/>
                <a:ea typeface="Calibri"/>
                <a:cs typeface="Times New Roman"/>
              </a:rPr>
              <a:t> </a:t>
            </a:r>
          </a:p>
          <a:p>
            <a:pPr marL="0" indent="0">
              <a:buNone/>
            </a:pPr>
            <a:endParaRPr lang="en-US" dirty="0"/>
          </a:p>
        </p:txBody>
      </p:sp>
    </p:spTree>
    <p:extLst>
      <p:ext uri="{BB962C8B-B14F-4D97-AF65-F5344CB8AC3E}">
        <p14:creationId xmlns:p14="http://schemas.microsoft.com/office/powerpoint/2010/main" val="518772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Sequencing Texts:  Earth’s Precious Resource</a:t>
            </a:r>
          </a:p>
        </p:txBody>
      </p:sp>
      <p:sp>
        <p:nvSpPr>
          <p:cNvPr id="3" name="Content Placeholder 2"/>
          <p:cNvSpPr>
            <a:spLocks noGrp="1"/>
          </p:cNvSpPr>
          <p:nvPr>
            <p:ph idx="1"/>
          </p:nvPr>
        </p:nvSpPr>
        <p:spPr/>
        <p:txBody>
          <a:bodyPr>
            <a:noAutofit/>
          </a:bodyPr>
          <a:lstStyle/>
          <a:p>
            <a:pPr marL="0" indent="0">
              <a:lnSpc>
                <a:spcPct val="115000"/>
              </a:lnSpc>
              <a:spcBef>
                <a:spcPts val="0"/>
              </a:spcBef>
              <a:spcAft>
                <a:spcPts val="600"/>
              </a:spcAft>
              <a:buNone/>
            </a:pPr>
            <a:r>
              <a:rPr lang="en-US" b="1" dirty="0">
                <a:latin typeface="Lucida Sans" panose="020B0602030504020204" pitchFamily="34" charset="0"/>
                <a:ea typeface="Calibri"/>
                <a:cs typeface="Times New Roman"/>
              </a:rPr>
              <a:t>N/A	“The Water Cycle”</a:t>
            </a:r>
            <a:endParaRPr lang="en-US" dirty="0">
              <a:latin typeface="Lucida Sans" panose="020B0602030504020204" pitchFamily="34" charset="0"/>
              <a:ea typeface="Calibri"/>
              <a:cs typeface="Times New Roman"/>
            </a:endParaRPr>
          </a:p>
          <a:p>
            <a:pPr marL="4000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Genre: Informational video; includes graphics, animation, narrative setting, and focus on vocabulary</a:t>
            </a:r>
          </a:p>
          <a:p>
            <a:pPr marL="4000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Length: 3:27 minutes</a:t>
            </a:r>
          </a:p>
          <a:p>
            <a:pPr marL="0" indent="0">
              <a:lnSpc>
                <a:spcPct val="115000"/>
              </a:lnSpc>
              <a:spcBef>
                <a:spcPts val="0"/>
              </a:spcBef>
              <a:spcAft>
                <a:spcPts val="600"/>
              </a:spcAft>
              <a:buNone/>
            </a:pPr>
            <a:r>
              <a:rPr lang="en-US" b="1" dirty="0">
                <a:latin typeface="Lucida Sans" panose="020B0602030504020204" pitchFamily="34" charset="0"/>
                <a:ea typeface="Calibri"/>
                <a:cs typeface="Times New Roman"/>
              </a:rPr>
              <a:t>1010L	“Water, Water, Everywhere!”</a:t>
            </a:r>
            <a:endParaRPr lang="en-US" dirty="0">
              <a:latin typeface="Lucida Sans" panose="020B0602030504020204" pitchFamily="34" charset="0"/>
              <a:ea typeface="Calibri"/>
              <a:cs typeface="Times New Roman"/>
            </a:endParaRPr>
          </a:p>
          <a:p>
            <a:pPr marL="5143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Genre: Informational; contains clear section heading and questions to check for understanding</a:t>
            </a:r>
          </a:p>
          <a:p>
            <a:pPr marL="5143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Length:  583 words</a:t>
            </a:r>
          </a:p>
          <a:p>
            <a:pPr marL="0" indent="0">
              <a:lnSpc>
                <a:spcPct val="115000"/>
              </a:lnSpc>
              <a:spcBef>
                <a:spcPts val="0"/>
              </a:spcBef>
              <a:buNone/>
            </a:pPr>
            <a:r>
              <a:rPr lang="en-US" sz="1800" dirty="0">
                <a:latin typeface="Calibri"/>
                <a:ea typeface="Calibri"/>
                <a:cs typeface="Times New Roman"/>
              </a:rPr>
              <a:t> </a:t>
            </a:r>
          </a:p>
          <a:p>
            <a:pPr marL="0" indent="0">
              <a:buNone/>
            </a:pPr>
            <a:endParaRPr lang="en-US" sz="1800" dirty="0"/>
          </a:p>
        </p:txBody>
      </p:sp>
    </p:spTree>
    <p:extLst>
      <p:ext uri="{BB962C8B-B14F-4D97-AF65-F5344CB8AC3E}">
        <p14:creationId xmlns:p14="http://schemas.microsoft.com/office/powerpoint/2010/main" val="251085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Sequencing Texts:  Earth’s Precious Resource</a:t>
            </a:r>
          </a:p>
        </p:txBody>
      </p:sp>
      <p:sp>
        <p:nvSpPr>
          <p:cNvPr id="3" name="Content Placeholder 2"/>
          <p:cNvSpPr>
            <a:spLocks noGrp="1"/>
          </p:cNvSpPr>
          <p:nvPr>
            <p:ph idx="1"/>
          </p:nvPr>
        </p:nvSpPr>
        <p:spPr/>
        <p:txBody>
          <a:bodyPr/>
          <a:lstStyle/>
          <a:p>
            <a:pPr marL="0" indent="0">
              <a:lnSpc>
                <a:spcPct val="115000"/>
              </a:lnSpc>
              <a:spcBef>
                <a:spcPts val="0"/>
              </a:spcBef>
              <a:spcAft>
                <a:spcPts val="600"/>
              </a:spcAft>
              <a:buNone/>
            </a:pPr>
            <a:r>
              <a:rPr lang="en-US" b="1" dirty="0">
                <a:latin typeface="Lucida Sans" panose="020B0602030504020204" pitchFamily="34" charset="0"/>
                <a:ea typeface="Calibri"/>
                <a:cs typeface="Times New Roman"/>
              </a:rPr>
              <a:t>790L	</a:t>
            </a:r>
            <a:r>
              <a:rPr lang="en-US" b="1" i="1" dirty="0">
                <a:latin typeface="Lucida Sans" panose="020B0602030504020204" pitchFamily="34" charset="0"/>
                <a:ea typeface="Calibri"/>
                <a:cs typeface="Times New Roman"/>
              </a:rPr>
              <a:t>Hydrology: The Study of Water</a:t>
            </a:r>
            <a:endParaRPr lang="en-US" dirty="0">
              <a:latin typeface="Lucida Sans" panose="020B0602030504020204" pitchFamily="34" charset="0"/>
              <a:ea typeface="Calibri"/>
              <a:cs typeface="Times New Roman"/>
            </a:endParaRPr>
          </a:p>
          <a:p>
            <a:pPr marL="5143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Genre: Informational; text characteristics similar to a simple textbook</a:t>
            </a:r>
          </a:p>
          <a:p>
            <a:pPr marL="5143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Length:  48 pages</a:t>
            </a:r>
          </a:p>
          <a:p>
            <a:pPr marL="0" indent="0">
              <a:lnSpc>
                <a:spcPct val="115000"/>
              </a:lnSpc>
              <a:spcBef>
                <a:spcPts val="0"/>
              </a:spcBef>
              <a:spcAft>
                <a:spcPts val="600"/>
              </a:spcAft>
              <a:buNone/>
            </a:pPr>
            <a:r>
              <a:rPr lang="en-US" b="1" dirty="0">
                <a:latin typeface="Lucida Sans" panose="020B0602030504020204" pitchFamily="34" charset="0"/>
                <a:ea typeface="Calibri"/>
                <a:cs typeface="Times New Roman"/>
              </a:rPr>
              <a:t>820L	</a:t>
            </a:r>
            <a:r>
              <a:rPr lang="en-US" b="1" i="1" dirty="0">
                <a:latin typeface="Lucida Sans" panose="020B0602030504020204" pitchFamily="34" charset="0"/>
                <a:ea typeface="Calibri"/>
                <a:cs typeface="Times New Roman"/>
              </a:rPr>
              <a:t>A Drop Around the World</a:t>
            </a:r>
            <a:r>
              <a:rPr lang="en-US" b="1" dirty="0">
                <a:latin typeface="Lucida Sans" panose="020B0602030504020204" pitchFamily="34" charset="0"/>
                <a:ea typeface="Calibri"/>
                <a:cs typeface="Times New Roman"/>
              </a:rPr>
              <a:t> </a:t>
            </a:r>
            <a:endParaRPr lang="en-US" dirty="0">
              <a:latin typeface="Lucida Sans" panose="020B0602030504020204" pitchFamily="34" charset="0"/>
              <a:ea typeface="Calibri"/>
              <a:cs typeface="Times New Roman"/>
            </a:endParaRPr>
          </a:p>
          <a:p>
            <a:pPr marL="5143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Genre: Literary Nonfiction; narrative poem with rhyming couplets</a:t>
            </a:r>
          </a:p>
          <a:p>
            <a:pPr marL="514350" lvl="1" indent="0">
              <a:lnSpc>
                <a:spcPct val="115000"/>
              </a:lnSpc>
              <a:spcBef>
                <a:spcPts val="0"/>
              </a:spcBef>
              <a:spcAft>
                <a:spcPts val="600"/>
              </a:spcAft>
              <a:buNone/>
            </a:pPr>
            <a:r>
              <a:rPr lang="en-US" sz="2400" dirty="0">
                <a:latin typeface="Lucida Sans" panose="020B0602030504020204" pitchFamily="34" charset="0"/>
                <a:ea typeface="Calibri"/>
                <a:cs typeface="Times New Roman"/>
              </a:rPr>
              <a:t>Length:  32 pages</a:t>
            </a:r>
          </a:p>
          <a:p>
            <a:endParaRPr lang="en-US" dirty="0"/>
          </a:p>
        </p:txBody>
      </p:sp>
    </p:spTree>
    <p:extLst>
      <p:ext uri="{BB962C8B-B14F-4D97-AF65-F5344CB8AC3E}">
        <p14:creationId xmlns:p14="http://schemas.microsoft.com/office/powerpoint/2010/main" val="11873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Selecting and Sequencing Text:  </a:t>
            </a:r>
            <a:r>
              <a:rPr lang="en-US" b="1" dirty="0"/>
              <a:t>Coherence</a:t>
            </a:r>
          </a:p>
        </p:txBody>
      </p:sp>
      <p:sp>
        <p:nvSpPr>
          <p:cNvPr id="6" name="Content Placeholder 5"/>
          <p:cNvSpPr>
            <a:spLocks noGrp="1"/>
          </p:cNvSpPr>
          <p:nvPr>
            <p:ph idx="1"/>
          </p:nvPr>
        </p:nvSpPr>
        <p:spPr>
          <a:xfrm>
            <a:off x="627796" y="1759508"/>
            <a:ext cx="8065827" cy="3370811"/>
          </a:xfrm>
        </p:spPr>
        <p:txBody>
          <a:bodyPr/>
          <a:lstStyle/>
          <a:p>
            <a:r>
              <a:rPr lang="en-US" dirty="0"/>
              <a:t>Each resource contributes to the whole set.</a:t>
            </a:r>
          </a:p>
          <a:p>
            <a:endParaRPr lang="en-US" dirty="0"/>
          </a:p>
          <a:p>
            <a:r>
              <a:rPr lang="en-US" dirty="0"/>
              <a:t>Resources are sequenced to create a coherent and gradual learning process. </a:t>
            </a:r>
          </a:p>
          <a:p>
            <a:endParaRPr lang="en-US" dirty="0"/>
          </a:p>
          <a:p>
            <a:r>
              <a:rPr lang="en-US" dirty="0"/>
              <a:t>The set develops knowledge of words and the world, and a love of learning.</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32741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Sequencing Texts:  Earth’s Precious Resource</a:t>
            </a:r>
          </a:p>
        </p:txBody>
      </p:sp>
      <p:sp>
        <p:nvSpPr>
          <p:cNvPr id="3" name="Content Placeholder 2"/>
          <p:cNvSpPr>
            <a:spLocks noGrp="1"/>
          </p:cNvSpPr>
          <p:nvPr>
            <p:ph idx="1"/>
          </p:nvPr>
        </p:nvSpPr>
        <p:spPr>
          <a:xfrm>
            <a:off x="709684" y="1600202"/>
            <a:ext cx="7888406" cy="4525963"/>
          </a:xfrm>
        </p:spPr>
        <p:txBody>
          <a:bodyPr>
            <a:normAutofit/>
          </a:bodyPr>
          <a:lstStyle/>
          <a:p>
            <a:pPr marL="0" indent="0">
              <a:lnSpc>
                <a:spcPct val="115000"/>
              </a:lnSpc>
              <a:spcBef>
                <a:spcPts val="0"/>
              </a:spcBef>
              <a:buNone/>
            </a:pPr>
            <a:r>
              <a:rPr lang="en-US" b="1" dirty="0">
                <a:latin typeface="Lucida Sans" panose="020B0602030504020204" pitchFamily="34" charset="0"/>
                <a:ea typeface="Calibri"/>
                <a:cs typeface="Times New Roman"/>
              </a:rPr>
              <a:t>1070L	“Researchers Discover Huge Underground Water Reserve in Africa”</a:t>
            </a:r>
            <a:endParaRPr lang="en-US" dirty="0">
              <a:latin typeface="Lucida Sans" panose="020B0602030504020204" pitchFamily="34" charset="0"/>
              <a:ea typeface="Calibri"/>
              <a:cs typeface="Times New Roman"/>
            </a:endParaRPr>
          </a:p>
          <a:p>
            <a:pPr marL="514350" lvl="1" indent="0">
              <a:lnSpc>
                <a:spcPct val="115000"/>
              </a:lnSpc>
              <a:spcBef>
                <a:spcPts val="0"/>
              </a:spcBef>
              <a:buNone/>
            </a:pPr>
            <a:r>
              <a:rPr lang="en-US" sz="2400" dirty="0">
                <a:latin typeface="Lucida Sans" panose="020B0602030504020204" pitchFamily="34" charset="0"/>
                <a:ea typeface="Calibri"/>
                <a:cs typeface="Times New Roman"/>
              </a:rPr>
              <a:t>Genre: Informational; includes maps</a:t>
            </a:r>
          </a:p>
          <a:p>
            <a:pPr marL="514350" lvl="1" indent="0">
              <a:lnSpc>
                <a:spcPct val="115000"/>
              </a:lnSpc>
              <a:spcBef>
                <a:spcPts val="0"/>
              </a:spcBef>
              <a:buNone/>
            </a:pPr>
            <a:r>
              <a:rPr lang="en-US" sz="2400" dirty="0">
                <a:latin typeface="Lucida Sans" panose="020B0602030504020204" pitchFamily="34" charset="0"/>
                <a:ea typeface="Calibri"/>
                <a:cs typeface="Times New Roman"/>
              </a:rPr>
              <a:t>Length:  404 words</a:t>
            </a:r>
          </a:p>
          <a:p>
            <a:pPr marL="114300" indent="0">
              <a:lnSpc>
                <a:spcPct val="115000"/>
              </a:lnSpc>
              <a:spcBef>
                <a:spcPts val="0"/>
              </a:spcBef>
              <a:buNone/>
            </a:pPr>
            <a:r>
              <a:rPr lang="en-US" dirty="0">
                <a:latin typeface="Lucida Sans" panose="020B0602030504020204" pitchFamily="34" charset="0"/>
                <a:ea typeface="Calibri"/>
                <a:cs typeface="Times New Roman"/>
              </a:rPr>
              <a:t> </a:t>
            </a:r>
          </a:p>
          <a:p>
            <a:pPr marL="0" indent="0">
              <a:lnSpc>
                <a:spcPct val="115000"/>
              </a:lnSpc>
              <a:spcBef>
                <a:spcPts val="0"/>
              </a:spcBef>
              <a:buNone/>
            </a:pPr>
            <a:r>
              <a:rPr lang="en-US" b="1" dirty="0">
                <a:latin typeface="Lucida Sans" panose="020B0602030504020204" pitchFamily="34" charset="0"/>
                <a:ea typeface="Calibri"/>
                <a:cs typeface="Times New Roman"/>
              </a:rPr>
              <a:t>N/A	“What is Your Water Footprint?</a:t>
            </a:r>
            <a:endParaRPr lang="en-US" dirty="0">
              <a:latin typeface="Lucida Sans" panose="020B0602030504020204" pitchFamily="34" charset="0"/>
              <a:ea typeface="Calibri"/>
              <a:cs typeface="Times New Roman"/>
            </a:endParaRPr>
          </a:p>
          <a:p>
            <a:pPr marL="514350" lvl="1" indent="0">
              <a:lnSpc>
                <a:spcPct val="115000"/>
              </a:lnSpc>
              <a:spcBef>
                <a:spcPts val="0"/>
              </a:spcBef>
              <a:buNone/>
            </a:pPr>
            <a:r>
              <a:rPr lang="en-US" sz="2400" dirty="0">
                <a:latin typeface="Lucida Sans" panose="020B0602030504020204" pitchFamily="34" charset="0"/>
                <a:ea typeface="Calibri"/>
                <a:cs typeface="Times New Roman"/>
              </a:rPr>
              <a:t>Genre: Website (interactive calculator); web-based survey format</a:t>
            </a:r>
          </a:p>
          <a:p>
            <a:pPr marL="514350" lvl="1" indent="0">
              <a:lnSpc>
                <a:spcPct val="115000"/>
              </a:lnSpc>
              <a:spcBef>
                <a:spcPts val="0"/>
              </a:spcBef>
              <a:buNone/>
            </a:pPr>
            <a:r>
              <a:rPr lang="en-US" sz="2400" dirty="0">
                <a:latin typeface="Lucida Sans" panose="020B0602030504020204" pitchFamily="34" charset="0"/>
                <a:ea typeface="Calibri"/>
                <a:cs typeface="Times New Roman"/>
              </a:rPr>
              <a:t>Length:  N/A</a:t>
            </a:r>
          </a:p>
          <a:p>
            <a:pPr marL="0" indent="0">
              <a:lnSpc>
                <a:spcPct val="115000"/>
              </a:lnSpc>
              <a:spcBef>
                <a:spcPts val="0"/>
              </a:spcBef>
              <a:buNone/>
            </a:pPr>
            <a:r>
              <a:rPr lang="en-US" dirty="0">
                <a:latin typeface="Lucida Sans" panose="020B0602030504020204" pitchFamily="34" charset="0"/>
                <a:ea typeface="Calibri"/>
                <a:cs typeface="Times New Roman"/>
              </a:rPr>
              <a:t> </a:t>
            </a:r>
          </a:p>
          <a:p>
            <a:pPr marL="0" indent="0">
              <a:buNone/>
            </a:pPr>
            <a:endParaRPr lang="en-US" dirty="0"/>
          </a:p>
        </p:txBody>
      </p:sp>
    </p:spTree>
    <p:extLst>
      <p:ext uri="{BB962C8B-B14F-4D97-AF65-F5344CB8AC3E}">
        <p14:creationId xmlns:p14="http://schemas.microsoft.com/office/powerpoint/2010/main" val="179731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Text Complexity Guide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9301" y="951747"/>
            <a:ext cx="4047568" cy="528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138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“Researchers Discover Huge Underground Water Reserve in Africa”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32738"/>
            <a:ext cx="8229600" cy="4260887"/>
          </a:xfrm>
        </p:spPr>
      </p:pic>
    </p:spTree>
    <p:extLst>
      <p:ext uri="{BB962C8B-B14F-4D97-AF65-F5344CB8AC3E}">
        <p14:creationId xmlns:p14="http://schemas.microsoft.com/office/powerpoint/2010/main" val="1441063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“Researchers Discover Huge Underground Water Reserve in Africa”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0501" y="1801504"/>
            <a:ext cx="8008920" cy="3261814"/>
          </a:xfrm>
        </p:spPr>
      </p:pic>
    </p:spTree>
    <p:extLst>
      <p:ext uri="{BB962C8B-B14F-4D97-AF65-F5344CB8AC3E}">
        <p14:creationId xmlns:p14="http://schemas.microsoft.com/office/powerpoint/2010/main" val="31995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078" y="5036555"/>
            <a:ext cx="184731" cy="369332"/>
          </a:xfrm>
          <a:prstGeom prst="rect">
            <a:avLst/>
          </a:prstGeom>
          <a:noFill/>
        </p:spPr>
        <p:txBody>
          <a:bodyPr wrap="none" rtlCol="0">
            <a:spAutoFit/>
          </a:bodyPr>
          <a:lstStyle/>
          <a:p>
            <a:pPr defTabSz="457200"/>
            <a:endParaRPr lang="en-US" dirty="0">
              <a:solidFill>
                <a:srgbClr val="000000"/>
              </a:solidFill>
            </a:endParaRPr>
          </a:p>
        </p:txBody>
      </p:sp>
      <p:sp>
        <p:nvSpPr>
          <p:cNvPr id="14" name="Title 13"/>
          <p:cNvSpPr>
            <a:spLocks noGrp="1"/>
          </p:cNvSpPr>
          <p:nvPr>
            <p:ph type="ctrTitle"/>
          </p:nvPr>
        </p:nvSpPr>
        <p:spPr/>
        <p:txBody>
          <a:bodyPr>
            <a:normAutofit/>
          </a:bodyPr>
          <a:lstStyle/>
          <a:p>
            <a:r>
              <a:rPr lang="en-US" dirty="0"/>
              <a:t>Learning Worth Remembering</a:t>
            </a:r>
          </a:p>
        </p:txBody>
      </p:sp>
      <p:sp>
        <p:nvSpPr>
          <p:cNvPr id="15" name="Subtitle 14"/>
          <p:cNvSpPr>
            <a:spLocks noGrp="1"/>
          </p:cNvSpPr>
          <p:nvPr>
            <p:ph type="subTitle" idx="1"/>
          </p:nvPr>
        </p:nvSpPr>
        <p:spPr>
          <a:xfrm>
            <a:off x="192022" y="3617198"/>
            <a:ext cx="8785852" cy="792406"/>
          </a:xfrm>
        </p:spPr>
        <p:txBody>
          <a:bodyPr>
            <a:noAutofit/>
          </a:bodyPr>
          <a:lstStyle/>
          <a:p>
            <a:r>
              <a:rPr lang="en-US" b="1" dirty="0"/>
              <a:t>Step 5</a:t>
            </a:r>
            <a:r>
              <a:rPr lang="en-US" dirty="0"/>
              <a:t> on the </a:t>
            </a:r>
            <a:r>
              <a:rPr lang="en-US" i="1" dirty="0"/>
              <a:t>Checklist for Creating an Expert Pack</a:t>
            </a:r>
          </a:p>
        </p:txBody>
      </p:sp>
    </p:spTree>
    <p:extLst>
      <p:ext uri="{BB962C8B-B14F-4D97-AF65-F5344CB8AC3E}">
        <p14:creationId xmlns:p14="http://schemas.microsoft.com/office/powerpoint/2010/main" val="1746114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1" y="1447800"/>
            <a:ext cx="6139729" cy="3505200"/>
          </a:xfrm>
        </p:spPr>
        <p:txBody>
          <a:bodyPr>
            <a:noAutofit/>
          </a:bodyPr>
          <a:lstStyle/>
          <a:p>
            <a:r>
              <a:rPr lang="en-US" sz="3600" dirty="0"/>
              <a:t>Learning Worth Remembering</a:t>
            </a:r>
            <a:br>
              <a:rPr lang="en-US" sz="3600" dirty="0"/>
            </a:br>
            <a:br>
              <a:rPr lang="en-US" sz="3600" dirty="0"/>
            </a:br>
            <a:r>
              <a:rPr lang="en-US" sz="3600" dirty="0"/>
              <a:t>Capturing students’ new vocabulary, connections, and knowledge as they read through the Expert Pack.</a:t>
            </a:r>
          </a:p>
        </p:txBody>
      </p:sp>
    </p:spTree>
    <p:extLst>
      <p:ext uri="{BB962C8B-B14F-4D97-AF65-F5344CB8AC3E}">
        <p14:creationId xmlns:p14="http://schemas.microsoft.com/office/powerpoint/2010/main" val="3010343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2791842"/>
              </p:ext>
            </p:extLst>
          </p:nvPr>
        </p:nvGraphicFramePr>
        <p:xfrm>
          <a:off x="1543049" y="495299"/>
          <a:ext cx="5908060" cy="5525823"/>
        </p:xfrm>
        <a:graphic>
          <a:graphicData uri="http://schemas.openxmlformats.org/drawingml/2006/table">
            <a:tbl>
              <a:tblPr firstRow="1" bandRow="1">
                <a:tableStyleId>{5C22544A-7EE6-4342-B048-85BDC9FD1C3A}</a:tableStyleId>
              </a:tblPr>
              <a:tblGrid>
                <a:gridCol w="2954030">
                  <a:extLst>
                    <a:ext uri="{9D8B030D-6E8A-4147-A177-3AD203B41FA5}">
                      <a16:colId xmlns:a16="http://schemas.microsoft.com/office/drawing/2014/main" val="20000"/>
                    </a:ext>
                  </a:extLst>
                </a:gridCol>
                <a:gridCol w="2954030">
                  <a:extLst>
                    <a:ext uri="{9D8B030D-6E8A-4147-A177-3AD203B41FA5}">
                      <a16:colId xmlns:a16="http://schemas.microsoft.com/office/drawing/2014/main" val="20001"/>
                    </a:ext>
                  </a:extLst>
                </a:gridCol>
              </a:tblGrid>
              <a:tr h="871004">
                <a:tc>
                  <a:txBody>
                    <a:bodyPr/>
                    <a:lstStyle/>
                    <a:p>
                      <a:r>
                        <a:rPr lang="en-US" sz="2400" dirty="0">
                          <a:latin typeface="Lucida Sans" panose="020B0602030504020204" pitchFamily="34" charset="0"/>
                        </a:rPr>
                        <a:t>Close Reading</a:t>
                      </a:r>
                    </a:p>
                  </a:txBody>
                  <a:tcPr marL="68580" marR="68580"/>
                </a:tc>
                <a:tc>
                  <a:txBody>
                    <a:bodyPr/>
                    <a:lstStyle/>
                    <a:p>
                      <a:r>
                        <a:rPr lang="en-US" sz="2400" dirty="0">
                          <a:latin typeface="Lucida Sans" panose="020B0602030504020204" pitchFamily="34" charset="0"/>
                        </a:rPr>
                        <a:t>Volume of Reading</a:t>
                      </a:r>
                    </a:p>
                  </a:txBody>
                  <a:tcPr marL="68580" marR="68580"/>
                </a:tc>
                <a:extLst>
                  <a:ext uri="{0D108BD9-81ED-4DB2-BD59-A6C34878D82A}">
                    <a16:rowId xmlns:a16="http://schemas.microsoft.com/office/drawing/2014/main" val="10000"/>
                  </a:ext>
                </a:extLst>
              </a:tr>
              <a:tr h="493355">
                <a:tc>
                  <a:txBody>
                    <a:bodyPr/>
                    <a:lstStyle/>
                    <a:p>
                      <a:r>
                        <a:rPr lang="en-US" sz="2400" dirty="0">
                          <a:latin typeface="Lucida Sans" panose="020B0602030504020204" pitchFamily="34" charset="0"/>
                        </a:rPr>
                        <a:t>Less</a:t>
                      </a:r>
                      <a:r>
                        <a:rPr lang="en-US" sz="2400" baseline="0" dirty="0">
                          <a:latin typeface="Lucida Sans" panose="020B0602030504020204" pitchFamily="34" charset="0"/>
                        </a:rPr>
                        <a:t> pages</a:t>
                      </a:r>
                      <a:endParaRPr lang="en-US" sz="2400" dirty="0">
                        <a:latin typeface="Lucida Sans" panose="020B0602030504020204" pitchFamily="34" charset="0"/>
                      </a:endParaRPr>
                    </a:p>
                  </a:txBody>
                  <a:tcPr marL="68580" marR="68580"/>
                </a:tc>
                <a:tc>
                  <a:txBody>
                    <a:bodyPr/>
                    <a:lstStyle/>
                    <a:p>
                      <a:r>
                        <a:rPr lang="en-US" sz="2400" dirty="0">
                          <a:latin typeface="Lucida Sans" panose="020B0602030504020204" pitchFamily="34" charset="0"/>
                        </a:rPr>
                        <a:t>More pages</a:t>
                      </a:r>
                    </a:p>
                  </a:txBody>
                  <a:tcPr marL="68580" marR="68580"/>
                </a:tc>
                <a:extLst>
                  <a:ext uri="{0D108BD9-81ED-4DB2-BD59-A6C34878D82A}">
                    <a16:rowId xmlns:a16="http://schemas.microsoft.com/office/drawing/2014/main" val="10001"/>
                  </a:ext>
                </a:extLst>
              </a:tr>
              <a:tr h="1258117">
                <a:tc>
                  <a:txBody>
                    <a:bodyPr/>
                    <a:lstStyle/>
                    <a:p>
                      <a:r>
                        <a:rPr lang="en-US" sz="2400" dirty="0">
                          <a:latin typeface="Lucida Sans" panose="020B0602030504020204" pitchFamily="34" charset="0"/>
                        </a:rPr>
                        <a:t>Grade-level</a:t>
                      </a:r>
                      <a:r>
                        <a:rPr lang="en-US" sz="2400" baseline="0" dirty="0">
                          <a:latin typeface="Lucida Sans" panose="020B0602030504020204" pitchFamily="34" charset="0"/>
                        </a:rPr>
                        <a:t> </a:t>
                      </a:r>
                    </a:p>
                    <a:p>
                      <a:r>
                        <a:rPr lang="en-US" sz="2400" baseline="0" dirty="0">
                          <a:latin typeface="Lucida Sans" panose="020B0602030504020204" pitchFamily="34" charset="0"/>
                        </a:rPr>
                        <a:t>complex text</a:t>
                      </a:r>
                      <a:endParaRPr lang="en-US" sz="2400" dirty="0">
                        <a:latin typeface="Lucida Sans" panose="020B0602030504020204" pitchFamily="34" charset="0"/>
                      </a:endParaRPr>
                    </a:p>
                  </a:txBody>
                  <a:tcPr marL="68580" marR="68580"/>
                </a:tc>
                <a:tc>
                  <a:txBody>
                    <a:bodyPr/>
                    <a:lstStyle/>
                    <a:p>
                      <a:r>
                        <a:rPr lang="en-US" sz="2400" dirty="0">
                          <a:latin typeface="Lucida Sans" panose="020B0602030504020204" pitchFamily="34" charset="0"/>
                        </a:rPr>
                        <a:t>Text at different</a:t>
                      </a:r>
                      <a:r>
                        <a:rPr lang="en-US" sz="2400" baseline="0" dirty="0">
                          <a:latin typeface="Lucida Sans" panose="020B0602030504020204" pitchFamily="34" charset="0"/>
                        </a:rPr>
                        <a:t> </a:t>
                      </a:r>
                      <a:r>
                        <a:rPr lang="en-US" sz="2400" dirty="0">
                          <a:latin typeface="Lucida Sans" panose="020B0602030504020204" pitchFamily="34" charset="0"/>
                        </a:rPr>
                        <a:t>levels of complexity</a:t>
                      </a:r>
                    </a:p>
                  </a:txBody>
                  <a:tcPr marL="68580" marR="68580"/>
                </a:tc>
                <a:extLst>
                  <a:ext uri="{0D108BD9-81ED-4DB2-BD59-A6C34878D82A}">
                    <a16:rowId xmlns:a16="http://schemas.microsoft.com/office/drawing/2014/main" val="10002"/>
                  </a:ext>
                </a:extLst>
              </a:tr>
              <a:tr h="1258117">
                <a:tc>
                  <a:txBody>
                    <a:bodyPr/>
                    <a:lstStyle/>
                    <a:p>
                      <a:r>
                        <a:rPr lang="en-US" sz="2400" dirty="0">
                          <a:latin typeface="Lucida Sans" panose="020B0602030504020204" pitchFamily="34" charset="0"/>
                        </a:rPr>
                        <a:t>All</a:t>
                      </a:r>
                      <a:r>
                        <a:rPr lang="en-US" sz="2400" baseline="0" dirty="0">
                          <a:latin typeface="Lucida Sans" panose="020B0602030504020204" pitchFamily="34" charset="0"/>
                        </a:rPr>
                        <a:t> students </a:t>
                      </a:r>
                    </a:p>
                    <a:p>
                      <a:r>
                        <a:rPr lang="en-US" sz="2400" baseline="0" dirty="0">
                          <a:latin typeface="Lucida Sans" panose="020B0602030504020204" pitchFamily="34" charset="0"/>
                        </a:rPr>
                        <a:t>same text</a:t>
                      </a:r>
                      <a:endParaRPr lang="en-US" sz="2400" dirty="0">
                        <a:latin typeface="Lucida Sans" panose="020B0602030504020204" pitchFamily="34" charset="0"/>
                      </a:endParaRPr>
                    </a:p>
                  </a:txBody>
                  <a:tcPr marL="68580" marR="68580"/>
                </a:tc>
                <a:tc>
                  <a:txBody>
                    <a:bodyPr/>
                    <a:lstStyle/>
                    <a:p>
                      <a:r>
                        <a:rPr lang="en-US" sz="2400" dirty="0">
                          <a:latin typeface="Lucida Sans" panose="020B0602030504020204" pitchFamily="34" charset="0"/>
                        </a:rPr>
                        <a:t>Student</a:t>
                      </a:r>
                      <a:r>
                        <a:rPr lang="en-US" sz="2400" baseline="0" dirty="0">
                          <a:latin typeface="Lucida Sans" panose="020B0602030504020204" pitchFamily="34" charset="0"/>
                        </a:rPr>
                        <a:t> or teacher choice of text</a:t>
                      </a:r>
                    </a:p>
                  </a:txBody>
                  <a:tcPr marL="68580" marR="68580"/>
                </a:tc>
                <a:extLst>
                  <a:ext uri="{0D108BD9-81ED-4DB2-BD59-A6C34878D82A}">
                    <a16:rowId xmlns:a16="http://schemas.microsoft.com/office/drawing/2014/main" val="10003"/>
                  </a:ext>
                </a:extLst>
              </a:tr>
              <a:tr h="1645230">
                <a:tc>
                  <a:txBody>
                    <a:bodyPr/>
                    <a:lstStyle/>
                    <a:p>
                      <a:r>
                        <a:rPr lang="en-US" sz="2400" dirty="0">
                          <a:latin typeface="Lucida Sans" panose="020B0602030504020204" pitchFamily="34" charset="0"/>
                        </a:rPr>
                        <a:t>Teaches students to attend to text and</a:t>
                      </a:r>
                      <a:r>
                        <a:rPr lang="en-US" sz="2400" baseline="0" dirty="0">
                          <a:latin typeface="Lucida Sans" panose="020B0602030504020204" pitchFamily="34" charset="0"/>
                        </a:rPr>
                        <a:t> to words</a:t>
                      </a:r>
                      <a:endParaRPr lang="en-US" sz="2400" dirty="0">
                        <a:latin typeface="Lucida Sans" panose="020B0602030504020204" pitchFamily="34" charset="0"/>
                      </a:endParaRPr>
                    </a:p>
                  </a:txBody>
                  <a:tcPr marL="68580" marR="68580"/>
                </a:tc>
                <a:tc>
                  <a:txBody>
                    <a:bodyPr/>
                    <a:lstStyle/>
                    <a:p>
                      <a:r>
                        <a:rPr lang="en-US" sz="2400" b="0" dirty="0">
                          <a:latin typeface="Lucida Sans" panose="020B0602030504020204" pitchFamily="34" charset="0"/>
                        </a:rPr>
                        <a:t>Expands</a:t>
                      </a:r>
                      <a:r>
                        <a:rPr lang="en-US" sz="2400" b="0" baseline="0" dirty="0">
                          <a:latin typeface="Lucida Sans" panose="020B0602030504020204" pitchFamily="34" charset="0"/>
                        </a:rPr>
                        <a:t> </a:t>
                      </a:r>
                      <a:r>
                        <a:rPr lang="en-US" sz="2400" b="0" dirty="0">
                          <a:latin typeface="Lucida Sans" panose="020B0602030504020204" pitchFamily="34" charset="0"/>
                        </a:rPr>
                        <a:t>knowledge</a:t>
                      </a:r>
                      <a:r>
                        <a:rPr lang="en-US" sz="2400" b="0" baseline="0" dirty="0">
                          <a:latin typeface="Lucida Sans" panose="020B0602030504020204" pitchFamily="34" charset="0"/>
                        </a:rPr>
                        <a:t>, vocabulary, and schema</a:t>
                      </a:r>
                      <a:endParaRPr lang="en-US" sz="2400" b="0" dirty="0">
                        <a:latin typeface="Lucida Sans" panose="020B0602030504020204" pitchFamily="34" charset="0"/>
                      </a:endParaRPr>
                    </a:p>
                  </a:txBody>
                  <a:tcPr marL="68580" marR="6858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22743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752548"/>
              </p:ext>
            </p:extLst>
          </p:nvPr>
        </p:nvGraphicFramePr>
        <p:xfrm>
          <a:off x="1428750" y="457201"/>
          <a:ext cx="6229351" cy="5410199"/>
        </p:xfrm>
        <a:graphic>
          <a:graphicData uri="http://schemas.openxmlformats.org/drawingml/2006/table">
            <a:tbl>
              <a:tblPr firstRow="1" bandRow="1">
                <a:tableStyleId>{5C22544A-7EE6-4342-B048-85BDC9FD1C3A}</a:tableStyleId>
              </a:tblPr>
              <a:tblGrid>
                <a:gridCol w="2954948">
                  <a:extLst>
                    <a:ext uri="{9D8B030D-6E8A-4147-A177-3AD203B41FA5}">
                      <a16:colId xmlns:a16="http://schemas.microsoft.com/office/drawing/2014/main" val="20000"/>
                    </a:ext>
                  </a:extLst>
                </a:gridCol>
                <a:gridCol w="3274403">
                  <a:extLst>
                    <a:ext uri="{9D8B030D-6E8A-4147-A177-3AD203B41FA5}">
                      <a16:colId xmlns:a16="http://schemas.microsoft.com/office/drawing/2014/main" val="20001"/>
                    </a:ext>
                  </a:extLst>
                </a:gridCol>
              </a:tblGrid>
              <a:tr h="789375">
                <a:tc>
                  <a:txBody>
                    <a:bodyPr/>
                    <a:lstStyle/>
                    <a:p>
                      <a:r>
                        <a:rPr lang="en-US" sz="2400" dirty="0">
                          <a:latin typeface="Lucida Sans" panose="020B0602030504020204" pitchFamily="34" charset="0"/>
                        </a:rPr>
                        <a:t>Close Reading</a:t>
                      </a:r>
                    </a:p>
                  </a:txBody>
                  <a:tcPr marL="68580" marR="68580"/>
                </a:tc>
                <a:tc>
                  <a:txBody>
                    <a:bodyPr/>
                    <a:lstStyle/>
                    <a:p>
                      <a:r>
                        <a:rPr lang="en-US" sz="2400" dirty="0">
                          <a:latin typeface="Lucida Sans" panose="020B0602030504020204" pitchFamily="34" charset="0"/>
                        </a:rPr>
                        <a:t>Volume of Reading</a:t>
                      </a:r>
                    </a:p>
                  </a:txBody>
                  <a:tcPr marL="68580" marR="68580"/>
                </a:tc>
                <a:extLst>
                  <a:ext uri="{0D108BD9-81ED-4DB2-BD59-A6C34878D82A}">
                    <a16:rowId xmlns:a16="http://schemas.microsoft.com/office/drawing/2014/main" val="10000"/>
                  </a:ext>
                </a:extLst>
              </a:tr>
              <a:tr h="789375">
                <a:tc>
                  <a:txBody>
                    <a:bodyPr/>
                    <a:lstStyle/>
                    <a:p>
                      <a:r>
                        <a:rPr lang="en-US" sz="2400" dirty="0">
                          <a:latin typeface="Lucida Sans" panose="020B0602030504020204" pitchFamily="34" charset="0"/>
                        </a:rPr>
                        <a:t>Heavy</a:t>
                      </a:r>
                      <a:r>
                        <a:rPr lang="en-US" sz="2400" baseline="0" dirty="0">
                          <a:latin typeface="Lucida Sans" panose="020B0602030504020204" pitchFamily="34" charset="0"/>
                        </a:rPr>
                        <a:t> support</a:t>
                      </a:r>
                      <a:endParaRPr lang="en-US" sz="2400" dirty="0">
                        <a:latin typeface="Lucida Sans" panose="020B0602030504020204" pitchFamily="34" charset="0"/>
                      </a:endParaRPr>
                    </a:p>
                  </a:txBody>
                  <a:tcPr marL="68580" marR="68580"/>
                </a:tc>
                <a:tc>
                  <a:txBody>
                    <a:bodyPr/>
                    <a:lstStyle/>
                    <a:p>
                      <a:r>
                        <a:rPr lang="en-US" sz="2400" b="0" dirty="0">
                          <a:latin typeface="Lucida Sans" panose="020B0602030504020204" pitchFamily="34" charset="0"/>
                        </a:rPr>
                        <a:t>Light </a:t>
                      </a:r>
                      <a:r>
                        <a:rPr lang="en-US" sz="2400" b="0" baseline="0" dirty="0">
                          <a:latin typeface="Lucida Sans" panose="020B0602030504020204" pitchFamily="34" charset="0"/>
                        </a:rPr>
                        <a:t>support</a:t>
                      </a:r>
                      <a:endParaRPr lang="en-US" sz="2400" b="0" dirty="0">
                        <a:latin typeface="Lucida Sans" panose="020B0602030504020204" pitchFamily="34" charset="0"/>
                      </a:endParaRPr>
                    </a:p>
                  </a:txBody>
                  <a:tcPr marL="68580" marR="68580"/>
                </a:tc>
                <a:extLst>
                  <a:ext uri="{0D108BD9-81ED-4DB2-BD59-A6C34878D82A}">
                    <a16:rowId xmlns:a16="http://schemas.microsoft.com/office/drawing/2014/main" val="10001"/>
                  </a:ext>
                </a:extLst>
              </a:tr>
              <a:tr h="1098425">
                <a:tc>
                  <a:txBody>
                    <a:bodyPr/>
                    <a:lstStyle/>
                    <a:p>
                      <a:r>
                        <a:rPr lang="en-US" sz="2400" dirty="0">
                          <a:latin typeface="Lucida Sans" panose="020B0602030504020204" pitchFamily="34" charset="0"/>
                        </a:rPr>
                        <a:t>Solely teacher-facilitated</a:t>
                      </a:r>
                    </a:p>
                  </a:txBody>
                  <a:tcPr marL="68580" marR="68580"/>
                </a:tc>
                <a:tc>
                  <a:txBody>
                    <a:bodyPr/>
                    <a:lstStyle/>
                    <a:p>
                      <a:r>
                        <a:rPr lang="en-US" sz="2400" b="0" dirty="0">
                          <a:latin typeface="Lucida Sans" panose="020B0602030504020204" pitchFamily="34" charset="0"/>
                        </a:rPr>
                        <a:t>Mostly student-facilitated</a:t>
                      </a:r>
                    </a:p>
                  </a:txBody>
                  <a:tcPr marL="68580" marR="68580"/>
                </a:tc>
                <a:extLst>
                  <a:ext uri="{0D108BD9-81ED-4DB2-BD59-A6C34878D82A}">
                    <a16:rowId xmlns:a16="http://schemas.microsoft.com/office/drawing/2014/main" val="10002"/>
                  </a:ext>
                </a:extLst>
              </a:tr>
              <a:tr h="1285838">
                <a:tc>
                  <a:txBody>
                    <a:bodyPr/>
                    <a:lstStyle/>
                    <a:p>
                      <a:r>
                        <a:rPr lang="en-US" sz="2400" dirty="0">
                          <a:latin typeface="Lucida Sans" panose="020B0602030504020204" pitchFamily="34" charset="0"/>
                        </a:rPr>
                        <a:t>Exposes students to higher-level content</a:t>
                      </a:r>
                    </a:p>
                  </a:txBody>
                  <a:tcPr marL="68580" marR="68580"/>
                </a:tc>
                <a:tc>
                  <a:txBody>
                    <a:bodyPr/>
                    <a:lstStyle/>
                    <a:p>
                      <a:r>
                        <a:rPr lang="en-US" sz="2400" b="0" baseline="0" dirty="0">
                          <a:latin typeface="Lucida Sans" panose="020B0602030504020204" pitchFamily="34" charset="0"/>
                        </a:rPr>
                        <a:t>Builds knowledge of words, and the world </a:t>
                      </a:r>
                    </a:p>
                  </a:txBody>
                  <a:tcPr marL="68580" marR="68580"/>
                </a:tc>
                <a:extLst>
                  <a:ext uri="{0D108BD9-81ED-4DB2-BD59-A6C34878D82A}">
                    <a16:rowId xmlns:a16="http://schemas.microsoft.com/office/drawing/2014/main" val="10003"/>
                  </a:ext>
                </a:extLst>
              </a:tr>
              <a:tr h="1447186">
                <a:tc>
                  <a:txBody>
                    <a:bodyPr/>
                    <a:lstStyle/>
                    <a:p>
                      <a:r>
                        <a:rPr lang="en-US" sz="2400" dirty="0">
                          <a:latin typeface="Lucida Sans" panose="020B0602030504020204" pitchFamily="34" charset="0"/>
                        </a:rPr>
                        <a:t>Gives all students access</a:t>
                      </a:r>
                    </a:p>
                  </a:txBody>
                  <a:tcPr marL="68580" marR="68580"/>
                </a:tc>
                <a:tc>
                  <a:txBody>
                    <a:bodyPr/>
                    <a:lstStyle/>
                    <a:p>
                      <a:r>
                        <a:rPr lang="en-US" sz="2400" b="0" baseline="0" dirty="0">
                          <a:latin typeface="Lucida Sans" panose="020B0602030504020204" pitchFamily="34" charset="0"/>
                        </a:rPr>
                        <a:t>Builds love of reading</a:t>
                      </a:r>
                    </a:p>
                  </a:txBody>
                  <a:tcPr marL="68580" marR="6858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0865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Worth Remembering</a:t>
            </a:r>
          </a:p>
        </p:txBody>
      </p:sp>
      <p:sp>
        <p:nvSpPr>
          <p:cNvPr id="3" name="Content Placeholder 2"/>
          <p:cNvSpPr>
            <a:spLocks noGrp="1"/>
          </p:cNvSpPr>
          <p:nvPr>
            <p:ph idx="1"/>
          </p:nvPr>
        </p:nvSpPr>
        <p:spPr/>
        <p:txBody>
          <a:bodyPr/>
          <a:lstStyle/>
          <a:p>
            <a:pPr marL="0" indent="0">
              <a:buNone/>
            </a:pPr>
            <a:r>
              <a:rPr lang="en-US" u="sng" dirty="0"/>
              <a:t>Cumulative Activities</a:t>
            </a:r>
          </a:p>
          <a:p>
            <a:pPr marL="0" indent="0">
              <a:buNone/>
            </a:pPr>
            <a:endParaRPr lang="en-US" dirty="0"/>
          </a:p>
          <a:p>
            <a:r>
              <a:rPr lang="en-US" dirty="0"/>
              <a:t>Capture knowledge building from one resource to the next</a:t>
            </a:r>
          </a:p>
          <a:p>
            <a:endParaRPr lang="en-US" dirty="0"/>
          </a:p>
          <a:p>
            <a:r>
              <a:rPr lang="en-US" dirty="0"/>
              <a:t>Provide a holistic snapshot of central ideas and learnings of the content covered in the expert pack</a:t>
            </a:r>
          </a:p>
          <a:p>
            <a:endParaRPr lang="en-US" dirty="0"/>
          </a:p>
          <a:p>
            <a:r>
              <a:rPr lang="en-US" dirty="0"/>
              <a:t>Required</a:t>
            </a:r>
          </a:p>
        </p:txBody>
      </p:sp>
    </p:spTree>
    <p:extLst>
      <p:ext uri="{BB962C8B-B14F-4D97-AF65-F5344CB8AC3E}">
        <p14:creationId xmlns:p14="http://schemas.microsoft.com/office/powerpoint/2010/main" val="346289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Worth Remembering</a:t>
            </a:r>
          </a:p>
        </p:txBody>
      </p:sp>
      <p:sp>
        <p:nvSpPr>
          <p:cNvPr id="3" name="Content Placeholder 2"/>
          <p:cNvSpPr>
            <a:spLocks noGrp="1"/>
          </p:cNvSpPr>
          <p:nvPr>
            <p:ph idx="1"/>
          </p:nvPr>
        </p:nvSpPr>
        <p:spPr>
          <a:xfrm>
            <a:off x="470848" y="1436426"/>
            <a:ext cx="8229600" cy="4525963"/>
          </a:xfrm>
        </p:spPr>
        <p:txBody>
          <a:bodyPr>
            <a:noAutofit/>
          </a:bodyPr>
          <a:lstStyle/>
          <a:p>
            <a:pPr marL="0" indent="0">
              <a:buNone/>
            </a:pPr>
            <a:r>
              <a:rPr lang="en-US" u="sng" dirty="0"/>
              <a:t>Singular Activities</a:t>
            </a:r>
          </a:p>
          <a:p>
            <a:pPr marL="0" indent="0">
              <a:buNone/>
            </a:pPr>
            <a:endParaRPr lang="en-US" dirty="0"/>
          </a:p>
          <a:p>
            <a:r>
              <a:rPr lang="en-US" dirty="0"/>
              <a:t>Check for understanding</a:t>
            </a:r>
          </a:p>
          <a:p>
            <a:endParaRPr lang="en-US" dirty="0"/>
          </a:p>
          <a:p>
            <a:r>
              <a:rPr lang="en-US" dirty="0"/>
              <a:t>Capture knowledge gained</a:t>
            </a:r>
          </a:p>
          <a:p>
            <a:endParaRPr lang="en-US" dirty="0"/>
          </a:p>
          <a:p>
            <a:r>
              <a:rPr lang="en-US" dirty="0"/>
              <a:t>Provide variety of ways for students to interact with individual resources</a:t>
            </a:r>
          </a:p>
          <a:p>
            <a:endParaRPr lang="en-US" dirty="0"/>
          </a:p>
          <a:p>
            <a:r>
              <a:rPr lang="en-US" dirty="0"/>
              <a:t>Recommended based on the demands of each resource</a:t>
            </a:r>
          </a:p>
        </p:txBody>
      </p:sp>
    </p:spTree>
    <p:extLst>
      <p:ext uri="{BB962C8B-B14F-4D97-AF65-F5344CB8AC3E}">
        <p14:creationId xmlns:p14="http://schemas.microsoft.com/office/powerpoint/2010/main" val="77402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Coherence Guide: </a:t>
            </a:r>
            <a:br>
              <a:rPr lang="en-US" dirty="0"/>
            </a:br>
            <a:r>
              <a:rPr lang="en-US" dirty="0"/>
              <a:t>Tips for Organizing Expert Packs</a:t>
            </a:r>
          </a:p>
        </p:txBody>
      </p:sp>
      <p:sp>
        <p:nvSpPr>
          <p:cNvPr id="3" name="Content Placeholder 2"/>
          <p:cNvSpPr>
            <a:spLocks noGrp="1"/>
          </p:cNvSpPr>
          <p:nvPr>
            <p:ph idx="1"/>
          </p:nvPr>
        </p:nvSpPr>
        <p:spPr>
          <a:xfrm>
            <a:off x="518616" y="1227886"/>
            <a:ext cx="8134065" cy="5363981"/>
          </a:xfrm>
        </p:spPr>
        <p:txBody>
          <a:bodyPr>
            <a:noAutofit/>
          </a:bodyPr>
          <a:lstStyle/>
          <a:p>
            <a:endParaRPr lang="en-US" sz="2000" dirty="0"/>
          </a:p>
          <a:p>
            <a:pPr marL="457200" indent="-457200">
              <a:buFont typeface="+mj-lt"/>
              <a:buAutoNum type="arabicPeriod"/>
            </a:pPr>
            <a:r>
              <a:rPr lang="en-US" dirty="0"/>
              <a:t>Read the Coherence Guide.</a:t>
            </a:r>
          </a:p>
          <a:p>
            <a:pPr marL="0" indent="0">
              <a:buNone/>
            </a:pPr>
            <a:endParaRPr lang="en-US" sz="1100" dirty="0"/>
          </a:p>
          <a:p>
            <a:pPr marL="0" indent="0">
              <a:buFont typeface="+mj-lt"/>
              <a:buNone/>
            </a:pPr>
            <a:r>
              <a:rPr lang="en-US" dirty="0"/>
              <a:t>2.</a:t>
            </a:r>
            <a:r>
              <a:rPr lang="en-US" baseline="0" dirty="0"/>
              <a:t>  </a:t>
            </a:r>
            <a:r>
              <a:rPr lang="en-US" dirty="0"/>
              <a:t>Discuss with your table:</a:t>
            </a:r>
          </a:p>
          <a:p>
            <a:pPr lvl="1"/>
            <a:r>
              <a:rPr lang="en-US" sz="2400" dirty="0">
                <a:solidFill>
                  <a:schemeClr val="tx2"/>
                </a:solidFill>
              </a:rPr>
              <a:t>Based on </a:t>
            </a:r>
            <a:r>
              <a:rPr lang="en-US" sz="2400" dirty="0"/>
              <a:t>your particular set of resources, which tips or information resonate the most in your thoughts about organizing your resources at this point?</a:t>
            </a:r>
          </a:p>
          <a:p>
            <a:pPr marL="457200" lvl="1" indent="0">
              <a:buNone/>
            </a:pPr>
            <a:endParaRPr lang="en-US" sz="1200" dirty="0"/>
          </a:p>
          <a:p>
            <a:pPr lvl="1"/>
            <a:r>
              <a:rPr lang="en-US" sz="2400" dirty="0"/>
              <a:t>What challenges or questions do you have about organizing your resources at this point?</a:t>
            </a:r>
          </a:p>
          <a:p>
            <a:pPr marL="57150" indent="0">
              <a:buFont typeface="+mj-lt"/>
              <a:buNone/>
            </a:pPr>
            <a:endParaRPr lang="en-US" sz="1000" dirty="0"/>
          </a:p>
          <a:p>
            <a:pPr marL="57150" indent="0">
              <a:buFont typeface="+mj-lt"/>
              <a:buNone/>
            </a:pPr>
            <a:r>
              <a:rPr lang="en-US" dirty="0"/>
              <a:t>3</a:t>
            </a:r>
            <a:r>
              <a:rPr lang="en-US" sz="1000" dirty="0"/>
              <a:t>.</a:t>
            </a:r>
            <a:r>
              <a:rPr lang="en-US" sz="1000" baseline="0" dirty="0"/>
              <a:t>  </a:t>
            </a:r>
            <a:r>
              <a:rPr lang="en-US" dirty="0"/>
              <a:t>Select a member of your team to share with the larger group.</a:t>
            </a:r>
          </a:p>
          <a:p>
            <a:pPr lvl="1" indent="-342900"/>
            <a:endParaRPr lang="en-US" dirty="0"/>
          </a:p>
        </p:txBody>
      </p:sp>
    </p:spTree>
    <p:extLst>
      <p:ext uri="{BB962C8B-B14F-4D97-AF65-F5344CB8AC3E}">
        <p14:creationId xmlns:p14="http://schemas.microsoft.com/office/powerpoint/2010/main" val="172350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06604632"/>
              </p:ext>
            </p:extLst>
          </p:nvPr>
        </p:nvGraphicFramePr>
        <p:xfrm>
          <a:off x="1872303" y="218365"/>
          <a:ext cx="5486400" cy="5880819"/>
        </p:xfrm>
        <a:graphic>
          <a:graphicData uri="http://schemas.openxmlformats.org/drawingml/2006/table">
            <a:tbl>
              <a:tblPr firstRow="1" bandRow="1">
                <a:tableStyleId>{5C22544A-7EE6-4342-B048-85BDC9FD1C3A}</a:tableStyleId>
              </a:tblPr>
              <a:tblGrid>
                <a:gridCol w="2718033">
                  <a:extLst>
                    <a:ext uri="{9D8B030D-6E8A-4147-A177-3AD203B41FA5}">
                      <a16:colId xmlns:a16="http://schemas.microsoft.com/office/drawing/2014/main" val="20000"/>
                    </a:ext>
                  </a:extLst>
                </a:gridCol>
                <a:gridCol w="2768367">
                  <a:extLst>
                    <a:ext uri="{9D8B030D-6E8A-4147-A177-3AD203B41FA5}">
                      <a16:colId xmlns:a16="http://schemas.microsoft.com/office/drawing/2014/main" val="20001"/>
                    </a:ext>
                  </a:extLst>
                </a:gridCol>
              </a:tblGrid>
              <a:tr h="1004507">
                <a:tc>
                  <a:txBody>
                    <a:bodyPr/>
                    <a:lstStyle/>
                    <a:p>
                      <a:r>
                        <a:rPr lang="en-US" sz="2400" dirty="0">
                          <a:latin typeface="Lucida Sans" panose="020B0602030504020204" pitchFamily="34" charset="0"/>
                        </a:rPr>
                        <a:t>Cumulative Activities</a:t>
                      </a:r>
                    </a:p>
                  </a:txBody>
                  <a:tcPr marL="68580" marR="68580"/>
                </a:tc>
                <a:tc>
                  <a:txBody>
                    <a:bodyPr/>
                    <a:lstStyle/>
                    <a:p>
                      <a:r>
                        <a:rPr lang="en-US" sz="2400" dirty="0">
                          <a:latin typeface="Lucida Sans" panose="020B0602030504020204" pitchFamily="34" charset="0"/>
                        </a:rPr>
                        <a:t>Singular Activities</a:t>
                      </a:r>
                    </a:p>
                  </a:txBody>
                  <a:tcPr marL="68580" marR="68580"/>
                </a:tc>
                <a:extLst>
                  <a:ext uri="{0D108BD9-81ED-4DB2-BD59-A6C34878D82A}">
                    <a16:rowId xmlns:a16="http://schemas.microsoft.com/office/drawing/2014/main" val="10000"/>
                  </a:ext>
                </a:extLst>
              </a:tr>
              <a:tr h="1119308">
                <a:tc>
                  <a:txBody>
                    <a:bodyPr/>
                    <a:lstStyle/>
                    <a:p>
                      <a:r>
                        <a:rPr lang="en-US" sz="2400" dirty="0">
                          <a:latin typeface="Lucida Sans" panose="020B0602030504020204" pitchFamily="34" charset="0"/>
                        </a:rPr>
                        <a:t>Rolling Knowledge</a:t>
                      </a:r>
                      <a:r>
                        <a:rPr lang="en-US" sz="2400" baseline="0" dirty="0">
                          <a:latin typeface="Lucida Sans" panose="020B0602030504020204" pitchFamily="34" charset="0"/>
                        </a:rPr>
                        <a:t> Journal</a:t>
                      </a:r>
                      <a:endParaRPr lang="en-US" sz="2400" dirty="0">
                        <a:latin typeface="Lucida Sans" panose="020B0602030504020204" pitchFamily="34" charset="0"/>
                      </a:endParaRPr>
                    </a:p>
                  </a:txBody>
                  <a:tcPr marL="68580" marR="68580"/>
                </a:tc>
                <a:tc>
                  <a:txBody>
                    <a:bodyPr/>
                    <a:lstStyle/>
                    <a:p>
                      <a:r>
                        <a:rPr lang="en-US" sz="2400" b="0" dirty="0">
                          <a:latin typeface="Lucida Sans" panose="020B0602030504020204" pitchFamily="34" charset="0"/>
                        </a:rPr>
                        <a:t>A</a:t>
                      </a:r>
                      <a:r>
                        <a:rPr lang="en-US" sz="2400" b="0" baseline="0" dirty="0">
                          <a:latin typeface="Lucida Sans" panose="020B0602030504020204" pitchFamily="34" charset="0"/>
                        </a:rPr>
                        <a:t> Picture of Knowledge</a:t>
                      </a:r>
                      <a:endParaRPr lang="en-US" sz="2400" b="0" dirty="0">
                        <a:latin typeface="Lucida Sans" panose="020B0602030504020204" pitchFamily="34" charset="0"/>
                      </a:endParaRPr>
                    </a:p>
                  </a:txBody>
                  <a:tcPr marL="68580" marR="68580"/>
                </a:tc>
                <a:extLst>
                  <a:ext uri="{0D108BD9-81ED-4DB2-BD59-A6C34878D82A}">
                    <a16:rowId xmlns:a16="http://schemas.microsoft.com/office/drawing/2014/main" val="10001"/>
                  </a:ext>
                </a:extLst>
              </a:tr>
              <a:tr h="920310">
                <a:tc>
                  <a:txBody>
                    <a:bodyPr/>
                    <a:lstStyle/>
                    <a:p>
                      <a:r>
                        <a:rPr lang="en-US" sz="2400" dirty="0">
                          <a:latin typeface="Lucida Sans" panose="020B0602030504020204" pitchFamily="34" charset="0"/>
                        </a:rPr>
                        <a:t>Rolling</a:t>
                      </a:r>
                      <a:r>
                        <a:rPr lang="en-US" sz="2400" baseline="0" dirty="0">
                          <a:latin typeface="Lucida Sans" panose="020B0602030504020204" pitchFamily="34" charset="0"/>
                        </a:rPr>
                        <a:t> Vocabulary</a:t>
                      </a:r>
                      <a:endParaRPr lang="en-US" sz="2400" dirty="0">
                        <a:latin typeface="Lucida Sans" panose="020B0602030504020204" pitchFamily="34" charset="0"/>
                      </a:endParaRPr>
                    </a:p>
                  </a:txBody>
                  <a:tcPr marL="68580" marR="68580"/>
                </a:tc>
                <a:tc>
                  <a:txBody>
                    <a:bodyPr/>
                    <a:lstStyle/>
                    <a:p>
                      <a:r>
                        <a:rPr lang="en-US" sz="2400" b="0" dirty="0">
                          <a:latin typeface="Lucida Sans" panose="020B0602030504020204" pitchFamily="34" charset="0"/>
                        </a:rPr>
                        <a:t>Quiz Maker</a:t>
                      </a:r>
                    </a:p>
                  </a:txBody>
                  <a:tcPr marL="68580" marR="68580"/>
                </a:tc>
                <a:extLst>
                  <a:ext uri="{0D108BD9-81ED-4DB2-BD59-A6C34878D82A}">
                    <a16:rowId xmlns:a16="http://schemas.microsoft.com/office/drawing/2014/main" val="10002"/>
                  </a:ext>
                </a:extLst>
              </a:tr>
              <a:tr h="612301">
                <a:tc>
                  <a:txBody>
                    <a:bodyPr/>
                    <a:lstStyle/>
                    <a:p>
                      <a:endParaRPr lang="en-US" sz="2400" dirty="0">
                        <a:latin typeface="Lucida Sans" panose="020B0602030504020204" pitchFamily="34" charset="0"/>
                      </a:endParaRPr>
                    </a:p>
                  </a:txBody>
                  <a:tcPr marL="68580" marR="68580"/>
                </a:tc>
                <a:tc>
                  <a:txBody>
                    <a:bodyPr/>
                    <a:lstStyle/>
                    <a:p>
                      <a:r>
                        <a:rPr lang="en-US" sz="2400" b="0" baseline="0" dirty="0">
                          <a:latin typeface="Lucida Sans" panose="020B0602030504020204" pitchFamily="34" charset="0"/>
                        </a:rPr>
                        <a:t>Wonderings</a:t>
                      </a:r>
                    </a:p>
                  </a:txBody>
                  <a:tcPr marL="68580" marR="68580"/>
                </a:tc>
                <a:extLst>
                  <a:ext uri="{0D108BD9-81ED-4DB2-BD59-A6C34878D82A}">
                    <a16:rowId xmlns:a16="http://schemas.microsoft.com/office/drawing/2014/main" val="10003"/>
                  </a:ext>
                </a:extLst>
              </a:tr>
              <a:tr h="600501">
                <a:tc>
                  <a:txBody>
                    <a:bodyPr/>
                    <a:lstStyle/>
                    <a:p>
                      <a:endParaRPr lang="en-US" sz="2400" dirty="0">
                        <a:latin typeface="Lucida Sans" panose="020B0602030504020204" pitchFamily="34" charset="0"/>
                      </a:endParaRPr>
                    </a:p>
                  </a:txBody>
                  <a:tcPr marL="68580" marR="68580"/>
                </a:tc>
                <a:tc>
                  <a:txBody>
                    <a:bodyPr/>
                    <a:lstStyle/>
                    <a:p>
                      <a:r>
                        <a:rPr lang="en-US" sz="2400" b="0" baseline="0" dirty="0">
                          <a:latin typeface="Lucida Sans" panose="020B0602030504020204" pitchFamily="34" charset="0"/>
                        </a:rPr>
                        <a:t>Pop Quiz</a:t>
                      </a:r>
                    </a:p>
                  </a:txBody>
                  <a:tcPr marL="68580" marR="68580"/>
                </a:tc>
                <a:extLst>
                  <a:ext uri="{0D108BD9-81ED-4DB2-BD59-A6C34878D82A}">
                    <a16:rowId xmlns:a16="http://schemas.microsoft.com/office/drawing/2014/main" val="10004"/>
                  </a:ext>
                </a:extLst>
              </a:tr>
              <a:tr h="1212517">
                <a:tc>
                  <a:txBody>
                    <a:bodyPr/>
                    <a:lstStyle/>
                    <a:p>
                      <a:endParaRPr lang="en-US" sz="2400" dirty="0">
                        <a:latin typeface="Lucida Sans" panose="020B0602030504020204" pitchFamily="34" charset="0"/>
                      </a:endParaRPr>
                    </a:p>
                  </a:txBody>
                  <a:tcPr marL="68580" marR="68580"/>
                </a:tc>
                <a:tc>
                  <a:txBody>
                    <a:bodyPr/>
                    <a:lstStyle/>
                    <a:p>
                      <a:r>
                        <a:rPr lang="en-US" sz="2400" b="0" baseline="0" dirty="0">
                          <a:latin typeface="Lucida Sans" panose="020B0602030504020204" pitchFamily="34" charset="0"/>
                        </a:rPr>
                        <a:t>If available, questions included within a resource</a:t>
                      </a:r>
                    </a:p>
                  </a:txBody>
                  <a:tcPr marL="68580" marR="6858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9327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Rolling Knowledge Journal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8114" y="1491017"/>
            <a:ext cx="5180105" cy="4525963"/>
          </a:xfrm>
          <a:ln w="12700">
            <a:solidFill>
              <a:schemeClr val="accent1"/>
            </a:solidFill>
          </a:ln>
        </p:spPr>
      </p:pic>
      <p:sp>
        <p:nvSpPr>
          <p:cNvPr id="5" name="TextBox 4"/>
          <p:cNvSpPr txBox="1"/>
          <p:nvPr/>
        </p:nvSpPr>
        <p:spPr>
          <a:xfrm>
            <a:off x="6041418" y="1590006"/>
            <a:ext cx="2474783" cy="4062651"/>
          </a:xfrm>
          <a:prstGeom prst="rect">
            <a:avLst/>
          </a:prstGeom>
          <a:noFill/>
          <a:ln w="12700">
            <a:solidFill>
              <a:schemeClr val="accent1"/>
            </a:solidFill>
          </a:ln>
        </p:spPr>
        <p:txBody>
          <a:bodyPr wrap="square" rtlCol="0">
            <a:spAutoFit/>
          </a:bodyPr>
          <a:lstStyle/>
          <a:p>
            <a:r>
              <a:rPr lang="en-US" sz="2400" dirty="0">
                <a:latin typeface="Lucida Sans" panose="020B0602030504020204" pitchFamily="34" charset="0"/>
              </a:rPr>
              <a:t>Sample student response:</a:t>
            </a:r>
          </a:p>
          <a:p>
            <a:endParaRPr lang="en-US" sz="2400" dirty="0">
              <a:latin typeface="Lucida Sans" panose="020B0602030504020204" pitchFamily="34" charset="0"/>
            </a:endParaRPr>
          </a:p>
          <a:p>
            <a:pPr marL="285750" indent="-285750">
              <a:buFont typeface="Arial" panose="020B0604020202020204" pitchFamily="34" charset="0"/>
              <a:buChar char="•"/>
            </a:pPr>
            <a:r>
              <a:rPr lang="en-US" sz="2400" dirty="0">
                <a:latin typeface="Lucida Sans" panose="020B0602030504020204" pitchFamily="34" charset="0"/>
              </a:rPr>
              <a:t>provides support for teachers </a:t>
            </a:r>
          </a:p>
          <a:p>
            <a:pPr marL="285750" indent="-285750">
              <a:buFont typeface="Arial" panose="020B0604020202020204" pitchFamily="34" charset="0"/>
              <a:buChar char="•"/>
            </a:pPr>
            <a:endParaRPr lang="en-US" sz="2400" dirty="0">
              <a:latin typeface="Lucida Sans" panose="020B0602030504020204" pitchFamily="34" charset="0"/>
            </a:endParaRPr>
          </a:p>
          <a:p>
            <a:pPr marL="285750" indent="-285750">
              <a:buFont typeface="Arial" panose="020B0604020202020204" pitchFamily="34" charset="0"/>
              <a:buChar char="•"/>
            </a:pPr>
            <a:r>
              <a:rPr lang="en-US" sz="2400" dirty="0">
                <a:latin typeface="Lucida Sans" panose="020B0602030504020204" pitchFamily="34" charset="0"/>
              </a:rPr>
              <a:t>checks the cohesiveness of the set</a:t>
            </a:r>
          </a:p>
          <a:p>
            <a:endParaRPr lang="en-US" dirty="0"/>
          </a:p>
        </p:txBody>
      </p:sp>
    </p:spTree>
    <p:extLst>
      <p:ext uri="{BB962C8B-B14F-4D97-AF65-F5344CB8AC3E}">
        <p14:creationId xmlns:p14="http://schemas.microsoft.com/office/powerpoint/2010/main" val="1717107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Rolling Vocabulary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1425" y="1310186"/>
            <a:ext cx="6552907" cy="4829626"/>
          </a:xfrm>
        </p:spPr>
      </p:pic>
    </p:spTree>
    <p:extLst>
      <p:ext uri="{BB962C8B-B14F-4D97-AF65-F5344CB8AC3E}">
        <p14:creationId xmlns:p14="http://schemas.microsoft.com/office/powerpoint/2010/main" val="1813179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Rolling Vocabulary</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775" y="1488518"/>
            <a:ext cx="8229600" cy="3575619"/>
          </a:xfrm>
        </p:spPr>
      </p:pic>
      <p:sp>
        <p:nvSpPr>
          <p:cNvPr id="6" name="TextBox 5"/>
          <p:cNvSpPr txBox="1"/>
          <p:nvPr/>
        </p:nvSpPr>
        <p:spPr>
          <a:xfrm>
            <a:off x="1528549" y="5081601"/>
            <a:ext cx="6277970" cy="1200329"/>
          </a:xfrm>
          <a:prstGeom prst="rect">
            <a:avLst/>
          </a:prstGeom>
          <a:noFill/>
          <a:ln w="12700">
            <a:solidFill>
              <a:schemeClr val="accent1"/>
            </a:solidFill>
          </a:ln>
        </p:spPr>
        <p:txBody>
          <a:bodyPr wrap="square" rtlCol="0">
            <a:spAutoFit/>
          </a:bodyPr>
          <a:lstStyle/>
          <a:p>
            <a:pPr marL="285750" indent="-285750">
              <a:buFont typeface="Arial" panose="020B0604020202020204" pitchFamily="34" charset="0"/>
              <a:buChar char="•"/>
            </a:pPr>
            <a:r>
              <a:rPr lang="en-US" sz="2400" dirty="0">
                <a:latin typeface="Lucida Sans" panose="020B0602030504020204" pitchFamily="34" charset="0"/>
              </a:rPr>
              <a:t>Provide sample student response</a:t>
            </a:r>
          </a:p>
          <a:p>
            <a:pPr marL="285750" indent="-285750">
              <a:buFont typeface="Arial" panose="020B0604020202020204" pitchFamily="34" charset="0"/>
              <a:buChar char="•"/>
            </a:pPr>
            <a:r>
              <a:rPr lang="en-US" sz="2400" dirty="0">
                <a:latin typeface="Lucida Sans" panose="020B0602030504020204" pitchFamily="34" charset="0"/>
              </a:rPr>
              <a:t>Complete the </a:t>
            </a:r>
            <a:r>
              <a:rPr lang="en-US" sz="2400" i="1" dirty="0">
                <a:latin typeface="Lucida Sans" panose="020B0602030504020204" pitchFamily="34" charset="0"/>
              </a:rPr>
              <a:t>Expert Pack Glossary </a:t>
            </a:r>
            <a:r>
              <a:rPr lang="en-US" sz="2400" dirty="0">
                <a:latin typeface="Lucida Sans" panose="020B0602030504020204" pitchFamily="34" charset="0"/>
              </a:rPr>
              <a:t>at the same time</a:t>
            </a:r>
          </a:p>
        </p:txBody>
      </p:sp>
    </p:spTree>
    <p:extLst>
      <p:ext uri="{BB962C8B-B14F-4D97-AF65-F5344CB8AC3E}">
        <p14:creationId xmlns:p14="http://schemas.microsoft.com/office/powerpoint/2010/main" val="611400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Picture of Knowledge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620" y="1367121"/>
            <a:ext cx="5223467" cy="4818896"/>
          </a:xfrm>
          <a:ln w="12700">
            <a:solidFill>
              <a:schemeClr val="accent1"/>
            </a:solidFill>
          </a:ln>
        </p:spPr>
      </p:pic>
      <p:sp>
        <p:nvSpPr>
          <p:cNvPr id="5" name="TextBox 4"/>
          <p:cNvSpPr txBox="1"/>
          <p:nvPr/>
        </p:nvSpPr>
        <p:spPr>
          <a:xfrm>
            <a:off x="5835269" y="1770798"/>
            <a:ext cx="3035775" cy="4093428"/>
          </a:xfrm>
          <a:prstGeom prst="rect">
            <a:avLst/>
          </a:prstGeom>
          <a:noFill/>
          <a:ln w="12700">
            <a:solidFill>
              <a:schemeClr val="accent1"/>
            </a:solidFill>
          </a:ln>
        </p:spPr>
        <p:txBody>
          <a:bodyPr wrap="square" rtlCol="0">
            <a:spAutoFit/>
          </a:bodyPr>
          <a:lstStyle/>
          <a:p>
            <a:pPr marL="285750" indent="-285750">
              <a:buFont typeface="Arial" panose="020B0604020202020204" pitchFamily="34" charset="0"/>
              <a:buChar char="•"/>
            </a:pPr>
            <a:r>
              <a:rPr lang="en-US" sz="2000" dirty="0">
                <a:latin typeface="Lucida Sans" panose="020B0602030504020204" pitchFamily="34" charset="0"/>
              </a:rPr>
              <a:t>Works well with resources that provide a lot of varied information</a:t>
            </a:r>
          </a:p>
          <a:p>
            <a:pPr marL="285750" indent="-285750">
              <a:buFont typeface="Arial" panose="020B0604020202020204" pitchFamily="34" charset="0"/>
              <a:buChar char="•"/>
            </a:pPr>
            <a:endParaRPr lang="en-US" sz="2000" dirty="0">
              <a:latin typeface="Lucida Sans" panose="020B0602030504020204" pitchFamily="34" charset="0"/>
            </a:endParaRPr>
          </a:p>
          <a:p>
            <a:pPr marL="285750" indent="-285750">
              <a:buFont typeface="Arial" panose="020B0604020202020204" pitchFamily="34" charset="0"/>
              <a:buChar char="•"/>
            </a:pPr>
            <a:r>
              <a:rPr lang="en-US" sz="2000" dirty="0">
                <a:latin typeface="Lucida Sans" panose="020B0602030504020204" pitchFamily="34" charset="0"/>
              </a:rPr>
              <a:t>Resources that provide an overview of a topic</a:t>
            </a:r>
          </a:p>
          <a:p>
            <a:pPr marL="285750" indent="-285750">
              <a:buFont typeface="Arial" panose="020B0604020202020204" pitchFamily="34" charset="0"/>
              <a:buChar char="•"/>
            </a:pPr>
            <a:endParaRPr lang="en-US" sz="2000" dirty="0">
              <a:latin typeface="Lucida Sans" panose="020B0602030504020204" pitchFamily="34" charset="0"/>
            </a:endParaRPr>
          </a:p>
          <a:p>
            <a:pPr marL="285750" indent="-285750">
              <a:buFont typeface="Arial" panose="020B0604020202020204" pitchFamily="34" charset="0"/>
              <a:buChar char="•"/>
            </a:pPr>
            <a:r>
              <a:rPr lang="en-US" sz="2000" dirty="0">
                <a:latin typeface="Lucida Sans" panose="020B0602030504020204" pitchFamily="34" charset="0"/>
              </a:rPr>
              <a:t>Resources that contain many facts and basic information</a:t>
            </a:r>
          </a:p>
        </p:txBody>
      </p:sp>
    </p:spTree>
    <p:extLst>
      <p:ext uri="{BB962C8B-B14F-4D97-AF65-F5344CB8AC3E}">
        <p14:creationId xmlns:p14="http://schemas.microsoft.com/office/powerpoint/2010/main" val="50703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411116"/>
            <a:ext cx="8229600" cy="1431332"/>
          </a:xfrm>
        </p:spPr>
        <p:txBody>
          <a:bodyPr/>
          <a:lstStyle/>
          <a:p>
            <a:r>
              <a:rPr lang="en-US" dirty="0"/>
              <a:t>Quiz Maker</a:t>
            </a:r>
            <a:br>
              <a:rPr lang="en-US" dirty="0"/>
            </a:br>
            <a:br>
              <a:rPr lang="en-US" dirty="0"/>
            </a:br>
            <a:r>
              <a:rPr lang="en-US" sz="1400" dirty="0"/>
              <a:t>Recommended for “Millions Lack Safe Water”, “The Water Cycle”, “Water, Water, Everywhere!”</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7060"/>
          <a:stretch/>
        </p:blipFill>
        <p:spPr>
          <a:xfrm>
            <a:off x="659596" y="1692323"/>
            <a:ext cx="7624595" cy="3204709"/>
          </a:xfrm>
          <a:ln w="12700">
            <a:solidFill>
              <a:schemeClr val="accent1"/>
            </a:solidFill>
          </a:ln>
        </p:spPr>
      </p:pic>
      <p:sp>
        <p:nvSpPr>
          <p:cNvPr id="5" name="TextBox 4"/>
          <p:cNvSpPr txBox="1"/>
          <p:nvPr/>
        </p:nvSpPr>
        <p:spPr>
          <a:xfrm>
            <a:off x="736979" y="4968923"/>
            <a:ext cx="7547212" cy="1323439"/>
          </a:xfrm>
          <a:prstGeom prst="rect">
            <a:avLst/>
          </a:prstGeom>
          <a:noFill/>
          <a:ln w="12700">
            <a:solidFill>
              <a:schemeClr val="accent1"/>
            </a:solidFill>
          </a:ln>
        </p:spPr>
        <p:txBody>
          <a:bodyPr wrap="square" rtlCol="0">
            <a:spAutoFit/>
          </a:bodyPr>
          <a:lstStyle/>
          <a:p>
            <a:pPr marL="285750" indent="-285750">
              <a:buFont typeface="Arial" panose="020B0604020202020204" pitchFamily="34" charset="0"/>
              <a:buChar char="•"/>
            </a:pPr>
            <a:r>
              <a:rPr lang="en-US" sz="2000" dirty="0">
                <a:latin typeface="Lucida Sans" panose="020B0602030504020204" pitchFamily="34" charset="0"/>
              </a:rPr>
              <a:t>Good for checking for understanding</a:t>
            </a:r>
          </a:p>
          <a:p>
            <a:pPr marL="285750" indent="-285750">
              <a:buFont typeface="Arial" panose="020B0604020202020204" pitchFamily="34" charset="0"/>
              <a:buChar char="•"/>
            </a:pPr>
            <a:r>
              <a:rPr lang="en-US" sz="2000" dirty="0">
                <a:latin typeface="Lucida Sans" panose="020B0602030504020204" pitchFamily="34" charset="0"/>
              </a:rPr>
              <a:t>Versatile – can be used with all types resources (video, infographics, etc.)</a:t>
            </a:r>
          </a:p>
          <a:p>
            <a:pPr marL="285750" indent="-285750">
              <a:buFont typeface="Arial" panose="020B0604020202020204" pitchFamily="34" charset="0"/>
              <a:buChar char="•"/>
            </a:pPr>
            <a:r>
              <a:rPr lang="en-US" sz="2000" dirty="0">
                <a:latin typeface="Lucida Sans" panose="020B0602030504020204" pitchFamily="34" charset="0"/>
              </a:rPr>
              <a:t>All students have access</a:t>
            </a:r>
          </a:p>
        </p:txBody>
      </p:sp>
    </p:spTree>
    <p:extLst>
      <p:ext uri="{BB962C8B-B14F-4D97-AF65-F5344CB8AC3E}">
        <p14:creationId xmlns:p14="http://schemas.microsoft.com/office/powerpoint/2010/main" val="1283052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7684"/>
          </a:xfrm>
        </p:spPr>
        <p:txBody>
          <a:bodyPr/>
          <a:lstStyle/>
          <a:p>
            <a:r>
              <a:rPr lang="en-US" dirty="0"/>
              <a:t>Wonderings</a:t>
            </a:r>
            <a:br>
              <a:rPr lang="en-US" dirty="0"/>
            </a:br>
            <a:br>
              <a:rPr lang="en-US" dirty="0"/>
            </a:br>
            <a:r>
              <a:rPr lang="en-US" sz="1400" dirty="0"/>
              <a:t>Recommended for “For the World’s Poor, Drinking Water Can Kill”, “Researchers Discover Huge Underground Water Reserve in Africa”</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1602"/>
          <a:stretch/>
        </p:blipFill>
        <p:spPr>
          <a:xfrm>
            <a:off x="354842" y="1719618"/>
            <a:ext cx="8229600" cy="3175325"/>
          </a:xfrm>
        </p:spPr>
      </p:pic>
      <p:sp>
        <p:nvSpPr>
          <p:cNvPr id="5" name="TextBox 4"/>
          <p:cNvSpPr txBox="1"/>
          <p:nvPr/>
        </p:nvSpPr>
        <p:spPr>
          <a:xfrm>
            <a:off x="996287" y="4889102"/>
            <a:ext cx="6946710" cy="1323439"/>
          </a:xfrm>
          <a:prstGeom prst="rect">
            <a:avLst/>
          </a:prstGeom>
          <a:noFill/>
          <a:ln w="12700">
            <a:solidFill>
              <a:schemeClr val="accent1"/>
            </a:solidFill>
          </a:ln>
        </p:spPr>
        <p:txBody>
          <a:bodyPr wrap="square" rtlCol="0">
            <a:spAutoFit/>
          </a:bodyPr>
          <a:lstStyle/>
          <a:p>
            <a:pPr marL="285750" indent="-285750">
              <a:buFont typeface="Arial" panose="020B0604020202020204" pitchFamily="34" charset="0"/>
              <a:buChar char="•"/>
            </a:pPr>
            <a:r>
              <a:rPr lang="en-US" sz="2000" dirty="0">
                <a:latin typeface="Lucida Sans" panose="020B0602030504020204" pitchFamily="34" charset="0"/>
              </a:rPr>
              <a:t>Great for first and last resources in set, but can be used any time</a:t>
            </a:r>
          </a:p>
          <a:p>
            <a:pPr marL="285750" indent="-285750">
              <a:buFont typeface="Arial" panose="020B0604020202020204" pitchFamily="34" charset="0"/>
              <a:buChar char="•"/>
            </a:pPr>
            <a:r>
              <a:rPr lang="en-US" sz="2000" dirty="0">
                <a:latin typeface="Lucida Sans" panose="020B0602030504020204" pitchFamily="34" charset="0"/>
              </a:rPr>
              <a:t>Also good for resources that ask questions or explore ideas and solutions</a:t>
            </a:r>
          </a:p>
        </p:txBody>
      </p:sp>
    </p:spTree>
    <p:extLst>
      <p:ext uri="{BB962C8B-B14F-4D97-AF65-F5344CB8AC3E}">
        <p14:creationId xmlns:p14="http://schemas.microsoft.com/office/powerpoint/2010/main" val="485931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Quiz</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775" y="1408477"/>
            <a:ext cx="8229600" cy="3380859"/>
          </a:xfrm>
        </p:spPr>
      </p:pic>
      <p:sp>
        <p:nvSpPr>
          <p:cNvPr id="7" name="TextBox 6"/>
          <p:cNvSpPr txBox="1"/>
          <p:nvPr/>
        </p:nvSpPr>
        <p:spPr>
          <a:xfrm>
            <a:off x="1078172" y="4921704"/>
            <a:ext cx="6864823" cy="1323439"/>
          </a:xfrm>
          <a:prstGeom prst="rect">
            <a:avLst/>
          </a:prstGeom>
          <a:noFill/>
          <a:ln w="12700">
            <a:solidFill>
              <a:schemeClr val="accent1"/>
            </a:solidFill>
          </a:ln>
        </p:spPr>
        <p:txBody>
          <a:bodyPr wrap="square" rtlCol="0">
            <a:spAutoFit/>
          </a:bodyPr>
          <a:lstStyle/>
          <a:p>
            <a:pPr marL="285750" indent="-285750">
              <a:buFont typeface="Arial" panose="020B0604020202020204" pitchFamily="34" charset="0"/>
              <a:buChar char="•"/>
            </a:pPr>
            <a:r>
              <a:rPr lang="en-US" sz="2000" dirty="0">
                <a:latin typeface="Lucida Sans" panose="020B0602030504020204" pitchFamily="34" charset="0"/>
              </a:rPr>
              <a:t>3 – 5 questions</a:t>
            </a:r>
          </a:p>
          <a:p>
            <a:pPr marL="285750" indent="-285750">
              <a:buFont typeface="Arial" panose="020B0604020202020204" pitchFamily="34" charset="0"/>
              <a:buChar char="•"/>
            </a:pPr>
            <a:r>
              <a:rPr lang="en-US" sz="2000" dirty="0">
                <a:latin typeface="Lucida Sans" panose="020B0602030504020204" pitchFamily="34" charset="0"/>
              </a:rPr>
              <a:t>Great for literary texts; help connect literature to the content</a:t>
            </a:r>
          </a:p>
          <a:p>
            <a:pPr marL="285750" indent="-285750">
              <a:buFont typeface="Arial" panose="020B0604020202020204" pitchFamily="34" charset="0"/>
              <a:buChar char="•"/>
            </a:pPr>
            <a:r>
              <a:rPr lang="en-US" sz="2000" dirty="0">
                <a:latin typeface="Lucida Sans" panose="020B0602030504020204" pitchFamily="34" charset="0"/>
              </a:rPr>
              <a:t>Provide suggested student responses</a:t>
            </a:r>
          </a:p>
        </p:txBody>
      </p:sp>
    </p:spTree>
    <p:extLst>
      <p:ext uri="{BB962C8B-B14F-4D97-AF65-F5344CB8AC3E}">
        <p14:creationId xmlns:p14="http://schemas.microsoft.com/office/powerpoint/2010/main" val="1539226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in Progress</a:t>
            </a:r>
          </a:p>
        </p:txBody>
      </p:sp>
      <p:sp>
        <p:nvSpPr>
          <p:cNvPr id="3" name="Content Placeholder 2"/>
          <p:cNvSpPr>
            <a:spLocks noGrp="1"/>
          </p:cNvSpPr>
          <p:nvPr>
            <p:ph idx="1"/>
          </p:nvPr>
        </p:nvSpPr>
        <p:spPr>
          <a:xfrm>
            <a:off x="470848" y="1463722"/>
            <a:ext cx="8229600" cy="4525963"/>
          </a:xfrm>
        </p:spPr>
        <p:txBody>
          <a:bodyPr>
            <a:normAutofit/>
          </a:bodyPr>
          <a:lstStyle/>
          <a:p>
            <a:pPr marL="0" indent="0">
              <a:buNone/>
            </a:pPr>
            <a:r>
              <a:rPr lang="en-US" dirty="0"/>
              <a:t>Attempting to strike balance between:</a:t>
            </a:r>
          </a:p>
          <a:p>
            <a:pPr marL="0" indent="0">
              <a:buNone/>
            </a:pPr>
            <a:endParaRPr lang="en-US" dirty="0"/>
          </a:p>
          <a:p>
            <a:r>
              <a:rPr lang="en-US" dirty="0"/>
              <a:t>Student accountability – Is this work worth doing?  Is this knowledge worth remembering?</a:t>
            </a:r>
          </a:p>
          <a:p>
            <a:endParaRPr lang="en-US" dirty="0"/>
          </a:p>
          <a:p>
            <a:r>
              <a:rPr lang="en-US" dirty="0"/>
              <a:t>Effective teacher support – Do teachers have what they need to support students?</a:t>
            </a:r>
          </a:p>
          <a:p>
            <a:endParaRPr lang="en-US" dirty="0"/>
          </a:p>
          <a:p>
            <a:r>
              <a:rPr lang="en-US" dirty="0"/>
              <a:t>“Light-touch approach” for teachers and students.  Can this be done with ease?</a:t>
            </a:r>
          </a:p>
        </p:txBody>
      </p:sp>
    </p:spTree>
    <p:extLst>
      <p:ext uri="{BB962C8B-B14F-4D97-AF65-F5344CB8AC3E}">
        <p14:creationId xmlns:p14="http://schemas.microsoft.com/office/powerpoint/2010/main" val="3430203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4083" y="1122528"/>
            <a:ext cx="6810233" cy="4525963"/>
          </a:xfrm>
        </p:spPr>
        <p:txBody>
          <a:bodyPr>
            <a:noAutofit/>
          </a:bodyPr>
          <a:lstStyle/>
          <a:p>
            <a:pPr marL="0" indent="0">
              <a:buNone/>
            </a:pPr>
            <a:r>
              <a:rPr lang="en-US" sz="3600" dirty="0"/>
              <a:t>“The intuitive mind is a sacred gift and the rational mind is a faithful servant.  We have created a society that honors the servant and has forgotten the gift.”</a:t>
            </a:r>
          </a:p>
          <a:p>
            <a:pPr marL="0" indent="0">
              <a:buNone/>
            </a:pPr>
            <a:endParaRPr lang="en-US" sz="3600" dirty="0"/>
          </a:p>
          <a:p>
            <a:pPr marL="0" indent="0">
              <a:buNone/>
            </a:pPr>
            <a:r>
              <a:rPr lang="en-US" sz="3600" dirty="0"/>
              <a:t>- Albert Einstein</a:t>
            </a:r>
          </a:p>
        </p:txBody>
      </p:sp>
    </p:spTree>
    <p:extLst>
      <p:ext uri="{BB962C8B-B14F-4D97-AF65-F5344CB8AC3E}">
        <p14:creationId xmlns:p14="http://schemas.microsoft.com/office/powerpoint/2010/main" val="377904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and Sequencing Text:  </a:t>
            </a:r>
            <a:r>
              <a:rPr lang="en-US" b="1" dirty="0"/>
              <a:t>Complexity</a:t>
            </a:r>
          </a:p>
        </p:txBody>
      </p:sp>
      <p:sp>
        <p:nvSpPr>
          <p:cNvPr id="3" name="Content Placeholder 2"/>
          <p:cNvSpPr>
            <a:spLocks noGrp="1"/>
          </p:cNvSpPr>
          <p:nvPr>
            <p:ph idx="1"/>
          </p:nvPr>
        </p:nvSpPr>
        <p:spPr/>
        <p:txBody>
          <a:bodyPr>
            <a:normAutofit/>
          </a:bodyPr>
          <a:lstStyle/>
          <a:p>
            <a:pPr marL="0" indent="0">
              <a:buNone/>
            </a:pPr>
            <a:r>
              <a:rPr lang="en-US" b="1" dirty="0"/>
              <a:t>Graduated</a:t>
            </a:r>
            <a:r>
              <a:rPr lang="en-US" dirty="0"/>
              <a:t> approach will also support:</a:t>
            </a:r>
          </a:p>
          <a:p>
            <a:pPr marL="0" indent="0">
              <a:buNone/>
            </a:pPr>
            <a:endParaRPr lang="en-US" dirty="0"/>
          </a:p>
          <a:p>
            <a:pPr marL="857250" lvl="1" indent="-457200">
              <a:buFont typeface="+mj-lt"/>
              <a:buAutoNum type="arabicPeriod"/>
            </a:pPr>
            <a:r>
              <a:rPr lang="en-US" sz="2400" dirty="0"/>
              <a:t>students’ ability to read the next selection </a:t>
            </a:r>
          </a:p>
          <a:p>
            <a:pPr marL="857250" lvl="1" indent="-457200">
              <a:buFont typeface="+mj-lt"/>
              <a:buAutoNum type="arabicPeriod"/>
            </a:pPr>
            <a:r>
              <a:rPr lang="en-US" sz="2400" dirty="0"/>
              <a:t>students gradually becoming ‘experts’ on the topic they are reading about</a:t>
            </a:r>
          </a:p>
          <a:p>
            <a:endParaRPr lang="en-US" dirty="0"/>
          </a:p>
          <a:p>
            <a:r>
              <a:rPr lang="en-US" dirty="0"/>
              <a:t>Generally begin with less-complex resources (quantitative and qualitative measures).</a:t>
            </a:r>
          </a:p>
          <a:p>
            <a:endParaRPr lang="en-US" dirty="0"/>
          </a:p>
          <a:p>
            <a:r>
              <a:rPr lang="en-US" dirty="0"/>
              <a:t>Move to more complex in the latter resources.</a:t>
            </a:r>
          </a:p>
          <a:p>
            <a:endParaRPr lang="en-US" dirty="0"/>
          </a:p>
        </p:txBody>
      </p:sp>
    </p:spTree>
    <p:extLst>
      <p:ext uri="{BB962C8B-B14F-4D97-AF65-F5344CB8AC3E}">
        <p14:creationId xmlns:p14="http://schemas.microsoft.com/office/powerpoint/2010/main" val="2891296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078" y="5036555"/>
            <a:ext cx="184731" cy="369332"/>
          </a:xfrm>
          <a:prstGeom prst="rect">
            <a:avLst/>
          </a:prstGeom>
          <a:noFill/>
        </p:spPr>
        <p:txBody>
          <a:bodyPr wrap="none" rtlCol="0">
            <a:spAutoFit/>
          </a:bodyPr>
          <a:lstStyle/>
          <a:p>
            <a:pPr defTabSz="457200"/>
            <a:endParaRPr lang="en-US" dirty="0">
              <a:solidFill>
                <a:srgbClr val="000000"/>
              </a:solidFill>
            </a:endParaRPr>
          </a:p>
        </p:txBody>
      </p:sp>
      <p:sp>
        <p:nvSpPr>
          <p:cNvPr id="14" name="Title 13"/>
          <p:cNvSpPr>
            <a:spLocks noGrp="1"/>
          </p:cNvSpPr>
          <p:nvPr>
            <p:ph type="ctrTitle"/>
          </p:nvPr>
        </p:nvSpPr>
        <p:spPr/>
        <p:txBody>
          <a:bodyPr>
            <a:normAutofit/>
          </a:bodyPr>
          <a:lstStyle/>
          <a:p>
            <a:r>
              <a:rPr lang="en-US" dirty="0"/>
              <a:t>Creating an Expert Pack</a:t>
            </a:r>
          </a:p>
        </p:txBody>
      </p:sp>
      <p:sp>
        <p:nvSpPr>
          <p:cNvPr id="15" name="Subtitle 14"/>
          <p:cNvSpPr>
            <a:spLocks noGrp="1"/>
          </p:cNvSpPr>
          <p:nvPr>
            <p:ph type="subTitle" idx="1"/>
          </p:nvPr>
        </p:nvSpPr>
        <p:spPr>
          <a:xfrm>
            <a:off x="260261" y="3548958"/>
            <a:ext cx="8785852" cy="792406"/>
          </a:xfrm>
        </p:spPr>
        <p:txBody>
          <a:bodyPr>
            <a:noAutofit/>
          </a:bodyPr>
          <a:lstStyle/>
          <a:p>
            <a:r>
              <a:rPr lang="en-US" dirty="0"/>
              <a:t>A Step-by-Step Guide</a:t>
            </a:r>
          </a:p>
        </p:txBody>
      </p:sp>
    </p:spTree>
    <p:extLst>
      <p:ext uri="{BB962C8B-B14F-4D97-AF65-F5344CB8AC3E}">
        <p14:creationId xmlns:p14="http://schemas.microsoft.com/office/powerpoint/2010/main" val="1761279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It takes a village.</a:t>
            </a:r>
          </a:p>
        </p:txBody>
      </p:sp>
      <p:sp>
        <p:nvSpPr>
          <p:cNvPr id="3" name="Content Placeholder 2"/>
          <p:cNvSpPr>
            <a:spLocks noGrp="1"/>
          </p:cNvSpPr>
          <p:nvPr>
            <p:ph idx="1"/>
          </p:nvPr>
        </p:nvSpPr>
        <p:spPr/>
        <p:txBody>
          <a:bodyPr>
            <a:noAutofit/>
          </a:bodyPr>
          <a:lstStyle/>
          <a:p>
            <a:r>
              <a:rPr lang="en-US" dirty="0">
                <a:solidFill>
                  <a:schemeClr val="tx1">
                    <a:lumMod val="75000"/>
                    <a:lumOff val="25000"/>
                  </a:schemeClr>
                </a:solidFill>
              </a:rPr>
              <a:t>Librarians and media specialist searching for the right resources</a:t>
            </a:r>
          </a:p>
          <a:p>
            <a:endParaRPr lang="en-US" dirty="0">
              <a:solidFill>
                <a:schemeClr val="tx1">
                  <a:lumMod val="75000"/>
                  <a:lumOff val="25000"/>
                </a:schemeClr>
              </a:solidFill>
            </a:endParaRPr>
          </a:p>
          <a:p>
            <a:r>
              <a:rPr lang="en-US" dirty="0">
                <a:solidFill>
                  <a:schemeClr val="tx1">
                    <a:lumMod val="75000"/>
                    <a:lumOff val="25000"/>
                  </a:schemeClr>
                </a:solidFill>
              </a:rPr>
              <a:t>Teachers creating the right experiences</a:t>
            </a:r>
          </a:p>
        </p:txBody>
      </p:sp>
    </p:spTree>
    <p:extLst>
      <p:ext uri="{BB962C8B-B14F-4D97-AF65-F5344CB8AC3E}">
        <p14:creationId xmlns:p14="http://schemas.microsoft.com/office/powerpoint/2010/main" val="82227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The Process</a:t>
            </a:r>
          </a:p>
        </p:txBody>
      </p:sp>
      <p:sp>
        <p:nvSpPr>
          <p:cNvPr id="3" name="Content Placeholder 2"/>
          <p:cNvSpPr>
            <a:spLocks noGrp="1"/>
          </p:cNvSpPr>
          <p:nvPr>
            <p:ph idx="1"/>
          </p:nvPr>
        </p:nvSpPr>
        <p:spPr>
          <a:xfrm>
            <a:off x="689212" y="1586552"/>
            <a:ext cx="8229600" cy="4525963"/>
          </a:xfrm>
        </p:spPr>
        <p:txBody>
          <a:bodyPr>
            <a:noAutofit/>
          </a:bodyPr>
          <a:lstStyle/>
          <a:p>
            <a:r>
              <a:rPr lang="en-US" dirty="0">
                <a:solidFill>
                  <a:schemeClr val="tx1">
                    <a:lumMod val="75000"/>
                    <a:lumOff val="25000"/>
                  </a:schemeClr>
                </a:solidFill>
              </a:rPr>
              <a:t>Collaborative</a:t>
            </a:r>
          </a:p>
          <a:p>
            <a:endParaRPr lang="en-US" dirty="0">
              <a:solidFill>
                <a:schemeClr val="tx1">
                  <a:lumMod val="75000"/>
                  <a:lumOff val="25000"/>
                </a:schemeClr>
              </a:solidFill>
            </a:endParaRPr>
          </a:p>
          <a:p>
            <a:r>
              <a:rPr lang="en-US" dirty="0">
                <a:solidFill>
                  <a:schemeClr val="tx1">
                    <a:lumMod val="75000"/>
                    <a:lumOff val="25000"/>
                  </a:schemeClr>
                </a:solidFill>
              </a:rPr>
              <a:t>Iterative</a:t>
            </a:r>
          </a:p>
          <a:p>
            <a:endParaRPr lang="en-US" dirty="0">
              <a:solidFill>
                <a:schemeClr val="tx1">
                  <a:lumMod val="75000"/>
                  <a:lumOff val="25000"/>
                </a:schemeClr>
              </a:solidFill>
            </a:endParaRPr>
          </a:p>
          <a:p>
            <a:r>
              <a:rPr lang="en-US" dirty="0">
                <a:solidFill>
                  <a:schemeClr val="tx1">
                    <a:lumMod val="75000"/>
                    <a:lumOff val="25000"/>
                  </a:schemeClr>
                </a:solidFill>
              </a:rPr>
              <a:t>Methodical</a:t>
            </a:r>
          </a:p>
          <a:p>
            <a:endParaRPr lang="en-US" dirty="0">
              <a:solidFill>
                <a:schemeClr val="tx1">
                  <a:lumMod val="75000"/>
                  <a:lumOff val="25000"/>
                </a:schemeClr>
              </a:solidFill>
            </a:endParaRPr>
          </a:p>
          <a:p>
            <a:r>
              <a:rPr lang="en-US" dirty="0">
                <a:solidFill>
                  <a:schemeClr val="tx1">
                    <a:lumMod val="75000"/>
                    <a:lumOff val="25000"/>
                  </a:schemeClr>
                </a:solidFill>
              </a:rPr>
              <a:t>Purposeful</a:t>
            </a:r>
          </a:p>
          <a:p>
            <a:endParaRPr lang="en-US" sz="3200" dirty="0">
              <a:solidFill>
                <a:schemeClr val="tx1">
                  <a:lumMod val="75000"/>
                  <a:lumOff val="25000"/>
                </a:schemeClr>
              </a:solidFill>
            </a:endParaRPr>
          </a:p>
        </p:txBody>
      </p:sp>
    </p:spTree>
    <p:extLst>
      <p:ext uri="{BB962C8B-B14F-4D97-AF65-F5344CB8AC3E}">
        <p14:creationId xmlns:p14="http://schemas.microsoft.com/office/powerpoint/2010/main" val="36468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2"/>
                </a:solidFill>
              </a:rPr>
              <a:t>Checklist for Creating an Expert Pack</a:t>
            </a:r>
          </a:p>
        </p:txBody>
      </p:sp>
      <p:pic>
        <p:nvPicPr>
          <p:cNvPr id="3" name="Picture Placeholder 2" descr="Checklist for Creating Expert Packs.pdf"/>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832513" y="1115271"/>
            <a:ext cx="6696626" cy="5174666"/>
          </a:xfrm>
        </p:spPr>
      </p:pic>
      <p:sp>
        <p:nvSpPr>
          <p:cNvPr id="5" name="TextBox 4"/>
          <p:cNvSpPr txBox="1"/>
          <p:nvPr/>
        </p:nvSpPr>
        <p:spPr>
          <a:xfrm>
            <a:off x="7471296" y="2599466"/>
            <a:ext cx="1522579" cy="1200329"/>
          </a:xfrm>
          <a:prstGeom prst="rect">
            <a:avLst/>
          </a:prstGeom>
          <a:noFill/>
          <a:ln w="25400">
            <a:solidFill>
              <a:schemeClr val="accent1"/>
            </a:solidFill>
          </a:ln>
        </p:spPr>
        <p:txBody>
          <a:bodyPr wrap="square" rtlCol="0">
            <a:spAutoFit/>
          </a:bodyPr>
          <a:lstStyle/>
          <a:p>
            <a:pPr algn="ctr"/>
            <a:r>
              <a:rPr lang="en-US" b="1" dirty="0">
                <a:solidFill>
                  <a:schemeClr val="accent1"/>
                </a:solidFill>
                <a:latin typeface="Lucida Sans" panose="020B0602030504020204" pitchFamily="34" charset="0"/>
              </a:rPr>
              <a:t>Refer to Participants Handout </a:t>
            </a:r>
          </a:p>
          <a:p>
            <a:pPr algn="ctr"/>
            <a:r>
              <a:rPr lang="en-US" b="1" dirty="0">
                <a:solidFill>
                  <a:schemeClr val="accent1"/>
                </a:solidFill>
                <a:latin typeface="Lucida Sans" panose="020B0602030504020204" pitchFamily="34" charset="0"/>
              </a:rPr>
              <a:t>pg. 27</a:t>
            </a:r>
          </a:p>
        </p:txBody>
      </p:sp>
    </p:spTree>
    <p:extLst>
      <p:ext uri="{BB962C8B-B14F-4D97-AF65-F5344CB8AC3E}">
        <p14:creationId xmlns:p14="http://schemas.microsoft.com/office/powerpoint/2010/main" val="3861640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11" y="370172"/>
            <a:ext cx="8229600" cy="1143000"/>
          </a:xfrm>
        </p:spPr>
        <p:txBody>
          <a:bodyPr>
            <a:normAutofit fontScale="90000"/>
          </a:bodyPr>
          <a:lstStyle/>
          <a:p>
            <a:r>
              <a:rPr lang="en-US" sz="3100" dirty="0"/>
              <a:t>Step 1: Choos</a:t>
            </a:r>
            <a:r>
              <a:rPr lang="en-US" sz="3100" dirty="0">
                <a:solidFill>
                  <a:schemeClr val="tx2"/>
                </a:solidFill>
              </a:rPr>
              <a:t>e </a:t>
            </a:r>
            <a:r>
              <a:rPr lang="en-US" sz="3100" dirty="0"/>
              <a:t>a topic </a:t>
            </a:r>
            <a:r>
              <a:rPr lang="en-US" dirty="0"/>
              <a:t>	</a:t>
            </a:r>
            <a:br>
              <a:rPr lang="en-US" dirty="0"/>
            </a:br>
            <a:r>
              <a:rPr lang="en-US" dirty="0"/>
              <a:t>	</a:t>
            </a:r>
            <a:r>
              <a:rPr lang="en-US" sz="2000" dirty="0"/>
              <a:t>Topics K-2 Science and Social Studies</a:t>
            </a:r>
            <a:br>
              <a:rPr lang="en-US" sz="2000" dirty="0"/>
            </a:br>
            <a:r>
              <a:rPr lang="en-US" sz="2000" dirty="0"/>
              <a:t>	Topics 3-5 Science and Social Studies</a:t>
            </a:r>
          </a:p>
        </p:txBody>
      </p:sp>
      <p:pic>
        <p:nvPicPr>
          <p:cNvPr id="5" name="Picture Placeholder 4" descr="Topics 3-5 Science and Social Studies.pdf"/>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2552132" y="1569493"/>
            <a:ext cx="3615977" cy="4679500"/>
          </a:xfrm>
          <a:ln w="12700">
            <a:solidFill>
              <a:schemeClr val="accent1"/>
            </a:solidFill>
          </a:ln>
        </p:spPr>
      </p:pic>
      <p:sp>
        <p:nvSpPr>
          <p:cNvPr id="3" name="TextBox 2"/>
          <p:cNvSpPr txBox="1"/>
          <p:nvPr/>
        </p:nvSpPr>
        <p:spPr>
          <a:xfrm>
            <a:off x="6446861" y="2176819"/>
            <a:ext cx="2228850" cy="1200329"/>
          </a:xfrm>
          <a:prstGeom prst="rect">
            <a:avLst/>
          </a:prstGeom>
          <a:noFill/>
          <a:ln w="25400">
            <a:solidFill>
              <a:schemeClr val="accent1"/>
            </a:solidFill>
          </a:ln>
        </p:spPr>
        <p:txBody>
          <a:bodyPr wrap="square" rtlCol="0">
            <a:spAutoFit/>
          </a:bodyPr>
          <a:lstStyle/>
          <a:p>
            <a:pPr algn="ctr"/>
            <a:r>
              <a:rPr lang="en-US" b="1" dirty="0">
                <a:solidFill>
                  <a:schemeClr val="accent1"/>
                </a:solidFill>
                <a:latin typeface="Lucida Sans" panose="020B0602030504020204" pitchFamily="34" charset="0"/>
              </a:rPr>
              <a:t>Refer to Participants Handout </a:t>
            </a:r>
          </a:p>
          <a:p>
            <a:pPr algn="ctr"/>
            <a:r>
              <a:rPr lang="en-US" b="1" dirty="0">
                <a:solidFill>
                  <a:schemeClr val="accent1"/>
                </a:solidFill>
                <a:latin typeface="Lucida Sans" panose="020B0602030504020204" pitchFamily="34" charset="0"/>
              </a:rPr>
              <a:t>pg. 28 – 32 </a:t>
            </a:r>
          </a:p>
        </p:txBody>
      </p:sp>
    </p:spTree>
    <p:extLst>
      <p:ext uri="{BB962C8B-B14F-4D97-AF65-F5344CB8AC3E}">
        <p14:creationId xmlns:p14="http://schemas.microsoft.com/office/powerpoint/2010/main" val="4290126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2: Gather texts and resources</a:t>
            </a:r>
          </a:p>
        </p:txBody>
      </p:sp>
      <p:pic>
        <p:nvPicPr>
          <p:cNvPr id="8" name="Content Placeholder 7" descr="Finding Resources Online - Primer.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549032" y="1815152"/>
            <a:ext cx="3994393" cy="5169215"/>
          </a:xfrm>
        </p:spPr>
      </p:pic>
      <p:sp>
        <p:nvSpPr>
          <p:cNvPr id="4" name="Text Placeholder 3"/>
          <p:cNvSpPr>
            <a:spLocks noGrp="1"/>
          </p:cNvSpPr>
          <p:nvPr>
            <p:ph type="body" idx="4294967295"/>
          </p:nvPr>
        </p:nvSpPr>
        <p:spPr>
          <a:xfrm>
            <a:off x="272955" y="1334408"/>
            <a:ext cx="3903260" cy="639762"/>
          </a:xfrm>
        </p:spPr>
        <p:txBody>
          <a:bodyPr>
            <a:normAutofit fontScale="92500" lnSpcReduction="20000"/>
          </a:bodyPr>
          <a:lstStyle/>
          <a:p>
            <a:pPr marL="0" indent="0" algn="ctr">
              <a:buNone/>
            </a:pPr>
            <a:r>
              <a:rPr lang="en-US" sz="2200" b="0" i="1" dirty="0"/>
              <a:t>Text-based Resources Along A Range of Difficulty</a:t>
            </a:r>
          </a:p>
        </p:txBody>
      </p:sp>
      <p:sp>
        <p:nvSpPr>
          <p:cNvPr id="6" name="Text Placeholder 5"/>
          <p:cNvSpPr>
            <a:spLocks noGrp="1"/>
          </p:cNvSpPr>
          <p:nvPr>
            <p:ph type="body" sz="quarter" idx="4294967295"/>
          </p:nvPr>
        </p:nvSpPr>
        <p:spPr>
          <a:xfrm>
            <a:off x="3944203" y="1317554"/>
            <a:ext cx="4107976" cy="639763"/>
          </a:xfrm>
        </p:spPr>
        <p:txBody>
          <a:bodyPr>
            <a:noAutofit/>
          </a:bodyPr>
          <a:lstStyle/>
          <a:p>
            <a:pPr marL="0" indent="0" algn="ctr">
              <a:buNone/>
            </a:pPr>
            <a:r>
              <a:rPr lang="en-US" sz="2200" i="1" dirty="0"/>
              <a:t>Finding Resources </a:t>
            </a:r>
          </a:p>
          <a:p>
            <a:pPr marL="0" indent="0" algn="ctr">
              <a:buNone/>
            </a:pPr>
            <a:r>
              <a:rPr lang="en-US" sz="2200" i="1" dirty="0"/>
              <a:t>to Build Texts</a:t>
            </a:r>
          </a:p>
        </p:txBody>
      </p:sp>
      <p:pic>
        <p:nvPicPr>
          <p:cNvPr id="3" name="Content Placeholder 2" descr="Finding Resources Final.pdf"/>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l="-314" t="8830" r="314" b="15628"/>
          <a:stretch/>
        </p:blipFill>
        <p:spPr>
          <a:xfrm>
            <a:off x="4250873" y="2101755"/>
            <a:ext cx="3173510" cy="4135533"/>
          </a:xfrm>
        </p:spPr>
      </p:pic>
      <p:sp>
        <p:nvSpPr>
          <p:cNvPr id="9" name="TextBox 8"/>
          <p:cNvSpPr txBox="1"/>
          <p:nvPr/>
        </p:nvSpPr>
        <p:spPr>
          <a:xfrm>
            <a:off x="7430354" y="1848135"/>
            <a:ext cx="1522578" cy="1200329"/>
          </a:xfrm>
          <a:prstGeom prst="rect">
            <a:avLst/>
          </a:prstGeom>
          <a:noFill/>
          <a:ln w="25400">
            <a:solidFill>
              <a:schemeClr val="accent1"/>
            </a:solidFill>
          </a:ln>
        </p:spPr>
        <p:txBody>
          <a:bodyPr wrap="square" rtlCol="0">
            <a:spAutoFit/>
          </a:bodyPr>
          <a:lstStyle/>
          <a:p>
            <a:pPr algn="ctr"/>
            <a:r>
              <a:rPr lang="en-US" b="1" dirty="0">
                <a:solidFill>
                  <a:schemeClr val="accent1"/>
                </a:solidFill>
                <a:latin typeface="Lucida Sans" panose="020B0602030504020204" pitchFamily="34" charset="0"/>
              </a:rPr>
              <a:t>Refer to Participants Handout pg. 33 – 37 </a:t>
            </a:r>
          </a:p>
        </p:txBody>
      </p:sp>
    </p:spTree>
    <p:extLst>
      <p:ext uri="{BB962C8B-B14F-4D97-AF65-F5344CB8AC3E}">
        <p14:creationId xmlns:p14="http://schemas.microsoft.com/office/powerpoint/2010/main" val="4050934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2"/>
                </a:solidFill>
              </a:rPr>
              <a:t>Step 3: Narrow the list to 5-7 resources at most!  Purposefully sequence the resources </a:t>
            </a:r>
          </a:p>
        </p:txBody>
      </p:sp>
      <p:pic>
        <p:nvPicPr>
          <p:cNvPr id="3" name="Content Placeholder 2" descr="Coherence Guide Final.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257554" y="1872214"/>
            <a:ext cx="3645706" cy="4717973"/>
          </a:xfrm>
        </p:spPr>
      </p:pic>
      <p:sp>
        <p:nvSpPr>
          <p:cNvPr id="4" name="Text Placeholder 3"/>
          <p:cNvSpPr>
            <a:spLocks noGrp="1"/>
          </p:cNvSpPr>
          <p:nvPr>
            <p:ph type="body" idx="4294967295"/>
          </p:nvPr>
        </p:nvSpPr>
        <p:spPr>
          <a:xfrm>
            <a:off x="0" y="1550988"/>
            <a:ext cx="4040188" cy="639762"/>
          </a:xfrm>
        </p:spPr>
        <p:txBody>
          <a:bodyPr>
            <a:normAutofit/>
          </a:bodyPr>
          <a:lstStyle/>
          <a:p>
            <a:pPr marL="0" indent="0" algn="ctr">
              <a:buNone/>
            </a:pPr>
            <a:r>
              <a:rPr lang="en-US" sz="2000" b="0" i="1" dirty="0">
                <a:solidFill>
                  <a:srgbClr val="000000"/>
                </a:solidFill>
              </a:rPr>
              <a:t>Coherence Guide</a:t>
            </a:r>
            <a:endParaRPr lang="en-US" sz="2000" b="0" dirty="0">
              <a:solidFill>
                <a:srgbClr val="000000"/>
              </a:solidFill>
            </a:endParaRPr>
          </a:p>
        </p:txBody>
      </p:sp>
      <p:sp>
        <p:nvSpPr>
          <p:cNvPr id="6" name="Text Placeholder 5"/>
          <p:cNvSpPr>
            <a:spLocks noGrp="1"/>
          </p:cNvSpPr>
          <p:nvPr>
            <p:ph type="body" sz="quarter" idx="4294967295"/>
          </p:nvPr>
        </p:nvSpPr>
        <p:spPr>
          <a:xfrm>
            <a:off x="4474143" y="1537364"/>
            <a:ext cx="3032125" cy="590550"/>
          </a:xfrm>
        </p:spPr>
        <p:txBody>
          <a:bodyPr>
            <a:normAutofit/>
          </a:bodyPr>
          <a:lstStyle/>
          <a:p>
            <a:pPr marL="0" indent="0" algn="ctr">
              <a:buNone/>
            </a:pPr>
            <a:r>
              <a:rPr lang="en-US" sz="2000" b="0" i="1" dirty="0"/>
              <a:t>Text Complexity Guide</a:t>
            </a:r>
            <a:endParaRPr lang="en-US" sz="2000" b="0" dirty="0"/>
          </a:p>
        </p:txBody>
      </p:sp>
      <p:pic>
        <p:nvPicPr>
          <p:cNvPr id="8" name="Content Placeholder 7" descr="Text Complexity Guide template.pdf"/>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4238135" y="1910687"/>
            <a:ext cx="3302490" cy="4272296"/>
          </a:xfrm>
        </p:spPr>
      </p:pic>
      <p:sp>
        <p:nvSpPr>
          <p:cNvPr id="7" name="TextBox 6"/>
          <p:cNvSpPr txBox="1"/>
          <p:nvPr/>
        </p:nvSpPr>
        <p:spPr>
          <a:xfrm>
            <a:off x="7465325" y="2077074"/>
            <a:ext cx="1569493" cy="1200329"/>
          </a:xfrm>
          <a:prstGeom prst="rect">
            <a:avLst/>
          </a:prstGeom>
          <a:noFill/>
          <a:ln w="25400">
            <a:solidFill>
              <a:schemeClr val="accent1"/>
            </a:solidFill>
          </a:ln>
        </p:spPr>
        <p:txBody>
          <a:bodyPr wrap="square" rtlCol="0">
            <a:spAutoFit/>
          </a:bodyPr>
          <a:lstStyle/>
          <a:p>
            <a:pPr algn="ctr"/>
            <a:r>
              <a:rPr lang="en-US" b="1" dirty="0">
                <a:solidFill>
                  <a:schemeClr val="accent1"/>
                </a:solidFill>
                <a:latin typeface="Lucida Sans" panose="020B0602030504020204" pitchFamily="34" charset="0"/>
              </a:rPr>
              <a:t>Refer to Participants Handout </a:t>
            </a:r>
          </a:p>
          <a:p>
            <a:pPr algn="ctr"/>
            <a:r>
              <a:rPr lang="en-US" b="1" dirty="0">
                <a:solidFill>
                  <a:schemeClr val="accent1"/>
                </a:solidFill>
                <a:latin typeface="Lucida Sans" panose="020B0602030504020204" pitchFamily="34" charset="0"/>
              </a:rPr>
              <a:t>pg. 38 – 42 </a:t>
            </a:r>
          </a:p>
        </p:txBody>
      </p:sp>
    </p:spTree>
    <p:extLst>
      <p:ext uri="{BB962C8B-B14F-4D97-AF65-F5344CB8AC3E}">
        <p14:creationId xmlns:p14="http://schemas.microsoft.com/office/powerpoint/2010/main" val="1530322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2"/>
                </a:solidFill>
              </a:rPr>
              <a:t>Step 3: Narrow the list to 5-7 resources at most!  Purposefully sequence the resources</a:t>
            </a:r>
          </a:p>
        </p:txBody>
      </p:sp>
      <p:pic>
        <p:nvPicPr>
          <p:cNvPr id="8" name="Picture Placeholder 7" descr="Qualitative Rubric.pdf"/>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269242" y="1388493"/>
            <a:ext cx="6354152" cy="4910027"/>
          </a:xfrm>
        </p:spPr>
      </p:pic>
      <p:sp>
        <p:nvSpPr>
          <p:cNvPr id="4" name="TextBox 3"/>
          <p:cNvSpPr txBox="1"/>
          <p:nvPr/>
        </p:nvSpPr>
        <p:spPr>
          <a:xfrm>
            <a:off x="7383437" y="2430104"/>
            <a:ext cx="1651379" cy="1200329"/>
          </a:xfrm>
          <a:prstGeom prst="rect">
            <a:avLst/>
          </a:prstGeom>
          <a:noFill/>
          <a:ln w="25400">
            <a:solidFill>
              <a:schemeClr val="accent1"/>
            </a:solidFill>
          </a:ln>
        </p:spPr>
        <p:txBody>
          <a:bodyPr wrap="square" rtlCol="0">
            <a:spAutoFit/>
          </a:bodyPr>
          <a:lstStyle/>
          <a:p>
            <a:pPr algn="ctr"/>
            <a:r>
              <a:rPr lang="en-US" b="1" dirty="0">
                <a:solidFill>
                  <a:schemeClr val="accent1"/>
                </a:solidFill>
                <a:latin typeface="Lucida Sans" panose="020B0602030504020204" pitchFamily="34" charset="0"/>
              </a:rPr>
              <a:t>Refer to Participants Handout pg. 38 – 42 </a:t>
            </a:r>
          </a:p>
        </p:txBody>
      </p:sp>
    </p:spTree>
    <p:extLst>
      <p:ext uri="{BB962C8B-B14F-4D97-AF65-F5344CB8AC3E}">
        <p14:creationId xmlns:p14="http://schemas.microsoft.com/office/powerpoint/2010/main" val="98065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nnotated Bibliography template v1.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544156" y="1818564"/>
            <a:ext cx="3497335" cy="4525963"/>
          </a:xfrm>
        </p:spPr>
      </p:pic>
      <p:sp>
        <p:nvSpPr>
          <p:cNvPr id="9" name="Text Placeholder 8"/>
          <p:cNvSpPr>
            <a:spLocks noGrp="1"/>
          </p:cNvSpPr>
          <p:nvPr>
            <p:ph type="body" idx="4294967295"/>
          </p:nvPr>
        </p:nvSpPr>
        <p:spPr>
          <a:xfrm>
            <a:off x="0" y="1550988"/>
            <a:ext cx="4040188" cy="639762"/>
          </a:xfrm>
        </p:spPr>
        <p:txBody>
          <a:bodyPr>
            <a:normAutofit/>
          </a:bodyPr>
          <a:lstStyle/>
          <a:p>
            <a:pPr marL="0" indent="0" algn="ctr">
              <a:buNone/>
            </a:pPr>
            <a:r>
              <a:rPr lang="en-US" sz="2000" b="0" i="1" dirty="0"/>
              <a:t>Annotated Bibliography</a:t>
            </a:r>
          </a:p>
        </p:txBody>
      </p:sp>
      <p:sp>
        <p:nvSpPr>
          <p:cNvPr id="11" name="Text Placeholder 10"/>
          <p:cNvSpPr>
            <a:spLocks noGrp="1"/>
          </p:cNvSpPr>
          <p:nvPr>
            <p:ph type="body" sz="quarter" idx="4294967295"/>
          </p:nvPr>
        </p:nvSpPr>
        <p:spPr>
          <a:xfrm>
            <a:off x="4064998" y="1560036"/>
            <a:ext cx="4041775" cy="639762"/>
          </a:xfrm>
        </p:spPr>
        <p:txBody>
          <a:bodyPr>
            <a:normAutofit/>
          </a:bodyPr>
          <a:lstStyle/>
          <a:p>
            <a:pPr marL="0" indent="0" algn="ctr">
              <a:buNone/>
            </a:pPr>
            <a:r>
              <a:rPr lang="en-US" sz="2000" b="0" i="1" dirty="0"/>
              <a:t>APA Citation Guide</a:t>
            </a:r>
          </a:p>
        </p:txBody>
      </p:sp>
      <p:pic>
        <p:nvPicPr>
          <p:cNvPr id="14" name="Content Placeholder 13" descr="APA Citation Guide.pdf"/>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tretch/>
        </p:blipFill>
        <p:spPr>
          <a:xfrm>
            <a:off x="4293737" y="1950230"/>
            <a:ext cx="3261937" cy="4219835"/>
          </a:xfrm>
        </p:spPr>
      </p:pic>
      <p:sp>
        <p:nvSpPr>
          <p:cNvPr id="8" name="TextBox 7"/>
          <p:cNvSpPr txBox="1"/>
          <p:nvPr/>
        </p:nvSpPr>
        <p:spPr>
          <a:xfrm>
            <a:off x="7432844" y="1975452"/>
            <a:ext cx="1588326" cy="1200329"/>
          </a:xfrm>
          <a:prstGeom prst="rect">
            <a:avLst/>
          </a:prstGeom>
          <a:noFill/>
          <a:ln w="25400">
            <a:solidFill>
              <a:schemeClr val="accent1"/>
            </a:solidFill>
          </a:ln>
        </p:spPr>
        <p:txBody>
          <a:bodyPr wrap="square" rtlCol="0">
            <a:spAutoFit/>
          </a:bodyPr>
          <a:lstStyle/>
          <a:p>
            <a:pPr algn="ctr"/>
            <a:r>
              <a:rPr lang="en-US" b="1" dirty="0">
                <a:solidFill>
                  <a:schemeClr val="accent1"/>
                </a:solidFill>
                <a:latin typeface="Lucida Sans" panose="020B0602030504020204" pitchFamily="34" charset="0"/>
              </a:rPr>
              <a:t>Refer to Participants Handout </a:t>
            </a:r>
          </a:p>
          <a:p>
            <a:pPr algn="ctr"/>
            <a:r>
              <a:rPr lang="en-US" b="1" dirty="0">
                <a:solidFill>
                  <a:schemeClr val="accent1"/>
                </a:solidFill>
                <a:latin typeface="Lucida Sans" panose="020B0602030504020204" pitchFamily="34" charset="0"/>
              </a:rPr>
              <a:t>pg. 43 – 48 </a:t>
            </a:r>
          </a:p>
        </p:txBody>
      </p:sp>
      <p:sp>
        <p:nvSpPr>
          <p:cNvPr id="2" name="Title 1"/>
          <p:cNvSpPr>
            <a:spLocks noGrp="1"/>
          </p:cNvSpPr>
          <p:nvPr>
            <p:ph type="title"/>
          </p:nvPr>
        </p:nvSpPr>
        <p:spPr/>
        <p:txBody>
          <a:bodyPr/>
          <a:lstStyle/>
          <a:p>
            <a:r>
              <a:rPr lang="en-US" dirty="0">
                <a:solidFill>
                  <a:schemeClr val="tx2"/>
                </a:solidFill>
              </a:rPr>
              <a:t>Step 4: Complete Annotated Bibliography</a:t>
            </a:r>
            <a:endParaRPr lang="en-US" dirty="0"/>
          </a:p>
        </p:txBody>
      </p:sp>
    </p:spTree>
    <p:extLst>
      <p:ext uri="{BB962C8B-B14F-4D97-AF65-F5344CB8AC3E}">
        <p14:creationId xmlns:p14="http://schemas.microsoft.com/office/powerpoint/2010/main" val="1532906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95" r="2095"/>
          <a:stretch>
            <a:fillRect/>
          </a:stretch>
        </p:blipFill>
        <p:spPr/>
      </p:pic>
      <p:sp>
        <p:nvSpPr>
          <p:cNvPr id="7" name="Title 6"/>
          <p:cNvSpPr>
            <a:spLocks noGrp="1"/>
          </p:cNvSpPr>
          <p:nvPr>
            <p:ph type="title"/>
          </p:nvPr>
        </p:nvSpPr>
        <p:spPr/>
        <p:txBody>
          <a:bodyPr>
            <a:normAutofit/>
          </a:bodyPr>
          <a:lstStyle/>
          <a:p>
            <a:r>
              <a:rPr lang="en-US" dirty="0">
                <a:solidFill>
                  <a:schemeClr val="tx2"/>
                </a:solidFill>
              </a:rPr>
              <a:t>Step 5: Create Learning Worth Remembering Activities</a:t>
            </a:r>
          </a:p>
        </p:txBody>
      </p:sp>
      <p:sp>
        <p:nvSpPr>
          <p:cNvPr id="4" name="TextBox 3"/>
          <p:cNvSpPr txBox="1"/>
          <p:nvPr/>
        </p:nvSpPr>
        <p:spPr>
          <a:xfrm>
            <a:off x="5846360" y="1127077"/>
            <a:ext cx="2874560" cy="646331"/>
          </a:xfrm>
          <a:prstGeom prst="rect">
            <a:avLst/>
          </a:prstGeom>
          <a:noFill/>
          <a:ln w="25400">
            <a:solidFill>
              <a:schemeClr val="accent1"/>
            </a:solidFill>
          </a:ln>
        </p:spPr>
        <p:txBody>
          <a:bodyPr wrap="square" rtlCol="0">
            <a:spAutoFit/>
          </a:bodyPr>
          <a:lstStyle/>
          <a:p>
            <a:pPr algn="ctr"/>
            <a:r>
              <a:rPr lang="en-US" b="1" dirty="0">
                <a:solidFill>
                  <a:schemeClr val="accent1"/>
                </a:solidFill>
                <a:latin typeface="Lucida Sans" panose="020B0602030504020204" pitchFamily="34" charset="0"/>
              </a:rPr>
              <a:t>Refer to Participants Handout pg. 49 – 53 </a:t>
            </a:r>
          </a:p>
        </p:txBody>
      </p:sp>
    </p:spTree>
    <p:extLst>
      <p:ext uri="{BB962C8B-B14F-4D97-AF65-F5344CB8AC3E}">
        <p14:creationId xmlns:p14="http://schemas.microsoft.com/office/powerpoint/2010/main" val="45113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Helvetica"/>
              </a:rPr>
              <a:t>The work is grounded in:</a:t>
            </a:r>
          </a:p>
        </p:txBody>
      </p:sp>
      <p:sp>
        <p:nvSpPr>
          <p:cNvPr id="3" name="Content Placeholder 2"/>
          <p:cNvSpPr>
            <a:spLocks noGrp="1"/>
          </p:cNvSpPr>
          <p:nvPr>
            <p:ph idx="1"/>
          </p:nvPr>
        </p:nvSpPr>
        <p:spPr>
          <a:xfrm>
            <a:off x="641444" y="1409132"/>
            <a:ext cx="8031707" cy="4525963"/>
          </a:xfrm>
        </p:spPr>
        <p:txBody>
          <a:bodyPr>
            <a:noAutofit/>
          </a:bodyPr>
          <a:lstStyle/>
          <a:p>
            <a:pPr>
              <a:lnSpc>
                <a:spcPct val="120000"/>
              </a:lnSpc>
              <a:spcAft>
                <a:spcPts val="600"/>
              </a:spcAft>
              <a:buFont typeface="Arial" panose="020B0604020202020204" pitchFamily="34" charset="0"/>
              <a:buChar char="•"/>
            </a:pPr>
            <a:r>
              <a:rPr lang="en-US" dirty="0"/>
              <a:t>CCSS Anchor 10: Read and comprehend complex literary and informational texts independently and proficiently. </a:t>
            </a:r>
            <a:endParaRPr lang="en-US" i="1" dirty="0">
              <a:cs typeface="Helvetica"/>
            </a:endParaRPr>
          </a:p>
          <a:p>
            <a:pPr>
              <a:lnSpc>
                <a:spcPct val="120000"/>
              </a:lnSpc>
              <a:spcAft>
                <a:spcPts val="600"/>
              </a:spcAft>
              <a:buFont typeface="Arial" panose="020B0604020202020204" pitchFamily="34" charset="0"/>
              <a:buChar char="•"/>
            </a:pPr>
            <a:r>
              <a:rPr lang="en-US" dirty="0">
                <a:cs typeface="Helvetica"/>
              </a:rPr>
              <a:t>The standards have raised the bar for what students should read and understand at each level.</a:t>
            </a:r>
            <a:endParaRPr lang="en-US" i="1" dirty="0">
              <a:cs typeface="Helvetica"/>
            </a:endParaRPr>
          </a:p>
          <a:p>
            <a:pPr>
              <a:lnSpc>
                <a:spcPct val="120000"/>
              </a:lnSpc>
              <a:buFont typeface="Arial" panose="020B0604020202020204" pitchFamily="34" charset="0"/>
              <a:buChar char="•"/>
            </a:pPr>
            <a:r>
              <a:rPr lang="en-US" dirty="0">
                <a:cs typeface="Helvetica"/>
              </a:rPr>
              <a:t>Passages should be of</a:t>
            </a:r>
            <a:r>
              <a:rPr lang="en-US" b="1" dirty="0">
                <a:cs typeface="Helvetica"/>
              </a:rPr>
              <a:t> high quality</a:t>
            </a:r>
            <a:r>
              <a:rPr lang="en-US" dirty="0">
                <a:cs typeface="Helvetica"/>
              </a:rPr>
              <a:t> so that they are </a:t>
            </a:r>
            <a:r>
              <a:rPr lang="en-US" b="1" dirty="0">
                <a:cs typeface="Helvetica"/>
              </a:rPr>
              <a:t>worthy of reading. </a:t>
            </a:r>
          </a:p>
          <a:p>
            <a:pPr>
              <a:lnSpc>
                <a:spcPct val="120000"/>
              </a:lnSpc>
              <a:buFont typeface="Arial" panose="020B0604020202020204" pitchFamily="34" charset="0"/>
              <a:buChar char="•"/>
            </a:pPr>
            <a:r>
              <a:rPr lang="en-US" dirty="0">
                <a:cs typeface="Helvetica"/>
              </a:rPr>
              <a:t>With text sets, considerations of ‘high quality’ take in the learning available from each text. </a:t>
            </a:r>
          </a:p>
        </p:txBody>
      </p:sp>
    </p:spTree>
    <p:extLst>
      <p:ext uri="{BB962C8B-B14F-4D97-AF65-F5344CB8AC3E}">
        <p14:creationId xmlns:p14="http://schemas.microsoft.com/office/powerpoint/2010/main" val="3361248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chemeClr val="tx2"/>
                </a:solidFill>
              </a:rPr>
              <a:t>Step 6: Create Expert Pack Glossary</a:t>
            </a:r>
          </a:p>
        </p:txBody>
      </p:sp>
      <p:pic>
        <p:nvPicPr>
          <p:cNvPr id="9" name="Picture Placeholder 8" descr="Expert Pack Glossary template v1.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230258" y="1886803"/>
            <a:ext cx="3497335" cy="4525963"/>
          </a:xfrm>
        </p:spPr>
      </p:pic>
      <p:sp>
        <p:nvSpPr>
          <p:cNvPr id="10" name="Text Placeholder 9"/>
          <p:cNvSpPr>
            <a:spLocks noGrp="1"/>
          </p:cNvSpPr>
          <p:nvPr>
            <p:ph type="body" idx="4294967295"/>
          </p:nvPr>
        </p:nvSpPr>
        <p:spPr>
          <a:xfrm>
            <a:off x="518615" y="1659885"/>
            <a:ext cx="3030538" cy="639762"/>
          </a:xfrm>
        </p:spPr>
        <p:txBody>
          <a:bodyPr>
            <a:normAutofit/>
          </a:bodyPr>
          <a:lstStyle/>
          <a:p>
            <a:pPr marL="0" indent="0" algn="ctr">
              <a:buNone/>
            </a:pPr>
            <a:r>
              <a:rPr lang="en-US" sz="2000" b="0" i="1" dirty="0"/>
              <a:t>Expert Pack Glossary</a:t>
            </a:r>
          </a:p>
        </p:txBody>
      </p:sp>
      <p:sp>
        <p:nvSpPr>
          <p:cNvPr id="11" name="Text Placeholder 10"/>
          <p:cNvSpPr>
            <a:spLocks noGrp="1"/>
          </p:cNvSpPr>
          <p:nvPr>
            <p:ph type="body" sz="quarter" idx="4294967295"/>
          </p:nvPr>
        </p:nvSpPr>
        <p:spPr>
          <a:xfrm>
            <a:off x="4160244" y="1668438"/>
            <a:ext cx="3032125" cy="639763"/>
          </a:xfrm>
        </p:spPr>
        <p:txBody>
          <a:bodyPr>
            <a:noAutofit/>
          </a:bodyPr>
          <a:lstStyle/>
          <a:p>
            <a:pPr marL="0" indent="0" algn="ctr">
              <a:buNone/>
            </a:pPr>
            <a:r>
              <a:rPr lang="en-US" sz="2000" b="0" i="1" dirty="0"/>
              <a:t>Creating and Using EPG</a:t>
            </a:r>
          </a:p>
        </p:txBody>
      </p:sp>
      <p:pic>
        <p:nvPicPr>
          <p:cNvPr id="13" name="Content Placeholder 12" descr="Creating and Using the Expert Pack Glossary.pdf"/>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tretch/>
        </p:blipFill>
        <p:spPr>
          <a:xfrm>
            <a:off x="4315442" y="2177102"/>
            <a:ext cx="3054350" cy="3951288"/>
          </a:xfrm>
        </p:spPr>
      </p:pic>
      <p:sp>
        <p:nvSpPr>
          <p:cNvPr id="8" name="TextBox 7"/>
          <p:cNvSpPr txBox="1"/>
          <p:nvPr/>
        </p:nvSpPr>
        <p:spPr>
          <a:xfrm>
            <a:off x="7410734" y="2358957"/>
            <a:ext cx="1514901" cy="1200329"/>
          </a:xfrm>
          <a:prstGeom prst="rect">
            <a:avLst/>
          </a:prstGeom>
          <a:noFill/>
          <a:ln w="25400">
            <a:solidFill>
              <a:schemeClr val="accent1"/>
            </a:solidFill>
          </a:ln>
        </p:spPr>
        <p:txBody>
          <a:bodyPr wrap="square" rtlCol="0">
            <a:spAutoFit/>
          </a:bodyPr>
          <a:lstStyle/>
          <a:p>
            <a:pPr algn="ctr"/>
            <a:r>
              <a:rPr lang="en-US" b="1" dirty="0">
                <a:solidFill>
                  <a:schemeClr val="accent1"/>
                </a:solidFill>
                <a:latin typeface="Lucida Sans" panose="020B0602030504020204" pitchFamily="34" charset="0"/>
              </a:rPr>
              <a:t>Refer to Participants Handout pg. 54 – 57 </a:t>
            </a:r>
          </a:p>
        </p:txBody>
      </p:sp>
    </p:spTree>
    <p:extLst>
      <p:ext uri="{BB962C8B-B14F-4D97-AF65-F5344CB8AC3E}">
        <p14:creationId xmlns:p14="http://schemas.microsoft.com/office/powerpoint/2010/main" val="1033771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chemeClr val="tx2"/>
                </a:solidFill>
              </a:rPr>
              <a:t>Step 7: Save files with proper naming conventions</a:t>
            </a:r>
          </a:p>
        </p:txBody>
      </p:sp>
      <p:pic>
        <p:nvPicPr>
          <p:cNvPr id="9" name="Content Placeholder 8" descr="Naming conventions.pdf"/>
          <p:cNvPicPr>
            <a:picLocks noGrp="1" noChangeAspect="1"/>
          </p:cNvPicPr>
          <p:nvPr>
            <p:ph idx="1"/>
          </p:nvPr>
        </p:nvPicPr>
        <p:blipFill>
          <a:blip r:embed="rId2">
            <a:extLst>
              <a:ext uri="{28A0092B-C50C-407E-A947-70E740481C1C}">
                <a14:useLocalDpi xmlns:a14="http://schemas.microsoft.com/office/drawing/2010/main" val="0"/>
              </a:ext>
            </a:extLst>
          </a:blip>
          <a:srcRect t="14414" b="14414"/>
          <a:stretch>
            <a:fillRect/>
          </a:stretch>
        </p:blipFill>
        <p:spPr>
          <a:xfrm>
            <a:off x="285193" y="722270"/>
            <a:ext cx="8367488" cy="6135729"/>
          </a:xfrm>
        </p:spPr>
      </p:pic>
    </p:spTree>
    <p:extLst>
      <p:ext uri="{BB962C8B-B14F-4D97-AF65-F5344CB8AC3E}">
        <p14:creationId xmlns:p14="http://schemas.microsoft.com/office/powerpoint/2010/main" val="89520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Step 8 and Beyond</a:t>
            </a:r>
          </a:p>
        </p:txBody>
      </p:sp>
      <p:sp>
        <p:nvSpPr>
          <p:cNvPr id="3" name="Content Placeholder 2"/>
          <p:cNvSpPr>
            <a:spLocks noGrp="1"/>
          </p:cNvSpPr>
          <p:nvPr>
            <p:ph idx="1"/>
          </p:nvPr>
        </p:nvSpPr>
        <p:spPr>
          <a:xfrm>
            <a:off x="764276" y="1295401"/>
            <a:ext cx="7861110" cy="4830764"/>
          </a:xfrm>
        </p:spPr>
        <p:txBody>
          <a:bodyPr>
            <a:normAutofit/>
          </a:bodyPr>
          <a:lstStyle/>
          <a:p>
            <a:pPr>
              <a:spcAft>
                <a:spcPts val="600"/>
              </a:spcAft>
            </a:pPr>
            <a:r>
              <a:rPr lang="en-US" dirty="0"/>
              <a:t>Point person sends AB v1 to Farren (</a:t>
            </a:r>
            <a:r>
              <a:rPr lang="en-US" dirty="0">
                <a:hlinkClick r:id="rId2"/>
              </a:rPr>
              <a:t>fliben@studentsachieve.net</a:t>
            </a:r>
            <a:r>
              <a:rPr lang="en-US" dirty="0"/>
              <a:t>)</a:t>
            </a:r>
          </a:p>
          <a:p>
            <a:pPr>
              <a:spcAft>
                <a:spcPts val="600"/>
              </a:spcAft>
            </a:pPr>
            <a:r>
              <a:rPr lang="en-US" dirty="0"/>
              <a:t>Farren sends AB v1 to reviewer for feedback</a:t>
            </a:r>
          </a:p>
          <a:p>
            <a:pPr>
              <a:spcAft>
                <a:spcPts val="600"/>
              </a:spcAft>
            </a:pPr>
            <a:r>
              <a:rPr lang="en-US" dirty="0"/>
              <a:t>Farren returns “AB v1 – with comments” to point person, and the team creates an AB v2 (version 2), LWR v1, EPG v1, CG v1.</a:t>
            </a:r>
          </a:p>
          <a:p>
            <a:pPr>
              <a:spcAft>
                <a:spcPts val="600"/>
              </a:spcAft>
            </a:pPr>
            <a:r>
              <a:rPr lang="en-US" dirty="0"/>
              <a:t>Point person sends all four documents to Farren.</a:t>
            </a:r>
          </a:p>
          <a:p>
            <a:pPr>
              <a:spcAft>
                <a:spcPts val="600"/>
              </a:spcAft>
            </a:pPr>
            <a:r>
              <a:rPr lang="en-US" dirty="0"/>
              <a:t>Revision loop continues until reviewer deems the Expert Pack to be final</a:t>
            </a:r>
          </a:p>
        </p:txBody>
      </p:sp>
    </p:spTree>
    <p:extLst>
      <p:ext uri="{BB962C8B-B14F-4D97-AF65-F5344CB8AC3E}">
        <p14:creationId xmlns:p14="http://schemas.microsoft.com/office/powerpoint/2010/main" val="669266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Text Set Project on Edmodo</a:t>
            </a:r>
          </a:p>
        </p:txBody>
      </p:sp>
      <p:sp>
        <p:nvSpPr>
          <p:cNvPr id="7" name="Content Placeholder 6"/>
          <p:cNvSpPr>
            <a:spLocks noGrp="1"/>
          </p:cNvSpPr>
          <p:nvPr>
            <p:ph idx="1"/>
          </p:nvPr>
        </p:nvSpPr>
        <p:spPr>
          <a:xfrm>
            <a:off x="791571" y="1212923"/>
            <a:ext cx="7861110" cy="4747634"/>
          </a:xfrm>
        </p:spPr>
        <p:txBody>
          <a:bodyPr>
            <a:noAutofit/>
          </a:bodyPr>
          <a:lstStyle/>
          <a:p>
            <a:r>
              <a:rPr lang="en-US" dirty="0"/>
              <a:t>Make a teacher account at </a:t>
            </a:r>
            <a:r>
              <a:rPr lang="en-US" dirty="0">
                <a:hlinkClick r:id="rId2"/>
              </a:rPr>
              <a:t>www.edmodo.com</a:t>
            </a:r>
            <a:endParaRPr lang="en-US" dirty="0"/>
          </a:p>
          <a:p>
            <a:pPr marL="0" indent="0">
              <a:buNone/>
            </a:pPr>
            <a:endParaRPr lang="en-US" sz="1600" dirty="0"/>
          </a:p>
          <a:p>
            <a:r>
              <a:rPr lang="en-US" dirty="0"/>
              <a:t>On the left side of home screen, it will say “Groups” under your name and picture. Click on the + next to “Groups” and choose “Join”.</a:t>
            </a:r>
          </a:p>
          <a:p>
            <a:pPr marL="0" indent="0">
              <a:buNone/>
            </a:pPr>
            <a:endParaRPr lang="en-US" sz="1600" dirty="0"/>
          </a:p>
          <a:p>
            <a:r>
              <a:rPr lang="en-US" dirty="0"/>
              <a:t>Type in the group code: </a:t>
            </a:r>
            <a:r>
              <a:rPr lang="en-US" b="1" dirty="0"/>
              <a:t>sma265</a:t>
            </a:r>
          </a:p>
          <a:p>
            <a:pPr marL="0" indent="0">
              <a:buNone/>
            </a:pPr>
            <a:endParaRPr lang="en-US" sz="1200" dirty="0"/>
          </a:p>
          <a:p>
            <a:r>
              <a:rPr lang="en-US" dirty="0"/>
              <a:t>From your home screen, you should now see “Text Set Project” listed under “Groups”. Click on this tab.</a:t>
            </a:r>
          </a:p>
          <a:p>
            <a:pPr marL="0" indent="0">
              <a:buNone/>
            </a:pPr>
            <a:endParaRPr lang="en-US" sz="1050" dirty="0"/>
          </a:p>
          <a:p>
            <a:r>
              <a:rPr lang="en-US" dirty="0"/>
              <a:t>Choose “Folders” from the left side of your screen.</a:t>
            </a:r>
          </a:p>
        </p:txBody>
      </p:sp>
    </p:spTree>
    <p:extLst>
      <p:ext uri="{BB962C8B-B14F-4D97-AF65-F5344CB8AC3E}">
        <p14:creationId xmlns:p14="http://schemas.microsoft.com/office/powerpoint/2010/main" val="69512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400" dirty="0">
                <a:solidFill>
                  <a:srgbClr val="595959"/>
                </a:solidFill>
              </a:rPr>
            </a:br>
            <a:br>
              <a:rPr lang="en-US" sz="2400" dirty="0">
                <a:solidFill>
                  <a:srgbClr val="595959"/>
                </a:solidFill>
              </a:rPr>
            </a:br>
            <a:endParaRPr lang="en-US" sz="2700" dirty="0">
              <a:solidFill>
                <a:srgbClr val="595959"/>
              </a:solidFill>
            </a:endParaRPr>
          </a:p>
        </p:txBody>
      </p:sp>
      <p:pic>
        <p:nvPicPr>
          <p:cNvPr id="6" name="Picture Placeholder 5" descr="pyramid3A"/>
          <p:cNvPicPr>
            <a:picLocks noGrp="1"/>
          </p:cNvPicPr>
          <p:nvPr>
            <p:ph idx="1"/>
          </p:nvPr>
        </p:nvPicPr>
        <p:blipFill>
          <a:blip r:embed="rId3" cstate="print"/>
          <a:stretch>
            <a:fillRect/>
          </a:stretch>
        </p:blipFill>
        <p:spPr bwMode="auto">
          <a:xfrm>
            <a:off x="2101755" y="791570"/>
            <a:ext cx="4967785" cy="5049671"/>
          </a:xfrm>
          <a:prstGeom prst="rect">
            <a:avLst/>
          </a:prstGeom>
          <a:solidFill>
            <a:schemeClr val="accent5">
              <a:lumMod val="40000"/>
              <a:lumOff val="60000"/>
            </a:schemeClr>
          </a:solidFill>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088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Three Factors of Text Complexity</a:t>
            </a:r>
          </a:p>
        </p:txBody>
      </p:sp>
      <p:sp>
        <p:nvSpPr>
          <p:cNvPr id="7" name="Content Placeholder 6"/>
          <p:cNvSpPr>
            <a:spLocks noGrp="1"/>
          </p:cNvSpPr>
          <p:nvPr>
            <p:ph idx="1"/>
          </p:nvPr>
        </p:nvSpPr>
        <p:spPr>
          <a:xfrm>
            <a:off x="375313" y="1189037"/>
            <a:ext cx="5643349" cy="4525963"/>
          </a:xfrm>
        </p:spPr>
        <p:txBody>
          <a:bodyPr>
            <a:noAutofit/>
          </a:bodyPr>
          <a:lstStyle/>
          <a:p>
            <a:pPr marL="457200" indent="-457200">
              <a:lnSpc>
                <a:spcPct val="120000"/>
              </a:lnSpc>
              <a:buFont typeface="+mj-lt"/>
              <a:buAutoNum type="arabicPeriod"/>
            </a:pPr>
            <a:r>
              <a:rPr lang="en-US" b="1" u="sng" dirty="0">
                <a:solidFill>
                  <a:srgbClr val="000000"/>
                </a:solidFill>
              </a:rPr>
              <a:t>Quantitative Scale</a:t>
            </a:r>
            <a:r>
              <a:rPr lang="en-US" b="1" dirty="0">
                <a:solidFill>
                  <a:srgbClr val="000000"/>
                </a:solidFill>
              </a:rPr>
              <a:t>: </a:t>
            </a:r>
            <a:r>
              <a:rPr lang="en-US" i="1" dirty="0">
                <a:solidFill>
                  <a:srgbClr val="000000"/>
                </a:solidFill>
              </a:rPr>
              <a:t>What a computer can “see” and measure</a:t>
            </a:r>
          </a:p>
          <a:p>
            <a:pPr marL="457200" indent="-457200">
              <a:lnSpc>
                <a:spcPct val="120000"/>
              </a:lnSpc>
              <a:buFont typeface="+mj-lt"/>
              <a:buAutoNum type="arabicPeriod"/>
            </a:pPr>
            <a:r>
              <a:rPr lang="en-US" b="1" u="sng" dirty="0">
                <a:solidFill>
                  <a:srgbClr val="000000"/>
                </a:solidFill>
              </a:rPr>
              <a:t>Qualitative Measures</a:t>
            </a:r>
            <a:r>
              <a:rPr lang="en-US" b="1" dirty="0">
                <a:solidFill>
                  <a:srgbClr val="000000"/>
                </a:solidFill>
              </a:rPr>
              <a:t>: </a:t>
            </a:r>
            <a:r>
              <a:rPr lang="en-US" i="1" dirty="0">
                <a:solidFill>
                  <a:srgbClr val="000000"/>
                </a:solidFill>
              </a:rPr>
              <a:t>Text features best judged by human evaluation (structure, language and knowledge demands, and purpose)  </a:t>
            </a:r>
          </a:p>
          <a:p>
            <a:pPr marL="457200" indent="-457200">
              <a:lnSpc>
                <a:spcPct val="120000"/>
              </a:lnSpc>
              <a:buFont typeface="+mj-lt"/>
              <a:buAutoNum type="arabicPeriod"/>
            </a:pPr>
            <a:r>
              <a:rPr lang="en-US" b="1" u="sng" dirty="0">
                <a:solidFill>
                  <a:srgbClr val="000000"/>
                </a:solidFill>
              </a:rPr>
              <a:t>Professional Judgment</a:t>
            </a:r>
            <a:r>
              <a:rPr lang="en-US" b="1" dirty="0">
                <a:solidFill>
                  <a:srgbClr val="000000"/>
                </a:solidFill>
              </a:rPr>
              <a:t>: </a:t>
            </a:r>
            <a:r>
              <a:rPr lang="en-US" i="1" dirty="0">
                <a:solidFill>
                  <a:srgbClr val="000000"/>
                </a:solidFill>
              </a:rPr>
              <a:t>What the instructor does with this text to help students read and understand it</a:t>
            </a:r>
          </a:p>
        </p:txBody>
      </p:sp>
      <p:pic>
        <p:nvPicPr>
          <p:cNvPr id="5" name="Picture Placeholder 5" descr="pyramid3A"/>
          <p:cNvPicPr>
            <a:picLocks/>
          </p:cNvPicPr>
          <p:nvPr/>
        </p:nvPicPr>
        <p:blipFill>
          <a:blip r:embed="rId3" cstate="print"/>
          <a:srcRect t="334" b="334"/>
          <a:stretch>
            <a:fillRect/>
          </a:stretch>
        </p:blipFill>
        <p:spPr bwMode="auto">
          <a:xfrm>
            <a:off x="5854889" y="1553570"/>
            <a:ext cx="2875411" cy="3345975"/>
          </a:xfrm>
          <a:prstGeom prst="rect">
            <a:avLst/>
          </a:prstGeom>
          <a:solidFill>
            <a:schemeClr val="accent5">
              <a:lumMod val="40000"/>
              <a:lumOff val="60000"/>
            </a:schemeClr>
          </a:solidFill>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69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Quality and Complexity:  </a:t>
            </a:r>
            <a:br>
              <a:rPr lang="en-US" dirty="0"/>
            </a:br>
            <a:r>
              <a:rPr lang="en-US" dirty="0"/>
              <a:t>A Powerful Connection</a:t>
            </a:r>
          </a:p>
        </p:txBody>
      </p:sp>
      <p:sp>
        <p:nvSpPr>
          <p:cNvPr id="3" name="Content Placeholder 2"/>
          <p:cNvSpPr>
            <a:spLocks noGrp="1"/>
          </p:cNvSpPr>
          <p:nvPr>
            <p:ph idx="1"/>
          </p:nvPr>
        </p:nvSpPr>
        <p:spPr>
          <a:xfrm>
            <a:off x="457200" y="1791268"/>
            <a:ext cx="8229600" cy="4525963"/>
          </a:xfrm>
        </p:spPr>
        <p:txBody>
          <a:bodyPr>
            <a:normAutofit fontScale="92500" lnSpcReduction="10000"/>
          </a:bodyPr>
          <a:lstStyle/>
          <a:p>
            <a:pPr marL="452438" lvl="1" indent="0">
              <a:lnSpc>
                <a:spcPct val="120000"/>
              </a:lnSpc>
              <a:spcAft>
                <a:spcPts val="600"/>
              </a:spcAft>
              <a:buNone/>
            </a:pPr>
            <a:r>
              <a:rPr lang="en-US" sz="2800" dirty="0">
                <a:cs typeface="Helvetica"/>
              </a:rPr>
              <a:t>By reading series of high-quality, complex texts as independently as possible*</a:t>
            </a:r>
            <a:r>
              <a:rPr lang="en-US" sz="2800" i="1" dirty="0">
                <a:cs typeface="Helvetica"/>
              </a:rPr>
              <a:t>, students increase reading proficiency</a:t>
            </a:r>
            <a:r>
              <a:rPr lang="en-US" sz="2800" dirty="0">
                <a:cs typeface="Helvetica"/>
              </a:rPr>
              <a:t> that carries over to the next reading experience.   </a:t>
            </a:r>
          </a:p>
          <a:p>
            <a:pPr marL="452438" lvl="1" indent="0">
              <a:lnSpc>
                <a:spcPct val="120000"/>
              </a:lnSpc>
              <a:spcAft>
                <a:spcPts val="600"/>
              </a:spcAft>
              <a:buNone/>
            </a:pPr>
            <a:endParaRPr lang="en-US" sz="2400" dirty="0">
              <a:cs typeface="Helvetica"/>
            </a:endParaRPr>
          </a:p>
          <a:p>
            <a:pPr marL="452438" lvl="1" indent="0">
              <a:lnSpc>
                <a:spcPct val="120000"/>
              </a:lnSpc>
              <a:spcAft>
                <a:spcPts val="600"/>
              </a:spcAft>
              <a:buNone/>
            </a:pPr>
            <a:endParaRPr lang="en-US" sz="2400" dirty="0">
              <a:cs typeface="Helvetica"/>
            </a:endParaRPr>
          </a:p>
          <a:p>
            <a:pPr marL="452438" lvl="1" indent="0">
              <a:lnSpc>
                <a:spcPct val="120000"/>
              </a:lnSpc>
              <a:spcAft>
                <a:spcPts val="600"/>
              </a:spcAft>
              <a:buNone/>
            </a:pPr>
            <a:r>
              <a:rPr lang="en-US" sz="2800" dirty="0">
                <a:cs typeface="Helvetica"/>
              </a:rPr>
              <a:t>* Many students will need support for reading some of the texts in each text set. This must be anticipated and designed into the text set.                                </a:t>
            </a:r>
          </a:p>
        </p:txBody>
      </p:sp>
    </p:spTree>
    <p:extLst>
      <p:ext uri="{BB962C8B-B14F-4D97-AF65-F5344CB8AC3E}">
        <p14:creationId xmlns:p14="http://schemas.microsoft.com/office/powerpoint/2010/main" val="26850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t>
            </a:r>
            <a:r>
              <a:rPr lang="en-US" i="1" dirty="0"/>
              <a:t>Is </a:t>
            </a:r>
            <a:r>
              <a:rPr lang="en-US" dirty="0"/>
              <a:t>Complex Text, Exactly?</a:t>
            </a:r>
          </a:p>
        </p:txBody>
      </p:sp>
      <p:sp>
        <p:nvSpPr>
          <p:cNvPr id="3" name="Content Placeholder 2"/>
          <p:cNvSpPr>
            <a:spLocks noGrp="1"/>
          </p:cNvSpPr>
          <p:nvPr>
            <p:ph idx="1"/>
          </p:nvPr>
        </p:nvSpPr>
        <p:spPr>
          <a:xfrm>
            <a:off x="457200" y="1450075"/>
            <a:ext cx="8229600" cy="4525963"/>
          </a:xfrm>
        </p:spPr>
        <p:txBody>
          <a:bodyPr>
            <a:noAutofit/>
          </a:bodyPr>
          <a:lstStyle/>
          <a:p>
            <a:pPr marL="457200" indent="-457200">
              <a:lnSpc>
                <a:spcPct val="120000"/>
              </a:lnSpc>
              <a:buAutoNum type="arabicPeriod"/>
            </a:pPr>
            <a:r>
              <a:rPr lang="en-US" dirty="0">
                <a:solidFill>
                  <a:srgbClr val="000000"/>
                </a:solidFill>
              </a:rPr>
              <a:t>Dense information</a:t>
            </a:r>
          </a:p>
          <a:p>
            <a:pPr marL="457200" indent="-457200">
              <a:lnSpc>
                <a:spcPct val="120000"/>
              </a:lnSpc>
              <a:buAutoNum type="arabicPeriod"/>
            </a:pPr>
            <a:r>
              <a:rPr lang="en-US" dirty="0">
                <a:solidFill>
                  <a:srgbClr val="000000"/>
                </a:solidFill>
              </a:rPr>
              <a:t>Lack of words, sentences or paragraphs that review or pull things together for the student</a:t>
            </a:r>
          </a:p>
          <a:p>
            <a:pPr marL="457200" indent="-457200">
              <a:lnSpc>
                <a:spcPct val="120000"/>
              </a:lnSpc>
              <a:buAutoNum type="arabicPeriod"/>
            </a:pPr>
            <a:r>
              <a:rPr lang="en-US" dirty="0">
                <a:solidFill>
                  <a:srgbClr val="000000"/>
                </a:solidFill>
              </a:rPr>
              <a:t>Lengthy paragraphs</a:t>
            </a:r>
          </a:p>
          <a:p>
            <a:pPr marL="457200" indent="-457200">
              <a:lnSpc>
                <a:spcPct val="120000"/>
              </a:lnSpc>
              <a:buAutoNum type="arabicPeriod"/>
            </a:pPr>
            <a:r>
              <a:rPr lang="en-US" dirty="0">
                <a:solidFill>
                  <a:srgbClr val="000000"/>
                </a:solidFill>
              </a:rPr>
              <a:t>Complex sentences</a:t>
            </a:r>
          </a:p>
          <a:p>
            <a:pPr marL="457200" indent="-457200">
              <a:lnSpc>
                <a:spcPct val="120000"/>
              </a:lnSpc>
              <a:buAutoNum type="arabicPeriod"/>
            </a:pPr>
            <a:r>
              <a:rPr lang="en-US" dirty="0">
                <a:solidFill>
                  <a:srgbClr val="000000"/>
                </a:solidFill>
              </a:rPr>
              <a:t>Text structure that is less narrative and/or mixes structures </a:t>
            </a:r>
          </a:p>
          <a:p>
            <a:pPr marL="0" indent="0">
              <a:lnSpc>
                <a:spcPct val="120000"/>
              </a:lnSpc>
              <a:buNone/>
            </a:pPr>
            <a:endParaRPr lang="en-US" dirty="0">
              <a:solidFill>
                <a:srgbClr val="000000"/>
              </a:solidFill>
            </a:endParaRPr>
          </a:p>
        </p:txBody>
      </p:sp>
    </p:spTree>
    <p:extLst>
      <p:ext uri="{BB962C8B-B14F-4D97-AF65-F5344CB8AC3E}">
        <p14:creationId xmlns:p14="http://schemas.microsoft.com/office/powerpoint/2010/main" val="2676333126"/>
      </p:ext>
    </p:extLst>
  </p:cSld>
  <p:clrMapOvr>
    <a:masterClrMapping/>
  </p:clrMapOvr>
</p:sld>
</file>

<file path=ppt/theme/theme1.xml><?xml version="1.0" encoding="utf-8"?>
<a:theme xmlns:a="http://schemas.openxmlformats.org/drawingml/2006/main" name="SAP-ATC-PPT-Template-khkl">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5163</TotalTime>
  <Words>3711</Words>
  <Application>Microsoft Office PowerPoint</Application>
  <PresentationFormat>On-screen Show (4:3)</PresentationFormat>
  <Paragraphs>504</Paragraphs>
  <Slides>53</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Lucida Sans</vt:lpstr>
      <vt:lpstr>Wingdings</vt:lpstr>
      <vt:lpstr>SAP-ATC-PPT-Template-khkl</vt:lpstr>
      <vt:lpstr>Selecting and Sequencing:  Coherence and Complexity</vt:lpstr>
      <vt:lpstr>Selecting and Sequencing Text:  Coherence</vt:lpstr>
      <vt:lpstr>Coherence Guide:  Tips for Organizing Expert Packs</vt:lpstr>
      <vt:lpstr>Selecting and Sequencing Text:  Complexity</vt:lpstr>
      <vt:lpstr>The work is grounded in:</vt:lpstr>
      <vt:lpstr>  </vt:lpstr>
      <vt:lpstr>Three Factors of Text Complexity</vt:lpstr>
      <vt:lpstr>Quality and Complexity:   A Powerful Connection</vt:lpstr>
      <vt:lpstr>What Is Complex Text, Exactly?</vt:lpstr>
      <vt:lpstr>What Is Complex Text, Exactly?  </vt:lpstr>
      <vt:lpstr>Complex Vs. Difficult</vt:lpstr>
      <vt:lpstr>Complex Vs. Difficult</vt:lpstr>
      <vt:lpstr>1. Quantitative Scale</vt:lpstr>
      <vt:lpstr>2. Qualitative Measures</vt:lpstr>
      <vt:lpstr>3. Professional Judgment</vt:lpstr>
      <vt:lpstr>Sequencing Resources:  Complexity</vt:lpstr>
      <vt:lpstr>Sequencing Texts:  Earth’s Precious Resource</vt:lpstr>
      <vt:lpstr>Sequencing Texts:  Earth’s Precious Resource</vt:lpstr>
      <vt:lpstr>Sequencing Texts:  Earth’s Precious Resource</vt:lpstr>
      <vt:lpstr>Sequencing Texts:  Earth’s Precious Resource</vt:lpstr>
      <vt:lpstr>Text Complexity Guide</vt:lpstr>
      <vt:lpstr>“Researchers Discover Huge Underground Water Reserve in Africa”</vt:lpstr>
      <vt:lpstr>“Researchers Discover Huge Underground Water Reserve in Africa”</vt:lpstr>
      <vt:lpstr>Learning Worth Remembering</vt:lpstr>
      <vt:lpstr>Learning Worth Remembering  Capturing students’ new vocabulary, connections, and knowledge as they read through the Expert Pack.</vt:lpstr>
      <vt:lpstr>PowerPoint Presentation</vt:lpstr>
      <vt:lpstr>PowerPoint Presentation</vt:lpstr>
      <vt:lpstr>Learning Worth Remembering</vt:lpstr>
      <vt:lpstr>Learning Worth Remembering</vt:lpstr>
      <vt:lpstr>PowerPoint Presentation</vt:lpstr>
      <vt:lpstr>Rolling Knowledge Journal</vt:lpstr>
      <vt:lpstr>Rolling Vocabulary</vt:lpstr>
      <vt:lpstr>Rolling Vocabulary</vt:lpstr>
      <vt:lpstr>A Picture of Knowledge</vt:lpstr>
      <vt:lpstr>Quiz Maker  Recommended for “Millions Lack Safe Water”, “The Water Cycle”, “Water, Water, Everywhere!”</vt:lpstr>
      <vt:lpstr>Wonderings  Recommended for “For the World’s Poor, Drinking Water Can Kill”, “Researchers Discover Huge Underground Water Reserve in Africa”</vt:lpstr>
      <vt:lpstr>Pop Quiz</vt:lpstr>
      <vt:lpstr>Work in Progress</vt:lpstr>
      <vt:lpstr>PowerPoint Presentation</vt:lpstr>
      <vt:lpstr>Creating an Expert Pack</vt:lpstr>
      <vt:lpstr>It takes a village.</vt:lpstr>
      <vt:lpstr>The Process</vt:lpstr>
      <vt:lpstr>Checklist for Creating an Expert Pack</vt:lpstr>
      <vt:lpstr>Step 1: Choose a topic    Topics K-2 Science and Social Studies  Topics 3-5 Science and Social Studies</vt:lpstr>
      <vt:lpstr>Step 2: Gather texts and resources</vt:lpstr>
      <vt:lpstr>Step 3: Narrow the list to 5-7 resources at most!  Purposefully sequence the resources </vt:lpstr>
      <vt:lpstr>Step 3: Narrow the list to 5-7 resources at most!  Purposefully sequence the resources</vt:lpstr>
      <vt:lpstr>Step 4: Complete Annotated Bibliography</vt:lpstr>
      <vt:lpstr>Step 5: Create Learning Worth Remembering Activities</vt:lpstr>
      <vt:lpstr>Step 6: Create Expert Pack Glossary</vt:lpstr>
      <vt:lpstr>Step 7: Save files with proper naming conventions</vt:lpstr>
      <vt:lpstr>Step 8 and Beyond</vt:lpstr>
      <vt:lpstr>Text Set Project on Edmodo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 Selecting and Sequencing:  Coherence and Complexity</dc:title>
  <dc:creator>Sarah</dc:creator>
  <cp:lastModifiedBy>Pascale Joseph</cp:lastModifiedBy>
  <cp:revision>15</cp:revision>
  <dcterms:created xsi:type="dcterms:W3CDTF">2015-07-13T14:57:45Z</dcterms:created>
  <dcterms:modified xsi:type="dcterms:W3CDTF">2020-01-23T18:27:48Z</dcterms:modified>
</cp:coreProperties>
</file>