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0" r:id="rId2"/>
    <p:sldMasterId id="2147483756" r:id="rId3"/>
    <p:sldMasterId id="2147483828" r:id="rId4"/>
  </p:sldMasterIdLst>
  <p:notesMasterIdLst>
    <p:notesMasterId r:id="rId16"/>
  </p:notesMasterIdLst>
  <p:sldIdLst>
    <p:sldId id="320" r:id="rId5"/>
    <p:sldId id="272" r:id="rId6"/>
    <p:sldId id="291" r:id="rId7"/>
    <p:sldId id="282" r:id="rId8"/>
    <p:sldId id="342" r:id="rId9"/>
    <p:sldId id="351" r:id="rId10"/>
    <p:sldId id="299" r:id="rId11"/>
    <p:sldId id="336" r:id="rId12"/>
    <p:sldId id="303" r:id="rId13"/>
    <p:sldId id="352" r:id="rId14"/>
    <p:sldId id="30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0066"/>
    <a:srgbClr val="33CC33"/>
    <a:srgbClr val="0099FF"/>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33" autoAdjust="0"/>
    <p:restoredTop sz="94660"/>
  </p:normalViewPr>
  <p:slideViewPr>
    <p:cSldViewPr>
      <p:cViewPr varScale="1">
        <p:scale>
          <a:sx n="70" d="100"/>
          <a:sy n="70" d="100"/>
        </p:scale>
        <p:origin x="1470" y="72"/>
      </p:cViewPr>
      <p:guideLst>
        <p:guide orient="horz" pos="2160"/>
        <p:guide pos="2880"/>
      </p:guideLst>
    </p:cSldViewPr>
  </p:slideViewPr>
  <p:notesTextViewPr>
    <p:cViewPr>
      <p:scale>
        <a:sx n="100" d="100"/>
        <a:sy n="100" d="100"/>
      </p:scale>
      <p:origin x="0" y="-5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3B47D-39A3-49AD-8E25-C0642742FD48}" type="datetimeFigureOut">
              <a:rPr lang="en-US" smtClean="0"/>
              <a:t>2/5/2016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652D7-7179-4E18-BED6-C3D54200EB08}" type="slidenum">
              <a:rPr lang="en-US" smtClean="0"/>
              <a:t>‹#›</a:t>
            </a:fld>
            <a:endParaRPr lang="en-US"/>
          </a:p>
        </p:txBody>
      </p:sp>
    </p:spTree>
    <p:extLst>
      <p:ext uri="{BB962C8B-B14F-4D97-AF65-F5344CB8AC3E}">
        <p14:creationId xmlns:p14="http://schemas.microsoft.com/office/powerpoint/2010/main" val="450240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help educators use In Common, the Vermont Writing Collaborative has developed several protocols that offer directions for preparing and using the student work in the collection  for professional learning.</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1</a:t>
            </a:fld>
            <a:endParaRPr lang="en-US"/>
          </a:p>
        </p:txBody>
      </p:sp>
    </p:spTree>
    <p:extLst>
      <p:ext uri="{BB962C8B-B14F-4D97-AF65-F5344CB8AC3E}">
        <p14:creationId xmlns:p14="http://schemas.microsoft.com/office/powerpoint/2010/main" val="2173518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10</a:t>
            </a:fld>
            <a:endParaRPr lang="en-US"/>
          </a:p>
        </p:txBody>
      </p:sp>
    </p:spTree>
    <p:extLst>
      <p:ext uri="{BB962C8B-B14F-4D97-AF65-F5344CB8AC3E}">
        <p14:creationId xmlns:p14="http://schemas.microsoft.com/office/powerpoint/2010/main" val="1511138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an annotated version of each In Common piece is available online, this activity can</a:t>
            </a:r>
            <a:r>
              <a:rPr lang="en-US" baseline="0" dirty="0" smtClean="0"/>
              <a:t> be “self checking” and reflection can focus either on a whole program or on personal practice.</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11</a:t>
            </a:fld>
            <a:endParaRPr lang="en-US"/>
          </a:p>
        </p:txBody>
      </p:sp>
    </p:spTree>
    <p:extLst>
      <p:ext uri="{BB962C8B-B14F-4D97-AF65-F5344CB8AC3E}">
        <p14:creationId xmlns:p14="http://schemas.microsoft.com/office/powerpoint/2010/main" val="3318647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Vermont writing Collaborative has created 4</a:t>
            </a:r>
            <a:r>
              <a:rPr lang="en-US" baseline="0" dirty="0" smtClean="0"/>
              <a:t> different activities that can be used by teachers, administrators, and other literacy leaders to deepen understanding of what effective Common Core aligned writing might look like. Some of these activities can even be adapted to be used by students!</a:t>
            </a:r>
          </a:p>
          <a:p>
            <a:r>
              <a:rPr lang="en-US" baseline="0" dirty="0" smtClean="0"/>
              <a:t> All of the protocols can be used at any grade level to analyze work in any of the three CCSS writing types. The Common Ground Protocols can be used with the student samples collected in </a:t>
            </a:r>
            <a:r>
              <a:rPr lang="en-US" i="1" baseline="0" dirty="0" smtClean="0"/>
              <a:t>In Common </a:t>
            </a:r>
            <a:r>
              <a:rPr lang="en-US" baseline="0" dirty="0" smtClean="0"/>
              <a:t>or with writing generated by your own students.</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2</a:t>
            </a:fld>
            <a:endParaRPr lang="en-US"/>
          </a:p>
        </p:txBody>
      </p:sp>
    </p:spTree>
    <p:extLst>
      <p:ext uri="{BB962C8B-B14F-4D97-AF65-F5344CB8AC3E}">
        <p14:creationId xmlns:p14="http://schemas.microsoft.com/office/powerpoint/2010/main" val="2943618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Protocols, available for</a:t>
            </a:r>
            <a:r>
              <a:rPr lang="en-US" baseline="0" dirty="0" smtClean="0"/>
              <a:t> free on achievethecore.org, each contain</a:t>
            </a:r>
          </a:p>
          <a:p>
            <a:pPr marL="171450" indent="-171450">
              <a:buFont typeface="Arial" panose="020B0604020202020204" pitchFamily="34" charset="0"/>
              <a:buChar char="•"/>
            </a:pPr>
            <a:r>
              <a:rPr lang="en-US" baseline="0" dirty="0" smtClean="0"/>
              <a:t> a planning page, with instructions on preparing and leading the activity, </a:t>
            </a:r>
          </a:p>
          <a:p>
            <a:pPr marL="171450" indent="-171450">
              <a:buFont typeface="Arial" panose="020B0604020202020204" pitchFamily="34" charset="0"/>
              <a:buChar char="•"/>
            </a:pPr>
            <a:r>
              <a:rPr lang="en-US" baseline="0" dirty="0" smtClean="0"/>
              <a:t>the protocol itself , which clarifies the purpose of the activity and gives directions to participants </a:t>
            </a:r>
          </a:p>
          <a:p>
            <a:pPr marL="0" indent="0">
              <a:buFontTx/>
              <a:buNone/>
            </a:pPr>
            <a:r>
              <a:rPr lang="en-US" baseline="0" dirty="0" smtClean="0"/>
              <a:t>and </a:t>
            </a:r>
          </a:p>
          <a:p>
            <a:pPr marL="171450" indent="-171450">
              <a:buFont typeface="Arial" panose="020B0604020202020204" pitchFamily="34" charset="0"/>
              <a:buChar char="•"/>
            </a:pPr>
            <a:r>
              <a:rPr lang="en-US" baseline="0" dirty="0" smtClean="0"/>
              <a:t>some type of recording sheet for capturing learning and observations.</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3</a:t>
            </a:fld>
            <a:endParaRPr lang="en-US"/>
          </a:p>
        </p:txBody>
      </p:sp>
    </p:spTree>
    <p:extLst>
      <p:ext uri="{BB962C8B-B14F-4D97-AF65-F5344CB8AC3E}">
        <p14:creationId xmlns:p14="http://schemas.microsoft.com/office/powerpoint/2010/main" val="198038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four protocols available,  and each can be used flexibly.</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4</a:t>
            </a:fld>
            <a:endParaRPr lang="en-US"/>
          </a:p>
        </p:txBody>
      </p:sp>
    </p:spTree>
    <p:extLst>
      <p:ext uri="{BB962C8B-B14F-4D97-AF65-F5344CB8AC3E}">
        <p14:creationId xmlns:p14="http://schemas.microsoft.com/office/powerpoint/2010/main" val="106530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this slide</a:t>
            </a:r>
            <a:r>
              <a:rPr lang="en-US" baseline="0" dirty="0" smtClean="0"/>
              <a:t> if you choose to focus on another writing type.</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5</a:t>
            </a:fld>
            <a:endParaRPr lang="en-US"/>
          </a:p>
        </p:txBody>
      </p:sp>
    </p:spTree>
    <p:extLst>
      <p:ext uri="{BB962C8B-B14F-4D97-AF65-F5344CB8AC3E}">
        <p14:creationId xmlns:p14="http://schemas.microsoft.com/office/powerpoint/2010/main" val="3131121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Change this slide</a:t>
            </a:r>
            <a:r>
              <a:rPr lang="en-US" baseline="0" smtClean="0"/>
              <a:t> if you choose to focus on another writing type.</a:t>
            </a:r>
            <a:endParaRPr lang="en-US" smtClean="0"/>
          </a:p>
          <a:p>
            <a:endParaRPr lang="en-US"/>
          </a:p>
        </p:txBody>
      </p:sp>
      <p:sp>
        <p:nvSpPr>
          <p:cNvPr id="4" name="Slide Number Placeholder 3"/>
          <p:cNvSpPr>
            <a:spLocks noGrp="1"/>
          </p:cNvSpPr>
          <p:nvPr>
            <p:ph type="sldNum" sz="quarter" idx="10"/>
          </p:nvPr>
        </p:nvSpPr>
        <p:spPr/>
        <p:txBody>
          <a:bodyPr/>
          <a:lstStyle/>
          <a:p>
            <a:fld id="{42B652D7-7179-4E18-BED6-C3D54200EB08}" type="slidenum">
              <a:rPr lang="en-US" smtClean="0"/>
              <a:t>6</a:t>
            </a:fld>
            <a:endParaRPr lang="en-US"/>
          </a:p>
        </p:txBody>
      </p:sp>
    </p:spTree>
    <p:extLst>
      <p:ext uri="{BB962C8B-B14F-4D97-AF65-F5344CB8AC3E}">
        <p14:creationId xmlns:p14="http://schemas.microsoft.com/office/powerpoint/2010/main" val="3971117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with the others, there is a page that directs participants through the activity.</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7</a:t>
            </a:fld>
            <a:endParaRPr lang="en-US"/>
          </a:p>
        </p:txBody>
      </p:sp>
    </p:spTree>
    <p:extLst>
      <p:ext uri="{BB962C8B-B14F-4D97-AF65-F5344CB8AC3E}">
        <p14:creationId xmlns:p14="http://schemas.microsoft.com/office/powerpoint/2010/main" val="1917422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protocol, teachers simply use the words of the standard to annotate a piece of student writing.</a:t>
            </a:r>
            <a:endParaRPr lang="en-US" dirty="0"/>
          </a:p>
        </p:txBody>
      </p:sp>
      <p:sp>
        <p:nvSpPr>
          <p:cNvPr id="4" name="Slide Number Placeholder 3"/>
          <p:cNvSpPr>
            <a:spLocks noGrp="1"/>
          </p:cNvSpPr>
          <p:nvPr>
            <p:ph type="sldNum" sz="quarter" idx="10"/>
          </p:nvPr>
        </p:nvSpPr>
        <p:spPr/>
        <p:txBody>
          <a:bodyPr/>
          <a:lstStyle/>
          <a:p>
            <a:fld id="{42B652D7-7179-4E18-BED6-C3D54200EB08}" type="slidenum">
              <a:rPr lang="en-US" smtClean="0"/>
              <a:t>8</a:t>
            </a:fld>
            <a:endParaRPr lang="en-US"/>
          </a:p>
        </p:txBody>
      </p:sp>
    </p:spTree>
    <p:extLst>
      <p:ext uri="{BB962C8B-B14F-4D97-AF65-F5344CB8AC3E}">
        <p14:creationId xmlns:p14="http://schemas.microsoft.com/office/powerpoint/2010/main" val="3443908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use pieces </a:t>
            </a:r>
            <a:r>
              <a:rPr lang="en-US" baseline="0" dirty="0" smtClean="0"/>
              <a:t>from In Common for this activity, but it is also enlightening to try to annotate student work from your own school This can lead to rich discussion and  open a window on the differences between previous state standards and new expectations.</a:t>
            </a:r>
            <a:endParaRPr lang="en-US" dirty="0"/>
          </a:p>
        </p:txBody>
      </p:sp>
      <p:sp>
        <p:nvSpPr>
          <p:cNvPr id="4" name="Slide Number Placeholder 3"/>
          <p:cNvSpPr>
            <a:spLocks noGrp="1"/>
          </p:cNvSpPr>
          <p:nvPr>
            <p:ph type="sldNum" sz="quarter" idx="10"/>
          </p:nvPr>
        </p:nvSpPr>
        <p:spPr/>
        <p:txBody>
          <a:bodyPr/>
          <a:lstStyle/>
          <a:p>
            <a:fld id="{DF2F9CB1-A28B-49A6-8E20-9002CE432880}" type="slidenum">
              <a:rPr lang="en-US" smtClean="0"/>
              <a:t>9</a:t>
            </a:fld>
            <a:endParaRPr lang="en-US"/>
          </a:p>
        </p:txBody>
      </p:sp>
    </p:spTree>
    <p:extLst>
      <p:ext uri="{BB962C8B-B14F-4D97-AF65-F5344CB8AC3E}">
        <p14:creationId xmlns:p14="http://schemas.microsoft.com/office/powerpoint/2010/main" val="1720408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DAE98F1-2C34-45B6-ACDB-0D21EA7E498A}" type="datetimeFigureOut">
              <a:rPr lang="en-US" smtClean="0"/>
              <a:t>2/5/2016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722D9DE-E26E-42CD-BB9C-7796FAB8676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D9DE-E26E-42CD-BB9C-7796FAB867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DAE98F1-2C34-45B6-ACDB-0D21EA7E498A}" type="datetimeFigureOut">
              <a:rPr lang="en-US" smtClean="0"/>
              <a:t>2/5/2016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722D9DE-E26E-42CD-BB9C-7796FAB8676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3400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9582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3529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7756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5909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4528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7244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8676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t>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722D9DE-E26E-42CD-BB9C-7796FAB86768}"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127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4408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7125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722D9DE-E26E-42CD-BB9C-7796FAB86768}"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33134158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722D9DE-E26E-42CD-BB9C-7796FAB86768}"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607878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382842182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722D9DE-E26E-42CD-BB9C-7796FAB86768}"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068243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8722D9DE-E26E-42CD-BB9C-7796FAB86768}"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285409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20563344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118933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DAE98F1-2C34-45B6-ACDB-0D21EA7E498A}" type="datetimeFigureOut">
              <a:rPr lang="en-US" smtClean="0"/>
              <a:t>2/5/2016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722D9DE-E26E-42CD-BB9C-7796FAB86768}"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722D9DE-E26E-42CD-BB9C-7796FAB86768}"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877794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8722D9DE-E26E-42CD-BB9C-7796FAB86768}"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643469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17108861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32259764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722D9DE-E26E-42CD-BB9C-7796FAB86768}"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67678462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722D9DE-E26E-42CD-BB9C-7796FAB86768}"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342730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1848313597"/>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722D9DE-E26E-42CD-BB9C-7796FAB86768}"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8312255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8722D9DE-E26E-42CD-BB9C-7796FAB86768}"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2475054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19909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DAE98F1-2C34-45B6-ACDB-0D21EA7E498A}" type="datetimeFigureOut">
              <a:rPr lang="en-US" smtClean="0"/>
              <a:t>2/5/2016</a:t>
            </a:fld>
            <a:endParaRPr lang="en-US"/>
          </a:p>
        </p:txBody>
      </p:sp>
      <p:sp>
        <p:nvSpPr>
          <p:cNvPr id="10" name="Slide Number Placeholder 9"/>
          <p:cNvSpPr>
            <a:spLocks noGrp="1"/>
          </p:cNvSpPr>
          <p:nvPr>
            <p:ph type="sldNum" sz="quarter" idx="16"/>
          </p:nvPr>
        </p:nvSpPr>
        <p:spPr/>
        <p:txBody>
          <a:bodyPr rtlCol="0"/>
          <a:lstStyle/>
          <a:p>
            <a:fld id="{8722D9DE-E26E-42CD-BB9C-7796FAB86768}"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22873856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722D9DE-E26E-42CD-BB9C-7796FAB86768}"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832225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8722D9DE-E26E-42CD-BB9C-7796FAB86768}"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9324886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25969426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AE98F1-2C34-45B6-ACDB-0D21EA7E498A}" type="datetimeFigureOut">
              <a:rPr lang="en-US" smtClean="0">
                <a:solidFill>
                  <a:srgbClr val="696464"/>
                </a:solidFill>
              </a:rPr>
              <a:pPr/>
              <a:t>2/5/2016</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722D9DE-E26E-42CD-BB9C-7796FAB86768}" type="slidenum">
              <a:rPr lang="en-US" smtClean="0"/>
              <a:pPr/>
              <a:t>‹#›</a:t>
            </a:fld>
            <a:endParaRPr lang="en-US"/>
          </a:p>
        </p:txBody>
      </p:sp>
    </p:spTree>
    <p:extLst>
      <p:ext uri="{BB962C8B-B14F-4D97-AF65-F5344CB8AC3E}">
        <p14:creationId xmlns:p14="http://schemas.microsoft.com/office/powerpoint/2010/main" val="3240668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DAE98F1-2C34-45B6-ACDB-0D21EA7E498A}" type="datetimeFigureOut">
              <a:rPr lang="en-US" smtClean="0"/>
              <a:t>2/5/2016</a:t>
            </a:fld>
            <a:endParaRPr lang="en-US"/>
          </a:p>
        </p:txBody>
      </p:sp>
      <p:sp>
        <p:nvSpPr>
          <p:cNvPr id="12" name="Slide Number Placeholder 11"/>
          <p:cNvSpPr>
            <a:spLocks noGrp="1"/>
          </p:cNvSpPr>
          <p:nvPr>
            <p:ph type="sldNum" sz="quarter" idx="16"/>
          </p:nvPr>
        </p:nvSpPr>
        <p:spPr/>
        <p:txBody>
          <a:bodyPr rtlCol="0"/>
          <a:lstStyle/>
          <a:p>
            <a:fld id="{8722D9DE-E26E-42CD-BB9C-7796FAB86768}"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AE98F1-2C34-45B6-ACDB-0D21EA7E498A}" type="datetimeFigureOut">
              <a:rPr lang="en-US" smtClean="0"/>
              <a:t>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722D9DE-E26E-42CD-BB9C-7796FAB867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E98F1-2C34-45B6-ACDB-0D21EA7E498A}" type="datetimeFigureOut">
              <a:rPr lang="en-US" smtClean="0"/>
              <a:t>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722D9DE-E26E-42CD-BB9C-7796FAB867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DAE98F1-2C34-45B6-ACDB-0D21EA7E498A}" type="datetimeFigureOut">
              <a:rPr lang="en-US" smtClean="0"/>
              <a:t>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722D9DE-E26E-42CD-BB9C-7796FAB86768}"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6DAE98F1-2C34-45B6-ACDB-0D21EA7E498A}" type="datetimeFigureOut">
              <a:rPr lang="en-US" smtClean="0"/>
              <a:t>2/5/2016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722D9DE-E26E-42CD-BB9C-7796FAB86768}"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DAE98F1-2C34-45B6-ACDB-0D21EA7E498A}" type="datetimeFigureOut">
              <a:rPr lang="en-US" smtClean="0"/>
              <a:t>2/5/2016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722D9DE-E26E-42CD-BB9C-7796FAB8676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640EE-FCB7-4E98-8193-7D5680FFDA84}" type="datetimeFigureOut">
              <a:rPr lang="en-US" smtClean="0">
                <a:solidFill>
                  <a:prstClr val="black">
                    <a:tint val="75000"/>
                  </a:prstClr>
                </a:solidFill>
              </a:rPr>
              <a:pPr/>
              <a:t>2/5/2016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D0D71-26F0-4133-B40B-1B4B63CFE4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03721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DAE98F1-2C34-45B6-ACDB-0D21EA7E498A}" type="datetimeFigureOut">
              <a:rPr lang="en-US" smtClean="0">
                <a:solidFill>
                  <a:srgbClr val="696464"/>
                </a:solidFill>
              </a:rPr>
              <a:pPr/>
              <a:t>2/5/2016</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722D9DE-E26E-42CD-BB9C-7796FAB86768}" type="slidenum">
              <a:rPr lang="en-US" smtClean="0"/>
              <a:pPr/>
              <a:t>‹#›</a:t>
            </a:fld>
            <a:endParaRPr lang="en-US"/>
          </a:p>
        </p:txBody>
      </p:sp>
    </p:spTree>
    <p:extLst>
      <p:ext uri="{BB962C8B-B14F-4D97-AF65-F5344CB8AC3E}">
        <p14:creationId xmlns:p14="http://schemas.microsoft.com/office/powerpoint/2010/main" val="377247117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DAE98F1-2C34-45B6-ACDB-0D21EA7E498A}" type="datetimeFigureOut">
              <a:rPr lang="en-US" smtClean="0">
                <a:solidFill>
                  <a:srgbClr val="696464"/>
                </a:solidFill>
              </a:rPr>
              <a:pPr/>
              <a:t>2/5/2016</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722D9DE-E26E-42CD-BB9C-7796FAB86768}" type="slidenum">
              <a:rPr lang="en-US" smtClean="0"/>
              <a:pPr/>
              <a:t>‹#›</a:t>
            </a:fld>
            <a:endParaRPr lang="en-US"/>
          </a:p>
        </p:txBody>
      </p:sp>
    </p:spTree>
    <p:extLst>
      <p:ext uri="{BB962C8B-B14F-4D97-AF65-F5344CB8AC3E}">
        <p14:creationId xmlns:p14="http://schemas.microsoft.com/office/powerpoint/2010/main" val="249012964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mt="50000"/>
          </a:blip>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612648" y="65088"/>
            <a:ext cx="7772400" cy="1470025"/>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6600" dirty="0" smtClean="0"/>
              <a:t>Common Ground</a:t>
            </a:r>
            <a:endParaRPr lang="en-US" sz="6600" dirty="0"/>
          </a:p>
        </p:txBody>
      </p:sp>
      <p:sp>
        <p:nvSpPr>
          <p:cNvPr id="6" name="Subtitle 2"/>
          <p:cNvSpPr txBox="1">
            <a:spLocks/>
          </p:cNvSpPr>
          <p:nvPr/>
        </p:nvSpPr>
        <p:spPr>
          <a:xfrm>
            <a:off x="1066800" y="3646486"/>
            <a:ext cx="7318248" cy="3211513"/>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3600" dirty="0" smtClean="0"/>
              <a:t>Protocols for Working with the K-12 Writing Samples in </a:t>
            </a:r>
            <a:r>
              <a:rPr lang="en-US" sz="3600" i="1" dirty="0" smtClean="0"/>
              <a:t>In Common</a:t>
            </a:r>
          </a:p>
          <a:p>
            <a:pPr marL="0" indent="0">
              <a:buNone/>
            </a:pPr>
            <a:endParaRPr lang="en-US" i="1" dirty="0" smtClean="0"/>
          </a:p>
          <a:p>
            <a:pPr marL="0" indent="0">
              <a:buNone/>
            </a:pPr>
            <a:r>
              <a:rPr lang="en-US" i="1" dirty="0" smtClean="0"/>
              <a:t>Student writing samples that can be used with these protocols can be found at www.achievethecore.org</a:t>
            </a:r>
            <a:endParaRPr lang="en-US" i="1" dirty="0"/>
          </a:p>
        </p:txBody>
      </p:sp>
    </p:spTree>
    <p:extLst>
      <p:ext uri="{BB962C8B-B14F-4D97-AF65-F5344CB8AC3E}">
        <p14:creationId xmlns:p14="http://schemas.microsoft.com/office/powerpoint/2010/main" val="3304377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by Example</a:t>
            </a:r>
            <a:endParaRPr lang="en-US" dirty="0"/>
          </a:p>
        </p:txBody>
      </p:sp>
      <p:sp>
        <p:nvSpPr>
          <p:cNvPr id="3" name="Content Placeholder 2"/>
          <p:cNvSpPr>
            <a:spLocks noGrp="1"/>
          </p:cNvSpPr>
          <p:nvPr>
            <p:ph sz="quarter" idx="1"/>
          </p:nvPr>
        </p:nvSpPr>
        <p:spPr>
          <a:xfrm>
            <a:off x="612648" y="1600200"/>
            <a:ext cx="8302752" cy="4495800"/>
          </a:xfrm>
        </p:spPr>
        <p:txBody>
          <a:bodyPr>
            <a:normAutofit fontScale="85000" lnSpcReduction="10000"/>
          </a:bodyPr>
          <a:lstStyle/>
          <a:p>
            <a:pPr marL="0" indent="0">
              <a:buNone/>
            </a:pPr>
            <a:r>
              <a:rPr lang="en-US" b="1" dirty="0" smtClean="0"/>
              <a:t>Protocol:  </a:t>
            </a:r>
            <a:endParaRPr lang="en-US" dirty="0" smtClean="0"/>
          </a:p>
          <a:p>
            <a:pPr lvl="0"/>
            <a:r>
              <a:rPr lang="en-US" dirty="0" smtClean="0"/>
              <a:t>Choose a narrative piece in the packet and locate the appropriate Common Core Writing Standard for Narratives    W 3 .</a:t>
            </a:r>
          </a:p>
          <a:p>
            <a:pPr lvl="0"/>
            <a:r>
              <a:rPr lang="en-US" dirty="0" smtClean="0"/>
              <a:t>Annotate the student writing by finding and labeling examples of each descriptor in the standard. You may annotate by writing words and phrases in the margin or, where appropriate, by noting the lower case letter that appears before the descriptor in the standard.</a:t>
            </a:r>
          </a:p>
          <a:p>
            <a:r>
              <a:rPr lang="en-US" dirty="0" smtClean="0"/>
              <a:t> When you have finished, check your observations against the annotated version of the same piece.  Be sure to note any questions you have.</a:t>
            </a:r>
          </a:p>
        </p:txBody>
      </p:sp>
    </p:spTree>
    <p:extLst>
      <p:ext uri="{BB962C8B-B14F-4D97-AF65-F5344CB8AC3E}">
        <p14:creationId xmlns:p14="http://schemas.microsoft.com/office/powerpoint/2010/main" val="3691658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7648" y="27878"/>
            <a:ext cx="2816352" cy="609600"/>
          </a:xfrm>
        </p:spPr>
        <p:txBody>
          <a:bodyPr>
            <a:normAutofit fontScale="90000"/>
          </a:bodyPr>
          <a:lstStyle/>
          <a:p>
            <a:r>
              <a:rPr lang="en-US" sz="2400" dirty="0" smtClean="0"/>
              <a:t>Learning by Example</a:t>
            </a:r>
            <a:endParaRPr lang="en-US" sz="2400" dirty="0"/>
          </a:p>
        </p:txBody>
      </p:sp>
      <p:sp>
        <p:nvSpPr>
          <p:cNvPr id="3" name="Content Placeholder 2"/>
          <p:cNvSpPr>
            <a:spLocks noGrp="1"/>
          </p:cNvSpPr>
          <p:nvPr>
            <p:ph sz="quarter" idx="1"/>
          </p:nvPr>
        </p:nvSpPr>
        <p:spPr/>
        <p:txBody>
          <a:bodyPr>
            <a:normAutofit fontScale="92500" lnSpcReduction="20000"/>
          </a:bodyPr>
          <a:lstStyle/>
          <a:p>
            <a:pPr lvl="0"/>
            <a:endParaRPr lang="en-US" dirty="0" smtClean="0"/>
          </a:p>
          <a:p>
            <a:pPr lvl="0"/>
            <a:r>
              <a:rPr lang="en-US" sz="3900" dirty="0" smtClean="0"/>
              <a:t>How did annotating deepen your understanding of the standard for Narrative writing (W.3)?</a:t>
            </a:r>
          </a:p>
          <a:p>
            <a:pPr lvl="0"/>
            <a:endParaRPr lang="en-US" sz="3900" dirty="0" smtClean="0"/>
          </a:p>
          <a:p>
            <a:pPr lvl="0"/>
            <a:r>
              <a:rPr lang="en-US" sz="3900" dirty="0" smtClean="0"/>
              <a:t>How might having this type of deep understanding affect instruction?</a:t>
            </a:r>
          </a:p>
          <a:p>
            <a:pPr marL="0" lvl="0" indent="0">
              <a:buNone/>
            </a:pPr>
            <a:endParaRPr lang="en-US" sz="3900" dirty="0" smtClean="0"/>
          </a:p>
          <a:p>
            <a:pPr>
              <a:buNone/>
            </a:pPr>
            <a:r>
              <a:rPr lang="en-US" sz="3900" dirty="0" smtClean="0"/>
              <a:t> </a:t>
            </a:r>
          </a:p>
        </p:txBody>
      </p:sp>
      <p:sp>
        <p:nvSpPr>
          <p:cNvPr id="4" name="Rectangle 3"/>
          <p:cNvSpPr/>
          <p:nvPr/>
        </p:nvSpPr>
        <p:spPr>
          <a:xfrm>
            <a:off x="126137" y="332678"/>
            <a:ext cx="3690434" cy="1015663"/>
          </a:xfrm>
          <a:prstGeom prst="rect">
            <a:avLst/>
          </a:prstGeom>
          <a:noFill/>
        </p:spPr>
        <p:txBody>
          <a:bodyPr wrap="none" lIns="91440" tIns="45720" rIns="91440" bIns="45720">
            <a:spAutoFit/>
          </a:bodyPr>
          <a:lstStyle/>
          <a:p>
            <a:pPr algn="ctr"/>
            <a:r>
              <a:rPr lang="en-US" sz="6000" b="0" cap="none" spc="0" smtClean="0">
                <a:ln w="0"/>
                <a:solidFill>
                  <a:schemeClr val="accent1">
                    <a:lumMod val="50000"/>
                  </a:schemeClr>
                </a:solidFill>
                <a:effectLst>
                  <a:reflection blurRad="6350" stA="53000" endA="300" endPos="35500" dir="5400000" sy="-90000" algn="bl" rotWithShape="0"/>
                </a:effectLst>
              </a:rPr>
              <a:t>REFLECT</a:t>
            </a:r>
            <a:endParaRPr lang="en-US" sz="6000" b="0" cap="none" spc="0" dirty="0">
              <a:ln w="0"/>
              <a:solidFill>
                <a:schemeClr val="accent1">
                  <a:lumMod val="50000"/>
                </a:schemeClr>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1003621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53" y="132077"/>
            <a:ext cx="8229600" cy="1143000"/>
          </a:xfrm>
        </p:spPr>
        <p:txBody>
          <a:bodyPr/>
          <a:lstStyle/>
          <a:p>
            <a:r>
              <a:rPr lang="en-US" dirty="0" smtClean="0"/>
              <a:t>Common Ground Protocols</a:t>
            </a:r>
            <a:endParaRPr lang="en-US" dirty="0"/>
          </a:p>
        </p:txBody>
      </p:sp>
      <p:sp>
        <p:nvSpPr>
          <p:cNvPr id="3" name="Content Placeholder 2"/>
          <p:cNvSpPr>
            <a:spLocks noGrp="1"/>
          </p:cNvSpPr>
          <p:nvPr>
            <p:ph idx="1"/>
          </p:nvPr>
        </p:nvSpPr>
        <p:spPr>
          <a:xfrm>
            <a:off x="914400" y="1417638"/>
            <a:ext cx="7772400" cy="4906962"/>
          </a:xfrm>
        </p:spPr>
        <p:txBody>
          <a:bodyPr>
            <a:normAutofit fontScale="85000" lnSpcReduction="10000"/>
          </a:bodyPr>
          <a:lstStyle/>
          <a:p>
            <a:r>
              <a:rPr lang="en-US" sz="3600" dirty="0" smtClean="0"/>
              <a:t>A set of activities designed to help educators and students understand the elements of an effective piece of writing as described by the Common Core Writing Standards.</a:t>
            </a:r>
          </a:p>
          <a:p>
            <a:endParaRPr lang="en-US" sz="3600" dirty="0" smtClean="0"/>
          </a:p>
          <a:p>
            <a:r>
              <a:rPr lang="en-US" sz="3600" dirty="0" smtClean="0"/>
              <a:t>Activities can be adapted to any writing type, grade level or cluster of grade levels.</a:t>
            </a:r>
          </a:p>
          <a:p>
            <a:pPr marL="0" indent="0">
              <a:buNone/>
            </a:pPr>
            <a:endParaRPr lang="en-US" sz="3600" dirty="0" smtClean="0"/>
          </a:p>
          <a:p>
            <a:r>
              <a:rPr lang="en-US" sz="3600" dirty="0" smtClean="0"/>
              <a:t>Can be used with </a:t>
            </a:r>
            <a:r>
              <a:rPr lang="en-US" sz="3600" i="1" dirty="0" smtClean="0"/>
              <a:t>In Common </a:t>
            </a:r>
            <a:r>
              <a:rPr lang="en-US" sz="3600" dirty="0" smtClean="0"/>
              <a:t>or other sets of student samples .</a:t>
            </a:r>
          </a:p>
          <a:p>
            <a:pPr marL="0" indent="0">
              <a:buNone/>
            </a:pPr>
            <a:endParaRPr lang="en-US" dirty="0" smtClean="0"/>
          </a:p>
          <a:p>
            <a:pPr marL="0" indent="0">
              <a:buNone/>
            </a:pP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3106" y="35859"/>
            <a:ext cx="1524000" cy="1524000"/>
          </a:xfrm>
          <a:prstGeom prst="rect">
            <a:avLst/>
          </a:prstGeom>
        </p:spPr>
      </p:pic>
    </p:spTree>
    <p:extLst>
      <p:ext uri="{BB962C8B-B14F-4D97-AF65-F5344CB8AC3E}">
        <p14:creationId xmlns:p14="http://schemas.microsoft.com/office/powerpoint/2010/main" val="900280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2"/>
          <p:cNvSpPr txBox="1">
            <a:spLocks/>
          </p:cNvSpPr>
          <p:nvPr/>
        </p:nvSpPr>
        <p:spPr>
          <a:xfrm>
            <a:off x="381000" y="1447800"/>
            <a:ext cx="8385048" cy="5181600"/>
          </a:xfrm>
          <a:prstGeom prst="rect">
            <a:avLst/>
          </a:prstGeom>
          <a:blipFill dpi="0" rotWithShape="1">
            <a:blip r:embed="rId3">
              <a:alphaModFix amt="40000"/>
            </a:blip>
            <a:srcRect/>
            <a:stretch>
              <a:fillRect/>
            </a:stretch>
          </a:blipFill>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Wingdings" panose="05000000000000000000" pitchFamily="2" charset="2"/>
              <a:buChar char="q"/>
            </a:pPr>
            <a:endParaRPr lang="en-US" sz="4000" b="1" dirty="0" smtClean="0">
              <a:solidFill>
                <a:srgbClr val="C00000"/>
              </a:solidFill>
            </a:endParaRPr>
          </a:p>
          <a:p>
            <a:pPr>
              <a:buFont typeface="Wingdings" panose="05000000000000000000" pitchFamily="2" charset="2"/>
              <a:buChar char="q"/>
            </a:pPr>
            <a:r>
              <a:rPr lang="en-US" sz="4000" dirty="0" smtClean="0">
                <a:solidFill>
                  <a:schemeClr val="accent1">
                    <a:lumMod val="50000"/>
                  </a:schemeClr>
                </a:solidFill>
              </a:rPr>
              <a:t>A Professional Development </a:t>
            </a:r>
          </a:p>
          <a:p>
            <a:pPr marL="0" indent="0">
              <a:buNone/>
            </a:pPr>
            <a:r>
              <a:rPr lang="en-US" sz="4000" dirty="0" smtClean="0">
                <a:solidFill>
                  <a:schemeClr val="accent1">
                    <a:lumMod val="50000"/>
                  </a:schemeClr>
                </a:solidFill>
              </a:rPr>
              <a:t>	Planning Page</a:t>
            </a:r>
          </a:p>
          <a:p>
            <a:pPr>
              <a:buFont typeface="Wingdings" panose="05000000000000000000" pitchFamily="2" charset="2"/>
              <a:buChar char="q"/>
            </a:pPr>
            <a:endParaRPr lang="en-US" sz="4000" dirty="0" smtClean="0">
              <a:solidFill>
                <a:schemeClr val="accent1">
                  <a:lumMod val="50000"/>
                </a:schemeClr>
              </a:solidFill>
            </a:endParaRPr>
          </a:p>
          <a:p>
            <a:pPr>
              <a:buFont typeface="Wingdings" panose="05000000000000000000" pitchFamily="2" charset="2"/>
              <a:buChar char="q"/>
            </a:pPr>
            <a:r>
              <a:rPr lang="en-US" sz="4000" dirty="0" smtClean="0">
                <a:solidFill>
                  <a:schemeClr val="accent1">
                    <a:lumMod val="50000"/>
                  </a:schemeClr>
                </a:solidFill>
              </a:rPr>
              <a:t>A Protocol </a:t>
            </a:r>
          </a:p>
          <a:p>
            <a:pPr>
              <a:buFont typeface="Wingdings" panose="05000000000000000000" pitchFamily="2" charset="2"/>
              <a:buChar char="q"/>
            </a:pPr>
            <a:endParaRPr lang="en-US" sz="4000" dirty="0" smtClean="0">
              <a:solidFill>
                <a:schemeClr val="accent1">
                  <a:lumMod val="50000"/>
                </a:schemeClr>
              </a:solidFill>
            </a:endParaRPr>
          </a:p>
          <a:p>
            <a:pPr>
              <a:buFont typeface="Wingdings" panose="05000000000000000000" pitchFamily="2" charset="2"/>
              <a:buChar char="q"/>
            </a:pPr>
            <a:r>
              <a:rPr lang="en-US" sz="4000" dirty="0" smtClean="0">
                <a:solidFill>
                  <a:schemeClr val="accent1">
                    <a:lumMod val="50000"/>
                  </a:schemeClr>
                </a:solidFill>
              </a:rPr>
              <a:t>A Recording Sheet</a:t>
            </a:r>
          </a:p>
          <a:p>
            <a:endParaRPr lang="en-US" dirty="0"/>
          </a:p>
        </p:txBody>
      </p:sp>
      <p:sp>
        <p:nvSpPr>
          <p:cNvPr id="9" name="Title 1"/>
          <p:cNvSpPr txBox="1">
            <a:spLocks/>
          </p:cNvSpPr>
          <p:nvPr/>
        </p:nvSpPr>
        <p:spPr>
          <a:xfrm>
            <a:off x="914400" y="274638"/>
            <a:ext cx="7772400" cy="1143000"/>
          </a:xfrm>
          <a:prstGeom prst="rect">
            <a:avLst/>
          </a:prstGeom>
        </p:spPr>
        <p:txBody>
          <a:bodyPr vert="horz" anchor="ctr">
            <a:normAutofit fontScale="900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b="1" dirty="0" smtClean="0">
                <a:solidFill>
                  <a:schemeClr val="tx1"/>
                </a:solidFill>
              </a:rPr>
              <a:t>For each Common Ground Activity, you will find:</a:t>
            </a:r>
            <a:endParaRPr lang="en-US" b="1" dirty="0">
              <a:solidFill>
                <a:schemeClr val="tx1"/>
              </a:solidFill>
            </a:endParaRPr>
          </a:p>
        </p:txBody>
      </p:sp>
    </p:spTree>
    <p:extLst>
      <p:ext uri="{BB962C8B-B14F-4D97-AF65-F5344CB8AC3E}">
        <p14:creationId xmlns:p14="http://schemas.microsoft.com/office/powerpoint/2010/main" val="2653736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fontScale="90000"/>
          </a:bodyPr>
          <a:lstStyle/>
          <a:p>
            <a:r>
              <a:rPr lang="en-US" dirty="0"/>
              <a:t>Four Protocols are available for guiding professional learning using </a:t>
            </a:r>
            <a:r>
              <a:rPr lang="en-US" i="1" dirty="0"/>
              <a:t>In </a:t>
            </a:r>
            <a:r>
              <a:rPr lang="en-US" i="1" dirty="0" smtClean="0"/>
              <a:t>Common:</a:t>
            </a:r>
            <a:endParaRPr lang="en-US" dirty="0"/>
          </a:p>
        </p:txBody>
      </p:sp>
      <p:sp>
        <p:nvSpPr>
          <p:cNvPr id="3" name="Content Placeholder 2"/>
          <p:cNvSpPr>
            <a:spLocks noGrp="1"/>
          </p:cNvSpPr>
          <p:nvPr>
            <p:ph idx="1"/>
          </p:nvPr>
        </p:nvSpPr>
        <p:spPr/>
        <p:txBody>
          <a:bodyPr>
            <a:normAutofit/>
          </a:bodyPr>
          <a:lstStyle/>
          <a:p>
            <a:r>
              <a:rPr lang="en-US" sz="4000" dirty="0" smtClean="0">
                <a:solidFill>
                  <a:schemeClr val="accent2"/>
                </a:solidFill>
              </a:rPr>
              <a:t>How Does Your Garden Grow?</a:t>
            </a:r>
          </a:p>
          <a:p>
            <a:r>
              <a:rPr lang="en-US" sz="4000" dirty="0" smtClean="0">
                <a:solidFill>
                  <a:schemeClr val="accent2"/>
                </a:solidFill>
              </a:rPr>
              <a:t>Learning by Example</a:t>
            </a:r>
          </a:p>
          <a:p>
            <a:r>
              <a:rPr lang="en-US" sz="4000" dirty="0" smtClean="0">
                <a:solidFill>
                  <a:schemeClr val="accent2"/>
                </a:solidFill>
              </a:rPr>
              <a:t>Colorful Language</a:t>
            </a:r>
          </a:p>
          <a:p>
            <a:r>
              <a:rPr lang="en-US" sz="4000" dirty="0" smtClean="0">
                <a:solidFill>
                  <a:schemeClr val="accent2"/>
                </a:solidFill>
              </a:rPr>
              <a:t>What Can My Students Learn by Writing?</a:t>
            </a:r>
          </a:p>
          <a:p>
            <a:endParaRPr lang="en-US" sz="4000" dirty="0">
              <a:solidFill>
                <a:schemeClr val="accent2"/>
              </a:solidFill>
            </a:endParaRPr>
          </a:p>
        </p:txBody>
      </p:sp>
      <p:sp>
        <p:nvSpPr>
          <p:cNvPr id="6" name="Rectangle 5"/>
          <p:cNvSpPr/>
          <p:nvPr/>
        </p:nvSpPr>
        <p:spPr>
          <a:xfrm>
            <a:off x="228118" y="5662394"/>
            <a:ext cx="8687764" cy="646331"/>
          </a:xfrm>
          <a:prstGeom prst="rect">
            <a:avLst/>
          </a:prstGeom>
          <a:noFill/>
        </p:spPr>
        <p:txBody>
          <a:bodyPr wrap="none" lIns="91440" tIns="45720" rIns="91440" bIns="45720">
            <a:spAutoFit/>
          </a:bodyPr>
          <a:lstStyle/>
          <a:p>
            <a:pPr algn="ctr"/>
            <a:r>
              <a:rPr lang="en-US" sz="36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Protocols are available on achievethecore.org</a:t>
            </a:r>
            <a:endParaRPr lang="en-US" sz="3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4072146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14635"/>
            <a:ext cx="8534400" cy="1143000"/>
          </a:xfrm>
        </p:spPr>
        <p:txBody>
          <a:bodyPr>
            <a:normAutofit fontScale="90000"/>
          </a:bodyPr>
          <a:lstStyle/>
          <a:p>
            <a:r>
              <a:rPr lang="en-US" sz="3200" dirty="0" smtClean="0"/>
              <a:t/>
            </a:r>
            <a:br>
              <a:rPr lang="en-US" sz="3200" dirty="0" smtClean="0"/>
            </a:br>
            <a:r>
              <a:rPr lang="en-US" sz="3200" dirty="0"/>
              <a:t/>
            </a:r>
            <a:br>
              <a:rPr lang="en-US" sz="3200" dirty="0"/>
            </a:br>
            <a:endParaRPr lang="en-US" sz="3200" dirty="0"/>
          </a:p>
        </p:txBody>
      </p:sp>
      <p:sp>
        <p:nvSpPr>
          <p:cNvPr id="3" name="Content Placeholder 2"/>
          <p:cNvSpPr>
            <a:spLocks noGrp="1"/>
          </p:cNvSpPr>
          <p:nvPr>
            <p:ph sz="quarter" idx="1"/>
          </p:nvPr>
        </p:nvSpPr>
        <p:spPr>
          <a:xfrm>
            <a:off x="914400" y="685800"/>
            <a:ext cx="7772400" cy="5334000"/>
          </a:xfrm>
        </p:spPr>
        <p:txBody>
          <a:bodyPr/>
          <a:lstStyle/>
          <a:p>
            <a:pPr marL="0" indent="0">
              <a:buNone/>
            </a:pPr>
            <a:r>
              <a:rPr lang="en-US" sz="2800" dirty="0"/>
              <a:t>Today we will deepen our understanding of one of The Common Core Writing Types using a Common Ground Activity: </a:t>
            </a:r>
            <a:br>
              <a:rPr lang="en-US" sz="2800" dirty="0"/>
            </a:br>
            <a:endParaRPr lang="en-US" sz="2800" dirty="0" smtClean="0">
              <a:solidFill>
                <a:schemeClr val="accent2"/>
              </a:solidFill>
            </a:endParaRPr>
          </a:p>
          <a:p>
            <a:pPr marL="0" indent="0">
              <a:buNone/>
            </a:pPr>
            <a:r>
              <a:rPr lang="en-US" sz="3600" b="1" dirty="0" smtClean="0">
                <a:solidFill>
                  <a:schemeClr val="accent1"/>
                </a:solidFill>
              </a:rPr>
              <a:t>W.3   Narrative</a:t>
            </a:r>
            <a:endParaRPr lang="en-US" sz="3600" b="1" dirty="0">
              <a:solidFill>
                <a:schemeClr val="accent1"/>
              </a:solidFill>
            </a:endParaRPr>
          </a:p>
          <a:p>
            <a:pPr marL="0" indent="0">
              <a:buNone/>
            </a:pPr>
            <a:r>
              <a:rPr lang="en-US" sz="2800" dirty="0">
                <a:solidFill>
                  <a:schemeClr val="accent2"/>
                </a:solidFill>
              </a:rPr>
              <a:t>Learning by </a:t>
            </a:r>
            <a:r>
              <a:rPr lang="en-US" sz="2800" dirty="0" smtClean="0">
                <a:solidFill>
                  <a:schemeClr val="accent2"/>
                </a:solidFill>
              </a:rPr>
              <a:t>Example</a:t>
            </a:r>
          </a:p>
          <a:p>
            <a:pPr marL="0" indent="0">
              <a:buNone/>
            </a:pPr>
            <a:endParaRPr lang="en-US" sz="2800" dirty="0" smtClean="0">
              <a:solidFill>
                <a:schemeClr val="accent2"/>
              </a:solidFill>
            </a:endParaRPr>
          </a:p>
        </p:txBody>
      </p:sp>
      <p:sp>
        <p:nvSpPr>
          <p:cNvPr id="4" name="TextBox 3"/>
          <p:cNvSpPr txBox="1"/>
          <p:nvPr/>
        </p:nvSpPr>
        <p:spPr>
          <a:xfrm>
            <a:off x="533400" y="6019800"/>
            <a:ext cx="8153400" cy="461665"/>
          </a:xfrm>
          <a:prstGeom prst="rect">
            <a:avLst/>
          </a:prstGeom>
          <a:noFill/>
        </p:spPr>
        <p:txBody>
          <a:bodyPr wrap="square" rtlCol="0">
            <a:spAutoFit/>
          </a:bodyPr>
          <a:lstStyle/>
          <a:p>
            <a:r>
              <a:rPr lang="en-US" sz="2400" i="1" dirty="0" smtClean="0"/>
              <a:t>NOTE:  This protocols </a:t>
            </a:r>
            <a:r>
              <a:rPr lang="en-US" sz="2400" i="1" dirty="0"/>
              <a:t>can be used with any writing type.</a:t>
            </a:r>
          </a:p>
        </p:txBody>
      </p:sp>
    </p:spTree>
    <p:extLst>
      <p:ext uri="{BB962C8B-B14F-4D97-AF65-F5344CB8AC3E}">
        <p14:creationId xmlns:p14="http://schemas.microsoft.com/office/powerpoint/2010/main" val="691460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endParaRPr lang="en-US" sz="4000" b="1" smtClean="0"/>
          </a:p>
          <a:p>
            <a:pPr marL="0" indent="0">
              <a:buNone/>
            </a:pPr>
            <a:r>
              <a:rPr lang="en-US" sz="4000" b="1" smtClean="0"/>
              <a:t>W.3</a:t>
            </a:r>
            <a:r>
              <a:rPr lang="en-US" sz="4000" smtClean="0"/>
              <a:t>  </a:t>
            </a:r>
            <a:r>
              <a:rPr lang="en-US" sz="4000" dirty="0"/>
              <a:t>Write </a:t>
            </a:r>
            <a:r>
              <a:rPr lang="en-US" sz="4000" b="1" dirty="0"/>
              <a:t>narratives</a:t>
            </a:r>
            <a:r>
              <a:rPr lang="en-US" sz="4000" dirty="0"/>
              <a:t> to develop real or imagined experiences or events using effective technique, well-chosen details, and well-structured event sequences</a:t>
            </a:r>
            <a:r>
              <a:rPr lang="en-US" dirty="0"/>
              <a:t>.</a:t>
            </a:r>
          </a:p>
        </p:txBody>
      </p:sp>
      <p:sp>
        <p:nvSpPr>
          <p:cNvPr id="4" name="Rectangle 3"/>
          <p:cNvSpPr/>
          <p:nvPr/>
        </p:nvSpPr>
        <p:spPr>
          <a:xfrm>
            <a:off x="1600200" y="494308"/>
            <a:ext cx="5333769" cy="923330"/>
          </a:xfrm>
          <a:prstGeom prst="rect">
            <a:avLst/>
          </a:prstGeom>
          <a:noFill/>
        </p:spPr>
        <p:txBody>
          <a:bodyPr wrap="none" lIns="91440" tIns="45720" rIns="91440" bIns="45720">
            <a:spAutoFit/>
          </a:bodyPr>
          <a:lstStyle/>
          <a:p>
            <a:pPr algn="ctr"/>
            <a:r>
              <a:rPr lang="en-US" sz="5400" b="1" dirty="0" smtClean="0">
                <a:ln w="12700">
                  <a:solidFill>
                    <a:srgbClr val="D34817"/>
                  </a:solidFill>
                  <a:prstDash val="solid"/>
                </a:ln>
                <a:pattFill prst="pct50">
                  <a:fgClr>
                    <a:srgbClr val="D34817"/>
                  </a:fgClr>
                  <a:bgClr>
                    <a:srgbClr val="D34817">
                      <a:lumMod val="20000"/>
                      <a:lumOff val="80000"/>
                    </a:srgbClr>
                  </a:bgClr>
                </a:pattFill>
                <a:effectLst>
                  <a:outerShdw dist="38100" dir="2640000" algn="bl" rotWithShape="0">
                    <a:srgbClr val="D34817"/>
                  </a:outerShdw>
                </a:effectLst>
              </a:rPr>
              <a:t>Narrative Writing</a:t>
            </a:r>
            <a:endParaRPr lang="en-US" sz="5400" b="1" dirty="0">
              <a:ln w="12700">
                <a:solidFill>
                  <a:srgbClr val="D34817"/>
                </a:solidFill>
                <a:prstDash val="solid"/>
              </a:ln>
              <a:pattFill prst="pct50">
                <a:fgClr>
                  <a:srgbClr val="D34817"/>
                </a:fgClr>
                <a:bgClr>
                  <a:srgbClr val="D34817">
                    <a:lumMod val="20000"/>
                    <a:lumOff val="80000"/>
                  </a:srgbClr>
                </a:bgClr>
              </a:pattFill>
              <a:effectLst>
                <a:outerShdw dist="38100" dir="2640000" algn="bl" rotWithShape="0">
                  <a:srgbClr val="D34817"/>
                </a:outerShdw>
              </a:effectLst>
            </a:endParaRPr>
          </a:p>
        </p:txBody>
      </p:sp>
    </p:spTree>
    <p:extLst>
      <p:ext uri="{BB962C8B-B14F-4D97-AF65-F5344CB8AC3E}">
        <p14:creationId xmlns:p14="http://schemas.microsoft.com/office/powerpoint/2010/main" val="225466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295401" y="160146"/>
            <a:ext cx="6553200" cy="6537707"/>
          </a:xfrm>
          <a:prstGeom prst="rect">
            <a:avLst/>
          </a:prstGeom>
          <a:noFill/>
          <a:ln w="9525">
            <a:noFill/>
            <a:miter lim="800000"/>
            <a:headEnd/>
            <a:tailEnd/>
          </a:ln>
        </p:spPr>
      </p:pic>
    </p:spTree>
    <p:extLst>
      <p:ext uri="{BB962C8B-B14F-4D97-AF65-F5344CB8AC3E}">
        <p14:creationId xmlns:p14="http://schemas.microsoft.com/office/powerpoint/2010/main" val="3730317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Analyzing Student Samples by Annotating</a:t>
            </a:r>
            <a:endParaRPr lang="en-US" dirty="0"/>
          </a:p>
        </p:txBody>
      </p:sp>
      <p:sp>
        <p:nvSpPr>
          <p:cNvPr id="3" name="Content Placeholder 2"/>
          <p:cNvSpPr>
            <a:spLocks noGrp="1"/>
          </p:cNvSpPr>
          <p:nvPr>
            <p:ph sz="quarter" idx="1"/>
          </p:nvPr>
        </p:nvSpPr>
        <p:spPr>
          <a:xfrm>
            <a:off x="2784348" y="1524000"/>
            <a:ext cx="3810000" cy="4495800"/>
          </a:xfrm>
          <a:blipFill>
            <a:blip r:embed="rId3"/>
            <a:stretch>
              <a:fillRect/>
            </a:stretch>
          </a:blipFill>
        </p:spPr>
        <p:txBody>
          <a:bodyPr/>
          <a:lstStyle/>
          <a:p>
            <a:endParaRPr lang="en-US" dirty="0"/>
          </a:p>
        </p:txBody>
      </p:sp>
    </p:spTree>
    <p:extLst>
      <p:ext uri="{BB962C8B-B14F-4D97-AF65-F5344CB8AC3E}">
        <p14:creationId xmlns:p14="http://schemas.microsoft.com/office/powerpoint/2010/main" val="1825817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1800998" y="2727325"/>
            <a:ext cx="5486400" cy="3805238"/>
          </a:xfrm>
        </p:spPr>
        <p:txBody>
          <a:bodyPr>
            <a:normAutofit lnSpcReduction="10000"/>
          </a:bodyPr>
          <a:lstStyle/>
          <a:p>
            <a:pPr marL="0" indent="0">
              <a:buNone/>
            </a:pPr>
            <a:r>
              <a:rPr lang="en-US" sz="2400" dirty="0" smtClean="0">
                <a:latin typeface="Times New Roman" panose="02020603050405020304" pitchFamily="18" charset="0"/>
                <a:cs typeface="Times New Roman" panose="02020603050405020304" pitchFamily="18" charset="0"/>
              </a:rPr>
              <a:t>Once </a:t>
            </a:r>
            <a:r>
              <a:rPr lang="en-US" sz="2400" dirty="0">
                <a:latin typeface="Times New Roman" panose="02020603050405020304" pitchFamily="18" charset="0"/>
                <a:cs typeface="Times New Roman" panose="02020603050405020304" pitchFamily="18" charset="0"/>
              </a:rPr>
              <a:t>upon a time there was a man named Bob. He was 88. And his pet </a:t>
            </a:r>
            <a:r>
              <a:rPr lang="en-US" sz="2400" dirty="0" err="1">
                <a:latin typeface="Times New Roman" panose="02020603050405020304" pitchFamily="18" charset="0"/>
                <a:cs typeface="Times New Roman" panose="02020603050405020304" pitchFamily="18" charset="0"/>
              </a:rPr>
              <a:t>parret</a:t>
            </a:r>
            <a:r>
              <a:rPr lang="en-US" sz="2400" dirty="0">
                <a:latin typeface="Times New Roman" panose="02020603050405020304" pitchFamily="18" charset="0"/>
                <a:cs typeface="Times New Roman" panose="02020603050405020304" pitchFamily="18" charset="0"/>
              </a:rPr>
              <a:t> named Billy. He was 4 years old. They lived in New York. One day Bob and Billy were going to VA. </a:t>
            </a:r>
            <a:r>
              <a:rPr lang="en-US" sz="2400" u="sng" dirty="0">
                <a:latin typeface="Times New Roman" panose="02020603050405020304" pitchFamily="18" charset="0"/>
                <a:cs typeface="Times New Roman" panose="02020603050405020304" pitchFamily="18" charset="0"/>
              </a:rPr>
              <a:t>He was packing his bags to go on the Airplane</a:t>
            </a:r>
            <a:r>
              <a:rPr lang="en-US" sz="2400" u="sng"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And </a:t>
            </a:r>
            <a:r>
              <a:rPr lang="en-US" sz="2400" dirty="0">
                <a:latin typeface="Times New Roman" panose="02020603050405020304" pitchFamily="18" charset="0"/>
                <a:cs typeface="Times New Roman" panose="02020603050405020304" pitchFamily="18" charset="0"/>
              </a:rPr>
              <a:t>then </a:t>
            </a:r>
            <a:r>
              <a:rPr lang="en-US" sz="2400" u="sng" dirty="0">
                <a:latin typeface="Times New Roman" panose="02020603050405020304" pitchFamily="18" charset="0"/>
                <a:cs typeface="Times New Roman" panose="02020603050405020304" pitchFamily="18" charset="0"/>
              </a:rPr>
              <a:t>he remembered his flight left at 8:00</a:t>
            </a:r>
            <a:r>
              <a:rPr lang="en-US" sz="2400" dirty="0">
                <a:latin typeface="Times New Roman" panose="02020603050405020304" pitchFamily="18" charset="0"/>
                <a:cs typeface="Times New Roman" panose="02020603050405020304" pitchFamily="18" charset="0"/>
              </a:rPr>
              <a:t>. And it was 7:50. So he got his stuff in the car and drove there. When they got there the plane left. "We missed out flight" said Bob. </a:t>
            </a:r>
            <a:r>
              <a:rPr lang="en-US" sz="2400" u="sng" dirty="0">
                <a:latin typeface="Times New Roman" panose="02020603050405020304" pitchFamily="18" charset="0"/>
                <a:cs typeface="Times New Roman" panose="02020603050405020304" pitchFamily="18" charset="0"/>
              </a:rPr>
              <a:t>Bob was </a:t>
            </a:r>
            <a:r>
              <a:rPr lang="en-US" sz="2400" u="sng" dirty="0" smtClean="0">
                <a:latin typeface="Times New Roman" panose="02020603050405020304" pitchFamily="18" charset="0"/>
                <a:cs typeface="Times New Roman" panose="02020603050405020304" pitchFamily="18" charset="0"/>
              </a:rPr>
              <a:t>mad</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2" name="Text Box 13"/>
          <p:cNvSpPr txBox="1">
            <a:spLocks noChangeArrowheads="1"/>
          </p:cNvSpPr>
          <p:nvPr/>
        </p:nvSpPr>
        <p:spPr bwMode="auto">
          <a:xfrm>
            <a:off x="7418462" y="3651791"/>
            <a:ext cx="1292225" cy="98187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i="0" u="none" strike="noStrike" cap="none" normalizeH="0" baseline="0" dirty="0" smtClean="0">
                <a:ln>
                  <a:noFill/>
                </a:ln>
                <a:solidFill>
                  <a:schemeClr val="tx1"/>
                </a:solidFill>
                <a:effectLst/>
                <a:latin typeface="Lucida Handwriting" panose="03010101010101010101" pitchFamily="66" charset="0"/>
              </a:rPr>
              <a:t>Includes details to describe actions </a:t>
            </a:r>
          </a:p>
        </p:txBody>
      </p:sp>
      <p:sp>
        <p:nvSpPr>
          <p:cNvPr id="13" name="Text Box 10"/>
          <p:cNvSpPr txBox="1">
            <a:spLocks noChangeArrowheads="1"/>
          </p:cNvSpPr>
          <p:nvPr/>
        </p:nvSpPr>
        <p:spPr bwMode="auto">
          <a:xfrm>
            <a:off x="413523" y="2624721"/>
            <a:ext cx="1387475" cy="59848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i="0" u="none" strike="noStrike" cap="none" normalizeH="0" baseline="0" dirty="0" smtClean="0">
                <a:ln>
                  <a:noFill/>
                </a:ln>
                <a:solidFill>
                  <a:schemeClr val="tx1"/>
                </a:solidFill>
                <a:effectLst/>
                <a:latin typeface="Lucida Handwriting" panose="03010101010101010101" pitchFamily="66" charset="0"/>
              </a:rPr>
              <a:t>Recounts a short sequence of events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Text Box 14"/>
          <p:cNvSpPr txBox="1">
            <a:spLocks noChangeArrowheads="1"/>
          </p:cNvSpPr>
          <p:nvPr/>
        </p:nvSpPr>
        <p:spPr bwMode="auto">
          <a:xfrm>
            <a:off x="7453387" y="4740634"/>
            <a:ext cx="1504950" cy="75723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ts val="800"/>
              </a:spcAft>
            </a:pPr>
            <a:r>
              <a:rPr kumimoji="0" lang="en-US" altLang="en-US" sz="1200" i="0" u="none" strike="noStrike" cap="none" normalizeH="0" baseline="0" dirty="0" smtClean="0">
                <a:ln>
                  <a:noFill/>
                </a:ln>
                <a:effectLst/>
                <a:latin typeface="Lucida Handwriting" panose="03010101010101010101" pitchFamily="66" charset="0"/>
              </a:rPr>
              <a:t>Includes details to describe thoughts</a:t>
            </a:r>
          </a:p>
        </p:txBody>
      </p:sp>
      <p:sp>
        <p:nvSpPr>
          <p:cNvPr id="16" name="Text Box 15"/>
          <p:cNvSpPr txBox="1">
            <a:spLocks noChangeArrowheads="1"/>
          </p:cNvSpPr>
          <p:nvPr/>
        </p:nvSpPr>
        <p:spPr bwMode="auto">
          <a:xfrm>
            <a:off x="7453387" y="5829300"/>
            <a:ext cx="1257300" cy="10287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i="0" u="none" strike="noStrike" cap="none" normalizeH="0" baseline="0" dirty="0" smtClean="0">
                <a:ln>
                  <a:noFill/>
                </a:ln>
                <a:solidFill>
                  <a:schemeClr val="tx1"/>
                </a:solidFill>
                <a:effectLst/>
                <a:latin typeface="Lucida Handwriting" panose="03010101010101010101" pitchFamily="66" charset="0"/>
              </a:rPr>
              <a:t>Includes details to describe feelings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 name="Text Box 11"/>
          <p:cNvSpPr txBox="1">
            <a:spLocks noChangeArrowheads="1"/>
          </p:cNvSpPr>
          <p:nvPr/>
        </p:nvSpPr>
        <p:spPr bwMode="auto">
          <a:xfrm>
            <a:off x="359141" y="5465763"/>
            <a:ext cx="1360487" cy="114379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i="0" u="none" strike="noStrike" cap="none" normalizeH="0" baseline="0" dirty="0" smtClean="0">
                <a:ln>
                  <a:noFill/>
                </a:ln>
                <a:solidFill>
                  <a:schemeClr val="tx1"/>
                </a:solidFill>
                <a:effectLst/>
                <a:latin typeface="Lucida Handwriting" panose="03010101010101010101" pitchFamily="66" charset="0"/>
              </a:rPr>
              <a:t>Uses temporal words to signal event order</a:t>
            </a:r>
          </a:p>
        </p:txBody>
      </p:sp>
      <p:sp>
        <p:nvSpPr>
          <p:cNvPr id="19" name="TextBox 18"/>
          <p:cNvSpPr txBox="1"/>
          <p:nvPr/>
        </p:nvSpPr>
        <p:spPr>
          <a:xfrm>
            <a:off x="12700" y="-84474"/>
            <a:ext cx="8839200" cy="2308324"/>
          </a:xfrm>
          <a:prstGeom prst="rect">
            <a:avLst/>
          </a:prstGeom>
          <a:noFill/>
        </p:spPr>
        <p:txBody>
          <a:bodyPr wrap="square" rtlCol="0">
            <a:spAutoFit/>
          </a:bodyPr>
          <a:lstStyle/>
          <a:p>
            <a:r>
              <a:rPr lang="en-US" sz="2400" dirty="0" smtClean="0">
                <a:solidFill>
                  <a:srgbClr val="002060"/>
                </a:solidFill>
              </a:rPr>
              <a:t>NARRATIVE WRITING STANDARD GRADE 2</a:t>
            </a:r>
          </a:p>
          <a:p>
            <a:endParaRPr lang="en-US" sz="2400" dirty="0" smtClean="0">
              <a:solidFill>
                <a:srgbClr val="002060"/>
              </a:solidFill>
            </a:endParaRPr>
          </a:p>
          <a:p>
            <a:r>
              <a:rPr lang="en-US" sz="2400" b="1" dirty="0" smtClean="0">
                <a:solidFill>
                  <a:srgbClr val="002060"/>
                </a:solidFill>
              </a:rPr>
              <a:t>W.2.3</a:t>
            </a:r>
            <a:r>
              <a:rPr lang="en-US" sz="2400" dirty="0" smtClean="0">
                <a:solidFill>
                  <a:srgbClr val="002060"/>
                </a:solidFill>
              </a:rPr>
              <a:t>: </a:t>
            </a:r>
            <a:r>
              <a:rPr lang="en-US" sz="2400" dirty="0" smtClean="0">
                <a:solidFill>
                  <a:srgbClr val="002060"/>
                </a:solidFill>
                <a:latin typeface="Calibri" panose="020F0502020204030204" pitchFamily="34" charset="0"/>
              </a:rPr>
              <a:t>Write </a:t>
            </a:r>
            <a:r>
              <a:rPr lang="en-US" sz="2400" dirty="0">
                <a:solidFill>
                  <a:srgbClr val="002060"/>
                </a:solidFill>
                <a:latin typeface="Calibri" panose="020F0502020204030204" pitchFamily="34" charset="0"/>
              </a:rPr>
              <a:t>narratives in which they recount a well-elaborated event or short sequence of events, include details to describe actions, thoughts, and feelings, use temporal words to signal event order, and provide a sense of closure.</a:t>
            </a:r>
          </a:p>
        </p:txBody>
      </p:sp>
      <p:cxnSp>
        <p:nvCxnSpPr>
          <p:cNvPr id="24" name="Straight Arrow Connector 23"/>
          <p:cNvCxnSpPr/>
          <p:nvPr/>
        </p:nvCxnSpPr>
        <p:spPr>
          <a:xfrm flipV="1">
            <a:off x="1295400" y="4740634"/>
            <a:ext cx="2672731" cy="1233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3362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6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849</TotalTime>
  <Words>834</Words>
  <Application>Microsoft Office PowerPoint</Application>
  <PresentationFormat>On-screen Show (4:3)</PresentationFormat>
  <Paragraphs>82</Paragraphs>
  <Slides>11</Slides>
  <Notes>11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11</vt:i4>
      </vt:variant>
    </vt:vector>
  </HeadingPairs>
  <TitlesOfParts>
    <vt:vector size="24" baseType="lpstr">
      <vt:lpstr>Arial</vt:lpstr>
      <vt:lpstr>Calibri</vt:lpstr>
      <vt:lpstr>Franklin Gothic Book</vt:lpstr>
      <vt:lpstr>Lucida Handwriting</vt:lpstr>
      <vt:lpstr>Perpetua</vt:lpstr>
      <vt:lpstr>Times New Roman</vt:lpstr>
      <vt:lpstr>Tw Cen MT</vt:lpstr>
      <vt:lpstr>Wingdings</vt:lpstr>
      <vt:lpstr>Wingdings 2</vt:lpstr>
      <vt:lpstr>Median</vt:lpstr>
      <vt:lpstr>3_Office Theme</vt:lpstr>
      <vt:lpstr>Equity</vt:lpstr>
      <vt:lpstr>6_Equity</vt:lpstr>
      <vt:lpstr>PowerPoint Presentation</vt:lpstr>
      <vt:lpstr>Common Ground Protocols</vt:lpstr>
      <vt:lpstr>PowerPoint Presentation</vt:lpstr>
      <vt:lpstr>Four Protocols are available for guiding professional learning using In Common:</vt:lpstr>
      <vt:lpstr>  </vt:lpstr>
      <vt:lpstr>PowerPoint Presentation</vt:lpstr>
      <vt:lpstr>PowerPoint Presentation</vt:lpstr>
      <vt:lpstr>Analyzing Student Samples by Annotating</vt:lpstr>
      <vt:lpstr>PowerPoint Presentation</vt:lpstr>
      <vt:lpstr>Learning by Example</vt:lpstr>
      <vt:lpstr>Learning by Example</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DLeddy</dc:creator>
  <cp:lastModifiedBy>Diana Leddy</cp:lastModifiedBy>
  <cp:revision>328</cp:revision>
  <dcterms:created xsi:type="dcterms:W3CDTF">2013-10-20T08:06:08Z</dcterms:created>
  <dcterms:modified xsi:type="dcterms:W3CDTF">2016-02-05T17:33:51Z</dcterms:modified>
</cp:coreProperties>
</file>