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0" r:id="rId1"/>
    <p:sldMasterId id="2147483731" r:id="rId2"/>
    <p:sldMasterId id="2147483732" r:id="rId3"/>
  </p:sldMasterIdLst>
  <p:notesMasterIdLst>
    <p:notesMasterId r:id="rId51"/>
  </p:notesMasterIdLst>
  <p:handoutMasterIdLst>
    <p:handoutMasterId r:id="rId52"/>
  </p:handoutMasterIdLst>
  <p:sldIdLst>
    <p:sldId id="256" r:id="rId4"/>
    <p:sldId id="257" r:id="rId5"/>
    <p:sldId id="259" r:id="rId6"/>
    <p:sldId id="260" r:id="rId7"/>
    <p:sldId id="261" r:id="rId8"/>
    <p:sldId id="320" r:id="rId9"/>
    <p:sldId id="337" r:id="rId10"/>
    <p:sldId id="338" r:id="rId11"/>
    <p:sldId id="339" r:id="rId12"/>
    <p:sldId id="336" r:id="rId13"/>
    <p:sldId id="263" r:id="rId14"/>
    <p:sldId id="359" r:id="rId15"/>
    <p:sldId id="361" r:id="rId16"/>
    <p:sldId id="363" r:id="rId17"/>
    <p:sldId id="340" r:id="rId18"/>
    <p:sldId id="341" r:id="rId19"/>
    <p:sldId id="342" r:id="rId20"/>
    <p:sldId id="343" r:id="rId21"/>
    <p:sldId id="344" r:id="rId22"/>
    <p:sldId id="345" r:id="rId23"/>
    <p:sldId id="346" r:id="rId24"/>
    <p:sldId id="347" r:id="rId25"/>
    <p:sldId id="328" r:id="rId26"/>
    <p:sldId id="331" r:id="rId27"/>
    <p:sldId id="327" r:id="rId28"/>
    <p:sldId id="285" r:id="rId29"/>
    <p:sldId id="348" r:id="rId30"/>
    <p:sldId id="286" r:id="rId31"/>
    <p:sldId id="288" r:id="rId32"/>
    <p:sldId id="289" r:id="rId33"/>
    <p:sldId id="349" r:id="rId34"/>
    <p:sldId id="350" r:id="rId35"/>
    <p:sldId id="295" r:id="rId36"/>
    <p:sldId id="352" r:id="rId37"/>
    <p:sldId id="297" r:id="rId38"/>
    <p:sldId id="354" r:id="rId39"/>
    <p:sldId id="355" r:id="rId40"/>
    <p:sldId id="300" r:id="rId41"/>
    <p:sldId id="301" r:id="rId42"/>
    <p:sldId id="302" r:id="rId43"/>
    <p:sldId id="303" r:id="rId44"/>
    <p:sldId id="304" r:id="rId45"/>
    <p:sldId id="305" r:id="rId46"/>
    <p:sldId id="358" r:id="rId47"/>
    <p:sldId id="270" r:id="rId48"/>
    <p:sldId id="364" r:id="rId49"/>
    <p:sldId id="357" r:id="rId50"/>
  </p:sldIdLst>
  <p:sldSz cx="9144000" cy="6858000" type="screen4x3"/>
  <p:notesSz cx="7010400" cy="9296400"/>
  <p:embeddedFontLst>
    <p:embeddedFont>
      <p:font typeface="Allerta" panose="020B0604020202020204" charset="0"/>
      <p:regular r:id="rId53"/>
    </p:embeddedFont>
    <p:embeddedFont>
      <p:font typeface="Calibri" panose="020F0502020204030204" pitchFamily="34" charset="0"/>
      <p:regular r:id="rId54"/>
      <p:bold r:id="rId55"/>
      <p:italic r:id="rId56"/>
      <p:boldItalic r:id="rId57"/>
    </p:embeddedFont>
    <p:embeddedFont>
      <p:font typeface="Lucida Sans" panose="020B0602030504020204" pitchFamily="34" charset="0"/>
      <p:regular r:id="rId58"/>
      <p:bold r:id="rId59"/>
      <p:italic r:id="rId60"/>
      <p:boldItalic r:id="rId6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Beske" initials="" lastIdx="7" clrIdx="0"/>
  <p:cmAuthor id="7" name="Marni Greenstein" initials="MG" lastIdx="31" clrIdx="7"/>
  <p:cmAuthor id="1" name="Marni Greenstein" initials="" lastIdx="9" clrIdx="1"/>
  <p:cmAuthor id="8" name="Astrid Fossum" initials="AF" lastIdx="8" clrIdx="8"/>
  <p:cmAuthor id="2" name="Amy Salgo" initials="" lastIdx="1" clrIdx="2"/>
  <p:cmAuthor id="9" name="Sultana Salma" initials="SS" lastIdx="39" clrIdx="9"/>
  <p:cmAuthor id="3" name="Catherine Schmidt" initials="" lastIdx="3" clrIdx="3"/>
  <p:cmAuthor id="10" name="emk" initials="e" lastIdx="25" clrIdx="10"/>
  <p:cmAuthor id="4" name="Cathy Schmidt" initials="" lastIdx="2" clrIdx="4"/>
  <p:cmAuthor id="5" name="galasso_s" initials="" lastIdx="5" clrIdx="5"/>
  <p:cmAuthor id="6" name="" initials=""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469"/>
    <a:srgbClr val="3F3F39"/>
    <a:srgbClr val="2A72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BC5A55-CB45-445F-97B2-9C98B19936D8}">
  <a:tblStyle styleId="{2EBC5A55-CB45-445F-97B2-9C98B19936D8}"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BCD01212-CF8A-498E-B9D2-57808AA04756}" styleName="Table_1"/>
  <a:tblStyle styleId="{28AE93D7-6F7C-40C4-84EF-E4B968260A3D}" styleName="Table_2">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40" autoAdjust="0"/>
  </p:normalViewPr>
  <p:slideViewPr>
    <p:cSldViewPr snapToGrid="0">
      <p:cViewPr varScale="1">
        <p:scale>
          <a:sx n="55" d="100"/>
          <a:sy n="55" d="100"/>
        </p:scale>
        <p:origin x="18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3.fntdata"/><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9.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4.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7.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2.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F29F024-1719-435E-93A2-EB6BB82201F1}" type="datetimeFigureOut">
              <a:rPr lang="en-US" smtClean="0"/>
              <a:t>1/23/2020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7650CE9-BCF6-42D7-A596-AD16B42F5D4F}" type="slidenum">
              <a:rPr lang="en-US" smtClean="0"/>
              <a:t>‹#›</a:t>
            </a:fld>
            <a:endParaRPr lang="en-US"/>
          </a:p>
        </p:txBody>
      </p:sp>
    </p:spTree>
    <p:extLst>
      <p:ext uri="{BB962C8B-B14F-4D97-AF65-F5344CB8AC3E}">
        <p14:creationId xmlns:p14="http://schemas.microsoft.com/office/powerpoint/2010/main" val="1515015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970939" y="0"/>
            <a:ext cx="3037839" cy="46481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41" y="4415791"/>
            <a:ext cx="5608319" cy="418337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829965"/>
            <a:ext cx="3037839" cy="46481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970939" y="8829965"/>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948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701041" y="4415791"/>
            <a:ext cx="5608319" cy="4183379"/>
          </a:xfrm>
          <a:prstGeom prst="rect">
            <a:avLst/>
          </a:prstGeom>
        </p:spPr>
        <p:txBody>
          <a:bodyPr lIns="91425" tIns="91425" rIns="91425" bIns="91425" anchor="t" anchorCtr="0">
            <a:noAutofit/>
          </a:bodyPr>
          <a:lstStyle/>
          <a:p>
            <a:r>
              <a:rPr lang="en-US" sz="1200" kern="1200">
                <a:solidFill>
                  <a:schemeClr val="tx1"/>
                </a:solidFill>
                <a:effectLst/>
                <a:latin typeface="+mn-lt"/>
                <a:ea typeface="+mn-ea"/>
                <a:cs typeface="+mn-cs"/>
              </a:rPr>
              <a:t>This module was last updated on September 2016.</a:t>
            </a:r>
          </a:p>
        </p:txBody>
      </p:sp>
      <p:sp>
        <p:nvSpPr>
          <p:cNvPr id="229" name="Shape 2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60786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701041" y="4415791"/>
            <a:ext cx="5608319" cy="4183379"/>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Give a high-level overview of the tool</a:t>
            </a:r>
          </a:p>
          <a:p>
            <a:pPr lvl="0" rtl="0">
              <a:spcBef>
                <a:spcPts val="0"/>
              </a:spcBef>
              <a:buClr>
                <a:schemeClr val="dk1"/>
              </a:buClr>
              <a:buFont typeface="Arial"/>
              <a:buNone/>
            </a:pPr>
            <a:endParaRPr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tx1"/>
                </a:solidFill>
                <a:latin typeface="Calibri" panose="020F0502020204030204" pitchFamily="34" charset="0"/>
                <a:ea typeface="Calibri"/>
                <a:cs typeface="Calibri"/>
                <a:sym typeface="Calibri"/>
              </a:rPr>
              <a:t>There</a:t>
            </a:r>
            <a:r>
              <a:rPr lang="en-US" sz="1200" baseline="0" dirty="0">
                <a:solidFill>
                  <a:schemeClr val="tx1"/>
                </a:solidFill>
                <a:latin typeface="Calibri" panose="020F0502020204030204" pitchFamily="34" charset="0"/>
                <a:ea typeface="Calibri"/>
                <a:cs typeface="Calibri"/>
                <a:sym typeface="Calibri"/>
              </a:rPr>
              <a:t> are two</a:t>
            </a:r>
            <a:r>
              <a:rPr lang="en-US" sz="1200" dirty="0">
                <a:solidFill>
                  <a:schemeClr val="tx1"/>
                </a:solidFill>
                <a:latin typeface="Calibri" panose="020F0502020204030204" pitchFamily="34" charset="0"/>
                <a:ea typeface="Calibri"/>
                <a:cs typeface="Calibri"/>
                <a:sym typeface="Calibri"/>
              </a:rPr>
              <a:t> types</a:t>
            </a:r>
            <a:r>
              <a:rPr lang="en-US" sz="1200" baseline="0" dirty="0">
                <a:solidFill>
                  <a:schemeClr val="tx1"/>
                </a:solidFill>
                <a:latin typeface="Calibri" panose="020F0502020204030204" pitchFamily="34" charset="0"/>
                <a:ea typeface="Calibri"/>
                <a:cs typeface="Calibri"/>
                <a:sym typeface="Calibri"/>
              </a:rPr>
              <a:t> of </a:t>
            </a:r>
            <a:r>
              <a:rPr lang="en-US" sz="1200" dirty="0">
                <a:solidFill>
                  <a:schemeClr val="tx1"/>
                </a:solidFill>
                <a:latin typeface="Calibri" panose="020F0502020204030204" pitchFamily="34" charset="0"/>
                <a:ea typeface="Calibri"/>
                <a:cs typeface="Calibri"/>
                <a:sym typeface="Calibri"/>
              </a:rPr>
              <a:t>criteria in the IMET: Non-Negotiable and Alignment.</a:t>
            </a:r>
            <a:r>
              <a:rPr lang="en-US" sz="1200" baseline="0" dirty="0">
                <a:solidFill>
                  <a:schemeClr val="tx1"/>
                </a:solidFill>
                <a:latin typeface="Calibri" panose="020F0502020204030204" pitchFamily="34" charset="0"/>
                <a:ea typeface="Calibri"/>
                <a:cs typeface="Calibri"/>
                <a:sym typeface="Calibri"/>
              </a:rPr>
              <a:t>  Each criterion has metrics that are rated individually to determine whether the criterion is met.</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The Non-Negotiables evaluate the way instructional materials treat the most important shifts required by the CCSS: focus and coherence.</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The Alignment criteria evaluate other important aspects of the Shifts and Standards.</a:t>
            </a:r>
            <a:endParaRPr dirty="0">
              <a:solidFill>
                <a:schemeClr val="tx1"/>
              </a:solidFill>
              <a:latin typeface="Calibri" panose="020F0502020204030204" pitchFamily="34" charset="0"/>
            </a:endParaRPr>
          </a:p>
          <a:p>
            <a:pPr>
              <a:spcBef>
                <a:spcPts val="0"/>
              </a:spcBef>
              <a:buNone/>
            </a:pPr>
            <a:endParaRPr dirty="0">
              <a:solidFill>
                <a:schemeClr val="tx1"/>
              </a:solidFill>
              <a:latin typeface="Calibri" panose="020F0502020204030204" pitchFamily="34" charset="0"/>
            </a:endParaRPr>
          </a:p>
        </p:txBody>
      </p:sp>
      <p:sp>
        <p:nvSpPr>
          <p:cNvPr id="489" name="Shape 4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9220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26" name="Shape 726"/>
          <p:cNvSpPr txBox="1">
            <a:spLocks noGrp="1"/>
          </p:cNvSpPr>
          <p:nvPr>
            <p:ph type="body" idx="1"/>
          </p:nvPr>
        </p:nvSpPr>
        <p:spPr>
          <a:xfrm>
            <a:off x="701041" y="4415789"/>
            <a:ext cx="5608319" cy="4276072"/>
          </a:xfrm>
          <a:prstGeom prst="rect">
            <a:avLst/>
          </a:prstGeom>
          <a:noFill/>
          <a:ln>
            <a:noFill/>
          </a:ln>
        </p:spPr>
        <p:txBody>
          <a:bodyPr lIns="93175" tIns="46550" rIns="93175" bIns="4655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baseline="0" dirty="0">
                <a:solidFill>
                  <a:srgbClr val="000000"/>
                </a:solidFill>
                <a:latin typeface="Calibri" panose="020F0502020204030204" pitchFamily="34" charset="0"/>
                <a:ea typeface="Arial"/>
                <a:cs typeface="Arial"/>
                <a:sym typeface="Arial"/>
              </a:rPr>
              <a:t>Big Idea:  Name the three shifts prior to going into detail about each.</a:t>
            </a:r>
          </a:p>
          <a:p>
            <a:pPr marL="0" marR="0" lvl="0" indent="0" algn="l" rtl="0">
              <a:spcBef>
                <a:spcPts val="0"/>
              </a:spcBef>
              <a:buClr>
                <a:schemeClr val="dk1"/>
              </a:buClr>
              <a:buSzPct val="25000"/>
              <a:buFont typeface="Arial"/>
              <a:buNone/>
            </a:pPr>
            <a:endParaRPr lang="en-US" sz="1200" b="0" i="0" u="none" strike="noStrike" cap="none" baseline="0" dirty="0">
              <a:solidFill>
                <a:schemeClr val="dk1"/>
              </a:solidFill>
              <a:latin typeface="Calibri" panose="020F0502020204030204" pitchFamily="34" charset="0"/>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dirty="0">
                <a:solidFill>
                  <a:schemeClr val="dk1"/>
                </a:solidFill>
                <a:latin typeface="Calibri" panose="020F0502020204030204" pitchFamily="34" charset="0"/>
                <a:ea typeface="Arial"/>
                <a:cs typeface="Arial"/>
                <a:sym typeface="Arial"/>
              </a:rPr>
              <a:t>Talking Points:</a:t>
            </a:r>
          </a:p>
          <a:p>
            <a:pPr marL="171450" marR="0" lvl="0" indent="-171450" algn="l" rtl="0">
              <a:spcBef>
                <a:spcPts val="0"/>
              </a:spcBef>
              <a:buClr>
                <a:schemeClr val="dk1"/>
              </a:buClr>
              <a:buSzPct val="25000"/>
              <a:buFont typeface="Calibri" panose="020F0502020204030204" pitchFamily="34" charset="0"/>
              <a:buChar char="-"/>
            </a:pPr>
            <a:r>
              <a:rPr lang="en-US" sz="1200" b="0" i="0" u="none" strike="noStrike" cap="none" baseline="0" dirty="0">
                <a:solidFill>
                  <a:schemeClr val="dk1"/>
                </a:solidFill>
                <a:latin typeface="Calibri" panose="020F0502020204030204" pitchFamily="34" charset="0"/>
                <a:ea typeface="Arial"/>
                <a:cs typeface="Arial"/>
                <a:sym typeface="Arial"/>
              </a:rPr>
              <a:t>The Common Core State Standards for Mathematics were designed to address the need for change in mathematics instruction. To learn more about instructional materials that are aligned to the Standards, we are going to talk about the three shifts which represent the overarching messages.</a:t>
            </a:r>
          </a:p>
          <a:p>
            <a:pPr marL="171450" marR="0" lvl="0" indent="-171450" algn="l" rtl="0">
              <a:spcBef>
                <a:spcPts val="0"/>
              </a:spcBef>
              <a:buClr>
                <a:schemeClr val="dk1"/>
              </a:buClr>
              <a:buSzPct val="25000"/>
              <a:buFont typeface="Calibri" panose="020F0502020204030204" pitchFamily="34" charset="0"/>
              <a:buChar char="-"/>
            </a:pPr>
            <a:r>
              <a:rPr lang="en-US" sz="1200" b="0" i="0" u="none" strike="noStrike" cap="none" baseline="0" dirty="0">
                <a:solidFill>
                  <a:srgbClr val="000000"/>
                </a:solidFill>
                <a:latin typeface="Calibri" panose="020F0502020204030204" pitchFamily="34" charset="0"/>
                <a:ea typeface="Arial"/>
                <a:cs typeface="Arial"/>
                <a:sym typeface="Arial"/>
              </a:rPr>
              <a:t>These Shifts are meant to be succinct, and easy to remember; we’ll discuss them each in turn. </a:t>
            </a:r>
          </a:p>
          <a:p>
            <a:pPr marL="285750" marR="0" lvl="0" indent="-257175" algn="l" rtl="0">
              <a:spcBef>
                <a:spcPts val="0"/>
              </a:spcBef>
              <a:buClr>
                <a:schemeClr val="dk1"/>
              </a:buClr>
              <a:buFont typeface="Arial"/>
              <a:buNone/>
            </a:pPr>
            <a:endParaRPr sz="1800" b="0" i="0" u="none" strike="noStrike" cap="none" baseline="0" dirty="0">
              <a:solidFill>
                <a:srgbClr val="000000"/>
              </a:solidFill>
              <a:latin typeface="Arial"/>
              <a:ea typeface="Arial"/>
              <a:cs typeface="Arial"/>
              <a:sym typeface="Arial"/>
            </a:endParaRPr>
          </a:p>
        </p:txBody>
      </p:sp>
      <p:sp>
        <p:nvSpPr>
          <p:cNvPr id="727" name="Shape 727"/>
          <p:cNvSpPr txBox="1">
            <a:spLocks noGrp="1"/>
          </p:cNvSpPr>
          <p:nvPr>
            <p:ph type="sldNum" idx="12"/>
          </p:nvPr>
        </p:nvSpPr>
        <p:spPr>
          <a:xfrm>
            <a:off x="3970939" y="8997581"/>
            <a:ext cx="3037839" cy="297208"/>
          </a:xfrm>
          <a:prstGeom prst="rect">
            <a:avLst/>
          </a:prstGeom>
          <a:noFill/>
          <a:ln>
            <a:noFill/>
          </a:ln>
        </p:spPr>
        <p:txBody>
          <a:bodyPr lIns="93175" tIns="46550" rIns="93175" bIns="46550" anchor="b" anchorCtr="0">
            <a:noAutofit/>
          </a:bodyPr>
          <a:lstStyle/>
          <a:p>
            <a:pPr marL="0" marR="0" lvl="0" indent="0" algn="r" rtl="0">
              <a:spcBef>
                <a:spcPts val="0"/>
              </a:spcBef>
              <a:buSzPct val="25000"/>
              <a:buNone/>
            </a:pPr>
            <a:r>
              <a:rPr lang="en-US" sz="1300" b="0" i="0" u="none" strike="noStrike" cap="none" baseline="0">
                <a:solidFill>
                  <a:srgbClr val="000000"/>
                </a:solidFill>
                <a:latin typeface="Arial"/>
                <a:ea typeface="Arial"/>
                <a:cs typeface="Arial"/>
                <a:sym typeface="Arial"/>
              </a:rPr>
              <a:t> </a:t>
            </a:r>
          </a:p>
        </p:txBody>
      </p:sp>
    </p:spTree>
    <p:extLst>
      <p:ext uri="{BB962C8B-B14F-4D97-AF65-F5344CB8AC3E}">
        <p14:creationId xmlns:p14="http://schemas.microsoft.com/office/powerpoint/2010/main" val="778811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4" name="Shape 534"/>
          <p:cNvSpPr txBox="1">
            <a:spLocks noGrp="1"/>
          </p:cNvSpPr>
          <p:nvPr>
            <p:ph type="body" idx="1"/>
          </p:nvPr>
        </p:nvSpPr>
        <p:spPr>
          <a:xfrm>
            <a:off x="701039" y="4415789"/>
            <a:ext cx="5608200" cy="4183500"/>
          </a:xfrm>
          <a:prstGeom prst="rect">
            <a:avLst/>
          </a:prstGeom>
          <a:noFill/>
          <a:ln>
            <a:noFill/>
          </a:ln>
        </p:spPr>
        <p:txBody>
          <a:bodyPr lIns="93275" tIns="93275" rIns="93275" bIns="93275"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1200" b="0" i="0" u="none" strike="noStrike" cap="none" baseline="0" dirty="0">
                <a:solidFill>
                  <a:schemeClr val="tx1"/>
                </a:solidFill>
                <a:latin typeface="Calibri" panose="020F0502020204030204" pitchFamily="34" charset="0"/>
                <a:ea typeface="Arial"/>
                <a:cs typeface="Arial"/>
                <a:sym typeface="Arial"/>
              </a:rPr>
              <a:t>Big Idea: Review of the shift of Focus.</a:t>
            </a:r>
          </a:p>
          <a:p>
            <a:pPr marL="177800" marR="0" lvl="0" indent="-114300" algn="l" rtl="0">
              <a:lnSpc>
                <a:spcPct val="80000"/>
              </a:lnSpc>
              <a:spcBef>
                <a:spcPts val="0"/>
              </a:spcBef>
              <a:spcAft>
                <a:spcPts val="0"/>
              </a:spcAft>
              <a:buClr>
                <a:schemeClr val="dk1"/>
              </a:buClr>
              <a:buFont typeface="Arial"/>
              <a:buNone/>
            </a:pPr>
            <a:endParaRPr sz="1200" b="0" i="0" u="none" strike="noStrike" cap="none" baseline="0" dirty="0">
              <a:solidFill>
                <a:schemeClr val="tx1"/>
              </a:solidFill>
              <a:latin typeface="Calibri" panose="020F0502020204030204" pitchFamily="34" charset="0"/>
              <a:ea typeface="Arial"/>
              <a:cs typeface="Arial"/>
              <a:sym typeface="Arial"/>
            </a:endParaRPr>
          </a:p>
          <a:p>
            <a:pPr marL="6350" marR="0" lvl="0" indent="0" algn="l" rtl="0">
              <a:lnSpc>
                <a:spcPct val="80000"/>
              </a:lnSpc>
              <a:spcBef>
                <a:spcPts val="0"/>
              </a:spcBef>
              <a:spcAft>
                <a:spcPts val="0"/>
              </a:spcAft>
              <a:buClr>
                <a:schemeClr val="dk1"/>
              </a:buClr>
              <a:buSzPct val="100000"/>
              <a:buFont typeface="Arial"/>
              <a:buNone/>
            </a:pPr>
            <a:r>
              <a:rPr lang="en-US" sz="1200" b="0" i="0" u="none" strike="noStrike" cap="none" baseline="0" dirty="0">
                <a:solidFill>
                  <a:schemeClr val="tx1"/>
                </a:solidFill>
                <a:latin typeface="Calibri" panose="020F0502020204030204" pitchFamily="34" charset="0"/>
                <a:ea typeface="Arial"/>
                <a:cs typeface="Arial"/>
                <a:sym typeface="Arial"/>
              </a:rPr>
              <a:t>Talking Points: (corresponds to each bullet on the slide)</a:t>
            </a:r>
          </a:p>
          <a:p>
            <a:pPr marL="171450" marR="0" lvl="0" indent="-171450" algn="l" defTabSz="914400" rtl="0" eaLnBrk="1" fontAlgn="auto" latinLnBrk="0" hangingPunct="1">
              <a:lnSpc>
                <a:spcPct val="114000"/>
              </a:lnSpc>
              <a:spcBef>
                <a:spcPts val="0"/>
              </a:spcBef>
              <a:spcAft>
                <a:spcPts val="0"/>
              </a:spcAft>
              <a:buClr>
                <a:schemeClr val="dk1"/>
              </a:buClr>
              <a:buSzPct val="100000"/>
              <a:buFont typeface="Calibri" panose="020F0502020204030204" pitchFamily="34" charset="0"/>
              <a:buChar char="-"/>
              <a:tabLst/>
              <a:defRPr/>
            </a:pPr>
            <a:r>
              <a:rPr lang="en-US" sz="1200" dirty="0">
                <a:solidFill>
                  <a:schemeClr val="tx1"/>
                </a:solidFill>
                <a:latin typeface="Calibri" panose="020F0502020204030204" pitchFamily="34" charset="0"/>
              </a:rPr>
              <a:t>Significantly narrow the scope of content and deepen how time and energy is spent in the math classroom. </a:t>
            </a:r>
            <a:r>
              <a:rPr lang="en-US" sz="1200" dirty="0">
                <a:solidFill>
                  <a:schemeClr val="tx1"/>
                </a:solidFill>
                <a:latin typeface="Calibri" panose="020F0502020204030204" pitchFamily="34" charset="0"/>
                <a:ea typeface="Calibri"/>
                <a:cs typeface="Calibri"/>
                <a:sym typeface="Calibri"/>
              </a:rPr>
              <a:t>This is that notion of “the power of the eraser.” We don’t focus and do less just to do less; we focus to allow the time to go more deeply into content.  </a:t>
            </a:r>
          </a:p>
          <a:p>
            <a:pPr marL="171450" marR="0" lvl="0" indent="-171450" algn="l" defTabSz="914400" rtl="0" eaLnBrk="1" fontAlgn="auto" latinLnBrk="0" hangingPunct="1">
              <a:lnSpc>
                <a:spcPct val="114000"/>
              </a:lnSpc>
              <a:spcBef>
                <a:spcPts val="0"/>
              </a:spcBef>
              <a:spcAft>
                <a:spcPts val="0"/>
              </a:spcAft>
              <a:buClr>
                <a:schemeClr val="dk1"/>
              </a:buClr>
              <a:buSzPct val="100000"/>
              <a:buFont typeface="Calibri" panose="020F0502020204030204" pitchFamily="34" charset="0"/>
              <a:buChar char="-"/>
              <a:tabLst/>
              <a:defRPr/>
            </a:pPr>
            <a:r>
              <a:rPr lang="en-US" sz="1200" dirty="0">
                <a:solidFill>
                  <a:schemeClr val="tx1"/>
                </a:solidFill>
                <a:latin typeface="Calibri" panose="020F0502020204030204" pitchFamily="34" charset="0"/>
              </a:rPr>
              <a:t>Focus deeply on what is emphasized in the Standards, so that students gain strong foundations. </a:t>
            </a:r>
            <a:r>
              <a:rPr lang="en-US" sz="1200" dirty="0">
                <a:solidFill>
                  <a:schemeClr val="tx1"/>
                </a:solidFill>
                <a:latin typeface="Calibri" panose="020F0502020204030204" pitchFamily="34" charset="0"/>
                <a:ea typeface="Calibri"/>
                <a:cs typeface="Calibri"/>
                <a:sym typeface="Calibri"/>
              </a:rPr>
              <a:t>Rather than skating through a lot of topics</a:t>
            </a:r>
            <a:r>
              <a:rPr lang="en-US" sz="1200" baseline="0" dirty="0">
                <a:solidFill>
                  <a:schemeClr val="tx1"/>
                </a:solidFill>
                <a:latin typeface="Calibri" panose="020F0502020204030204" pitchFamily="34" charset="0"/>
                <a:ea typeface="Calibri"/>
                <a:cs typeface="Calibri"/>
                <a:sym typeface="Calibri"/>
              </a:rPr>
              <a:t> (</a:t>
            </a:r>
            <a:r>
              <a:rPr lang="en-US" sz="1200" dirty="0">
                <a:solidFill>
                  <a:schemeClr val="tx1"/>
                </a:solidFill>
                <a:latin typeface="Calibri" panose="020F0502020204030204" pitchFamily="34" charset="0"/>
                <a:ea typeface="Calibri"/>
                <a:cs typeface="Calibri"/>
                <a:sym typeface="Calibri"/>
              </a:rPr>
              <a:t>covering the curriculum),</a:t>
            </a:r>
            <a:r>
              <a:rPr lang="en-US" sz="1200" baseline="0" dirty="0">
                <a:solidFill>
                  <a:schemeClr val="tx1"/>
                </a:solidFill>
                <a:latin typeface="Calibri" panose="020F0502020204030204" pitchFamily="34" charset="0"/>
                <a:ea typeface="Calibri"/>
                <a:cs typeface="Calibri"/>
                <a:sym typeface="Calibri"/>
              </a:rPr>
              <a:t> </a:t>
            </a:r>
            <a:r>
              <a:rPr lang="en-US" sz="1200" dirty="0">
                <a:solidFill>
                  <a:schemeClr val="tx1"/>
                </a:solidFill>
                <a:latin typeface="Calibri" panose="020F0502020204030204" pitchFamily="34" charset="0"/>
                <a:ea typeface="Calibri"/>
                <a:cs typeface="Calibri"/>
                <a:sym typeface="Calibri"/>
              </a:rPr>
              <a:t>there are fewer topics on the list–</a:t>
            </a:r>
            <a:r>
              <a:rPr lang="en-US" sz="1200" baseline="0" dirty="0">
                <a:solidFill>
                  <a:schemeClr val="tx1"/>
                </a:solidFill>
                <a:latin typeface="Calibri" panose="020F0502020204030204" pitchFamily="34" charset="0"/>
                <a:ea typeface="Calibri"/>
                <a:cs typeface="Calibri"/>
                <a:sym typeface="Calibri"/>
              </a:rPr>
              <a:t> but </a:t>
            </a:r>
            <a:r>
              <a:rPr lang="en-US" sz="1200" dirty="0">
                <a:solidFill>
                  <a:schemeClr val="tx1"/>
                </a:solidFill>
                <a:latin typeface="Calibri" panose="020F0502020204030204" pitchFamily="34" charset="0"/>
                <a:ea typeface="Calibri"/>
                <a:cs typeface="Calibri"/>
                <a:sym typeface="Calibri"/>
              </a:rPr>
              <a:t>the expectations in those topics are much deeper.  Without focus, deep understanding of core math concepts for all students cannot be realized.</a:t>
            </a:r>
            <a:r>
              <a:rPr lang="en-US" sz="1200" baseline="0" dirty="0">
                <a:solidFill>
                  <a:schemeClr val="tx1"/>
                </a:solidFill>
                <a:latin typeface="Calibri" panose="020F0502020204030204" pitchFamily="34" charset="0"/>
                <a:ea typeface="Calibri"/>
                <a:cs typeface="Calibri"/>
                <a:sym typeface="Calibri"/>
              </a:rPr>
              <a:t> Relate to Algebra and HS graduation.</a:t>
            </a:r>
            <a:endParaRPr lang="en-US" sz="1200" baseline="0" dirty="0">
              <a:solidFill>
                <a:schemeClr val="tx1"/>
              </a:solidFill>
              <a:latin typeface="Calibri" panose="020F0502020204030204" pitchFamily="34" charset="0"/>
              <a:ea typeface="+mn-ea"/>
              <a:cs typeface="+mn-cs"/>
              <a:sym typeface="Calibri"/>
            </a:endParaRPr>
          </a:p>
          <a:p>
            <a:pPr marL="171450" marR="0" lvl="0" indent="-171450" algn="l" defTabSz="914400" rtl="0" eaLnBrk="1" fontAlgn="auto" latinLnBrk="0" hangingPunct="1">
              <a:lnSpc>
                <a:spcPct val="114000"/>
              </a:lnSpc>
              <a:spcBef>
                <a:spcPts val="0"/>
              </a:spcBef>
              <a:spcAft>
                <a:spcPts val="0"/>
              </a:spcAft>
              <a:buClr>
                <a:schemeClr val="dk1"/>
              </a:buClr>
              <a:buSzPct val="100000"/>
              <a:buFont typeface="Calibri" panose="020F0502020204030204" pitchFamily="34" charset="0"/>
              <a:buChar char="-"/>
              <a:tabLst/>
              <a:defRPr/>
            </a:pPr>
            <a:r>
              <a:rPr lang="en-US" sz="1200" dirty="0">
                <a:solidFill>
                  <a:schemeClr val="tx1"/>
                </a:solidFill>
                <a:latin typeface="Calibri" panose="020F0502020204030204" pitchFamily="34" charset="0"/>
              </a:rPr>
              <a:t>Move away from "mile wide, inch deep" curricula. </a:t>
            </a:r>
            <a:r>
              <a:rPr lang="en-US" sz="1200" dirty="0">
                <a:solidFill>
                  <a:schemeClr val="tx1"/>
                </a:solidFill>
                <a:latin typeface="Calibri" panose="020F0502020204030204" pitchFamily="34" charset="0"/>
                <a:ea typeface="Calibri"/>
                <a:cs typeface="Calibri"/>
                <a:sym typeface="Calibri"/>
              </a:rPr>
              <a:t>Many math teachers in the U.S. can relate to a “mile wide, inch deep” curriculum where instruction feels rushed.  Prior to CCSSM, teachers might even realize that students don’t have a solid understanding and move on anyway, due to the pressure to cover everything.  </a:t>
            </a:r>
          </a:p>
          <a:p>
            <a:pPr marL="171450" marR="0" lvl="0" indent="-171450" algn="l" defTabSz="914400" rtl="0" eaLnBrk="1" fontAlgn="auto" latinLnBrk="0" hangingPunct="1">
              <a:lnSpc>
                <a:spcPct val="114000"/>
              </a:lnSpc>
              <a:spcBef>
                <a:spcPts val="0"/>
              </a:spcBef>
              <a:spcAft>
                <a:spcPts val="0"/>
              </a:spcAft>
              <a:buClr>
                <a:schemeClr val="dk1"/>
              </a:buClr>
              <a:buSzPct val="100000"/>
              <a:buFont typeface="Calibri" panose="020F0502020204030204" pitchFamily="34" charset="0"/>
              <a:buChar char="-"/>
              <a:tabLst/>
              <a:defRPr/>
            </a:pPr>
            <a:r>
              <a:rPr lang="en-US" sz="1200" dirty="0">
                <a:solidFill>
                  <a:schemeClr val="tx1"/>
                </a:solidFill>
                <a:latin typeface="Calibri" panose="020F0502020204030204" pitchFamily="34" charset="0"/>
              </a:rPr>
              <a:t>“Less topic coverage can be associated with higher scores on those topics covered because students have more time to master the content that is taught.”     -Ginsburg, et al., 2005</a:t>
            </a:r>
          </a:p>
          <a:p>
            <a:pPr marL="171450" marR="0" lvl="0" indent="-171450" algn="l" defTabSz="914400" rtl="0" eaLnBrk="1" fontAlgn="auto" latinLnBrk="0" hangingPunct="1">
              <a:lnSpc>
                <a:spcPct val="114000"/>
              </a:lnSpc>
              <a:spcBef>
                <a:spcPts val="0"/>
              </a:spcBef>
              <a:spcAft>
                <a:spcPts val="0"/>
              </a:spcAft>
              <a:buClr>
                <a:schemeClr val="dk1"/>
              </a:buClr>
              <a:buSzPct val="100000"/>
              <a:buFont typeface="Calibri" panose="020F0502020204030204" pitchFamily="34" charset="0"/>
              <a:buChar char="-"/>
              <a:tabLst/>
              <a:defRPr/>
            </a:pPr>
            <a:r>
              <a:rPr lang="en-US" sz="1200" i="1" dirty="0">
                <a:solidFill>
                  <a:schemeClr val="tx1"/>
                </a:solidFill>
                <a:latin typeface="Calibri" panose="020F0502020204030204" pitchFamily="34" charset="0"/>
                <a:ea typeface="Calibri"/>
                <a:cs typeface="Calibri"/>
                <a:sym typeface="Calibri"/>
              </a:rPr>
              <a:t>(Summary</a:t>
            </a:r>
            <a:r>
              <a:rPr lang="en-US" sz="1200" i="1" baseline="0" dirty="0">
                <a:solidFill>
                  <a:schemeClr val="tx1"/>
                </a:solidFill>
                <a:latin typeface="Calibri" panose="020F0502020204030204" pitchFamily="34" charset="0"/>
                <a:ea typeface="Calibri"/>
                <a:cs typeface="Calibri"/>
                <a:sym typeface="Calibri"/>
              </a:rPr>
              <a:t> information for the slide.)  </a:t>
            </a:r>
            <a:r>
              <a:rPr lang="en-US" sz="1200" dirty="0">
                <a:solidFill>
                  <a:schemeClr val="tx1"/>
                </a:solidFill>
                <a:latin typeface="Calibri" panose="020F0502020204030204" pitchFamily="34" charset="0"/>
                <a:ea typeface="Calibri"/>
                <a:cs typeface="Calibri"/>
                <a:sym typeface="Calibri"/>
              </a:rPr>
              <a:t>The Trends in International Math and Science Study (TIMSS) not only ranks assessment performance of many industrialized nations, but also analyzes the education systems of those countries.  It showed that curriculum in the U.S. “covers” far more topics than those countries that significantly outperform us. In fact, the TIMSS study revealed that in grade 4, high scoring Hong Kong covered only 52% of the topics assessed in TIMSS. However, the U.S., on average, covered 83%. In the U.S. we have been covering more topics with the net result of learning less about them. In essence, we need to “go slow to go fast”- when students have a deep understanding</a:t>
            </a:r>
            <a:r>
              <a:rPr lang="en-US" sz="1200" baseline="0" dirty="0">
                <a:solidFill>
                  <a:schemeClr val="tx1"/>
                </a:solidFill>
                <a:latin typeface="Calibri" panose="020F0502020204030204" pitchFamily="34" charset="0"/>
                <a:ea typeface="Calibri"/>
                <a:cs typeface="Calibri"/>
                <a:sym typeface="Calibri"/>
              </a:rPr>
              <a:t> of major topics, they are able to make connections and figure out problems, even those they haven’t been explicitly taught. </a:t>
            </a:r>
            <a:endParaRPr lang="en-US" sz="1200" dirty="0">
              <a:solidFill>
                <a:schemeClr val="tx1"/>
              </a:solidFill>
              <a:latin typeface="Calibri" panose="020F0502020204030204" pitchFamily="34" charset="0"/>
              <a:ea typeface="Calibri"/>
              <a:cs typeface="Calibri"/>
              <a:sym typeface="Calibri"/>
            </a:endParaRPr>
          </a:p>
          <a:p>
            <a:pPr marL="0" lvl="0" indent="0" rtl="0">
              <a:lnSpc>
                <a:spcPct val="114000"/>
              </a:lnSpc>
              <a:spcBef>
                <a:spcPts val="1200"/>
              </a:spcBef>
              <a:buClr>
                <a:schemeClr val="dk1"/>
              </a:buClr>
              <a:buSzPct val="100000"/>
              <a:buFont typeface="Arial"/>
              <a:buNone/>
            </a:pPr>
            <a:endParaRPr lang="en-US" sz="1200" dirty="0">
              <a:solidFill>
                <a:schemeClr val="tx1"/>
              </a:solidFill>
              <a:latin typeface="Calibri" panose="020F0502020204030204" pitchFamily="34" charset="0"/>
            </a:endParaRPr>
          </a:p>
        </p:txBody>
      </p:sp>
      <p:sp>
        <p:nvSpPr>
          <p:cNvPr id="535" name="Shape 535"/>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3623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9" name="Shape 549"/>
          <p:cNvSpPr txBox="1">
            <a:spLocks noGrp="1"/>
          </p:cNvSpPr>
          <p:nvPr>
            <p:ph type="body" idx="1"/>
          </p:nvPr>
        </p:nvSpPr>
        <p:spPr>
          <a:xfrm>
            <a:off x="701039" y="4415789"/>
            <a:ext cx="5608200" cy="4183500"/>
          </a:xfrm>
          <a:prstGeom prst="rect">
            <a:avLst/>
          </a:prstGeom>
          <a:noFill/>
          <a:ln>
            <a:noFill/>
          </a:ln>
        </p:spPr>
        <p:txBody>
          <a:bodyPr lIns="93275" tIns="93275" rIns="93275" bIns="93275"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1200" b="0" i="0" u="none" strike="noStrike" cap="none" baseline="0" dirty="0">
                <a:solidFill>
                  <a:schemeClr val="tx1"/>
                </a:solidFill>
                <a:latin typeface="Calibri" panose="020F0502020204030204" pitchFamily="34" charset="0"/>
                <a:ea typeface="Arial"/>
                <a:cs typeface="Arial"/>
                <a:sym typeface="Arial"/>
              </a:rPr>
              <a:t>Big Idea:  Review of the shift of Coherence</a:t>
            </a:r>
          </a:p>
          <a:p>
            <a:pPr marL="177800" marR="0" lvl="0" indent="-114300" algn="l" rtl="0">
              <a:lnSpc>
                <a:spcPct val="80000"/>
              </a:lnSpc>
              <a:spcBef>
                <a:spcPts val="0"/>
              </a:spcBef>
              <a:spcAft>
                <a:spcPts val="0"/>
              </a:spcAft>
              <a:buClr>
                <a:schemeClr val="dk1"/>
              </a:buClr>
              <a:buFont typeface="Arial"/>
              <a:buNone/>
            </a:pPr>
            <a:endParaRPr sz="1200" b="0" i="0" u="none" strike="noStrike" cap="none" baseline="0" dirty="0">
              <a:solidFill>
                <a:schemeClr val="tx1"/>
              </a:solidFill>
              <a:latin typeface="Calibri" panose="020F0502020204030204" pitchFamily="34" charset="0"/>
              <a:ea typeface="Arial"/>
              <a:cs typeface="Arial"/>
              <a:sym typeface="Arial"/>
            </a:endParaRPr>
          </a:p>
          <a:p>
            <a:pPr marL="6350" marR="0" lvl="0" indent="0" algn="l" rtl="0">
              <a:lnSpc>
                <a:spcPct val="80000"/>
              </a:lnSpc>
              <a:spcBef>
                <a:spcPts val="0"/>
              </a:spcBef>
              <a:spcAft>
                <a:spcPts val="0"/>
              </a:spcAft>
              <a:buClr>
                <a:schemeClr val="dk1"/>
              </a:buClr>
              <a:buSzPct val="100000"/>
              <a:buFont typeface="Arial"/>
              <a:buNone/>
            </a:pPr>
            <a:r>
              <a:rPr lang="en-US" sz="1200" b="0" i="0" u="none" strike="noStrike" cap="none" baseline="0" dirty="0">
                <a:solidFill>
                  <a:schemeClr val="tx1"/>
                </a:solidFill>
                <a:latin typeface="Calibri" panose="020F0502020204030204" pitchFamily="34" charset="0"/>
                <a:ea typeface="Arial"/>
                <a:cs typeface="Arial"/>
                <a:sym typeface="Arial"/>
              </a:rPr>
              <a:t>Talking Points: (corresponds to each bullet on the slide)</a:t>
            </a:r>
          </a:p>
          <a:p>
            <a:pPr marL="171450" lvl="0" indent="-171450" rtl="0">
              <a:lnSpc>
                <a:spcPct val="114000"/>
              </a:lnSpc>
              <a:spcBef>
                <a:spcPts val="0"/>
              </a:spcBef>
              <a:buClr>
                <a:schemeClr val="dk1"/>
              </a:buClr>
              <a:buSzPct val="100000"/>
              <a:buFont typeface="Calibri" panose="020F0502020204030204" pitchFamily="34" charset="0"/>
              <a:buChar char="-"/>
            </a:pPr>
            <a:r>
              <a:rPr lang="en-US" sz="1200" dirty="0">
                <a:solidFill>
                  <a:schemeClr val="tx1"/>
                </a:solidFill>
                <a:latin typeface="Calibri" panose="020F0502020204030204" pitchFamily="34" charset="0"/>
              </a:rPr>
              <a:t>There are two types of coherence required by the Standards:</a:t>
            </a:r>
            <a:r>
              <a:rPr lang="en-US" sz="1200" baseline="0" dirty="0">
                <a:solidFill>
                  <a:schemeClr val="tx1"/>
                </a:solidFill>
                <a:latin typeface="Calibri" panose="020F0502020204030204" pitchFamily="34" charset="0"/>
              </a:rPr>
              <a:t> </a:t>
            </a:r>
            <a:r>
              <a:rPr lang="en-US" sz="1200" dirty="0">
                <a:solidFill>
                  <a:schemeClr val="tx1"/>
                </a:solidFill>
                <a:latin typeface="Calibri" panose="020F0502020204030204" pitchFamily="34" charset="0"/>
              </a:rPr>
              <a:t>connecting topics within a given grade and connecting learning across grades.  Both of these enhance students’ understanding of mathematical concepts.</a:t>
            </a:r>
            <a:r>
              <a:rPr lang="en-US" sz="1200" baseline="0" dirty="0">
                <a:solidFill>
                  <a:schemeClr val="tx1"/>
                </a:solidFill>
                <a:latin typeface="Calibri" panose="020F0502020204030204" pitchFamily="34" charset="0"/>
              </a:rPr>
              <a:t> </a:t>
            </a:r>
            <a:r>
              <a:rPr lang="en-US" sz="1200" dirty="0">
                <a:solidFill>
                  <a:schemeClr val="tx1"/>
                </a:solidFill>
                <a:latin typeface="Calibri" panose="020F0502020204030204" pitchFamily="34" charset="0"/>
              </a:rPr>
              <a:t>The organization</a:t>
            </a:r>
            <a:r>
              <a:rPr lang="en-US" sz="1200" baseline="0" dirty="0">
                <a:solidFill>
                  <a:schemeClr val="tx1"/>
                </a:solidFill>
                <a:latin typeface="Calibri" panose="020F0502020204030204" pitchFamily="34" charset="0"/>
              </a:rPr>
              <a:t> of the Standards themselves build on previous learning, sometimes explicitly in the language of the cluster headings.</a:t>
            </a:r>
          </a:p>
          <a:p>
            <a:pPr marL="171450" lvl="0" indent="-171450" rtl="0">
              <a:lnSpc>
                <a:spcPct val="114000"/>
              </a:lnSpc>
              <a:spcBef>
                <a:spcPts val="0"/>
              </a:spcBef>
              <a:buClr>
                <a:schemeClr val="dk1"/>
              </a:buClr>
              <a:buSzPct val="100000"/>
              <a:buFont typeface="Calibri" panose="020F0502020204030204" pitchFamily="34" charset="0"/>
              <a:buChar char="-"/>
            </a:pPr>
            <a:r>
              <a:rPr lang="en-US" sz="1200" dirty="0">
                <a:solidFill>
                  <a:schemeClr val="tx1"/>
                </a:solidFill>
                <a:latin typeface="Calibri" panose="020F0502020204030204" pitchFamily="34" charset="0"/>
              </a:rPr>
              <a:t>Teachers</a:t>
            </a:r>
            <a:r>
              <a:rPr lang="en-US" sz="1200" baseline="0" dirty="0">
                <a:solidFill>
                  <a:schemeClr val="tx1"/>
                </a:solidFill>
                <a:latin typeface="Calibri" panose="020F0502020204030204" pitchFamily="34" charset="0"/>
              </a:rPr>
              <a:t> should be able to </a:t>
            </a:r>
            <a:r>
              <a:rPr lang="en-US" sz="1200" dirty="0">
                <a:solidFill>
                  <a:schemeClr val="tx1"/>
                </a:solidFill>
                <a:latin typeface="Calibri" panose="020F0502020204030204" pitchFamily="34" charset="0"/>
              </a:rPr>
              <a:t>count on conceptual understanding of core content and build on it.   Sometimes cluster headings</a:t>
            </a:r>
            <a:r>
              <a:rPr lang="en-US" sz="1200" baseline="0" dirty="0">
                <a:solidFill>
                  <a:schemeClr val="tx1"/>
                </a:solidFill>
                <a:latin typeface="Calibri" panose="020F0502020204030204" pitchFamily="34" charset="0"/>
              </a:rPr>
              <a:t> specifically state </a:t>
            </a:r>
            <a:r>
              <a:rPr lang="en-US" sz="1200" dirty="0">
                <a:solidFill>
                  <a:schemeClr val="tx1"/>
                </a:solidFill>
                <a:latin typeface="Calibri" panose="020F0502020204030204" pitchFamily="34" charset="0"/>
              </a:rPr>
              <a:t>that students are building on previous learning</a:t>
            </a:r>
            <a:r>
              <a:rPr lang="en-US" sz="1200" baseline="0" dirty="0">
                <a:solidFill>
                  <a:schemeClr val="tx1"/>
                </a:solidFill>
                <a:latin typeface="Calibri" panose="020F0502020204030204" pitchFamily="34" charset="0"/>
              </a:rPr>
              <a:t>, but even when it’s not explicitly named in a standard or cluster, connecting to previous learning is part of the design of the Standards.  </a:t>
            </a:r>
            <a:r>
              <a:rPr lang="en-US" sz="1200" dirty="0">
                <a:solidFill>
                  <a:schemeClr val="tx1"/>
                </a:solidFill>
                <a:latin typeface="Calibri" panose="020F0502020204030204" pitchFamily="34" charset="0"/>
              </a:rPr>
              <a:t> </a:t>
            </a:r>
            <a:r>
              <a:rPr lang="en-US" sz="1200" b="0" i="0" u="none" strike="noStrike" cap="none" baseline="0" dirty="0">
                <a:solidFill>
                  <a:schemeClr val="tx1"/>
                </a:solidFill>
                <a:latin typeface="Calibri" panose="020F0502020204030204" pitchFamily="34" charset="0"/>
                <a:ea typeface="Calibri"/>
                <a:cs typeface="Calibri"/>
                <a:sym typeface="Calibri"/>
              </a:rPr>
              <a:t>Typically, current math instructional materials spend as much as 25% of the instructional school year on reviewing and re-teaching previous grade level expectations, not as an extension but rather as a re-teaching which doesn’t leverage the coherence of mathematical ideas to focus on the important content.  This eliminates the idea for teachers that “it doesn’t really matter whether my students learned this topic, they will see it again next year.”</a:t>
            </a:r>
          </a:p>
          <a:p>
            <a:pPr marL="171450" lvl="0" indent="-171450" rtl="0">
              <a:lnSpc>
                <a:spcPct val="114000"/>
              </a:lnSpc>
              <a:spcBef>
                <a:spcPts val="0"/>
              </a:spcBef>
              <a:buClr>
                <a:schemeClr val="dk1"/>
              </a:buClr>
              <a:buSzPct val="100000"/>
              <a:buFont typeface="Calibri" panose="020F0502020204030204" pitchFamily="34" charset="0"/>
              <a:buChar char="-"/>
            </a:pPr>
            <a:r>
              <a:rPr lang="en-US" sz="1200" dirty="0">
                <a:solidFill>
                  <a:schemeClr val="tx1"/>
                </a:solidFill>
                <a:latin typeface="Calibri" panose="020F0502020204030204" pitchFamily="34" charset="0"/>
              </a:rPr>
              <a:t>Mathematics makes sense</a:t>
            </a:r>
            <a:r>
              <a:rPr lang="en-US" sz="1200" baseline="0" dirty="0">
                <a:solidFill>
                  <a:schemeClr val="tx1"/>
                </a:solidFill>
                <a:latin typeface="Calibri" panose="020F0502020204030204" pitchFamily="34" charset="0"/>
              </a:rPr>
              <a:t> – this is what high-performing mathematics get</a:t>
            </a:r>
            <a:r>
              <a:rPr lang="en-US" sz="1200" dirty="0">
                <a:solidFill>
                  <a:schemeClr val="tx1"/>
                </a:solidFill>
                <a:latin typeface="Calibri" panose="020F0502020204030204" pitchFamily="34" charset="0"/>
              </a:rPr>
              <a:t>.</a:t>
            </a:r>
            <a:r>
              <a:rPr lang="en-US" sz="1200" baseline="0" dirty="0">
                <a:solidFill>
                  <a:schemeClr val="tx1"/>
                </a:solidFill>
                <a:latin typeface="Calibri" panose="020F0502020204030204" pitchFamily="34" charset="0"/>
              </a:rPr>
              <a:t>  It </a:t>
            </a:r>
            <a:r>
              <a:rPr lang="en-US" sz="1200" b="0" i="0" u="none" strike="noStrike" cap="none" baseline="0" dirty="0">
                <a:solidFill>
                  <a:schemeClr val="tx1"/>
                </a:solidFill>
                <a:latin typeface="Calibri" panose="020F0502020204030204" pitchFamily="34" charset="0"/>
                <a:ea typeface="Calibri"/>
                <a:cs typeface="Calibri"/>
                <a:sym typeface="Calibri"/>
              </a:rPr>
              <a:t>speaks to the idea that math does not consist of a list of isolated topics, but the connectedness is what helps us make sense of math. </a:t>
            </a:r>
          </a:p>
          <a:p>
            <a:pPr marL="6350" marR="0" lvl="0" indent="0" algn="l" rtl="0">
              <a:lnSpc>
                <a:spcPct val="80000"/>
              </a:lnSpc>
              <a:spcBef>
                <a:spcPts val="0"/>
              </a:spcBef>
              <a:spcAft>
                <a:spcPts val="0"/>
              </a:spcAft>
              <a:buClr>
                <a:schemeClr val="dk1"/>
              </a:buClr>
              <a:buSzPct val="100000"/>
              <a:buFont typeface="Arial"/>
              <a:buNone/>
            </a:pPr>
            <a:endParaRPr lang="en-US" sz="1200" b="0" i="0" u="none" strike="noStrike" cap="none" baseline="0" dirty="0">
              <a:solidFill>
                <a:schemeClr val="tx1"/>
              </a:solidFill>
              <a:latin typeface="Calibri" panose="020F0502020204030204" pitchFamily="34" charset="0"/>
              <a:ea typeface="Arial"/>
              <a:cs typeface="Arial"/>
              <a:sym typeface="Arial"/>
            </a:endParaRPr>
          </a:p>
        </p:txBody>
      </p:sp>
      <p:sp>
        <p:nvSpPr>
          <p:cNvPr id="550" name="Shape 550"/>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5421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4" name="Shape 564"/>
          <p:cNvSpPr txBox="1">
            <a:spLocks noGrp="1"/>
          </p:cNvSpPr>
          <p:nvPr>
            <p:ph type="body" idx="1"/>
          </p:nvPr>
        </p:nvSpPr>
        <p:spPr>
          <a:xfrm>
            <a:off x="701039" y="4415789"/>
            <a:ext cx="5608200" cy="4183500"/>
          </a:xfrm>
          <a:prstGeom prst="rect">
            <a:avLst/>
          </a:prstGeom>
          <a:noFill/>
          <a:ln>
            <a:noFill/>
          </a:ln>
        </p:spPr>
        <p:txBody>
          <a:bodyPr lIns="93275" tIns="93275" rIns="93275" bIns="93275"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1200" b="0" i="0" u="none" strike="noStrike" cap="none" baseline="0" dirty="0">
                <a:solidFill>
                  <a:schemeClr val="tx1"/>
                </a:solidFill>
                <a:latin typeface="Calibri" panose="020F0502020204030204" pitchFamily="34" charset="0"/>
                <a:ea typeface="Arial"/>
                <a:cs typeface="Arial"/>
                <a:sym typeface="Arial"/>
              </a:rPr>
              <a:t>Big Idea: Review of the shift of Rigor</a:t>
            </a:r>
          </a:p>
          <a:p>
            <a:pPr marL="177800" marR="0" lvl="0" indent="-114300" algn="l" rtl="0">
              <a:lnSpc>
                <a:spcPct val="80000"/>
              </a:lnSpc>
              <a:spcBef>
                <a:spcPts val="0"/>
              </a:spcBef>
              <a:spcAft>
                <a:spcPts val="0"/>
              </a:spcAft>
              <a:buClr>
                <a:schemeClr val="dk1"/>
              </a:buClr>
              <a:buFont typeface="Arial"/>
              <a:buNone/>
            </a:pPr>
            <a:endParaRPr lang="en-US" sz="1200" b="0" i="0" u="none" strike="noStrike" cap="none" baseline="0" dirty="0">
              <a:solidFill>
                <a:schemeClr val="tx1"/>
              </a:solidFill>
              <a:latin typeface="Calibri" panose="020F0502020204030204" pitchFamily="34" charset="0"/>
              <a:ea typeface="Arial"/>
              <a:cs typeface="Arial"/>
              <a:sym typeface="Arial"/>
            </a:endParaRPr>
          </a:p>
          <a:p>
            <a:pPr marL="6350" marR="0" lvl="0" indent="0" algn="l" rtl="0">
              <a:lnSpc>
                <a:spcPct val="80000"/>
              </a:lnSpc>
              <a:spcBef>
                <a:spcPts val="0"/>
              </a:spcBef>
              <a:spcAft>
                <a:spcPts val="0"/>
              </a:spcAft>
              <a:buClr>
                <a:schemeClr val="dk1"/>
              </a:buClr>
              <a:buSzPct val="100000"/>
              <a:buFont typeface="Arial"/>
              <a:buNone/>
            </a:pPr>
            <a:r>
              <a:rPr lang="en-US" sz="1200" b="0" i="0" u="none" strike="noStrike" cap="none" baseline="0" dirty="0">
                <a:solidFill>
                  <a:schemeClr val="tx1"/>
                </a:solidFill>
                <a:latin typeface="Calibri" panose="020F0502020204030204" pitchFamily="34" charset="0"/>
                <a:ea typeface="Arial"/>
                <a:cs typeface="Arial"/>
                <a:sym typeface="Arial"/>
              </a:rPr>
              <a:t>Talking Points:</a:t>
            </a:r>
          </a:p>
          <a:p>
            <a:pPr marL="177800" marR="0" lvl="0" indent="-171450" algn="l" rtl="0">
              <a:lnSpc>
                <a:spcPct val="80000"/>
              </a:lnSpc>
              <a:spcBef>
                <a:spcPts val="0"/>
              </a:spcBef>
              <a:spcAft>
                <a:spcPts val="0"/>
              </a:spcAft>
              <a:buClr>
                <a:schemeClr val="dk1"/>
              </a:buClr>
              <a:buSzPct val="100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Arial"/>
                <a:cs typeface="Arial"/>
                <a:sym typeface="Arial"/>
              </a:rPr>
              <a:t>Although rigor has a lot of uses in education, there is a very precise definition in the CCSS and what they require.</a:t>
            </a:r>
          </a:p>
          <a:p>
            <a:pPr marL="177800" marR="0" lvl="0" indent="-171450" algn="l" rtl="0">
              <a:lnSpc>
                <a:spcPct val="80000"/>
              </a:lnSpc>
              <a:spcBef>
                <a:spcPts val="0"/>
              </a:spcBef>
              <a:spcAft>
                <a:spcPts val="0"/>
              </a:spcAft>
              <a:buClr>
                <a:schemeClr val="dk1"/>
              </a:buClr>
              <a:buSzPct val="100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Calibri"/>
                <a:sym typeface="Calibri"/>
              </a:rPr>
              <a:t>In the context of the Common Core State Standards, rigor means pursuing conceptual understanding, procedural skill and fluency, and application as they are called for in the Standards.</a:t>
            </a:r>
          </a:p>
          <a:p>
            <a:pPr marL="177800" marR="0" lvl="0" indent="-171450" algn="l" rtl="0">
              <a:lnSpc>
                <a:spcPct val="80000"/>
              </a:lnSpc>
              <a:spcBef>
                <a:spcPts val="0"/>
              </a:spcBef>
              <a:spcAft>
                <a:spcPts val="0"/>
              </a:spcAft>
              <a:buClr>
                <a:schemeClr val="dk1"/>
              </a:buClr>
              <a:buSzPct val="100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Calibri"/>
                <a:sym typeface="Calibri"/>
              </a:rPr>
              <a:t>It is about the depth of what is expected in the Standards, and also about what one should expect to see in instructional materials. </a:t>
            </a:r>
          </a:p>
          <a:p>
            <a:pPr marL="177800" marR="0" lvl="0" indent="-171450" algn="l" rtl="0">
              <a:lnSpc>
                <a:spcPct val="80000"/>
              </a:lnSpc>
              <a:spcBef>
                <a:spcPts val="0"/>
              </a:spcBef>
              <a:spcAft>
                <a:spcPts val="0"/>
              </a:spcAft>
              <a:buClr>
                <a:schemeClr val="dk1"/>
              </a:buClr>
              <a:buSzPct val="100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Calibri"/>
                <a:sym typeface="Calibri"/>
              </a:rPr>
              <a:t>Rigor in the CCSS speaks to the balance of three components and the fact that each requires specific attention in instructional materials. This doesn’t mean that it’s an equal amount of time in each lesson (20 min/20 min/20 min) but equal over the course of the year, as required by the Standards.</a:t>
            </a:r>
          </a:p>
          <a:p>
            <a:pPr marL="177800" marR="0" lvl="0" indent="-171450" algn="l" rtl="0">
              <a:lnSpc>
                <a:spcPct val="80000"/>
              </a:lnSpc>
              <a:spcBef>
                <a:spcPts val="0"/>
              </a:spcBef>
              <a:spcAft>
                <a:spcPts val="0"/>
              </a:spcAft>
              <a:buClr>
                <a:schemeClr val="dk1"/>
              </a:buClr>
              <a:buSzPct val="100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Calibri"/>
                <a:sym typeface="Calibri"/>
              </a:rPr>
              <a:t>Often, bias comes into play when we think about rigor and whether a specific aspect is more important. However, the Standards require a balance of all 3 aspects. </a:t>
            </a:r>
            <a:endParaRPr lang="en-US" sz="1200" b="0" i="0" u="none" strike="noStrike" cap="none" baseline="0" dirty="0">
              <a:solidFill>
                <a:schemeClr val="tx1"/>
              </a:solidFill>
              <a:latin typeface="Calibri" panose="020F0502020204030204" pitchFamily="34" charset="0"/>
              <a:ea typeface="Arial"/>
              <a:cs typeface="Arial"/>
              <a:sym typeface="Arial"/>
            </a:endParaRPr>
          </a:p>
        </p:txBody>
      </p:sp>
      <p:sp>
        <p:nvSpPr>
          <p:cNvPr id="565" name="Shape 565"/>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0114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701041" y="4415791"/>
            <a:ext cx="5608319" cy="4183379"/>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This</a:t>
            </a:r>
            <a:r>
              <a:rPr lang="en-US" sz="1200" baseline="0" dirty="0">
                <a:solidFill>
                  <a:schemeClr val="tx1"/>
                </a:solidFill>
                <a:latin typeface="Calibri" panose="020F0502020204030204" pitchFamily="34" charset="0"/>
                <a:ea typeface="Calibri"/>
                <a:cs typeface="Calibri"/>
                <a:sym typeface="Calibri"/>
              </a:rPr>
              <a:t> activity provides an opportunity for participants to see all the metrics at once as well as to see how the metrics are organized into criteria. </a:t>
            </a:r>
          </a:p>
          <a:p>
            <a:pPr lvl="0" rtl="0">
              <a:spcBef>
                <a:spcPts val="0"/>
              </a:spcBef>
              <a:buClr>
                <a:schemeClr val="dk1"/>
              </a:buClr>
              <a:buSzPct val="25000"/>
              <a:buFont typeface="Calibri"/>
              <a:buNone/>
            </a:pPr>
            <a:endParaRPr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r>
              <a:rPr lang="en-US" sz="1200" b="1" i="0" u="none" strike="noStrike" cap="none" baseline="0" dirty="0">
                <a:solidFill>
                  <a:schemeClr val="tx1"/>
                </a:solidFill>
                <a:latin typeface="Calibri" panose="020F0502020204030204" pitchFamily="34" charset="0"/>
                <a:ea typeface="Arial"/>
                <a:cs typeface="Arial"/>
                <a:sym typeface="Arial"/>
              </a:rPr>
              <a:t>&lt;15-20 minutes&gt;</a:t>
            </a:r>
          </a:p>
          <a:p>
            <a:pPr marL="171450" lvl="0" indent="-171450" rtl="0">
              <a:spcBef>
                <a:spcPts val="0"/>
              </a:spcBef>
              <a:buClr>
                <a:schemeClr val="dk1"/>
              </a:buClr>
              <a:buSzPct val="25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Arial"/>
                <a:sym typeface="Arial"/>
              </a:rPr>
              <a:t>There are </a:t>
            </a:r>
            <a:r>
              <a:rPr lang="en-US" sz="1200" b="0" i="0" u="sng" strike="noStrike" cap="none" baseline="0" dirty="0">
                <a:solidFill>
                  <a:schemeClr val="tx1"/>
                </a:solidFill>
                <a:latin typeface="Calibri" panose="020F0502020204030204" pitchFamily="34" charset="0"/>
                <a:ea typeface="Calibri"/>
                <a:cs typeface="Arial"/>
                <a:sym typeface="Arial"/>
              </a:rPr>
              <a:t>14</a:t>
            </a:r>
            <a:r>
              <a:rPr lang="en-US" sz="1200" b="0" i="0" u="none" strike="noStrike" cap="none" baseline="0" dirty="0">
                <a:solidFill>
                  <a:schemeClr val="tx1"/>
                </a:solidFill>
                <a:latin typeface="Calibri" panose="020F0502020204030204" pitchFamily="34" charset="0"/>
                <a:ea typeface="Calibri"/>
                <a:cs typeface="Arial"/>
                <a:sym typeface="Arial"/>
              </a:rPr>
              <a:t> metrics in the IMET. </a:t>
            </a:r>
          </a:p>
          <a:p>
            <a:pPr marL="171450" lvl="0" indent="-171450" rtl="0">
              <a:spcBef>
                <a:spcPts val="0"/>
              </a:spcBef>
              <a:buClr>
                <a:schemeClr val="dk1"/>
              </a:buClr>
              <a:buSzPct val="25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Arial"/>
                <a:sym typeface="Arial"/>
              </a:rPr>
              <a:t>These aren’t just random things that a few people got together and named to be what a book should have to be CCSS aligned.</a:t>
            </a:r>
          </a:p>
          <a:p>
            <a:pPr marL="171450" lvl="0" indent="-171450" rtl="0">
              <a:spcBef>
                <a:spcPts val="0"/>
              </a:spcBef>
              <a:buClr>
                <a:schemeClr val="dk1"/>
              </a:buClr>
              <a:buSzPct val="25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Arial"/>
                <a:sym typeface="Arial"/>
              </a:rPr>
              <a:t>These metrics relate directly to the structure of the Standards- the call for focus and coherence, the balance of rigor in the Standards, as well as other features around the Standards for Mathematical Practice and accessibility. </a:t>
            </a:r>
          </a:p>
          <a:p>
            <a:pPr marL="171450" lvl="0" indent="-171450" rtl="0">
              <a:spcBef>
                <a:spcPts val="0"/>
              </a:spcBef>
              <a:buClr>
                <a:schemeClr val="dk1"/>
              </a:buClr>
              <a:buSzPct val="25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Arial"/>
                <a:sym typeface="Arial"/>
              </a:rPr>
              <a:t>Here are the metrics- sort them into the categories on the slide.  The goal of the activity is to read through all the metrics and get a sense of what is in the IMET and how the metrics are organized to reflect the shifts and major features of the standards.</a:t>
            </a:r>
          </a:p>
          <a:p>
            <a:pPr marL="171450" lvl="0" indent="-171450" rtl="0">
              <a:spcBef>
                <a:spcPts val="0"/>
              </a:spcBef>
              <a:buClr>
                <a:schemeClr val="dk1"/>
              </a:buClr>
              <a:buSzPct val="25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Arial"/>
                <a:sym typeface="Arial"/>
              </a:rPr>
              <a:t>Remind participants: </a:t>
            </a:r>
          </a:p>
          <a:p>
            <a:pPr marL="628650" lvl="1" indent="-171450" rtl="0">
              <a:spcBef>
                <a:spcPts val="0"/>
              </a:spcBef>
              <a:buClr>
                <a:schemeClr val="dk1"/>
              </a:buClr>
              <a:buSzPct val="25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Arial"/>
                <a:sym typeface="Arial"/>
              </a:rPr>
              <a:t>Don’t use the IMET.</a:t>
            </a:r>
          </a:p>
          <a:p>
            <a:pPr marL="628650" lvl="1" indent="-171450" rtl="0">
              <a:spcBef>
                <a:spcPts val="0"/>
              </a:spcBef>
              <a:buClr>
                <a:schemeClr val="dk1"/>
              </a:buClr>
              <a:buSzPct val="25000"/>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Arial"/>
                <a:sym typeface="Arial"/>
              </a:rPr>
              <a:t>There is no prize; it’s not a competition. The point is to discuss the metrics  and learn together.</a:t>
            </a:r>
            <a:endParaRPr lang="en-US" sz="1200" dirty="0">
              <a:solidFill>
                <a:schemeClr val="tx1"/>
              </a:solidFill>
              <a:latin typeface="Calibri" panose="020F0502020204030204" pitchFamily="34" charset="0"/>
              <a:ea typeface="Calibri"/>
              <a:cs typeface="Calibri"/>
              <a:sym typeface="Calibri"/>
            </a:endParaRPr>
          </a:p>
          <a:p>
            <a:pPr marL="628650" lvl="1" indent="-171450" rtl="0">
              <a:spcBef>
                <a:spcPts val="0"/>
              </a:spcBef>
              <a:buClr>
                <a:schemeClr val="dk1"/>
              </a:buClr>
              <a:buSzPct val="25000"/>
              <a:buFontTx/>
              <a:buChar char="-"/>
            </a:pP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Font typeface="Calibri"/>
              <a:buNone/>
            </a:pPr>
            <a:endParaRPr dirty="0">
              <a:solidFill>
                <a:schemeClr val="tx1"/>
              </a:solidFill>
              <a:latin typeface="Calibri" panose="020F0502020204030204" pitchFamily="34" charset="0"/>
            </a:endParaRPr>
          </a:p>
          <a:p>
            <a:pPr>
              <a:spcBef>
                <a:spcPts val="0"/>
              </a:spcBef>
              <a:buNone/>
            </a:pPr>
            <a:endParaRPr dirty="0">
              <a:solidFill>
                <a:schemeClr val="tx1"/>
              </a:solidFill>
              <a:latin typeface="Calibri" panose="020F0502020204030204" pitchFamily="34" charset="0"/>
            </a:endParaRPr>
          </a:p>
        </p:txBody>
      </p:sp>
      <p:sp>
        <p:nvSpPr>
          <p:cNvPr id="571" name="Shape 5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9995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a:t>
            </a:r>
            <a:r>
              <a:rPr lang="en-US" sz="1200" baseline="0" dirty="0">
                <a:solidFill>
                  <a:schemeClr val="tx1"/>
                </a:solidFill>
                <a:latin typeface="Calibri" panose="020F0502020204030204" pitchFamily="34" charset="0"/>
                <a:ea typeface="Calibri"/>
                <a:cs typeface="Calibri"/>
                <a:sym typeface="Calibri"/>
              </a:rPr>
              <a:t> </a:t>
            </a:r>
            <a:r>
              <a:rPr lang="en-US" sz="1200" dirty="0">
                <a:solidFill>
                  <a:schemeClr val="tx1"/>
                </a:solidFill>
                <a:latin typeface="Calibri" panose="020F0502020204030204" pitchFamily="34" charset="0"/>
                <a:ea typeface="Calibri"/>
                <a:cs typeface="Calibri"/>
                <a:sym typeface="Calibri"/>
              </a:rPr>
              <a:t>Conduct a quick</a:t>
            </a:r>
            <a:r>
              <a:rPr lang="en-US" sz="1200" baseline="0" dirty="0">
                <a:solidFill>
                  <a:schemeClr val="tx1"/>
                </a:solidFill>
                <a:latin typeface="Calibri" panose="020F0502020204030204" pitchFamily="34" charset="0"/>
                <a:ea typeface="Calibri"/>
                <a:cs typeface="Calibri"/>
                <a:sym typeface="Calibri"/>
              </a:rPr>
              <a:t> d</a:t>
            </a:r>
            <a:r>
              <a:rPr lang="en-US" sz="1200" dirty="0">
                <a:solidFill>
                  <a:schemeClr val="tx1"/>
                </a:solidFill>
                <a:latin typeface="Calibri" panose="020F0502020204030204" pitchFamily="34" charset="0"/>
                <a:ea typeface="Calibri"/>
                <a:cs typeface="Calibri"/>
                <a:sym typeface="Calibri"/>
              </a:rPr>
              <a:t>ebrief</a:t>
            </a:r>
            <a:r>
              <a:rPr lang="en-US" sz="1200" baseline="0" dirty="0">
                <a:solidFill>
                  <a:schemeClr val="tx1"/>
                </a:solidFill>
                <a:latin typeface="Calibri" panose="020F0502020204030204" pitchFamily="34" charset="0"/>
                <a:ea typeface="Calibri"/>
                <a:cs typeface="Calibri"/>
                <a:sym typeface="Calibri"/>
              </a:rPr>
              <a:t> the activity to inform how the facilitator approaches the rest of the presentation</a:t>
            </a: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p>
          <a:p>
            <a:pPr marL="171450" lvl="0" indent="-171450" rtl="0">
              <a:spcBef>
                <a:spcPts val="0"/>
              </a:spcBef>
              <a:buClr>
                <a:schemeClr val="dk1"/>
              </a:buClr>
              <a:buFont typeface="Calibri" panose="020F0502020204030204" pitchFamily="34" charset="0"/>
              <a:buChar char="-"/>
            </a:pPr>
            <a:r>
              <a:rPr lang="en-US" sz="1200" i="1" dirty="0">
                <a:solidFill>
                  <a:schemeClr val="tx1"/>
                </a:solidFill>
                <a:latin typeface="Calibri" panose="020F0502020204030204" pitchFamily="34" charset="0"/>
                <a:ea typeface="Calibri"/>
                <a:cs typeface="Calibri"/>
                <a:sym typeface="Calibri"/>
              </a:rPr>
              <a:t>This debrief is meant to be quick, as participants will have an opportunity to look at the specific metrics in each criterion throughout the rest of the presentation.  Use these questions to see whether there are specific criteria or metrics that will need more time in the following slides.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16</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832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Shape 8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0" name="Shape 840"/>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Quickly show the non-negotiables</a:t>
            </a:r>
            <a:r>
              <a:rPr lang="en-US" sz="1200" baseline="0" dirty="0">
                <a:solidFill>
                  <a:schemeClr val="tx1"/>
                </a:solidFill>
                <a:latin typeface="Calibri" panose="020F0502020204030204" pitchFamily="34" charset="0"/>
                <a:ea typeface="Calibri"/>
                <a:cs typeface="Calibri"/>
                <a:sym typeface="Calibri"/>
              </a:rPr>
              <a:t> that relate to the first instructional shift: Focus </a:t>
            </a: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Font typeface="Arial"/>
              <a:buNone/>
            </a:pPr>
            <a:endParaRPr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i="1" dirty="0">
                <a:solidFill>
                  <a:schemeClr val="tx1"/>
                </a:solidFill>
                <a:latin typeface="Calibri" panose="020F0502020204030204" pitchFamily="34" charset="0"/>
                <a:ea typeface="Calibri"/>
                <a:cs typeface="Calibri"/>
                <a:sym typeface="Calibri"/>
              </a:rPr>
              <a:t>Slides</a:t>
            </a:r>
            <a:r>
              <a:rPr lang="en-US" sz="1200" i="1" baseline="0" dirty="0">
                <a:solidFill>
                  <a:schemeClr val="tx1"/>
                </a:solidFill>
                <a:latin typeface="Calibri" panose="020F0502020204030204" pitchFamily="34" charset="0"/>
                <a:ea typeface="Calibri"/>
                <a:cs typeface="Calibri"/>
                <a:sym typeface="Calibri"/>
              </a:rPr>
              <a:t> 21 and 22 should be shown very briefly to situate the conversation about focus in the context of the IMET.</a:t>
            </a:r>
            <a:endParaRPr lang="en-US" sz="1200" i="1" dirty="0">
              <a:solidFill>
                <a:schemeClr val="tx1"/>
              </a:solidFill>
              <a:latin typeface="Calibri" panose="020F0502020204030204" pitchFamily="34" charset="0"/>
              <a:ea typeface="Calibri"/>
              <a:cs typeface="Calibri"/>
              <a:sym typeface="Calibri"/>
            </a:endParaRPr>
          </a:p>
          <a:p>
            <a:pPr lvl="0" rtl="0">
              <a:spcBef>
                <a:spcPts val="0"/>
              </a:spcBef>
              <a:buClr>
                <a:schemeClr val="dk1"/>
              </a:buClr>
              <a:buFont typeface="Calibri"/>
              <a:buNone/>
            </a:pPr>
            <a:endParaRPr dirty="0">
              <a:solidFill>
                <a:schemeClr val="tx1"/>
              </a:solidFill>
              <a:latin typeface="Calibri" panose="020F0502020204030204" pitchFamily="34" charset="0"/>
            </a:endParaRPr>
          </a:p>
          <a:p>
            <a:pPr marL="0" marR="0" lvl="0" indent="0" algn="l" rtl="0">
              <a:spcBef>
                <a:spcPts val="0"/>
              </a:spcBef>
              <a:buClr>
                <a:schemeClr val="dk1"/>
              </a:buClr>
              <a:buFont typeface="Calibri"/>
              <a:buNone/>
            </a:pPr>
            <a:endParaRPr sz="1200" dirty="0">
              <a:solidFill>
                <a:schemeClr val="tx1"/>
              </a:solidFill>
              <a:latin typeface="Calibri" panose="020F0502020204030204" pitchFamily="34" charset="0"/>
              <a:ea typeface="Calibri"/>
              <a:cs typeface="Calibri"/>
              <a:sym typeface="Calibri"/>
            </a:endParaRPr>
          </a:p>
        </p:txBody>
      </p:sp>
      <p:sp>
        <p:nvSpPr>
          <p:cNvPr id="841" name="Shape 841"/>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7274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3" name="Shape 903"/>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Quickly show the non-negotiables</a:t>
            </a:r>
            <a:r>
              <a:rPr lang="en-US" sz="1200" baseline="0" dirty="0">
                <a:solidFill>
                  <a:schemeClr val="tx1"/>
                </a:solidFill>
                <a:latin typeface="Calibri" panose="020F0502020204030204" pitchFamily="34" charset="0"/>
                <a:ea typeface="Calibri"/>
                <a:cs typeface="Calibri"/>
                <a:sym typeface="Calibri"/>
              </a:rPr>
              <a:t> that relate to the first instructional shift: Focus </a:t>
            </a: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Font typeface="Arial"/>
              <a:buNone/>
            </a:pP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i="1" dirty="0">
                <a:solidFill>
                  <a:schemeClr val="tx1"/>
                </a:solidFill>
                <a:latin typeface="Calibri" panose="020F0502020204030204" pitchFamily="34" charset="0"/>
                <a:ea typeface="Calibri"/>
                <a:cs typeface="Calibri"/>
                <a:sym typeface="Calibri"/>
              </a:rPr>
              <a:t>Slides</a:t>
            </a:r>
            <a:r>
              <a:rPr lang="en-US" sz="1200" i="1" baseline="0" dirty="0">
                <a:solidFill>
                  <a:schemeClr val="tx1"/>
                </a:solidFill>
                <a:latin typeface="Calibri" panose="020F0502020204030204" pitchFamily="34" charset="0"/>
                <a:ea typeface="Calibri"/>
                <a:cs typeface="Calibri"/>
                <a:sym typeface="Calibri"/>
              </a:rPr>
              <a:t> 21 and 22 should be shown very briefly to situate the conversation about focus in the context of the IMET.</a:t>
            </a:r>
            <a:endParaRPr lang="en-US" sz="1200" i="1" dirty="0">
              <a:solidFill>
                <a:schemeClr val="tx1"/>
              </a:solidFill>
              <a:latin typeface="Calibri" panose="020F0502020204030204" pitchFamily="34" charset="0"/>
              <a:ea typeface="Calibri"/>
              <a:cs typeface="Calibri"/>
              <a:sym typeface="Calibri"/>
            </a:endParaRPr>
          </a:p>
          <a:p>
            <a:pPr lvl="0" rtl="0">
              <a:spcBef>
                <a:spcPts val="0"/>
              </a:spcBef>
              <a:buClr>
                <a:schemeClr val="dk1"/>
              </a:buClr>
              <a:buFont typeface="Calibri"/>
              <a:buNone/>
            </a:pPr>
            <a:endParaRPr lang="en-US" dirty="0">
              <a:solidFill>
                <a:schemeClr val="tx1"/>
              </a:solidFill>
              <a:latin typeface="Calibri" panose="020F0502020204030204" pitchFamily="34" charset="0"/>
            </a:endParaRPr>
          </a:p>
          <a:p>
            <a:pPr marL="0" marR="0" lvl="0" indent="0" algn="l" rtl="0">
              <a:spcBef>
                <a:spcPts val="0"/>
              </a:spcBef>
              <a:buClr>
                <a:schemeClr val="dk1"/>
              </a:buClr>
              <a:buFont typeface="Calibri"/>
              <a:buNone/>
            </a:pPr>
            <a:endParaRPr lang="en-US" sz="1200" dirty="0">
              <a:solidFill>
                <a:schemeClr val="tx1"/>
              </a:solidFill>
              <a:latin typeface="Calibri" panose="020F0502020204030204" pitchFamily="34" charset="0"/>
              <a:ea typeface="Calibri"/>
              <a:cs typeface="Calibri"/>
              <a:sym typeface="Calibri"/>
            </a:endParaRPr>
          </a:p>
        </p:txBody>
      </p:sp>
      <p:sp>
        <p:nvSpPr>
          <p:cNvPr id="904" name="Shape 904"/>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77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Shape 8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50" name="Shape 850"/>
          <p:cNvSpPr txBox="1">
            <a:spLocks noGrp="1"/>
          </p:cNvSpPr>
          <p:nvPr>
            <p:ph type="body" idx="1"/>
          </p:nvPr>
        </p:nvSpPr>
        <p:spPr>
          <a:xfrm>
            <a:off x="701041" y="4415791"/>
            <a:ext cx="5608319" cy="6568508"/>
          </a:xfrm>
          <a:prstGeom prst="rect">
            <a:avLst/>
          </a:prstGeom>
          <a:noFill/>
          <a:ln>
            <a:noFill/>
          </a:ln>
        </p:spPr>
        <p:txBody>
          <a:bodyPr lIns="93175" tIns="46550" rIns="93175" bIns="46550" anchor="t" anchorCtr="0">
            <a:noAutofit/>
          </a:bodyPr>
          <a:lstStyle/>
          <a:p>
            <a:pPr marL="285750" marR="0" lvl="0" indent="-285750" algn="l" rtl="0">
              <a:spcBef>
                <a:spcPts val="0"/>
              </a:spcBef>
              <a:buClr>
                <a:srgbClr val="000000"/>
              </a:buClr>
              <a:buSzPct val="25000"/>
              <a:buFont typeface="Arial"/>
              <a:buNone/>
            </a:pPr>
            <a:r>
              <a:rPr lang="en-US" sz="1200" b="0" i="0" u="none" strike="noStrike" cap="none" baseline="0" dirty="0">
                <a:solidFill>
                  <a:srgbClr val="000000"/>
                </a:solidFill>
                <a:latin typeface="Calibri" panose="020F0502020204030204" pitchFamily="34" charset="0"/>
                <a:ea typeface="Arial"/>
                <a:cs typeface="Arial"/>
                <a:sym typeface="Arial"/>
              </a:rPr>
              <a:t>Big Idea: Use a visual to highlight the difference between </a:t>
            </a:r>
            <a:r>
              <a:rPr lang="en-US" sz="1200" b="0" i="0" u="none" strike="noStrike" cap="none" baseline="0" dirty="0">
                <a:solidFill>
                  <a:schemeClr val="dk1"/>
                </a:solidFill>
                <a:latin typeface="Calibri" panose="020F0502020204030204" pitchFamily="34" charset="0"/>
                <a:ea typeface="Arial"/>
                <a:cs typeface="Arial"/>
                <a:sym typeface="Arial"/>
              </a:rPr>
              <a:t>how math is taught in high-performing countries and how math is taught in</a:t>
            </a:r>
          </a:p>
          <a:p>
            <a:pPr marL="285750" marR="0" lvl="0" indent="-285750" algn="l" rtl="0">
              <a:spcBef>
                <a:spcPts val="0"/>
              </a:spcBef>
              <a:buClr>
                <a:srgbClr val="000000"/>
              </a:buClr>
              <a:buSzPct val="25000"/>
              <a:buFont typeface="Arial"/>
              <a:buNone/>
            </a:pPr>
            <a:r>
              <a:rPr lang="en-US" sz="1200" b="0" i="0" u="none" strike="noStrike" cap="none" baseline="0" dirty="0">
                <a:solidFill>
                  <a:schemeClr val="dk1"/>
                </a:solidFill>
                <a:latin typeface="Calibri" panose="020F0502020204030204" pitchFamily="34" charset="0"/>
                <a:ea typeface="Arial"/>
                <a:cs typeface="Arial"/>
                <a:sym typeface="Arial"/>
              </a:rPr>
              <a:t>the US</a:t>
            </a:r>
          </a:p>
          <a:p>
            <a:pPr marL="285750" marR="0" lvl="0" indent="-285750" algn="l" rtl="0">
              <a:spcBef>
                <a:spcPts val="0"/>
              </a:spcBef>
              <a:buClr>
                <a:srgbClr val="000000"/>
              </a:buClr>
              <a:buSzPct val="25000"/>
              <a:buFont typeface="Arial"/>
              <a:buNone/>
            </a:pPr>
            <a:endParaRPr lang="en-US" sz="1200" b="0" i="0" u="sng" strike="noStrike" cap="none" baseline="0" dirty="0">
              <a:solidFill>
                <a:srgbClr val="000000"/>
              </a:solidFill>
              <a:latin typeface="Calibri" panose="020F0502020204030204" pitchFamily="34" charset="0"/>
              <a:ea typeface="Arial"/>
              <a:cs typeface="Arial"/>
              <a:sym typeface="Arial"/>
            </a:endParaRPr>
          </a:p>
          <a:p>
            <a:pPr marL="285750" marR="0" lvl="0" indent="-285750" algn="l" rtl="0">
              <a:spcBef>
                <a:spcPts val="0"/>
              </a:spcBef>
              <a:buClr>
                <a:srgbClr val="000000"/>
              </a:buClr>
              <a:buSzPct val="25000"/>
              <a:buFont typeface="Arial"/>
              <a:buNone/>
            </a:pPr>
            <a:r>
              <a:rPr lang="en-US" sz="1200" b="0" i="0" u="none" strike="noStrike" cap="none" baseline="0" dirty="0">
                <a:solidFill>
                  <a:srgbClr val="000000"/>
                </a:solidFill>
                <a:latin typeface="Calibri" panose="020F0502020204030204" pitchFamily="34" charset="0"/>
                <a:ea typeface="Arial"/>
                <a:cs typeface="Arial"/>
                <a:sym typeface="Arial"/>
              </a:rPr>
              <a:t>Talking Points:</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panose="020F0502020204030204" pitchFamily="34" charset="0"/>
                <a:ea typeface="Arial"/>
                <a:cs typeface="Arial"/>
                <a:sym typeface="Arial"/>
              </a:rPr>
              <a:t>You can visually see that the overall shape of math topics in A+ countries and those typical in the US (pre-Common Core) is different.</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panose="020F0502020204030204" pitchFamily="34" charset="0"/>
                <a:ea typeface="Arial"/>
                <a:cs typeface="Arial"/>
                <a:sym typeface="Arial"/>
              </a:rPr>
              <a:t>There are no detailed labels here as to not detract from the goal. That being said, each row is a math topic, like </a:t>
            </a:r>
            <a:r>
              <a:rPr lang="en-US" sz="1200" b="0" i="1" u="none" strike="noStrike" cap="none" baseline="0" dirty="0">
                <a:solidFill>
                  <a:schemeClr val="dk1"/>
                </a:solidFill>
                <a:latin typeface="Calibri" panose="020F0502020204030204" pitchFamily="34" charset="0"/>
                <a:ea typeface="Arial"/>
                <a:cs typeface="Arial"/>
                <a:sym typeface="Arial"/>
              </a:rPr>
              <a:t>fractions</a:t>
            </a:r>
            <a:r>
              <a:rPr lang="en-US" sz="1200" b="0" i="0" u="none" strike="noStrike" cap="none" baseline="0" dirty="0">
                <a:solidFill>
                  <a:schemeClr val="dk1"/>
                </a:solidFill>
                <a:latin typeface="Calibri" panose="020F0502020204030204" pitchFamily="34" charset="0"/>
                <a:ea typeface="Arial"/>
                <a:cs typeface="Arial"/>
                <a:sym typeface="Arial"/>
              </a:rPr>
              <a:t>, or </a:t>
            </a:r>
            <a:r>
              <a:rPr lang="en-US" sz="1200" b="0" i="1" u="none" strike="noStrike" cap="none" baseline="0" dirty="0">
                <a:solidFill>
                  <a:schemeClr val="dk1"/>
                </a:solidFill>
                <a:latin typeface="Calibri" panose="020F0502020204030204" pitchFamily="34" charset="0"/>
                <a:ea typeface="Arial"/>
                <a:cs typeface="Arial"/>
                <a:sym typeface="Arial"/>
              </a:rPr>
              <a:t>congruence</a:t>
            </a:r>
            <a:r>
              <a:rPr lang="en-US" sz="1200" b="0" i="0" u="none" strike="noStrike" cap="none" baseline="0" dirty="0">
                <a:solidFill>
                  <a:schemeClr val="dk1"/>
                </a:solidFill>
                <a:latin typeface="Calibri" panose="020F0502020204030204" pitchFamily="34" charset="0"/>
                <a:ea typeface="Arial"/>
                <a:cs typeface="Arial"/>
                <a:sym typeface="Arial"/>
              </a:rPr>
              <a:t>.</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panose="020F0502020204030204" pitchFamily="34" charset="0"/>
                <a:ea typeface="Arial"/>
                <a:cs typeface="Arial"/>
                <a:sym typeface="Arial"/>
              </a:rPr>
              <a:t>In 2/3rds of the high-performing countries, the foundations are laid and then further knowledge is built on them. The design principle is focus and coherent progressions. On the contrary, in the U.S., the design principle is to teach </a:t>
            </a:r>
            <a:r>
              <a:rPr lang="en-US" sz="1200" b="0" i="1" u="none" strike="noStrike" cap="none" baseline="0" dirty="0">
                <a:solidFill>
                  <a:schemeClr val="dk1"/>
                </a:solidFill>
                <a:latin typeface="Calibri" panose="020F0502020204030204" pitchFamily="34" charset="0"/>
                <a:ea typeface="Arial"/>
                <a:cs typeface="Arial"/>
                <a:sym typeface="Arial"/>
              </a:rPr>
              <a:t>everything</a:t>
            </a:r>
            <a:r>
              <a:rPr lang="en-US" sz="1200" b="0" i="0" u="none" strike="noStrike" cap="none" baseline="0" dirty="0">
                <a:solidFill>
                  <a:schemeClr val="dk1"/>
                </a:solidFill>
                <a:latin typeface="Calibri" panose="020F0502020204030204" pitchFamily="34" charset="0"/>
                <a:ea typeface="Arial"/>
                <a:cs typeface="Arial"/>
                <a:sym typeface="Arial"/>
              </a:rPr>
              <a:t> </a:t>
            </a:r>
            <a:r>
              <a:rPr lang="en-US" sz="1200" b="0" i="0" u="sng" strike="noStrike" cap="none" baseline="0" dirty="0">
                <a:solidFill>
                  <a:schemeClr val="dk1"/>
                </a:solidFill>
                <a:latin typeface="Calibri" panose="020F0502020204030204" pitchFamily="34" charset="0"/>
                <a:ea typeface="Arial"/>
                <a:cs typeface="Arial"/>
                <a:sym typeface="Arial"/>
              </a:rPr>
              <a:t>every</a:t>
            </a:r>
            <a:r>
              <a:rPr lang="en-US" sz="1200" b="0" i="0" u="none" strike="noStrike" cap="none" baseline="0" dirty="0">
                <a:solidFill>
                  <a:schemeClr val="dk1"/>
                </a:solidFill>
                <a:latin typeface="Calibri" panose="020F0502020204030204" pitchFamily="34" charset="0"/>
                <a:ea typeface="Arial"/>
                <a:cs typeface="Arial"/>
                <a:sym typeface="Arial"/>
              </a:rPr>
              <a:t> year that can possibly be taught, as well as, many things that cannot.</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panose="020F0502020204030204" pitchFamily="34" charset="0"/>
                <a:ea typeface="Arial"/>
                <a:cs typeface="Arial"/>
                <a:sym typeface="Arial"/>
              </a:rPr>
              <a:t>In 2/3rds of the high-performing countries, note the amount of time that is spent in grades 1-3 on so few topics and the return on that investment of instructional minutes in middle school. It is easy to see the uniqueness of each grade level as opposed to the nearly identical grade levels in the U.S.</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panose="020F0502020204030204" pitchFamily="34" charset="0"/>
                <a:ea typeface="Arial"/>
                <a:cs typeface="Arial"/>
                <a:sym typeface="Arial"/>
              </a:rPr>
              <a:t>This graph makes clear that to have focused materials we have to get rid of some topics.</a:t>
            </a:r>
          </a:p>
          <a:p>
            <a:pPr marL="171450" marR="0" lvl="0" indent="-171450" algn="l" rtl="0">
              <a:spcBef>
                <a:spcPts val="0"/>
              </a:spcBef>
              <a:buClr>
                <a:schemeClr val="dk1"/>
              </a:buClr>
              <a:buSzPct val="100000"/>
              <a:buFont typeface="Calibri" panose="020F0502020204030204" pitchFamily="34" charset="0"/>
              <a:buChar char="-"/>
            </a:pPr>
            <a:endParaRPr lang="en-US" sz="1200" b="0" i="0" u="none" strike="noStrike" cap="none" baseline="0" dirty="0">
              <a:solidFill>
                <a:schemeClr val="dk1"/>
              </a:solidFill>
              <a:latin typeface="Calibri" panose="020F050202020403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ct val="100000"/>
              <a:buFont typeface="Calibri" panose="020F0502020204030204" pitchFamily="34" charset="0"/>
              <a:buNone/>
              <a:tabLst/>
              <a:defRPr/>
            </a:pPr>
            <a:r>
              <a:rPr lang="en-US" sz="1200" b="0" i="0" u="none" strike="noStrike" cap="none" baseline="0" dirty="0">
                <a:solidFill>
                  <a:schemeClr val="dk1"/>
                </a:solidFill>
                <a:latin typeface="Calibri" panose="020F0502020204030204" pitchFamily="34" charset="0"/>
                <a:ea typeface="Arial"/>
                <a:cs typeface="Arial"/>
                <a:sym typeface="Arial"/>
              </a:rPr>
              <a:t>Background information:  The A+ countries were identified as </a:t>
            </a:r>
            <a:r>
              <a:rPr lang="en-US" dirty="0"/>
              <a:t>Singapore, Korea, Japan,</a:t>
            </a:r>
            <a:r>
              <a:rPr lang="en-US" baseline="0" dirty="0"/>
              <a:t> </a:t>
            </a:r>
            <a:r>
              <a:rPr lang="en-US" dirty="0"/>
              <a:t>Hong Kong, Belgium (Flemish-speaking), and the Czech Republic</a:t>
            </a:r>
            <a:r>
              <a:rPr lang="en-US" baseline="0" dirty="0"/>
              <a:t> based on grade 8 math scores.  For more information, see https://www.aft.org/sites/default/files/periodicals/curriculum.pdf</a:t>
            </a:r>
          </a:p>
          <a:p>
            <a:pPr marL="171450" marR="0" lvl="0" indent="-171450" algn="l" rtl="0">
              <a:spcBef>
                <a:spcPts val="0"/>
              </a:spcBef>
              <a:buClr>
                <a:schemeClr val="dk1"/>
              </a:buClr>
              <a:buSzPct val="100000"/>
              <a:buFont typeface="Calibri" panose="020F0502020204030204" pitchFamily="34" charset="0"/>
              <a:buChar char="-"/>
            </a:pPr>
            <a:endParaRPr lang="en-US" sz="1200" b="0" i="0" u="none" strike="noStrike" cap="none" baseline="0" dirty="0">
              <a:solidFill>
                <a:schemeClr val="dk1"/>
              </a:solidFill>
              <a:latin typeface="Calibri" panose="020F0502020204030204" pitchFamily="34" charset="0"/>
              <a:ea typeface="Arial"/>
              <a:cs typeface="Arial"/>
              <a:sym typeface="Arial"/>
            </a:endParaRPr>
          </a:p>
          <a:p>
            <a:pPr marL="285750" marR="0" lvl="0" indent="-196850" algn="l" rtl="0">
              <a:spcBef>
                <a:spcPts val="0"/>
              </a:spcBef>
              <a:buClr>
                <a:schemeClr val="dk1"/>
              </a:buClr>
              <a:buFont typeface="Arial"/>
              <a:buNone/>
            </a:pPr>
            <a:endParaRPr sz="1200" b="0" i="0" u="none" strike="noStrike" cap="none" baseline="0" dirty="0">
              <a:solidFill>
                <a:schemeClr val="dk1"/>
              </a:solidFill>
              <a:latin typeface="Calibri" panose="020F0502020204030204" pitchFamily="34" charset="0"/>
              <a:ea typeface="Arial"/>
              <a:cs typeface="Arial"/>
              <a:sym typeface="Arial"/>
            </a:endParaRPr>
          </a:p>
          <a:p>
            <a:pPr marL="285750" marR="0" lvl="0" indent="-285750" algn="l" rtl="0">
              <a:spcBef>
                <a:spcPts val="0"/>
              </a:spcBef>
              <a:buNone/>
            </a:pPr>
            <a:endParaRPr sz="1200" b="0" i="0" u="none" strike="noStrike" cap="none" baseline="0" dirty="0">
              <a:solidFill>
                <a:schemeClr val="dk1"/>
              </a:solidFill>
              <a:latin typeface="Calibri" panose="020F0502020204030204" pitchFamily="34" charset="0"/>
              <a:ea typeface="Arial"/>
              <a:cs typeface="Arial"/>
              <a:sym typeface="Arial"/>
            </a:endParaRPr>
          </a:p>
        </p:txBody>
      </p:sp>
      <p:sp>
        <p:nvSpPr>
          <p:cNvPr id="851" name="Shape 851"/>
          <p:cNvSpPr txBox="1">
            <a:spLocks noGrp="1"/>
          </p:cNvSpPr>
          <p:nvPr>
            <p:ph type="sldNum" idx="12"/>
          </p:nvPr>
        </p:nvSpPr>
        <p:spPr>
          <a:xfrm>
            <a:off x="3970939" y="9014950"/>
            <a:ext cx="3037839" cy="279836"/>
          </a:xfrm>
          <a:prstGeom prst="rect">
            <a:avLst/>
          </a:prstGeom>
          <a:noFill/>
          <a:ln>
            <a:noFill/>
          </a:ln>
        </p:spPr>
        <p:txBody>
          <a:bodyPr lIns="93175" tIns="46550" rIns="93175" bIns="46550" anchor="b" anchorCtr="0">
            <a:noAutofit/>
          </a:bodyPr>
          <a:lstStyle/>
          <a:p>
            <a:pPr marL="0" marR="0" lvl="0" indent="0" algn="r" rtl="0">
              <a:spcBef>
                <a:spcPts val="0"/>
              </a:spcBef>
              <a:buSzPct val="25000"/>
              <a:buNone/>
            </a:pPr>
            <a:r>
              <a:rPr lang="en-US" sz="1200" b="0" i="0" u="none" strike="noStrike" cap="none" baseline="0" dirty="0">
                <a:solidFill>
                  <a:srgbClr val="000000"/>
                </a:solidFill>
                <a:latin typeface="Arial"/>
                <a:ea typeface="Arial"/>
                <a:cs typeface="Arial"/>
                <a:sym typeface="Arial"/>
              </a:rPr>
              <a:t> </a:t>
            </a:r>
          </a:p>
        </p:txBody>
      </p:sp>
    </p:spTree>
    <p:extLst>
      <p:ext uri="{BB962C8B-B14F-4D97-AF65-F5344CB8AC3E}">
        <p14:creationId xmlns:p14="http://schemas.microsoft.com/office/powerpoint/2010/main" val="367049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8" name="Shape 458"/>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Big Idea: Why is this work important?</a:t>
            </a:r>
          </a:p>
          <a:p>
            <a:pPr marL="0" marR="0" lvl="0" indent="0" algn="l" rtl="0">
              <a:lnSpc>
                <a:spcPct val="100000"/>
              </a:lnSpc>
              <a:spcBef>
                <a:spcPts val="400"/>
              </a:spcBef>
              <a:spcAft>
                <a:spcPts val="0"/>
              </a:spcAft>
              <a:buClr>
                <a:schemeClr val="dk1"/>
              </a:buClr>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Font typeface="Calibri"/>
              <a:buNone/>
            </a:pPr>
            <a:r>
              <a:rPr lang="en-US" sz="1200" b="0" i="0" u="none" strike="noStrike" cap="none" baseline="0" dirty="0">
                <a:solidFill>
                  <a:schemeClr val="dk1"/>
                </a:solidFill>
                <a:latin typeface="Calibri"/>
                <a:ea typeface="Calibri"/>
                <a:cs typeface="Calibri"/>
                <a:sym typeface="Calibri"/>
              </a:rPr>
              <a:t>Talking Points:</a:t>
            </a:r>
          </a:p>
          <a:p>
            <a:pPr marL="171450" marR="0" lvl="0" indent="-171450" algn="l" rtl="0">
              <a:lnSpc>
                <a:spcPct val="100000"/>
              </a:lnSpc>
              <a:spcBef>
                <a:spcPts val="400"/>
              </a:spcBef>
              <a:spcAft>
                <a:spcPts val="0"/>
              </a:spcAft>
              <a:buClr>
                <a:schemeClr val="dk1"/>
              </a:buClr>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&lt;Ask participants to reflect on how this quote resonates with what they are seeing in their school or district.&gt;</a:t>
            </a:r>
          </a:p>
          <a:p>
            <a:pPr marL="171450" marR="0" lvl="0" indent="-171450" algn="l" rtl="0">
              <a:lnSpc>
                <a:spcPct val="100000"/>
              </a:lnSpc>
              <a:spcBef>
                <a:spcPts val="400"/>
              </a:spcBef>
              <a:spcAft>
                <a:spcPts val="0"/>
              </a:spcAft>
              <a:buClr>
                <a:schemeClr val="dk1"/>
              </a:buClr>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Instructional materials may be one of the most important factors in student learning.</a:t>
            </a:r>
          </a:p>
          <a:p>
            <a:pPr marL="171450" marR="0" lvl="0" indent="-171450" algn="l" rtl="0">
              <a:lnSpc>
                <a:spcPct val="100000"/>
              </a:lnSpc>
              <a:spcBef>
                <a:spcPts val="400"/>
              </a:spcBef>
              <a:spcAft>
                <a:spcPts val="0"/>
              </a:spcAft>
              <a:buClr>
                <a:schemeClr val="dk1"/>
              </a:buClr>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There is a lot of research and time invested in teacher effectiveness and the importance of a high-quality teacher in classrooms.  Aligned instructional materials are a factor in that effectiveness.</a:t>
            </a:r>
          </a:p>
          <a:p>
            <a:pPr marL="171450" marR="0" lvl="0" indent="-171450" algn="l" rtl="0">
              <a:lnSpc>
                <a:spcPct val="100000"/>
              </a:lnSpc>
              <a:spcBef>
                <a:spcPts val="400"/>
              </a:spcBef>
              <a:spcAft>
                <a:spcPts val="0"/>
              </a:spcAft>
              <a:buClr>
                <a:schemeClr val="dk1"/>
              </a:buClr>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In moving to CCSS, the textbook is an important guide for teaching the standards, especially for new teachers, but also for more experienced teachers who are learning what the new standards mean.  That’s why it’s so important that instructional materials get it right!</a:t>
            </a:r>
          </a:p>
          <a:p>
            <a:pPr marL="171450" marR="0" lvl="0" indent="-171450" algn="l" rtl="0">
              <a:lnSpc>
                <a:spcPct val="100000"/>
              </a:lnSpc>
              <a:spcBef>
                <a:spcPts val="400"/>
              </a:spcBef>
              <a:spcAft>
                <a:spcPts val="0"/>
              </a:spcAft>
              <a:buClr>
                <a:schemeClr val="dk1"/>
              </a:buClr>
              <a:buFontTx/>
              <a:buChar char="-"/>
            </a:pPr>
            <a:endParaRPr lang="en-US"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Quote is from a Brookings Institution report from 2012, available here: http://www.brookings.edu/~/media/research/files/reports/2012/4/10%20curriculum%20chingos%20whitehurst/0410_curriculum_chingos_whitehurst.pdf </a:t>
            </a:r>
          </a:p>
        </p:txBody>
      </p:sp>
      <p:sp>
        <p:nvSpPr>
          <p:cNvPr id="459" name="Shape 459"/>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518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58" name="Shape 858"/>
          <p:cNvSpPr txBox="1">
            <a:spLocks noGrp="1"/>
          </p:cNvSpPr>
          <p:nvPr>
            <p:ph type="body" idx="1"/>
          </p:nvPr>
        </p:nvSpPr>
        <p:spPr>
          <a:xfrm>
            <a:off x="701041" y="4415791"/>
            <a:ext cx="5608319" cy="4183379"/>
          </a:xfrm>
          <a:prstGeom prst="rect">
            <a:avLst/>
          </a:prstGeom>
          <a:noFill/>
          <a:ln>
            <a:noFill/>
          </a:ln>
        </p:spPr>
        <p:txBody>
          <a:bodyPr lIns="93175" tIns="46575" rIns="93175" bIns="46575" anchor="t" anchorCtr="0">
            <a:noAutofit/>
          </a:bodyPr>
          <a:lstStyle/>
          <a:p>
            <a:pPr marL="0" marR="0" lvl="0" indent="0" algn="l" rtl="0">
              <a:spcBef>
                <a:spcPts val="0"/>
              </a:spcBef>
              <a:buNone/>
            </a:pPr>
            <a:r>
              <a:rPr lang="en-US" sz="1200" b="0" i="0" u="none" strike="noStrike" cap="none" baseline="0" dirty="0">
                <a:solidFill>
                  <a:schemeClr val="tx1"/>
                </a:solidFill>
                <a:latin typeface="Calibri"/>
                <a:ea typeface="Calibri"/>
                <a:cs typeface="Calibri"/>
                <a:sym typeface="Calibri"/>
              </a:rPr>
              <a:t>Big Idea:  The domain-level organization of the Standards is a helpful way to see the focus required.</a:t>
            </a:r>
          </a:p>
          <a:p>
            <a:pPr marL="0" marR="0" lvl="0" indent="0" algn="l" rtl="0">
              <a:spcBef>
                <a:spcPts val="0"/>
              </a:spcBef>
              <a:buNone/>
            </a:pPr>
            <a:endParaRPr lang="en-US" sz="1200" b="0" i="0" u="none" strike="noStrike" cap="none" baseline="0" dirty="0">
              <a:solidFill>
                <a:schemeClr val="tx1"/>
              </a:solidFill>
              <a:latin typeface="Calibri"/>
              <a:ea typeface="Calibri"/>
              <a:cs typeface="Calibri"/>
              <a:sym typeface="Calibri"/>
            </a:endParaRPr>
          </a:p>
          <a:p>
            <a:pPr marL="0" marR="0" lvl="0" indent="0" algn="l" rtl="0">
              <a:spcBef>
                <a:spcPts val="0"/>
              </a:spcBef>
              <a:buNone/>
            </a:pPr>
            <a:r>
              <a:rPr lang="en-US" sz="1200" b="0" i="0" u="none" strike="noStrike" cap="none" baseline="0" dirty="0">
                <a:solidFill>
                  <a:schemeClr val="tx1"/>
                </a:solidFill>
                <a:latin typeface="Calibri"/>
                <a:ea typeface="Calibri"/>
                <a:cs typeface="Calibri"/>
                <a:sym typeface="Calibri"/>
              </a:rPr>
              <a:t>Talking Points:</a:t>
            </a:r>
          </a:p>
          <a:p>
            <a:pPr marL="171450" marR="0" lvl="0" indent="-171450" algn="l" rtl="0">
              <a:spcBef>
                <a:spcPts val="0"/>
              </a:spcBef>
              <a:buFont typeface="Calibri" panose="020F0502020204030204" pitchFamily="34" charset="0"/>
              <a:buChar char="-"/>
            </a:pPr>
            <a:r>
              <a:rPr lang="en-US" sz="1200" b="0" i="0" u="none" strike="noStrike" cap="none" baseline="0" dirty="0">
                <a:solidFill>
                  <a:schemeClr val="tx1"/>
                </a:solidFill>
                <a:latin typeface="Calibri"/>
                <a:ea typeface="Calibri"/>
                <a:cs typeface="Calibri"/>
                <a:sym typeface="Calibri"/>
              </a:rPr>
              <a:t>The two tables give the big picture of the way that content is organized in the CCSS, and how it shifted from past versions.</a:t>
            </a:r>
          </a:p>
          <a:p>
            <a:pPr marL="171450" marR="0" lvl="0" indent="-171450" algn="l" rtl="0">
              <a:spcBef>
                <a:spcPts val="0"/>
              </a:spcBef>
              <a:buFont typeface="Calibri" panose="020F0502020204030204" pitchFamily="34" charset="0"/>
              <a:buChar char="-"/>
            </a:pPr>
            <a:r>
              <a:rPr lang="en-US" sz="1200" b="0" i="0" u="none" strike="noStrike" cap="none" baseline="0" dirty="0">
                <a:solidFill>
                  <a:schemeClr val="tx1"/>
                </a:solidFill>
                <a:latin typeface="Calibri"/>
                <a:ea typeface="Calibri"/>
                <a:cs typeface="Calibri"/>
                <a:sym typeface="Calibri"/>
              </a:rPr>
              <a:t>The top table shows the traditional domain organization of mathematical standards.  All 5 domains were equally important in all grades K-8.</a:t>
            </a:r>
          </a:p>
          <a:p>
            <a:pPr marL="171450" marR="0" lvl="0" indent="-171450" algn="l" rtl="0">
              <a:spcBef>
                <a:spcPts val="0"/>
              </a:spcBef>
              <a:buFont typeface="Calibri" panose="020F0502020204030204" pitchFamily="34" charset="0"/>
              <a:buChar char="-"/>
            </a:pPr>
            <a:r>
              <a:rPr lang="en-US" sz="1200" b="0" i="0" u="none" strike="noStrike" cap="none" baseline="0" dirty="0">
                <a:solidFill>
                  <a:schemeClr val="tx1"/>
                </a:solidFill>
                <a:latin typeface="Calibri"/>
                <a:ea typeface="Calibri"/>
                <a:cs typeface="Calibri"/>
                <a:sym typeface="Calibri"/>
              </a:rPr>
              <a:t>The bottom table shows the reorganization under CCSS.</a:t>
            </a:r>
          </a:p>
          <a:p>
            <a:pPr marL="171450" marR="0" lvl="0" indent="-171450" algn="l" rtl="0">
              <a:spcBef>
                <a:spcPts val="0"/>
              </a:spcBef>
              <a:buFont typeface="Calibri" panose="020F0502020204030204" pitchFamily="34" charset="0"/>
              <a:buChar char="-"/>
            </a:pPr>
            <a:r>
              <a:rPr lang="en-US" sz="1200" b="0" i="0" u="none" strike="noStrike" cap="none" baseline="0" dirty="0">
                <a:solidFill>
                  <a:schemeClr val="tx1"/>
                </a:solidFill>
                <a:latin typeface="Calibri"/>
                <a:ea typeface="Calibri"/>
                <a:cs typeface="Calibri"/>
                <a:sym typeface="Calibri"/>
              </a:rPr>
              <a:t>The color-coding shows how the domain of Number has been split up into multiple domains within K-5 in order to emphasize the importance of this work in the elementary grades.  The green shading shows that Algebra has been turned into the major focus of the middle school grades.  Everything is no longer created equal.</a:t>
            </a:r>
          </a:p>
          <a:p>
            <a:pPr marL="171450" marR="0" lvl="0" indent="-171450" algn="l" rtl="0">
              <a:spcBef>
                <a:spcPts val="0"/>
              </a:spcBef>
              <a:buFontTx/>
              <a:buChar char="-"/>
            </a:pPr>
            <a:endParaRPr lang="en-US" sz="1200" b="0" i="0" u="none" strike="noStrike" cap="none" baseline="0" dirty="0">
              <a:solidFill>
                <a:schemeClr val="tx1"/>
              </a:solidFill>
              <a:latin typeface="Calibri"/>
              <a:ea typeface="Calibri"/>
              <a:cs typeface="Calibri"/>
              <a:sym typeface="Calibri"/>
            </a:endParaRPr>
          </a:p>
          <a:p>
            <a:pPr marL="0" marR="0" lvl="0" indent="0" algn="l" rtl="0">
              <a:spcBef>
                <a:spcPts val="0"/>
              </a:spcBef>
              <a:buFontTx/>
              <a:buNone/>
            </a:pPr>
            <a:r>
              <a:rPr lang="en-US" sz="1200" b="0" i="0" u="none" strike="noStrike" cap="none" baseline="0" dirty="0">
                <a:solidFill>
                  <a:schemeClr val="tx1"/>
                </a:solidFill>
                <a:latin typeface="Calibri"/>
                <a:ea typeface="Calibri"/>
                <a:cs typeface="Calibri"/>
                <a:sym typeface="Calibri"/>
              </a:rPr>
              <a:t>Background information:  This graphic comes from Jason Zimba’s article &lt;http://achievethecore.org/content/upload/What%20Content%20is%20Visibly%20Emphasized%20in%20the%20CCSSM.pdf&gt;</a:t>
            </a:r>
          </a:p>
          <a:p>
            <a:pPr marL="0" marR="0" lvl="0" indent="0" algn="l" rtl="0">
              <a:spcBef>
                <a:spcPts val="0"/>
              </a:spcBef>
              <a:buSzPct val="25000"/>
              <a:buNone/>
            </a:pPr>
            <a:endParaRPr lang="en-US" sz="1200" b="0" i="0" u="none" strike="noStrike" cap="none" baseline="0" dirty="0">
              <a:solidFill>
                <a:schemeClr val="tx1"/>
              </a:solidFill>
              <a:latin typeface="Calibri"/>
              <a:ea typeface="Calibri"/>
              <a:cs typeface="Calibri"/>
              <a:sym typeface="Calibri"/>
            </a:endParaRPr>
          </a:p>
          <a:p>
            <a:pPr marL="0" marR="0" lvl="0" indent="0" algn="l" rtl="0">
              <a:spcBef>
                <a:spcPts val="0"/>
              </a:spcBef>
              <a:buSzPct val="25000"/>
              <a:buNone/>
            </a:pPr>
            <a:endParaRPr lang="en-US" sz="1200" b="0" i="0" u="none" strike="noStrike" cap="none" baseline="0" dirty="0">
              <a:solidFill>
                <a:schemeClr val="tx1"/>
              </a:solidFill>
              <a:latin typeface="Calibri"/>
              <a:ea typeface="Calibri"/>
              <a:cs typeface="Calibri"/>
              <a:sym typeface="Calibri"/>
            </a:endParaRPr>
          </a:p>
        </p:txBody>
      </p:sp>
      <p:sp>
        <p:nvSpPr>
          <p:cNvPr id="859" name="Shape 859"/>
          <p:cNvSpPr txBox="1">
            <a:spLocks noGrp="1"/>
          </p:cNvSpPr>
          <p:nvPr>
            <p:ph type="sldNum" idx="12"/>
          </p:nvPr>
        </p:nvSpPr>
        <p:spPr>
          <a:xfrm>
            <a:off x="3970939" y="8829965"/>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20</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0790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Shape 9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0" name="Shape 910"/>
          <p:cNvSpPr txBox="1">
            <a:spLocks noGrp="1"/>
          </p:cNvSpPr>
          <p:nvPr>
            <p:ph type="body" idx="1"/>
          </p:nvPr>
        </p:nvSpPr>
        <p:spPr>
          <a:xfrm>
            <a:off x="701041" y="4415791"/>
            <a:ext cx="5608319" cy="4183379"/>
          </a:xfrm>
          <a:prstGeom prst="rect">
            <a:avLst/>
          </a:prstGeom>
          <a:noFill/>
          <a:ln>
            <a:noFill/>
          </a:ln>
        </p:spPr>
        <p:txBody>
          <a:bodyPr lIns="93175" tIns="46575" rIns="93175" bIns="46575" anchor="t" anchorCtr="0">
            <a:noAutofit/>
          </a:bodyPr>
          <a:lstStyle/>
          <a:p>
            <a:pPr marL="0" marR="0" lvl="0" indent="0" algn="l" rtl="0">
              <a:spcBef>
                <a:spcPts val="0"/>
              </a:spcBef>
              <a:buClr>
                <a:srgbClr val="000000"/>
              </a:buClr>
              <a:buSzPct val="25000"/>
              <a:buFont typeface="Calibri"/>
              <a:buNone/>
            </a:pPr>
            <a:r>
              <a:rPr lang="en-US" sz="1200" b="0" i="0" u="none" strike="noStrike" cap="none" baseline="0" dirty="0">
                <a:solidFill>
                  <a:schemeClr val="tx1"/>
                </a:solidFill>
                <a:latin typeface="Calibri"/>
                <a:ea typeface="Calibri"/>
                <a:cs typeface="Calibri"/>
                <a:sym typeface="Calibri"/>
              </a:rPr>
              <a:t>Big Idea:  Highlight the areas for focus which are the Major Work for K-8</a:t>
            </a:r>
          </a:p>
          <a:p>
            <a:pPr marL="0" marR="0" lvl="0" indent="0" algn="l" rtl="0">
              <a:spcBef>
                <a:spcPts val="0"/>
              </a:spcBef>
              <a:buClr>
                <a:schemeClr val="dk1"/>
              </a:buClr>
              <a:buFont typeface="Calibri"/>
              <a:buNone/>
            </a:pPr>
            <a:endParaRPr sz="1200" b="0" i="0" u="none" strike="noStrike" cap="none" baseline="0" dirty="0">
              <a:solidFill>
                <a:schemeClr val="tx1"/>
              </a:solidFill>
              <a:latin typeface="Calibri"/>
              <a:ea typeface="Calibri"/>
              <a:cs typeface="Calibri"/>
              <a:sym typeface="Calibri"/>
            </a:endParaRPr>
          </a:p>
          <a:p>
            <a:pPr marL="0" marR="0" lvl="0" indent="0" algn="l" rtl="0">
              <a:spcBef>
                <a:spcPts val="0"/>
              </a:spcBef>
              <a:buClr>
                <a:srgbClr val="000000"/>
              </a:buClr>
              <a:buSzPct val="25000"/>
              <a:buFont typeface="Calibri"/>
              <a:buNone/>
            </a:pPr>
            <a:r>
              <a:rPr lang="en-US" sz="1200" b="0" i="0" u="none" strike="noStrike" cap="none" baseline="0" dirty="0">
                <a:solidFill>
                  <a:schemeClr val="tx1"/>
                </a:solidFill>
                <a:latin typeface="Calibri"/>
                <a:ea typeface="Calibri"/>
                <a:cs typeface="Calibri"/>
                <a:sym typeface="Calibri"/>
              </a:rPr>
              <a:t>Talking Points:</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tx1"/>
                </a:solidFill>
                <a:latin typeface="Calibri"/>
                <a:ea typeface="Calibri"/>
                <a:cs typeface="Calibri"/>
                <a:sym typeface="Calibri"/>
              </a:rPr>
              <a:t>Each grade level has specific clusters designated as Major Work.  This table gives a simplified list of the Major Work of each grade band.</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tx1"/>
                </a:solidFill>
                <a:latin typeface="Calibri"/>
                <a:ea typeface="Calibri"/>
                <a:cs typeface="Calibri"/>
                <a:sym typeface="Calibri"/>
              </a:rPr>
              <a:t>Most teachers you talk to would name these as the most important topics for their grade. Emphasize this point. These are the things kids need most time and energy on in order to be successful in mathematics.</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tx1"/>
                </a:solidFill>
                <a:latin typeface="Calibri"/>
                <a:ea typeface="Calibri"/>
                <a:cs typeface="Calibri"/>
                <a:sym typeface="Calibri"/>
              </a:rPr>
              <a:t>This focus is built into the structure of the Standards.</a:t>
            </a:r>
          </a:p>
        </p:txBody>
      </p:sp>
      <p:sp>
        <p:nvSpPr>
          <p:cNvPr id="911" name="Shape 911"/>
          <p:cNvSpPr txBox="1">
            <a:spLocks noGrp="1"/>
          </p:cNvSpPr>
          <p:nvPr>
            <p:ph type="sldNum" idx="12"/>
          </p:nvPr>
        </p:nvSpPr>
        <p:spPr>
          <a:xfrm>
            <a:off x="3970939" y="8829965"/>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21</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9770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30" name="Shape 930"/>
          <p:cNvSpPr txBox="1">
            <a:spLocks noGrp="1"/>
          </p:cNvSpPr>
          <p:nvPr>
            <p:ph type="body" idx="1"/>
          </p:nvPr>
        </p:nvSpPr>
        <p:spPr>
          <a:xfrm>
            <a:off x="701041" y="4415791"/>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tx1"/>
                </a:solidFill>
                <a:latin typeface="Calibri"/>
                <a:ea typeface="Calibri"/>
                <a:cs typeface="Calibri"/>
                <a:sym typeface="Calibri"/>
              </a:rPr>
              <a:t>Big Idea:  The “Focus by Grade Level” document names the Major/Supporting/Additional work for each grade.</a:t>
            </a:r>
          </a:p>
          <a:p>
            <a:pPr marL="0" marR="0" lvl="0" indent="0" algn="l" rtl="0">
              <a:spcBef>
                <a:spcPts val="0"/>
              </a:spcBef>
              <a:buSzPct val="25000"/>
              <a:buNone/>
            </a:pPr>
            <a:endParaRPr sz="1200" b="0" i="1" u="none" strike="noStrike" cap="none" baseline="0" dirty="0">
              <a:solidFill>
                <a:schemeClr val="tx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tx1"/>
                </a:solidFill>
                <a:latin typeface="Calibri"/>
                <a:ea typeface="Calibri"/>
                <a:cs typeface="Calibri"/>
                <a:sym typeface="Calibri"/>
              </a:rPr>
              <a:t>Talking Points:  </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tx1"/>
                </a:solidFill>
                <a:latin typeface="Calibri"/>
                <a:ea typeface="Calibri"/>
                <a:cs typeface="Calibri"/>
                <a:sym typeface="Calibri"/>
              </a:rPr>
              <a:t>These documents are available in K-8 to outline Major, Supporting, and Additional clusters for each grade.</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tx1"/>
                </a:solidFill>
                <a:latin typeface="Calibri"/>
                <a:ea typeface="Calibri"/>
                <a:cs typeface="Calibri"/>
                <a:sym typeface="Calibri"/>
              </a:rPr>
              <a:t>This shows the cluster-level alignment for grade 4 and should be used in conjunction with the full Standards to understand how individual standards are classified.</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tx1"/>
                </a:solidFill>
                <a:latin typeface="Calibri"/>
                <a:ea typeface="Calibri"/>
                <a:cs typeface="Calibri"/>
                <a:sym typeface="Calibri"/>
              </a:rPr>
              <a:t>Note that “Supporting” and “Additional” clusters are not “Nice to Know” concepts.  ALL of the standards are important, but these emphasis labels help a teacher know what is most important, which ideas support a deep conceptual understanding of the most important ideas, and which are setting the groundwork for future math concepts.</a:t>
            </a:r>
          </a:p>
          <a:p>
            <a:pPr marL="0" marR="0" lvl="0" indent="0" algn="l" rtl="0">
              <a:spcBef>
                <a:spcPts val="0"/>
              </a:spcBef>
              <a:buNone/>
            </a:pPr>
            <a:endParaRPr sz="1200" b="0" i="0" u="none" strike="noStrike" cap="none" baseline="0" dirty="0">
              <a:solidFill>
                <a:schemeClr val="tx1"/>
              </a:solidFill>
              <a:latin typeface="Calibri"/>
              <a:ea typeface="Calibri"/>
              <a:cs typeface="Calibri"/>
              <a:sym typeface="Calibri"/>
            </a:endParaRPr>
          </a:p>
          <a:p>
            <a:pPr marL="0" marR="0" lvl="0" indent="0" algn="l" rtl="0">
              <a:spcBef>
                <a:spcPts val="0"/>
              </a:spcBef>
              <a:buClr>
                <a:schemeClr val="dk1"/>
              </a:buClr>
              <a:buSzPct val="100000"/>
              <a:buFont typeface="Arial"/>
              <a:buNone/>
            </a:pPr>
            <a:r>
              <a:rPr lang="en-US" sz="1200" b="0" i="0" u="none" strike="noStrike" cap="none" baseline="0" dirty="0">
                <a:solidFill>
                  <a:schemeClr val="tx1"/>
                </a:solidFill>
                <a:latin typeface="Calibri"/>
                <a:ea typeface="Calibri"/>
                <a:cs typeface="Calibri"/>
                <a:sym typeface="Calibri"/>
              </a:rPr>
              <a:t>Note:  Note that these documents can be downloaded (a single grade, or the whole group, K-8) at www.achievethecore.org  </a:t>
            </a:r>
          </a:p>
        </p:txBody>
      </p:sp>
    </p:spTree>
    <p:extLst>
      <p:ext uri="{BB962C8B-B14F-4D97-AF65-F5344CB8AC3E}">
        <p14:creationId xmlns:p14="http://schemas.microsoft.com/office/powerpoint/2010/main" val="1605322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Shape 8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0" name="Shape 840"/>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Big Idea:   NN</a:t>
            </a:r>
            <a:r>
              <a:rPr lang="en-US" sz="1200" baseline="0" dirty="0">
                <a:solidFill>
                  <a:schemeClr val="dk1"/>
                </a:solidFill>
                <a:latin typeface="Calibri"/>
                <a:ea typeface="Calibri"/>
                <a:cs typeface="Calibri"/>
                <a:sym typeface="Calibri"/>
              </a:rPr>
              <a:t> Metric 1A lays out obstacles to Focus that should not be in instructional materials.</a:t>
            </a:r>
            <a:endParaRPr lang="en-US" sz="1200" dirty="0">
              <a:solidFill>
                <a:schemeClr val="dk1"/>
              </a:solidFill>
              <a:latin typeface="Calibri"/>
              <a:ea typeface="Calibri"/>
              <a:cs typeface="Calibri"/>
              <a:sym typeface="Calibri"/>
            </a:endParaRPr>
          </a:p>
          <a:p>
            <a:pPr lvl="0" rtl="0">
              <a:spcBef>
                <a:spcPts val="0"/>
              </a:spcBef>
              <a:buClr>
                <a:schemeClr val="dk1"/>
              </a:buClr>
              <a:buFont typeface="Arial"/>
              <a:buNone/>
            </a:pPr>
            <a:endParaRPr sz="120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dk1"/>
                </a:solidFill>
                <a:latin typeface="Calibri"/>
                <a:ea typeface="Calibri"/>
                <a:cs typeface="Calibri"/>
                <a:sym typeface="Calibri"/>
              </a:rPr>
              <a:t>The</a:t>
            </a:r>
            <a:r>
              <a:rPr lang="en-US" sz="1200" baseline="0" dirty="0">
                <a:solidFill>
                  <a:schemeClr val="dk1"/>
                </a:solidFill>
                <a:latin typeface="Calibri"/>
                <a:ea typeface="Calibri"/>
                <a:cs typeface="Calibri"/>
                <a:sym typeface="Calibri"/>
              </a:rPr>
              <a:t> first Criterion asks reviewers to look at topics that are traditionally obstacles to Focus in K-8 materials.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Designed to be a very straightforward criterion with only one metric.  It can serve as a screening device to identify materials that may have major issues of alignment.</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The asterisk in both the criterion and the metric is meant to emphasize that this metric should not be expanded to look for more topics that are assessed early.  In Non-Negotiable 2, reviewers will get more into other topics that may appear early.  Due to the nature of this metric as a gatekeeper, reviews should be limited to the named topics (which we’ll take a look at in a couple of slides.)</a:t>
            </a:r>
            <a:endParaRPr lang="en-US" sz="120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endParaRPr lang="en-US" sz="1200" dirty="0">
              <a:solidFill>
                <a:schemeClr val="dk1"/>
              </a:solidFill>
              <a:latin typeface="Calibri"/>
              <a:ea typeface="Calibri"/>
              <a:cs typeface="Calibri"/>
              <a:sym typeface="Calibri"/>
            </a:endParaRPr>
          </a:p>
          <a:p>
            <a:pPr lvl="0" rtl="0">
              <a:spcBef>
                <a:spcPts val="0"/>
              </a:spcBef>
              <a:buClr>
                <a:schemeClr val="dk1"/>
              </a:buClr>
              <a:buFont typeface="Calibri"/>
              <a:buNone/>
            </a:pPr>
            <a:endParaRPr dirty="0">
              <a:solidFill>
                <a:schemeClr val="dk1"/>
              </a:solidFill>
            </a:endParaRP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p:txBody>
      </p:sp>
      <p:sp>
        <p:nvSpPr>
          <p:cNvPr id="841" name="Shape 841"/>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23</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0023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Shape 8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5" name="Shape 865"/>
          <p:cNvSpPr txBox="1">
            <a:spLocks noGrp="1"/>
          </p:cNvSpPr>
          <p:nvPr>
            <p:ph type="body" idx="1"/>
          </p:nvPr>
        </p:nvSpPr>
        <p:spPr>
          <a:xfrm>
            <a:off x="701041" y="4415791"/>
            <a:ext cx="5608200" cy="41835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dirty="0">
                <a:solidFill>
                  <a:schemeClr val="dk1"/>
                </a:solidFill>
                <a:latin typeface="Calibri"/>
                <a:ea typeface="Calibri"/>
                <a:cs typeface="Calibri"/>
                <a:sym typeface="Calibri"/>
              </a:rPr>
              <a:t>Big Idea: NN Metric 1A requires reviewers to look for specific topics to make sure they are not assessed before the grade-level they are introduced in the Standards.</a:t>
            </a:r>
          </a:p>
          <a:p>
            <a:pPr marL="0" marR="0" lvl="0" indent="0" algn="l" rtl="0">
              <a:spcBef>
                <a:spcPts val="0"/>
              </a:spcBef>
              <a:buSzPct val="25000"/>
              <a:buNone/>
            </a:pPr>
            <a:endParaRPr lang="en-US" sz="1200" dirty="0">
              <a:solidFill>
                <a:schemeClr val="dk1"/>
              </a:solidFill>
              <a:latin typeface="Calibri"/>
              <a:ea typeface="Calibri"/>
              <a:cs typeface="Calibri"/>
              <a:sym typeface="Calibri"/>
            </a:endParaRPr>
          </a:p>
          <a:p>
            <a:pPr marL="0" marR="0" lvl="0" indent="0" algn="l" rtl="0">
              <a:spcBef>
                <a:spcPts val="0"/>
              </a:spcBef>
              <a:buSzPct val="25000"/>
              <a:buNone/>
            </a:pPr>
            <a:r>
              <a:rPr lang="en-US" sz="1200" dirty="0">
                <a:solidFill>
                  <a:schemeClr val="dk1"/>
                </a:solidFill>
                <a:latin typeface="Calibri"/>
                <a:ea typeface="Calibri"/>
                <a:cs typeface="Calibri"/>
                <a:sym typeface="Calibri"/>
              </a:rPr>
              <a:t>Talking Points:</a:t>
            </a:r>
          </a:p>
          <a:p>
            <a:pPr marL="171450" marR="0" lvl="0" indent="-171450" algn="l" rtl="0">
              <a:spcBef>
                <a:spcPts val="0"/>
              </a:spcBef>
              <a:buSzPct val="25000"/>
              <a:buFont typeface="Calibri" panose="020F0502020204030204" pitchFamily="34" charset="0"/>
              <a:buChar char="-"/>
            </a:pPr>
            <a:r>
              <a:rPr lang="en-US" sz="1200" dirty="0">
                <a:solidFill>
                  <a:schemeClr val="dk1"/>
                </a:solidFill>
                <a:latin typeface="Calibri"/>
                <a:ea typeface="Calibri"/>
                <a:cs typeface="Calibri"/>
                <a:sym typeface="Calibri"/>
              </a:rPr>
              <a:t>These are the specific topics from NN Metric 1A that reviewers will be looking to</a:t>
            </a:r>
            <a:r>
              <a:rPr lang="en-US" sz="1200" baseline="0" dirty="0">
                <a:solidFill>
                  <a:schemeClr val="dk1"/>
                </a:solidFill>
                <a:latin typeface="Calibri"/>
                <a:ea typeface="Calibri"/>
                <a:cs typeface="Calibri"/>
                <a:sym typeface="Calibri"/>
              </a:rPr>
              <a:t> see if there are assessment questions on these topics before the grade listed.</a:t>
            </a:r>
          </a:p>
          <a:p>
            <a:pPr marL="171450" marR="0" lvl="0" indent="-171450" algn="l" rtl="0">
              <a:spcBef>
                <a:spcPts val="0"/>
              </a:spcBef>
              <a:buSzPct val="25000"/>
              <a:buFont typeface="Calibri" panose="020F0502020204030204" pitchFamily="34" charset="0"/>
              <a:buChar char="-"/>
            </a:pPr>
            <a:r>
              <a:rPr lang="en-US" sz="1200" dirty="0">
                <a:solidFill>
                  <a:schemeClr val="dk1"/>
                </a:solidFill>
                <a:latin typeface="Calibri"/>
                <a:ea typeface="Calibri"/>
                <a:cs typeface="Calibri"/>
                <a:sym typeface="Calibri"/>
              </a:rPr>
              <a:t>&lt;Ask</a:t>
            </a:r>
            <a:r>
              <a:rPr lang="en-US" sz="1200" baseline="0" dirty="0">
                <a:solidFill>
                  <a:schemeClr val="dk1"/>
                </a:solidFill>
                <a:latin typeface="Calibri"/>
                <a:ea typeface="Calibri"/>
                <a:cs typeface="Calibri"/>
                <a:sym typeface="Calibri"/>
              </a:rPr>
              <a:t> participants to discuss what they see as c</a:t>
            </a:r>
            <a:r>
              <a:rPr lang="en-US" sz="1200" dirty="0">
                <a:solidFill>
                  <a:schemeClr val="dk1"/>
                </a:solidFill>
                <a:latin typeface="Calibri"/>
                <a:ea typeface="Calibri"/>
                <a:cs typeface="Calibri"/>
                <a:sym typeface="Calibri"/>
              </a:rPr>
              <a:t>ommon attributes of these topics.&gt;</a:t>
            </a:r>
          </a:p>
          <a:p>
            <a:pPr marL="171450" marR="0" lvl="0" indent="-171450" algn="l" rtl="0">
              <a:spcBef>
                <a:spcPts val="0"/>
              </a:spcBef>
              <a:buSzPct val="25000"/>
              <a:buFont typeface="Calibri" panose="020F0502020204030204" pitchFamily="34" charset="0"/>
              <a:buChar char="-"/>
            </a:pPr>
            <a:r>
              <a:rPr lang="en-US" sz="1200" dirty="0">
                <a:solidFill>
                  <a:schemeClr val="dk1"/>
                </a:solidFill>
                <a:latin typeface="Calibri"/>
                <a:ea typeface="Calibri"/>
                <a:cs typeface="Calibri"/>
                <a:sym typeface="Calibri"/>
              </a:rPr>
              <a:t>These topics are common offenders that turn up in materials that don’t respect the “power of the eraser” to make sure that students have time to go in-depth in</a:t>
            </a:r>
            <a:r>
              <a:rPr lang="en-US" sz="1200" baseline="0" dirty="0">
                <a:solidFill>
                  <a:schemeClr val="dk1"/>
                </a:solidFill>
                <a:latin typeface="Calibri"/>
                <a:ea typeface="Calibri"/>
                <a:cs typeface="Calibri"/>
                <a:sym typeface="Calibri"/>
              </a:rPr>
              <a:t> the Major Work of the grade.  (They are often the topics that get repeated in each grade in the visual on slide 23.)</a:t>
            </a:r>
          </a:p>
          <a:p>
            <a:pPr marL="171450" marR="0" lvl="0" indent="-171450" algn="l" rtl="0">
              <a:spcBef>
                <a:spcPts val="0"/>
              </a:spcBef>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There will be opportunities to look to see if there are other topics that take away focus from the Major Work of the grade in later metrics (NN Metric 2A and 2C).</a:t>
            </a:r>
            <a:endParaRPr lang="en-US" sz="1200" dirty="0">
              <a:solidFill>
                <a:schemeClr val="dk1"/>
              </a:solidFill>
              <a:latin typeface="Calibri"/>
              <a:ea typeface="Calibri"/>
              <a:cs typeface="Calibri"/>
              <a:sym typeface="Calibri"/>
            </a:endParaRPr>
          </a:p>
        </p:txBody>
      </p:sp>
      <p:sp>
        <p:nvSpPr>
          <p:cNvPr id="866" name="Shape 866"/>
          <p:cNvSpPr txBox="1">
            <a:spLocks noGrp="1"/>
          </p:cNvSpPr>
          <p:nvPr>
            <p:ph type="sldNum" idx="12"/>
          </p:nvPr>
        </p:nvSpPr>
        <p:spPr>
          <a:xfrm>
            <a:off x="3970939" y="8829965"/>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5241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3" name="Shape 903"/>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Big Idea:   The first metric for Non Negotiable 2 looks for Focus based on how time is spent over the course of the year.</a:t>
            </a:r>
          </a:p>
          <a:p>
            <a:pPr lvl="0" rtl="0">
              <a:spcBef>
                <a:spcPts val="0"/>
              </a:spcBef>
              <a:buClr>
                <a:schemeClr val="dk1"/>
              </a:buClr>
              <a:buFont typeface="Arial"/>
              <a:buNone/>
            </a:pPr>
            <a:endParaRPr lang="en-US" sz="120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dk1"/>
                </a:solidFill>
                <a:latin typeface="Calibri"/>
                <a:ea typeface="Calibri"/>
                <a:cs typeface="Calibri"/>
                <a:sym typeface="Calibri"/>
              </a:rPr>
              <a:t>The</a:t>
            </a:r>
            <a:r>
              <a:rPr lang="en-US" sz="1200" baseline="0" dirty="0">
                <a:solidFill>
                  <a:schemeClr val="dk1"/>
                </a:solidFill>
                <a:latin typeface="Calibri"/>
                <a:ea typeface="Calibri"/>
                <a:cs typeface="Calibri"/>
                <a:sym typeface="Calibri"/>
              </a:rPr>
              <a:t> second Non-Negotiable Criterion has 4 metrics, but we will just look at the first one which relates specifically to Focus. </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In evaluating NN Metric 2A, we look at how time is spent and whether a large majority of time is spent on the Major Work for the grade under review.</a:t>
            </a:r>
          </a:p>
          <a:p>
            <a:pPr marL="0" marR="0" lvl="0" indent="0" algn="l" rtl="0">
              <a:spcBef>
                <a:spcPts val="0"/>
              </a:spcBef>
              <a:buClr>
                <a:schemeClr val="dk1"/>
              </a:buClr>
              <a:buFont typeface="Calibri"/>
              <a:buNone/>
            </a:pPr>
            <a:endParaRPr sz="1200" dirty="0">
              <a:solidFill>
                <a:schemeClr val="dk1"/>
              </a:solidFill>
              <a:latin typeface="Calibri"/>
              <a:ea typeface="Calibri"/>
              <a:cs typeface="Calibri"/>
              <a:sym typeface="Calibri"/>
            </a:endParaRPr>
          </a:p>
        </p:txBody>
      </p:sp>
      <p:sp>
        <p:nvSpPr>
          <p:cNvPr id="904" name="Shape 904"/>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25</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0140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Shape 884"/>
          <p:cNvSpPr txBox="1">
            <a:spLocks noGrp="1"/>
          </p:cNvSpPr>
          <p:nvPr>
            <p:ph type="body" idx="1"/>
          </p:nvPr>
        </p:nvSpPr>
        <p:spPr>
          <a:xfrm>
            <a:off x="701039" y="4415789"/>
            <a:ext cx="5608200" cy="4183500"/>
          </a:xfrm>
          <a:prstGeom prst="rect">
            <a:avLst/>
          </a:prstGeom>
          <a:noFill/>
          <a:ln>
            <a:noFill/>
          </a:ln>
        </p:spPr>
        <p:txBody>
          <a:bodyPr lIns="93275" tIns="93275" rIns="93275" bIns="93275" anchor="t" anchorCtr="0">
            <a:noAutofit/>
          </a:bodyPr>
          <a:lstStyle/>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Big Idea:  Give participants an opportunity to reflect on the metrics that</a:t>
            </a:r>
            <a:r>
              <a:rPr lang="en-US" sz="1200" baseline="0" dirty="0">
                <a:solidFill>
                  <a:schemeClr val="dk1"/>
                </a:solidFill>
                <a:latin typeface="Calibri"/>
                <a:ea typeface="Calibri"/>
                <a:cs typeface="Calibri"/>
                <a:sym typeface="Calibri"/>
              </a:rPr>
              <a:t> relate to Focus</a:t>
            </a:r>
          </a:p>
          <a:p>
            <a:pPr lvl="0" rtl="0">
              <a:spcBef>
                <a:spcPts val="0"/>
              </a:spcBef>
              <a:buClr>
                <a:schemeClr val="dk1"/>
              </a:buClr>
              <a:buSzPct val="25000"/>
              <a:buFont typeface="Calibri"/>
              <a:buNone/>
            </a:pPr>
            <a:endParaRPr lang="en-US" sz="1200" baseline="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baseline="0" dirty="0">
                <a:solidFill>
                  <a:schemeClr val="dk1"/>
                </a:solidFill>
                <a:latin typeface="Calibri"/>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Refer participants back to the sorting activity they did, which will allow them to see all the metrics related to Focus.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Give participants time to discuss the questions and then share out with the whole group.</a:t>
            </a:r>
            <a:endParaRPr lang="en-US" sz="1200" dirty="0">
              <a:solidFill>
                <a:schemeClr val="dk1"/>
              </a:solidFill>
              <a:latin typeface="Calibri"/>
              <a:ea typeface="Calibri"/>
              <a:cs typeface="Calibri"/>
              <a:sym typeface="Calibri"/>
            </a:endParaRPr>
          </a:p>
          <a:p>
            <a:pPr lvl="0" rtl="0">
              <a:spcBef>
                <a:spcPts val="0"/>
              </a:spcBef>
              <a:buClr>
                <a:schemeClr val="dk1"/>
              </a:buClr>
              <a:buFont typeface="Arial"/>
              <a:buNone/>
            </a:pPr>
            <a:endParaRPr sz="1200" dirty="0">
              <a:solidFill>
                <a:schemeClr val="dk1"/>
              </a:solidFill>
              <a:latin typeface="Calibri"/>
              <a:ea typeface="Calibri"/>
              <a:cs typeface="Calibri"/>
              <a:sym typeface="Calibri"/>
            </a:endParaRPr>
          </a:p>
          <a:p>
            <a:pPr lvl="0" rtl="0">
              <a:spcBef>
                <a:spcPts val="0"/>
              </a:spcBef>
              <a:buClr>
                <a:schemeClr val="dk1"/>
              </a:buClr>
              <a:buFont typeface="Calibri"/>
              <a:buNone/>
            </a:pPr>
            <a:endParaRPr dirty="0">
              <a:solidFill>
                <a:schemeClr val="dk1"/>
              </a:solidFill>
            </a:endParaRPr>
          </a:p>
          <a:p>
            <a:pPr marL="0" marR="0" lvl="0" indent="0" algn="l" rtl="0">
              <a:spcBef>
                <a:spcPts val="0"/>
              </a:spcBef>
              <a:buClr>
                <a:schemeClr val="dk1"/>
              </a:buClr>
              <a:buFont typeface="Arial"/>
              <a:buNone/>
            </a:pPr>
            <a:endParaRPr sz="1200" dirty="0">
              <a:solidFill>
                <a:schemeClr val="dk1"/>
              </a:solidFill>
            </a:endParaRPr>
          </a:p>
          <a:p>
            <a:pPr marL="0" marR="0" lvl="0" indent="0" algn="l" rtl="0">
              <a:spcBef>
                <a:spcPts val="0"/>
              </a:spcBef>
              <a:buClr>
                <a:schemeClr val="dk1"/>
              </a:buClr>
              <a:buFont typeface="Arial"/>
              <a:buNone/>
            </a:pPr>
            <a:endParaRPr sz="1200" dirty="0">
              <a:solidFill>
                <a:schemeClr val="dk1"/>
              </a:solidFill>
            </a:endParaRPr>
          </a:p>
        </p:txBody>
      </p:sp>
      <p:sp>
        <p:nvSpPr>
          <p:cNvPr id="885" name="Shape 8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40057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3" name="Shape 903"/>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Quickly show the Non-Negotiable</a:t>
            </a:r>
            <a:r>
              <a:rPr lang="en-US" sz="1200" baseline="0" dirty="0">
                <a:solidFill>
                  <a:schemeClr val="tx1"/>
                </a:solidFill>
                <a:latin typeface="Calibri" panose="020F0502020204030204" pitchFamily="34" charset="0"/>
                <a:ea typeface="Calibri"/>
                <a:cs typeface="Calibri"/>
                <a:sym typeface="Calibri"/>
              </a:rPr>
              <a:t> that relates to the second instructional shift: Coherence</a:t>
            </a: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Font typeface="Arial"/>
              <a:buNone/>
            </a:pP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i="0" baseline="0" dirty="0">
                <a:solidFill>
                  <a:schemeClr val="tx1"/>
                </a:solidFill>
                <a:latin typeface="Calibri" panose="020F0502020204030204" pitchFamily="34" charset="0"/>
                <a:ea typeface="Calibri"/>
                <a:cs typeface="Calibri"/>
                <a:sym typeface="Calibri"/>
              </a:rPr>
              <a:t>Non-Negotiable 2 is about both Focus and Coherence</a:t>
            </a:r>
            <a:endParaRPr sz="1200" i="0" dirty="0">
              <a:solidFill>
                <a:schemeClr val="tx1"/>
              </a:solidFill>
              <a:latin typeface="Calibri" panose="020F0502020204030204" pitchFamily="34" charset="0"/>
              <a:ea typeface="Calibri"/>
              <a:cs typeface="Calibri"/>
              <a:sym typeface="Calibri"/>
            </a:endParaRPr>
          </a:p>
        </p:txBody>
      </p:sp>
      <p:sp>
        <p:nvSpPr>
          <p:cNvPr id="904" name="Shape 904"/>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27</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6108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Shape 8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1" name="Shape 891"/>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Big Idea:  Introduce metrics related to Coherence in Non-Negotiable 2</a:t>
            </a:r>
          </a:p>
          <a:p>
            <a:pPr marL="0" marR="0" lvl="0" indent="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Talking Points:</a:t>
            </a:r>
          </a:p>
          <a:p>
            <a:pPr marL="171450" marR="0" lvl="0" indent="-171450" algn="l" rtl="0">
              <a:spcBef>
                <a:spcPts val="0"/>
              </a:spcBef>
              <a:buClr>
                <a:schemeClr val="dk1"/>
              </a:buClr>
              <a:buSzPct val="25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Three of the four metrics in Non-Negotiable 2 are specifically related to the mathematical coherence of the materials.</a:t>
            </a:r>
          </a:p>
          <a:p>
            <a:pPr marL="171450" marR="0" lvl="0" indent="-171450" algn="l" rtl="0">
              <a:spcBef>
                <a:spcPts val="0"/>
              </a:spcBef>
              <a:buClr>
                <a:schemeClr val="dk1"/>
              </a:buClr>
              <a:buSzPct val="25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&lt;Have participants reach each metric in turn.&gt;</a:t>
            </a:r>
          </a:p>
          <a:p>
            <a:pPr marL="0" marR="0" lvl="0" indent="0" algn="l" rtl="0">
              <a:spcBef>
                <a:spcPts val="0"/>
              </a:spcBef>
              <a:buClr>
                <a:schemeClr val="dk1"/>
              </a:buClr>
              <a:buFont typeface="Calibri"/>
              <a:buNone/>
            </a:pPr>
            <a:endParaRPr dirty="0"/>
          </a:p>
        </p:txBody>
      </p:sp>
      <p:sp>
        <p:nvSpPr>
          <p:cNvPr id="892" name="Shape 892"/>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28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3509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Shape 90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5" name="Shape 905"/>
          <p:cNvSpPr txBox="1">
            <a:spLocks noGrp="1"/>
          </p:cNvSpPr>
          <p:nvPr>
            <p:ph type="body" idx="1"/>
          </p:nvPr>
        </p:nvSpPr>
        <p:spPr>
          <a:xfrm>
            <a:off x="701041" y="4415791"/>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Big Idea:  It is important to build Coherence across grades.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Talking Points:</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As an example of Coherence, the Common Core State Standards take a different approach to preparing students for success in algebra.  Previous approaches moved topics of pre-algebra and algebra earlier and earlier in the grade sequence rather than attend to careful progressions of conceptual development that in fact prepare students for algebra. </a:t>
            </a:r>
          </a:p>
          <a:p>
            <a:pPr marL="0" marR="0" lvl="0" indent="0" algn="l" rtl="0">
              <a:spcBef>
                <a:spcPts val="0"/>
              </a:spcBef>
              <a:buClr>
                <a:schemeClr val="dk1"/>
              </a:buClr>
              <a:buSzPct val="100000"/>
              <a:buFont typeface="Arial"/>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100000"/>
              <a:buFont typeface="Arial"/>
              <a:buNone/>
              <a:tabLst/>
              <a:defRPr/>
            </a:pPr>
            <a:r>
              <a:rPr lang="en-US" sz="1200" b="0" i="0" u="none" strike="noStrike" cap="none" baseline="0" dirty="0">
                <a:solidFill>
                  <a:schemeClr val="dk1"/>
                </a:solidFill>
                <a:latin typeface="Calibri"/>
                <a:ea typeface="Calibri"/>
                <a:cs typeface="Calibri"/>
                <a:sym typeface="Calibri"/>
              </a:rPr>
              <a:t>For more background information, see: https://www2.ed.gov/about/bdscomm/list/mathpanel/report/final-report.pdf</a:t>
            </a:r>
          </a:p>
          <a:p>
            <a:pPr marL="0" marR="0" lvl="0" indent="0" algn="l" rtl="0">
              <a:spcBef>
                <a:spcPts val="0"/>
              </a:spcBef>
              <a:buClr>
                <a:schemeClr val="dk1"/>
              </a:buClr>
              <a:buSzPct val="100000"/>
              <a:buFont typeface="Arial"/>
              <a:buNone/>
            </a:pPr>
            <a:endParaRPr lang="en-US" sz="1200" b="0" i="0" u="none" strike="noStrike" cap="none" baseline="0" dirty="0">
              <a:solidFill>
                <a:schemeClr val="dk1"/>
              </a:solidFill>
              <a:latin typeface="Calibri"/>
              <a:ea typeface="Calibri"/>
              <a:cs typeface="Calibri"/>
              <a:sym typeface="Calibri"/>
            </a:endParaRPr>
          </a:p>
        </p:txBody>
      </p:sp>
      <p:sp>
        <p:nvSpPr>
          <p:cNvPr id="906" name="Shape 906"/>
          <p:cNvSpPr txBox="1">
            <a:spLocks noGrp="1"/>
          </p:cNvSpPr>
          <p:nvPr>
            <p:ph type="sldNum" idx="12"/>
          </p:nvPr>
        </p:nvSpPr>
        <p:spPr>
          <a:xfrm>
            <a:off x="3970939" y="8829965"/>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986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701041" y="4415791"/>
            <a:ext cx="5608319" cy="4183379"/>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Big Idea:  Share essential questions and frame</a:t>
            </a:r>
            <a:r>
              <a:rPr lang="en-US" sz="1200" baseline="0" dirty="0">
                <a:solidFill>
                  <a:schemeClr val="dk1"/>
                </a:solidFill>
                <a:latin typeface="Calibri" panose="020F0502020204030204" pitchFamily="34" charset="0"/>
                <a:ea typeface="Calibri"/>
                <a:cs typeface="Calibri"/>
                <a:sym typeface="Calibri"/>
              </a:rPr>
              <a:t> the session  </a:t>
            </a:r>
            <a:endParaRPr lang="en-US" sz="1200" dirty="0">
              <a:solidFill>
                <a:schemeClr val="dk1"/>
              </a:solidFill>
              <a:latin typeface="Calibri" panose="020F0502020204030204" pitchFamily="34" charset="0"/>
              <a:ea typeface="Calibri"/>
              <a:cs typeface="Calibri"/>
              <a:sym typeface="Calibri"/>
            </a:endParaRPr>
          </a:p>
          <a:p>
            <a:pPr lvl="0" rtl="0">
              <a:spcBef>
                <a:spcPts val="0"/>
              </a:spcBef>
              <a:buClr>
                <a:schemeClr val="dk1"/>
              </a:buClr>
              <a:buFont typeface="Arial"/>
              <a:buNone/>
            </a:pPr>
            <a:endParaRPr lang="en-US" sz="1200" dirty="0">
              <a:solidFill>
                <a:schemeClr val="dk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dk1"/>
                </a:solidFill>
                <a:latin typeface="Calibri" panose="020F0502020204030204" pitchFamily="34" charset="0"/>
                <a:ea typeface="Calibri"/>
                <a:cs typeface="Calibri"/>
                <a:sym typeface="Calibri"/>
              </a:rPr>
              <a:t>This</a:t>
            </a:r>
            <a:r>
              <a:rPr lang="en-US" sz="1200" baseline="0" dirty="0">
                <a:solidFill>
                  <a:schemeClr val="dk1"/>
                </a:solidFill>
                <a:latin typeface="Calibri" panose="020F0502020204030204" pitchFamily="34" charset="0"/>
                <a:ea typeface="Calibri"/>
                <a:cs typeface="Calibri"/>
                <a:sym typeface="Calibri"/>
              </a:rPr>
              <a:t> module is intended to be an introduction and orientation to the Math IMET.  Participants will gain an understanding of the tool and how it relates to the Common Core State Standards and the instructional shifts they require.</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sym typeface="Calibri"/>
              </a:rPr>
              <a:t>There are more PD modules available on achievethecore.org to use to go more in-depth with how to use the IMET.</a:t>
            </a:r>
            <a:endParaRPr lang="en-US" dirty="0">
              <a:solidFill>
                <a:schemeClr val="dk1"/>
              </a:solidFill>
              <a:latin typeface="Calibri" panose="020F0502020204030204" pitchFamily="34" charset="0"/>
            </a:endParaRPr>
          </a:p>
          <a:p>
            <a:pPr>
              <a:spcBef>
                <a:spcPts val="0"/>
              </a:spcBef>
              <a:buNone/>
            </a:pPr>
            <a:endParaRPr lang="en-US" dirty="0"/>
          </a:p>
          <a:p>
            <a:pPr lvl="0" rtl="0">
              <a:spcBef>
                <a:spcPts val="0"/>
              </a:spcBef>
              <a:buClr>
                <a:schemeClr val="dk1"/>
              </a:buClr>
              <a:buFont typeface="Calibri"/>
              <a:buNone/>
            </a:pPr>
            <a:endParaRPr dirty="0">
              <a:solidFill>
                <a:schemeClr val="dk1"/>
              </a:solidFill>
            </a:endParaRPr>
          </a:p>
          <a:p>
            <a:pPr>
              <a:spcBef>
                <a:spcPts val="0"/>
              </a:spcBef>
              <a:buNone/>
            </a:pPr>
            <a:endParaRPr dirty="0"/>
          </a:p>
        </p:txBody>
      </p:sp>
      <p:sp>
        <p:nvSpPr>
          <p:cNvPr id="695" name="Shape 6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67754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Shape 9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3" name="Shape 923"/>
          <p:cNvSpPr txBox="1">
            <a:spLocks noGrp="1"/>
          </p:cNvSpPr>
          <p:nvPr>
            <p:ph type="body" idx="1"/>
          </p:nvPr>
        </p:nvSpPr>
        <p:spPr>
          <a:xfrm>
            <a:off x="701041" y="4415791"/>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Big Idea:  The progression of concept development for multiplication is illustrated over three grades, based on evidence from high-performing countries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Talking Points:</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Here you see some of the international data that informed the development of the CCSSM.  On the left you see a coherent progression of multiplication and division of fractions over three grade levels.  </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On the right you see excerpts from the Common Core that address fractions with purpose and direction. The term “apply and extend previous understandings…” is a sure sign of the expectation within a progression of concept development. </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Looking at the progression of multiplying and dividing fractions, you will see that, over these 3 years, the students are building on previous knowledge and not just repeating the same thing each year. You’ll see that, in grade 4, students apply and extend previous understandings of multiplication to multiply a fraction by a whole number.  In grade 5, that knowledge and skill is extended to multiply a fraction or whole number by a fraction.  Also in grade 5, students extend previous understandings of division to divide unit fractions by whole numbers and the reverse.  In grade 6, students will continue to build on the foundations laid and will divide fractions by fractions.   These are clear and carefully laid progressions.</a:t>
            </a:r>
          </a:p>
          <a:p>
            <a:pPr marL="0" marR="0" lvl="0" indent="0" algn="l" rtl="0">
              <a:spcBef>
                <a:spcPts val="0"/>
              </a:spcBef>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Background Information available at http://www.air.org/sites/default/files/downloads/report/MathStandards_0.pdf</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924" name="Shape 924"/>
          <p:cNvSpPr txBox="1">
            <a:spLocks noGrp="1"/>
          </p:cNvSpPr>
          <p:nvPr>
            <p:ph type="sldNum" idx="12"/>
          </p:nvPr>
        </p:nvSpPr>
        <p:spPr>
          <a:xfrm>
            <a:off x="3970939" y="8829965"/>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3810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Shape 9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3" name="Shape 983"/>
          <p:cNvSpPr txBox="1">
            <a:spLocks noGrp="1"/>
          </p:cNvSpPr>
          <p:nvPr>
            <p:ph type="body" idx="1"/>
          </p:nvPr>
        </p:nvSpPr>
        <p:spPr>
          <a:xfrm>
            <a:off x="701041" y="4415791"/>
            <a:ext cx="5608200" cy="41835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tx1"/>
                </a:solidFill>
                <a:latin typeface="Calibri"/>
                <a:ea typeface="Calibri"/>
                <a:cs typeface="Calibri"/>
                <a:sym typeface="Calibri"/>
              </a:rPr>
              <a:t>Big Idea: Many Supporting Work standards specifically call out connections to Major Work topics.</a:t>
            </a:r>
          </a:p>
          <a:p>
            <a:pPr marL="0" marR="0" lvl="0" indent="0" algn="l" rtl="0">
              <a:spcBef>
                <a:spcPts val="0"/>
              </a:spcBef>
              <a:buNone/>
            </a:pPr>
            <a:endParaRPr sz="1200" b="0" i="0" u="none" strike="noStrike" cap="none" baseline="0" dirty="0">
              <a:solidFill>
                <a:schemeClr val="tx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tx1"/>
                </a:solidFill>
                <a:latin typeface="Calibri"/>
                <a:ea typeface="Calibri"/>
                <a:cs typeface="Calibri"/>
                <a:sym typeface="Calibri"/>
              </a:rPr>
              <a:t>Talking Points:</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tx1"/>
                </a:solidFill>
                <a:latin typeface="Calibri"/>
                <a:ea typeface="Calibri"/>
                <a:cs typeface="Calibri"/>
                <a:sym typeface="Calibri"/>
              </a:rPr>
              <a:t>This grade 3 standard comes from the Measurement and Data domain and is part of a cluster that is Supporting Work, while solving word problems is Major Work as part of the Operations and Algebraic Thinking domain. </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tx1"/>
                </a:solidFill>
                <a:latin typeface="Calibri"/>
                <a:ea typeface="Calibri"/>
                <a:cs typeface="Calibri"/>
                <a:sym typeface="Calibri"/>
              </a:rPr>
              <a:t>This is Coherence within the grade level.</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tx1"/>
                </a:solidFill>
                <a:latin typeface="Calibri"/>
                <a:ea typeface="Calibri"/>
                <a:cs typeface="Calibri"/>
                <a:sym typeface="Calibri"/>
              </a:rPr>
              <a:t>Instead of bar charts being “yet another thing to cover,” detracting from focus, the standard is telling you how to “aim” bar charts back around to the Major Work of the grade. These connections are explicit in the Standards. While in the past, picture or bar graphs might have been distinct things to be assessed, now they need to be connected to the Major Work of the grade.</a:t>
            </a:r>
          </a:p>
          <a:p>
            <a:pPr marL="0" marR="0" lvl="0" indent="0" algn="l" rtl="0">
              <a:spcBef>
                <a:spcPts val="0"/>
              </a:spcBef>
              <a:buNone/>
            </a:pPr>
            <a:endParaRPr sz="1200" b="0" i="0" u="none" strike="noStrike" cap="none" baseline="0" dirty="0">
              <a:solidFill>
                <a:schemeClr val="tx1"/>
              </a:solidFill>
              <a:latin typeface="Calibri"/>
              <a:ea typeface="Calibri"/>
              <a:cs typeface="Calibri"/>
              <a:sym typeface="Calibri"/>
            </a:endParaRPr>
          </a:p>
        </p:txBody>
      </p:sp>
      <p:sp>
        <p:nvSpPr>
          <p:cNvPr id="984" name="Shape 984"/>
          <p:cNvSpPr txBox="1">
            <a:spLocks noGrp="1"/>
          </p:cNvSpPr>
          <p:nvPr>
            <p:ph type="sldNum" idx="12"/>
          </p:nvPr>
        </p:nvSpPr>
        <p:spPr>
          <a:xfrm>
            <a:off x="3970939" y="8829965"/>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31</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8635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Shape 9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3" name="Shape 993"/>
          <p:cNvSpPr txBox="1">
            <a:spLocks noGrp="1"/>
          </p:cNvSpPr>
          <p:nvPr>
            <p:ph type="body" idx="1"/>
          </p:nvPr>
        </p:nvSpPr>
        <p:spPr>
          <a:xfrm>
            <a:off x="701041" y="4415791"/>
            <a:ext cx="5608200" cy="4183500"/>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tx1"/>
                </a:solidFill>
                <a:latin typeface="Calibri"/>
                <a:ea typeface="Calibri"/>
                <a:cs typeface="Calibri"/>
                <a:sym typeface="Calibri"/>
              </a:rPr>
              <a:t>Big Idea: Provide another example of a Supporting Work standard that specifically calls out connections to Major Work topics</a:t>
            </a:r>
          </a:p>
          <a:p>
            <a:pPr marL="0" marR="0" lvl="0" indent="0" algn="l" rtl="0">
              <a:spcBef>
                <a:spcPts val="0"/>
              </a:spcBef>
              <a:buSzPct val="25000"/>
              <a:buNone/>
            </a:pPr>
            <a:endParaRPr lang="en-US" sz="1200" b="0" i="0" u="sng" strike="noStrike" cap="none" baseline="0" dirty="0">
              <a:solidFill>
                <a:schemeClr val="tx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tx1"/>
                </a:solidFill>
                <a:latin typeface="Calibri"/>
                <a:ea typeface="Calibri"/>
                <a:cs typeface="Calibri"/>
                <a:sym typeface="Calibri"/>
              </a:rPr>
              <a:t>Talking Points:</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tx1"/>
                </a:solidFill>
                <a:latin typeface="Calibri"/>
                <a:ea typeface="Calibri"/>
                <a:cs typeface="Calibri"/>
                <a:sym typeface="Calibri"/>
              </a:rPr>
              <a:t>This grade 8 standard comes from the Statistics and Probability domain and is part of a cluster that is Supporting Work, while working with equations and understanding slope is Major Work as part of the Expressions and Equations and Functions domains.</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tx1"/>
                </a:solidFill>
                <a:latin typeface="Calibri"/>
                <a:ea typeface="Calibri"/>
                <a:cs typeface="Calibri"/>
                <a:sym typeface="Calibri"/>
              </a:rPr>
              <a:t>Instead of statistics being “yet another thing to cover,” detracting from focus, this grade 8 standard tells you how to link working with bivariate data to the Major Work of the grade, linear algebra and functions.</a:t>
            </a:r>
          </a:p>
        </p:txBody>
      </p:sp>
      <p:sp>
        <p:nvSpPr>
          <p:cNvPr id="994" name="Shape 994"/>
          <p:cNvSpPr txBox="1">
            <a:spLocks noGrp="1"/>
          </p:cNvSpPr>
          <p:nvPr>
            <p:ph type="sldNum" idx="12"/>
          </p:nvPr>
        </p:nvSpPr>
        <p:spPr>
          <a:xfrm>
            <a:off x="3970939" y="8829965"/>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32</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9564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Shape 974"/>
          <p:cNvSpPr txBox="1">
            <a:spLocks noGrp="1"/>
          </p:cNvSpPr>
          <p:nvPr>
            <p:ph type="body" idx="1"/>
          </p:nvPr>
        </p:nvSpPr>
        <p:spPr>
          <a:xfrm>
            <a:off x="701039" y="4415789"/>
            <a:ext cx="5608200" cy="4183500"/>
          </a:xfrm>
          <a:prstGeom prst="rect">
            <a:avLst/>
          </a:prstGeom>
          <a:noFill/>
          <a:ln>
            <a:noFill/>
          </a:ln>
        </p:spPr>
        <p:txBody>
          <a:bodyPr lIns="93275" tIns="93275" rIns="93275" bIns="93275" anchor="t" anchorCtr="0">
            <a:noAutofit/>
          </a:bodyPr>
          <a:lstStyle/>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Big Idea: Give participants</a:t>
            </a:r>
            <a:r>
              <a:rPr lang="en-US" sz="1200" baseline="0" dirty="0">
                <a:solidFill>
                  <a:schemeClr val="dk1"/>
                </a:solidFill>
                <a:latin typeface="Calibri"/>
                <a:ea typeface="Calibri"/>
                <a:cs typeface="Calibri"/>
                <a:sym typeface="Calibri"/>
              </a:rPr>
              <a:t> an opportunity to talk about how the shift of Coherence should be present in instructional materials</a:t>
            </a:r>
            <a:r>
              <a:rPr lang="en-US" sz="1200" dirty="0">
                <a:solidFill>
                  <a:schemeClr val="dk1"/>
                </a:solidFill>
                <a:latin typeface="Calibri"/>
                <a:ea typeface="Calibri"/>
                <a:cs typeface="Calibri"/>
                <a:sym typeface="Calibri"/>
              </a:rPr>
              <a:t> </a:t>
            </a:r>
          </a:p>
          <a:p>
            <a:pPr lvl="0" rtl="0">
              <a:spcBef>
                <a:spcPts val="0"/>
              </a:spcBef>
              <a:buClr>
                <a:schemeClr val="dk1"/>
              </a:buClr>
              <a:buFont typeface="Arial"/>
              <a:buNone/>
            </a:pPr>
            <a:endParaRPr sz="120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baseline="0" dirty="0">
                <a:solidFill>
                  <a:schemeClr val="dk1"/>
                </a:solidFill>
                <a:latin typeface="Calibri"/>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Refer participants back to the sorting activity they did, which will allow them to see all the metrics related to Coherence.</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Give participants time to discuss the questions and then share out with the whole group.</a:t>
            </a:r>
            <a:endParaRPr lang="en-US" sz="1200" dirty="0">
              <a:solidFill>
                <a:schemeClr val="dk1"/>
              </a:solidFill>
              <a:latin typeface="Calibri"/>
              <a:ea typeface="Calibri"/>
              <a:cs typeface="Calibri"/>
              <a:sym typeface="Calibri"/>
            </a:endParaRPr>
          </a:p>
          <a:p>
            <a:pPr lvl="0" rtl="0">
              <a:spcBef>
                <a:spcPts val="0"/>
              </a:spcBef>
              <a:buClr>
                <a:schemeClr val="dk1"/>
              </a:buClr>
              <a:buFont typeface="Calibri"/>
              <a:buNone/>
            </a:pPr>
            <a:endParaRPr dirty="0">
              <a:solidFill>
                <a:schemeClr val="dk1"/>
              </a:solidFill>
            </a:endParaRPr>
          </a:p>
          <a:p>
            <a:pPr marL="0" marR="0" lvl="0" indent="0" algn="l" rtl="0">
              <a:spcBef>
                <a:spcPts val="0"/>
              </a:spcBef>
              <a:buClr>
                <a:schemeClr val="dk1"/>
              </a:buClr>
              <a:buFont typeface="Arial"/>
              <a:buNone/>
            </a:pPr>
            <a:endParaRPr sz="1200" dirty="0">
              <a:solidFill>
                <a:schemeClr val="dk1"/>
              </a:solidFill>
            </a:endParaRPr>
          </a:p>
          <a:p>
            <a:pPr marL="0" marR="0" lvl="0" indent="0" algn="l" rtl="0">
              <a:spcBef>
                <a:spcPts val="0"/>
              </a:spcBef>
              <a:buClr>
                <a:schemeClr val="dk1"/>
              </a:buClr>
              <a:buFont typeface="Arial"/>
              <a:buNone/>
            </a:pPr>
            <a:endParaRPr sz="1200" dirty="0">
              <a:solidFill>
                <a:schemeClr val="dk1"/>
              </a:solidFill>
            </a:endParaRPr>
          </a:p>
        </p:txBody>
      </p:sp>
      <p:sp>
        <p:nvSpPr>
          <p:cNvPr id="975" name="Shape 9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73914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9" name="Shape 759"/>
          <p:cNvSpPr txBox="1">
            <a:spLocks noGrp="1"/>
          </p:cNvSpPr>
          <p:nvPr>
            <p:ph type="body" idx="1"/>
          </p:nvPr>
        </p:nvSpPr>
        <p:spPr>
          <a:xfrm>
            <a:off x="701041" y="4415791"/>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Big Idea:  Differentiate between Non-Negotiable and Alignment Criteria</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Talking Points:</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We have looked at the two Non-Negotiable criteria that relate to Focus and Coherence.  For these criteria, each metric was rated as “meets” or “does not meet” and materials needed to meet every metric in order to be considered aligned.  Focus and Coherence are considered to be non-negotiable.  The reason for this is right in the introduction to the Standards themselves.  The introduction starts with a sub-head that outlines the most important shifts required by the Standards.  &lt;Click to reveal.&gt;</a:t>
            </a:r>
          </a:p>
          <a:p>
            <a:pPr marL="171450" marR="0" lvl="0" indent="-171450" algn="l" rtl="0">
              <a:spcBef>
                <a:spcPts val="0"/>
              </a:spcBef>
              <a:buSzPct val="25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As we move to look at the Alignment Criteria, we are looking at metrics that may be a little more subjective.  Because of that, they are scored out of 2 points and each metric can be rated as “meets” (2), “partially meets” (1) or “does not meet” (0).  For materials to meet any single criterion, they need to receive 5 out of 6 points on the metrics associated with that criterion.</a:t>
            </a:r>
          </a:p>
        </p:txBody>
      </p:sp>
      <p:sp>
        <p:nvSpPr>
          <p:cNvPr id="760" name="Shape 760"/>
          <p:cNvSpPr txBox="1">
            <a:spLocks noGrp="1"/>
          </p:cNvSpPr>
          <p:nvPr>
            <p:ph type="sldNum" idx="12"/>
          </p:nvPr>
        </p:nvSpPr>
        <p:spPr>
          <a:xfrm>
            <a:off x="3970939" y="8829965"/>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643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Shape 9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7" name="Shape 987"/>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marL="0" marR="0" lvl="0" indent="0" algn="l" rtl="0">
              <a:spcBef>
                <a:spcPts val="0"/>
              </a:spcBef>
              <a:buClr>
                <a:schemeClr val="dk1"/>
              </a:buClr>
              <a:buFont typeface="Calibri"/>
              <a:buNone/>
            </a:pPr>
            <a:r>
              <a:rPr lang="en-US" dirty="0">
                <a:latin typeface="Calibri" panose="020F0502020204030204" pitchFamily="34" charset="0"/>
              </a:rPr>
              <a:t>Big Idea:  Introduce</a:t>
            </a:r>
            <a:r>
              <a:rPr lang="en-US" baseline="0" dirty="0">
                <a:latin typeface="Calibri" panose="020F0502020204030204" pitchFamily="34" charset="0"/>
              </a:rPr>
              <a:t> Alignment Criterion 1 and the associated metrics</a:t>
            </a:r>
          </a:p>
          <a:p>
            <a:pPr marL="0" marR="0" lvl="0" indent="0" algn="l" rtl="0">
              <a:spcBef>
                <a:spcPts val="0"/>
              </a:spcBef>
              <a:buClr>
                <a:schemeClr val="dk1"/>
              </a:buClr>
              <a:buFont typeface="Calibri"/>
              <a:buNone/>
            </a:pPr>
            <a:endParaRPr lang="en-US" baseline="0" dirty="0">
              <a:latin typeface="Calibri" panose="020F0502020204030204" pitchFamily="34" charset="0"/>
            </a:endParaRPr>
          </a:p>
          <a:p>
            <a:pPr marL="0" marR="0" lvl="0" indent="0" algn="l" rtl="0">
              <a:spcBef>
                <a:spcPts val="0"/>
              </a:spcBef>
              <a:buClr>
                <a:schemeClr val="dk1"/>
              </a:buClr>
              <a:buFont typeface="Calibri"/>
              <a:buNone/>
            </a:pPr>
            <a:r>
              <a:rPr lang="en-US" baseline="0" dirty="0">
                <a:latin typeface="Calibri" panose="020F0502020204030204" pitchFamily="34" charset="0"/>
              </a:rPr>
              <a:t>Talking Points:</a:t>
            </a:r>
          </a:p>
          <a:p>
            <a:pPr marL="171450" marR="0" lvl="0" indent="-171450" algn="l" rtl="0">
              <a:spcBef>
                <a:spcPts val="0"/>
              </a:spcBef>
              <a:buClr>
                <a:schemeClr val="dk1"/>
              </a:buClr>
              <a:buFont typeface="Calibri" panose="020F0502020204030204" pitchFamily="34" charset="0"/>
              <a:buChar char="-"/>
            </a:pPr>
            <a:r>
              <a:rPr lang="en-US" baseline="0" dirty="0">
                <a:latin typeface="Calibri" panose="020F0502020204030204" pitchFamily="34" charset="0"/>
              </a:rPr>
              <a:t>The first Alignment Criterion, AC 1, attends to the shift of Rigor.  </a:t>
            </a:r>
          </a:p>
          <a:p>
            <a:pPr marL="171450" marR="0" lvl="0" indent="-171450" algn="l" rtl="0">
              <a:spcBef>
                <a:spcPts val="0"/>
              </a:spcBef>
              <a:buClr>
                <a:schemeClr val="dk1"/>
              </a:buClr>
              <a:buFont typeface="Calibri" panose="020F0502020204030204" pitchFamily="34" charset="0"/>
              <a:buChar char="-"/>
            </a:pPr>
            <a:r>
              <a:rPr lang="en-US" baseline="0" dirty="0">
                <a:latin typeface="Calibri" panose="020F0502020204030204" pitchFamily="34" charset="0"/>
              </a:rPr>
              <a:t>&lt;Have participants read each of the metrics.&gt;</a:t>
            </a:r>
          </a:p>
          <a:p>
            <a:pPr marL="171450" marR="0" lvl="0" indent="-171450" algn="l" rtl="0">
              <a:spcBef>
                <a:spcPts val="0"/>
              </a:spcBef>
              <a:buClr>
                <a:schemeClr val="dk1"/>
              </a:buClr>
              <a:buFont typeface="Calibri" panose="020F0502020204030204" pitchFamily="34" charset="0"/>
              <a:buChar char="-"/>
            </a:pPr>
            <a:r>
              <a:rPr lang="en-US" baseline="0" dirty="0">
                <a:latin typeface="Calibri" panose="020F0502020204030204" pitchFamily="34" charset="0"/>
              </a:rPr>
              <a:t>We will look specifically at what each metric requires of instructional materials.</a:t>
            </a:r>
            <a:endParaRPr dirty="0">
              <a:latin typeface="Calibri" panose="020F0502020204030204" pitchFamily="34" charset="0"/>
            </a:endParaRPr>
          </a:p>
        </p:txBody>
      </p:sp>
      <p:sp>
        <p:nvSpPr>
          <p:cNvPr id="988" name="Shape 988"/>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35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217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0" name="Shape 490"/>
          <p:cNvSpPr txBox="1">
            <a:spLocks noGrp="1"/>
          </p:cNvSpPr>
          <p:nvPr>
            <p:ph type="body" idx="1"/>
          </p:nvPr>
        </p:nvSpPr>
        <p:spPr>
          <a:xfrm>
            <a:off x="701041" y="4415791"/>
            <a:ext cx="5608200" cy="4183500"/>
          </a:xfrm>
          <a:prstGeom prst="rect">
            <a:avLst/>
          </a:prstGeom>
          <a:noFill/>
          <a:ln>
            <a:noFill/>
          </a:ln>
        </p:spPr>
        <p:txBody>
          <a:bodyPr lIns="93175" tIns="46575" rIns="93175" bIns="46575" anchor="t" anchorCtr="0">
            <a:noAutofit/>
          </a:bodyPr>
          <a:lstStyle/>
          <a:p>
            <a:pPr marL="0" marR="0" lvl="0" indent="0" algn="l" rtl="0">
              <a:spcBef>
                <a:spcPts val="0"/>
              </a:spcBef>
              <a:buNone/>
            </a:pPr>
            <a:r>
              <a:rPr lang="en-US" sz="1200" b="0" i="0" u="none" strike="noStrike" cap="none" baseline="0" dirty="0">
                <a:solidFill>
                  <a:schemeClr val="dk1"/>
                </a:solidFill>
                <a:latin typeface="Calibri"/>
                <a:ea typeface="Calibri"/>
                <a:cs typeface="Calibri"/>
                <a:sym typeface="Calibri"/>
              </a:rPr>
              <a:t>Big Idea:  Define Rigor as it relates to the Shift required by the Standards.</a:t>
            </a:r>
          </a:p>
          <a:p>
            <a:pPr marL="0" marR="0" lvl="0" indent="0" algn="l" rtl="0">
              <a:spcBef>
                <a:spcPts val="0"/>
              </a:spcBef>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baseline="0" dirty="0">
                <a:solidFill>
                  <a:schemeClr val="dk1"/>
                </a:solidFill>
                <a:latin typeface="Calibri"/>
                <a:ea typeface="Calibri"/>
                <a:cs typeface="Calibri"/>
                <a:sym typeface="Calibri"/>
              </a:rPr>
              <a:t>Talking Points:</a:t>
            </a:r>
          </a:p>
          <a:p>
            <a:pPr marL="171450" marR="0" lvl="0" indent="-171450" algn="l" rtl="0">
              <a:spcBef>
                <a:spcPts val="0"/>
              </a:spcBef>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How do people in education use the word “rigorous?”  What do you mean?</a:t>
            </a:r>
          </a:p>
          <a:p>
            <a:pPr marL="171450" marR="0" lvl="0" indent="-171450" algn="l" rtl="0">
              <a:spcBef>
                <a:spcPts val="0"/>
              </a:spcBef>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What does it mean </a:t>
            </a:r>
            <a:r>
              <a:rPr lang="en-US" sz="1200" b="0" i="0" u="none" strike="noStrike" cap="none" baseline="0" dirty="0">
                <a:solidFill>
                  <a:schemeClr val="dk1"/>
                </a:solidFill>
                <a:latin typeface="Calibri"/>
                <a:ea typeface="Calibri"/>
                <a:cs typeface="Calibri"/>
                <a:sym typeface="Wingdings" panose="05000000000000000000" pitchFamily="2" charset="2"/>
              </a:rPr>
              <a:t> “the company has a rigorous hiring process?”</a:t>
            </a:r>
            <a:endParaRPr lang="en-US" sz="12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Font typeface="Calibri" panose="020F0502020204030204" pitchFamily="34" charset="0"/>
              <a:buChar char="-"/>
            </a:pPr>
            <a:r>
              <a:rPr lang="en-US" sz="1200" baseline="0" dirty="0">
                <a:solidFill>
                  <a:schemeClr val="dk1"/>
                </a:solidFill>
                <a:latin typeface="Calibri"/>
                <a:ea typeface="Calibri"/>
                <a:cs typeface="Calibri"/>
                <a:sym typeface="Calibri"/>
              </a:rPr>
              <a:t>This word “rigor” is one that gets thrown around a lot, particularly in the education world.</a:t>
            </a:r>
          </a:p>
          <a:p>
            <a:pPr marL="171450" marR="0" lvl="0" indent="-171450" algn="l" rtl="0">
              <a:spcBef>
                <a:spcPts val="0"/>
              </a:spcBef>
              <a:buFont typeface="Calibri" panose="020F0502020204030204" pitchFamily="34" charset="0"/>
              <a:buChar char="-"/>
            </a:pPr>
            <a:r>
              <a:rPr lang="en-US" sz="1200" baseline="0" dirty="0">
                <a:solidFill>
                  <a:schemeClr val="dk1"/>
                </a:solidFill>
                <a:latin typeface="Calibri"/>
                <a:ea typeface="Calibri"/>
                <a:cs typeface="Calibri"/>
                <a:sym typeface="Wingdings" panose="05000000000000000000" pitchFamily="2" charset="2"/>
              </a:rPr>
              <a:t>&lt;Ask participants to write down two sentences that use the word “rigorous”:</a:t>
            </a:r>
          </a:p>
          <a:p>
            <a:pPr marL="628650" lvl="1"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Wingdings" panose="05000000000000000000" pitchFamily="2" charset="2"/>
              </a:rPr>
              <a:t>One that uses it in a sentence in the context of education</a:t>
            </a:r>
          </a:p>
          <a:p>
            <a:pPr marL="628650" lvl="1"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Wingdings" panose="05000000000000000000" pitchFamily="2" charset="2"/>
              </a:rPr>
              <a:t>One that uses it in a sentence outside the context of education.&gt;  </a:t>
            </a:r>
            <a:r>
              <a:rPr lang="en-US" sz="1200" b="1" baseline="0" dirty="0">
                <a:solidFill>
                  <a:schemeClr val="dk1"/>
                </a:solidFill>
                <a:latin typeface="Calibri"/>
                <a:ea typeface="Calibri"/>
                <a:cs typeface="Calibri"/>
                <a:sym typeface="Wingdings" panose="05000000000000000000" pitchFamily="2" charset="2"/>
              </a:rPr>
              <a:t>&lt;2 minutes&gt;</a:t>
            </a:r>
            <a:endParaRPr lang="en-US" sz="1200" b="0" i="0" u="none" strike="noStrike" cap="none" baseline="0" dirty="0">
              <a:solidFill>
                <a:schemeClr val="dk1"/>
              </a:solidFill>
              <a:latin typeface="Calibri"/>
              <a:ea typeface="Calibri"/>
              <a:cs typeface="Calibri"/>
              <a:sym typeface="Calibri"/>
            </a:endParaRP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As participants share, highlight the connections between the context in education and the context outside of education. Point out that</a:t>
            </a:r>
            <a:r>
              <a:rPr lang="en-US" sz="1200" b="0" i="0" u="none" strike="noStrike" cap="none" baseline="0" dirty="0">
                <a:solidFill>
                  <a:schemeClr val="dk1"/>
                </a:solidFill>
                <a:latin typeface="Calibri"/>
                <a:ea typeface="Calibri"/>
                <a:cs typeface="Calibri"/>
                <a:sym typeface="Calibri"/>
              </a:rPr>
              <a:t> it usually refers to some vague ideas about the difficulty of problems in the education world.</a:t>
            </a:r>
          </a:p>
          <a:p>
            <a:pPr marL="171450" lvl="0" indent="-171450" rtl="0">
              <a:spcBef>
                <a:spcPts val="0"/>
              </a:spcBef>
              <a:buClr>
                <a:schemeClr val="dk1"/>
              </a:buClr>
              <a:buSzPct val="25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Although this idea of difficulty comes into play with this shift, there is a more precise definition we are going for.</a:t>
            </a:r>
          </a:p>
          <a:p>
            <a:pPr marL="171450" lvl="0" indent="-171450" rtl="0">
              <a:spcBef>
                <a:spcPts val="0"/>
              </a:spcBef>
              <a:buClr>
                <a:schemeClr val="dk1"/>
              </a:buClr>
              <a:buSzPct val="25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To put a point on this, take a look at the definition of rigor provided by Google. &lt;Click PPT to reveal the definition.&gt;</a:t>
            </a:r>
          </a:p>
          <a:p>
            <a:pPr marL="171450" lvl="0" indent="-171450" rtl="0">
              <a:spcBef>
                <a:spcPts val="0"/>
              </a:spcBef>
              <a:buClr>
                <a:schemeClr val="dk1"/>
              </a:buClr>
              <a:buSzPct val="25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This idea of being extremely thorough and exhaustive characterizes what is so important in instructional materials.  That’s a pretty good definition of how we want our students to understand and be able to do mathematics.</a:t>
            </a:r>
            <a:endParaRPr sz="1200" b="0" i="0" u="none" strike="noStrike" cap="none" baseline="0" dirty="0">
              <a:solidFill>
                <a:schemeClr val="dk1"/>
              </a:solidFill>
              <a:latin typeface="Calibri"/>
              <a:ea typeface="Calibri"/>
              <a:cs typeface="Calibri"/>
              <a:sym typeface="Calibri"/>
            </a:endParaRPr>
          </a:p>
        </p:txBody>
      </p:sp>
      <p:sp>
        <p:nvSpPr>
          <p:cNvPr id="491" name="Shape 491"/>
          <p:cNvSpPr txBox="1">
            <a:spLocks noGrp="1"/>
          </p:cNvSpPr>
          <p:nvPr>
            <p:ph type="sldNum" idx="12"/>
          </p:nvPr>
        </p:nvSpPr>
        <p:spPr>
          <a:xfrm>
            <a:off x="3970939" y="8829965"/>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36</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2342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8" name="Shape 498"/>
          <p:cNvSpPr txBox="1">
            <a:spLocks noGrp="1"/>
          </p:cNvSpPr>
          <p:nvPr>
            <p:ph type="body" idx="1"/>
          </p:nvPr>
        </p:nvSpPr>
        <p:spPr>
          <a:xfrm>
            <a:off x="701041" y="4415791"/>
            <a:ext cx="5608200" cy="4183500"/>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buSzPct val="25000"/>
              <a:buNone/>
            </a:pPr>
            <a:r>
              <a:rPr lang="en-US" sz="1200" b="0" i="0" u="none" strike="noStrike" cap="none" baseline="0" dirty="0">
                <a:solidFill>
                  <a:schemeClr val="tx1"/>
                </a:solidFill>
                <a:latin typeface="Calibri" panose="020F0502020204030204" pitchFamily="34" charset="0"/>
                <a:ea typeface="Calibri"/>
                <a:cs typeface="Calibri"/>
                <a:sym typeface="Calibri"/>
              </a:rPr>
              <a:t>Big Idea: Emphasize importance of each component with the visual of the three-legged stool that is representative of the balance needed for the three parts of rigor.</a:t>
            </a:r>
          </a:p>
          <a:p>
            <a:pPr marL="0" marR="0" lvl="0" indent="0" algn="l" rtl="0">
              <a:lnSpc>
                <a:spcPct val="80000"/>
              </a:lnSpc>
              <a:spcBef>
                <a:spcPts val="0"/>
              </a:spcBef>
              <a:buNone/>
            </a:pPr>
            <a:endParaRPr sz="1200" b="0" i="0" u="none" strike="noStrike" cap="none" baseline="0" dirty="0">
              <a:solidFill>
                <a:schemeClr val="tx1"/>
              </a:solidFill>
              <a:latin typeface="Calibri" panose="020F0502020204030204" pitchFamily="34" charset="0"/>
              <a:ea typeface="Calibri"/>
              <a:cs typeface="Calibri"/>
              <a:sym typeface="Calibri"/>
            </a:endParaRPr>
          </a:p>
          <a:p>
            <a:pPr marL="0" marR="0" lvl="0" indent="0" algn="l" rtl="0">
              <a:lnSpc>
                <a:spcPct val="80000"/>
              </a:lnSpc>
              <a:spcBef>
                <a:spcPts val="0"/>
              </a:spcBef>
              <a:buSzPct val="25000"/>
              <a:buNone/>
            </a:pPr>
            <a:r>
              <a:rPr lang="en-US" sz="1200" b="0" i="0" u="none" strike="noStrike" cap="none" baseline="0" dirty="0">
                <a:solidFill>
                  <a:schemeClr val="tx1"/>
                </a:solidFill>
                <a:latin typeface="Calibri" panose="020F0502020204030204" pitchFamily="34" charset="0"/>
                <a:ea typeface="Calibri"/>
                <a:cs typeface="Calibri"/>
                <a:sym typeface="Calibri"/>
              </a:rPr>
              <a:t>Talking Points:</a:t>
            </a:r>
          </a:p>
          <a:p>
            <a:pPr marL="171450" marR="0" lvl="0" indent="-171450" algn="l" rtl="0">
              <a:lnSpc>
                <a:spcPct val="80000"/>
              </a:lnSpc>
              <a:spcBef>
                <a:spcPts val="0"/>
              </a:spcBef>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Calibri"/>
                <a:sym typeface="Calibri"/>
              </a:rPr>
              <a:t>In considering this idea of thorough and exhaustive instruction, we can consider that each of the three aspects of rigor plays an important role in ensuring students are powerful mathematicians.</a:t>
            </a:r>
          </a:p>
          <a:p>
            <a:pPr marL="171450" marR="0" lvl="0" indent="-171450" algn="l" rtl="0">
              <a:lnSpc>
                <a:spcPct val="80000"/>
              </a:lnSpc>
              <a:spcBef>
                <a:spcPts val="0"/>
              </a:spcBef>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Calibri"/>
                <a:sym typeface="Calibri"/>
              </a:rPr>
              <a:t>For a long time in math, there were very strong and opposing opinions about what was most important in instruction. </a:t>
            </a:r>
          </a:p>
          <a:p>
            <a:pPr marL="171450" marR="0" lvl="0" indent="-171450" algn="l" rtl="0">
              <a:lnSpc>
                <a:spcPct val="80000"/>
              </a:lnSpc>
              <a:spcBef>
                <a:spcPts val="0"/>
              </a:spcBef>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Calibri"/>
                <a:sym typeface="Calibri"/>
              </a:rPr>
              <a:t>The math wars are over. </a:t>
            </a:r>
          </a:p>
          <a:p>
            <a:pPr marL="171450" marR="0" lvl="0" indent="-171450" algn="l" rtl="0">
              <a:lnSpc>
                <a:spcPct val="80000"/>
              </a:lnSpc>
              <a:spcBef>
                <a:spcPts val="0"/>
              </a:spcBef>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Calibri"/>
                <a:cs typeface="Calibri"/>
                <a:sym typeface="Calibri"/>
              </a:rPr>
              <a:t>This visual gets to the balance of each aspect of rigor that is necessary.  These three components can be thought of as three legs of a stool; each is equally critical to establishing stability.</a:t>
            </a:r>
          </a:p>
          <a:p>
            <a:pPr marL="171450" marR="0" lvl="0" indent="-171450" algn="l" rtl="0">
              <a:lnSpc>
                <a:spcPct val="80000"/>
              </a:lnSpc>
              <a:spcBef>
                <a:spcPts val="0"/>
              </a:spcBef>
              <a:buFont typeface="Calibri" panose="020F0502020204030204" pitchFamily="34" charset="0"/>
              <a:buChar char="-"/>
            </a:pPr>
            <a:r>
              <a:rPr lang="en-US" sz="1200" b="1" i="0" u="none" strike="noStrike" cap="none" baseline="0" dirty="0">
                <a:solidFill>
                  <a:schemeClr val="tx1"/>
                </a:solidFill>
                <a:latin typeface="Calibri" panose="020F0502020204030204" pitchFamily="34" charset="0"/>
                <a:ea typeface="Arial"/>
                <a:cs typeface="Arial"/>
                <a:sym typeface="Arial"/>
              </a:rPr>
              <a:t>The three aspects of rigor are not always separate. </a:t>
            </a:r>
            <a:r>
              <a:rPr lang="en-US" sz="1200" b="0" i="0" u="none" strike="noStrike" cap="none" baseline="0" dirty="0">
                <a:solidFill>
                  <a:schemeClr val="tx1"/>
                </a:solidFill>
                <a:latin typeface="Calibri" panose="020F0502020204030204" pitchFamily="34" charset="0"/>
                <a:ea typeface="Arial"/>
                <a:cs typeface="Arial"/>
                <a:sym typeface="Arial"/>
              </a:rPr>
              <a:t>Conceptual understanding needs to underpin fluency work; fluency can be practiced in the context of applications, and applications can build conceptual understanding.</a:t>
            </a:r>
          </a:p>
          <a:p>
            <a:pPr marL="171450" marR="0" lvl="0" indent="-171450" algn="l" rtl="0">
              <a:lnSpc>
                <a:spcPct val="80000"/>
              </a:lnSpc>
              <a:spcBef>
                <a:spcPts val="0"/>
              </a:spcBef>
              <a:buFont typeface="Calibri" panose="020F0502020204030204" pitchFamily="34" charset="0"/>
              <a:buChar char="-"/>
            </a:pPr>
            <a:r>
              <a:rPr lang="en-US" sz="1200" b="1" i="0" u="none" strike="noStrike" cap="none" baseline="0" dirty="0">
                <a:solidFill>
                  <a:schemeClr val="tx1"/>
                </a:solidFill>
                <a:latin typeface="Calibri" panose="020F0502020204030204" pitchFamily="34" charset="0"/>
                <a:ea typeface="Arial"/>
                <a:cs typeface="Arial"/>
                <a:sym typeface="Arial"/>
              </a:rPr>
              <a:t>Nor are the three aspects of rigor always together</a:t>
            </a:r>
            <a:r>
              <a:rPr lang="en-US" sz="1200" b="0" i="0" u="none" strike="noStrike" cap="none" baseline="0" dirty="0">
                <a:solidFill>
                  <a:schemeClr val="tx1"/>
                </a:solidFill>
                <a:latin typeface="Calibri" panose="020F0502020204030204" pitchFamily="34" charset="0"/>
                <a:ea typeface="Arial"/>
                <a:cs typeface="Arial"/>
                <a:sym typeface="Arial"/>
              </a:rPr>
              <a:t>. Fluency requires dedicated practice to that end. Rich applications cannot always be shoehorned into the mathematical topic of the day. And conceptual understanding will not come along for free unless explicitly taught.</a:t>
            </a:r>
          </a:p>
          <a:p>
            <a:pPr marL="171450" marR="0" lvl="0" indent="-171450" algn="l" rtl="0">
              <a:lnSpc>
                <a:spcPct val="80000"/>
              </a:lnSpc>
              <a:spcBef>
                <a:spcPts val="0"/>
              </a:spcBef>
              <a:buFont typeface="Calibri" panose="020F0502020204030204" pitchFamily="34" charset="0"/>
              <a:buChar char="-"/>
            </a:pPr>
            <a:r>
              <a:rPr lang="en-US" sz="1200" b="0" i="0" u="none" strike="noStrike" cap="none" baseline="0" dirty="0">
                <a:solidFill>
                  <a:schemeClr val="tx1"/>
                </a:solidFill>
                <a:latin typeface="Calibri" panose="020F0502020204030204" pitchFamily="34" charset="0"/>
                <a:ea typeface="Arial"/>
                <a:cs typeface="Arial"/>
                <a:sym typeface="Arial"/>
              </a:rPr>
              <a:t>We are now going to discuss each of the 3 aspects of rigor which has a metric associated with it.</a:t>
            </a:r>
          </a:p>
          <a:p>
            <a:pPr marL="465880" marR="0" lvl="0" indent="-429685" algn="l" rtl="0">
              <a:lnSpc>
                <a:spcPct val="80000"/>
              </a:lnSpc>
              <a:spcBef>
                <a:spcPts val="2446"/>
              </a:spcBef>
              <a:spcAft>
                <a:spcPts val="1223"/>
              </a:spcAft>
              <a:buClr>
                <a:schemeClr val="dk1"/>
              </a:buClr>
              <a:buFont typeface="Calibri"/>
              <a:buNone/>
            </a:pPr>
            <a:endParaRPr sz="1200" b="0" i="0" u="none" strike="noStrike" cap="none" baseline="0" dirty="0">
              <a:solidFill>
                <a:schemeClr val="tx1"/>
              </a:solidFill>
              <a:latin typeface="Calibri" panose="020F0502020204030204" pitchFamily="34" charset="0"/>
              <a:ea typeface="Arial"/>
              <a:cs typeface="Arial"/>
              <a:sym typeface="Arial"/>
            </a:endParaRPr>
          </a:p>
          <a:p>
            <a:pPr marL="0" marR="0" lvl="0" indent="0" algn="l" rtl="0">
              <a:lnSpc>
                <a:spcPct val="80000"/>
              </a:lnSpc>
              <a:spcBef>
                <a:spcPts val="0"/>
              </a:spcBef>
              <a:buNone/>
            </a:pPr>
            <a:endParaRPr sz="1200" b="0" i="0" u="none" strike="noStrike" cap="none" baseline="0" dirty="0">
              <a:solidFill>
                <a:schemeClr val="tx1"/>
              </a:solidFill>
              <a:latin typeface="Calibri" panose="020F0502020204030204" pitchFamily="34" charset="0"/>
              <a:ea typeface="Calibri"/>
              <a:cs typeface="Calibri"/>
              <a:sym typeface="Calibri"/>
            </a:endParaRPr>
          </a:p>
        </p:txBody>
      </p:sp>
      <p:sp>
        <p:nvSpPr>
          <p:cNvPr id="499" name="Shape 499"/>
          <p:cNvSpPr txBox="1">
            <a:spLocks noGrp="1"/>
          </p:cNvSpPr>
          <p:nvPr>
            <p:ph type="sldNum" idx="12"/>
          </p:nvPr>
        </p:nvSpPr>
        <p:spPr>
          <a:xfrm>
            <a:off x="3970939" y="8829965"/>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37</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8005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Shape 1009"/>
          <p:cNvSpPr txBox="1">
            <a:spLocks noGrp="1"/>
          </p:cNvSpPr>
          <p:nvPr>
            <p:ph type="body" idx="1"/>
          </p:nvPr>
        </p:nvSpPr>
        <p:spPr>
          <a:xfrm>
            <a:off x="701041" y="4415791"/>
            <a:ext cx="5608319" cy="4183379"/>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Big Idea: Sh</a:t>
            </a:r>
            <a:r>
              <a:rPr lang="en-US" sz="1200" baseline="0" dirty="0">
                <a:solidFill>
                  <a:schemeClr val="dk1"/>
                </a:solidFill>
                <a:latin typeface="Calibri"/>
                <a:ea typeface="Calibri"/>
                <a:cs typeface="Calibri"/>
                <a:sym typeface="Calibri"/>
              </a:rPr>
              <a:t>ow an example of a standard and problem that targets Conceptual Understanding</a:t>
            </a:r>
            <a:r>
              <a:rPr lang="en-US" sz="1200" dirty="0">
                <a:solidFill>
                  <a:schemeClr val="dk1"/>
                </a:solidFill>
                <a:latin typeface="Calibri"/>
                <a:ea typeface="Calibri"/>
                <a:cs typeface="Calibri"/>
                <a:sym typeface="Calibri"/>
              </a:rPr>
              <a:t> </a:t>
            </a:r>
          </a:p>
          <a:p>
            <a:pPr lvl="0" rtl="0">
              <a:spcBef>
                <a:spcPts val="0"/>
              </a:spcBef>
              <a:buClr>
                <a:schemeClr val="dk1"/>
              </a:buClr>
              <a:buFont typeface="Arial"/>
              <a:buNone/>
            </a:pPr>
            <a:endParaRPr lang="en-US" sz="120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dk1"/>
                </a:solidFill>
                <a:latin typeface="Calibri"/>
                <a:ea typeface="Calibri"/>
                <a:cs typeface="Calibri"/>
                <a:sym typeface="Calibri"/>
              </a:rPr>
              <a:t>The metrics in Alignment Criterion</a:t>
            </a:r>
            <a:r>
              <a:rPr lang="en-US" sz="1200" baseline="0" dirty="0">
                <a:solidFill>
                  <a:schemeClr val="dk1"/>
                </a:solidFill>
                <a:latin typeface="Calibri"/>
                <a:ea typeface="Calibri"/>
                <a:cs typeface="Calibri"/>
                <a:sym typeface="Calibri"/>
              </a:rPr>
              <a:t> 1 require that materials address each aspect of rigor as they are called for in the Standards.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This grade 8 standard calls for students to develop understanding about what the solution to a systems of equation means in terms of both the graph and the equations. </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The problem that follows is an example of an opportunity for students to demonstrate conceptual understanding through answering a series of brief questions. </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Lots of times, we think of problems that ask students to explain their thinking as examples of targeting conceptual understanding.  This is a nice example of targeting conceptual understanding because it shows that there are other types of work students can do that targets conceptual understanding.</a:t>
            </a:r>
            <a:endParaRPr lang="en-US" sz="1200" dirty="0">
              <a:solidFill>
                <a:schemeClr val="dk1"/>
              </a:solidFill>
              <a:latin typeface="Calibri"/>
              <a:ea typeface="Calibri"/>
              <a:cs typeface="Calibri"/>
              <a:sym typeface="Calibri"/>
            </a:endParaRPr>
          </a:p>
          <a:p>
            <a:pPr>
              <a:spcBef>
                <a:spcPts val="0"/>
              </a:spcBef>
              <a:buNone/>
            </a:pPr>
            <a:endParaRPr dirty="0"/>
          </a:p>
        </p:txBody>
      </p:sp>
      <p:sp>
        <p:nvSpPr>
          <p:cNvPr id="1010" name="Shape 10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67957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Big Idea: Sh</a:t>
            </a:r>
            <a:r>
              <a:rPr lang="en-US" sz="1200" baseline="0" dirty="0">
                <a:solidFill>
                  <a:schemeClr val="dk1"/>
                </a:solidFill>
                <a:latin typeface="Calibri"/>
                <a:ea typeface="Calibri"/>
                <a:cs typeface="Calibri"/>
                <a:sym typeface="Calibri"/>
              </a:rPr>
              <a:t>ow an example of a standard and exercises that target Procedural Skill and Fluency</a:t>
            </a:r>
            <a:endParaRPr lang="en-US" sz="1200" dirty="0">
              <a:solidFill>
                <a:schemeClr val="dk1"/>
              </a:solidFill>
              <a:latin typeface="Calibri"/>
              <a:ea typeface="Calibri"/>
              <a:cs typeface="Calibri"/>
              <a:sym typeface="Calibri"/>
            </a:endParaRPr>
          </a:p>
          <a:p>
            <a:pPr lvl="0" rtl="0">
              <a:spcBef>
                <a:spcPts val="0"/>
              </a:spcBef>
              <a:buClr>
                <a:schemeClr val="dk1"/>
              </a:buClr>
              <a:buFont typeface="Arial"/>
              <a:buNone/>
            </a:pPr>
            <a:endParaRPr lang="en-US" sz="120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baseline="0" dirty="0">
                <a:solidFill>
                  <a:schemeClr val="dk1"/>
                </a:solidFill>
                <a:latin typeface="Calibri"/>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This grade 5 standard calls for students to demonstrate fluency with multi-digit multiplication.  This is the end of a progression that began in grade 3 when students developed a conceptual understanding of the meaning of multiplication and developed fluency with single-digit facts.  In grade 4, the standards require students to apply their understanding to multiply larger numbers.  This progression to fluency culminates in grade 5 with 5.NBT.B.5.</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The exercises that follow show how a student would demonstrate the fluency required by the standard.  </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The Standards require that instructional materials include repeated practice to ensure students develop procedural skill and fluency.</a:t>
            </a:r>
          </a:p>
        </p:txBody>
      </p:sp>
      <p:sp>
        <p:nvSpPr>
          <p:cNvPr id="1017" name="Shape 10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3920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1" name="Shape 701"/>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Big Idea:  Share goals of the session</a:t>
            </a:r>
          </a:p>
          <a:p>
            <a:pPr lvl="0" rtl="0">
              <a:spcBef>
                <a:spcPts val="0"/>
              </a:spcBef>
              <a:buClr>
                <a:schemeClr val="dk1"/>
              </a:buClr>
              <a:buFont typeface="Arial"/>
              <a:buNone/>
            </a:pPr>
            <a:endParaRPr lang="en-US" sz="120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dk1"/>
                </a:solidFill>
                <a:latin typeface="Calibri"/>
                <a:ea typeface="Calibri"/>
                <a:cs typeface="Calibri"/>
                <a:sym typeface="Calibri"/>
              </a:rPr>
              <a:t>The goals</a:t>
            </a:r>
            <a:r>
              <a:rPr lang="en-US" sz="1200" baseline="0" dirty="0">
                <a:solidFill>
                  <a:schemeClr val="dk1"/>
                </a:solidFill>
                <a:latin typeface="Calibri"/>
                <a:ea typeface="Calibri"/>
                <a:cs typeface="Calibri"/>
                <a:sym typeface="Calibri"/>
              </a:rPr>
              <a:t> outline what participants will know and be able to do at the end of this module.</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As the goals imply, understanding the IMET and what is required in aligned instructional materials is part of a constant cycle of learning that is required in the transition to Common Core.  What we know about the CCSS informs how we look at the IMET; what we learn about the IMET deepens our understanding of CCSS.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The last goal refers to the fact that there are many use cases for IMET training beyond choosing materials to adopt.</a:t>
            </a:r>
            <a:endParaRPr lang="en-US" sz="1200" dirty="0">
              <a:solidFill>
                <a:schemeClr val="dk1"/>
              </a:solidFill>
              <a:latin typeface="Calibri"/>
              <a:ea typeface="Calibri"/>
              <a:cs typeface="Calibri"/>
              <a:sym typeface="Calibri"/>
            </a:endParaRPr>
          </a:p>
          <a:p>
            <a:pPr lvl="0" rtl="0">
              <a:spcBef>
                <a:spcPts val="0"/>
              </a:spcBef>
              <a:buClr>
                <a:schemeClr val="dk1"/>
              </a:buClr>
              <a:buFont typeface="Calibri"/>
              <a:buNone/>
            </a:pPr>
            <a:endParaRPr lang="en-US" dirty="0">
              <a:solidFill>
                <a:schemeClr val="dk1"/>
              </a:solidFill>
            </a:endParaRPr>
          </a:p>
          <a:p>
            <a:pPr lvl="0" rtl="0">
              <a:spcBef>
                <a:spcPts val="0"/>
              </a:spcBef>
              <a:buNone/>
            </a:pPr>
            <a:endParaRPr lang="en-US" dirty="0"/>
          </a:p>
        </p:txBody>
      </p:sp>
      <p:sp>
        <p:nvSpPr>
          <p:cNvPr id="702" name="Shape 702"/>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9082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Shape 1022"/>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Big Idea: Sh</a:t>
            </a:r>
            <a:r>
              <a:rPr lang="en-US" sz="1200" baseline="0" dirty="0">
                <a:solidFill>
                  <a:schemeClr val="dk1"/>
                </a:solidFill>
                <a:latin typeface="Calibri"/>
                <a:ea typeface="Calibri"/>
                <a:cs typeface="Calibri"/>
                <a:sym typeface="Calibri"/>
              </a:rPr>
              <a:t>ow an example of a standard and problem that targets Application</a:t>
            </a:r>
            <a:endParaRPr lang="en-US" sz="1200" dirty="0">
              <a:solidFill>
                <a:schemeClr val="dk1"/>
              </a:solidFill>
              <a:latin typeface="Calibri"/>
              <a:ea typeface="Calibri"/>
              <a:cs typeface="Calibri"/>
              <a:sym typeface="Calibri"/>
            </a:endParaRPr>
          </a:p>
          <a:p>
            <a:pPr lvl="0" rtl="0">
              <a:spcBef>
                <a:spcPts val="0"/>
              </a:spcBef>
              <a:buClr>
                <a:schemeClr val="dk1"/>
              </a:buClr>
              <a:buFont typeface="Arial"/>
              <a:buNone/>
            </a:pPr>
            <a:endParaRPr lang="en-US" sz="120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Talking Points:</a:t>
            </a:r>
            <a:endParaRPr lang="en-US" sz="1200" baseline="0" dirty="0">
              <a:solidFill>
                <a:schemeClr val="dk1"/>
              </a:solidFill>
              <a:latin typeface="Calibri"/>
              <a:ea typeface="Calibri"/>
              <a:cs typeface="Calibri"/>
              <a:sym typeface="Calibri"/>
            </a:endParaRP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This grade 2 cluster calls for students to solve application problems with addition and subtraction.  Application problems allow students to use both conceptual understanding and procedural skill in real-world situations.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The problem that follows shows a multi-step problem that aligns to standard 2.OA.A.1  </a:t>
            </a:r>
            <a:r>
              <a:rPr lang="en-US" sz="1200" b="0" i="0" kern="1200" dirty="0">
                <a:solidFill>
                  <a:schemeClr val="tx1"/>
                </a:solidFill>
                <a:effectLst/>
                <a:latin typeface="+mn-lt"/>
                <a:ea typeface="+mn-ea"/>
                <a:cs typeface="+mn-cs"/>
              </a:rPr>
              <a:t>Use addition and subtraction within 100 to solve one- and two-step word problems involving situations of adding to, taking from, putting together, taking apart, and comparing, with unknowns in all positions, e.g., by using drawings and equations with a symbol for the unknown number to represent the problem.</a:t>
            </a:r>
            <a:endParaRPr lang="en-US" sz="1200" baseline="0" dirty="0">
              <a:solidFill>
                <a:schemeClr val="dk1"/>
              </a:solidFill>
              <a:latin typeface="Calibri"/>
              <a:ea typeface="Calibri"/>
              <a:cs typeface="Calibri"/>
              <a:sym typeface="Calibri"/>
            </a:endParaRPr>
          </a:p>
          <a:p>
            <a:pPr>
              <a:spcBef>
                <a:spcPts val="0"/>
              </a:spcBef>
              <a:buNone/>
            </a:pPr>
            <a:endParaRPr dirty="0"/>
          </a:p>
        </p:txBody>
      </p:sp>
      <p:sp>
        <p:nvSpPr>
          <p:cNvPr id="1023" name="Shape 10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63339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Shape 1028"/>
          <p:cNvSpPr txBox="1">
            <a:spLocks noGrp="1"/>
          </p:cNvSpPr>
          <p:nvPr>
            <p:ph type="body" idx="1"/>
          </p:nvPr>
        </p:nvSpPr>
        <p:spPr>
          <a:xfrm>
            <a:off x="701039" y="4415789"/>
            <a:ext cx="5608200" cy="4183500"/>
          </a:xfrm>
          <a:prstGeom prst="rect">
            <a:avLst/>
          </a:prstGeom>
          <a:noFill/>
          <a:ln>
            <a:noFill/>
          </a:ln>
        </p:spPr>
        <p:txBody>
          <a:bodyPr lIns="93275" tIns="93275" rIns="93275" bIns="93275" anchor="t" anchorCtr="0">
            <a:noAutofit/>
          </a:bodyPr>
          <a:lstStyle/>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Big Idea: Give participants</a:t>
            </a:r>
            <a:r>
              <a:rPr lang="en-US" sz="1200" baseline="0" dirty="0">
                <a:solidFill>
                  <a:schemeClr val="dk1"/>
                </a:solidFill>
                <a:latin typeface="Calibri"/>
                <a:ea typeface="Calibri"/>
                <a:cs typeface="Calibri"/>
                <a:sym typeface="Calibri"/>
              </a:rPr>
              <a:t> an opportunity to talk about how the shift of Rigor should be present in instructional materials</a:t>
            </a:r>
            <a:r>
              <a:rPr lang="en-US" sz="1200" dirty="0">
                <a:solidFill>
                  <a:schemeClr val="dk1"/>
                </a:solidFill>
                <a:latin typeface="Calibri"/>
                <a:ea typeface="Calibri"/>
                <a:cs typeface="Calibri"/>
                <a:sym typeface="Calibri"/>
              </a:rPr>
              <a:t> </a:t>
            </a:r>
          </a:p>
          <a:p>
            <a:pPr lvl="0" rtl="0">
              <a:spcBef>
                <a:spcPts val="0"/>
              </a:spcBef>
              <a:buClr>
                <a:schemeClr val="dk1"/>
              </a:buClr>
              <a:buFont typeface="Arial"/>
              <a:buNone/>
            </a:pPr>
            <a:endParaRPr lang="en-US" sz="120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baseline="0" dirty="0">
                <a:solidFill>
                  <a:schemeClr val="dk1"/>
                </a:solidFill>
                <a:latin typeface="Calibri"/>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Refer participants back to the sorting activity they did, which will allow them to see all the metrics related to Rigor.</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Give participants time to discuss the questions and then share out with the whole group.</a:t>
            </a:r>
            <a:endParaRPr lang="en-US" sz="1200" dirty="0">
              <a:solidFill>
                <a:schemeClr val="dk1"/>
              </a:solidFill>
              <a:latin typeface="Calibri"/>
              <a:ea typeface="Calibri"/>
              <a:cs typeface="Calibri"/>
              <a:sym typeface="Calibri"/>
            </a:endParaRPr>
          </a:p>
          <a:p>
            <a:pPr lvl="0" rtl="0">
              <a:spcBef>
                <a:spcPts val="0"/>
              </a:spcBef>
              <a:buClr>
                <a:schemeClr val="dk1"/>
              </a:buClr>
              <a:buFont typeface="Calibri"/>
              <a:buNone/>
            </a:pPr>
            <a:endParaRPr dirty="0">
              <a:solidFill>
                <a:schemeClr val="dk1"/>
              </a:solidFill>
            </a:endParaRPr>
          </a:p>
          <a:p>
            <a:pPr marL="0" marR="0" lvl="0" indent="0" algn="l" rtl="0">
              <a:spcBef>
                <a:spcPts val="0"/>
              </a:spcBef>
              <a:buClr>
                <a:schemeClr val="dk1"/>
              </a:buClr>
              <a:buFont typeface="Arial"/>
              <a:buNone/>
            </a:pPr>
            <a:endParaRPr sz="1200" dirty="0">
              <a:solidFill>
                <a:schemeClr val="dk1"/>
              </a:solidFill>
            </a:endParaRPr>
          </a:p>
          <a:p>
            <a:pPr marL="0" marR="0" lvl="0" indent="0" algn="l" rtl="0">
              <a:spcBef>
                <a:spcPts val="0"/>
              </a:spcBef>
              <a:buClr>
                <a:schemeClr val="dk1"/>
              </a:buClr>
              <a:buFont typeface="Arial"/>
              <a:buNone/>
            </a:pPr>
            <a:endParaRPr sz="1200" dirty="0">
              <a:solidFill>
                <a:schemeClr val="dk1"/>
              </a:solidFill>
            </a:endParaRPr>
          </a:p>
        </p:txBody>
      </p:sp>
      <p:sp>
        <p:nvSpPr>
          <p:cNvPr id="1029" name="Shape 10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314851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Shape 10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5" name="Shape 1035"/>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marL="0" marR="0" lvl="0" indent="0" algn="l" rtl="0">
              <a:spcBef>
                <a:spcPts val="0"/>
              </a:spcBef>
              <a:buClr>
                <a:schemeClr val="dk1"/>
              </a:buClr>
              <a:buFont typeface="Calibri"/>
              <a:buNone/>
            </a:pPr>
            <a:r>
              <a:rPr lang="en-US" dirty="0">
                <a:latin typeface="Calibri" panose="020F0502020204030204" pitchFamily="34" charset="0"/>
              </a:rPr>
              <a:t>Big Idea:  Introduce</a:t>
            </a:r>
            <a:r>
              <a:rPr lang="en-US" baseline="0" dirty="0">
                <a:latin typeface="Calibri" panose="020F0502020204030204" pitchFamily="34" charset="0"/>
              </a:rPr>
              <a:t> Alignment Criterion 2 and the associated metrics</a:t>
            </a:r>
          </a:p>
          <a:p>
            <a:pPr marL="0" marR="0" lvl="0" indent="0" algn="l" rtl="0">
              <a:spcBef>
                <a:spcPts val="0"/>
              </a:spcBef>
              <a:buClr>
                <a:schemeClr val="dk1"/>
              </a:buClr>
              <a:buFont typeface="Calibri"/>
              <a:buNone/>
            </a:pPr>
            <a:endParaRPr lang="en-US" baseline="0" dirty="0">
              <a:latin typeface="Calibri" panose="020F0502020204030204" pitchFamily="34" charset="0"/>
            </a:endParaRPr>
          </a:p>
          <a:p>
            <a:pPr marL="0" marR="0" lvl="0" indent="0" algn="l" rtl="0">
              <a:spcBef>
                <a:spcPts val="0"/>
              </a:spcBef>
              <a:buClr>
                <a:schemeClr val="dk1"/>
              </a:buClr>
              <a:buFont typeface="Calibri"/>
              <a:buNone/>
            </a:pPr>
            <a:r>
              <a:rPr lang="en-US" baseline="0" dirty="0">
                <a:latin typeface="Calibri" panose="020F0502020204030204" pitchFamily="34" charset="0"/>
              </a:rPr>
              <a:t>Talking Points:</a:t>
            </a:r>
          </a:p>
          <a:p>
            <a:pPr marL="171450" marR="0" lvl="0" indent="-171450" algn="l" rtl="0">
              <a:spcBef>
                <a:spcPts val="0"/>
              </a:spcBef>
              <a:buClr>
                <a:schemeClr val="dk1"/>
              </a:buClr>
              <a:buFont typeface="Calibri" panose="020F0502020204030204" pitchFamily="34" charset="0"/>
              <a:buChar char="-"/>
            </a:pPr>
            <a:r>
              <a:rPr lang="en-US" baseline="0" dirty="0">
                <a:latin typeface="Calibri" panose="020F0502020204030204" pitchFamily="34" charset="0"/>
              </a:rPr>
              <a:t>Alignment Criterion 2 attends to the Standards for Mathematical Practice, a major feature of the Standards.  </a:t>
            </a:r>
          </a:p>
          <a:p>
            <a:pPr marL="171450" marR="0" lvl="0" indent="-171450" algn="l" rtl="0">
              <a:spcBef>
                <a:spcPts val="0"/>
              </a:spcBef>
              <a:buClr>
                <a:schemeClr val="dk1"/>
              </a:buClr>
              <a:buFont typeface="Calibri" panose="020F0502020204030204" pitchFamily="34" charset="0"/>
              <a:buChar char="-"/>
            </a:pPr>
            <a:r>
              <a:rPr lang="en-US" baseline="0" dirty="0">
                <a:latin typeface="Calibri" panose="020F0502020204030204" pitchFamily="34" charset="0"/>
              </a:rPr>
              <a:t>&lt;Have participants read each of the metrics.&gt;</a:t>
            </a:r>
          </a:p>
          <a:p>
            <a:pPr marL="171450" marR="0" lvl="0" indent="-171450" algn="l" rtl="0">
              <a:spcBef>
                <a:spcPts val="0"/>
              </a:spcBef>
              <a:buClr>
                <a:schemeClr val="dk1"/>
              </a:buClr>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Have participants look back to the sorting activity to see whether they identified all the metrics related to Standards for Mathematical Practice.</a:t>
            </a:r>
          </a:p>
          <a:p>
            <a:pPr marL="171450" marR="0" lvl="0" indent="-171450" algn="l" rtl="0">
              <a:spcBef>
                <a:spcPts val="0"/>
              </a:spcBef>
              <a:buClr>
                <a:schemeClr val="dk1"/>
              </a:buClr>
              <a:buFont typeface="Calibri" panose="020F0502020204030204" pitchFamily="34" charset="0"/>
              <a:buChar char="-"/>
            </a:pPr>
            <a:r>
              <a:rPr lang="en-US" baseline="0" dirty="0">
                <a:latin typeface="Calibri" panose="020F0502020204030204" pitchFamily="34" charset="0"/>
              </a:rPr>
              <a:t>Within these metrics, reviewers are looking to see not just whether materials note that the Standards for Mathematical Practice are identified within the books but also whether teachers are supported in developing their students’ abilities to engage in the practices in order to enhance their understanding of the content standards.  Reviewers are also noting whether the program provides opportunities for students to show how they are engaging with the Practices.</a:t>
            </a:r>
          </a:p>
          <a:p>
            <a:pPr marL="171450" marR="0" lvl="0" indent="-171450" algn="l" rtl="0">
              <a:spcBef>
                <a:spcPts val="0"/>
              </a:spcBef>
              <a:buClr>
                <a:schemeClr val="dk1"/>
              </a:buClr>
              <a:buFont typeface="Calibri" panose="020F0502020204030204" pitchFamily="34" charset="0"/>
              <a:buChar char="-"/>
            </a:pPr>
            <a:r>
              <a:rPr lang="en-US" baseline="0" dirty="0">
                <a:latin typeface="Calibri" panose="020F0502020204030204" pitchFamily="34" charset="0"/>
              </a:rPr>
              <a:t>Reviewers look to see whether each practice is fully developed over the course of the year, as well as whether there is time and attention spent to develop students’ mathematical reasoning in a grade-appropriate way.</a:t>
            </a:r>
            <a:endParaRPr lang="en-US" dirty="0">
              <a:latin typeface="Calibri" panose="020F0502020204030204" pitchFamily="34" charset="0"/>
            </a:endParaRPr>
          </a:p>
          <a:p>
            <a:pPr marL="0" marR="0" lvl="0" indent="0" algn="l" rtl="0">
              <a:spcBef>
                <a:spcPts val="0"/>
              </a:spcBef>
              <a:buClr>
                <a:schemeClr val="dk1"/>
              </a:buClr>
              <a:buFont typeface="Calibri"/>
              <a:buNone/>
            </a:pPr>
            <a:endParaRPr dirty="0"/>
          </a:p>
        </p:txBody>
      </p:sp>
      <p:sp>
        <p:nvSpPr>
          <p:cNvPr id="1036" name="Shape 1036"/>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42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03551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Shape 104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2" name="Shape 1042"/>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marL="0" marR="0" lvl="0" indent="0" algn="l" rtl="0">
              <a:spcBef>
                <a:spcPts val="0"/>
              </a:spcBef>
              <a:buClr>
                <a:schemeClr val="dk1"/>
              </a:buClr>
              <a:buFont typeface="Calibri"/>
              <a:buNone/>
            </a:pPr>
            <a:r>
              <a:rPr lang="en-US" dirty="0">
                <a:latin typeface="Calibri" panose="020F0502020204030204" pitchFamily="34" charset="0"/>
              </a:rPr>
              <a:t>Big Idea:  Introduce</a:t>
            </a:r>
            <a:r>
              <a:rPr lang="en-US" baseline="0" dirty="0">
                <a:latin typeface="Calibri" panose="020F0502020204030204" pitchFamily="34" charset="0"/>
              </a:rPr>
              <a:t> Alignment Criterion 3 and the associated metrics</a:t>
            </a:r>
          </a:p>
          <a:p>
            <a:pPr marL="0" marR="0" lvl="0" indent="0" algn="l" rtl="0">
              <a:spcBef>
                <a:spcPts val="0"/>
              </a:spcBef>
              <a:buClr>
                <a:schemeClr val="dk1"/>
              </a:buClr>
              <a:buFont typeface="Calibri"/>
              <a:buNone/>
            </a:pPr>
            <a:endParaRPr lang="en-US" baseline="0" dirty="0">
              <a:latin typeface="Calibri" panose="020F0502020204030204" pitchFamily="34" charset="0"/>
            </a:endParaRPr>
          </a:p>
          <a:p>
            <a:pPr marL="0" marR="0" lvl="0" indent="0" algn="l" rtl="0">
              <a:spcBef>
                <a:spcPts val="0"/>
              </a:spcBef>
              <a:buClr>
                <a:schemeClr val="dk1"/>
              </a:buClr>
              <a:buFont typeface="Calibri"/>
              <a:buNone/>
            </a:pPr>
            <a:r>
              <a:rPr lang="en-US" baseline="0" dirty="0">
                <a:latin typeface="Calibri" panose="020F0502020204030204" pitchFamily="34" charset="0"/>
              </a:rPr>
              <a:t>Talking Points:</a:t>
            </a:r>
          </a:p>
          <a:p>
            <a:pPr marL="171450" marR="0" lvl="0" indent="-171450" algn="l" rtl="0">
              <a:spcBef>
                <a:spcPts val="0"/>
              </a:spcBef>
              <a:buClr>
                <a:schemeClr val="dk1"/>
              </a:buClr>
              <a:buFont typeface="Calibri" panose="020F0502020204030204" pitchFamily="34" charset="0"/>
              <a:buChar char="-"/>
            </a:pPr>
            <a:r>
              <a:rPr lang="en-US" baseline="0" dirty="0">
                <a:latin typeface="Calibri" panose="020F0502020204030204" pitchFamily="34" charset="0"/>
              </a:rPr>
              <a:t>Alignment Criterion 3 attends to the need for access to the standards for all students.  </a:t>
            </a:r>
          </a:p>
          <a:p>
            <a:pPr marL="171450" marR="0" lvl="0" indent="-171450" algn="l" rtl="0">
              <a:spcBef>
                <a:spcPts val="0"/>
              </a:spcBef>
              <a:buClr>
                <a:schemeClr val="dk1"/>
              </a:buClr>
              <a:buFont typeface="Calibri" panose="020F0502020204030204" pitchFamily="34" charset="0"/>
              <a:buChar char="-"/>
            </a:pPr>
            <a:r>
              <a:rPr lang="en-US" sz="1200" b="0" i="0" u="none" strike="noStrike" kern="1200" baseline="0" dirty="0">
                <a:solidFill>
                  <a:schemeClr val="tx1"/>
                </a:solidFill>
                <a:latin typeface="Calibri" panose="020F0502020204030204" pitchFamily="34" charset="0"/>
                <a:ea typeface="+mn-ea"/>
                <a:cs typeface="+mn-cs"/>
              </a:rPr>
              <a:t>Because the Standards are for all students, evaluation requires that careful attention be paid to ensure that all students, including English Language Learners and those with different learning needs, have access to high-quality, aligned materials. </a:t>
            </a:r>
          </a:p>
          <a:p>
            <a:pPr marL="171450" marR="0" lvl="0" indent="-171450" algn="l" rtl="0">
              <a:spcBef>
                <a:spcPts val="0"/>
              </a:spcBef>
              <a:buClr>
                <a:schemeClr val="dk1"/>
              </a:buClr>
              <a:buFont typeface="Calibri" panose="020F0502020204030204" pitchFamily="34" charset="0"/>
              <a:buChar char="-"/>
            </a:pPr>
            <a:r>
              <a:rPr lang="en-US" baseline="0" dirty="0">
                <a:latin typeface="Calibri" panose="020F0502020204030204" pitchFamily="34" charset="0"/>
              </a:rPr>
              <a:t>&lt;Have participants read each of the metrics.&gt;</a:t>
            </a:r>
          </a:p>
          <a:p>
            <a:pPr marL="171450" marR="0" lvl="0" indent="-171450" algn="l" rtl="0">
              <a:spcBef>
                <a:spcPts val="0"/>
              </a:spcBef>
              <a:buClr>
                <a:schemeClr val="dk1"/>
              </a:buClr>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Have participants look back to the sorting activity to see whether they identified all the metrics related to Access for All Students.</a:t>
            </a:r>
          </a:p>
          <a:p>
            <a:pPr marL="171450" marR="0" lvl="0" indent="-171450" algn="l" rtl="0">
              <a:spcBef>
                <a:spcPts val="0"/>
              </a:spcBef>
              <a:buClr>
                <a:schemeClr val="dk1"/>
              </a:buClr>
              <a:buFont typeface="Calibri" panose="020F0502020204030204" pitchFamily="34" charset="0"/>
              <a:buChar char="-"/>
            </a:pPr>
            <a:r>
              <a:rPr lang="en-US" baseline="0" dirty="0">
                <a:latin typeface="Calibri" panose="020F0502020204030204" pitchFamily="34" charset="0"/>
              </a:rPr>
              <a:t>Reviewers will look for the supports that are provided for all learners and make sure they are adequate to ensure that all students are accessing grade-level mathematics.  </a:t>
            </a:r>
          </a:p>
          <a:p>
            <a:pPr marL="171450" marR="0" lvl="0" indent="-171450" algn="l" rtl="0">
              <a:spcBef>
                <a:spcPts val="0"/>
              </a:spcBef>
              <a:buClr>
                <a:schemeClr val="dk1"/>
              </a:buClr>
              <a:buFont typeface="Calibri" panose="020F0502020204030204" pitchFamily="34" charset="0"/>
              <a:buChar char="-"/>
            </a:pPr>
            <a:r>
              <a:rPr lang="en-US" baseline="0" dirty="0">
                <a:latin typeface="Calibri" panose="020F0502020204030204" pitchFamily="34" charset="0"/>
              </a:rPr>
              <a:t>Required supports may look different depending on the context – districts will need to consider their teachers and students to make decisions about exactly what these supports should look like.</a:t>
            </a:r>
          </a:p>
          <a:p>
            <a:pPr marL="0" marR="0" lvl="0" indent="0" algn="l" rtl="0">
              <a:spcBef>
                <a:spcPts val="0"/>
              </a:spcBef>
              <a:buClr>
                <a:schemeClr val="dk1"/>
              </a:buClr>
              <a:buFont typeface="Calibri"/>
              <a:buNone/>
            </a:pPr>
            <a:endParaRPr lang="en-US" dirty="0">
              <a:latin typeface="Calibri" panose="020F0502020204030204" pitchFamily="34" charset="0"/>
            </a:endParaRPr>
          </a:p>
          <a:p>
            <a:pPr marL="0" marR="0" lvl="0" indent="0" algn="l" rtl="0">
              <a:spcBef>
                <a:spcPts val="0"/>
              </a:spcBef>
              <a:buClr>
                <a:schemeClr val="dk1"/>
              </a:buClr>
              <a:buFont typeface="Calibri"/>
              <a:buNone/>
            </a:pPr>
            <a:endParaRPr dirty="0">
              <a:latin typeface="Calibri" panose="020F0502020204030204" pitchFamily="34" charset="0"/>
            </a:endParaRPr>
          </a:p>
        </p:txBody>
      </p:sp>
      <p:sp>
        <p:nvSpPr>
          <p:cNvPr id="1043" name="Shape 1043"/>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43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8079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Big Idea:  Remind participants of the essential questions of</a:t>
            </a:r>
            <a:r>
              <a:rPr lang="en-US" baseline="0" dirty="0"/>
              <a:t> the module</a:t>
            </a:r>
          </a:p>
          <a:p>
            <a:endParaRPr lang="en-US" baseline="0" dirty="0"/>
          </a:p>
          <a:p>
            <a:r>
              <a:rPr lang="en-US" baseline="0" dirty="0"/>
              <a:t>Talking Points:</a:t>
            </a:r>
          </a:p>
          <a:p>
            <a:r>
              <a:rPr lang="en-US" baseline="0" dirty="0"/>
              <a:t>- </a:t>
            </a:r>
            <a:r>
              <a:rPr lang="en-US" i="1" baseline="0" dirty="0"/>
              <a:t>Facilitators may choose to use this slide to have participants reflect on the learning of the module.  There will also be an opportunity to do that on the next slide.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44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9028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txBox="1">
            <a:spLocks noGrp="1"/>
          </p:cNvSpPr>
          <p:nvPr>
            <p:ph type="body" idx="1"/>
          </p:nvPr>
        </p:nvSpPr>
        <p:spPr>
          <a:xfrm>
            <a:off x="701041" y="4415791"/>
            <a:ext cx="5608319" cy="4183379"/>
          </a:xfrm>
          <a:prstGeom prst="rect">
            <a:avLst/>
          </a:prstGeom>
        </p:spPr>
        <p:txBody>
          <a:bodyPr lIns="91425" tIns="91425" rIns="91425" bIns="91425" anchor="t" anchorCtr="0">
            <a:noAutofit/>
          </a:bodyPr>
          <a:lstStyle/>
          <a:p>
            <a:pPr>
              <a:spcBef>
                <a:spcPts val="0"/>
              </a:spcBef>
              <a:buNone/>
            </a:pPr>
            <a:r>
              <a:rPr lang="en-US" dirty="0">
                <a:latin typeface="Calibri" panose="020F0502020204030204" pitchFamily="34" charset="0"/>
              </a:rPr>
              <a:t>Big Idea:  There are many ways to use the IMET and the related training materials.</a:t>
            </a:r>
          </a:p>
          <a:p>
            <a:pPr>
              <a:spcBef>
                <a:spcPts val="0"/>
              </a:spcBef>
              <a:buNone/>
            </a:pPr>
            <a:endParaRPr lang="en-US" dirty="0">
              <a:latin typeface="Calibri" panose="020F0502020204030204" pitchFamily="34" charset="0"/>
            </a:endParaRPr>
          </a:p>
          <a:p>
            <a:pPr>
              <a:spcBef>
                <a:spcPts val="0"/>
              </a:spcBef>
              <a:buNone/>
            </a:pPr>
            <a:r>
              <a:rPr lang="en-US" dirty="0">
                <a:latin typeface="Calibri" panose="020F0502020204030204" pitchFamily="34" charset="0"/>
              </a:rPr>
              <a:t>Talking Points:</a:t>
            </a:r>
          </a:p>
          <a:p>
            <a:pPr marL="171450" indent="-171450">
              <a:spcBef>
                <a:spcPts val="0"/>
              </a:spcBef>
              <a:buFont typeface="Calibri" panose="020F0502020204030204" pitchFamily="34" charset="0"/>
              <a:buChar char="-"/>
            </a:pPr>
            <a:r>
              <a:rPr lang="en-US" dirty="0">
                <a:latin typeface="Calibri" panose="020F0502020204030204" pitchFamily="34" charset="0"/>
              </a:rPr>
              <a:t>The IMET was </a:t>
            </a:r>
            <a:r>
              <a:rPr lang="en-US" baseline="0" dirty="0">
                <a:latin typeface="Calibri" panose="020F0502020204030204" pitchFamily="34" charset="0"/>
              </a:rPr>
              <a:t>developed with the purpose to </a:t>
            </a:r>
            <a:r>
              <a:rPr lang="en-US" sz="1200" b="0" i="0" u="none" strike="noStrike" kern="1200" baseline="0" dirty="0">
                <a:solidFill>
                  <a:schemeClr val="tx1"/>
                </a:solidFill>
                <a:latin typeface="Calibri" panose="020F0502020204030204" pitchFamily="34" charset="0"/>
                <a:ea typeface="+mn-ea"/>
                <a:cs typeface="+mn-cs"/>
              </a:rPr>
              <a:t>help educators determine whether instructional materials are aligned to the Shifts and major features of the Common Core State Standards.</a:t>
            </a:r>
          </a:p>
          <a:p>
            <a:pPr marL="171450" indent="-171450">
              <a:spcBef>
                <a:spcPts val="0"/>
              </a:spcBef>
              <a:buFont typeface="Calibri" panose="020F0502020204030204" pitchFamily="34" charset="0"/>
              <a:buChar char="-"/>
            </a:pPr>
            <a:r>
              <a:rPr lang="en-US" sz="1200" b="0" i="0" u="none" strike="noStrike" kern="1200" baseline="0" dirty="0">
                <a:solidFill>
                  <a:schemeClr val="tx1"/>
                </a:solidFill>
                <a:latin typeface="Calibri" panose="020F0502020204030204" pitchFamily="34" charset="0"/>
                <a:ea typeface="+mn-ea"/>
                <a:cs typeface="+mn-cs"/>
              </a:rPr>
              <a:t>Originally, this meant that its primary use case was by districts who were reviewing materials to be considered for adoption.  However, as we’ve talked to people who used the tool, we’ve heard that the learning about the IMET is a very powerful professional development opportunity.  Learning about the IMET gives participants a better understand of the CCSS in general, as well as implications for the classroom. </a:t>
            </a:r>
          </a:p>
          <a:p>
            <a:pPr marL="171450" indent="-171450">
              <a:spcBef>
                <a:spcPts val="0"/>
              </a:spcBef>
              <a:buFont typeface="Calibri" panose="020F0502020204030204" pitchFamily="34" charset="0"/>
              <a:buChar char="-"/>
            </a:pPr>
            <a:r>
              <a:rPr lang="en-US" sz="1200" b="0" i="0" u="none" strike="noStrike" kern="1200" baseline="0" dirty="0">
                <a:solidFill>
                  <a:schemeClr val="tx1"/>
                </a:solidFill>
                <a:latin typeface="Calibri" panose="020F0502020204030204" pitchFamily="34" charset="0"/>
                <a:ea typeface="+mn-ea"/>
                <a:cs typeface="+mn-cs"/>
              </a:rPr>
              <a:t>The IMET review can be helpful for districts or schools to identify gaps in their current materials in order to plan how to adapt them.  It can also help for teachers or leaders who are developing instructional materials.</a:t>
            </a:r>
          </a:p>
          <a:p>
            <a:pPr marL="171450" indent="-171450">
              <a:spcBef>
                <a:spcPts val="0"/>
              </a:spcBef>
              <a:buFont typeface="Calibri" panose="020F0502020204030204" pitchFamily="34" charset="0"/>
              <a:buChar char="-"/>
            </a:pPr>
            <a:r>
              <a:rPr lang="en-US" sz="1200" b="0" i="0" u="none" strike="noStrike" kern="1200" baseline="0" dirty="0">
                <a:solidFill>
                  <a:schemeClr val="tx1"/>
                </a:solidFill>
                <a:latin typeface="Calibri" panose="020F0502020204030204" pitchFamily="34" charset="0"/>
                <a:ea typeface="+mn-ea"/>
                <a:cs typeface="+mn-cs"/>
              </a:rPr>
              <a:t>&lt;Click to advance the slide.&gt;</a:t>
            </a:r>
          </a:p>
          <a:p>
            <a:pPr marL="171450" indent="-171450">
              <a:spcBef>
                <a:spcPts val="0"/>
              </a:spcBef>
              <a:buFont typeface="Calibri" panose="020F0502020204030204" pitchFamily="34" charset="0"/>
              <a:buChar char="-"/>
            </a:pPr>
            <a:r>
              <a:rPr lang="en-US" sz="1200" b="0" i="0" u="none" strike="noStrike" kern="1200" baseline="0" dirty="0">
                <a:solidFill>
                  <a:schemeClr val="tx1"/>
                </a:solidFill>
                <a:latin typeface="Calibri" panose="020F0502020204030204" pitchFamily="34" charset="0"/>
                <a:ea typeface="+mn-ea"/>
                <a:cs typeface="+mn-cs"/>
              </a:rPr>
              <a:t>Have participants discuss how they might use the IMET in their current context.</a:t>
            </a:r>
          </a:p>
          <a:p>
            <a:pPr marL="0" indent="0">
              <a:spcBef>
                <a:spcPts val="0"/>
              </a:spcBef>
              <a:buFontTx/>
              <a:buNone/>
            </a:pPr>
            <a:endParaRPr lang="en-US" sz="1200" b="0" i="0" u="none" strike="noStrike" kern="1200" baseline="0" dirty="0">
              <a:solidFill>
                <a:schemeClr val="tx1"/>
              </a:solidFill>
              <a:latin typeface="Calibri" panose="020F0502020204030204" pitchFamily="34" charset="0"/>
              <a:ea typeface="+mn-ea"/>
              <a:cs typeface="+mn-cs"/>
            </a:endParaRPr>
          </a:p>
          <a:p>
            <a:pPr>
              <a:spcBef>
                <a:spcPts val="0"/>
              </a:spcBef>
              <a:buNone/>
            </a:pPr>
            <a:r>
              <a:rPr lang="en-US" sz="1200" b="0" i="0" u="none" strike="noStrike" kern="1200" baseline="0" dirty="0">
                <a:solidFill>
                  <a:schemeClr val="tx1"/>
                </a:solidFill>
                <a:latin typeface="Calibri" panose="020F0502020204030204" pitchFamily="34" charset="0"/>
                <a:ea typeface="+mn-ea"/>
                <a:cs typeface="+mn-cs"/>
              </a:rPr>
              <a:t> </a:t>
            </a:r>
            <a:endParaRPr dirty="0">
              <a:latin typeface="Calibri" panose="020F0502020204030204" pitchFamily="34" charset="0"/>
            </a:endParaRPr>
          </a:p>
        </p:txBody>
      </p:sp>
      <p:sp>
        <p:nvSpPr>
          <p:cNvPr id="772" name="Shape 7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6329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latin typeface="Calibri" panose="020F0502020204030204" pitchFamily="34" charset="0"/>
              </a:rPr>
              <a:t>Big Idea:  Share other available resources</a:t>
            </a:r>
          </a:p>
          <a:p>
            <a:endParaRPr lang="en-US" dirty="0">
              <a:latin typeface="Calibri" panose="020F0502020204030204" pitchFamily="34" charset="0"/>
            </a:endParaRPr>
          </a:p>
          <a:p>
            <a:r>
              <a:rPr lang="en-US" dirty="0">
                <a:latin typeface="Calibri" panose="020F0502020204030204" pitchFamily="34" charset="0"/>
              </a:rPr>
              <a:t>Talking Points:</a:t>
            </a:r>
          </a:p>
          <a:p>
            <a:pPr marL="171450" indent="-171450">
              <a:buFont typeface="Calibri" panose="020F0502020204030204" pitchFamily="34" charset="0"/>
              <a:buChar char="-"/>
            </a:pPr>
            <a:r>
              <a:rPr lang="en-US" baseline="0" dirty="0">
                <a:latin typeface="Calibri" panose="020F0502020204030204" pitchFamily="34" charset="0"/>
              </a:rPr>
              <a:t>This presentation is an introduction to the content and structure of the IMET.</a:t>
            </a:r>
          </a:p>
          <a:p>
            <a:pPr marL="171450" indent="-171450">
              <a:buFont typeface="Calibri" panose="020F0502020204030204" pitchFamily="34" charset="0"/>
              <a:buChar char="-"/>
            </a:pPr>
            <a:r>
              <a:rPr lang="en-US" baseline="0" dirty="0">
                <a:latin typeface="Calibri" panose="020F0502020204030204" pitchFamily="34" charset="0"/>
              </a:rPr>
              <a:t>If you are interested in using the IMET to review instructional materials, or conducting professional development that will help participants better understand what is required in aligned materials, check out the other resources available.</a:t>
            </a:r>
            <a:endParaRPr lang="en-US" dirty="0">
              <a:latin typeface="Calibri" panose="020F050202020403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46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308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342900" marR="0" lvl="0" indent="-190500" algn="l" rtl="0">
              <a:spcBef>
                <a:spcPts val="1680"/>
              </a:spcBef>
              <a:buClr>
                <a:srgbClr val="3F3F39"/>
              </a:buClr>
              <a:buFont typeface="Arial"/>
              <a:buNone/>
            </a:pPr>
            <a:endParaRPr lang="en-US" sz="1200" b="0" i="0" u="none" strike="noStrike" cap="none" baseline="0" dirty="0">
              <a:solidFill>
                <a:srgbClr val="3F3F39"/>
              </a:solidFill>
              <a:latin typeface="Lucida Sans" panose="020B0602030504020204" pitchFamily="34" charset="0"/>
              <a:ea typeface="Allerta"/>
              <a:cs typeface="Allerta"/>
              <a:sym typeface="Allerta"/>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47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312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Big Idea:  Preview</a:t>
            </a:r>
            <a:r>
              <a:rPr lang="en-US" sz="1200" baseline="0" dirty="0">
                <a:solidFill>
                  <a:schemeClr val="dk1"/>
                </a:solidFill>
                <a:latin typeface="Calibri"/>
                <a:ea typeface="Calibri"/>
                <a:cs typeface="Calibri"/>
                <a:sym typeface="Calibri"/>
              </a:rPr>
              <a:t> the agenda for the session</a:t>
            </a:r>
            <a:endParaRPr lang="en-US" sz="1200" dirty="0">
              <a:solidFill>
                <a:schemeClr val="dk1"/>
              </a:solidFill>
              <a:latin typeface="Calibri"/>
              <a:ea typeface="Calibri"/>
              <a:cs typeface="Calibri"/>
              <a:sym typeface="Calibri"/>
            </a:endParaRPr>
          </a:p>
          <a:p>
            <a:pPr lvl="0" rtl="0">
              <a:spcBef>
                <a:spcPts val="0"/>
              </a:spcBef>
              <a:buClr>
                <a:schemeClr val="dk1"/>
              </a:buClr>
              <a:buFont typeface="Arial"/>
              <a:buNone/>
            </a:pPr>
            <a:endParaRPr lang="en-US" sz="1200" dirty="0">
              <a:solidFill>
                <a:schemeClr val="dk1"/>
              </a:solidFill>
              <a:latin typeface="Calibri"/>
              <a:ea typeface="Calibri"/>
              <a:cs typeface="Calibri"/>
              <a:sym typeface="Calibri"/>
            </a:endParaRPr>
          </a:p>
          <a:p>
            <a:pPr lvl="0" rtl="0">
              <a:spcBef>
                <a:spcPts val="0"/>
              </a:spcBef>
              <a:buClr>
                <a:schemeClr val="dk1"/>
              </a:buClr>
              <a:buFont typeface="Calibri"/>
              <a:buNone/>
            </a:pPr>
            <a:r>
              <a:rPr lang="en-US" sz="1200" dirty="0">
                <a:solidFill>
                  <a:schemeClr val="dk1"/>
                </a:solidFill>
                <a:latin typeface="Calibri"/>
                <a:sym typeface="Calibri"/>
              </a:rPr>
              <a:t>Talking Points:</a:t>
            </a:r>
          </a:p>
          <a:p>
            <a:pPr marL="171450" lvl="0" indent="-171450" rtl="0">
              <a:spcBef>
                <a:spcPts val="0"/>
              </a:spcBef>
              <a:buClr>
                <a:schemeClr val="dk1"/>
              </a:buClr>
              <a:buFont typeface="Calibri" panose="020F0502020204030204" pitchFamily="34" charset="0"/>
              <a:buChar char="-"/>
            </a:pPr>
            <a:r>
              <a:rPr lang="en-US" sz="1200" baseline="0" dirty="0">
                <a:solidFill>
                  <a:schemeClr val="dk1"/>
                </a:solidFill>
                <a:latin typeface="Calibri"/>
                <a:sym typeface="Calibri"/>
              </a:rPr>
              <a:t>We will be taking a walk through the IMET and seeing how the instructional Shifts required by the CCSS inform the design and specific metrics of the tool.</a:t>
            </a:r>
          </a:p>
          <a:p>
            <a:pPr marL="171450" lvl="0" indent="-171450" rtl="0">
              <a:spcBef>
                <a:spcPts val="0"/>
              </a:spcBef>
              <a:buClr>
                <a:schemeClr val="dk1"/>
              </a:buClr>
              <a:buFontTx/>
              <a:buChar char="-"/>
            </a:pPr>
            <a:endParaRPr dirty="0">
              <a:solidFill>
                <a:schemeClr val="dk1"/>
              </a:solidFill>
            </a:endParaRPr>
          </a:p>
          <a:p>
            <a:pPr lvl="0" rtl="0">
              <a:spcBef>
                <a:spcPts val="0"/>
              </a:spcBef>
              <a:buNone/>
            </a:pPr>
            <a:endParaRPr dirty="0"/>
          </a:p>
        </p:txBody>
      </p:sp>
      <p:sp>
        <p:nvSpPr>
          <p:cNvPr id="708" name="Shape 7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2594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701041" y="4415791"/>
            <a:ext cx="5608319" cy="4183379"/>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Big Idea:  Define</a:t>
            </a:r>
            <a:r>
              <a:rPr lang="en-US" sz="1200" baseline="0" dirty="0">
                <a:solidFill>
                  <a:schemeClr val="dk1"/>
                </a:solidFill>
                <a:latin typeface="Calibri"/>
                <a:ea typeface="Calibri"/>
                <a:cs typeface="Calibri"/>
                <a:sym typeface="Calibri"/>
              </a:rPr>
              <a:t> the IMET </a:t>
            </a:r>
            <a:endParaRPr lang="en-US" sz="1200" dirty="0">
              <a:solidFill>
                <a:schemeClr val="dk1"/>
              </a:solidFill>
              <a:latin typeface="Calibri"/>
              <a:ea typeface="Calibri"/>
              <a:cs typeface="Calibri"/>
              <a:sym typeface="Calibri"/>
            </a:endParaRPr>
          </a:p>
          <a:p>
            <a:pPr lvl="0" rtl="0">
              <a:spcBef>
                <a:spcPts val="0"/>
              </a:spcBef>
              <a:buClr>
                <a:schemeClr val="dk1"/>
              </a:buClr>
              <a:buFont typeface="Arial"/>
              <a:buNone/>
            </a:pPr>
            <a:endParaRPr lang="en-US" sz="120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Details:</a:t>
            </a:r>
          </a:p>
          <a:p>
            <a:pPr marL="171450" lvl="0" indent="-171450" rtl="0">
              <a:spcBef>
                <a:spcPts val="0"/>
              </a:spcBef>
              <a:buClr>
                <a:schemeClr val="dk1"/>
              </a:buClr>
              <a:buSzPct val="25000"/>
              <a:buFont typeface="Calibri" panose="020F0502020204030204" pitchFamily="34" charset="0"/>
              <a:buChar char="-"/>
            </a:pPr>
            <a:r>
              <a:rPr lang="en-US" sz="1200" dirty="0">
                <a:solidFill>
                  <a:schemeClr val="dk1"/>
                </a:solidFill>
                <a:latin typeface="Calibri"/>
                <a:ea typeface="Calibri"/>
                <a:cs typeface="Calibri"/>
                <a:sym typeface="Calibri"/>
              </a:rPr>
              <a:t>Available for</a:t>
            </a:r>
            <a:r>
              <a:rPr lang="en-US" sz="1200" baseline="0" dirty="0">
                <a:solidFill>
                  <a:schemeClr val="dk1"/>
                </a:solidFill>
                <a:latin typeface="Calibri"/>
                <a:ea typeface="Calibri"/>
                <a:cs typeface="Calibri"/>
                <a:sym typeface="Calibri"/>
              </a:rPr>
              <a:t> Math in K-8 and HS.  We will just be focusing on K-8 in these modules.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Also available for Literacy in K-2 and 3-12.</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All versions available here (http://achievethecore.org/imet)</a:t>
            </a:r>
            <a:endParaRPr lang="en-US" sz="1200" dirty="0">
              <a:solidFill>
                <a:schemeClr val="dk1"/>
              </a:solidFill>
              <a:latin typeface="Calibri"/>
              <a:ea typeface="Calibri"/>
              <a:cs typeface="Calibri"/>
              <a:sym typeface="Calibri"/>
            </a:endParaRPr>
          </a:p>
          <a:p>
            <a:pPr lvl="0" rtl="0">
              <a:spcBef>
                <a:spcPts val="0"/>
              </a:spcBef>
              <a:buClr>
                <a:schemeClr val="dk1"/>
              </a:buClr>
              <a:buFont typeface="Calibri"/>
              <a:buNone/>
            </a:pPr>
            <a:endParaRPr lang="en-US" dirty="0">
              <a:solidFill>
                <a:schemeClr val="dk1"/>
              </a:solidFill>
            </a:endParaRPr>
          </a:p>
          <a:p>
            <a:pPr>
              <a:spcBef>
                <a:spcPts val="0"/>
              </a:spcBef>
              <a:buNone/>
            </a:pPr>
            <a:endParaRPr lang="en-US" dirty="0"/>
          </a:p>
          <a:p>
            <a:pPr lvl="0" rtl="0">
              <a:spcBef>
                <a:spcPts val="0"/>
              </a:spcBef>
              <a:buClr>
                <a:schemeClr val="dk1"/>
              </a:buClr>
              <a:buFont typeface="Calibri"/>
              <a:buNone/>
            </a:pPr>
            <a:endParaRPr dirty="0">
              <a:solidFill>
                <a:schemeClr val="dk1"/>
              </a:solidFill>
            </a:endParaRPr>
          </a:p>
          <a:p>
            <a:pPr>
              <a:spcBef>
                <a:spcPts val="0"/>
              </a:spcBef>
              <a:buNone/>
            </a:pPr>
            <a:endParaRPr dirty="0"/>
          </a:p>
        </p:txBody>
      </p:sp>
      <p:sp>
        <p:nvSpPr>
          <p:cNvPr id="733" name="Shape 7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11476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r>
              <a:rPr lang="en-US" sz="1200" dirty="0">
                <a:solidFill>
                  <a:schemeClr val="tx1"/>
                </a:solidFill>
                <a:latin typeface="Calibri" panose="020F0502020204030204" pitchFamily="34" charset="0"/>
                <a:ea typeface="Calibri"/>
                <a:cs typeface="Calibri"/>
                <a:sym typeface="Calibri"/>
              </a:rPr>
              <a:t>Big Idea:   Define </a:t>
            </a:r>
            <a:r>
              <a:rPr lang="en-US" sz="1200" baseline="0" dirty="0">
                <a:solidFill>
                  <a:schemeClr val="tx1"/>
                </a:solidFill>
                <a:latin typeface="Calibri" panose="020F0502020204030204" pitchFamily="34" charset="0"/>
                <a:ea typeface="Calibri"/>
                <a:cs typeface="Calibri"/>
                <a:sym typeface="Calibri"/>
              </a:rPr>
              <a:t>the Publishers’ Criteria and explain how they can support users of the IMET</a:t>
            </a:r>
            <a:endParaRPr lang="en-US" sz="1200" dirty="0">
              <a:solidFill>
                <a:schemeClr val="tx1"/>
              </a:solidFill>
              <a:latin typeface="Calibri" panose="020F0502020204030204" pitchFamily="34" charset="0"/>
              <a:ea typeface="Calibri"/>
              <a:cs typeface="Calibri"/>
              <a:sym typeface="Calibri"/>
            </a:endParaRPr>
          </a:p>
          <a:p>
            <a:pPr lvl="0" rtl="0">
              <a:spcBef>
                <a:spcPts val="0"/>
              </a:spcBef>
              <a:buNone/>
            </a:pPr>
            <a:endParaRPr sz="1200" dirty="0">
              <a:solidFill>
                <a:schemeClr val="tx1"/>
              </a:solidFill>
              <a:latin typeface="Calibri" panose="020F0502020204030204" pitchFamily="34" charset="0"/>
              <a:ea typeface="Calibri"/>
              <a:cs typeface="Calibri"/>
              <a:sym typeface="Calibri"/>
            </a:endParaRPr>
          </a:p>
          <a:p>
            <a:pPr lvl="0" rtl="0">
              <a:spcBef>
                <a:spcPts val="0"/>
              </a:spcBef>
              <a:buNone/>
            </a:pPr>
            <a:r>
              <a:rPr lang="en-US" sz="1200" dirty="0">
                <a:solidFill>
                  <a:schemeClr val="tx1"/>
                </a:solidFill>
                <a:latin typeface="Calibri" panose="020F0502020204030204" pitchFamily="34" charset="0"/>
                <a:ea typeface="Calibri"/>
                <a:cs typeface="Calibri"/>
                <a:sym typeface="Calibri"/>
              </a:rPr>
              <a:t>Talking Points:</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kern="1200" dirty="0">
                <a:solidFill>
                  <a:schemeClr val="tx1"/>
                </a:solidFill>
                <a:effectLst/>
                <a:latin typeface="Calibri" panose="020F0502020204030204" pitchFamily="34" charset="0"/>
                <a:ea typeface="+mn-ea"/>
                <a:cs typeface="+mn-cs"/>
              </a:rPr>
              <a:t>The Publishers’ Criteria (K-8 and High School), created in 2012 by the Standards’ authors, were written to capture the overarching instructional practice goals which should be present in Common Core-aligned materials. </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kern="1200" dirty="0">
                <a:solidFill>
                  <a:schemeClr val="tx1"/>
                </a:solidFill>
                <a:effectLst/>
                <a:latin typeface="Calibri" panose="020F0502020204030204" pitchFamily="34" charset="0"/>
                <a:ea typeface="+mn-ea"/>
                <a:cs typeface="+mn-cs"/>
              </a:rPr>
              <a:t>They are publisher-facing documents that offer guidance on how to embed the Standards and Shifts into instructional materials.</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kern="1200" dirty="0">
                <a:solidFill>
                  <a:schemeClr val="tx1"/>
                </a:solidFill>
                <a:effectLst/>
                <a:latin typeface="Calibri" panose="020F0502020204030204" pitchFamily="34" charset="0"/>
                <a:ea typeface="+mn-ea"/>
                <a:cs typeface="+mn-cs"/>
              </a:rPr>
              <a:t>It</a:t>
            </a:r>
            <a:r>
              <a:rPr lang="en-US" sz="1200" kern="1200" baseline="0" dirty="0">
                <a:solidFill>
                  <a:schemeClr val="tx1"/>
                </a:solidFill>
                <a:effectLst/>
                <a:latin typeface="Calibri" panose="020F0502020204030204" pitchFamily="34" charset="0"/>
                <a:ea typeface="+mn-ea"/>
                <a:cs typeface="+mn-cs"/>
              </a:rPr>
              <a:t> is helpful for reviewers to be familiar with the Publishers’ Criteria and the documents can be a helpful reference during the training and review processes.</a:t>
            </a:r>
            <a:endParaRPr lang="en-US" sz="1200" kern="1200" dirty="0">
              <a:solidFill>
                <a:schemeClr val="tx1"/>
              </a:solidFill>
              <a:effectLst/>
              <a:latin typeface="Calibri" panose="020F0502020204030204" pitchFamily="34" charset="0"/>
              <a:ea typeface="+mn-ea"/>
              <a:cs typeface="+mn-cs"/>
            </a:endParaRPr>
          </a:p>
          <a:p>
            <a:pPr lvl="0" rtl="0">
              <a:spcBef>
                <a:spcPts val="0"/>
              </a:spcBef>
              <a:buNone/>
            </a:pPr>
            <a:endParaRPr lang="en-US" sz="1200" dirty="0">
              <a:solidFill>
                <a:schemeClr val="tx1"/>
              </a:solidFill>
              <a:latin typeface="Calibri" panose="020F0502020204030204" pitchFamily="34" charset="0"/>
              <a:ea typeface="Calibri"/>
              <a:cs typeface="Calibri"/>
              <a:sym typeface="Calibri"/>
            </a:endParaRPr>
          </a:p>
          <a:p>
            <a:pPr lvl="0" rtl="0">
              <a:spcBef>
                <a:spcPts val="0"/>
              </a:spcBef>
              <a:buNone/>
            </a:pPr>
            <a:r>
              <a:rPr lang="en-US" sz="1200" dirty="0">
                <a:solidFill>
                  <a:schemeClr val="tx1"/>
                </a:solidFill>
                <a:latin typeface="Calibri" panose="020F0502020204030204" pitchFamily="34" charset="0"/>
                <a:ea typeface="Calibri"/>
                <a:cs typeface="Calibri"/>
                <a:sym typeface="Calibri"/>
              </a:rPr>
              <a:t>K-8</a:t>
            </a:r>
            <a:r>
              <a:rPr lang="en-US" sz="1200" baseline="0" dirty="0">
                <a:solidFill>
                  <a:schemeClr val="tx1"/>
                </a:solidFill>
                <a:latin typeface="Calibri" panose="020F0502020204030204" pitchFamily="34" charset="0"/>
                <a:ea typeface="Calibri"/>
                <a:cs typeface="Calibri"/>
                <a:sym typeface="Calibri"/>
              </a:rPr>
              <a:t> Publishers’ Criteria can be found here:  http://www.corestandards.org/assets/Math_Publishers_Criteria_K-8_Summer%202012_FINAL.pdf </a:t>
            </a:r>
          </a:p>
          <a:p>
            <a:pPr lvl="0" rtl="0">
              <a:spcBef>
                <a:spcPts val="0"/>
              </a:spcBef>
              <a:buNone/>
            </a:pPr>
            <a:r>
              <a:rPr lang="en-US" sz="1200" baseline="0" dirty="0">
                <a:solidFill>
                  <a:schemeClr val="tx1"/>
                </a:solidFill>
                <a:latin typeface="Calibri" panose="020F0502020204030204" pitchFamily="34" charset="0"/>
                <a:ea typeface="Calibri"/>
                <a:cs typeface="Calibri"/>
                <a:sym typeface="Calibri"/>
              </a:rPr>
              <a:t>HS Publishers’ Criteria can be found here:  http://www.corestandards.org/assets/Math_Publishers_Criteria_HS_Spring%202013_FINAL.pdf</a:t>
            </a:r>
          </a:p>
          <a:p>
            <a:pPr lvl="0" rtl="0">
              <a:spcBef>
                <a:spcPts val="0"/>
              </a:spcBef>
              <a:buNone/>
            </a:pPr>
            <a:endParaRPr lang="en-US" sz="1200" dirty="0">
              <a:solidFill>
                <a:schemeClr val="tx1"/>
              </a:solidFill>
              <a:latin typeface="Calibri" panose="020F0502020204030204" pitchFamily="34" charset="0"/>
              <a:ea typeface="Calibri"/>
              <a:cs typeface="Calibri"/>
              <a:sym typeface="Calibri"/>
            </a:endParaRPr>
          </a:p>
          <a:p>
            <a:pPr lvl="0" rtl="0">
              <a:spcBef>
                <a:spcPts val="0"/>
              </a:spcBef>
              <a:buNone/>
            </a:pPr>
            <a:endParaRPr dirty="0">
              <a:solidFill>
                <a:schemeClr val="tx1"/>
              </a:solidFill>
              <a:latin typeface="Calibri" panose="020F0502020204030204" pitchFamily="34" charset="0"/>
            </a:endParaRPr>
          </a:p>
          <a:p>
            <a:pPr lvl="0" rtl="0">
              <a:spcBef>
                <a:spcPts val="0"/>
              </a:spcBef>
              <a:buNone/>
            </a:pPr>
            <a:endParaRPr dirty="0">
              <a:solidFill>
                <a:schemeClr val="tx1"/>
              </a:solidFill>
              <a:latin typeface="Calibri" panose="020F0502020204030204" pitchFamily="34" charset="0"/>
            </a:endParaRPr>
          </a:p>
        </p:txBody>
      </p:sp>
      <p:sp>
        <p:nvSpPr>
          <p:cNvPr id="495" name="Shape 4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27459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3" name="Shape 503"/>
          <p:cNvSpPr txBox="1">
            <a:spLocks noGrp="1"/>
          </p:cNvSpPr>
          <p:nvPr>
            <p:ph type="body" idx="1"/>
          </p:nvPr>
        </p:nvSpPr>
        <p:spPr>
          <a:xfrm>
            <a:off x="701041" y="4415791"/>
            <a:ext cx="5608319" cy="4183379"/>
          </a:xfrm>
          <a:prstGeom prst="rect">
            <a:avLst/>
          </a:prstGeom>
          <a:noFill/>
          <a:ln>
            <a:noFill/>
          </a:ln>
        </p:spPr>
        <p:txBody>
          <a:bodyPr lIns="93175" tIns="46575" rIns="93175" bIns="46575" anchor="t" anchorCtr="0">
            <a:noAutofit/>
          </a:bodyPr>
          <a:lstStyle/>
          <a:p>
            <a:pPr marL="0" marR="0" lvl="0" indent="0" algn="l" rtl="0">
              <a:spcBef>
                <a:spcPts val="0"/>
              </a:spcBef>
              <a:buNone/>
            </a:pPr>
            <a:r>
              <a:rPr lang="en-US" sz="1200" b="0" i="0" u="none" strike="noStrike" cap="none" baseline="0" dirty="0">
                <a:solidFill>
                  <a:schemeClr val="dk1"/>
                </a:solidFill>
                <a:latin typeface="Calibri"/>
                <a:ea typeface="Calibri"/>
                <a:cs typeface="Calibri"/>
                <a:sym typeface="Calibri"/>
              </a:rPr>
              <a:t>Big Idea:  The Standards require change in the way we do business, especially in instructional materials</a:t>
            </a:r>
          </a:p>
          <a:p>
            <a:pPr marL="0" marR="0" lvl="0" indent="0" algn="l" rtl="0">
              <a:spcBef>
                <a:spcPts val="0"/>
              </a:spcBef>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baseline="0" dirty="0">
                <a:solidFill>
                  <a:schemeClr val="dk1"/>
                </a:solidFill>
                <a:latin typeface="Calibri"/>
                <a:ea typeface="Calibri"/>
                <a:cs typeface="Calibri"/>
                <a:sym typeface="Calibri"/>
              </a:rPr>
              <a:t>Talking Points:</a:t>
            </a:r>
            <a:endParaRPr sz="1200" b="0" i="0" u="none" strike="noStrike" cap="none" baseline="0"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This quote comes from the introduction in Common Core State Standards document.</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This is the message for everyone involved. In the past, state standards might have been revised and it didn’t necessarily have an impact on instructional materials, which means that what happened in the classroom was business as usual.</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That can’t happen here—there are some real shifts represented with these standards. There is no room for old ways of doing business in instructional materials.</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This means that materials need to do more than just swapping topics from one grade to another.</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&lt;The facilitator may choose to share a personal story of changes in district and/or state to help in framing the need for change.&gt;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504" name="Shape 504"/>
          <p:cNvSpPr txBox="1">
            <a:spLocks noGrp="1"/>
          </p:cNvSpPr>
          <p:nvPr>
            <p:ph type="sldNum" idx="12"/>
          </p:nvPr>
        </p:nvSpPr>
        <p:spPr>
          <a:xfrm>
            <a:off x="3970939" y="8829965"/>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470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701041" y="4415791"/>
            <a:ext cx="5608319" cy="4183379"/>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This review process may be very different from how we’ve looked at materials in the past</a:t>
            </a:r>
          </a:p>
          <a:p>
            <a:pPr lvl="0" rtl="0">
              <a:spcBef>
                <a:spcPts val="0"/>
              </a:spcBef>
              <a:buClr>
                <a:schemeClr val="dk1"/>
              </a:buClr>
              <a:buFont typeface="Arial"/>
              <a:buNone/>
            </a:pPr>
            <a:endParaRPr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dirty="0">
                <a:solidFill>
                  <a:schemeClr val="tx1"/>
                </a:solidFill>
                <a:latin typeface="Calibri" panose="020F0502020204030204" pitchFamily="34" charset="0"/>
                <a:ea typeface="Calibri"/>
                <a:cs typeface="Calibri"/>
                <a:sym typeface="Calibri"/>
              </a:rPr>
              <a:t>&lt;Have participants read the slide&gt;</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dirty="0">
                <a:solidFill>
                  <a:schemeClr val="tx1"/>
                </a:solidFill>
                <a:latin typeface="Calibri" panose="020F0502020204030204" pitchFamily="34" charset="0"/>
                <a:ea typeface="Calibri"/>
                <a:cs typeface="Calibri"/>
                <a:sym typeface="Calibri"/>
              </a:rPr>
              <a:t>Although it’s important to make sure that all required</a:t>
            </a:r>
            <a:r>
              <a:rPr lang="en-US" sz="1200" baseline="0" dirty="0">
                <a:solidFill>
                  <a:schemeClr val="tx1"/>
                </a:solidFill>
                <a:latin typeface="Calibri" panose="020F0502020204030204" pitchFamily="34" charset="0"/>
                <a:ea typeface="Calibri"/>
                <a:cs typeface="Calibri"/>
                <a:sym typeface="Calibri"/>
              </a:rPr>
              <a:t> content is included, cross-walking often leads to a bureaucratic checklist about what content is covered in books.</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Calibri"/>
              </a:rPr>
              <a:t>&lt;Ask: How many people have been a part of a review process that required cross-walking?&gt;</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Calibri"/>
              </a:rPr>
              <a:t>The IMET requires a process that looks for materials that truly embody the Shifts required by the Standards.  </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Calibri"/>
              </a:rPr>
              <a:t>This will allow us to avoid books which may have a Table of Contents that reads like the Standards but doesn’t take into account that some clusters of standards require more time or attention, or misses the Standards’ emphasis on a balance of rigor.</a:t>
            </a:r>
          </a:p>
          <a:p>
            <a:pPr lvl="0" rtl="0">
              <a:spcBef>
                <a:spcPts val="0"/>
              </a:spcBef>
              <a:buClr>
                <a:schemeClr val="dk1"/>
              </a:buClr>
              <a:buFont typeface="Calibri"/>
              <a:buNone/>
            </a:pPr>
            <a:endParaRPr dirty="0">
              <a:solidFill>
                <a:schemeClr val="tx1"/>
              </a:solidFill>
              <a:latin typeface="Calibri" panose="020F0502020204030204" pitchFamily="34" charset="0"/>
            </a:endParaRPr>
          </a:p>
          <a:p>
            <a:pPr>
              <a:spcBef>
                <a:spcPts val="0"/>
              </a:spcBef>
              <a:buNone/>
            </a:pPr>
            <a:endParaRPr dirty="0">
              <a:solidFill>
                <a:schemeClr val="tx1"/>
              </a:solidFill>
              <a:latin typeface="Calibri" panose="020F0502020204030204" pitchFamily="34" charset="0"/>
            </a:endParaRPr>
          </a:p>
        </p:txBody>
      </p:sp>
      <p:sp>
        <p:nvSpPr>
          <p:cNvPr id="510" name="Shape 5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44998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219319" y="225995"/>
            <a:ext cx="1640437" cy="808049"/>
          </a:xfrm>
          <a:prstGeom prst="rect">
            <a:avLst/>
          </a:prstGeom>
          <a:noFill/>
          <a:ln>
            <a:noFill/>
          </a:ln>
        </p:spPr>
      </p:pic>
      <p:pic>
        <p:nvPicPr>
          <p:cNvPr id="13" name="Shape 13"/>
          <p:cNvPicPr preferRelativeResize="0"/>
          <p:nvPr/>
        </p:nvPicPr>
        <p:blipFill rotWithShape="1">
          <a:blip r:embed="rId3">
            <a:alphaModFix/>
          </a:blip>
          <a:srcRect t="26956" b="26852"/>
          <a:stretch/>
        </p:blipFill>
        <p:spPr>
          <a:xfrm>
            <a:off x="0" y="1848736"/>
            <a:ext cx="9144000" cy="3167763"/>
          </a:xfrm>
          <a:prstGeom prst="rect">
            <a:avLst/>
          </a:prstGeom>
          <a:noFill/>
          <a:ln>
            <a:noFill/>
          </a:ln>
        </p:spPr>
      </p:pic>
      <p:sp>
        <p:nvSpPr>
          <p:cNvPr id="14" name="Shape 14"/>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 name="Shape 15"/>
          <p:cNvSpPr txBox="1">
            <a:spLocks noGrp="1"/>
          </p:cNvSpPr>
          <p:nvPr>
            <p:ph type="subTitle" idx="1"/>
          </p:nvPr>
        </p:nvSpPr>
        <p:spPr>
          <a:xfrm>
            <a:off x="219316" y="3835562"/>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6" name="Shape 16"/>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17" name="Shape 17"/>
          <p:cNvPicPr preferRelativeResize="0"/>
          <p:nvPr/>
        </p:nvPicPr>
        <p:blipFill rotWithShape="1">
          <a:blip r:embed="rId4">
            <a:alphaModFix/>
          </a:blip>
          <a:srcRect/>
          <a:stretch/>
        </p:blipFill>
        <p:spPr>
          <a:xfrm>
            <a:off x="5353921" y="283558"/>
            <a:ext cx="3651248" cy="7504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103"/>
        <p:cNvGrpSpPr/>
        <p:nvPr/>
      </p:nvGrpSpPr>
      <p:grpSpPr>
        <a:xfrm>
          <a:off x="0" y="0"/>
          <a:ext cx="0" cy="0"/>
          <a:chOff x="0" y="0"/>
          <a:chExt cx="0" cy="0"/>
        </a:xfrm>
      </p:grpSpPr>
      <p:sp>
        <p:nvSpPr>
          <p:cNvPr id="104" name="Shape 104"/>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05" name="Shape 105"/>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06" name="Shape 106"/>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07" name="Shape 107"/>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08" name="Shape 108"/>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09" name="Shape 109"/>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10"/>
        <p:cNvGrpSpPr/>
        <p:nvPr/>
      </p:nvGrpSpPr>
      <p:grpSpPr>
        <a:xfrm>
          <a:off x="0" y="0"/>
          <a:ext cx="0" cy="0"/>
          <a:chOff x="0" y="0"/>
          <a:chExt cx="0" cy="0"/>
        </a:xfrm>
      </p:grpSpPr>
      <p:sp>
        <p:nvSpPr>
          <p:cNvPr id="111" name="Shape 111"/>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12" name="Shape 112"/>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13" name="Shape 113"/>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14" name="Shape 114"/>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15" name="Shape 115"/>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16" name="Shape 116"/>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117"/>
        <p:cNvGrpSpPr/>
        <p:nvPr/>
      </p:nvGrpSpPr>
      <p:grpSpPr>
        <a:xfrm>
          <a:off x="0" y="0"/>
          <a:ext cx="0" cy="0"/>
          <a:chOff x="0" y="0"/>
          <a:chExt cx="0" cy="0"/>
        </a:xfrm>
      </p:grpSpPr>
      <p:sp>
        <p:nvSpPr>
          <p:cNvPr id="118" name="Shape 118"/>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19" name="Shape 119"/>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20" name="Shape 120"/>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21" name="Shape 121"/>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22" name="Shape 122"/>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23" name="Shape 123"/>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able Page">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6" name="Shape 126"/>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27" name="Shape 127"/>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128" name="Shape 12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29" name="Shape 12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hart Page">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2" name="Shape 132"/>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3" name="Shape 133"/>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134" name="Shape 13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35" name="Shape 13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136"/>
        <p:cNvGrpSpPr/>
        <p:nvPr/>
      </p:nvGrpSpPr>
      <p:grpSpPr>
        <a:xfrm>
          <a:off x="0" y="0"/>
          <a:ext cx="0" cy="0"/>
          <a:chOff x="0" y="0"/>
          <a:chExt cx="0" cy="0"/>
        </a:xfrm>
      </p:grpSpPr>
      <p:sp>
        <p:nvSpPr>
          <p:cNvPr id="137" name="Shape 137"/>
          <p:cNvSpPr>
            <a:spLocks noGrp="1"/>
          </p:cNvSpPr>
          <p:nvPr>
            <p:ph type="pic" idx="2"/>
          </p:nvPr>
        </p:nvSpPr>
        <p:spPr>
          <a:xfrm>
            <a:off x="0" y="0"/>
            <a:ext cx="3000000" cy="3000000"/>
          </a:xfrm>
          <a:prstGeom prst="rect">
            <a:avLst/>
          </a:prstGeom>
          <a:noFill/>
          <a:ln>
            <a:noFill/>
          </a:ln>
        </p:spPr>
      </p:sp>
      <p:sp>
        <p:nvSpPr>
          <p:cNvPr id="138" name="Shape 1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9" name="Shape 139"/>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0" name="Shape 140"/>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141" name="Shape 14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2" name="Shape 14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43"/>
        <p:cNvGrpSpPr/>
        <p:nvPr/>
      </p:nvGrpSpPr>
      <p:grpSpPr>
        <a:xfrm>
          <a:off x="0" y="0"/>
          <a:ext cx="0" cy="0"/>
          <a:chOff x="0" y="0"/>
          <a:chExt cx="0" cy="0"/>
        </a:xfrm>
      </p:grpSpPr>
      <p:sp>
        <p:nvSpPr>
          <p:cNvPr id="144" name="Shape 144"/>
          <p:cNvSpPr>
            <a:spLocks noGrp="1"/>
          </p:cNvSpPr>
          <p:nvPr>
            <p:ph type="pic" idx="2"/>
          </p:nvPr>
        </p:nvSpPr>
        <p:spPr>
          <a:xfrm>
            <a:off x="0" y="0"/>
            <a:ext cx="9144000" cy="68580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7" name="Shape 147"/>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8" name="Shape 148"/>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149" name="Shape 149"/>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50" name="Shape 150"/>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1"/>
        <p:cNvGrpSpPr/>
        <p:nvPr/>
      </p:nvGrpSpPr>
      <p:grpSpPr>
        <a:xfrm>
          <a:off x="0" y="0"/>
          <a:ext cx="0" cy="0"/>
          <a:chOff x="0" y="0"/>
          <a:chExt cx="0" cy="0"/>
        </a:xfrm>
      </p:grpSpPr>
      <p:sp>
        <p:nvSpPr>
          <p:cNvPr id="152" name="Shape 152"/>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53" name="Shape 153"/>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154" name="Shape 15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55" name="Shape 15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8" name="Shape 15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9" name="Shape 159"/>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 </a:t>
            </a:r>
          </a:p>
        </p:txBody>
      </p:sp>
      <p:pic>
        <p:nvPicPr>
          <p:cNvPr id="160" name="Shape 160"/>
          <p:cNvPicPr preferRelativeResize="0"/>
          <p:nvPr/>
        </p:nvPicPr>
        <p:blipFill rotWithShape="1">
          <a:blip r:embed="rId2">
            <a:alphaModFix/>
          </a:blip>
          <a:srcRect/>
          <a:stretch/>
        </p:blipFill>
        <p:spPr>
          <a:xfrm>
            <a:off x="140803" y="6519775"/>
            <a:ext cx="1974669" cy="159614"/>
          </a:xfrm>
          <a:prstGeom prst="rect">
            <a:avLst/>
          </a:prstGeom>
          <a:noFill/>
          <a:ln>
            <a:noFill/>
          </a:ln>
        </p:spPr>
      </p:pic>
      <p:sp>
        <p:nvSpPr>
          <p:cNvPr id="161" name="Shape 161"/>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sp>
        <p:nvSpPr>
          <p:cNvPr id="162" name="Shape 162"/>
          <p:cNvSpPr/>
          <p:nvPr/>
        </p:nvSpPr>
        <p:spPr>
          <a:xfrm>
            <a:off x="195229" y="6519775"/>
            <a:ext cx="1920244" cy="159614"/>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2" name="Shape 22"/>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23" name="Shape 23"/>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4" name="Shape 24"/>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End Slide">
    <p:spTree>
      <p:nvGrpSpPr>
        <p:cNvPr id="1" name="Shape 163"/>
        <p:cNvGrpSpPr/>
        <p:nvPr/>
      </p:nvGrpSpPr>
      <p:grpSpPr>
        <a:xfrm>
          <a:off x="0" y="0"/>
          <a:ext cx="0" cy="0"/>
          <a:chOff x="0" y="0"/>
          <a:chExt cx="0" cy="0"/>
        </a:xfrm>
      </p:grpSpPr>
      <p:pic>
        <p:nvPicPr>
          <p:cNvPr id="164" name="Shape 16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65" name="Shape 165"/>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66" name="Shape 166"/>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67" name="Shape 167"/>
          <p:cNvSpPr txBox="1"/>
          <p:nvPr/>
        </p:nvSpPr>
        <p:spPr>
          <a:xfrm>
            <a:off x="216567" y="2852946"/>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rgbClr val="23593E"/>
              </a:solidFill>
              <a:latin typeface="Allerta"/>
              <a:ea typeface="Allerta"/>
              <a:cs typeface="Allerta"/>
              <a:sym typeface="Allerta"/>
            </a:endParaRPr>
          </a:p>
        </p:txBody>
      </p:sp>
      <p:pic>
        <p:nvPicPr>
          <p:cNvPr id="168" name="Shape 168"/>
          <p:cNvPicPr preferRelativeResize="0"/>
          <p:nvPr/>
        </p:nvPicPr>
        <p:blipFill rotWithShape="1">
          <a:blip r:embed="rId3">
            <a:alphaModFix/>
          </a:blip>
          <a:srcRect/>
          <a:stretch/>
        </p:blipFill>
        <p:spPr>
          <a:xfrm>
            <a:off x="219319" y="225995"/>
            <a:ext cx="1640437" cy="808049"/>
          </a:xfrm>
          <a:prstGeom prst="rect">
            <a:avLst/>
          </a:prstGeom>
          <a:noFill/>
          <a:ln>
            <a:noFill/>
          </a:ln>
        </p:spPr>
      </p:pic>
      <p:sp>
        <p:nvSpPr>
          <p:cNvPr id="169" name="Shape 169"/>
          <p:cNvSpPr txBox="1">
            <a:spLocks noGrp="1"/>
          </p:cNvSpPr>
          <p:nvPr>
            <p:ph type="title"/>
          </p:nvPr>
        </p:nvSpPr>
        <p:spPr>
          <a:xfrm>
            <a:off x="219319" y="2852946"/>
            <a:ext cx="8617800" cy="876843"/>
          </a:xfrm>
          <a:prstGeom prst="rect">
            <a:avLst/>
          </a:prstGeom>
          <a:noFill/>
          <a:ln>
            <a:noFill/>
          </a:ln>
        </p:spPr>
        <p:txBody>
          <a:bodyPr lIns="91425" tIns="91425" rIns="91425" bIns="91425" anchor="ctr" anchorCtr="0"/>
          <a:lstStyle>
            <a:lvl1pPr algn="l" rtl="0">
              <a:spcBef>
                <a:spcPts val="0"/>
              </a:spcBef>
              <a:buClr>
                <a:schemeClr val="dk1"/>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2" name="Shape 172"/>
          <p:cNvSpPr txBox="1">
            <a:spLocks noGrp="1"/>
          </p:cNvSpPr>
          <p:nvPr>
            <p:ph type="body" idx="1"/>
          </p:nvPr>
        </p:nvSpPr>
        <p:spPr>
          <a:xfrm>
            <a:off x="457200" y="1550987"/>
            <a:ext cx="4040187" cy="639762"/>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73" name="Shape 173"/>
          <p:cNvSpPr txBox="1">
            <a:spLocks noGrp="1"/>
          </p:cNvSpPr>
          <p:nvPr>
            <p:ph type="body" idx="2"/>
          </p:nvPr>
        </p:nvSpPr>
        <p:spPr>
          <a:xfrm>
            <a:off x="457200" y="2190750"/>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4" name="Shape 174"/>
          <p:cNvSpPr txBox="1">
            <a:spLocks noGrp="1"/>
          </p:cNvSpPr>
          <p:nvPr>
            <p:ph type="body" idx="3"/>
          </p:nvPr>
        </p:nvSpPr>
        <p:spPr>
          <a:xfrm>
            <a:off x="4645025" y="1550987"/>
            <a:ext cx="4041774" cy="639762"/>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75" name="Shape 175"/>
          <p:cNvSpPr txBox="1">
            <a:spLocks noGrp="1"/>
          </p:cNvSpPr>
          <p:nvPr>
            <p:ph type="body" idx="4"/>
          </p:nvPr>
        </p:nvSpPr>
        <p:spPr>
          <a:xfrm>
            <a:off x="4645025" y="2190750"/>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6" name="Shape 176"/>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77" name="Shape 177"/>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178" name="Shape 17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79" name="Shape 17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80"/>
        <p:cNvGrpSpPr/>
        <p:nvPr/>
      </p:nvGrpSpPr>
      <p:grpSpPr>
        <a:xfrm>
          <a:off x="0" y="0"/>
          <a:ext cx="0" cy="0"/>
          <a:chOff x="0" y="0"/>
          <a:chExt cx="0" cy="0"/>
        </a:xfrm>
      </p:grpSpPr>
      <p:sp>
        <p:nvSpPr>
          <p:cNvPr id="181" name="Shape 181"/>
          <p:cNvSpPr>
            <a:spLocks noGrp="1"/>
          </p:cNvSpPr>
          <p:nvPr>
            <p:ph type="pic" idx="2"/>
          </p:nvPr>
        </p:nvSpPr>
        <p:spPr>
          <a:xfrm>
            <a:off x="4578350" y="1600200"/>
            <a:ext cx="4108450" cy="4525961"/>
          </a:xfrm>
          <a:prstGeom prst="rect">
            <a:avLst/>
          </a:prstGeom>
          <a:noFill/>
          <a:ln>
            <a:noFill/>
          </a:ln>
        </p:spPr>
      </p:sp>
      <p:sp>
        <p:nvSpPr>
          <p:cNvPr id="182" name="Shape 1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3" name="Shape 18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4" name="Shape 184"/>
          <p:cNvSpPr txBox="1">
            <a:spLocks noGrp="1"/>
          </p:cNvSpPr>
          <p:nvPr>
            <p:ph type="body" idx="3"/>
          </p:nvPr>
        </p:nvSpPr>
        <p:spPr>
          <a:xfrm>
            <a:off x="4578350" y="5646676"/>
            <a:ext cx="41084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5" name="Shape 185"/>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86" name="Shape 186"/>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187" name="Shape 187"/>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88" name="Shape 188"/>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89"/>
        <p:cNvGrpSpPr/>
        <p:nvPr/>
      </p:nvGrpSpPr>
      <p:grpSpPr>
        <a:xfrm>
          <a:off x="0" y="0"/>
          <a:ext cx="0" cy="0"/>
          <a:chOff x="0" y="0"/>
          <a:chExt cx="0" cy="0"/>
        </a:xfrm>
      </p:grpSpPr>
      <p:sp>
        <p:nvSpPr>
          <p:cNvPr id="190" name="Shape 190"/>
          <p:cNvSpPr>
            <a:spLocks noGrp="1"/>
          </p:cNvSpPr>
          <p:nvPr>
            <p:ph type="pic" idx="2"/>
          </p:nvPr>
        </p:nvSpPr>
        <p:spPr>
          <a:xfrm>
            <a:off x="4578350" y="3892046"/>
            <a:ext cx="4108450" cy="2234115"/>
          </a:xfrm>
          <a:prstGeom prst="rect">
            <a:avLst/>
          </a:prstGeom>
          <a:noFill/>
          <a:ln>
            <a:noFill/>
          </a:ln>
        </p:spPr>
      </p:sp>
      <p:sp>
        <p:nvSpPr>
          <p:cNvPr id="191" name="Shape 191"/>
          <p:cNvSpPr>
            <a:spLocks noGrp="1"/>
          </p:cNvSpPr>
          <p:nvPr>
            <p:ph type="pic" idx="3"/>
          </p:nvPr>
        </p:nvSpPr>
        <p:spPr>
          <a:xfrm>
            <a:off x="4578350" y="1600200"/>
            <a:ext cx="4108450" cy="2234115"/>
          </a:xfrm>
          <a:prstGeom prst="rect">
            <a:avLst/>
          </a:prstGeom>
          <a:noFill/>
          <a:ln>
            <a:noFill/>
          </a:ln>
        </p:spPr>
      </p:sp>
      <p:sp>
        <p:nvSpPr>
          <p:cNvPr id="192" name="Shape 19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3" name="Shape 19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4" name="Shape 194"/>
          <p:cNvSpPr txBox="1">
            <a:spLocks noGrp="1"/>
          </p:cNvSpPr>
          <p:nvPr>
            <p:ph type="body" idx="4"/>
          </p:nvPr>
        </p:nvSpPr>
        <p:spPr>
          <a:xfrm>
            <a:off x="4578350" y="5646676"/>
            <a:ext cx="41084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5" name="Shape 195"/>
          <p:cNvSpPr txBox="1">
            <a:spLocks noGrp="1"/>
          </p:cNvSpPr>
          <p:nvPr>
            <p:ph type="body" idx="5"/>
          </p:nvPr>
        </p:nvSpPr>
        <p:spPr>
          <a:xfrm>
            <a:off x="4578350" y="3354830"/>
            <a:ext cx="41084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6" name="Shape 196"/>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97" name="Shape 197"/>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198" name="Shape 19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99" name="Shape 19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wo Images">
    <p:spTree>
      <p:nvGrpSpPr>
        <p:cNvPr id="1" name="Shape 200"/>
        <p:cNvGrpSpPr/>
        <p:nvPr/>
      </p:nvGrpSpPr>
      <p:grpSpPr>
        <a:xfrm>
          <a:off x="0" y="0"/>
          <a:ext cx="0" cy="0"/>
          <a:chOff x="0" y="0"/>
          <a:chExt cx="0" cy="0"/>
        </a:xfrm>
      </p:grpSpPr>
      <p:sp>
        <p:nvSpPr>
          <p:cNvPr id="201" name="Shape 201"/>
          <p:cNvSpPr>
            <a:spLocks noGrp="1"/>
          </p:cNvSpPr>
          <p:nvPr>
            <p:ph type="pic" idx="2"/>
          </p:nvPr>
        </p:nvSpPr>
        <p:spPr>
          <a:xfrm>
            <a:off x="4616450" y="1600200"/>
            <a:ext cx="4070350" cy="4525963"/>
          </a:xfrm>
          <a:prstGeom prst="rect">
            <a:avLst/>
          </a:prstGeom>
          <a:noFill/>
          <a:ln>
            <a:noFill/>
          </a:ln>
        </p:spPr>
      </p:sp>
      <p:sp>
        <p:nvSpPr>
          <p:cNvPr id="202" name="Shape 20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3" name="Shape 203"/>
          <p:cNvSpPr txBox="1">
            <a:spLocks noGrp="1"/>
          </p:cNvSpPr>
          <p:nvPr>
            <p:ph type="body" idx="1"/>
          </p:nvPr>
        </p:nvSpPr>
        <p:spPr>
          <a:xfrm>
            <a:off x="4616450" y="5646676"/>
            <a:ext cx="40703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4" name="Shape 204"/>
          <p:cNvSpPr>
            <a:spLocks noGrp="1"/>
          </p:cNvSpPr>
          <p:nvPr>
            <p:ph type="pic" idx="3"/>
          </p:nvPr>
        </p:nvSpPr>
        <p:spPr>
          <a:xfrm>
            <a:off x="457199" y="1600200"/>
            <a:ext cx="4073524" cy="4525963"/>
          </a:xfrm>
          <a:prstGeom prst="rect">
            <a:avLst/>
          </a:prstGeom>
          <a:noFill/>
          <a:ln>
            <a:noFill/>
          </a:ln>
        </p:spPr>
      </p:sp>
      <p:sp>
        <p:nvSpPr>
          <p:cNvPr id="205" name="Shape 205"/>
          <p:cNvSpPr txBox="1">
            <a:spLocks noGrp="1"/>
          </p:cNvSpPr>
          <p:nvPr>
            <p:ph type="body" idx="4"/>
          </p:nvPr>
        </p:nvSpPr>
        <p:spPr>
          <a:xfrm>
            <a:off x="457197" y="5646676"/>
            <a:ext cx="4073524"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6" name="Shape 206"/>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07" name="Shape 207"/>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208" name="Shape 20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09" name="Shape 20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Four Images">
    <p:spTree>
      <p:nvGrpSpPr>
        <p:cNvPr id="1" name="Shape 210"/>
        <p:cNvGrpSpPr/>
        <p:nvPr/>
      </p:nvGrpSpPr>
      <p:grpSpPr>
        <a:xfrm>
          <a:off x="0" y="0"/>
          <a:ext cx="0" cy="0"/>
          <a:chOff x="0" y="0"/>
          <a:chExt cx="0" cy="0"/>
        </a:xfrm>
      </p:grpSpPr>
      <p:sp>
        <p:nvSpPr>
          <p:cNvPr id="211" name="Shape 211"/>
          <p:cNvSpPr>
            <a:spLocks noGrp="1"/>
          </p:cNvSpPr>
          <p:nvPr>
            <p:ph type="pic" idx="2"/>
          </p:nvPr>
        </p:nvSpPr>
        <p:spPr>
          <a:xfrm>
            <a:off x="4616450" y="3892046"/>
            <a:ext cx="4070350" cy="2234117"/>
          </a:xfrm>
          <a:prstGeom prst="rect">
            <a:avLst/>
          </a:prstGeom>
          <a:noFill/>
          <a:ln>
            <a:noFill/>
          </a:ln>
        </p:spPr>
      </p:sp>
      <p:sp>
        <p:nvSpPr>
          <p:cNvPr id="212" name="Shape 212"/>
          <p:cNvSpPr>
            <a:spLocks noGrp="1"/>
          </p:cNvSpPr>
          <p:nvPr>
            <p:ph type="pic" idx="3"/>
          </p:nvPr>
        </p:nvSpPr>
        <p:spPr>
          <a:xfrm>
            <a:off x="4616450" y="1600200"/>
            <a:ext cx="4070350" cy="2234117"/>
          </a:xfrm>
          <a:prstGeom prst="rect">
            <a:avLst/>
          </a:prstGeom>
          <a:noFill/>
          <a:ln>
            <a:noFill/>
          </a:ln>
        </p:spPr>
      </p:sp>
      <p:sp>
        <p:nvSpPr>
          <p:cNvPr id="213" name="Shape 213"/>
          <p:cNvSpPr>
            <a:spLocks noGrp="1"/>
          </p:cNvSpPr>
          <p:nvPr>
            <p:ph type="pic" idx="4"/>
          </p:nvPr>
        </p:nvSpPr>
        <p:spPr>
          <a:xfrm>
            <a:off x="457197" y="1600200"/>
            <a:ext cx="4070350" cy="2234117"/>
          </a:xfrm>
          <a:prstGeom prst="rect">
            <a:avLst/>
          </a:prstGeom>
          <a:noFill/>
          <a:ln>
            <a:noFill/>
          </a:ln>
        </p:spPr>
      </p:sp>
      <p:sp>
        <p:nvSpPr>
          <p:cNvPr id="214" name="Shape 214"/>
          <p:cNvSpPr>
            <a:spLocks noGrp="1"/>
          </p:cNvSpPr>
          <p:nvPr>
            <p:ph type="pic" idx="5"/>
          </p:nvPr>
        </p:nvSpPr>
        <p:spPr>
          <a:xfrm>
            <a:off x="460372" y="3892046"/>
            <a:ext cx="4070350" cy="2234117"/>
          </a:xfrm>
          <a:prstGeom prst="rect">
            <a:avLst/>
          </a:prstGeom>
          <a:noFill/>
          <a:ln>
            <a:noFill/>
          </a:ln>
        </p:spPr>
      </p:sp>
      <p:sp>
        <p:nvSpPr>
          <p:cNvPr id="215" name="Shape 2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6" name="Shape 216"/>
          <p:cNvSpPr txBox="1">
            <a:spLocks noGrp="1"/>
          </p:cNvSpPr>
          <p:nvPr>
            <p:ph type="body" idx="1"/>
          </p:nvPr>
        </p:nvSpPr>
        <p:spPr>
          <a:xfrm>
            <a:off x="4616450" y="5646676"/>
            <a:ext cx="40703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7" name="Shape 217"/>
          <p:cNvSpPr txBox="1">
            <a:spLocks noGrp="1"/>
          </p:cNvSpPr>
          <p:nvPr>
            <p:ph type="body" idx="6"/>
          </p:nvPr>
        </p:nvSpPr>
        <p:spPr>
          <a:xfrm>
            <a:off x="457197" y="5646676"/>
            <a:ext cx="4073524"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8" name="Shape 218"/>
          <p:cNvSpPr txBox="1">
            <a:spLocks noGrp="1"/>
          </p:cNvSpPr>
          <p:nvPr>
            <p:ph type="body" idx="7"/>
          </p:nvPr>
        </p:nvSpPr>
        <p:spPr>
          <a:xfrm>
            <a:off x="4616450" y="3354830"/>
            <a:ext cx="40703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9" name="Shape 219"/>
          <p:cNvSpPr txBox="1">
            <a:spLocks noGrp="1"/>
          </p:cNvSpPr>
          <p:nvPr>
            <p:ph type="body" idx="8"/>
          </p:nvPr>
        </p:nvSpPr>
        <p:spPr>
          <a:xfrm>
            <a:off x="454022" y="3354830"/>
            <a:ext cx="4073524"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0" name="Shape 220"/>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21" name="Shape 221"/>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222" name="Shape 22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23" name="Shape 22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233"/>
        <p:cNvGrpSpPr/>
        <p:nvPr/>
      </p:nvGrpSpPr>
      <p:grpSpPr>
        <a:xfrm>
          <a:off x="0" y="0"/>
          <a:ext cx="0" cy="0"/>
          <a:chOff x="0" y="0"/>
          <a:chExt cx="0" cy="0"/>
        </a:xfrm>
      </p:grpSpPr>
      <p:pic>
        <p:nvPicPr>
          <p:cNvPr id="234" name="Shape 234"/>
          <p:cNvPicPr preferRelativeResize="0"/>
          <p:nvPr/>
        </p:nvPicPr>
        <p:blipFill rotWithShape="1">
          <a:blip r:embed="rId2">
            <a:alphaModFix/>
          </a:blip>
          <a:srcRect/>
          <a:stretch/>
        </p:blipFill>
        <p:spPr>
          <a:xfrm>
            <a:off x="219319" y="225995"/>
            <a:ext cx="1640400" cy="807900"/>
          </a:xfrm>
          <a:prstGeom prst="rect">
            <a:avLst/>
          </a:prstGeom>
          <a:noFill/>
          <a:ln>
            <a:noFill/>
          </a:ln>
        </p:spPr>
      </p:pic>
      <p:pic>
        <p:nvPicPr>
          <p:cNvPr id="235" name="Shape 235"/>
          <p:cNvPicPr preferRelativeResize="0"/>
          <p:nvPr/>
        </p:nvPicPr>
        <p:blipFill rotWithShape="1">
          <a:blip r:embed="rId3">
            <a:alphaModFix/>
          </a:blip>
          <a:srcRect/>
          <a:stretch/>
        </p:blipFill>
        <p:spPr>
          <a:xfrm>
            <a:off x="0" y="1848736"/>
            <a:ext cx="9144000" cy="3167699"/>
          </a:xfrm>
          <a:prstGeom prst="rect">
            <a:avLst/>
          </a:prstGeom>
          <a:noFill/>
          <a:ln>
            <a:noFill/>
          </a:ln>
        </p:spPr>
      </p:pic>
      <p:sp>
        <p:nvSpPr>
          <p:cNvPr id="236" name="Shape 236"/>
          <p:cNvSpPr txBox="1">
            <a:spLocks noGrp="1"/>
          </p:cNvSpPr>
          <p:nvPr>
            <p:ph type="ctrTitle"/>
          </p:nvPr>
        </p:nvSpPr>
        <p:spPr>
          <a:xfrm>
            <a:off x="219319" y="2362433"/>
            <a:ext cx="8785800" cy="1470000"/>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37" name="Shape 237"/>
          <p:cNvSpPr txBox="1">
            <a:spLocks noGrp="1"/>
          </p:cNvSpPr>
          <p:nvPr>
            <p:ph type="subTitle" idx="1"/>
          </p:nvPr>
        </p:nvSpPr>
        <p:spPr>
          <a:xfrm>
            <a:off x="219316" y="3835562"/>
            <a:ext cx="8785800" cy="792299"/>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238" name="Shape 238"/>
          <p:cNvSpPr/>
          <p:nvPr/>
        </p:nvSpPr>
        <p:spPr>
          <a:xfrm>
            <a:off x="0" y="1737611"/>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239" name="Shape 239"/>
          <p:cNvPicPr preferRelativeResize="0"/>
          <p:nvPr/>
        </p:nvPicPr>
        <p:blipFill rotWithShape="1">
          <a:blip r:embed="rId4">
            <a:alphaModFix/>
          </a:blip>
          <a:srcRect/>
          <a:stretch/>
        </p:blipFill>
        <p:spPr>
          <a:xfrm>
            <a:off x="5353921" y="283558"/>
            <a:ext cx="3651300" cy="7506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2" name="Shape 24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43" name="Shape 24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244" name="Shape 244"/>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245" name="Shape 245"/>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8" name="Shape 24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9" name="Shape 249"/>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50" name="Shape 25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251" name="Shape 251"/>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252" name="Shape 252"/>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Large Object">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434339" y="1231391"/>
            <a:ext cx="8275199" cy="5093100"/>
          </a:xfrm>
          <a:prstGeom prst="rect">
            <a:avLst/>
          </a:prstGeom>
          <a:noFill/>
          <a:ln>
            <a:noFill/>
          </a:ln>
        </p:spPr>
        <p:txBody>
          <a:bodyPr lIns="91425" tIns="91425" rIns="91425" bIns="91425" anchor="t" anchorCtr="0"/>
          <a:lstStyle>
            <a:lvl1pPr marL="342900" indent="-190500" algn="l" rtl="0">
              <a:spcBef>
                <a:spcPts val="480"/>
              </a:spcBef>
              <a:buClr>
                <a:schemeClr val="dk1"/>
              </a:buClr>
              <a:buFont typeface="Arial"/>
              <a:buChar char="•"/>
              <a:defRPr/>
            </a:lvl1pPr>
            <a:lvl2pPr marL="742950" indent="-158750" algn="l" rtl="0">
              <a:spcBef>
                <a:spcPts val="400"/>
              </a:spcBef>
              <a:buClr>
                <a:schemeClr val="dk1"/>
              </a:buClr>
              <a:buFont typeface="Arial"/>
              <a:buChar char="–"/>
              <a:defRPr/>
            </a:lvl2pPr>
            <a:lvl3pPr marL="1143000" indent="-114300" algn="l" rtl="0">
              <a:spcBef>
                <a:spcPts val="360"/>
              </a:spcBef>
              <a:buClr>
                <a:schemeClr val="dk1"/>
              </a:buClr>
              <a:buFont typeface="Arial"/>
              <a:buChar char="•"/>
              <a:defRPr/>
            </a:lvl3pPr>
            <a:lvl4pPr marL="1600200" indent="-127000" algn="l" rtl="0">
              <a:spcBef>
                <a:spcPts val="320"/>
              </a:spcBef>
              <a:buClr>
                <a:schemeClr val="dk1"/>
              </a:buClr>
              <a:buFont typeface="Arial"/>
              <a:buChar char="–"/>
              <a:defRPr/>
            </a:lvl4pPr>
            <a:lvl5pPr marL="2057400" indent="-127000" algn="l" rtl="0">
              <a:spcBef>
                <a:spcPts val="32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55" name="Shape 255"/>
          <p:cNvSpPr txBox="1">
            <a:spLocks noGrp="1"/>
          </p:cNvSpPr>
          <p:nvPr>
            <p:ph type="title"/>
          </p:nvPr>
        </p:nvSpPr>
        <p:spPr>
          <a:xfrm>
            <a:off x="312717" y="228600"/>
            <a:ext cx="8518499" cy="838199"/>
          </a:xfrm>
          <a:prstGeom prst="rect">
            <a:avLst/>
          </a:prstGeom>
          <a:noFill/>
          <a:ln>
            <a:noFill/>
          </a:ln>
        </p:spPr>
        <p:txBody>
          <a:bodyPr lIns="91425" tIns="91425" rIns="91425" bIns="91425" anchor="t" anchorCtr="0"/>
          <a:lstStyle>
            <a:lvl1pPr algn="l" rtl="0">
              <a:spcBef>
                <a:spcPts val="0"/>
              </a:spcBef>
              <a:buClr>
                <a:schemeClr val="dk1"/>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6" name="Shape 256"/>
          <p:cNvSpPr txBox="1">
            <a:spLocks noGrp="1"/>
          </p:cNvSpPr>
          <p:nvPr>
            <p:ph type="body" idx="2"/>
          </p:nvPr>
        </p:nvSpPr>
        <p:spPr>
          <a:xfrm>
            <a:off x="312717" y="6432514"/>
            <a:ext cx="6934199" cy="304799"/>
          </a:xfrm>
          <a:prstGeom prst="rect">
            <a:avLst/>
          </a:prstGeom>
          <a:noFill/>
          <a:ln>
            <a:noFill/>
          </a:ln>
        </p:spPr>
        <p:txBody>
          <a:bodyPr lIns="91425" tIns="91425" rIns="91425" bIns="91425" anchor="b" anchorCtr="0"/>
          <a:lstStyle>
            <a:lvl1pPr marL="0" indent="0"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33"/>
        <p:cNvGrpSpPr/>
        <p:nvPr/>
      </p:nvGrpSpPr>
      <p:grpSpPr>
        <a:xfrm>
          <a:off x="0" y="0"/>
          <a:ext cx="0" cy="0"/>
          <a:chOff x="0" y="0"/>
          <a:chExt cx="0" cy="0"/>
        </a:xfrm>
      </p:grpSpPr>
      <p:pic>
        <p:nvPicPr>
          <p:cNvPr id="34" name="Shape 34"/>
          <p:cNvPicPr preferRelativeResize="0"/>
          <p:nvPr/>
        </p:nvPicPr>
        <p:blipFill rotWithShape="1">
          <a:blip r:embed="rId2">
            <a:alphaModFix/>
          </a:blip>
          <a:srcRect t="26956" b="26852"/>
          <a:stretch/>
        </p:blipFill>
        <p:spPr>
          <a:xfrm>
            <a:off x="0" y="1848736"/>
            <a:ext cx="9144000" cy="3167763"/>
          </a:xfrm>
          <a:prstGeom prst="rect">
            <a:avLst/>
          </a:prstGeom>
          <a:noFill/>
          <a:ln>
            <a:noFill/>
          </a:ln>
        </p:spPr>
      </p:pic>
      <p:sp>
        <p:nvSpPr>
          <p:cNvPr id="35" name="Shape 35"/>
          <p:cNvSpPr txBox="1">
            <a:spLocks noGrp="1"/>
          </p:cNvSpPr>
          <p:nvPr>
            <p:ph type="ctrTitle"/>
          </p:nvPr>
        </p:nvSpPr>
        <p:spPr>
          <a:xfrm>
            <a:off x="3507950" y="2362433"/>
            <a:ext cx="5497218"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6" name="Shape 36"/>
          <p:cNvSpPr txBox="1">
            <a:spLocks noGrp="1"/>
          </p:cNvSpPr>
          <p:nvPr>
            <p:ph type="subTitle" idx="1"/>
          </p:nvPr>
        </p:nvSpPr>
        <p:spPr>
          <a:xfrm>
            <a:off x="3507948" y="3835562"/>
            <a:ext cx="5497219"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7" name="Shape 37"/>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8" name="Shape 38"/>
          <p:cNvSpPr>
            <a:spLocks noGrp="1"/>
          </p:cNvSpPr>
          <p:nvPr>
            <p:ph type="pic" idx="2"/>
          </p:nvPr>
        </p:nvSpPr>
        <p:spPr>
          <a:xfrm>
            <a:off x="0" y="1857374"/>
            <a:ext cx="3349624" cy="3159126"/>
          </a:xfrm>
          <a:prstGeom prst="rect">
            <a:avLst/>
          </a:prstGeom>
          <a:noFill/>
          <a:ln>
            <a:noFill/>
          </a:ln>
        </p:spPr>
      </p:sp>
      <p:pic>
        <p:nvPicPr>
          <p:cNvPr id="39" name="Shape 39"/>
          <p:cNvPicPr preferRelativeResize="0"/>
          <p:nvPr/>
        </p:nvPicPr>
        <p:blipFill rotWithShape="1">
          <a:blip r:embed="rId3">
            <a:alphaModFix/>
          </a:blip>
          <a:srcRect/>
          <a:stretch/>
        </p:blipFill>
        <p:spPr>
          <a:xfrm>
            <a:off x="219319" y="225995"/>
            <a:ext cx="1640437" cy="808049"/>
          </a:xfrm>
          <a:prstGeom prst="rect">
            <a:avLst/>
          </a:prstGeom>
          <a:noFill/>
          <a:ln>
            <a:noFill/>
          </a:ln>
        </p:spPr>
      </p:pic>
      <p:pic>
        <p:nvPicPr>
          <p:cNvPr id="40" name="Shape 40"/>
          <p:cNvPicPr preferRelativeResize="0"/>
          <p:nvPr/>
        </p:nvPicPr>
        <p:blipFill rotWithShape="1">
          <a:blip r:embed="rId4">
            <a:alphaModFix/>
          </a:blip>
          <a:srcRect/>
          <a:stretch/>
        </p:blipFill>
        <p:spPr>
          <a:xfrm>
            <a:off x="5353921" y="283558"/>
            <a:ext cx="3651248" cy="750487"/>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257"/>
        <p:cNvGrpSpPr/>
        <p:nvPr/>
      </p:nvGrpSpPr>
      <p:grpSpPr>
        <a:xfrm>
          <a:off x="0" y="0"/>
          <a:ext cx="0" cy="0"/>
          <a:chOff x="0" y="0"/>
          <a:chExt cx="0" cy="0"/>
        </a:xfrm>
      </p:grpSpPr>
      <p:sp>
        <p:nvSpPr>
          <p:cNvPr id="258" name="Shape 258"/>
          <p:cNvSpPr/>
          <p:nvPr/>
        </p:nvSpPr>
        <p:spPr>
          <a:xfrm>
            <a:off x="0" y="0"/>
            <a:ext cx="9144000" cy="6858000"/>
          </a:xfrm>
          <a:prstGeom prst="rect">
            <a:avLst/>
          </a:prstGeom>
          <a:solidFill>
            <a:srgbClr val="24593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59" name="Shape 259"/>
          <p:cNvSpPr txBox="1"/>
          <p:nvPr/>
        </p:nvSpPr>
        <p:spPr>
          <a:xfrm>
            <a:off x="115459" y="2306250"/>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260" name="Shape 260"/>
          <p:cNvSpPr txBox="1"/>
          <p:nvPr/>
        </p:nvSpPr>
        <p:spPr>
          <a:xfrm>
            <a:off x="115459" y="2952692"/>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261" name="Shape 261"/>
          <p:cNvSpPr txBox="1"/>
          <p:nvPr/>
        </p:nvSpPr>
        <p:spPr>
          <a:xfrm>
            <a:off x="115459" y="2306250"/>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262" name="Shape 262"/>
          <p:cNvSpPr txBox="1"/>
          <p:nvPr/>
        </p:nvSpPr>
        <p:spPr>
          <a:xfrm>
            <a:off x="115459" y="2952692"/>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263" name="Shape 263"/>
          <p:cNvSpPr txBox="1">
            <a:spLocks noGrp="1"/>
          </p:cNvSpPr>
          <p:nvPr>
            <p:ph type="title"/>
          </p:nvPr>
        </p:nvSpPr>
        <p:spPr>
          <a:xfrm>
            <a:off x="216567" y="2829677"/>
            <a:ext cx="8620500" cy="868499"/>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4"/>
        <p:cNvGrpSpPr/>
        <p:nvPr/>
      </p:nvGrpSpPr>
      <p:grpSpPr>
        <a:xfrm>
          <a:off x="0" y="0"/>
          <a:ext cx="0" cy="0"/>
          <a:chOff x="0" y="0"/>
          <a:chExt cx="0" cy="0"/>
        </a:xfrm>
      </p:grpSpPr>
      <p:sp>
        <p:nvSpPr>
          <p:cNvPr id="265" name="Shape 265"/>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66" name="Shape 26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267" name="Shape 267"/>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268" name="Shape 268"/>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269"/>
        <p:cNvGrpSpPr/>
        <p:nvPr/>
      </p:nvGrpSpPr>
      <p:grpSpPr>
        <a:xfrm>
          <a:off x="0" y="0"/>
          <a:ext cx="0" cy="0"/>
          <a:chOff x="0" y="0"/>
          <a:chExt cx="0" cy="0"/>
        </a:xfrm>
      </p:grpSpPr>
      <p:pic>
        <p:nvPicPr>
          <p:cNvPr id="270" name="Shape 270"/>
          <p:cNvPicPr preferRelativeResize="0"/>
          <p:nvPr/>
        </p:nvPicPr>
        <p:blipFill rotWithShape="1">
          <a:blip r:embed="rId2">
            <a:alphaModFix/>
          </a:blip>
          <a:srcRect/>
          <a:stretch/>
        </p:blipFill>
        <p:spPr>
          <a:xfrm>
            <a:off x="0" y="1874136"/>
            <a:ext cx="9144000" cy="3131399"/>
          </a:xfrm>
          <a:prstGeom prst="rect">
            <a:avLst/>
          </a:prstGeom>
          <a:noFill/>
          <a:ln>
            <a:noFill/>
          </a:ln>
        </p:spPr>
      </p:pic>
      <p:sp>
        <p:nvSpPr>
          <p:cNvPr id="271" name="Shape 271"/>
          <p:cNvSpPr txBox="1">
            <a:spLocks noGrp="1"/>
          </p:cNvSpPr>
          <p:nvPr>
            <p:ph type="ctrTitle"/>
          </p:nvPr>
        </p:nvSpPr>
        <p:spPr>
          <a:xfrm>
            <a:off x="3507950" y="2362433"/>
            <a:ext cx="5497199" cy="1470000"/>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72" name="Shape 272"/>
          <p:cNvSpPr txBox="1">
            <a:spLocks noGrp="1"/>
          </p:cNvSpPr>
          <p:nvPr>
            <p:ph type="subTitle" idx="1"/>
          </p:nvPr>
        </p:nvSpPr>
        <p:spPr>
          <a:xfrm>
            <a:off x="3507948" y="3835562"/>
            <a:ext cx="5497199" cy="792299"/>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273" name="Shape 273"/>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74" name="Shape 274"/>
          <p:cNvSpPr>
            <a:spLocks noGrp="1"/>
          </p:cNvSpPr>
          <p:nvPr>
            <p:ph type="pic" idx="2"/>
          </p:nvPr>
        </p:nvSpPr>
        <p:spPr>
          <a:xfrm>
            <a:off x="0" y="1857374"/>
            <a:ext cx="3349500" cy="3158999"/>
          </a:xfrm>
          <a:prstGeom prst="rect">
            <a:avLst/>
          </a:prstGeom>
          <a:noFill/>
          <a:ln>
            <a:noFill/>
          </a:ln>
        </p:spPr>
      </p:sp>
      <p:pic>
        <p:nvPicPr>
          <p:cNvPr id="275" name="Shape 275"/>
          <p:cNvPicPr preferRelativeResize="0"/>
          <p:nvPr/>
        </p:nvPicPr>
        <p:blipFill rotWithShape="1">
          <a:blip r:embed="rId3">
            <a:alphaModFix/>
          </a:blip>
          <a:srcRect/>
          <a:stretch/>
        </p:blipFill>
        <p:spPr>
          <a:xfrm>
            <a:off x="219319" y="225995"/>
            <a:ext cx="1640400" cy="807900"/>
          </a:xfrm>
          <a:prstGeom prst="rect">
            <a:avLst/>
          </a:prstGeom>
          <a:noFill/>
          <a:ln>
            <a:noFill/>
          </a:ln>
        </p:spPr>
      </p:pic>
      <p:pic>
        <p:nvPicPr>
          <p:cNvPr id="276" name="Shape 276"/>
          <p:cNvPicPr preferRelativeResize="0"/>
          <p:nvPr/>
        </p:nvPicPr>
        <p:blipFill rotWithShape="1">
          <a:blip r:embed="rId4">
            <a:alphaModFix/>
          </a:blip>
          <a:srcRect/>
          <a:stretch/>
        </p:blipFill>
        <p:spPr>
          <a:xfrm>
            <a:off x="5353921" y="283558"/>
            <a:ext cx="3651300" cy="7506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277"/>
        <p:cNvGrpSpPr/>
        <p:nvPr/>
      </p:nvGrpSpPr>
      <p:grpSpPr>
        <a:xfrm>
          <a:off x="0" y="0"/>
          <a:ext cx="0" cy="0"/>
          <a:chOff x="0" y="0"/>
          <a:chExt cx="0" cy="0"/>
        </a:xfrm>
      </p:grpSpPr>
      <p:pic>
        <p:nvPicPr>
          <p:cNvPr id="278" name="Shape 278"/>
          <p:cNvPicPr preferRelativeResize="0"/>
          <p:nvPr/>
        </p:nvPicPr>
        <p:blipFill rotWithShape="1">
          <a:blip r:embed="rId2">
            <a:alphaModFix/>
          </a:blip>
          <a:srcRect/>
          <a:stretch/>
        </p:blipFill>
        <p:spPr>
          <a:xfrm>
            <a:off x="0" y="1874136"/>
            <a:ext cx="9144000" cy="3131399"/>
          </a:xfrm>
          <a:prstGeom prst="rect">
            <a:avLst/>
          </a:prstGeom>
          <a:noFill/>
          <a:ln>
            <a:noFill/>
          </a:ln>
        </p:spPr>
      </p:pic>
      <p:pic>
        <p:nvPicPr>
          <p:cNvPr id="279" name="Shape 279"/>
          <p:cNvPicPr preferRelativeResize="0"/>
          <p:nvPr/>
        </p:nvPicPr>
        <p:blipFill rotWithShape="1">
          <a:blip r:embed="rId3">
            <a:alphaModFix/>
          </a:blip>
          <a:srcRect/>
          <a:stretch/>
        </p:blipFill>
        <p:spPr>
          <a:xfrm>
            <a:off x="219319" y="225995"/>
            <a:ext cx="1640400" cy="807900"/>
          </a:xfrm>
          <a:prstGeom prst="rect">
            <a:avLst/>
          </a:prstGeom>
          <a:noFill/>
          <a:ln>
            <a:noFill/>
          </a:ln>
        </p:spPr>
      </p:pic>
      <p:sp>
        <p:nvSpPr>
          <p:cNvPr id="280" name="Shape 280"/>
          <p:cNvSpPr txBox="1">
            <a:spLocks noGrp="1"/>
          </p:cNvSpPr>
          <p:nvPr>
            <p:ph type="ctrTitle"/>
          </p:nvPr>
        </p:nvSpPr>
        <p:spPr>
          <a:xfrm>
            <a:off x="219319" y="2362433"/>
            <a:ext cx="8785800" cy="1470000"/>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81" name="Shape 281"/>
          <p:cNvSpPr txBox="1">
            <a:spLocks noGrp="1"/>
          </p:cNvSpPr>
          <p:nvPr>
            <p:ph type="subTitle" idx="1"/>
          </p:nvPr>
        </p:nvSpPr>
        <p:spPr>
          <a:xfrm>
            <a:off x="219316" y="3835562"/>
            <a:ext cx="8785800" cy="792299"/>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282" name="Shape 282"/>
          <p:cNvPicPr preferRelativeResize="0"/>
          <p:nvPr/>
        </p:nvPicPr>
        <p:blipFill rotWithShape="1">
          <a:blip r:embed="rId4">
            <a:alphaModFix/>
          </a:blip>
          <a:srcRect/>
          <a:stretch/>
        </p:blipFill>
        <p:spPr>
          <a:xfrm>
            <a:off x="172083" y="6518032"/>
            <a:ext cx="1862699" cy="150600"/>
          </a:xfrm>
          <a:prstGeom prst="rect">
            <a:avLst/>
          </a:prstGeom>
          <a:noFill/>
          <a:ln>
            <a:noFill/>
          </a:ln>
        </p:spPr>
      </p:pic>
      <p:sp>
        <p:nvSpPr>
          <p:cNvPr id="283" name="Shape 283"/>
          <p:cNvSpPr/>
          <p:nvPr/>
        </p:nvSpPr>
        <p:spPr>
          <a:xfrm>
            <a:off x="0" y="1737611"/>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284"/>
        <p:cNvGrpSpPr/>
        <p:nvPr/>
      </p:nvGrpSpPr>
      <p:grpSpPr>
        <a:xfrm>
          <a:off x="0" y="0"/>
          <a:ext cx="0" cy="0"/>
          <a:chOff x="0" y="0"/>
          <a:chExt cx="0" cy="0"/>
        </a:xfrm>
      </p:grpSpPr>
      <p:pic>
        <p:nvPicPr>
          <p:cNvPr id="285" name="Shape 285"/>
          <p:cNvPicPr preferRelativeResize="0"/>
          <p:nvPr/>
        </p:nvPicPr>
        <p:blipFill rotWithShape="1">
          <a:blip r:embed="rId2">
            <a:alphaModFix/>
          </a:blip>
          <a:srcRect/>
          <a:stretch/>
        </p:blipFill>
        <p:spPr>
          <a:xfrm>
            <a:off x="0" y="1874136"/>
            <a:ext cx="9144000" cy="3131399"/>
          </a:xfrm>
          <a:prstGeom prst="rect">
            <a:avLst/>
          </a:prstGeom>
          <a:noFill/>
          <a:ln>
            <a:noFill/>
          </a:ln>
        </p:spPr>
      </p:pic>
      <p:pic>
        <p:nvPicPr>
          <p:cNvPr id="286" name="Shape 286"/>
          <p:cNvPicPr preferRelativeResize="0"/>
          <p:nvPr/>
        </p:nvPicPr>
        <p:blipFill rotWithShape="1">
          <a:blip r:embed="rId3">
            <a:alphaModFix/>
          </a:blip>
          <a:srcRect/>
          <a:stretch/>
        </p:blipFill>
        <p:spPr>
          <a:xfrm>
            <a:off x="219319" y="225995"/>
            <a:ext cx="1640400" cy="807900"/>
          </a:xfrm>
          <a:prstGeom prst="rect">
            <a:avLst/>
          </a:prstGeom>
          <a:noFill/>
          <a:ln>
            <a:noFill/>
          </a:ln>
        </p:spPr>
      </p:pic>
      <p:sp>
        <p:nvSpPr>
          <p:cNvPr id="287" name="Shape 287"/>
          <p:cNvSpPr txBox="1">
            <a:spLocks noGrp="1"/>
          </p:cNvSpPr>
          <p:nvPr>
            <p:ph type="ctrTitle"/>
          </p:nvPr>
        </p:nvSpPr>
        <p:spPr>
          <a:xfrm>
            <a:off x="219319" y="2362433"/>
            <a:ext cx="8785800" cy="1470000"/>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88" name="Shape 288"/>
          <p:cNvSpPr txBox="1">
            <a:spLocks noGrp="1"/>
          </p:cNvSpPr>
          <p:nvPr>
            <p:ph type="subTitle" idx="1"/>
          </p:nvPr>
        </p:nvSpPr>
        <p:spPr>
          <a:xfrm>
            <a:off x="219316" y="3835562"/>
            <a:ext cx="8785800" cy="792299"/>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289" name="Shape 289"/>
          <p:cNvPicPr preferRelativeResize="0"/>
          <p:nvPr/>
        </p:nvPicPr>
        <p:blipFill rotWithShape="1">
          <a:blip r:embed="rId4">
            <a:alphaModFix/>
          </a:blip>
          <a:srcRect/>
          <a:stretch/>
        </p:blipFill>
        <p:spPr>
          <a:xfrm>
            <a:off x="172083" y="6518032"/>
            <a:ext cx="1862699" cy="150600"/>
          </a:xfrm>
          <a:prstGeom prst="rect">
            <a:avLst/>
          </a:prstGeom>
          <a:noFill/>
          <a:ln>
            <a:noFill/>
          </a:ln>
        </p:spPr>
      </p:pic>
      <p:sp>
        <p:nvSpPr>
          <p:cNvPr id="290" name="Shape 290"/>
          <p:cNvSpPr/>
          <p:nvPr/>
        </p:nvSpPr>
        <p:spPr>
          <a:xfrm>
            <a:off x="0" y="1737611"/>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91" name="Shape 291"/>
          <p:cNvSpPr>
            <a:spLocks noGrp="1"/>
          </p:cNvSpPr>
          <p:nvPr>
            <p:ph type="pic" idx="2"/>
          </p:nvPr>
        </p:nvSpPr>
        <p:spPr>
          <a:xfrm>
            <a:off x="7117557" y="225425"/>
            <a:ext cx="1650900" cy="8079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292"/>
        <p:cNvGrpSpPr/>
        <p:nvPr/>
      </p:nvGrpSpPr>
      <p:grpSpPr>
        <a:xfrm>
          <a:off x="0" y="0"/>
          <a:ext cx="0" cy="0"/>
          <a:chOff x="0" y="0"/>
          <a:chExt cx="0" cy="0"/>
        </a:xfrm>
      </p:grpSpPr>
      <p:pic>
        <p:nvPicPr>
          <p:cNvPr id="293" name="Shape 293"/>
          <p:cNvPicPr preferRelativeResize="0"/>
          <p:nvPr/>
        </p:nvPicPr>
        <p:blipFill rotWithShape="1">
          <a:blip r:embed="rId2">
            <a:alphaModFix/>
          </a:blip>
          <a:srcRect/>
          <a:stretch/>
        </p:blipFill>
        <p:spPr>
          <a:xfrm>
            <a:off x="0" y="0"/>
            <a:ext cx="9144000" cy="4923000"/>
          </a:xfrm>
          <a:prstGeom prst="rect">
            <a:avLst/>
          </a:prstGeom>
          <a:noFill/>
          <a:ln>
            <a:noFill/>
          </a:ln>
        </p:spPr>
      </p:pic>
      <p:pic>
        <p:nvPicPr>
          <p:cNvPr id="294" name="Shape 294"/>
          <p:cNvPicPr preferRelativeResize="0"/>
          <p:nvPr/>
        </p:nvPicPr>
        <p:blipFill rotWithShape="1">
          <a:blip r:embed="rId3">
            <a:alphaModFix/>
          </a:blip>
          <a:srcRect/>
          <a:stretch/>
        </p:blipFill>
        <p:spPr>
          <a:xfrm>
            <a:off x="0" y="4861542"/>
            <a:ext cx="9144000" cy="1996499"/>
          </a:xfrm>
          <a:prstGeom prst="rect">
            <a:avLst/>
          </a:prstGeom>
          <a:noFill/>
          <a:ln>
            <a:noFill/>
          </a:ln>
        </p:spPr>
      </p:pic>
      <p:sp>
        <p:nvSpPr>
          <p:cNvPr id="295" name="Shape 295"/>
          <p:cNvSpPr txBox="1">
            <a:spLocks noGrp="1"/>
          </p:cNvSpPr>
          <p:nvPr>
            <p:ph type="ctrTitle"/>
          </p:nvPr>
        </p:nvSpPr>
        <p:spPr>
          <a:xfrm>
            <a:off x="237697" y="4861542"/>
            <a:ext cx="8684100" cy="942600"/>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6" name="Shape 296"/>
          <p:cNvSpPr txBox="1">
            <a:spLocks noGrp="1"/>
          </p:cNvSpPr>
          <p:nvPr>
            <p:ph type="subTitle" idx="1"/>
          </p:nvPr>
        </p:nvSpPr>
        <p:spPr>
          <a:xfrm>
            <a:off x="237697" y="5804044"/>
            <a:ext cx="5497199" cy="792299"/>
          </a:xfrm>
          <a:prstGeom prst="rect">
            <a:avLst/>
          </a:prstGeom>
          <a:noFill/>
          <a:ln>
            <a:noFill/>
          </a:ln>
        </p:spPr>
        <p:txBody>
          <a:bodyPr lIns="91425" tIns="91425" rIns="91425" bIns="91425" anchor="t" anchorCtr="0"/>
          <a:lstStyle>
            <a:lvl1pPr marL="0" marR="0" indent="0" algn="l" rtl="0">
              <a:spcBef>
                <a:spcPts val="480"/>
              </a:spcBef>
              <a:buClr>
                <a:schemeClr val="lt1"/>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297" name="Shape 297"/>
          <p:cNvPicPr preferRelativeResize="0"/>
          <p:nvPr/>
        </p:nvPicPr>
        <p:blipFill rotWithShape="1">
          <a:blip r:embed="rId4">
            <a:alphaModFix/>
          </a:blip>
          <a:srcRect/>
          <a:stretch/>
        </p:blipFill>
        <p:spPr>
          <a:xfrm>
            <a:off x="0" y="329608"/>
            <a:ext cx="3651300" cy="7506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298"/>
        <p:cNvGrpSpPr/>
        <p:nvPr/>
      </p:nvGrpSpPr>
      <p:grpSpPr>
        <a:xfrm>
          <a:off x="0" y="0"/>
          <a:ext cx="0" cy="0"/>
          <a:chOff x="0" y="0"/>
          <a:chExt cx="0" cy="0"/>
        </a:xfrm>
      </p:grpSpPr>
      <p:sp>
        <p:nvSpPr>
          <p:cNvPr id="299" name="Shape 299"/>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00" name="Shape 30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sp>
        <p:nvSpPr>
          <p:cNvPr id="301" name="Shape 301"/>
          <p:cNvSpPr txBox="1">
            <a:spLocks noGrp="1"/>
          </p:cNvSpPr>
          <p:nvPr>
            <p:ph type="title"/>
          </p:nvPr>
        </p:nvSpPr>
        <p:spPr>
          <a:xfrm>
            <a:off x="214313" y="2914650"/>
            <a:ext cx="36750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2" name="Shape 302"/>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3" name="Shape 303"/>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4" name="Shape 304"/>
          <p:cNvSpPr txBox="1">
            <a:spLocks noGrp="1"/>
          </p:cNvSpPr>
          <p:nvPr>
            <p:ph type="body" idx="3"/>
          </p:nvPr>
        </p:nvSpPr>
        <p:spPr>
          <a:xfrm>
            <a:off x="4624612" y="2400627"/>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5" name="Shape 305"/>
          <p:cNvSpPr txBox="1">
            <a:spLocks noGrp="1"/>
          </p:cNvSpPr>
          <p:nvPr>
            <p:ph type="body" idx="4"/>
          </p:nvPr>
        </p:nvSpPr>
        <p:spPr>
          <a:xfrm>
            <a:off x="7209514" y="2400627"/>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6" name="Shape 306"/>
          <p:cNvSpPr txBox="1">
            <a:spLocks noGrp="1"/>
          </p:cNvSpPr>
          <p:nvPr>
            <p:ph type="body" idx="5"/>
          </p:nvPr>
        </p:nvSpPr>
        <p:spPr>
          <a:xfrm>
            <a:off x="4624612" y="2955017"/>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7" name="Shape 307"/>
          <p:cNvSpPr txBox="1">
            <a:spLocks noGrp="1"/>
          </p:cNvSpPr>
          <p:nvPr>
            <p:ph type="body" idx="6"/>
          </p:nvPr>
        </p:nvSpPr>
        <p:spPr>
          <a:xfrm>
            <a:off x="7209514" y="2955017"/>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8" name="Shape 308"/>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9" name="Shape 309"/>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0" name="Shape 310"/>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1" name="Shape 311"/>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2" name="Shape 312"/>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3" name="Shape 313"/>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314" name="Shape 314"/>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315" name="Shape 315"/>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316"/>
        <p:cNvGrpSpPr/>
        <p:nvPr/>
      </p:nvGrpSpPr>
      <p:grpSpPr>
        <a:xfrm>
          <a:off x="0" y="0"/>
          <a:ext cx="0" cy="0"/>
          <a:chOff x="0" y="0"/>
          <a:chExt cx="0" cy="0"/>
        </a:xfrm>
      </p:grpSpPr>
      <p:pic>
        <p:nvPicPr>
          <p:cNvPr id="317" name="Shape 317"/>
          <p:cNvPicPr preferRelativeResize="0"/>
          <p:nvPr/>
        </p:nvPicPr>
        <p:blipFill rotWithShape="1">
          <a:blip r:embed="rId2">
            <a:alphaModFix/>
          </a:blip>
          <a:srcRect/>
          <a:stretch/>
        </p:blipFill>
        <p:spPr>
          <a:xfrm>
            <a:off x="-8800" y="0"/>
            <a:ext cx="9152699" cy="6858000"/>
          </a:xfrm>
          <a:prstGeom prst="rect">
            <a:avLst/>
          </a:prstGeom>
          <a:noFill/>
          <a:ln>
            <a:noFill/>
          </a:ln>
        </p:spPr>
      </p:pic>
      <p:sp>
        <p:nvSpPr>
          <p:cNvPr id="318" name="Shape 318"/>
          <p:cNvSpPr/>
          <p:nvPr/>
        </p:nvSpPr>
        <p:spPr>
          <a:xfrm>
            <a:off x="-1" y="2120455"/>
            <a:ext cx="9144000" cy="3983100"/>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llerta"/>
              <a:ea typeface="Allerta"/>
              <a:cs typeface="Allerta"/>
              <a:sym typeface="Allerta"/>
            </a:endParaRPr>
          </a:p>
        </p:txBody>
      </p:sp>
      <p:sp>
        <p:nvSpPr>
          <p:cNvPr id="319" name="Shape 319"/>
          <p:cNvSpPr txBox="1">
            <a:spLocks noGrp="1"/>
          </p:cNvSpPr>
          <p:nvPr>
            <p:ph type="title"/>
          </p:nvPr>
        </p:nvSpPr>
        <p:spPr>
          <a:xfrm>
            <a:off x="214313" y="3629025"/>
            <a:ext cx="36750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0" name="Shape 320"/>
          <p:cNvSpPr txBox="1">
            <a:spLocks noGrp="1"/>
          </p:cNvSpPr>
          <p:nvPr>
            <p:ph type="body" idx="1"/>
          </p:nvPr>
        </p:nvSpPr>
        <p:spPr>
          <a:xfrm>
            <a:off x="4624612" y="2456788"/>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1" name="Shape 321"/>
          <p:cNvSpPr txBox="1">
            <a:spLocks noGrp="1"/>
          </p:cNvSpPr>
          <p:nvPr>
            <p:ph type="body" idx="2"/>
          </p:nvPr>
        </p:nvSpPr>
        <p:spPr>
          <a:xfrm>
            <a:off x="7209514" y="2456788"/>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2" name="Shape 322"/>
          <p:cNvSpPr txBox="1">
            <a:spLocks noGrp="1"/>
          </p:cNvSpPr>
          <p:nvPr>
            <p:ph type="body" idx="3"/>
          </p:nvPr>
        </p:nvSpPr>
        <p:spPr>
          <a:xfrm>
            <a:off x="4624612" y="2998966"/>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3" name="Shape 323"/>
          <p:cNvSpPr txBox="1">
            <a:spLocks noGrp="1"/>
          </p:cNvSpPr>
          <p:nvPr>
            <p:ph type="body" idx="4"/>
          </p:nvPr>
        </p:nvSpPr>
        <p:spPr>
          <a:xfrm>
            <a:off x="7209514" y="2998966"/>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4" name="Shape 324"/>
          <p:cNvSpPr txBox="1">
            <a:spLocks noGrp="1"/>
          </p:cNvSpPr>
          <p:nvPr>
            <p:ph type="body" idx="5"/>
          </p:nvPr>
        </p:nvSpPr>
        <p:spPr>
          <a:xfrm>
            <a:off x="4624612" y="3553357"/>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5" name="Shape 325"/>
          <p:cNvSpPr txBox="1">
            <a:spLocks noGrp="1"/>
          </p:cNvSpPr>
          <p:nvPr>
            <p:ph type="body" idx="6"/>
          </p:nvPr>
        </p:nvSpPr>
        <p:spPr>
          <a:xfrm>
            <a:off x="7209514" y="3553357"/>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6" name="Shape 326"/>
          <p:cNvSpPr txBox="1">
            <a:spLocks noGrp="1"/>
          </p:cNvSpPr>
          <p:nvPr>
            <p:ph type="body" idx="7"/>
          </p:nvPr>
        </p:nvSpPr>
        <p:spPr>
          <a:xfrm>
            <a:off x="4624612" y="4107746"/>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7" name="Shape 327"/>
          <p:cNvSpPr txBox="1">
            <a:spLocks noGrp="1"/>
          </p:cNvSpPr>
          <p:nvPr>
            <p:ph type="body" idx="8"/>
          </p:nvPr>
        </p:nvSpPr>
        <p:spPr>
          <a:xfrm>
            <a:off x="7209514" y="4107746"/>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8" name="Shape 328"/>
          <p:cNvSpPr txBox="1">
            <a:spLocks noGrp="1"/>
          </p:cNvSpPr>
          <p:nvPr>
            <p:ph type="body" idx="9"/>
          </p:nvPr>
        </p:nvSpPr>
        <p:spPr>
          <a:xfrm>
            <a:off x="4624612" y="4662137"/>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9" name="Shape 329"/>
          <p:cNvSpPr txBox="1">
            <a:spLocks noGrp="1"/>
          </p:cNvSpPr>
          <p:nvPr>
            <p:ph type="body" idx="13"/>
          </p:nvPr>
        </p:nvSpPr>
        <p:spPr>
          <a:xfrm>
            <a:off x="7209514" y="4662137"/>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0" name="Shape 330"/>
          <p:cNvSpPr txBox="1">
            <a:spLocks noGrp="1"/>
          </p:cNvSpPr>
          <p:nvPr>
            <p:ph type="body" idx="14"/>
          </p:nvPr>
        </p:nvSpPr>
        <p:spPr>
          <a:xfrm>
            <a:off x="4624612" y="5216525"/>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1" name="Shape 331"/>
          <p:cNvSpPr txBox="1">
            <a:spLocks noGrp="1"/>
          </p:cNvSpPr>
          <p:nvPr>
            <p:ph type="body" idx="15"/>
          </p:nvPr>
        </p:nvSpPr>
        <p:spPr>
          <a:xfrm>
            <a:off x="7209514" y="5216525"/>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332"/>
        <p:cNvGrpSpPr/>
        <p:nvPr/>
      </p:nvGrpSpPr>
      <p:grpSpPr>
        <a:xfrm>
          <a:off x="0" y="0"/>
          <a:ext cx="0" cy="0"/>
          <a:chOff x="0" y="0"/>
          <a:chExt cx="0" cy="0"/>
        </a:xfrm>
      </p:grpSpPr>
      <p:sp>
        <p:nvSpPr>
          <p:cNvPr id="333" name="Shape 333"/>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34" name="Shape 334"/>
          <p:cNvSpPr txBox="1"/>
          <p:nvPr/>
        </p:nvSpPr>
        <p:spPr>
          <a:xfrm>
            <a:off x="115459" y="2306250"/>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35" name="Shape 335"/>
          <p:cNvSpPr txBox="1"/>
          <p:nvPr/>
        </p:nvSpPr>
        <p:spPr>
          <a:xfrm>
            <a:off x="115459" y="2952692"/>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36" name="Shape 336"/>
          <p:cNvSpPr txBox="1"/>
          <p:nvPr/>
        </p:nvSpPr>
        <p:spPr>
          <a:xfrm>
            <a:off x="115459" y="2306250"/>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37" name="Shape 337"/>
          <p:cNvSpPr txBox="1"/>
          <p:nvPr/>
        </p:nvSpPr>
        <p:spPr>
          <a:xfrm>
            <a:off x="115459" y="2952692"/>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38" name="Shape 338"/>
          <p:cNvSpPr txBox="1">
            <a:spLocks noGrp="1"/>
          </p:cNvSpPr>
          <p:nvPr>
            <p:ph type="title"/>
          </p:nvPr>
        </p:nvSpPr>
        <p:spPr>
          <a:xfrm>
            <a:off x="216567" y="2829677"/>
            <a:ext cx="8620500" cy="868499"/>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339"/>
        <p:cNvGrpSpPr/>
        <p:nvPr/>
      </p:nvGrpSpPr>
      <p:grpSpPr>
        <a:xfrm>
          <a:off x="0" y="0"/>
          <a:ext cx="0" cy="0"/>
          <a:chOff x="0" y="0"/>
          <a:chExt cx="0" cy="0"/>
        </a:xfrm>
      </p:grpSpPr>
      <p:sp>
        <p:nvSpPr>
          <p:cNvPr id="340" name="Shape 340"/>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41" name="Shape 341"/>
          <p:cNvSpPr txBox="1"/>
          <p:nvPr/>
        </p:nvSpPr>
        <p:spPr>
          <a:xfrm>
            <a:off x="115459" y="2306250"/>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42" name="Shape 342"/>
          <p:cNvSpPr txBox="1"/>
          <p:nvPr/>
        </p:nvSpPr>
        <p:spPr>
          <a:xfrm>
            <a:off x="115459" y="2952692"/>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43" name="Shape 343"/>
          <p:cNvSpPr txBox="1"/>
          <p:nvPr/>
        </p:nvSpPr>
        <p:spPr>
          <a:xfrm>
            <a:off x="115459" y="2306250"/>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44" name="Shape 344"/>
          <p:cNvSpPr txBox="1"/>
          <p:nvPr/>
        </p:nvSpPr>
        <p:spPr>
          <a:xfrm>
            <a:off x="115459" y="2952692"/>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45" name="Shape 345"/>
          <p:cNvSpPr txBox="1">
            <a:spLocks noGrp="1"/>
          </p:cNvSpPr>
          <p:nvPr>
            <p:ph type="title"/>
          </p:nvPr>
        </p:nvSpPr>
        <p:spPr>
          <a:xfrm>
            <a:off x="216567" y="2829677"/>
            <a:ext cx="8620500" cy="868499"/>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41"/>
        <p:cNvGrpSpPr/>
        <p:nvPr/>
      </p:nvGrpSpPr>
      <p:grpSpPr>
        <a:xfrm>
          <a:off x="0" y="0"/>
          <a:ext cx="0" cy="0"/>
          <a:chOff x="0" y="0"/>
          <a:chExt cx="0" cy="0"/>
        </a:xfrm>
      </p:grpSpPr>
      <p:pic>
        <p:nvPicPr>
          <p:cNvPr id="42" name="Shape 42"/>
          <p:cNvPicPr preferRelativeResize="0"/>
          <p:nvPr/>
        </p:nvPicPr>
        <p:blipFill rotWithShape="1">
          <a:blip r:embed="rId2">
            <a:alphaModFix/>
          </a:blip>
          <a:srcRect/>
          <a:stretch/>
        </p:blipFill>
        <p:spPr>
          <a:xfrm>
            <a:off x="219319" y="225995"/>
            <a:ext cx="1640437" cy="808049"/>
          </a:xfrm>
          <a:prstGeom prst="rect">
            <a:avLst/>
          </a:prstGeom>
          <a:noFill/>
          <a:ln>
            <a:noFill/>
          </a:ln>
        </p:spPr>
      </p:pic>
      <p:pic>
        <p:nvPicPr>
          <p:cNvPr id="43" name="Shape 43"/>
          <p:cNvPicPr preferRelativeResize="0"/>
          <p:nvPr/>
        </p:nvPicPr>
        <p:blipFill rotWithShape="1">
          <a:blip r:embed="rId3">
            <a:alphaModFix/>
          </a:blip>
          <a:srcRect t="26956" b="26852"/>
          <a:stretch/>
        </p:blipFill>
        <p:spPr>
          <a:xfrm>
            <a:off x="0" y="1848736"/>
            <a:ext cx="9144000" cy="3167763"/>
          </a:xfrm>
          <a:prstGeom prst="rect">
            <a:avLst/>
          </a:prstGeom>
          <a:noFill/>
          <a:ln>
            <a:noFill/>
          </a:ln>
        </p:spPr>
      </p:pic>
      <p:sp>
        <p:nvSpPr>
          <p:cNvPr id="44" name="Shape 44"/>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5" name="Shape 45"/>
          <p:cNvSpPr txBox="1">
            <a:spLocks noGrp="1"/>
          </p:cNvSpPr>
          <p:nvPr>
            <p:ph type="subTitle" idx="1"/>
          </p:nvPr>
        </p:nvSpPr>
        <p:spPr>
          <a:xfrm>
            <a:off x="219316" y="3835562"/>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46" name="Shape 46"/>
          <p:cNvPicPr preferRelativeResize="0"/>
          <p:nvPr/>
        </p:nvPicPr>
        <p:blipFill rotWithShape="1">
          <a:blip r:embed="rId4">
            <a:alphaModFix/>
          </a:blip>
          <a:srcRect/>
          <a:stretch/>
        </p:blipFill>
        <p:spPr>
          <a:xfrm>
            <a:off x="172083" y="6518032"/>
            <a:ext cx="1862714" cy="150564"/>
          </a:xfrm>
          <a:prstGeom prst="rect">
            <a:avLst/>
          </a:prstGeom>
          <a:noFill/>
          <a:ln>
            <a:noFill/>
          </a:ln>
        </p:spPr>
      </p:pic>
      <p:sp>
        <p:nvSpPr>
          <p:cNvPr id="47" name="Shape 47"/>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346"/>
        <p:cNvGrpSpPr/>
        <p:nvPr/>
      </p:nvGrpSpPr>
      <p:grpSpPr>
        <a:xfrm>
          <a:off x="0" y="0"/>
          <a:ext cx="0" cy="0"/>
          <a:chOff x="0" y="0"/>
          <a:chExt cx="0" cy="0"/>
        </a:xfrm>
      </p:grpSpPr>
      <p:sp>
        <p:nvSpPr>
          <p:cNvPr id="347" name="Shape 347"/>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48" name="Shape 348"/>
          <p:cNvSpPr txBox="1"/>
          <p:nvPr/>
        </p:nvSpPr>
        <p:spPr>
          <a:xfrm>
            <a:off x="115459" y="2306250"/>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49" name="Shape 349"/>
          <p:cNvSpPr txBox="1"/>
          <p:nvPr/>
        </p:nvSpPr>
        <p:spPr>
          <a:xfrm>
            <a:off x="115459" y="2952692"/>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50" name="Shape 350"/>
          <p:cNvSpPr txBox="1"/>
          <p:nvPr/>
        </p:nvSpPr>
        <p:spPr>
          <a:xfrm>
            <a:off x="115459" y="2306250"/>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51" name="Shape 351"/>
          <p:cNvSpPr txBox="1"/>
          <p:nvPr/>
        </p:nvSpPr>
        <p:spPr>
          <a:xfrm>
            <a:off x="115459" y="2952692"/>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52" name="Shape 352"/>
          <p:cNvSpPr txBox="1">
            <a:spLocks noGrp="1"/>
          </p:cNvSpPr>
          <p:nvPr>
            <p:ph type="title"/>
          </p:nvPr>
        </p:nvSpPr>
        <p:spPr>
          <a:xfrm>
            <a:off x="216567" y="2829677"/>
            <a:ext cx="8620500" cy="868499"/>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able Page">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5" name="Shape 355"/>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56" name="Shape 35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357" name="Shape 357"/>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358" name="Shape 358"/>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hart Page">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1" name="Shape 361"/>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62" name="Shape 36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363" name="Shape 363"/>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364" name="Shape 364"/>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365"/>
        <p:cNvGrpSpPr/>
        <p:nvPr/>
      </p:nvGrpSpPr>
      <p:grpSpPr>
        <a:xfrm>
          <a:off x="0" y="0"/>
          <a:ext cx="0" cy="0"/>
          <a:chOff x="0" y="0"/>
          <a:chExt cx="0" cy="0"/>
        </a:xfrm>
      </p:grpSpPr>
      <p:sp>
        <p:nvSpPr>
          <p:cNvPr id="366" name="Shape 366"/>
          <p:cNvSpPr>
            <a:spLocks noGrp="1"/>
          </p:cNvSpPr>
          <p:nvPr>
            <p:ph type="pic" idx="2"/>
          </p:nvPr>
        </p:nvSpPr>
        <p:spPr>
          <a:xfrm>
            <a:off x="0" y="0"/>
            <a:ext cx="3000000" cy="3000000"/>
          </a:xfrm>
          <a:prstGeom prst="rect">
            <a:avLst/>
          </a:prstGeom>
          <a:noFill/>
          <a:ln>
            <a:noFill/>
          </a:ln>
        </p:spPr>
      </p:sp>
      <p:sp>
        <p:nvSpPr>
          <p:cNvPr id="367" name="Shape 3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8" name="Shape 368"/>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69" name="Shape 36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370" name="Shape 370"/>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371" name="Shape 371"/>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372"/>
        <p:cNvGrpSpPr/>
        <p:nvPr/>
      </p:nvGrpSpPr>
      <p:grpSpPr>
        <a:xfrm>
          <a:off x="0" y="0"/>
          <a:ext cx="0" cy="0"/>
          <a:chOff x="0" y="0"/>
          <a:chExt cx="0" cy="0"/>
        </a:xfrm>
      </p:grpSpPr>
      <p:sp>
        <p:nvSpPr>
          <p:cNvPr id="373" name="Shape 373"/>
          <p:cNvSpPr>
            <a:spLocks noGrp="1"/>
          </p:cNvSpPr>
          <p:nvPr>
            <p:ph type="pic" idx="2"/>
          </p:nvPr>
        </p:nvSpPr>
        <p:spPr>
          <a:xfrm>
            <a:off x="0" y="0"/>
            <a:ext cx="9144000" cy="685800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6" name="Shape 37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7" name="Shape 377"/>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 </a:t>
            </a:r>
          </a:p>
        </p:txBody>
      </p:sp>
      <p:pic>
        <p:nvPicPr>
          <p:cNvPr id="378" name="Shape 378"/>
          <p:cNvPicPr preferRelativeResize="0"/>
          <p:nvPr/>
        </p:nvPicPr>
        <p:blipFill rotWithShape="1">
          <a:blip r:embed="rId2">
            <a:alphaModFix/>
          </a:blip>
          <a:srcRect/>
          <a:stretch/>
        </p:blipFill>
        <p:spPr>
          <a:xfrm>
            <a:off x="140803" y="6519775"/>
            <a:ext cx="1974600" cy="159599"/>
          </a:xfrm>
          <a:prstGeom prst="rect">
            <a:avLst/>
          </a:prstGeom>
          <a:noFill/>
          <a:ln>
            <a:noFill/>
          </a:ln>
        </p:spPr>
      </p:pic>
      <p:sp>
        <p:nvSpPr>
          <p:cNvPr id="379" name="Shape 37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sp>
        <p:nvSpPr>
          <p:cNvPr id="380" name="Shape 380"/>
          <p:cNvSpPr/>
          <p:nvPr/>
        </p:nvSpPr>
        <p:spPr>
          <a:xfrm>
            <a:off x="195229" y="6519775"/>
            <a:ext cx="1920300" cy="1595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End Slide">
    <p:spTree>
      <p:nvGrpSpPr>
        <p:cNvPr id="1" name="Shape 381"/>
        <p:cNvGrpSpPr/>
        <p:nvPr/>
      </p:nvGrpSpPr>
      <p:grpSpPr>
        <a:xfrm>
          <a:off x="0" y="0"/>
          <a:ext cx="0" cy="0"/>
          <a:chOff x="0" y="0"/>
          <a:chExt cx="0" cy="0"/>
        </a:xfrm>
      </p:grpSpPr>
      <p:pic>
        <p:nvPicPr>
          <p:cNvPr id="382" name="Shape 38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83" name="Shape 383"/>
          <p:cNvSpPr txBox="1"/>
          <p:nvPr/>
        </p:nvSpPr>
        <p:spPr>
          <a:xfrm>
            <a:off x="115459" y="2306250"/>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84" name="Shape 384"/>
          <p:cNvSpPr txBox="1"/>
          <p:nvPr/>
        </p:nvSpPr>
        <p:spPr>
          <a:xfrm>
            <a:off x="115459" y="2306250"/>
            <a:ext cx="3793800" cy="1933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85" name="Shape 385"/>
          <p:cNvSpPr txBox="1"/>
          <p:nvPr/>
        </p:nvSpPr>
        <p:spPr>
          <a:xfrm>
            <a:off x="216567" y="2852946"/>
            <a:ext cx="8620500" cy="876899"/>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rgbClr val="23593E"/>
              </a:solidFill>
              <a:latin typeface="Allerta"/>
              <a:ea typeface="Allerta"/>
              <a:cs typeface="Allerta"/>
              <a:sym typeface="Allerta"/>
            </a:endParaRPr>
          </a:p>
        </p:txBody>
      </p:sp>
      <p:pic>
        <p:nvPicPr>
          <p:cNvPr id="386" name="Shape 386"/>
          <p:cNvPicPr preferRelativeResize="0"/>
          <p:nvPr/>
        </p:nvPicPr>
        <p:blipFill rotWithShape="1">
          <a:blip r:embed="rId3">
            <a:alphaModFix/>
          </a:blip>
          <a:srcRect/>
          <a:stretch/>
        </p:blipFill>
        <p:spPr>
          <a:xfrm>
            <a:off x="219319" y="225995"/>
            <a:ext cx="1640400" cy="807900"/>
          </a:xfrm>
          <a:prstGeom prst="rect">
            <a:avLst/>
          </a:prstGeom>
          <a:noFill/>
          <a:ln>
            <a:noFill/>
          </a:ln>
        </p:spPr>
      </p:pic>
      <p:sp>
        <p:nvSpPr>
          <p:cNvPr id="387" name="Shape 387"/>
          <p:cNvSpPr txBox="1">
            <a:spLocks noGrp="1"/>
          </p:cNvSpPr>
          <p:nvPr>
            <p:ph type="title"/>
          </p:nvPr>
        </p:nvSpPr>
        <p:spPr>
          <a:xfrm>
            <a:off x="219319" y="2852946"/>
            <a:ext cx="8617800" cy="876899"/>
          </a:xfrm>
          <a:prstGeom prst="rect">
            <a:avLst/>
          </a:prstGeom>
          <a:noFill/>
          <a:ln>
            <a:noFill/>
          </a:ln>
        </p:spPr>
        <p:txBody>
          <a:bodyPr lIns="91425" tIns="91425" rIns="91425" bIns="91425" anchor="ctr" anchorCtr="0"/>
          <a:lstStyle>
            <a:lvl1pPr algn="l" rtl="0">
              <a:spcBef>
                <a:spcPts val="0"/>
              </a:spcBef>
              <a:buClr>
                <a:schemeClr val="dk1"/>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0" name="Shape 390"/>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1" name="Shape 391"/>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2" name="Shape 39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93" name="Shape 39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394" name="Shape 394"/>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395" name="Shape 395"/>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8" name="Shape 398"/>
          <p:cNvSpPr txBox="1">
            <a:spLocks noGrp="1"/>
          </p:cNvSpPr>
          <p:nvPr>
            <p:ph type="body" idx="1"/>
          </p:nvPr>
        </p:nvSpPr>
        <p:spPr>
          <a:xfrm>
            <a:off x="457200" y="1550987"/>
            <a:ext cx="4040099" cy="639900"/>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99" name="Shape 399"/>
          <p:cNvSpPr txBox="1">
            <a:spLocks noGrp="1"/>
          </p:cNvSpPr>
          <p:nvPr>
            <p:ph type="body" idx="2"/>
          </p:nvPr>
        </p:nvSpPr>
        <p:spPr>
          <a:xfrm>
            <a:off x="457200" y="2190750"/>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0" name="Shape 400"/>
          <p:cNvSpPr txBox="1">
            <a:spLocks noGrp="1"/>
          </p:cNvSpPr>
          <p:nvPr>
            <p:ph type="body" idx="3"/>
          </p:nvPr>
        </p:nvSpPr>
        <p:spPr>
          <a:xfrm>
            <a:off x="4645025" y="1550987"/>
            <a:ext cx="4041900" cy="639900"/>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01" name="Shape 401"/>
          <p:cNvSpPr txBox="1">
            <a:spLocks noGrp="1"/>
          </p:cNvSpPr>
          <p:nvPr>
            <p:ph type="body" idx="4"/>
          </p:nvPr>
        </p:nvSpPr>
        <p:spPr>
          <a:xfrm>
            <a:off x="4645025" y="2190750"/>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2" name="Shape 40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03" name="Shape 40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404" name="Shape 404"/>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05" name="Shape 405"/>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406"/>
        <p:cNvGrpSpPr/>
        <p:nvPr/>
      </p:nvGrpSpPr>
      <p:grpSpPr>
        <a:xfrm>
          <a:off x="0" y="0"/>
          <a:ext cx="0" cy="0"/>
          <a:chOff x="0" y="0"/>
          <a:chExt cx="0" cy="0"/>
        </a:xfrm>
      </p:grpSpPr>
      <p:sp>
        <p:nvSpPr>
          <p:cNvPr id="407" name="Shape 407"/>
          <p:cNvSpPr>
            <a:spLocks noGrp="1"/>
          </p:cNvSpPr>
          <p:nvPr>
            <p:ph type="pic" idx="2"/>
          </p:nvPr>
        </p:nvSpPr>
        <p:spPr>
          <a:xfrm>
            <a:off x="4578350" y="1600200"/>
            <a:ext cx="4108500" cy="4526100"/>
          </a:xfrm>
          <a:prstGeom prst="rect">
            <a:avLst/>
          </a:prstGeom>
          <a:noFill/>
          <a:ln>
            <a:noFill/>
          </a:ln>
        </p:spPr>
      </p:sp>
      <p:sp>
        <p:nvSpPr>
          <p:cNvPr id="408" name="Shape 40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9" name="Shape 409"/>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0" name="Shape 410"/>
          <p:cNvSpPr txBox="1">
            <a:spLocks noGrp="1"/>
          </p:cNvSpPr>
          <p:nvPr>
            <p:ph type="body" idx="3"/>
          </p:nvPr>
        </p:nvSpPr>
        <p:spPr>
          <a:xfrm>
            <a:off x="4578350" y="5646676"/>
            <a:ext cx="4108500" cy="479399"/>
          </a:xfrm>
          <a:prstGeom prst="rect">
            <a:avLst/>
          </a:prstGeom>
          <a:solidFill>
            <a:srgbClr val="FFFFFF">
              <a:alpha val="48630"/>
            </a:srgbClr>
          </a:solidFill>
          <a:ln>
            <a:noFill/>
          </a:ln>
        </p:spPr>
        <p:txBody>
          <a:bodyPr lIns="91425" tIns="91425" rIns="91425" bIns="91425" anchor="ctr" anchorCtr="0"/>
          <a:lstStyle>
            <a:lvl1pPr marL="0" indent="0" algn="ctr"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1" name="Shape 411"/>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12" name="Shape 41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413" name="Shape 413"/>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14" name="Shape 414"/>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48"/>
        <p:cNvGrpSpPr/>
        <p:nvPr/>
      </p:nvGrpSpPr>
      <p:grpSpPr>
        <a:xfrm>
          <a:off x="0" y="0"/>
          <a:ext cx="0" cy="0"/>
          <a:chOff x="0" y="0"/>
          <a:chExt cx="0" cy="0"/>
        </a:xfrm>
      </p:grpSpPr>
      <p:pic>
        <p:nvPicPr>
          <p:cNvPr id="49" name="Shape 49"/>
          <p:cNvPicPr preferRelativeResize="0"/>
          <p:nvPr/>
        </p:nvPicPr>
        <p:blipFill rotWithShape="1">
          <a:blip r:embed="rId2">
            <a:alphaModFix/>
          </a:blip>
          <a:srcRect/>
          <a:stretch/>
        </p:blipFill>
        <p:spPr>
          <a:xfrm>
            <a:off x="219319" y="225995"/>
            <a:ext cx="1640437" cy="808049"/>
          </a:xfrm>
          <a:prstGeom prst="rect">
            <a:avLst/>
          </a:prstGeom>
          <a:noFill/>
          <a:ln>
            <a:noFill/>
          </a:ln>
        </p:spPr>
      </p:pic>
      <p:pic>
        <p:nvPicPr>
          <p:cNvPr id="50" name="Shape 50"/>
          <p:cNvPicPr preferRelativeResize="0"/>
          <p:nvPr/>
        </p:nvPicPr>
        <p:blipFill rotWithShape="1">
          <a:blip r:embed="rId3">
            <a:alphaModFix/>
          </a:blip>
          <a:srcRect t="26956" b="26852"/>
          <a:stretch/>
        </p:blipFill>
        <p:spPr>
          <a:xfrm>
            <a:off x="0" y="1848736"/>
            <a:ext cx="9144000" cy="3167763"/>
          </a:xfrm>
          <a:prstGeom prst="rect">
            <a:avLst/>
          </a:prstGeom>
          <a:noFill/>
          <a:ln>
            <a:noFill/>
          </a:ln>
        </p:spPr>
      </p:pic>
      <p:sp>
        <p:nvSpPr>
          <p:cNvPr id="51" name="Shape 51"/>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2" name="Shape 52"/>
          <p:cNvSpPr txBox="1">
            <a:spLocks noGrp="1"/>
          </p:cNvSpPr>
          <p:nvPr>
            <p:ph type="subTitle" idx="1"/>
          </p:nvPr>
        </p:nvSpPr>
        <p:spPr>
          <a:xfrm>
            <a:off x="219316" y="3835562"/>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53" name="Shape 53"/>
          <p:cNvPicPr preferRelativeResize="0"/>
          <p:nvPr/>
        </p:nvPicPr>
        <p:blipFill rotWithShape="1">
          <a:blip r:embed="rId4">
            <a:alphaModFix/>
          </a:blip>
          <a:srcRect/>
          <a:stretch/>
        </p:blipFill>
        <p:spPr>
          <a:xfrm>
            <a:off x="172083" y="6518032"/>
            <a:ext cx="1862714" cy="150564"/>
          </a:xfrm>
          <a:prstGeom prst="rect">
            <a:avLst/>
          </a:prstGeom>
          <a:noFill/>
          <a:ln>
            <a:noFill/>
          </a:ln>
        </p:spPr>
      </p:pic>
      <p:sp>
        <p:nvSpPr>
          <p:cNvPr id="54" name="Shape 54"/>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55" name="Shape 55"/>
          <p:cNvSpPr>
            <a:spLocks noGrp="1"/>
          </p:cNvSpPr>
          <p:nvPr>
            <p:ph type="pic" idx="2"/>
          </p:nvPr>
        </p:nvSpPr>
        <p:spPr>
          <a:xfrm>
            <a:off x="7117557" y="225425"/>
            <a:ext cx="1650999" cy="808037"/>
          </a:xfrm>
          <a:prstGeom prst="rect">
            <a:avLst/>
          </a:prstGeom>
          <a:no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415"/>
        <p:cNvGrpSpPr/>
        <p:nvPr/>
      </p:nvGrpSpPr>
      <p:grpSpPr>
        <a:xfrm>
          <a:off x="0" y="0"/>
          <a:ext cx="0" cy="0"/>
          <a:chOff x="0" y="0"/>
          <a:chExt cx="0" cy="0"/>
        </a:xfrm>
      </p:grpSpPr>
      <p:sp>
        <p:nvSpPr>
          <p:cNvPr id="416" name="Shape 416"/>
          <p:cNvSpPr>
            <a:spLocks noGrp="1"/>
          </p:cNvSpPr>
          <p:nvPr>
            <p:ph type="pic" idx="2"/>
          </p:nvPr>
        </p:nvSpPr>
        <p:spPr>
          <a:xfrm>
            <a:off x="4578350" y="3892046"/>
            <a:ext cx="4108500" cy="2234100"/>
          </a:xfrm>
          <a:prstGeom prst="rect">
            <a:avLst/>
          </a:prstGeom>
          <a:noFill/>
          <a:ln>
            <a:noFill/>
          </a:ln>
        </p:spPr>
      </p:sp>
      <p:sp>
        <p:nvSpPr>
          <p:cNvPr id="417" name="Shape 417"/>
          <p:cNvSpPr>
            <a:spLocks noGrp="1"/>
          </p:cNvSpPr>
          <p:nvPr>
            <p:ph type="pic" idx="3"/>
          </p:nvPr>
        </p:nvSpPr>
        <p:spPr>
          <a:xfrm>
            <a:off x="4578350" y="1600200"/>
            <a:ext cx="4108500" cy="2234100"/>
          </a:xfrm>
          <a:prstGeom prst="rect">
            <a:avLst/>
          </a:prstGeom>
          <a:noFill/>
          <a:ln>
            <a:noFill/>
          </a:ln>
        </p:spPr>
      </p:sp>
      <p:sp>
        <p:nvSpPr>
          <p:cNvPr id="418" name="Shape 4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9" name="Shape 419"/>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0" name="Shape 420"/>
          <p:cNvSpPr txBox="1">
            <a:spLocks noGrp="1"/>
          </p:cNvSpPr>
          <p:nvPr>
            <p:ph type="body" idx="4"/>
          </p:nvPr>
        </p:nvSpPr>
        <p:spPr>
          <a:xfrm>
            <a:off x="4578350" y="5646676"/>
            <a:ext cx="4108500" cy="479399"/>
          </a:xfrm>
          <a:prstGeom prst="rect">
            <a:avLst/>
          </a:prstGeom>
          <a:solidFill>
            <a:srgbClr val="FFFFFF">
              <a:alpha val="4863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1" name="Shape 421"/>
          <p:cNvSpPr txBox="1">
            <a:spLocks noGrp="1"/>
          </p:cNvSpPr>
          <p:nvPr>
            <p:ph type="body" idx="5"/>
          </p:nvPr>
        </p:nvSpPr>
        <p:spPr>
          <a:xfrm>
            <a:off x="4578350" y="3354830"/>
            <a:ext cx="4108500" cy="479399"/>
          </a:xfrm>
          <a:prstGeom prst="rect">
            <a:avLst/>
          </a:prstGeom>
          <a:solidFill>
            <a:srgbClr val="FFFFFF">
              <a:alpha val="4863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2" name="Shape 42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23" name="Shape 42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424" name="Shape 424"/>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25" name="Shape 425"/>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wo Images">
    <p:spTree>
      <p:nvGrpSpPr>
        <p:cNvPr id="1" name="Shape 426"/>
        <p:cNvGrpSpPr/>
        <p:nvPr/>
      </p:nvGrpSpPr>
      <p:grpSpPr>
        <a:xfrm>
          <a:off x="0" y="0"/>
          <a:ext cx="0" cy="0"/>
          <a:chOff x="0" y="0"/>
          <a:chExt cx="0" cy="0"/>
        </a:xfrm>
      </p:grpSpPr>
      <p:sp>
        <p:nvSpPr>
          <p:cNvPr id="427" name="Shape 427"/>
          <p:cNvSpPr>
            <a:spLocks noGrp="1"/>
          </p:cNvSpPr>
          <p:nvPr>
            <p:ph type="pic" idx="2"/>
          </p:nvPr>
        </p:nvSpPr>
        <p:spPr>
          <a:xfrm>
            <a:off x="4616450" y="1600200"/>
            <a:ext cx="4070399" cy="4526100"/>
          </a:xfrm>
          <a:prstGeom prst="rect">
            <a:avLst/>
          </a:prstGeom>
          <a:noFill/>
          <a:ln>
            <a:noFill/>
          </a:ln>
        </p:spPr>
      </p:sp>
      <p:sp>
        <p:nvSpPr>
          <p:cNvPr id="428" name="Shape 4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9" name="Shape 429"/>
          <p:cNvSpPr txBox="1">
            <a:spLocks noGrp="1"/>
          </p:cNvSpPr>
          <p:nvPr>
            <p:ph type="body" idx="1"/>
          </p:nvPr>
        </p:nvSpPr>
        <p:spPr>
          <a:xfrm>
            <a:off x="4616450" y="5646676"/>
            <a:ext cx="4070399" cy="479399"/>
          </a:xfrm>
          <a:prstGeom prst="rect">
            <a:avLst/>
          </a:prstGeom>
          <a:solidFill>
            <a:srgbClr val="FFFFFF">
              <a:alpha val="4863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0" name="Shape 430"/>
          <p:cNvSpPr>
            <a:spLocks noGrp="1"/>
          </p:cNvSpPr>
          <p:nvPr>
            <p:ph type="pic" idx="3"/>
          </p:nvPr>
        </p:nvSpPr>
        <p:spPr>
          <a:xfrm>
            <a:off x="457199" y="1600200"/>
            <a:ext cx="4073400" cy="4526100"/>
          </a:xfrm>
          <a:prstGeom prst="rect">
            <a:avLst/>
          </a:prstGeom>
          <a:noFill/>
          <a:ln>
            <a:noFill/>
          </a:ln>
        </p:spPr>
      </p:sp>
      <p:sp>
        <p:nvSpPr>
          <p:cNvPr id="431" name="Shape 431"/>
          <p:cNvSpPr txBox="1">
            <a:spLocks noGrp="1"/>
          </p:cNvSpPr>
          <p:nvPr>
            <p:ph type="body" idx="4"/>
          </p:nvPr>
        </p:nvSpPr>
        <p:spPr>
          <a:xfrm>
            <a:off x="457197" y="5646676"/>
            <a:ext cx="4073400" cy="479399"/>
          </a:xfrm>
          <a:prstGeom prst="rect">
            <a:avLst/>
          </a:prstGeom>
          <a:solidFill>
            <a:srgbClr val="FFFFFF">
              <a:alpha val="4863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2" name="Shape 43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33" name="Shape 43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434" name="Shape 434"/>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35" name="Shape 435"/>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Four Images">
    <p:spTree>
      <p:nvGrpSpPr>
        <p:cNvPr id="1" name="Shape 436"/>
        <p:cNvGrpSpPr/>
        <p:nvPr/>
      </p:nvGrpSpPr>
      <p:grpSpPr>
        <a:xfrm>
          <a:off x="0" y="0"/>
          <a:ext cx="0" cy="0"/>
          <a:chOff x="0" y="0"/>
          <a:chExt cx="0" cy="0"/>
        </a:xfrm>
      </p:grpSpPr>
      <p:sp>
        <p:nvSpPr>
          <p:cNvPr id="437" name="Shape 437"/>
          <p:cNvSpPr>
            <a:spLocks noGrp="1"/>
          </p:cNvSpPr>
          <p:nvPr>
            <p:ph type="pic" idx="2"/>
          </p:nvPr>
        </p:nvSpPr>
        <p:spPr>
          <a:xfrm>
            <a:off x="4616450" y="3892046"/>
            <a:ext cx="4070399" cy="2234100"/>
          </a:xfrm>
          <a:prstGeom prst="rect">
            <a:avLst/>
          </a:prstGeom>
          <a:noFill/>
          <a:ln>
            <a:noFill/>
          </a:ln>
        </p:spPr>
      </p:sp>
      <p:sp>
        <p:nvSpPr>
          <p:cNvPr id="438" name="Shape 438"/>
          <p:cNvSpPr>
            <a:spLocks noGrp="1"/>
          </p:cNvSpPr>
          <p:nvPr>
            <p:ph type="pic" idx="3"/>
          </p:nvPr>
        </p:nvSpPr>
        <p:spPr>
          <a:xfrm>
            <a:off x="4616450" y="1600200"/>
            <a:ext cx="4070399" cy="2234100"/>
          </a:xfrm>
          <a:prstGeom prst="rect">
            <a:avLst/>
          </a:prstGeom>
          <a:noFill/>
          <a:ln>
            <a:noFill/>
          </a:ln>
        </p:spPr>
      </p:sp>
      <p:sp>
        <p:nvSpPr>
          <p:cNvPr id="439" name="Shape 439"/>
          <p:cNvSpPr>
            <a:spLocks noGrp="1"/>
          </p:cNvSpPr>
          <p:nvPr>
            <p:ph type="pic" idx="4"/>
          </p:nvPr>
        </p:nvSpPr>
        <p:spPr>
          <a:xfrm>
            <a:off x="457197" y="1600200"/>
            <a:ext cx="4070399" cy="2234100"/>
          </a:xfrm>
          <a:prstGeom prst="rect">
            <a:avLst/>
          </a:prstGeom>
          <a:noFill/>
          <a:ln>
            <a:noFill/>
          </a:ln>
        </p:spPr>
      </p:sp>
      <p:sp>
        <p:nvSpPr>
          <p:cNvPr id="440" name="Shape 440"/>
          <p:cNvSpPr>
            <a:spLocks noGrp="1"/>
          </p:cNvSpPr>
          <p:nvPr>
            <p:ph type="pic" idx="5"/>
          </p:nvPr>
        </p:nvSpPr>
        <p:spPr>
          <a:xfrm>
            <a:off x="460372" y="3892046"/>
            <a:ext cx="4070399" cy="2234100"/>
          </a:xfrm>
          <a:prstGeom prst="rect">
            <a:avLst/>
          </a:prstGeom>
          <a:noFill/>
          <a:ln>
            <a:noFill/>
          </a:ln>
        </p:spPr>
      </p:sp>
      <p:sp>
        <p:nvSpPr>
          <p:cNvPr id="441" name="Shape 4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2" name="Shape 442"/>
          <p:cNvSpPr txBox="1">
            <a:spLocks noGrp="1"/>
          </p:cNvSpPr>
          <p:nvPr>
            <p:ph type="body" idx="1"/>
          </p:nvPr>
        </p:nvSpPr>
        <p:spPr>
          <a:xfrm>
            <a:off x="4616450" y="5646676"/>
            <a:ext cx="4070399" cy="479399"/>
          </a:xfrm>
          <a:prstGeom prst="rect">
            <a:avLst/>
          </a:prstGeom>
          <a:solidFill>
            <a:srgbClr val="FFFFFF">
              <a:alpha val="4863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3" name="Shape 443"/>
          <p:cNvSpPr txBox="1">
            <a:spLocks noGrp="1"/>
          </p:cNvSpPr>
          <p:nvPr>
            <p:ph type="body" idx="6"/>
          </p:nvPr>
        </p:nvSpPr>
        <p:spPr>
          <a:xfrm>
            <a:off x="457197" y="5646676"/>
            <a:ext cx="4073400" cy="479399"/>
          </a:xfrm>
          <a:prstGeom prst="rect">
            <a:avLst/>
          </a:prstGeom>
          <a:solidFill>
            <a:srgbClr val="FFFFFF">
              <a:alpha val="4863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4" name="Shape 444"/>
          <p:cNvSpPr txBox="1">
            <a:spLocks noGrp="1"/>
          </p:cNvSpPr>
          <p:nvPr>
            <p:ph type="body" idx="7"/>
          </p:nvPr>
        </p:nvSpPr>
        <p:spPr>
          <a:xfrm>
            <a:off x="4616450" y="3354830"/>
            <a:ext cx="4070399" cy="479399"/>
          </a:xfrm>
          <a:prstGeom prst="rect">
            <a:avLst/>
          </a:prstGeom>
          <a:solidFill>
            <a:srgbClr val="FFFFFF">
              <a:alpha val="4863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5" name="Shape 445"/>
          <p:cNvSpPr txBox="1">
            <a:spLocks noGrp="1"/>
          </p:cNvSpPr>
          <p:nvPr>
            <p:ph type="body" idx="8"/>
          </p:nvPr>
        </p:nvSpPr>
        <p:spPr>
          <a:xfrm>
            <a:off x="454022" y="3354830"/>
            <a:ext cx="4073400" cy="479399"/>
          </a:xfrm>
          <a:prstGeom prst="rect">
            <a:avLst/>
          </a:prstGeom>
          <a:solidFill>
            <a:srgbClr val="FFFFFF">
              <a:alpha val="4863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6" name="Shape 446"/>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47" name="Shape 44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448" name="Shape 448"/>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49" name="Shape 449"/>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Large Text Box">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434339" y="1219200"/>
            <a:ext cx="8275199" cy="5093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2" name="Shape 452"/>
          <p:cNvSpPr txBox="1">
            <a:spLocks noGrp="1"/>
          </p:cNvSpPr>
          <p:nvPr>
            <p:ph type="title"/>
          </p:nvPr>
        </p:nvSpPr>
        <p:spPr>
          <a:xfrm>
            <a:off x="312717" y="228600"/>
            <a:ext cx="8518499" cy="838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3" name="Shape 453"/>
          <p:cNvSpPr txBox="1">
            <a:spLocks noGrp="1"/>
          </p:cNvSpPr>
          <p:nvPr>
            <p:ph type="body" idx="2"/>
          </p:nvPr>
        </p:nvSpPr>
        <p:spPr>
          <a:xfrm>
            <a:off x="312717" y="6432514"/>
            <a:ext cx="6934199" cy="304799"/>
          </a:xfrm>
          <a:prstGeom prst="rect">
            <a:avLst/>
          </a:prstGeom>
          <a:noFill/>
          <a:ln>
            <a:noFill/>
          </a:ln>
        </p:spPr>
        <p:txBody>
          <a:bodyPr lIns="91425" tIns="91425" rIns="91425" bIns="91425" anchor="b" anchorCtr="0"/>
          <a:lstStyle>
            <a:lvl1pPr marL="0" indent="0"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463"/>
        <p:cNvGrpSpPr/>
        <p:nvPr/>
      </p:nvGrpSpPr>
      <p:grpSpPr>
        <a:xfrm>
          <a:off x="0" y="0"/>
          <a:ext cx="0" cy="0"/>
          <a:chOff x="0" y="0"/>
          <a:chExt cx="0" cy="0"/>
        </a:xfrm>
      </p:grpSpPr>
      <p:pic>
        <p:nvPicPr>
          <p:cNvPr id="464" name="Shape 464"/>
          <p:cNvPicPr preferRelativeResize="0"/>
          <p:nvPr/>
        </p:nvPicPr>
        <p:blipFill rotWithShape="1">
          <a:blip r:embed="rId2">
            <a:alphaModFix/>
          </a:blip>
          <a:srcRect/>
          <a:stretch/>
        </p:blipFill>
        <p:spPr>
          <a:xfrm>
            <a:off x="219317" y="225993"/>
            <a:ext cx="1640400" cy="807900"/>
          </a:xfrm>
          <a:prstGeom prst="rect">
            <a:avLst/>
          </a:prstGeom>
          <a:noFill/>
          <a:ln>
            <a:noFill/>
          </a:ln>
        </p:spPr>
      </p:pic>
      <p:pic>
        <p:nvPicPr>
          <p:cNvPr id="465" name="Shape 465"/>
          <p:cNvPicPr preferRelativeResize="0"/>
          <p:nvPr/>
        </p:nvPicPr>
        <p:blipFill rotWithShape="1">
          <a:blip r:embed="rId3">
            <a:alphaModFix/>
          </a:blip>
          <a:srcRect/>
          <a:stretch/>
        </p:blipFill>
        <p:spPr>
          <a:xfrm>
            <a:off x="0" y="1848734"/>
            <a:ext cx="9144000" cy="3167699"/>
          </a:xfrm>
          <a:prstGeom prst="rect">
            <a:avLst/>
          </a:prstGeom>
          <a:noFill/>
          <a:ln>
            <a:noFill/>
          </a:ln>
        </p:spPr>
      </p:pic>
      <p:sp>
        <p:nvSpPr>
          <p:cNvPr id="466" name="Shape 466"/>
          <p:cNvSpPr txBox="1">
            <a:spLocks noGrp="1"/>
          </p:cNvSpPr>
          <p:nvPr>
            <p:ph type="ctrTitle"/>
          </p:nvPr>
        </p:nvSpPr>
        <p:spPr>
          <a:xfrm>
            <a:off x="219317" y="2362433"/>
            <a:ext cx="8785800" cy="1470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67" name="Shape 467"/>
          <p:cNvSpPr txBox="1">
            <a:spLocks noGrp="1"/>
          </p:cNvSpPr>
          <p:nvPr>
            <p:ph type="subTitle" idx="1"/>
          </p:nvPr>
        </p:nvSpPr>
        <p:spPr>
          <a:xfrm>
            <a:off x="219314" y="3835562"/>
            <a:ext cx="8785800" cy="792299"/>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
        <p:nvSpPr>
          <p:cNvPr id="468" name="Shape 468"/>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pic>
        <p:nvPicPr>
          <p:cNvPr id="469" name="Shape 469"/>
          <p:cNvPicPr preferRelativeResize="0"/>
          <p:nvPr/>
        </p:nvPicPr>
        <p:blipFill rotWithShape="1">
          <a:blip r:embed="rId4">
            <a:alphaModFix/>
          </a:blip>
          <a:srcRect/>
          <a:stretch/>
        </p:blipFill>
        <p:spPr>
          <a:xfrm>
            <a:off x="5353921" y="283558"/>
            <a:ext cx="3651300" cy="7506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2" name="Shape 47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3" name="Shape 473"/>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474" name="Shape 474"/>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475" name="Shape 475"/>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76" name="Shape 476"/>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9" name="Shape 479"/>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480" name="Shape 48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481" name="Shape 481"/>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82" name="Shape 482"/>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Large Object">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434339" y="1231391"/>
            <a:ext cx="8275199" cy="5093100"/>
          </a:xfrm>
          <a:prstGeom prst="rect">
            <a:avLst/>
          </a:prstGeom>
          <a:noFill/>
          <a:ln>
            <a:noFill/>
          </a:ln>
        </p:spPr>
        <p:txBody>
          <a:bodyPr lIns="91425" tIns="91425" rIns="91425" bIns="91425" anchor="t" anchorCtr="0"/>
          <a:lstStyle>
            <a:lvl1pPr marL="342900" indent="-12700" algn="l" rtl="0">
              <a:spcBef>
                <a:spcPts val="480"/>
              </a:spcBef>
              <a:buClr>
                <a:schemeClr val="dk1"/>
              </a:buClr>
              <a:buFont typeface="Arial"/>
              <a:buChar char="•"/>
              <a:defRPr/>
            </a:lvl1pPr>
            <a:lvl2pPr marL="742950" indent="19050" algn="l" rtl="0">
              <a:spcBef>
                <a:spcPts val="400"/>
              </a:spcBef>
              <a:buClr>
                <a:schemeClr val="dk1"/>
              </a:buClr>
              <a:buFont typeface="Arial"/>
              <a:buChar char="–"/>
              <a:defRPr/>
            </a:lvl2pPr>
            <a:lvl3pPr marL="1143000" indent="63500" algn="l" rtl="0">
              <a:spcBef>
                <a:spcPts val="360"/>
              </a:spcBef>
              <a:buClr>
                <a:schemeClr val="dk1"/>
              </a:buClr>
              <a:buFont typeface="Arial"/>
              <a:buChar char="•"/>
              <a:defRPr/>
            </a:lvl3pPr>
            <a:lvl4pPr marL="1600200" indent="50800" algn="l" rtl="0">
              <a:spcBef>
                <a:spcPts val="320"/>
              </a:spcBef>
              <a:buClr>
                <a:schemeClr val="dk1"/>
              </a:buClr>
              <a:buFont typeface="Arial"/>
              <a:buChar char="–"/>
              <a:defRPr/>
            </a:lvl4pPr>
            <a:lvl5pPr marL="2057400" indent="50800" algn="l" rtl="0">
              <a:spcBef>
                <a:spcPts val="320"/>
              </a:spcBef>
              <a:buClr>
                <a:schemeClr val="dk1"/>
              </a:buClr>
              <a:buFont typeface="Arial"/>
              <a:buChar char="»"/>
              <a:defRPr/>
            </a:lvl5pPr>
            <a:lvl6pPr marL="2514600" indent="76200" algn="l" rtl="0">
              <a:spcBef>
                <a:spcPts val="400"/>
              </a:spcBef>
              <a:buClr>
                <a:schemeClr val="dk1"/>
              </a:buClr>
              <a:buFont typeface="Arial"/>
              <a:buChar char="•"/>
              <a:defRPr/>
            </a:lvl6pPr>
            <a:lvl7pPr marL="2971800" indent="76200" algn="l" rtl="0">
              <a:spcBef>
                <a:spcPts val="400"/>
              </a:spcBef>
              <a:buClr>
                <a:schemeClr val="dk1"/>
              </a:buClr>
              <a:buFont typeface="Arial"/>
              <a:buChar char="•"/>
              <a:defRPr/>
            </a:lvl7pPr>
            <a:lvl8pPr marL="3429000" indent="76200" algn="l" rtl="0">
              <a:spcBef>
                <a:spcPts val="400"/>
              </a:spcBef>
              <a:buClr>
                <a:schemeClr val="dk1"/>
              </a:buClr>
              <a:buFont typeface="Arial"/>
              <a:buChar char="•"/>
              <a:defRPr/>
            </a:lvl8pPr>
            <a:lvl9pPr marL="3886200" indent="76200" algn="l" rtl="0">
              <a:spcBef>
                <a:spcPts val="400"/>
              </a:spcBef>
              <a:buClr>
                <a:schemeClr val="dk1"/>
              </a:buClr>
              <a:buFont typeface="Arial"/>
              <a:buChar char="•"/>
              <a:defRPr/>
            </a:lvl9pPr>
          </a:lstStyle>
          <a:p>
            <a:endParaRPr/>
          </a:p>
        </p:txBody>
      </p:sp>
      <p:sp>
        <p:nvSpPr>
          <p:cNvPr id="485" name="Shape 485"/>
          <p:cNvSpPr txBox="1">
            <a:spLocks noGrp="1"/>
          </p:cNvSpPr>
          <p:nvPr>
            <p:ph type="title"/>
          </p:nvPr>
        </p:nvSpPr>
        <p:spPr>
          <a:xfrm>
            <a:off x="312715" y="228600"/>
            <a:ext cx="8518499" cy="838199"/>
          </a:xfrm>
          <a:prstGeom prst="rect">
            <a:avLst/>
          </a:prstGeom>
          <a:noFill/>
          <a:ln>
            <a:noFill/>
          </a:ln>
        </p:spPr>
        <p:txBody>
          <a:bodyPr lIns="91425" tIns="91425" rIns="91425" bIns="91425" anchor="t" anchorCtr="0"/>
          <a:lstStyle>
            <a:lvl1pPr algn="l" rtl="0">
              <a:spcBef>
                <a:spcPts val="0"/>
              </a:spcBef>
              <a:buClr>
                <a:schemeClr val="dk1"/>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6" name="Shape 486"/>
          <p:cNvSpPr txBox="1">
            <a:spLocks noGrp="1"/>
          </p:cNvSpPr>
          <p:nvPr>
            <p:ph type="body" idx="2"/>
          </p:nvPr>
        </p:nvSpPr>
        <p:spPr>
          <a:xfrm>
            <a:off x="312715" y="6432514"/>
            <a:ext cx="6934199" cy="304799"/>
          </a:xfrm>
          <a:prstGeom prst="rect">
            <a:avLst/>
          </a:prstGeom>
          <a:noFill/>
          <a:ln>
            <a:noFill/>
          </a:ln>
        </p:spPr>
        <p:txBody>
          <a:bodyPr lIns="91425" tIns="91425" rIns="91425" bIns="91425" anchor="b" anchorCtr="0"/>
          <a:lstStyle>
            <a:lvl1pPr marL="0" indent="0"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7"/>
        <p:cNvGrpSpPr/>
        <p:nvPr/>
      </p:nvGrpSpPr>
      <p:grpSpPr>
        <a:xfrm>
          <a:off x="0" y="0"/>
          <a:ext cx="0" cy="0"/>
          <a:chOff x="0" y="0"/>
          <a:chExt cx="0" cy="0"/>
        </a:xfrm>
      </p:grpSpPr>
      <p:sp>
        <p:nvSpPr>
          <p:cNvPr id="488" name="Shape 488"/>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489" name="Shape 48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490" name="Shape 490"/>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91" name="Shape 491"/>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492"/>
        <p:cNvGrpSpPr/>
        <p:nvPr/>
      </p:nvGrpSpPr>
      <p:grpSpPr>
        <a:xfrm>
          <a:off x="0" y="0"/>
          <a:ext cx="0" cy="0"/>
          <a:chOff x="0" y="0"/>
          <a:chExt cx="0" cy="0"/>
        </a:xfrm>
      </p:grpSpPr>
      <p:sp>
        <p:nvSpPr>
          <p:cNvPr id="493" name="Shape 493"/>
          <p:cNvSpPr/>
          <p:nvPr/>
        </p:nvSpPr>
        <p:spPr>
          <a:xfrm>
            <a:off x="0" y="0"/>
            <a:ext cx="9144000" cy="6858000"/>
          </a:xfrm>
          <a:prstGeom prst="rect">
            <a:avLst/>
          </a:prstGeom>
          <a:solidFill>
            <a:srgbClr val="24593B"/>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494" name="Shape 494"/>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495" name="Shape 495"/>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496" name="Shape 496"/>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497" name="Shape 497"/>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498" name="Shape 498"/>
          <p:cNvSpPr txBox="1">
            <a:spLocks noGrp="1"/>
          </p:cNvSpPr>
          <p:nvPr>
            <p:ph type="title"/>
          </p:nvPr>
        </p:nvSpPr>
        <p:spPr>
          <a:xfrm>
            <a:off x="216565" y="2829675"/>
            <a:ext cx="8620500" cy="868499"/>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56"/>
        <p:cNvGrpSpPr/>
        <p:nvPr/>
      </p:nvGrpSpPr>
      <p:grpSpPr>
        <a:xfrm>
          <a:off x="0" y="0"/>
          <a:ext cx="0" cy="0"/>
          <a:chOff x="0" y="0"/>
          <a:chExt cx="0" cy="0"/>
        </a:xfrm>
      </p:grpSpPr>
      <p:pic>
        <p:nvPicPr>
          <p:cNvPr id="57" name="Shape 57"/>
          <p:cNvPicPr preferRelativeResize="0"/>
          <p:nvPr/>
        </p:nvPicPr>
        <p:blipFill rotWithShape="1">
          <a:blip r:embed="rId2">
            <a:alphaModFix/>
          </a:blip>
          <a:srcRect l="246" t="24998" r="10834"/>
          <a:stretch/>
        </p:blipFill>
        <p:spPr>
          <a:xfrm>
            <a:off x="0" y="0"/>
            <a:ext cx="9147093" cy="5143646"/>
          </a:xfrm>
          <a:prstGeom prst="rect">
            <a:avLst/>
          </a:prstGeom>
          <a:noFill/>
          <a:ln>
            <a:noFill/>
          </a:ln>
        </p:spPr>
      </p:pic>
      <p:pic>
        <p:nvPicPr>
          <p:cNvPr id="58" name="Shape 58"/>
          <p:cNvPicPr preferRelativeResize="0"/>
          <p:nvPr/>
        </p:nvPicPr>
        <p:blipFill rotWithShape="1">
          <a:blip r:embed="rId3">
            <a:alphaModFix/>
          </a:blip>
          <a:srcRect t="43890" b="26997"/>
          <a:stretch/>
        </p:blipFill>
        <p:spPr>
          <a:xfrm>
            <a:off x="0" y="4861542"/>
            <a:ext cx="9143998" cy="1996457"/>
          </a:xfrm>
          <a:prstGeom prst="rect">
            <a:avLst/>
          </a:prstGeom>
          <a:noFill/>
          <a:ln>
            <a:noFill/>
          </a:ln>
        </p:spPr>
      </p:pic>
      <p:sp>
        <p:nvSpPr>
          <p:cNvPr id="59" name="Shape 59"/>
          <p:cNvSpPr txBox="1">
            <a:spLocks noGrp="1"/>
          </p:cNvSpPr>
          <p:nvPr>
            <p:ph type="ctrTitle"/>
          </p:nvPr>
        </p:nvSpPr>
        <p:spPr>
          <a:xfrm>
            <a:off x="237697" y="4861542"/>
            <a:ext cx="8684052" cy="942501"/>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0" name="Shape 60"/>
          <p:cNvSpPr txBox="1">
            <a:spLocks noGrp="1"/>
          </p:cNvSpPr>
          <p:nvPr>
            <p:ph type="subTitle" idx="1"/>
          </p:nvPr>
        </p:nvSpPr>
        <p:spPr>
          <a:xfrm>
            <a:off x="237697" y="5804044"/>
            <a:ext cx="5497219" cy="792405"/>
          </a:xfrm>
          <a:prstGeom prst="rect">
            <a:avLst/>
          </a:prstGeom>
          <a:noFill/>
          <a:ln>
            <a:noFill/>
          </a:ln>
        </p:spPr>
        <p:txBody>
          <a:bodyPr lIns="91425" tIns="91425" rIns="91425" bIns="91425" anchor="t" anchorCtr="0"/>
          <a:lstStyle>
            <a:lvl1pPr marL="0" marR="0" indent="0" algn="l" rtl="0">
              <a:spcBef>
                <a:spcPts val="480"/>
              </a:spcBef>
              <a:buClr>
                <a:schemeClr val="lt1"/>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61" name="Shape 61"/>
          <p:cNvPicPr preferRelativeResize="0"/>
          <p:nvPr/>
        </p:nvPicPr>
        <p:blipFill rotWithShape="1">
          <a:blip r:embed="rId4">
            <a:alphaModFix/>
          </a:blip>
          <a:srcRect/>
          <a:stretch/>
        </p:blipFill>
        <p:spPr>
          <a:xfrm>
            <a:off x="0" y="329608"/>
            <a:ext cx="3651248" cy="750487"/>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499"/>
        <p:cNvGrpSpPr/>
        <p:nvPr/>
      </p:nvGrpSpPr>
      <p:grpSpPr>
        <a:xfrm>
          <a:off x="0" y="0"/>
          <a:ext cx="0" cy="0"/>
          <a:chOff x="0" y="0"/>
          <a:chExt cx="0" cy="0"/>
        </a:xfrm>
      </p:grpSpPr>
      <p:pic>
        <p:nvPicPr>
          <p:cNvPr id="500" name="Shape 500"/>
          <p:cNvPicPr preferRelativeResize="0"/>
          <p:nvPr/>
        </p:nvPicPr>
        <p:blipFill rotWithShape="1">
          <a:blip r:embed="rId2">
            <a:alphaModFix/>
          </a:blip>
          <a:srcRect/>
          <a:stretch/>
        </p:blipFill>
        <p:spPr>
          <a:xfrm>
            <a:off x="0" y="1874134"/>
            <a:ext cx="9144000" cy="3131399"/>
          </a:xfrm>
          <a:prstGeom prst="rect">
            <a:avLst/>
          </a:prstGeom>
          <a:noFill/>
          <a:ln>
            <a:noFill/>
          </a:ln>
        </p:spPr>
      </p:pic>
      <p:sp>
        <p:nvSpPr>
          <p:cNvPr id="501" name="Shape 501"/>
          <p:cNvSpPr txBox="1">
            <a:spLocks noGrp="1"/>
          </p:cNvSpPr>
          <p:nvPr>
            <p:ph type="ctrTitle"/>
          </p:nvPr>
        </p:nvSpPr>
        <p:spPr>
          <a:xfrm>
            <a:off x="3507950" y="2362433"/>
            <a:ext cx="5497199" cy="1470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02" name="Shape 502"/>
          <p:cNvSpPr txBox="1">
            <a:spLocks noGrp="1"/>
          </p:cNvSpPr>
          <p:nvPr>
            <p:ph type="subTitle" idx="1"/>
          </p:nvPr>
        </p:nvSpPr>
        <p:spPr>
          <a:xfrm>
            <a:off x="3507948" y="3835562"/>
            <a:ext cx="5497199" cy="792299"/>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
        <p:nvSpPr>
          <p:cNvPr id="503" name="Shape 503"/>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504" name="Shape 504"/>
          <p:cNvSpPr>
            <a:spLocks noGrp="1"/>
          </p:cNvSpPr>
          <p:nvPr>
            <p:ph type="pic" idx="2"/>
          </p:nvPr>
        </p:nvSpPr>
        <p:spPr>
          <a:xfrm>
            <a:off x="0" y="1857374"/>
            <a:ext cx="3349500" cy="3158999"/>
          </a:xfrm>
          <a:prstGeom prst="rect">
            <a:avLst/>
          </a:prstGeom>
          <a:noFill/>
          <a:ln>
            <a:noFill/>
          </a:ln>
        </p:spPr>
      </p:sp>
      <p:pic>
        <p:nvPicPr>
          <p:cNvPr id="505" name="Shape 505"/>
          <p:cNvPicPr preferRelativeResize="0"/>
          <p:nvPr/>
        </p:nvPicPr>
        <p:blipFill rotWithShape="1">
          <a:blip r:embed="rId3">
            <a:alphaModFix/>
          </a:blip>
          <a:srcRect/>
          <a:stretch/>
        </p:blipFill>
        <p:spPr>
          <a:xfrm>
            <a:off x="219317" y="225993"/>
            <a:ext cx="1640400" cy="807900"/>
          </a:xfrm>
          <a:prstGeom prst="rect">
            <a:avLst/>
          </a:prstGeom>
          <a:noFill/>
          <a:ln>
            <a:noFill/>
          </a:ln>
        </p:spPr>
      </p:pic>
      <p:pic>
        <p:nvPicPr>
          <p:cNvPr id="506" name="Shape 506"/>
          <p:cNvPicPr preferRelativeResize="0"/>
          <p:nvPr/>
        </p:nvPicPr>
        <p:blipFill rotWithShape="1">
          <a:blip r:embed="rId4">
            <a:alphaModFix/>
          </a:blip>
          <a:srcRect/>
          <a:stretch/>
        </p:blipFill>
        <p:spPr>
          <a:xfrm>
            <a:off x="5353921" y="283558"/>
            <a:ext cx="3651300" cy="7506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507"/>
        <p:cNvGrpSpPr/>
        <p:nvPr/>
      </p:nvGrpSpPr>
      <p:grpSpPr>
        <a:xfrm>
          <a:off x="0" y="0"/>
          <a:ext cx="0" cy="0"/>
          <a:chOff x="0" y="0"/>
          <a:chExt cx="0" cy="0"/>
        </a:xfrm>
      </p:grpSpPr>
      <p:pic>
        <p:nvPicPr>
          <p:cNvPr id="508" name="Shape 508"/>
          <p:cNvPicPr preferRelativeResize="0"/>
          <p:nvPr/>
        </p:nvPicPr>
        <p:blipFill rotWithShape="1">
          <a:blip r:embed="rId2">
            <a:alphaModFix/>
          </a:blip>
          <a:srcRect/>
          <a:stretch/>
        </p:blipFill>
        <p:spPr>
          <a:xfrm>
            <a:off x="0" y="1874134"/>
            <a:ext cx="9144000" cy="3131399"/>
          </a:xfrm>
          <a:prstGeom prst="rect">
            <a:avLst/>
          </a:prstGeom>
          <a:noFill/>
          <a:ln>
            <a:noFill/>
          </a:ln>
        </p:spPr>
      </p:pic>
      <p:pic>
        <p:nvPicPr>
          <p:cNvPr id="509" name="Shape 509"/>
          <p:cNvPicPr preferRelativeResize="0"/>
          <p:nvPr/>
        </p:nvPicPr>
        <p:blipFill rotWithShape="1">
          <a:blip r:embed="rId3">
            <a:alphaModFix/>
          </a:blip>
          <a:srcRect/>
          <a:stretch/>
        </p:blipFill>
        <p:spPr>
          <a:xfrm>
            <a:off x="219317" y="225993"/>
            <a:ext cx="1640400" cy="807900"/>
          </a:xfrm>
          <a:prstGeom prst="rect">
            <a:avLst/>
          </a:prstGeom>
          <a:noFill/>
          <a:ln>
            <a:noFill/>
          </a:ln>
        </p:spPr>
      </p:pic>
      <p:sp>
        <p:nvSpPr>
          <p:cNvPr id="510" name="Shape 510"/>
          <p:cNvSpPr txBox="1">
            <a:spLocks noGrp="1"/>
          </p:cNvSpPr>
          <p:nvPr>
            <p:ph type="ctrTitle"/>
          </p:nvPr>
        </p:nvSpPr>
        <p:spPr>
          <a:xfrm>
            <a:off x="219317" y="2362433"/>
            <a:ext cx="8785800" cy="1470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11" name="Shape 511"/>
          <p:cNvSpPr txBox="1">
            <a:spLocks noGrp="1"/>
          </p:cNvSpPr>
          <p:nvPr>
            <p:ph type="subTitle" idx="1"/>
          </p:nvPr>
        </p:nvSpPr>
        <p:spPr>
          <a:xfrm>
            <a:off x="219314" y="3835562"/>
            <a:ext cx="8785800" cy="792299"/>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pic>
        <p:nvPicPr>
          <p:cNvPr id="512" name="Shape 512"/>
          <p:cNvPicPr preferRelativeResize="0"/>
          <p:nvPr/>
        </p:nvPicPr>
        <p:blipFill rotWithShape="1">
          <a:blip r:embed="rId4">
            <a:alphaModFix/>
          </a:blip>
          <a:srcRect/>
          <a:stretch/>
        </p:blipFill>
        <p:spPr>
          <a:xfrm>
            <a:off x="172081" y="6518032"/>
            <a:ext cx="1862699" cy="150600"/>
          </a:xfrm>
          <a:prstGeom prst="rect">
            <a:avLst/>
          </a:prstGeom>
          <a:noFill/>
          <a:ln>
            <a:noFill/>
          </a:ln>
        </p:spPr>
      </p:pic>
      <p:sp>
        <p:nvSpPr>
          <p:cNvPr id="513" name="Shape 513"/>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514"/>
        <p:cNvGrpSpPr/>
        <p:nvPr/>
      </p:nvGrpSpPr>
      <p:grpSpPr>
        <a:xfrm>
          <a:off x="0" y="0"/>
          <a:ext cx="0" cy="0"/>
          <a:chOff x="0" y="0"/>
          <a:chExt cx="0" cy="0"/>
        </a:xfrm>
      </p:grpSpPr>
      <p:pic>
        <p:nvPicPr>
          <p:cNvPr id="515" name="Shape 515"/>
          <p:cNvPicPr preferRelativeResize="0"/>
          <p:nvPr/>
        </p:nvPicPr>
        <p:blipFill rotWithShape="1">
          <a:blip r:embed="rId2">
            <a:alphaModFix/>
          </a:blip>
          <a:srcRect/>
          <a:stretch/>
        </p:blipFill>
        <p:spPr>
          <a:xfrm>
            <a:off x="0" y="1874134"/>
            <a:ext cx="9144000" cy="3131399"/>
          </a:xfrm>
          <a:prstGeom prst="rect">
            <a:avLst/>
          </a:prstGeom>
          <a:noFill/>
          <a:ln>
            <a:noFill/>
          </a:ln>
        </p:spPr>
      </p:pic>
      <p:pic>
        <p:nvPicPr>
          <p:cNvPr id="516" name="Shape 516"/>
          <p:cNvPicPr preferRelativeResize="0"/>
          <p:nvPr/>
        </p:nvPicPr>
        <p:blipFill rotWithShape="1">
          <a:blip r:embed="rId3">
            <a:alphaModFix/>
          </a:blip>
          <a:srcRect/>
          <a:stretch/>
        </p:blipFill>
        <p:spPr>
          <a:xfrm>
            <a:off x="219317" y="225993"/>
            <a:ext cx="1640400" cy="807900"/>
          </a:xfrm>
          <a:prstGeom prst="rect">
            <a:avLst/>
          </a:prstGeom>
          <a:noFill/>
          <a:ln>
            <a:noFill/>
          </a:ln>
        </p:spPr>
      </p:pic>
      <p:sp>
        <p:nvSpPr>
          <p:cNvPr id="517" name="Shape 517"/>
          <p:cNvSpPr txBox="1">
            <a:spLocks noGrp="1"/>
          </p:cNvSpPr>
          <p:nvPr>
            <p:ph type="ctrTitle"/>
          </p:nvPr>
        </p:nvSpPr>
        <p:spPr>
          <a:xfrm>
            <a:off x="219317" y="2362433"/>
            <a:ext cx="8785800" cy="1470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18" name="Shape 518"/>
          <p:cNvSpPr txBox="1">
            <a:spLocks noGrp="1"/>
          </p:cNvSpPr>
          <p:nvPr>
            <p:ph type="subTitle" idx="1"/>
          </p:nvPr>
        </p:nvSpPr>
        <p:spPr>
          <a:xfrm>
            <a:off x="219314" y="3835562"/>
            <a:ext cx="8785800" cy="792299"/>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pic>
        <p:nvPicPr>
          <p:cNvPr id="519" name="Shape 519"/>
          <p:cNvPicPr preferRelativeResize="0"/>
          <p:nvPr/>
        </p:nvPicPr>
        <p:blipFill rotWithShape="1">
          <a:blip r:embed="rId4">
            <a:alphaModFix/>
          </a:blip>
          <a:srcRect/>
          <a:stretch/>
        </p:blipFill>
        <p:spPr>
          <a:xfrm>
            <a:off x="172081" y="6518032"/>
            <a:ext cx="1862699" cy="150600"/>
          </a:xfrm>
          <a:prstGeom prst="rect">
            <a:avLst/>
          </a:prstGeom>
          <a:noFill/>
          <a:ln>
            <a:noFill/>
          </a:ln>
        </p:spPr>
      </p:pic>
      <p:sp>
        <p:nvSpPr>
          <p:cNvPr id="520" name="Shape 520"/>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521" name="Shape 521"/>
          <p:cNvSpPr>
            <a:spLocks noGrp="1"/>
          </p:cNvSpPr>
          <p:nvPr>
            <p:ph type="pic" idx="2"/>
          </p:nvPr>
        </p:nvSpPr>
        <p:spPr>
          <a:xfrm>
            <a:off x="7117557" y="225425"/>
            <a:ext cx="1650900" cy="807900"/>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522"/>
        <p:cNvGrpSpPr/>
        <p:nvPr/>
      </p:nvGrpSpPr>
      <p:grpSpPr>
        <a:xfrm>
          <a:off x="0" y="0"/>
          <a:ext cx="0" cy="0"/>
          <a:chOff x="0" y="0"/>
          <a:chExt cx="0" cy="0"/>
        </a:xfrm>
      </p:grpSpPr>
      <p:pic>
        <p:nvPicPr>
          <p:cNvPr id="523" name="Shape 523"/>
          <p:cNvPicPr preferRelativeResize="0"/>
          <p:nvPr/>
        </p:nvPicPr>
        <p:blipFill rotWithShape="1">
          <a:blip r:embed="rId2">
            <a:alphaModFix/>
          </a:blip>
          <a:srcRect/>
          <a:stretch/>
        </p:blipFill>
        <p:spPr>
          <a:xfrm>
            <a:off x="0" y="0"/>
            <a:ext cx="9144000" cy="4923000"/>
          </a:xfrm>
          <a:prstGeom prst="rect">
            <a:avLst/>
          </a:prstGeom>
          <a:noFill/>
          <a:ln>
            <a:noFill/>
          </a:ln>
        </p:spPr>
      </p:pic>
      <p:pic>
        <p:nvPicPr>
          <p:cNvPr id="524" name="Shape 524"/>
          <p:cNvPicPr preferRelativeResize="0"/>
          <p:nvPr/>
        </p:nvPicPr>
        <p:blipFill rotWithShape="1">
          <a:blip r:embed="rId3">
            <a:alphaModFix/>
          </a:blip>
          <a:srcRect/>
          <a:stretch/>
        </p:blipFill>
        <p:spPr>
          <a:xfrm>
            <a:off x="0" y="4861542"/>
            <a:ext cx="9144000" cy="1996499"/>
          </a:xfrm>
          <a:prstGeom prst="rect">
            <a:avLst/>
          </a:prstGeom>
          <a:noFill/>
          <a:ln>
            <a:noFill/>
          </a:ln>
        </p:spPr>
      </p:pic>
      <p:sp>
        <p:nvSpPr>
          <p:cNvPr id="525" name="Shape 525"/>
          <p:cNvSpPr txBox="1">
            <a:spLocks noGrp="1"/>
          </p:cNvSpPr>
          <p:nvPr>
            <p:ph type="ctrTitle"/>
          </p:nvPr>
        </p:nvSpPr>
        <p:spPr>
          <a:xfrm>
            <a:off x="237695" y="4861542"/>
            <a:ext cx="8684100" cy="9426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26" name="Shape 526"/>
          <p:cNvSpPr txBox="1">
            <a:spLocks noGrp="1"/>
          </p:cNvSpPr>
          <p:nvPr>
            <p:ph type="subTitle" idx="1"/>
          </p:nvPr>
        </p:nvSpPr>
        <p:spPr>
          <a:xfrm>
            <a:off x="237695" y="5804044"/>
            <a:ext cx="5497199" cy="792299"/>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chemeClr val="lt1"/>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pic>
        <p:nvPicPr>
          <p:cNvPr id="527" name="Shape 527"/>
          <p:cNvPicPr preferRelativeResize="0"/>
          <p:nvPr/>
        </p:nvPicPr>
        <p:blipFill rotWithShape="1">
          <a:blip r:embed="rId4">
            <a:alphaModFix/>
          </a:blip>
          <a:srcRect/>
          <a:stretch/>
        </p:blipFill>
        <p:spPr>
          <a:xfrm>
            <a:off x="0" y="329608"/>
            <a:ext cx="3651300" cy="7506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528"/>
        <p:cNvGrpSpPr/>
        <p:nvPr/>
      </p:nvGrpSpPr>
      <p:grpSpPr>
        <a:xfrm>
          <a:off x="0" y="0"/>
          <a:ext cx="0" cy="0"/>
          <a:chOff x="0" y="0"/>
          <a:chExt cx="0" cy="0"/>
        </a:xfrm>
      </p:grpSpPr>
      <p:sp>
        <p:nvSpPr>
          <p:cNvPr id="529" name="Shape 529"/>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530" name="Shape 53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sp>
        <p:nvSpPr>
          <p:cNvPr id="531" name="Shape 531"/>
          <p:cNvSpPr txBox="1">
            <a:spLocks noGrp="1"/>
          </p:cNvSpPr>
          <p:nvPr>
            <p:ph type="title"/>
          </p:nvPr>
        </p:nvSpPr>
        <p:spPr>
          <a:xfrm>
            <a:off x="214312" y="2914650"/>
            <a:ext cx="36750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2" name="Shape 532"/>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3" name="Shape 533"/>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4" name="Shape 534"/>
          <p:cNvSpPr txBox="1">
            <a:spLocks noGrp="1"/>
          </p:cNvSpPr>
          <p:nvPr>
            <p:ph type="body" idx="3"/>
          </p:nvPr>
        </p:nvSpPr>
        <p:spPr>
          <a:xfrm>
            <a:off x="4624612" y="2400625"/>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5" name="Shape 535"/>
          <p:cNvSpPr txBox="1">
            <a:spLocks noGrp="1"/>
          </p:cNvSpPr>
          <p:nvPr>
            <p:ph type="body" idx="4"/>
          </p:nvPr>
        </p:nvSpPr>
        <p:spPr>
          <a:xfrm>
            <a:off x="7209514" y="2400625"/>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6" name="Shape 536"/>
          <p:cNvSpPr txBox="1">
            <a:spLocks noGrp="1"/>
          </p:cNvSpPr>
          <p:nvPr>
            <p:ph type="body" idx="5"/>
          </p:nvPr>
        </p:nvSpPr>
        <p:spPr>
          <a:xfrm>
            <a:off x="4624612" y="2955016"/>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7" name="Shape 537"/>
          <p:cNvSpPr txBox="1">
            <a:spLocks noGrp="1"/>
          </p:cNvSpPr>
          <p:nvPr>
            <p:ph type="body" idx="6"/>
          </p:nvPr>
        </p:nvSpPr>
        <p:spPr>
          <a:xfrm>
            <a:off x="7209514" y="2955016"/>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8" name="Shape 538"/>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9" name="Shape 539"/>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0" name="Shape 540"/>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1" name="Shape 541"/>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2" name="Shape 542"/>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3" name="Shape 543"/>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544" name="Shape 544"/>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545" name="Shape 545"/>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546"/>
        <p:cNvGrpSpPr/>
        <p:nvPr/>
      </p:nvGrpSpPr>
      <p:grpSpPr>
        <a:xfrm>
          <a:off x="0" y="0"/>
          <a:ext cx="0" cy="0"/>
          <a:chOff x="0" y="0"/>
          <a:chExt cx="0" cy="0"/>
        </a:xfrm>
      </p:grpSpPr>
      <p:pic>
        <p:nvPicPr>
          <p:cNvPr id="547" name="Shape 547"/>
          <p:cNvPicPr preferRelativeResize="0"/>
          <p:nvPr/>
        </p:nvPicPr>
        <p:blipFill rotWithShape="1">
          <a:blip r:embed="rId2">
            <a:alphaModFix/>
          </a:blip>
          <a:srcRect/>
          <a:stretch/>
        </p:blipFill>
        <p:spPr>
          <a:xfrm>
            <a:off x="-8800" y="0"/>
            <a:ext cx="9152699" cy="6858000"/>
          </a:xfrm>
          <a:prstGeom prst="rect">
            <a:avLst/>
          </a:prstGeom>
          <a:noFill/>
          <a:ln>
            <a:noFill/>
          </a:ln>
        </p:spPr>
      </p:pic>
      <p:sp>
        <p:nvSpPr>
          <p:cNvPr id="548" name="Shape 548"/>
          <p:cNvSpPr/>
          <p:nvPr/>
        </p:nvSpPr>
        <p:spPr>
          <a:xfrm>
            <a:off x="0" y="2120455"/>
            <a:ext cx="9144000" cy="3983100"/>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llerta"/>
              <a:ea typeface="Allerta"/>
              <a:cs typeface="Allerta"/>
              <a:sym typeface="Allerta"/>
            </a:endParaRPr>
          </a:p>
        </p:txBody>
      </p:sp>
      <p:sp>
        <p:nvSpPr>
          <p:cNvPr id="549" name="Shape 549"/>
          <p:cNvSpPr txBox="1">
            <a:spLocks noGrp="1"/>
          </p:cNvSpPr>
          <p:nvPr>
            <p:ph type="title"/>
          </p:nvPr>
        </p:nvSpPr>
        <p:spPr>
          <a:xfrm>
            <a:off x="214312" y="3629025"/>
            <a:ext cx="36750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0" name="Shape 550"/>
          <p:cNvSpPr txBox="1">
            <a:spLocks noGrp="1"/>
          </p:cNvSpPr>
          <p:nvPr>
            <p:ph type="body" idx="1"/>
          </p:nvPr>
        </p:nvSpPr>
        <p:spPr>
          <a:xfrm>
            <a:off x="4624612" y="2456788"/>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1" name="Shape 551"/>
          <p:cNvSpPr txBox="1">
            <a:spLocks noGrp="1"/>
          </p:cNvSpPr>
          <p:nvPr>
            <p:ph type="body" idx="2"/>
          </p:nvPr>
        </p:nvSpPr>
        <p:spPr>
          <a:xfrm>
            <a:off x="7209514" y="2456788"/>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2" name="Shape 552"/>
          <p:cNvSpPr txBox="1">
            <a:spLocks noGrp="1"/>
          </p:cNvSpPr>
          <p:nvPr>
            <p:ph type="body" idx="3"/>
          </p:nvPr>
        </p:nvSpPr>
        <p:spPr>
          <a:xfrm>
            <a:off x="4624612" y="2998966"/>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3" name="Shape 553"/>
          <p:cNvSpPr txBox="1">
            <a:spLocks noGrp="1"/>
          </p:cNvSpPr>
          <p:nvPr>
            <p:ph type="body" idx="4"/>
          </p:nvPr>
        </p:nvSpPr>
        <p:spPr>
          <a:xfrm>
            <a:off x="7209514" y="2998966"/>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4" name="Shape 554"/>
          <p:cNvSpPr txBox="1">
            <a:spLocks noGrp="1"/>
          </p:cNvSpPr>
          <p:nvPr>
            <p:ph type="body" idx="5"/>
          </p:nvPr>
        </p:nvSpPr>
        <p:spPr>
          <a:xfrm>
            <a:off x="4624612" y="3553357"/>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5" name="Shape 555"/>
          <p:cNvSpPr txBox="1">
            <a:spLocks noGrp="1"/>
          </p:cNvSpPr>
          <p:nvPr>
            <p:ph type="body" idx="6"/>
          </p:nvPr>
        </p:nvSpPr>
        <p:spPr>
          <a:xfrm>
            <a:off x="7209514" y="3553357"/>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6" name="Shape 556"/>
          <p:cNvSpPr txBox="1">
            <a:spLocks noGrp="1"/>
          </p:cNvSpPr>
          <p:nvPr>
            <p:ph type="body" idx="7"/>
          </p:nvPr>
        </p:nvSpPr>
        <p:spPr>
          <a:xfrm>
            <a:off x="4624612" y="4107746"/>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7" name="Shape 557"/>
          <p:cNvSpPr txBox="1">
            <a:spLocks noGrp="1"/>
          </p:cNvSpPr>
          <p:nvPr>
            <p:ph type="body" idx="8"/>
          </p:nvPr>
        </p:nvSpPr>
        <p:spPr>
          <a:xfrm>
            <a:off x="7209514" y="4107746"/>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8" name="Shape 558"/>
          <p:cNvSpPr txBox="1">
            <a:spLocks noGrp="1"/>
          </p:cNvSpPr>
          <p:nvPr>
            <p:ph type="body" idx="9"/>
          </p:nvPr>
        </p:nvSpPr>
        <p:spPr>
          <a:xfrm>
            <a:off x="4624612" y="4662137"/>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9" name="Shape 559"/>
          <p:cNvSpPr txBox="1">
            <a:spLocks noGrp="1"/>
          </p:cNvSpPr>
          <p:nvPr>
            <p:ph type="body" idx="13"/>
          </p:nvPr>
        </p:nvSpPr>
        <p:spPr>
          <a:xfrm>
            <a:off x="7209514" y="4662137"/>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0" name="Shape 560"/>
          <p:cNvSpPr txBox="1">
            <a:spLocks noGrp="1"/>
          </p:cNvSpPr>
          <p:nvPr>
            <p:ph type="body" idx="14"/>
          </p:nvPr>
        </p:nvSpPr>
        <p:spPr>
          <a:xfrm>
            <a:off x="4624612" y="5216525"/>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1" name="Shape 561"/>
          <p:cNvSpPr txBox="1">
            <a:spLocks noGrp="1"/>
          </p:cNvSpPr>
          <p:nvPr>
            <p:ph type="body" idx="15"/>
          </p:nvPr>
        </p:nvSpPr>
        <p:spPr>
          <a:xfrm>
            <a:off x="7209514" y="5216525"/>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562"/>
        <p:cNvGrpSpPr/>
        <p:nvPr/>
      </p:nvGrpSpPr>
      <p:grpSpPr>
        <a:xfrm>
          <a:off x="0" y="0"/>
          <a:ext cx="0" cy="0"/>
          <a:chOff x="0" y="0"/>
          <a:chExt cx="0" cy="0"/>
        </a:xfrm>
      </p:grpSpPr>
      <p:sp>
        <p:nvSpPr>
          <p:cNvPr id="563" name="Shape 563"/>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564" name="Shape 564"/>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565" name="Shape 565"/>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566" name="Shape 566"/>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567" name="Shape 567"/>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568" name="Shape 568"/>
          <p:cNvSpPr txBox="1">
            <a:spLocks noGrp="1"/>
          </p:cNvSpPr>
          <p:nvPr>
            <p:ph type="title"/>
          </p:nvPr>
        </p:nvSpPr>
        <p:spPr>
          <a:xfrm>
            <a:off x="216565" y="2829675"/>
            <a:ext cx="8620500" cy="868499"/>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569"/>
        <p:cNvGrpSpPr/>
        <p:nvPr/>
      </p:nvGrpSpPr>
      <p:grpSpPr>
        <a:xfrm>
          <a:off x="0" y="0"/>
          <a:ext cx="0" cy="0"/>
          <a:chOff x="0" y="0"/>
          <a:chExt cx="0" cy="0"/>
        </a:xfrm>
      </p:grpSpPr>
      <p:sp>
        <p:nvSpPr>
          <p:cNvPr id="570" name="Shape 570"/>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571" name="Shape 571"/>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572" name="Shape 572"/>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573" name="Shape 573"/>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574" name="Shape 574"/>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575" name="Shape 575"/>
          <p:cNvSpPr txBox="1">
            <a:spLocks noGrp="1"/>
          </p:cNvSpPr>
          <p:nvPr>
            <p:ph type="title"/>
          </p:nvPr>
        </p:nvSpPr>
        <p:spPr>
          <a:xfrm>
            <a:off x="216565" y="2829675"/>
            <a:ext cx="8620500" cy="868499"/>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576"/>
        <p:cNvGrpSpPr/>
        <p:nvPr/>
      </p:nvGrpSpPr>
      <p:grpSpPr>
        <a:xfrm>
          <a:off x="0" y="0"/>
          <a:ext cx="0" cy="0"/>
          <a:chOff x="0" y="0"/>
          <a:chExt cx="0" cy="0"/>
        </a:xfrm>
      </p:grpSpPr>
      <p:sp>
        <p:nvSpPr>
          <p:cNvPr id="577" name="Shape 577"/>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578" name="Shape 578"/>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579" name="Shape 579"/>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580" name="Shape 580"/>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581" name="Shape 581"/>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582" name="Shape 582"/>
          <p:cNvSpPr txBox="1">
            <a:spLocks noGrp="1"/>
          </p:cNvSpPr>
          <p:nvPr>
            <p:ph type="title"/>
          </p:nvPr>
        </p:nvSpPr>
        <p:spPr>
          <a:xfrm>
            <a:off x="216565" y="2829675"/>
            <a:ext cx="8620500" cy="868499"/>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able Page">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5" name="Shape 585"/>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586" name="Shape 58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587" name="Shape 587"/>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588" name="Shape 588"/>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62"/>
        <p:cNvGrpSpPr/>
        <p:nvPr/>
      </p:nvGrpSpPr>
      <p:grpSpPr>
        <a:xfrm>
          <a:off x="0" y="0"/>
          <a:ext cx="0" cy="0"/>
          <a:chOff x="0" y="0"/>
          <a:chExt cx="0" cy="0"/>
        </a:xfrm>
      </p:grpSpPr>
      <p:sp>
        <p:nvSpPr>
          <p:cNvPr id="63" name="Shape 63"/>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4" name="Shape 64"/>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sp>
        <p:nvSpPr>
          <p:cNvPr id="65" name="Shape 65"/>
          <p:cNvSpPr txBox="1">
            <a:spLocks noGrp="1"/>
          </p:cNvSpPr>
          <p:nvPr>
            <p:ph type="title"/>
          </p:nvPr>
        </p:nvSpPr>
        <p:spPr>
          <a:xfrm>
            <a:off x="214313" y="2914650"/>
            <a:ext cx="3675061"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2"/>
          </p:nvPr>
        </p:nvSpPr>
        <p:spPr>
          <a:xfrm>
            <a:off x="7209514" y="1858449"/>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3"/>
          </p:nvPr>
        </p:nvSpPr>
        <p:spPr>
          <a:xfrm>
            <a:off x="4624612" y="240062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4"/>
          </p:nvPr>
        </p:nvSpPr>
        <p:spPr>
          <a:xfrm>
            <a:off x="7209514" y="240062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body" idx="5"/>
          </p:nvPr>
        </p:nvSpPr>
        <p:spPr>
          <a:xfrm>
            <a:off x="4624612" y="295501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6"/>
          </p:nvPr>
        </p:nvSpPr>
        <p:spPr>
          <a:xfrm>
            <a:off x="7209514" y="295501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8"/>
          </p:nvPr>
        </p:nvSpPr>
        <p:spPr>
          <a:xfrm>
            <a:off x="7209514" y="350940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3"/>
          </p:nvPr>
        </p:nvSpPr>
        <p:spPr>
          <a:xfrm>
            <a:off x="7209514" y="4063798"/>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15"/>
          </p:nvPr>
        </p:nvSpPr>
        <p:spPr>
          <a:xfrm>
            <a:off x="7209514" y="4618185"/>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78" name="Shape 7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79" name="Shape 7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Chart Page">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1" name="Shape 591"/>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592" name="Shape 59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593" name="Shape 593"/>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594" name="Shape 594"/>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595"/>
        <p:cNvGrpSpPr/>
        <p:nvPr/>
      </p:nvGrpSpPr>
      <p:grpSpPr>
        <a:xfrm>
          <a:off x="0" y="0"/>
          <a:ext cx="0" cy="0"/>
          <a:chOff x="0" y="0"/>
          <a:chExt cx="0" cy="0"/>
        </a:xfrm>
      </p:grpSpPr>
      <p:sp>
        <p:nvSpPr>
          <p:cNvPr id="596" name="Shape 596"/>
          <p:cNvSpPr>
            <a:spLocks noGrp="1"/>
          </p:cNvSpPr>
          <p:nvPr>
            <p:ph type="pic" idx="2"/>
          </p:nvPr>
        </p:nvSpPr>
        <p:spPr>
          <a:xfrm>
            <a:off x="0" y="0"/>
            <a:ext cx="3000000" cy="3000000"/>
          </a:xfrm>
          <a:prstGeom prst="rect">
            <a:avLst/>
          </a:prstGeom>
          <a:noFill/>
          <a:ln>
            <a:noFill/>
          </a:ln>
        </p:spPr>
      </p:sp>
      <p:sp>
        <p:nvSpPr>
          <p:cNvPr id="597" name="Shape 59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8" name="Shape 598"/>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599" name="Shape 59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600" name="Shape 600"/>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01" name="Shape 601"/>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602"/>
        <p:cNvGrpSpPr/>
        <p:nvPr/>
      </p:nvGrpSpPr>
      <p:grpSpPr>
        <a:xfrm>
          <a:off x="0" y="0"/>
          <a:ext cx="0" cy="0"/>
          <a:chOff x="0" y="0"/>
          <a:chExt cx="0" cy="0"/>
        </a:xfrm>
      </p:grpSpPr>
      <p:sp>
        <p:nvSpPr>
          <p:cNvPr id="603" name="Shape 603"/>
          <p:cNvSpPr>
            <a:spLocks noGrp="1"/>
          </p:cNvSpPr>
          <p:nvPr>
            <p:ph type="pic" idx="2"/>
          </p:nvPr>
        </p:nvSpPr>
        <p:spPr>
          <a:xfrm>
            <a:off x="0" y="0"/>
            <a:ext cx="9144000" cy="6858000"/>
          </a:xfrm>
          <a:prstGeom prst="rect">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604"/>
        <p:cNvGrpSpPr/>
        <p:nvPr/>
      </p:nvGrpSpPr>
      <p:grpSpPr>
        <a:xfrm>
          <a:off x="0" y="0"/>
          <a:ext cx="0" cy="0"/>
          <a:chOff x="0" y="0"/>
          <a:chExt cx="0" cy="0"/>
        </a:xfrm>
      </p:grpSpPr>
      <p:sp>
        <p:nvSpPr>
          <p:cNvPr id="605" name="Shape 60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6" name="Shape 60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7" name="Shape 607"/>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baseline="0">
                <a:solidFill>
                  <a:schemeClr val="lt1"/>
                </a:solidFill>
                <a:latin typeface="Calibri"/>
                <a:ea typeface="Calibri"/>
                <a:cs typeface="Calibri"/>
                <a:sym typeface="Calibri"/>
              </a:rPr>
              <a:t> </a:t>
            </a:r>
          </a:p>
        </p:txBody>
      </p:sp>
      <p:pic>
        <p:nvPicPr>
          <p:cNvPr id="608" name="Shape 608"/>
          <p:cNvPicPr preferRelativeResize="0"/>
          <p:nvPr/>
        </p:nvPicPr>
        <p:blipFill rotWithShape="1">
          <a:blip r:embed="rId2">
            <a:alphaModFix/>
          </a:blip>
          <a:srcRect/>
          <a:stretch/>
        </p:blipFill>
        <p:spPr>
          <a:xfrm>
            <a:off x="140803" y="6519775"/>
            <a:ext cx="1974600" cy="159599"/>
          </a:xfrm>
          <a:prstGeom prst="rect">
            <a:avLst/>
          </a:prstGeom>
          <a:noFill/>
          <a:ln>
            <a:noFill/>
          </a:ln>
        </p:spPr>
      </p:pic>
      <p:sp>
        <p:nvSpPr>
          <p:cNvPr id="609" name="Shape 60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sp>
        <p:nvSpPr>
          <p:cNvPr id="610" name="Shape 610"/>
          <p:cNvSpPr/>
          <p:nvPr/>
        </p:nvSpPr>
        <p:spPr>
          <a:xfrm>
            <a:off x="195229" y="6519775"/>
            <a:ext cx="1920300" cy="159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End Slide">
    <p:spTree>
      <p:nvGrpSpPr>
        <p:cNvPr id="1" name="Shape 611"/>
        <p:cNvGrpSpPr/>
        <p:nvPr/>
      </p:nvGrpSpPr>
      <p:grpSpPr>
        <a:xfrm>
          <a:off x="0" y="0"/>
          <a:ext cx="0" cy="0"/>
          <a:chOff x="0" y="0"/>
          <a:chExt cx="0" cy="0"/>
        </a:xfrm>
      </p:grpSpPr>
      <p:pic>
        <p:nvPicPr>
          <p:cNvPr id="612" name="Shape 61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13" name="Shape 613"/>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614" name="Shape 614"/>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615" name="Shape 615"/>
          <p:cNvSpPr txBox="1"/>
          <p:nvPr/>
        </p:nvSpPr>
        <p:spPr>
          <a:xfrm>
            <a:off x="216565" y="2852946"/>
            <a:ext cx="8620500" cy="876899"/>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rgbClr val="23593E"/>
              </a:solidFill>
              <a:latin typeface="Allerta"/>
              <a:ea typeface="Allerta"/>
              <a:cs typeface="Allerta"/>
              <a:sym typeface="Allerta"/>
            </a:endParaRPr>
          </a:p>
        </p:txBody>
      </p:sp>
      <p:pic>
        <p:nvPicPr>
          <p:cNvPr id="616" name="Shape 616"/>
          <p:cNvPicPr preferRelativeResize="0"/>
          <p:nvPr/>
        </p:nvPicPr>
        <p:blipFill rotWithShape="1">
          <a:blip r:embed="rId3">
            <a:alphaModFix/>
          </a:blip>
          <a:srcRect/>
          <a:stretch/>
        </p:blipFill>
        <p:spPr>
          <a:xfrm>
            <a:off x="219317" y="225993"/>
            <a:ext cx="1640400" cy="807900"/>
          </a:xfrm>
          <a:prstGeom prst="rect">
            <a:avLst/>
          </a:prstGeom>
          <a:noFill/>
          <a:ln>
            <a:noFill/>
          </a:ln>
        </p:spPr>
      </p:pic>
      <p:sp>
        <p:nvSpPr>
          <p:cNvPr id="617" name="Shape 617"/>
          <p:cNvSpPr txBox="1">
            <a:spLocks noGrp="1"/>
          </p:cNvSpPr>
          <p:nvPr>
            <p:ph type="title"/>
          </p:nvPr>
        </p:nvSpPr>
        <p:spPr>
          <a:xfrm>
            <a:off x="219317" y="2852946"/>
            <a:ext cx="8617800" cy="876899"/>
          </a:xfrm>
          <a:prstGeom prst="rect">
            <a:avLst/>
          </a:prstGeom>
          <a:noFill/>
          <a:ln>
            <a:noFill/>
          </a:ln>
        </p:spPr>
        <p:txBody>
          <a:bodyPr lIns="91425" tIns="91425" rIns="91425" bIns="91425" anchor="ctr" anchorCtr="0"/>
          <a:lstStyle>
            <a:lvl1pPr algn="l" rtl="0">
              <a:spcBef>
                <a:spcPts val="0"/>
              </a:spcBef>
              <a:buClr>
                <a:schemeClr val="dk1"/>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0" name="Shape 620"/>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1" name="Shape 621"/>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2" name="Shape 62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623" name="Shape 62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624" name="Shape 624"/>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25" name="Shape 625"/>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8" name="Shape 628"/>
          <p:cNvSpPr txBox="1">
            <a:spLocks noGrp="1"/>
          </p:cNvSpPr>
          <p:nvPr>
            <p:ph type="body" idx="1"/>
          </p:nvPr>
        </p:nvSpPr>
        <p:spPr>
          <a:xfrm>
            <a:off x="457200" y="1550987"/>
            <a:ext cx="4040099" cy="639900"/>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29" name="Shape 629"/>
          <p:cNvSpPr txBox="1">
            <a:spLocks noGrp="1"/>
          </p:cNvSpPr>
          <p:nvPr>
            <p:ph type="body" idx="2"/>
          </p:nvPr>
        </p:nvSpPr>
        <p:spPr>
          <a:xfrm>
            <a:off x="457200" y="2190750"/>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0" name="Shape 630"/>
          <p:cNvSpPr txBox="1">
            <a:spLocks noGrp="1"/>
          </p:cNvSpPr>
          <p:nvPr>
            <p:ph type="body" idx="3"/>
          </p:nvPr>
        </p:nvSpPr>
        <p:spPr>
          <a:xfrm>
            <a:off x="4645025" y="1550987"/>
            <a:ext cx="4041900" cy="639900"/>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31" name="Shape 631"/>
          <p:cNvSpPr txBox="1">
            <a:spLocks noGrp="1"/>
          </p:cNvSpPr>
          <p:nvPr>
            <p:ph type="body" idx="4"/>
          </p:nvPr>
        </p:nvSpPr>
        <p:spPr>
          <a:xfrm>
            <a:off x="4645025" y="2190750"/>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2" name="Shape 63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633" name="Shape 63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634" name="Shape 634"/>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35" name="Shape 635"/>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636"/>
        <p:cNvGrpSpPr/>
        <p:nvPr/>
      </p:nvGrpSpPr>
      <p:grpSpPr>
        <a:xfrm>
          <a:off x="0" y="0"/>
          <a:ext cx="0" cy="0"/>
          <a:chOff x="0" y="0"/>
          <a:chExt cx="0" cy="0"/>
        </a:xfrm>
      </p:grpSpPr>
      <p:sp>
        <p:nvSpPr>
          <p:cNvPr id="637" name="Shape 637"/>
          <p:cNvSpPr>
            <a:spLocks noGrp="1"/>
          </p:cNvSpPr>
          <p:nvPr>
            <p:ph type="pic" idx="2"/>
          </p:nvPr>
        </p:nvSpPr>
        <p:spPr>
          <a:xfrm>
            <a:off x="4578350" y="1600200"/>
            <a:ext cx="4108500" cy="4526100"/>
          </a:xfrm>
          <a:prstGeom prst="rect">
            <a:avLst/>
          </a:prstGeom>
          <a:noFill/>
          <a:ln>
            <a:noFill/>
          </a:ln>
        </p:spPr>
      </p:sp>
      <p:sp>
        <p:nvSpPr>
          <p:cNvPr id="638" name="Shape 6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9" name="Shape 639"/>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0" name="Shape 640"/>
          <p:cNvSpPr txBox="1">
            <a:spLocks noGrp="1"/>
          </p:cNvSpPr>
          <p:nvPr>
            <p:ph type="body" idx="3"/>
          </p:nvPr>
        </p:nvSpPr>
        <p:spPr>
          <a:xfrm>
            <a:off x="4578350" y="5646676"/>
            <a:ext cx="41085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1" name="Shape 641"/>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642" name="Shape 64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643" name="Shape 643"/>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44" name="Shape 644"/>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645"/>
        <p:cNvGrpSpPr/>
        <p:nvPr/>
      </p:nvGrpSpPr>
      <p:grpSpPr>
        <a:xfrm>
          <a:off x="0" y="0"/>
          <a:ext cx="0" cy="0"/>
          <a:chOff x="0" y="0"/>
          <a:chExt cx="0" cy="0"/>
        </a:xfrm>
      </p:grpSpPr>
      <p:sp>
        <p:nvSpPr>
          <p:cNvPr id="646" name="Shape 646"/>
          <p:cNvSpPr>
            <a:spLocks noGrp="1"/>
          </p:cNvSpPr>
          <p:nvPr>
            <p:ph type="pic" idx="2"/>
          </p:nvPr>
        </p:nvSpPr>
        <p:spPr>
          <a:xfrm>
            <a:off x="4578350" y="3892046"/>
            <a:ext cx="4108500" cy="2234100"/>
          </a:xfrm>
          <a:prstGeom prst="rect">
            <a:avLst/>
          </a:prstGeom>
          <a:noFill/>
          <a:ln>
            <a:noFill/>
          </a:ln>
        </p:spPr>
      </p:sp>
      <p:sp>
        <p:nvSpPr>
          <p:cNvPr id="647" name="Shape 647"/>
          <p:cNvSpPr>
            <a:spLocks noGrp="1"/>
          </p:cNvSpPr>
          <p:nvPr>
            <p:ph type="pic" idx="3"/>
          </p:nvPr>
        </p:nvSpPr>
        <p:spPr>
          <a:xfrm>
            <a:off x="4578350" y="1600200"/>
            <a:ext cx="4108500" cy="2234100"/>
          </a:xfrm>
          <a:prstGeom prst="rect">
            <a:avLst/>
          </a:prstGeom>
          <a:noFill/>
          <a:ln>
            <a:noFill/>
          </a:ln>
        </p:spPr>
      </p:sp>
      <p:sp>
        <p:nvSpPr>
          <p:cNvPr id="648" name="Shape 6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9" name="Shape 649"/>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0" name="Shape 650"/>
          <p:cNvSpPr txBox="1">
            <a:spLocks noGrp="1"/>
          </p:cNvSpPr>
          <p:nvPr>
            <p:ph type="body" idx="4"/>
          </p:nvPr>
        </p:nvSpPr>
        <p:spPr>
          <a:xfrm>
            <a:off x="4578350" y="5646676"/>
            <a:ext cx="41085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1" name="Shape 651"/>
          <p:cNvSpPr txBox="1">
            <a:spLocks noGrp="1"/>
          </p:cNvSpPr>
          <p:nvPr>
            <p:ph type="body" idx="5"/>
          </p:nvPr>
        </p:nvSpPr>
        <p:spPr>
          <a:xfrm>
            <a:off x="4578350" y="3354830"/>
            <a:ext cx="41085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2" name="Shape 65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653" name="Shape 65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654" name="Shape 654"/>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55" name="Shape 655"/>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wo Images">
    <p:spTree>
      <p:nvGrpSpPr>
        <p:cNvPr id="1" name="Shape 656"/>
        <p:cNvGrpSpPr/>
        <p:nvPr/>
      </p:nvGrpSpPr>
      <p:grpSpPr>
        <a:xfrm>
          <a:off x="0" y="0"/>
          <a:ext cx="0" cy="0"/>
          <a:chOff x="0" y="0"/>
          <a:chExt cx="0" cy="0"/>
        </a:xfrm>
      </p:grpSpPr>
      <p:sp>
        <p:nvSpPr>
          <p:cNvPr id="657" name="Shape 657"/>
          <p:cNvSpPr>
            <a:spLocks noGrp="1"/>
          </p:cNvSpPr>
          <p:nvPr>
            <p:ph type="pic" idx="2"/>
          </p:nvPr>
        </p:nvSpPr>
        <p:spPr>
          <a:xfrm>
            <a:off x="4616450" y="1600200"/>
            <a:ext cx="4070399" cy="4526100"/>
          </a:xfrm>
          <a:prstGeom prst="rect">
            <a:avLst/>
          </a:prstGeom>
          <a:noFill/>
          <a:ln>
            <a:noFill/>
          </a:ln>
        </p:spPr>
      </p:sp>
      <p:sp>
        <p:nvSpPr>
          <p:cNvPr id="658" name="Shape 6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9" name="Shape 659"/>
          <p:cNvSpPr txBox="1">
            <a:spLocks noGrp="1"/>
          </p:cNvSpPr>
          <p:nvPr>
            <p:ph type="body" idx="1"/>
          </p:nvPr>
        </p:nvSpPr>
        <p:spPr>
          <a:xfrm>
            <a:off x="4616450" y="5646676"/>
            <a:ext cx="4070399"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0" name="Shape 660"/>
          <p:cNvSpPr>
            <a:spLocks noGrp="1"/>
          </p:cNvSpPr>
          <p:nvPr>
            <p:ph type="pic" idx="3"/>
          </p:nvPr>
        </p:nvSpPr>
        <p:spPr>
          <a:xfrm>
            <a:off x="457199" y="1600200"/>
            <a:ext cx="4073400" cy="4526100"/>
          </a:xfrm>
          <a:prstGeom prst="rect">
            <a:avLst/>
          </a:prstGeom>
          <a:noFill/>
          <a:ln>
            <a:noFill/>
          </a:ln>
        </p:spPr>
      </p:sp>
      <p:sp>
        <p:nvSpPr>
          <p:cNvPr id="661" name="Shape 661"/>
          <p:cNvSpPr txBox="1">
            <a:spLocks noGrp="1"/>
          </p:cNvSpPr>
          <p:nvPr>
            <p:ph type="body" idx="4"/>
          </p:nvPr>
        </p:nvSpPr>
        <p:spPr>
          <a:xfrm>
            <a:off x="457197" y="5646676"/>
            <a:ext cx="40734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2" name="Shape 66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663" name="Shape 66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664" name="Shape 664"/>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65" name="Shape 665"/>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80"/>
        <p:cNvGrpSpPr/>
        <p:nvPr/>
      </p:nvGrpSpPr>
      <p:grpSpPr>
        <a:xfrm>
          <a:off x="0" y="0"/>
          <a:ext cx="0" cy="0"/>
          <a:chOff x="0" y="0"/>
          <a:chExt cx="0" cy="0"/>
        </a:xfrm>
      </p:grpSpPr>
      <p:pic>
        <p:nvPicPr>
          <p:cNvPr id="81" name="Shape 81"/>
          <p:cNvPicPr preferRelativeResize="0"/>
          <p:nvPr/>
        </p:nvPicPr>
        <p:blipFill rotWithShape="1">
          <a:blip r:embed="rId2">
            <a:alphaModFix/>
          </a:blip>
          <a:srcRect l="15875" t="20272" r="13477"/>
          <a:stretch/>
        </p:blipFill>
        <p:spPr>
          <a:xfrm>
            <a:off x="-1" y="0"/>
            <a:ext cx="9144001" cy="6893054"/>
          </a:xfrm>
          <a:prstGeom prst="rect">
            <a:avLst/>
          </a:prstGeom>
          <a:noFill/>
          <a:ln>
            <a:noFill/>
          </a:ln>
        </p:spPr>
      </p:pic>
      <p:sp>
        <p:nvSpPr>
          <p:cNvPr id="82" name="Shape 82"/>
          <p:cNvSpPr/>
          <p:nvPr/>
        </p:nvSpPr>
        <p:spPr>
          <a:xfrm>
            <a:off x="-1" y="2120455"/>
            <a:ext cx="9144001" cy="3983054"/>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llerta"/>
              <a:ea typeface="Allerta"/>
              <a:cs typeface="Allerta"/>
              <a:sym typeface="Allerta"/>
            </a:endParaRPr>
          </a:p>
        </p:txBody>
      </p:sp>
      <p:sp>
        <p:nvSpPr>
          <p:cNvPr id="83" name="Shape 83"/>
          <p:cNvSpPr txBox="1">
            <a:spLocks noGrp="1"/>
          </p:cNvSpPr>
          <p:nvPr>
            <p:ph type="title"/>
          </p:nvPr>
        </p:nvSpPr>
        <p:spPr>
          <a:xfrm>
            <a:off x="214313" y="3629025"/>
            <a:ext cx="3675061"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1"/>
          </p:nvPr>
        </p:nvSpPr>
        <p:spPr>
          <a:xfrm>
            <a:off x="4624612" y="2456788"/>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2"/>
          </p:nvPr>
        </p:nvSpPr>
        <p:spPr>
          <a:xfrm>
            <a:off x="7209514" y="2456788"/>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body" idx="3"/>
          </p:nvPr>
        </p:nvSpPr>
        <p:spPr>
          <a:xfrm>
            <a:off x="4624612" y="2998966"/>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4"/>
          </p:nvPr>
        </p:nvSpPr>
        <p:spPr>
          <a:xfrm>
            <a:off x="7209514" y="2998966"/>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5"/>
          </p:nvPr>
        </p:nvSpPr>
        <p:spPr>
          <a:xfrm>
            <a:off x="4624612" y="355335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txBox="1">
            <a:spLocks noGrp="1"/>
          </p:cNvSpPr>
          <p:nvPr>
            <p:ph type="body" idx="6"/>
          </p:nvPr>
        </p:nvSpPr>
        <p:spPr>
          <a:xfrm>
            <a:off x="7209514" y="355335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7"/>
          </p:nvPr>
        </p:nvSpPr>
        <p:spPr>
          <a:xfrm>
            <a:off x="4624612" y="4107746"/>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8"/>
          </p:nvPr>
        </p:nvSpPr>
        <p:spPr>
          <a:xfrm>
            <a:off x="7209514" y="4107746"/>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9"/>
          </p:nvPr>
        </p:nvSpPr>
        <p:spPr>
          <a:xfrm>
            <a:off x="4624612" y="466213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body" idx="13"/>
          </p:nvPr>
        </p:nvSpPr>
        <p:spPr>
          <a:xfrm>
            <a:off x="7209514" y="466213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4" name="Shape 94"/>
          <p:cNvSpPr txBox="1">
            <a:spLocks noGrp="1"/>
          </p:cNvSpPr>
          <p:nvPr>
            <p:ph type="body" idx="14"/>
          </p:nvPr>
        </p:nvSpPr>
        <p:spPr>
          <a:xfrm>
            <a:off x="4624612" y="5216525"/>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15"/>
          </p:nvPr>
        </p:nvSpPr>
        <p:spPr>
          <a:xfrm>
            <a:off x="7209514" y="5216525"/>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Four Images">
    <p:spTree>
      <p:nvGrpSpPr>
        <p:cNvPr id="1" name="Shape 666"/>
        <p:cNvGrpSpPr/>
        <p:nvPr/>
      </p:nvGrpSpPr>
      <p:grpSpPr>
        <a:xfrm>
          <a:off x="0" y="0"/>
          <a:ext cx="0" cy="0"/>
          <a:chOff x="0" y="0"/>
          <a:chExt cx="0" cy="0"/>
        </a:xfrm>
      </p:grpSpPr>
      <p:sp>
        <p:nvSpPr>
          <p:cNvPr id="667" name="Shape 667"/>
          <p:cNvSpPr>
            <a:spLocks noGrp="1"/>
          </p:cNvSpPr>
          <p:nvPr>
            <p:ph type="pic" idx="2"/>
          </p:nvPr>
        </p:nvSpPr>
        <p:spPr>
          <a:xfrm>
            <a:off x="4616450" y="3892046"/>
            <a:ext cx="4070399" cy="2234100"/>
          </a:xfrm>
          <a:prstGeom prst="rect">
            <a:avLst/>
          </a:prstGeom>
          <a:noFill/>
          <a:ln>
            <a:noFill/>
          </a:ln>
        </p:spPr>
      </p:sp>
      <p:sp>
        <p:nvSpPr>
          <p:cNvPr id="668" name="Shape 668"/>
          <p:cNvSpPr>
            <a:spLocks noGrp="1"/>
          </p:cNvSpPr>
          <p:nvPr>
            <p:ph type="pic" idx="3"/>
          </p:nvPr>
        </p:nvSpPr>
        <p:spPr>
          <a:xfrm>
            <a:off x="4616450" y="1600200"/>
            <a:ext cx="4070399" cy="2234100"/>
          </a:xfrm>
          <a:prstGeom prst="rect">
            <a:avLst/>
          </a:prstGeom>
          <a:noFill/>
          <a:ln>
            <a:noFill/>
          </a:ln>
        </p:spPr>
      </p:sp>
      <p:sp>
        <p:nvSpPr>
          <p:cNvPr id="669" name="Shape 669"/>
          <p:cNvSpPr>
            <a:spLocks noGrp="1"/>
          </p:cNvSpPr>
          <p:nvPr>
            <p:ph type="pic" idx="4"/>
          </p:nvPr>
        </p:nvSpPr>
        <p:spPr>
          <a:xfrm>
            <a:off x="457197" y="1600200"/>
            <a:ext cx="4070399" cy="2234100"/>
          </a:xfrm>
          <a:prstGeom prst="rect">
            <a:avLst/>
          </a:prstGeom>
          <a:noFill/>
          <a:ln>
            <a:noFill/>
          </a:ln>
        </p:spPr>
      </p:sp>
      <p:sp>
        <p:nvSpPr>
          <p:cNvPr id="670" name="Shape 670"/>
          <p:cNvSpPr>
            <a:spLocks noGrp="1"/>
          </p:cNvSpPr>
          <p:nvPr>
            <p:ph type="pic" idx="5"/>
          </p:nvPr>
        </p:nvSpPr>
        <p:spPr>
          <a:xfrm>
            <a:off x="460372" y="3892046"/>
            <a:ext cx="4070399" cy="2234100"/>
          </a:xfrm>
          <a:prstGeom prst="rect">
            <a:avLst/>
          </a:prstGeom>
          <a:noFill/>
          <a:ln>
            <a:noFill/>
          </a:ln>
        </p:spPr>
      </p:sp>
      <p:sp>
        <p:nvSpPr>
          <p:cNvPr id="671" name="Shape 6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2" name="Shape 672"/>
          <p:cNvSpPr txBox="1">
            <a:spLocks noGrp="1"/>
          </p:cNvSpPr>
          <p:nvPr>
            <p:ph type="body" idx="1"/>
          </p:nvPr>
        </p:nvSpPr>
        <p:spPr>
          <a:xfrm>
            <a:off x="4616450" y="5646676"/>
            <a:ext cx="4070399"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3" name="Shape 673"/>
          <p:cNvSpPr txBox="1">
            <a:spLocks noGrp="1"/>
          </p:cNvSpPr>
          <p:nvPr>
            <p:ph type="body" idx="6"/>
          </p:nvPr>
        </p:nvSpPr>
        <p:spPr>
          <a:xfrm>
            <a:off x="457197" y="5646676"/>
            <a:ext cx="40734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4" name="Shape 674"/>
          <p:cNvSpPr txBox="1">
            <a:spLocks noGrp="1"/>
          </p:cNvSpPr>
          <p:nvPr>
            <p:ph type="body" idx="7"/>
          </p:nvPr>
        </p:nvSpPr>
        <p:spPr>
          <a:xfrm>
            <a:off x="4616450" y="3354830"/>
            <a:ext cx="4070399"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5" name="Shape 675"/>
          <p:cNvSpPr txBox="1">
            <a:spLocks noGrp="1"/>
          </p:cNvSpPr>
          <p:nvPr>
            <p:ph type="body" idx="8"/>
          </p:nvPr>
        </p:nvSpPr>
        <p:spPr>
          <a:xfrm>
            <a:off x="454022" y="3354830"/>
            <a:ext cx="40734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6" name="Shape 676"/>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677" name="Shape 67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678" name="Shape 678"/>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79" name="Shape 679"/>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Large Text Box">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434339" y="1219200"/>
            <a:ext cx="8275199" cy="5093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2" name="Shape 682"/>
          <p:cNvSpPr txBox="1">
            <a:spLocks noGrp="1"/>
          </p:cNvSpPr>
          <p:nvPr>
            <p:ph type="title"/>
          </p:nvPr>
        </p:nvSpPr>
        <p:spPr>
          <a:xfrm>
            <a:off x="312715" y="228600"/>
            <a:ext cx="8518499" cy="838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3" name="Shape 683"/>
          <p:cNvSpPr txBox="1">
            <a:spLocks noGrp="1"/>
          </p:cNvSpPr>
          <p:nvPr>
            <p:ph type="body" idx="2"/>
          </p:nvPr>
        </p:nvSpPr>
        <p:spPr>
          <a:xfrm>
            <a:off x="312715" y="6432514"/>
            <a:ext cx="6934199" cy="304799"/>
          </a:xfrm>
          <a:prstGeom prst="rect">
            <a:avLst/>
          </a:prstGeom>
          <a:noFill/>
          <a:ln>
            <a:noFill/>
          </a:ln>
        </p:spPr>
        <p:txBody>
          <a:bodyPr lIns="91425" tIns="91425" rIns="91425" bIns="91425" anchor="b" anchorCtr="0"/>
          <a:lstStyle>
            <a:lvl1pPr marL="0" indent="0"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96"/>
        <p:cNvGrpSpPr/>
        <p:nvPr/>
      </p:nvGrpSpPr>
      <p:grpSpPr>
        <a:xfrm>
          <a:off x="0" y="0"/>
          <a:ext cx="0" cy="0"/>
          <a:chOff x="0" y="0"/>
          <a:chExt cx="0" cy="0"/>
        </a:xfrm>
      </p:grpSpPr>
      <p:sp>
        <p:nvSpPr>
          <p:cNvPr id="97" name="Shape 97"/>
          <p:cNvSpPr/>
          <p:nvPr/>
        </p:nvSpPr>
        <p:spPr>
          <a:xfrm>
            <a:off x="0" y="0"/>
            <a:ext cx="9144000" cy="6858000"/>
          </a:xfrm>
          <a:prstGeom prst="rect">
            <a:avLst/>
          </a:prstGeom>
          <a:solidFill>
            <a:srgbClr val="24593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98" name="Shape 98"/>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99" name="Shape 99"/>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00" name="Shape 100"/>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01" name="Shape 101"/>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02" name="Shape 102"/>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theme" Target="../theme/theme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a:lvl1pPr>
            <a:lvl2pPr marL="742950" marR="0" indent="-158750" algn="l" rtl="0">
              <a:spcBef>
                <a:spcPts val="400"/>
              </a:spcBef>
              <a:buClr>
                <a:schemeClr val="dk1"/>
              </a:buClr>
              <a:buFont typeface="Arial"/>
              <a:buChar char="–"/>
              <a:defRPr/>
            </a:lvl2pPr>
            <a:lvl3pPr marL="1143000" marR="0" indent="-114300" algn="l" rtl="0">
              <a:spcBef>
                <a:spcPts val="360"/>
              </a:spcBef>
              <a:buClr>
                <a:schemeClr val="dk1"/>
              </a:buClr>
              <a:buFont typeface="Arial"/>
              <a:buChar char="•"/>
              <a:defRPr/>
            </a:lvl3pPr>
            <a:lvl4pPr marL="1600200" marR="0" indent="-127000" algn="l" rtl="0">
              <a:spcBef>
                <a:spcPts val="320"/>
              </a:spcBef>
              <a:buClr>
                <a:schemeClr val="dk1"/>
              </a:buClr>
              <a:buFont typeface="Arial"/>
              <a:buChar char="–"/>
              <a:defRPr/>
            </a:lvl4pPr>
            <a:lvl5pPr marL="2057400" marR="0" indent="-127000" algn="l" rtl="0">
              <a:spcBef>
                <a:spcPts val="32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32" name="Shape 23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a:lvl1pPr>
            <a:lvl2pPr marL="742950" marR="0" indent="-158750" algn="l" rtl="0">
              <a:spcBef>
                <a:spcPts val="400"/>
              </a:spcBef>
              <a:buClr>
                <a:schemeClr val="dk1"/>
              </a:buClr>
              <a:buFont typeface="Arial"/>
              <a:buChar char="–"/>
              <a:defRPr/>
            </a:lvl2pPr>
            <a:lvl3pPr marL="1143000" marR="0" indent="-114300" algn="l" rtl="0">
              <a:spcBef>
                <a:spcPts val="360"/>
              </a:spcBef>
              <a:buClr>
                <a:schemeClr val="dk1"/>
              </a:buClr>
              <a:buFont typeface="Arial"/>
              <a:buChar char="•"/>
              <a:defRPr/>
            </a:lvl3pPr>
            <a:lvl4pPr marL="1600200" marR="0" indent="-127000" algn="l" rtl="0">
              <a:spcBef>
                <a:spcPts val="320"/>
              </a:spcBef>
              <a:buClr>
                <a:schemeClr val="dk1"/>
              </a:buClr>
              <a:buFont typeface="Arial"/>
              <a:buChar char="–"/>
              <a:defRPr/>
            </a:lvl4pPr>
            <a:lvl5pPr marL="2057400" marR="0" indent="-127000" algn="l" rtl="0">
              <a:spcBef>
                <a:spcPts val="32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62" name="Shape 46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indent="-12700" algn="l" rtl="0">
              <a:lnSpc>
                <a:spcPct val="100000"/>
              </a:lnSpc>
              <a:spcBef>
                <a:spcPts val="480"/>
              </a:spcBef>
              <a:spcAft>
                <a:spcPts val="0"/>
              </a:spcAft>
              <a:buClr>
                <a:schemeClr val="dk1"/>
              </a:buClr>
              <a:buFont typeface="Arial"/>
              <a:buChar char="•"/>
              <a:defRPr/>
            </a:lvl1pPr>
            <a:lvl2pPr marL="742950" marR="0" indent="19050" algn="l" rtl="0">
              <a:lnSpc>
                <a:spcPct val="100000"/>
              </a:lnSpc>
              <a:spcBef>
                <a:spcPts val="400"/>
              </a:spcBef>
              <a:spcAft>
                <a:spcPts val="0"/>
              </a:spcAft>
              <a:buClr>
                <a:schemeClr val="dk1"/>
              </a:buClr>
              <a:buFont typeface="Arial"/>
              <a:buChar char="–"/>
              <a:defRPr/>
            </a:lvl2pPr>
            <a:lvl3pPr marL="1143000" marR="0" indent="63500" algn="l" rtl="0">
              <a:lnSpc>
                <a:spcPct val="100000"/>
              </a:lnSpc>
              <a:spcBef>
                <a:spcPts val="360"/>
              </a:spcBef>
              <a:spcAft>
                <a:spcPts val="0"/>
              </a:spcAft>
              <a:buClr>
                <a:schemeClr val="dk1"/>
              </a:buClr>
              <a:buFont typeface="Arial"/>
              <a:buChar char="•"/>
              <a:defRPr/>
            </a:lvl3pPr>
            <a:lvl4pPr marL="1600200" marR="0" indent="50800" algn="l" rtl="0">
              <a:lnSpc>
                <a:spcPct val="100000"/>
              </a:lnSpc>
              <a:spcBef>
                <a:spcPts val="320"/>
              </a:spcBef>
              <a:spcAft>
                <a:spcPts val="0"/>
              </a:spcAft>
              <a:buClr>
                <a:schemeClr val="dk1"/>
              </a:buClr>
              <a:buFont typeface="Arial"/>
              <a:buChar char="–"/>
              <a:defRPr/>
            </a:lvl4pPr>
            <a:lvl5pPr marL="2057400" marR="0" indent="50800" algn="l" rtl="0">
              <a:lnSpc>
                <a:spcPct val="100000"/>
              </a:lnSpc>
              <a:spcBef>
                <a:spcPts val="320"/>
              </a:spcBef>
              <a:spcAft>
                <a:spcPts val="0"/>
              </a:spcAft>
              <a:buClr>
                <a:schemeClr val="dk1"/>
              </a:buClr>
              <a:buFont typeface="Arial"/>
              <a:buChar char="»"/>
              <a:defRPr/>
            </a:lvl5pPr>
            <a:lvl6pPr marL="2514600" marR="0" indent="76200" algn="l" rtl="0">
              <a:lnSpc>
                <a:spcPct val="100000"/>
              </a:lnSpc>
              <a:spcBef>
                <a:spcPts val="400"/>
              </a:spcBef>
              <a:spcAft>
                <a:spcPts val="0"/>
              </a:spcAft>
              <a:buClr>
                <a:schemeClr val="dk1"/>
              </a:buClr>
              <a:buFont typeface="Arial"/>
              <a:buChar char="•"/>
              <a:defRPr/>
            </a:lvl6pPr>
            <a:lvl7pPr marL="2971800" marR="0" indent="76200" algn="l" rtl="0">
              <a:lnSpc>
                <a:spcPct val="100000"/>
              </a:lnSpc>
              <a:spcBef>
                <a:spcPts val="400"/>
              </a:spcBef>
              <a:spcAft>
                <a:spcPts val="0"/>
              </a:spcAft>
              <a:buClr>
                <a:schemeClr val="dk1"/>
              </a:buClr>
              <a:buFont typeface="Arial"/>
              <a:buChar char="•"/>
              <a:defRPr/>
            </a:lvl7pPr>
            <a:lvl8pPr marL="3429000" marR="0" indent="76200" algn="l" rtl="0">
              <a:lnSpc>
                <a:spcPct val="100000"/>
              </a:lnSpc>
              <a:spcBef>
                <a:spcPts val="400"/>
              </a:spcBef>
              <a:spcAft>
                <a:spcPts val="0"/>
              </a:spcAft>
              <a:buClr>
                <a:schemeClr val="dk1"/>
              </a:buClr>
              <a:buFont typeface="Arial"/>
              <a:buChar char="•"/>
              <a:defRPr/>
            </a:lvl8pPr>
            <a:lvl9pPr marL="3886200" marR="0" indent="76200" algn="l" rtl="0">
              <a:lnSpc>
                <a:spcPct val="100000"/>
              </a:lnSpc>
              <a:spcBef>
                <a:spcPts val="4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5.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ctrTitle"/>
          </p:nvPr>
        </p:nvSpPr>
        <p:spPr>
          <a:xfrm>
            <a:off x="219319" y="2362433"/>
            <a:ext cx="8785850" cy="1470024"/>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Allerta"/>
              <a:buNone/>
            </a:pPr>
            <a:r>
              <a:rPr lang="en-US" sz="3200" b="0" i="0" u="none" strike="noStrike" cap="none" baseline="0" dirty="0">
                <a:solidFill>
                  <a:srgbClr val="FFFFFF"/>
                </a:solidFill>
                <a:latin typeface="Lucida Sans" panose="020B0602030504020204" pitchFamily="34" charset="0"/>
                <a:ea typeface="Allerta"/>
                <a:cs typeface="Allerta"/>
                <a:sym typeface="Allerta"/>
              </a:rPr>
              <a:t>Introduction to the Instructional Materials Evaluation Tool (IMET): Mathematics</a:t>
            </a:r>
          </a:p>
        </p:txBody>
      </p:sp>
      <p:sp>
        <p:nvSpPr>
          <p:cNvPr id="2" name="Rectangle 1"/>
          <p:cNvSpPr/>
          <p:nvPr/>
        </p:nvSpPr>
        <p:spPr>
          <a:xfrm>
            <a:off x="6137361" y="4620748"/>
            <a:ext cx="2884123" cy="400110"/>
          </a:xfrm>
          <a:prstGeom prst="rect">
            <a:avLst/>
          </a:prstGeom>
        </p:spPr>
        <p:txBody>
          <a:bodyPr wrap="none">
            <a:spAutoFit/>
          </a:bodyPr>
          <a:lstStyle/>
          <a:p>
            <a:r>
              <a:rPr lang="en-US" sz="2000" b="1" dirty="0">
                <a:solidFill>
                  <a:srgbClr val="3F3F39"/>
                </a:solidFill>
                <a:latin typeface="Calibri" panose="020F0502020204030204" pitchFamily="34" charset="0"/>
              </a:rPr>
              <a:t>www.achievethecore.org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What</a:t>
            </a:r>
            <a:r>
              <a:rPr lang="en-US" sz="2800" dirty="0">
                <a:solidFill>
                  <a:srgbClr val="3F3F39"/>
                </a:solidFill>
                <a:latin typeface="Lucida Sans" panose="020B0602030504020204" pitchFamily="34" charset="0"/>
                <a:ea typeface="Allerta"/>
                <a:cs typeface="Allerta"/>
                <a:sym typeface="Allerta"/>
              </a:rPr>
              <a:t>’s</a:t>
            </a:r>
            <a:r>
              <a:rPr lang="en-US" sz="2800" b="0" i="0" u="none" strike="noStrike" cap="none" baseline="0" dirty="0">
                <a:solidFill>
                  <a:srgbClr val="3F3F39"/>
                </a:solidFill>
                <a:latin typeface="Lucida Sans" panose="020B0602030504020204" pitchFamily="34" charset="0"/>
                <a:ea typeface="Allerta"/>
                <a:cs typeface="Allerta"/>
                <a:sym typeface="Allerta"/>
              </a:rPr>
              <a:t> </a:t>
            </a:r>
            <a:r>
              <a:rPr lang="en-US" sz="2800" dirty="0">
                <a:solidFill>
                  <a:srgbClr val="3F3F39"/>
                </a:solidFill>
                <a:latin typeface="Lucida Sans" panose="020B0602030504020204" pitchFamily="34" charset="0"/>
                <a:ea typeface="Allerta"/>
                <a:cs typeface="Allerta"/>
                <a:sym typeface="Allerta"/>
              </a:rPr>
              <a:t>in</a:t>
            </a:r>
            <a:r>
              <a:rPr lang="en-US" sz="2800" b="0" i="0" u="none" strike="noStrike" cap="none" baseline="0" dirty="0">
                <a:solidFill>
                  <a:srgbClr val="3F3F39"/>
                </a:solidFill>
                <a:latin typeface="Lucida Sans" panose="020B0602030504020204" pitchFamily="34" charset="0"/>
                <a:ea typeface="Allerta"/>
                <a:cs typeface="Allerta"/>
                <a:sym typeface="Allerta"/>
              </a:rPr>
              <a:t> the IMET?</a:t>
            </a:r>
          </a:p>
        </p:txBody>
      </p:sp>
      <p:sp>
        <p:nvSpPr>
          <p:cNvPr id="486" name="Shape 48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3F3F39"/>
              </a:buClr>
              <a:buSzPct val="100000"/>
              <a:buFont typeface="Arial" panose="020B0604020202020204" pitchFamily="34" charset="0"/>
              <a:buChar char="•"/>
            </a:pPr>
            <a:r>
              <a:rPr lang="en-US" sz="2400" i="0" u="none" strike="noStrike" cap="none" baseline="0" dirty="0">
                <a:solidFill>
                  <a:srgbClr val="3F3F39"/>
                </a:solidFill>
                <a:latin typeface="Lucida Sans" panose="020B0602030504020204" pitchFamily="34" charset="0"/>
                <a:ea typeface="Allerta"/>
                <a:cs typeface="Allerta"/>
                <a:sym typeface="Allerta"/>
              </a:rPr>
              <a:t>Non-Negotiable Alignment Criteri</a:t>
            </a:r>
            <a:r>
              <a:rPr lang="en-US" sz="2400" dirty="0">
                <a:solidFill>
                  <a:srgbClr val="3F3F39"/>
                </a:solidFill>
                <a:latin typeface="Lucida Sans" panose="020B0602030504020204" pitchFamily="34" charset="0"/>
                <a:ea typeface="Allerta"/>
                <a:cs typeface="Allerta"/>
                <a:sym typeface="Allerta"/>
              </a:rPr>
              <a:t>a</a:t>
            </a:r>
          </a:p>
          <a:p>
            <a:pPr marL="742950" marR="0" lvl="1" indent="-285750" algn="l" rtl="0">
              <a:spcBef>
                <a:spcPts val="400"/>
              </a:spcBef>
              <a:buClr>
                <a:srgbClr val="3F3F39"/>
              </a:buClr>
              <a:buSzPct val="100000"/>
              <a:buFont typeface="Arial"/>
              <a:buChar char="-"/>
            </a:pPr>
            <a:r>
              <a:rPr lang="en-US" sz="2000" i="0" u="none" strike="noStrike" cap="none" baseline="0" dirty="0">
                <a:solidFill>
                  <a:srgbClr val="3F3F39"/>
                </a:solidFill>
                <a:latin typeface="Lucida Sans" panose="020B0602030504020204" pitchFamily="34" charset="0"/>
                <a:ea typeface="Allerta"/>
                <a:cs typeface="Allerta"/>
                <a:sym typeface="Allerta"/>
              </a:rPr>
              <a:t>Freedom from Obstacles to Focus</a:t>
            </a:r>
          </a:p>
          <a:p>
            <a:pPr marL="742950" marR="0" lvl="1" indent="-285750" algn="l" rtl="0">
              <a:spcBef>
                <a:spcPts val="400"/>
              </a:spcBef>
              <a:buClr>
                <a:srgbClr val="3F3F39"/>
              </a:buClr>
              <a:buSzPct val="100000"/>
              <a:buFont typeface="Arial"/>
              <a:buChar char="-"/>
            </a:pPr>
            <a:r>
              <a:rPr lang="en-US" sz="2000" i="0" u="none" strike="noStrike" cap="none" baseline="0" dirty="0">
                <a:solidFill>
                  <a:srgbClr val="3F3F39"/>
                </a:solidFill>
                <a:latin typeface="Lucida Sans" panose="020B0602030504020204" pitchFamily="34" charset="0"/>
                <a:ea typeface="Allerta"/>
                <a:cs typeface="Allerta"/>
                <a:sym typeface="Allerta"/>
              </a:rPr>
              <a:t>Focus and Coherence</a:t>
            </a:r>
          </a:p>
          <a:p>
            <a:pPr marL="800100" indent="-342900">
              <a:spcBef>
                <a:spcPts val="400"/>
              </a:spcBef>
            </a:pPr>
            <a:endParaRPr sz="2000" dirty="0">
              <a:solidFill>
                <a:srgbClr val="3F3F39"/>
              </a:solidFill>
              <a:latin typeface="Lucida Sans" panose="020B0602030504020204" pitchFamily="34" charset="0"/>
              <a:ea typeface="Allerta"/>
              <a:cs typeface="Allerta"/>
              <a:sym typeface="Allerta"/>
            </a:endParaRPr>
          </a:p>
          <a:p>
            <a:pPr marL="342900" marR="0" lvl="0" indent="-342900" algn="l" rtl="0">
              <a:spcBef>
                <a:spcPts val="480"/>
              </a:spcBef>
              <a:buClr>
                <a:srgbClr val="3F3F39"/>
              </a:buClr>
              <a:buSzPct val="100000"/>
              <a:buFont typeface="Arial" panose="020B0604020202020204" pitchFamily="34" charset="0"/>
              <a:buChar char="•"/>
            </a:pPr>
            <a:r>
              <a:rPr lang="en-US" sz="2400" i="0" u="none" strike="noStrike" cap="none" baseline="0" dirty="0">
                <a:solidFill>
                  <a:srgbClr val="3F3F39"/>
                </a:solidFill>
                <a:latin typeface="Lucida Sans" panose="020B0602030504020204" pitchFamily="34" charset="0"/>
                <a:ea typeface="Allerta"/>
                <a:cs typeface="Allerta"/>
                <a:sym typeface="Allerta"/>
              </a:rPr>
              <a:t>Alignment Criteria</a:t>
            </a:r>
          </a:p>
          <a:p>
            <a:pPr marL="742950" marR="0" lvl="1" indent="-285750" algn="l" rtl="0">
              <a:spcBef>
                <a:spcPts val="400"/>
              </a:spcBef>
              <a:buClr>
                <a:srgbClr val="3F3F39"/>
              </a:buClr>
              <a:buSzPct val="100000"/>
              <a:buFont typeface="Arial"/>
              <a:buChar char="-"/>
            </a:pPr>
            <a:r>
              <a:rPr lang="en-US" sz="2000" i="0" u="none" strike="noStrike" cap="none" baseline="0" dirty="0">
                <a:solidFill>
                  <a:srgbClr val="3F3F39"/>
                </a:solidFill>
                <a:latin typeface="Lucida Sans" panose="020B0602030504020204" pitchFamily="34" charset="0"/>
                <a:ea typeface="Allerta"/>
                <a:cs typeface="Allerta"/>
                <a:sym typeface="Allerta"/>
              </a:rPr>
              <a:t>Rigor and Balance</a:t>
            </a:r>
          </a:p>
          <a:p>
            <a:pPr marL="742950" marR="0" lvl="1" indent="-285750" algn="l" rtl="0">
              <a:spcBef>
                <a:spcPts val="400"/>
              </a:spcBef>
              <a:buClr>
                <a:srgbClr val="3F3F39"/>
              </a:buClr>
              <a:buSzPct val="100000"/>
              <a:buFont typeface="Arial"/>
              <a:buChar char="-"/>
            </a:pPr>
            <a:r>
              <a:rPr lang="en-US" sz="2000" i="0" u="none" strike="noStrike" cap="none" baseline="0" dirty="0">
                <a:solidFill>
                  <a:srgbClr val="3F3F39"/>
                </a:solidFill>
                <a:latin typeface="Lucida Sans" panose="020B0602030504020204" pitchFamily="34" charset="0"/>
                <a:ea typeface="Allerta"/>
                <a:cs typeface="Allerta"/>
                <a:sym typeface="Allerta"/>
              </a:rPr>
              <a:t>Standards for Mathematical Practice</a:t>
            </a:r>
          </a:p>
          <a:p>
            <a:pPr marL="742950" marR="0" lvl="1" indent="-285750" algn="l" rtl="0">
              <a:spcBef>
                <a:spcPts val="400"/>
              </a:spcBef>
              <a:buClr>
                <a:srgbClr val="3F3F39"/>
              </a:buClr>
              <a:buSzPct val="100000"/>
              <a:buFont typeface="Arial"/>
              <a:buChar char="-"/>
            </a:pPr>
            <a:r>
              <a:rPr lang="en-US" sz="2000" i="0" u="none" strike="noStrike" cap="none" baseline="0" dirty="0">
                <a:solidFill>
                  <a:srgbClr val="3F3F39"/>
                </a:solidFill>
                <a:latin typeface="Lucida Sans" panose="020B0602030504020204" pitchFamily="34" charset="0"/>
                <a:ea typeface="Allerta"/>
                <a:cs typeface="Allerta"/>
                <a:sym typeface="Allerta"/>
              </a:rPr>
              <a:t>Access for All Students</a:t>
            </a:r>
          </a:p>
          <a:p>
            <a:pPr marL="457200" marR="0" lvl="0" indent="0" algn="l" rtl="0">
              <a:spcBef>
                <a:spcPts val="400"/>
              </a:spcBef>
              <a:buNone/>
            </a:pPr>
            <a:endParaRPr sz="2000" dirty="0">
              <a:solidFill>
                <a:srgbClr val="3F3F39"/>
              </a:solidFill>
              <a:latin typeface="Lucida Sans" panose="020B0602030504020204" pitchFamily="34" charset="0"/>
              <a:ea typeface="Allerta"/>
              <a:cs typeface="Allerta"/>
              <a:sym typeface="Allerta"/>
            </a:endParaRPr>
          </a:p>
        </p:txBody>
      </p:sp>
    </p:spTree>
    <p:extLst>
      <p:ext uri="{BB962C8B-B14F-4D97-AF65-F5344CB8AC3E}">
        <p14:creationId xmlns:p14="http://schemas.microsoft.com/office/powerpoint/2010/main" val="4257636026"/>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p:nvPr/>
        </p:nvSpPr>
        <p:spPr>
          <a:xfrm>
            <a:off x="438150" y="463550"/>
            <a:ext cx="8412162" cy="544513"/>
          </a:xfrm>
          <a:prstGeom prst="rect">
            <a:avLst/>
          </a:prstGeom>
          <a:noFill/>
          <a:ln>
            <a:noFill/>
          </a:ln>
        </p:spPr>
        <p:txBody>
          <a:bodyPr lIns="91425" tIns="45700" rIns="91425" bIns="45700" anchor="ctr" anchorCtr="0">
            <a:noAutofit/>
          </a:bodyPr>
          <a:lstStyle/>
          <a:p>
            <a:pPr marL="0" marR="0" lvl="0" indent="0" algn="l" rtl="0">
              <a:lnSpc>
                <a:spcPct val="115000"/>
              </a:lnSpc>
              <a:spcBef>
                <a:spcPts val="0"/>
              </a:spcBef>
              <a:buSzPct val="25000"/>
              <a:buNone/>
            </a:pPr>
            <a:r>
              <a:rPr lang="en-US" sz="2800" b="0" i="0" u="none" strike="noStrike" cap="none" baseline="0" dirty="0">
                <a:solidFill>
                  <a:srgbClr val="3F3F39"/>
                </a:solidFill>
                <a:latin typeface="Lucida Sans" panose="020B0602030504020204" pitchFamily="34" charset="0"/>
                <a:ea typeface="Allerta"/>
                <a:cs typeface="Allerta"/>
                <a:sym typeface="Allerta"/>
              </a:rPr>
              <a:t>The CCSS Requires Three Shifts in Mathematics</a:t>
            </a:r>
          </a:p>
        </p:txBody>
      </p:sp>
      <p:sp>
        <p:nvSpPr>
          <p:cNvPr id="720" name="Shape 720"/>
          <p:cNvSpPr txBox="1"/>
          <p:nvPr/>
        </p:nvSpPr>
        <p:spPr>
          <a:xfrm>
            <a:off x="1143000" y="1593056"/>
            <a:ext cx="7103932" cy="4329671"/>
          </a:xfrm>
          <a:prstGeom prst="rect">
            <a:avLst/>
          </a:prstGeom>
          <a:noFill/>
          <a:ln>
            <a:noFill/>
          </a:ln>
        </p:spPr>
        <p:txBody>
          <a:bodyPr lIns="91425" tIns="45700" rIns="91425" bIns="45700" anchor="t" anchorCtr="0">
            <a:noAutofit/>
          </a:bodyPr>
          <a:lstStyle/>
          <a:p>
            <a:pPr marL="514350" marR="0" lvl="0" indent="-514350" algn="l" rtl="0">
              <a:lnSpc>
                <a:spcPct val="114000"/>
              </a:lnSpc>
              <a:spcBef>
                <a:spcPts val="0"/>
              </a:spcBef>
              <a:spcAft>
                <a:spcPts val="0"/>
              </a:spcAft>
              <a:buClr>
                <a:srgbClr val="000000"/>
              </a:buClr>
              <a:buSzPct val="100000"/>
              <a:buFont typeface="Arial"/>
              <a:buAutoNum type="arabicPeriod"/>
            </a:pPr>
            <a:r>
              <a:rPr lang="en-US" sz="2400" b="1" i="0" u="none" strike="noStrike" cap="none" baseline="0" dirty="0">
                <a:latin typeface="Lucida Sans" panose="020B0602030504020204" pitchFamily="34" charset="0"/>
                <a:ea typeface="Calibri"/>
                <a:cs typeface="Calibri"/>
                <a:sym typeface="Calibri"/>
                <a:rtl val="0"/>
              </a:rPr>
              <a:t>Focus:  </a:t>
            </a:r>
            <a:r>
              <a:rPr lang="en-US" sz="2400" b="0" i="1" u="none" strike="noStrike" cap="none" baseline="0" dirty="0">
                <a:latin typeface="Lucida Sans" panose="020B0602030504020204" pitchFamily="34" charset="0"/>
                <a:ea typeface="Calibri"/>
                <a:cs typeface="Calibri"/>
                <a:sym typeface="Calibri"/>
                <a:rtl val="0"/>
              </a:rPr>
              <a:t>Focus</a:t>
            </a:r>
            <a:r>
              <a:rPr lang="en-US" sz="2400" b="0" i="0" u="none" strike="noStrike" cap="none" baseline="0" dirty="0">
                <a:latin typeface="Lucida Sans" panose="020B0602030504020204" pitchFamily="34" charset="0"/>
                <a:ea typeface="Calibri"/>
                <a:cs typeface="Calibri"/>
                <a:sym typeface="Calibri"/>
                <a:rtl val="0"/>
              </a:rPr>
              <a:t> strongly where the Standards focus.</a:t>
            </a:r>
          </a:p>
          <a:p>
            <a:pPr marL="514350" marR="0" lvl="0" indent="-514350" algn="l" rtl="0">
              <a:lnSpc>
                <a:spcPct val="114000"/>
              </a:lnSpc>
              <a:spcBef>
                <a:spcPts val="1200"/>
              </a:spcBef>
              <a:spcAft>
                <a:spcPts val="0"/>
              </a:spcAft>
              <a:buClr>
                <a:srgbClr val="000000"/>
              </a:buClr>
              <a:buSzPct val="100000"/>
              <a:buFont typeface="Arial"/>
              <a:buAutoNum type="arabicPeriod"/>
            </a:pPr>
            <a:r>
              <a:rPr lang="en-US" sz="2400" b="1" i="0" u="none" strike="noStrike" cap="none" baseline="0" dirty="0">
                <a:solidFill>
                  <a:srgbClr val="262626"/>
                </a:solidFill>
                <a:latin typeface="Lucida Sans" panose="020B0602030504020204" pitchFamily="34" charset="0"/>
                <a:ea typeface="Calibri"/>
                <a:cs typeface="Calibri"/>
                <a:sym typeface="Calibri"/>
                <a:rtl val="0"/>
              </a:rPr>
              <a:t>Coherence</a:t>
            </a:r>
            <a:r>
              <a:rPr lang="en-US" sz="2400" b="0" i="0" u="none" strike="noStrike" cap="none" baseline="0" dirty="0">
                <a:solidFill>
                  <a:srgbClr val="262626"/>
                </a:solidFill>
                <a:latin typeface="Lucida Sans" panose="020B0602030504020204" pitchFamily="34" charset="0"/>
                <a:ea typeface="Calibri"/>
                <a:cs typeface="Calibri"/>
                <a:sym typeface="Calibri"/>
                <a:rtl val="0"/>
              </a:rPr>
              <a:t>: </a:t>
            </a:r>
            <a:r>
              <a:rPr lang="en-US" sz="2400" b="0" i="1" u="none" strike="noStrike" cap="none" baseline="0" dirty="0">
                <a:solidFill>
                  <a:srgbClr val="262626"/>
                </a:solidFill>
                <a:latin typeface="Lucida Sans" panose="020B0602030504020204" pitchFamily="34" charset="0"/>
                <a:ea typeface="Calibri"/>
                <a:cs typeface="Calibri"/>
                <a:sym typeface="Calibri"/>
                <a:rtl val="0"/>
              </a:rPr>
              <a:t>Think</a:t>
            </a:r>
            <a:r>
              <a:rPr lang="en-US" sz="2400" b="0" i="0" u="none" strike="noStrike" cap="none" baseline="0" dirty="0">
                <a:solidFill>
                  <a:srgbClr val="262626"/>
                </a:solidFill>
                <a:latin typeface="Lucida Sans" panose="020B0602030504020204" pitchFamily="34" charset="0"/>
                <a:ea typeface="Calibri"/>
                <a:cs typeface="Calibri"/>
                <a:sym typeface="Calibri"/>
                <a:rtl val="0"/>
              </a:rPr>
              <a:t> across grades, and </a:t>
            </a:r>
            <a:r>
              <a:rPr lang="en-US" sz="2400" b="0" i="1" u="none" strike="noStrike" cap="none" baseline="0" dirty="0">
                <a:solidFill>
                  <a:srgbClr val="262626"/>
                </a:solidFill>
                <a:latin typeface="Lucida Sans" panose="020B0602030504020204" pitchFamily="34" charset="0"/>
                <a:ea typeface="Calibri"/>
                <a:cs typeface="Calibri"/>
                <a:sym typeface="Calibri"/>
                <a:rtl val="0"/>
              </a:rPr>
              <a:t>link</a:t>
            </a:r>
            <a:r>
              <a:rPr lang="en-US" sz="2400" b="1" i="0" u="none" strike="noStrike" cap="none" baseline="0" dirty="0">
                <a:solidFill>
                  <a:srgbClr val="262626"/>
                </a:solidFill>
                <a:latin typeface="Lucida Sans" panose="020B0602030504020204" pitchFamily="34" charset="0"/>
                <a:ea typeface="Calibri"/>
                <a:cs typeface="Calibri"/>
                <a:sym typeface="Calibri"/>
                <a:rtl val="0"/>
              </a:rPr>
              <a:t> </a:t>
            </a:r>
            <a:r>
              <a:rPr lang="en-US" sz="2400" b="0" i="0" u="none" strike="noStrike" cap="none" baseline="0" dirty="0">
                <a:solidFill>
                  <a:srgbClr val="262626"/>
                </a:solidFill>
                <a:latin typeface="Lucida Sans" panose="020B0602030504020204" pitchFamily="34" charset="0"/>
                <a:ea typeface="Calibri"/>
                <a:cs typeface="Calibri"/>
                <a:sym typeface="Calibri"/>
                <a:rtl val="0"/>
              </a:rPr>
              <a:t>to major topics within grades. </a:t>
            </a:r>
          </a:p>
          <a:p>
            <a:pPr marL="514350" marR="0" lvl="0" indent="-514350" algn="l" rtl="0">
              <a:lnSpc>
                <a:spcPct val="114000"/>
              </a:lnSpc>
              <a:spcBef>
                <a:spcPts val="1200"/>
              </a:spcBef>
              <a:spcAft>
                <a:spcPts val="0"/>
              </a:spcAft>
              <a:buClr>
                <a:srgbClr val="000000"/>
              </a:buClr>
              <a:buSzPct val="100000"/>
              <a:buFont typeface="Arial"/>
              <a:buAutoNum type="arabicPeriod"/>
            </a:pPr>
            <a:r>
              <a:rPr lang="en-US" sz="2400" b="1" i="0" u="none" strike="noStrike" cap="none" baseline="0" dirty="0">
                <a:solidFill>
                  <a:srgbClr val="262626"/>
                </a:solidFill>
                <a:latin typeface="Lucida Sans" panose="020B0602030504020204" pitchFamily="34" charset="0"/>
                <a:ea typeface="Calibri"/>
                <a:cs typeface="Calibri"/>
                <a:sym typeface="Calibri"/>
                <a:rtl val="0"/>
              </a:rPr>
              <a:t>Rigor: </a:t>
            </a:r>
            <a:r>
              <a:rPr lang="en-US" sz="2400" b="0" i="0" u="none" strike="noStrike" cap="none" baseline="0" dirty="0">
                <a:solidFill>
                  <a:srgbClr val="262626"/>
                </a:solidFill>
                <a:latin typeface="Lucida Sans" panose="020B0602030504020204" pitchFamily="34" charset="0"/>
                <a:ea typeface="Calibri"/>
                <a:cs typeface="Calibri"/>
                <a:sym typeface="Calibri"/>
                <a:rtl val="0"/>
              </a:rPr>
              <a:t>In major topics, pursue conceptual</a:t>
            </a:r>
            <a:r>
              <a:rPr lang="en-US" sz="2400" b="1" i="0" u="none" strike="noStrike" cap="none" baseline="0" dirty="0">
                <a:solidFill>
                  <a:srgbClr val="262626"/>
                </a:solidFill>
                <a:latin typeface="Lucida Sans" panose="020B0602030504020204" pitchFamily="34" charset="0"/>
                <a:ea typeface="Calibri"/>
                <a:cs typeface="Calibri"/>
                <a:sym typeface="Calibri"/>
                <a:rtl val="0"/>
              </a:rPr>
              <a:t> </a:t>
            </a:r>
            <a:r>
              <a:rPr lang="en-US" sz="2400" b="0" i="1" u="none" strike="noStrike" cap="none" baseline="0" dirty="0">
                <a:solidFill>
                  <a:srgbClr val="262626"/>
                </a:solidFill>
                <a:latin typeface="Lucida Sans" panose="020B0602030504020204" pitchFamily="34" charset="0"/>
                <a:ea typeface="Calibri"/>
                <a:cs typeface="Calibri"/>
                <a:sym typeface="Calibri"/>
                <a:rtl val="0"/>
              </a:rPr>
              <a:t>understanding, </a:t>
            </a:r>
            <a:r>
              <a:rPr lang="en-US" sz="2400" b="0" i="0" u="none" strike="noStrike" cap="none" baseline="0" dirty="0">
                <a:solidFill>
                  <a:srgbClr val="262626"/>
                </a:solidFill>
                <a:latin typeface="Lucida Sans" panose="020B0602030504020204" pitchFamily="34" charset="0"/>
                <a:ea typeface="Calibri"/>
                <a:cs typeface="Calibri"/>
                <a:sym typeface="Calibri"/>
                <a:rtl val="0"/>
              </a:rPr>
              <a:t>procedural skill and </a:t>
            </a:r>
            <a:r>
              <a:rPr lang="en-US" sz="2400" b="0" i="1" u="none" strike="noStrike" cap="none" baseline="0" dirty="0">
                <a:solidFill>
                  <a:srgbClr val="262626"/>
                </a:solidFill>
                <a:latin typeface="Lucida Sans" panose="020B0602030504020204" pitchFamily="34" charset="0"/>
                <a:ea typeface="Calibri"/>
                <a:cs typeface="Calibri"/>
                <a:sym typeface="Calibri"/>
                <a:rtl val="0"/>
              </a:rPr>
              <a:t>fluency</a:t>
            </a:r>
            <a:r>
              <a:rPr lang="en-US" sz="2400" b="0" i="0" u="none" strike="noStrike" cap="none" baseline="0" dirty="0">
                <a:solidFill>
                  <a:srgbClr val="262626"/>
                </a:solidFill>
                <a:latin typeface="Lucida Sans" panose="020B0602030504020204" pitchFamily="34" charset="0"/>
                <a:ea typeface="Calibri"/>
                <a:cs typeface="Calibri"/>
                <a:sym typeface="Calibri"/>
                <a:rtl val="0"/>
              </a:rPr>
              <a:t>,</a:t>
            </a:r>
            <a:r>
              <a:rPr lang="en-US" sz="2400" b="1" i="0" u="none" strike="noStrike" cap="none" baseline="0" dirty="0">
                <a:solidFill>
                  <a:srgbClr val="262626"/>
                </a:solidFill>
                <a:latin typeface="Lucida Sans" panose="020B0602030504020204" pitchFamily="34" charset="0"/>
                <a:ea typeface="Calibri"/>
                <a:cs typeface="Calibri"/>
                <a:sym typeface="Calibri"/>
                <a:rtl val="0"/>
              </a:rPr>
              <a:t> </a:t>
            </a:r>
            <a:r>
              <a:rPr lang="en-US" sz="2400" b="0" i="0" u="none" strike="noStrike" cap="none" baseline="0" dirty="0">
                <a:solidFill>
                  <a:srgbClr val="262626"/>
                </a:solidFill>
                <a:latin typeface="Lucida Sans" panose="020B0602030504020204" pitchFamily="34" charset="0"/>
                <a:ea typeface="Calibri"/>
                <a:cs typeface="Calibri"/>
                <a:sym typeface="Calibri"/>
                <a:rtl val="0"/>
              </a:rPr>
              <a:t>and</a:t>
            </a:r>
            <a:r>
              <a:rPr lang="en-US" sz="2400" b="1" i="0" u="none" strike="noStrike" cap="none" baseline="0" dirty="0">
                <a:solidFill>
                  <a:srgbClr val="262626"/>
                </a:solidFill>
                <a:latin typeface="Lucida Sans" panose="020B0602030504020204" pitchFamily="34" charset="0"/>
                <a:ea typeface="Calibri"/>
                <a:cs typeface="Calibri"/>
                <a:sym typeface="Calibri"/>
                <a:rtl val="0"/>
              </a:rPr>
              <a:t> </a:t>
            </a:r>
            <a:r>
              <a:rPr lang="en-US" sz="2400" b="0" i="1" u="none" strike="noStrike" cap="none" baseline="0" dirty="0">
                <a:solidFill>
                  <a:srgbClr val="262626"/>
                </a:solidFill>
                <a:latin typeface="Lucida Sans" panose="020B0602030504020204" pitchFamily="34" charset="0"/>
                <a:ea typeface="Calibri"/>
                <a:cs typeface="Calibri"/>
                <a:sym typeface="Calibri"/>
                <a:rtl val="0"/>
              </a:rPr>
              <a:t>application.</a:t>
            </a:r>
          </a:p>
        </p:txBody>
      </p:sp>
      <p:pic>
        <p:nvPicPr>
          <p:cNvPr id="721" name="Shape 721"/>
          <p:cNvPicPr preferRelativeResize="0"/>
          <p:nvPr/>
        </p:nvPicPr>
        <p:blipFill rotWithShape="1">
          <a:blip r:embed="rId3">
            <a:alphaModFix/>
          </a:blip>
          <a:srcRect/>
          <a:stretch/>
        </p:blipFill>
        <p:spPr>
          <a:xfrm>
            <a:off x="514351" y="1593056"/>
            <a:ext cx="628649" cy="642938"/>
          </a:xfrm>
          <a:prstGeom prst="rect">
            <a:avLst/>
          </a:prstGeom>
          <a:noFill/>
          <a:ln>
            <a:noFill/>
          </a:ln>
        </p:spPr>
      </p:pic>
      <p:pic>
        <p:nvPicPr>
          <p:cNvPr id="722" name="Shape 722"/>
          <p:cNvPicPr preferRelativeResize="0"/>
          <p:nvPr/>
        </p:nvPicPr>
        <p:blipFill rotWithShape="1">
          <a:blip r:embed="rId4">
            <a:alphaModFix/>
          </a:blip>
          <a:srcRect/>
          <a:stretch/>
        </p:blipFill>
        <p:spPr>
          <a:xfrm>
            <a:off x="476250" y="2508250"/>
            <a:ext cx="666749" cy="692149"/>
          </a:xfrm>
          <a:prstGeom prst="rect">
            <a:avLst/>
          </a:prstGeom>
          <a:noFill/>
          <a:ln>
            <a:noFill/>
          </a:ln>
        </p:spPr>
      </p:pic>
      <p:pic>
        <p:nvPicPr>
          <p:cNvPr id="723" name="Shape 723"/>
          <p:cNvPicPr preferRelativeResize="0"/>
          <p:nvPr/>
        </p:nvPicPr>
        <p:blipFill rotWithShape="1">
          <a:blip r:embed="rId5">
            <a:alphaModFix/>
          </a:blip>
          <a:srcRect/>
          <a:stretch/>
        </p:blipFill>
        <p:spPr>
          <a:xfrm>
            <a:off x="485775" y="3467100"/>
            <a:ext cx="685799" cy="6159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i="0" u="none" strike="noStrike" cap="none" baseline="0" dirty="0">
                <a:solidFill>
                  <a:srgbClr val="3F3F39"/>
                </a:solidFill>
                <a:latin typeface="Lucida Sans" panose="020B0602030504020204" pitchFamily="34" charset="0"/>
                <a:sym typeface="Arial"/>
              </a:rPr>
              <a:t>Shift </a:t>
            </a:r>
            <a:r>
              <a:rPr lang="en-US" sz="2800" dirty="0">
                <a:solidFill>
                  <a:srgbClr val="3F3F39"/>
                </a:solidFill>
                <a:latin typeface="Lucida Sans" panose="020B0602030504020204" pitchFamily="34" charset="0"/>
              </a:rPr>
              <a:t>1</a:t>
            </a:r>
            <a:r>
              <a:rPr lang="en-US" sz="2800" i="0" u="none" strike="noStrike" cap="none" baseline="0" dirty="0">
                <a:solidFill>
                  <a:srgbClr val="3F3F39"/>
                </a:solidFill>
                <a:latin typeface="Lucida Sans" panose="020B0602030504020204" pitchFamily="34" charset="0"/>
                <a:sym typeface="Arial"/>
              </a:rPr>
              <a:t>: </a:t>
            </a:r>
            <a:r>
              <a:rPr lang="en-US" sz="2800" dirty="0">
                <a:solidFill>
                  <a:srgbClr val="3F3F39"/>
                </a:solidFill>
                <a:latin typeface="Lucida Sans" panose="020B0602030504020204" pitchFamily="34" charset="0"/>
              </a:rPr>
              <a:t>Focus</a:t>
            </a:r>
          </a:p>
        </p:txBody>
      </p:sp>
      <p:sp>
        <p:nvSpPr>
          <p:cNvPr id="530" name="Shape 530"/>
          <p:cNvSpPr/>
          <p:nvPr/>
        </p:nvSpPr>
        <p:spPr>
          <a:xfrm>
            <a:off x="349840" y="2438400"/>
            <a:ext cx="2760599" cy="2077499"/>
          </a:xfrm>
          <a:prstGeom prst="homePlate">
            <a:avLst>
              <a:gd name="adj" fmla="val 50000"/>
            </a:avLst>
          </a:prstGeom>
          <a:no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dirty="0">
                <a:solidFill>
                  <a:schemeClr val="dk1"/>
                </a:solidFill>
                <a:latin typeface="Lucida Sans" panose="020B0602030504020204" pitchFamily="34" charset="0"/>
              </a:rPr>
              <a:t>Focus strongly where the Standards focus</a:t>
            </a:r>
          </a:p>
        </p:txBody>
      </p:sp>
      <p:sp>
        <p:nvSpPr>
          <p:cNvPr id="531" name="Shape 531"/>
          <p:cNvSpPr/>
          <p:nvPr/>
        </p:nvSpPr>
        <p:spPr>
          <a:xfrm>
            <a:off x="3429001" y="1193607"/>
            <a:ext cx="5257799" cy="4567083"/>
          </a:xfrm>
          <a:prstGeom prst="rect">
            <a:avLst/>
          </a:prstGeom>
          <a:solidFill>
            <a:schemeClr val="lt1"/>
          </a:solidFill>
          <a:ln w="25400" cap="flat" cmpd="sng">
            <a:solidFill>
              <a:schemeClr val="accent2"/>
            </a:solidFill>
            <a:prstDash val="solid"/>
            <a:round/>
            <a:headEnd type="none" w="med" len="med"/>
            <a:tailEnd type="none" w="med" len="med"/>
          </a:ln>
        </p:spPr>
        <p:txBody>
          <a:bodyPr lIns="91425" tIns="45700" rIns="91425" bIns="45700" anchor="t" anchorCtr="0">
            <a:noAutofit/>
          </a:bodyPr>
          <a:lstStyle/>
          <a:p>
            <a:pPr marL="285750" lvl="0" indent="-285750" rtl="0">
              <a:lnSpc>
                <a:spcPct val="114000"/>
              </a:lnSpc>
              <a:spcBef>
                <a:spcPts val="0"/>
              </a:spcBef>
              <a:buClr>
                <a:schemeClr val="dk1"/>
              </a:buClr>
              <a:buSzPct val="100000"/>
              <a:buFont typeface="Arial"/>
              <a:buChar char="✓"/>
            </a:pPr>
            <a:r>
              <a:rPr lang="en-US" sz="2400" dirty="0">
                <a:solidFill>
                  <a:schemeClr val="dk1"/>
                </a:solidFill>
                <a:latin typeface="Lucida Sans" panose="020B0602030504020204" pitchFamily="34" charset="0"/>
              </a:rPr>
              <a:t>Narrow </a:t>
            </a:r>
            <a:r>
              <a:rPr lang="en-US" sz="2400" dirty="0">
                <a:solidFill>
                  <a:srgbClr val="3F3F39"/>
                </a:solidFill>
                <a:latin typeface="Lucida Sans" panose="020B0602030504020204" pitchFamily="34" charset="0"/>
              </a:rPr>
              <a:t>the scope of content </a:t>
            </a:r>
          </a:p>
          <a:p>
            <a:pPr marL="285750" lvl="0" indent="-285750" rtl="0">
              <a:lnSpc>
                <a:spcPct val="114000"/>
              </a:lnSpc>
              <a:spcBef>
                <a:spcPts val="0"/>
              </a:spcBef>
              <a:buClr>
                <a:schemeClr val="dk1"/>
              </a:buClr>
              <a:buSzPct val="100000"/>
              <a:buFont typeface="Arial"/>
              <a:buChar char="✓"/>
            </a:pPr>
            <a:endParaRPr lang="en-US" sz="2400" dirty="0">
              <a:solidFill>
                <a:srgbClr val="3F3F39"/>
              </a:solidFill>
              <a:latin typeface="Lucida Sans" panose="020B0602030504020204" pitchFamily="34" charset="0"/>
            </a:endParaRPr>
          </a:p>
          <a:p>
            <a:pPr marL="285750" lvl="0" indent="-285750" rtl="0">
              <a:lnSpc>
                <a:spcPct val="114000"/>
              </a:lnSpc>
              <a:spcBef>
                <a:spcPts val="0"/>
              </a:spcBef>
              <a:buClr>
                <a:schemeClr val="dk1"/>
              </a:buClr>
              <a:buSzPct val="100000"/>
              <a:buFont typeface="Arial"/>
              <a:buChar char="✓"/>
            </a:pPr>
            <a:r>
              <a:rPr lang="en-US" sz="2400" dirty="0">
                <a:solidFill>
                  <a:srgbClr val="3F3F39"/>
                </a:solidFill>
                <a:latin typeface="Lucida Sans" panose="020B0602030504020204" pitchFamily="34" charset="0"/>
              </a:rPr>
              <a:t>Focus deeply on what is emphasized in the Standards</a:t>
            </a:r>
          </a:p>
          <a:p>
            <a:pPr marL="285750" lvl="0" indent="-285750" rtl="0">
              <a:lnSpc>
                <a:spcPct val="114000"/>
              </a:lnSpc>
              <a:spcBef>
                <a:spcPts val="0"/>
              </a:spcBef>
              <a:buClr>
                <a:schemeClr val="dk1"/>
              </a:buClr>
              <a:buSzPct val="100000"/>
              <a:buFont typeface="Arial"/>
              <a:buChar char="✓"/>
            </a:pPr>
            <a:endParaRPr lang="en-US" sz="2400" dirty="0">
              <a:solidFill>
                <a:srgbClr val="3F3F39"/>
              </a:solidFill>
              <a:latin typeface="Lucida Sans" panose="020B0602030504020204" pitchFamily="34" charset="0"/>
            </a:endParaRPr>
          </a:p>
          <a:p>
            <a:pPr marL="285750" lvl="0" indent="-285750" rtl="0">
              <a:lnSpc>
                <a:spcPct val="114000"/>
              </a:lnSpc>
              <a:spcBef>
                <a:spcPts val="0"/>
              </a:spcBef>
              <a:buClr>
                <a:schemeClr val="dk1"/>
              </a:buClr>
              <a:buSzPct val="100000"/>
              <a:buFont typeface="Arial"/>
              <a:buChar char="✓"/>
            </a:pPr>
            <a:r>
              <a:rPr lang="en-US" sz="2400" dirty="0">
                <a:solidFill>
                  <a:srgbClr val="3F3F39"/>
                </a:solidFill>
                <a:latin typeface="Lucida Sans" panose="020B0602030504020204" pitchFamily="34" charset="0"/>
              </a:rPr>
              <a:t>Move away from "mile wide, inch deep"</a:t>
            </a:r>
          </a:p>
          <a:p>
            <a:pPr marL="285750" lvl="0" indent="-285750" rtl="0">
              <a:lnSpc>
                <a:spcPct val="114000"/>
              </a:lnSpc>
              <a:spcBef>
                <a:spcPts val="1200"/>
              </a:spcBef>
              <a:buClr>
                <a:schemeClr val="dk1"/>
              </a:buClr>
              <a:buSzPct val="100000"/>
              <a:buFont typeface="Arial"/>
              <a:buChar char="✓"/>
            </a:pPr>
            <a:r>
              <a:rPr lang="en-US" sz="2400" dirty="0">
                <a:solidFill>
                  <a:srgbClr val="3F3F39"/>
                </a:solidFill>
                <a:latin typeface="Lucida Sans" panose="020B0602030504020204" pitchFamily="34" charset="0"/>
              </a:rPr>
              <a:t>Less topic coverage can be associated with higher scores on those topics covered</a:t>
            </a:r>
            <a:endParaRPr sz="2400" b="0" i="0" u="none" strike="noStrike" cap="none" baseline="0" dirty="0">
              <a:solidFill>
                <a:srgbClr val="3F3F39"/>
              </a:solidFill>
              <a:latin typeface="Lucida Sans" panose="020B0602030504020204" pitchFamily="34" charset="0"/>
            </a:endParaRPr>
          </a:p>
        </p:txBody>
      </p:sp>
    </p:spTree>
    <p:extLst>
      <p:ext uri="{BB962C8B-B14F-4D97-AF65-F5344CB8AC3E}">
        <p14:creationId xmlns:p14="http://schemas.microsoft.com/office/powerpoint/2010/main" val="519378141"/>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i="0" u="none" strike="noStrike" cap="none" baseline="0" dirty="0">
                <a:solidFill>
                  <a:srgbClr val="3F3F39"/>
                </a:solidFill>
                <a:latin typeface="Lucida Sans" panose="020B0602030504020204" pitchFamily="34" charset="0"/>
                <a:sym typeface="Arial"/>
              </a:rPr>
              <a:t>Shift </a:t>
            </a:r>
            <a:r>
              <a:rPr lang="en-US" sz="2800" dirty="0">
                <a:solidFill>
                  <a:srgbClr val="3F3F39"/>
                </a:solidFill>
                <a:latin typeface="Lucida Sans" panose="020B0602030504020204" pitchFamily="34" charset="0"/>
              </a:rPr>
              <a:t>2</a:t>
            </a:r>
            <a:r>
              <a:rPr lang="en-US" sz="2800" i="0" u="none" strike="noStrike" cap="none" baseline="0" dirty="0">
                <a:solidFill>
                  <a:srgbClr val="3F3F39"/>
                </a:solidFill>
                <a:latin typeface="Lucida Sans" panose="020B0602030504020204" pitchFamily="34" charset="0"/>
                <a:sym typeface="Arial"/>
              </a:rPr>
              <a:t>: </a:t>
            </a:r>
            <a:r>
              <a:rPr lang="en-US" sz="2800" dirty="0">
                <a:solidFill>
                  <a:srgbClr val="3F3F39"/>
                </a:solidFill>
                <a:latin typeface="Lucida Sans" panose="020B0602030504020204" pitchFamily="34" charset="0"/>
              </a:rPr>
              <a:t>Coherence</a:t>
            </a:r>
          </a:p>
        </p:txBody>
      </p:sp>
      <p:sp>
        <p:nvSpPr>
          <p:cNvPr id="545" name="Shape 545"/>
          <p:cNvSpPr/>
          <p:nvPr/>
        </p:nvSpPr>
        <p:spPr>
          <a:xfrm>
            <a:off x="349840" y="2438400"/>
            <a:ext cx="2760599" cy="2077499"/>
          </a:xfrm>
          <a:prstGeom prst="homePlate">
            <a:avLst>
              <a:gd name="adj" fmla="val 50000"/>
            </a:avLst>
          </a:prstGeom>
          <a:no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dirty="0">
                <a:solidFill>
                  <a:schemeClr val="dk1"/>
                </a:solidFill>
                <a:latin typeface="Lucida Sans" panose="020B0602030504020204" pitchFamily="34" charset="0"/>
              </a:rPr>
              <a:t>Think across grades and link to major topics within grades</a:t>
            </a:r>
          </a:p>
        </p:txBody>
      </p:sp>
      <p:sp>
        <p:nvSpPr>
          <p:cNvPr id="546" name="Shape 546"/>
          <p:cNvSpPr/>
          <p:nvPr/>
        </p:nvSpPr>
        <p:spPr>
          <a:xfrm>
            <a:off x="3429001" y="1687678"/>
            <a:ext cx="5257799" cy="3578942"/>
          </a:xfrm>
          <a:prstGeom prst="rect">
            <a:avLst/>
          </a:prstGeom>
          <a:solidFill>
            <a:schemeClr val="lt1"/>
          </a:solidFill>
          <a:ln w="25400" cap="flat" cmpd="sng">
            <a:solidFill>
              <a:schemeClr val="accent2"/>
            </a:solidFill>
            <a:prstDash val="solid"/>
            <a:round/>
            <a:headEnd type="none" w="med" len="med"/>
            <a:tailEnd type="none" w="med" len="med"/>
          </a:ln>
        </p:spPr>
        <p:txBody>
          <a:bodyPr lIns="91425" tIns="45700" rIns="91425" bIns="45700" anchor="t" anchorCtr="0">
            <a:noAutofit/>
          </a:bodyPr>
          <a:lstStyle/>
          <a:p>
            <a:pPr marL="285750" lvl="0" indent="-285750" rtl="0">
              <a:lnSpc>
                <a:spcPct val="114000"/>
              </a:lnSpc>
              <a:spcBef>
                <a:spcPts val="0"/>
              </a:spcBef>
              <a:buClr>
                <a:schemeClr val="dk1"/>
              </a:buClr>
              <a:buSzPct val="100000"/>
              <a:buFont typeface="Arial"/>
              <a:buChar char="✓"/>
            </a:pPr>
            <a:r>
              <a:rPr lang="en-US" sz="2400" dirty="0">
                <a:solidFill>
                  <a:srgbClr val="3F3F39"/>
                </a:solidFill>
                <a:latin typeface="Lucida Sans" panose="020B0602030504020204" pitchFamily="34" charset="0"/>
              </a:rPr>
              <a:t>Connect learning within and across grades </a:t>
            </a:r>
          </a:p>
          <a:p>
            <a:pPr marL="285750" lvl="0" indent="-285750" rtl="0">
              <a:lnSpc>
                <a:spcPct val="114000"/>
              </a:lnSpc>
              <a:spcBef>
                <a:spcPts val="1200"/>
              </a:spcBef>
              <a:buClr>
                <a:schemeClr val="dk1"/>
              </a:buClr>
              <a:buSzPct val="100000"/>
              <a:buFont typeface="Arial"/>
              <a:buChar char="✓"/>
            </a:pPr>
            <a:r>
              <a:rPr lang="en-US" sz="2400" dirty="0">
                <a:solidFill>
                  <a:srgbClr val="3F3F39"/>
                </a:solidFill>
                <a:latin typeface="Lucida Sans" panose="020B0602030504020204" pitchFamily="34" charset="0"/>
              </a:rPr>
              <a:t>Each standard is not a new event, but an extension of previous learning</a:t>
            </a:r>
          </a:p>
          <a:p>
            <a:pPr marL="285750" lvl="0" indent="-285750" rtl="0">
              <a:lnSpc>
                <a:spcPct val="114000"/>
              </a:lnSpc>
              <a:spcBef>
                <a:spcPts val="1200"/>
              </a:spcBef>
              <a:buClr>
                <a:srgbClr val="3F3F39"/>
              </a:buClr>
              <a:buSzPct val="100000"/>
              <a:buFont typeface="Noto Symbol"/>
              <a:buChar char="✓"/>
            </a:pPr>
            <a:r>
              <a:rPr lang="en-US" sz="2400" dirty="0">
                <a:solidFill>
                  <a:srgbClr val="3F3F39"/>
                </a:solidFill>
                <a:latin typeface="Lucida Sans" panose="020B0602030504020204" pitchFamily="34" charset="0"/>
              </a:rPr>
              <a:t>Mathematics makes sense.</a:t>
            </a:r>
          </a:p>
        </p:txBody>
      </p:sp>
    </p:spTree>
    <p:extLst>
      <p:ext uri="{BB962C8B-B14F-4D97-AF65-F5344CB8AC3E}">
        <p14:creationId xmlns:p14="http://schemas.microsoft.com/office/powerpoint/2010/main" val="953554303"/>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i="0" u="none" strike="noStrike" cap="none" baseline="0" dirty="0">
                <a:solidFill>
                  <a:srgbClr val="3F3F39"/>
                </a:solidFill>
                <a:latin typeface="Lucida Sans" panose="020B0602030504020204" pitchFamily="34" charset="0"/>
                <a:sym typeface="Arial"/>
              </a:rPr>
              <a:t>Shift </a:t>
            </a:r>
            <a:r>
              <a:rPr lang="en-US" sz="2800" dirty="0">
                <a:solidFill>
                  <a:srgbClr val="3F3F39"/>
                </a:solidFill>
                <a:latin typeface="Lucida Sans" panose="020B0602030504020204" pitchFamily="34" charset="0"/>
              </a:rPr>
              <a:t>3</a:t>
            </a:r>
            <a:r>
              <a:rPr lang="en-US" sz="2800" i="0" u="none" strike="noStrike" cap="none" baseline="0" dirty="0">
                <a:solidFill>
                  <a:srgbClr val="3F3F39"/>
                </a:solidFill>
                <a:latin typeface="Lucida Sans" panose="020B0602030504020204" pitchFamily="34" charset="0"/>
                <a:sym typeface="Arial"/>
              </a:rPr>
              <a:t>: </a:t>
            </a:r>
            <a:r>
              <a:rPr lang="en-US" sz="2800" dirty="0">
                <a:solidFill>
                  <a:srgbClr val="3F3F39"/>
                </a:solidFill>
                <a:latin typeface="Lucida Sans" panose="020B0602030504020204" pitchFamily="34" charset="0"/>
              </a:rPr>
              <a:t>Rigor</a:t>
            </a:r>
          </a:p>
        </p:txBody>
      </p:sp>
      <p:sp>
        <p:nvSpPr>
          <p:cNvPr id="560" name="Shape 560"/>
          <p:cNvSpPr/>
          <p:nvPr/>
        </p:nvSpPr>
        <p:spPr>
          <a:xfrm>
            <a:off x="349840" y="2438400"/>
            <a:ext cx="2760599" cy="2077499"/>
          </a:xfrm>
          <a:prstGeom prst="homePlate">
            <a:avLst>
              <a:gd name="adj" fmla="val 50000"/>
            </a:avLst>
          </a:prstGeom>
          <a:no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lvl="0" rtl="0">
              <a:spcBef>
                <a:spcPts val="0"/>
              </a:spcBef>
              <a:buNone/>
            </a:pPr>
            <a:r>
              <a:rPr lang="en-US" sz="1800" dirty="0">
                <a:solidFill>
                  <a:srgbClr val="3F3F39"/>
                </a:solidFill>
                <a:latin typeface="Lucida Sans" panose="020B0602030504020204" pitchFamily="34" charset="0"/>
              </a:rPr>
              <a:t>In major topics, pursue conceptual understanding, procedural skill and fluency, and application</a:t>
            </a:r>
          </a:p>
        </p:txBody>
      </p:sp>
      <p:sp>
        <p:nvSpPr>
          <p:cNvPr id="561" name="Shape 561"/>
          <p:cNvSpPr/>
          <p:nvPr/>
        </p:nvSpPr>
        <p:spPr>
          <a:xfrm>
            <a:off x="3352800" y="1066800"/>
            <a:ext cx="5257799" cy="4955999"/>
          </a:xfrm>
          <a:prstGeom prst="rect">
            <a:avLst/>
          </a:prstGeom>
          <a:solidFill>
            <a:schemeClr val="lt1"/>
          </a:solidFill>
          <a:ln w="25400" cap="flat" cmpd="sng">
            <a:solidFill>
              <a:schemeClr val="accent2"/>
            </a:solidFill>
            <a:prstDash val="solid"/>
            <a:round/>
            <a:headEnd type="none" w="med" len="med"/>
            <a:tailEnd type="none" w="med" len="med"/>
          </a:ln>
        </p:spPr>
        <p:txBody>
          <a:bodyPr lIns="91425" tIns="45700" rIns="91425" bIns="45700" anchor="t" anchorCtr="0">
            <a:noAutofit/>
          </a:bodyPr>
          <a:lstStyle/>
          <a:p>
            <a:pPr marL="285750" lvl="0" indent="-285750" rtl="0">
              <a:lnSpc>
                <a:spcPct val="114000"/>
              </a:lnSpc>
              <a:spcBef>
                <a:spcPts val="0"/>
              </a:spcBef>
              <a:buClr>
                <a:schemeClr val="dk1"/>
              </a:buClr>
              <a:buSzPct val="100000"/>
              <a:buFont typeface="Arial"/>
              <a:buChar char="✓"/>
            </a:pPr>
            <a:r>
              <a:rPr lang="en-US" sz="2400" dirty="0">
                <a:solidFill>
                  <a:srgbClr val="3F3F39"/>
                </a:solidFill>
                <a:latin typeface="Lucida Sans" panose="020B0602030504020204" pitchFamily="34" charset="0"/>
              </a:rPr>
              <a:t>The CCSSM require a balance of:</a:t>
            </a:r>
          </a:p>
          <a:p>
            <a:pPr lvl="1">
              <a:lnSpc>
                <a:spcPct val="114000"/>
              </a:lnSpc>
              <a:buClr>
                <a:schemeClr val="dk1"/>
              </a:buClr>
              <a:buSzPct val="100000"/>
            </a:pPr>
            <a:r>
              <a:rPr lang="en-US" sz="2400" dirty="0">
                <a:solidFill>
                  <a:srgbClr val="3F3F39"/>
                </a:solidFill>
                <a:latin typeface="Lucida Sans" panose="020B0602030504020204" pitchFamily="34" charset="0"/>
              </a:rPr>
              <a:t>	</a:t>
            </a:r>
            <a:r>
              <a:rPr lang="en-US" sz="2200" dirty="0">
                <a:solidFill>
                  <a:srgbClr val="3F3F39"/>
                </a:solidFill>
                <a:latin typeface="Lucida Sans" panose="020B0602030504020204" pitchFamily="34" charset="0"/>
              </a:rPr>
              <a:t>-Conceptual understanding</a:t>
            </a:r>
          </a:p>
          <a:p>
            <a:pPr lvl="1">
              <a:lnSpc>
                <a:spcPct val="114000"/>
              </a:lnSpc>
              <a:buClr>
                <a:schemeClr val="dk1"/>
              </a:buClr>
              <a:buSzPct val="100000"/>
            </a:pPr>
            <a:r>
              <a:rPr lang="en-US" sz="2200" dirty="0">
                <a:solidFill>
                  <a:srgbClr val="3F3F39"/>
                </a:solidFill>
                <a:latin typeface="Lucida Sans" panose="020B0602030504020204" pitchFamily="34" charset="0"/>
              </a:rPr>
              <a:t>	-Procedural skill and fluency</a:t>
            </a:r>
          </a:p>
          <a:p>
            <a:pPr lvl="1">
              <a:lnSpc>
                <a:spcPct val="114000"/>
              </a:lnSpc>
              <a:buClr>
                <a:schemeClr val="dk1"/>
              </a:buClr>
              <a:buSzPct val="100000"/>
            </a:pPr>
            <a:r>
              <a:rPr lang="en-US" sz="2200" dirty="0">
                <a:solidFill>
                  <a:srgbClr val="3F3F39"/>
                </a:solidFill>
                <a:latin typeface="Lucida Sans" panose="020B0602030504020204" pitchFamily="34" charset="0"/>
              </a:rPr>
              <a:t>	-Application in problem- 		 solving situations</a:t>
            </a:r>
          </a:p>
          <a:p>
            <a:pPr marL="285750" lvl="0" indent="-285750" rtl="0">
              <a:lnSpc>
                <a:spcPct val="114000"/>
              </a:lnSpc>
              <a:spcBef>
                <a:spcPts val="1800"/>
              </a:spcBef>
              <a:buClr>
                <a:schemeClr val="dk1"/>
              </a:buClr>
              <a:buSzPct val="100000"/>
              <a:buFont typeface="Arial"/>
              <a:buChar char="✓"/>
            </a:pPr>
            <a:r>
              <a:rPr lang="en-US" sz="2400" dirty="0">
                <a:solidFill>
                  <a:srgbClr val="3F3F39"/>
                </a:solidFill>
                <a:latin typeface="Lucida Sans" panose="020B0602030504020204" pitchFamily="34" charset="0"/>
              </a:rPr>
              <a:t>Equal intensity in time, activities, and resources</a:t>
            </a:r>
          </a:p>
        </p:txBody>
      </p:sp>
    </p:spTree>
    <p:extLst>
      <p:ext uri="{BB962C8B-B14F-4D97-AF65-F5344CB8AC3E}">
        <p14:creationId xmlns:p14="http://schemas.microsoft.com/office/powerpoint/2010/main" val="4082543875"/>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How Is the IMET Organized?</a:t>
            </a:r>
          </a:p>
        </p:txBody>
      </p:sp>
      <p:sp>
        <p:nvSpPr>
          <p:cNvPr id="568" name="Shape 56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R="0" lvl="0" indent="-342900" algn="l" rtl="0">
              <a:spcBef>
                <a:spcPts val="0"/>
              </a:spcBef>
              <a:buClr>
                <a:srgbClr val="3F3F39"/>
              </a:buClr>
              <a:buSzPct val="100000"/>
              <a:buFont typeface="Arial" panose="020B0604020202020204" pitchFamily="34" charset="0"/>
              <a:buChar char="•"/>
            </a:pPr>
            <a:r>
              <a:rPr lang="en-US" sz="2400" dirty="0">
                <a:solidFill>
                  <a:srgbClr val="3F3F39"/>
                </a:solidFill>
                <a:latin typeface="Lucida Sans" panose="020B0602030504020204" pitchFamily="34" charset="0"/>
                <a:ea typeface="Allerta"/>
                <a:cs typeface="Allerta"/>
                <a:sym typeface="Allerta"/>
              </a:rPr>
              <a:t>Review the cards – each represents a metric from the IMET.</a:t>
            </a:r>
          </a:p>
          <a:p>
            <a:pPr marL="0" marR="0" lvl="0" indent="0" algn="l" rtl="0">
              <a:spcBef>
                <a:spcPts val="0"/>
              </a:spcBef>
              <a:buClr>
                <a:srgbClr val="3F3F39"/>
              </a:buClr>
              <a:buSzPct val="100000"/>
              <a:buNone/>
            </a:pPr>
            <a:endParaRPr lang="en-US" sz="2400" dirty="0">
              <a:solidFill>
                <a:srgbClr val="3F3F39"/>
              </a:solidFill>
              <a:latin typeface="Lucida Sans" panose="020B0602030504020204" pitchFamily="34" charset="0"/>
              <a:ea typeface="Allerta"/>
              <a:cs typeface="Allerta"/>
              <a:sym typeface="Allerta"/>
            </a:endParaRPr>
          </a:p>
          <a:p>
            <a:pPr marR="0" lvl="0" indent="-342900" algn="l" rtl="0">
              <a:spcBef>
                <a:spcPts val="0"/>
              </a:spcBef>
              <a:buClr>
                <a:srgbClr val="3F3F39"/>
              </a:buClr>
              <a:buSzPct val="100000"/>
              <a:buFont typeface="Arial" panose="020B0604020202020204" pitchFamily="34" charset="0"/>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As a group, sort the metrics</a:t>
            </a:r>
            <a:r>
              <a:rPr lang="en-US" sz="2400" b="0" i="0" u="none" strike="noStrike" cap="none" dirty="0">
                <a:solidFill>
                  <a:srgbClr val="3F3F39"/>
                </a:solidFill>
                <a:latin typeface="Lucida Sans" panose="020B0602030504020204" pitchFamily="34" charset="0"/>
                <a:ea typeface="Allerta"/>
                <a:cs typeface="Allerta"/>
                <a:sym typeface="Allerta"/>
              </a:rPr>
              <a:t> based on which category they fall under:</a:t>
            </a:r>
          </a:p>
          <a:p>
            <a:pPr lvl="1" indent="-342900">
              <a:buClr>
                <a:srgbClr val="3F3F39"/>
              </a:buClr>
              <a:buSzPct val="100000"/>
              <a:buFontTx/>
              <a:buChar char="-"/>
            </a:pPr>
            <a:r>
              <a:rPr lang="en-US" sz="2400" baseline="0" dirty="0">
                <a:solidFill>
                  <a:srgbClr val="3F3F39"/>
                </a:solidFill>
                <a:latin typeface="Lucida Sans" panose="020B0602030504020204" pitchFamily="34" charset="0"/>
                <a:ea typeface="Allerta"/>
                <a:cs typeface="Allerta"/>
                <a:sym typeface="Allerta"/>
              </a:rPr>
              <a:t>Freedom from Obstacles </a:t>
            </a:r>
            <a:r>
              <a:rPr lang="en-US" sz="2400" dirty="0">
                <a:solidFill>
                  <a:srgbClr val="3F3F39"/>
                </a:solidFill>
                <a:latin typeface="Lucida Sans" panose="020B0602030504020204" pitchFamily="34" charset="0"/>
                <a:ea typeface="Allerta"/>
                <a:cs typeface="Allerta"/>
                <a:sym typeface="Allerta"/>
              </a:rPr>
              <a:t>to F</a:t>
            </a:r>
            <a:r>
              <a:rPr lang="en-US" sz="2400" baseline="0" dirty="0">
                <a:solidFill>
                  <a:srgbClr val="3F3F39"/>
                </a:solidFill>
                <a:latin typeface="Lucida Sans" panose="020B0602030504020204" pitchFamily="34" charset="0"/>
                <a:ea typeface="Allerta"/>
                <a:cs typeface="Allerta"/>
                <a:sym typeface="Allerta"/>
              </a:rPr>
              <a:t>ocus</a:t>
            </a:r>
          </a:p>
          <a:p>
            <a:pPr lvl="1" indent="-342900">
              <a:buClr>
                <a:srgbClr val="3F3F39"/>
              </a:buClr>
              <a:buSzPct val="100000"/>
              <a:buFontTx/>
              <a:buChar char="-"/>
            </a:pPr>
            <a:r>
              <a:rPr lang="en-US" sz="2400" b="0" i="0" u="none" strike="noStrike" cap="none" dirty="0">
                <a:solidFill>
                  <a:srgbClr val="3F3F39"/>
                </a:solidFill>
                <a:latin typeface="Lucida Sans" panose="020B0602030504020204" pitchFamily="34" charset="0"/>
                <a:ea typeface="Allerta"/>
                <a:cs typeface="Allerta"/>
                <a:sym typeface="Allerta"/>
              </a:rPr>
              <a:t>Focus and Coherence</a:t>
            </a:r>
          </a:p>
          <a:p>
            <a:pPr lvl="1" indent="-342900">
              <a:buClr>
                <a:srgbClr val="3F3F39"/>
              </a:buClr>
              <a:buSzPct val="100000"/>
              <a:buFontTx/>
              <a:buChar char="-"/>
            </a:pPr>
            <a:r>
              <a:rPr lang="en-US" sz="2400" baseline="0" dirty="0">
                <a:solidFill>
                  <a:srgbClr val="3F3F39"/>
                </a:solidFill>
                <a:latin typeface="Lucida Sans" panose="020B0602030504020204" pitchFamily="34" charset="0"/>
                <a:ea typeface="Allerta"/>
                <a:cs typeface="Allerta"/>
                <a:sym typeface="Allerta"/>
              </a:rPr>
              <a:t>Rigor and Balance</a:t>
            </a:r>
          </a:p>
          <a:p>
            <a:pPr lvl="1" indent="-342900">
              <a:buClr>
                <a:srgbClr val="3F3F39"/>
              </a:buClr>
              <a:buSzPct val="100000"/>
              <a:buFontTx/>
              <a:buChar char="-"/>
            </a:pPr>
            <a:r>
              <a:rPr lang="en-US" sz="2400" b="0" i="0" u="none" strike="noStrike" cap="none" dirty="0">
                <a:solidFill>
                  <a:srgbClr val="3F3F39"/>
                </a:solidFill>
                <a:latin typeface="Lucida Sans" panose="020B0602030504020204" pitchFamily="34" charset="0"/>
                <a:ea typeface="Allerta"/>
                <a:cs typeface="Allerta"/>
                <a:sym typeface="Allerta"/>
              </a:rPr>
              <a:t>Standards</a:t>
            </a:r>
            <a:r>
              <a:rPr lang="en-US" sz="2400" b="0" i="0" u="none" strike="noStrike" cap="none" baseline="0" dirty="0">
                <a:solidFill>
                  <a:srgbClr val="3F3F39"/>
                </a:solidFill>
                <a:latin typeface="Lucida Sans" panose="020B0602030504020204" pitchFamily="34" charset="0"/>
                <a:ea typeface="Allerta"/>
                <a:cs typeface="Allerta"/>
                <a:sym typeface="Allerta"/>
              </a:rPr>
              <a:t> for </a:t>
            </a:r>
            <a:r>
              <a:rPr lang="en-US" sz="2400" dirty="0">
                <a:solidFill>
                  <a:srgbClr val="3F3F39"/>
                </a:solidFill>
                <a:latin typeface="Lucida Sans" panose="020B0602030504020204" pitchFamily="34" charset="0"/>
                <a:ea typeface="Allerta"/>
                <a:cs typeface="Allerta"/>
                <a:sym typeface="Allerta"/>
              </a:rPr>
              <a:t>M</a:t>
            </a:r>
            <a:r>
              <a:rPr lang="en-US" sz="2400" b="0" i="0" u="none" strike="noStrike" cap="none" baseline="0" dirty="0">
                <a:solidFill>
                  <a:srgbClr val="3F3F39"/>
                </a:solidFill>
                <a:latin typeface="Lucida Sans" panose="020B0602030504020204" pitchFamily="34" charset="0"/>
                <a:ea typeface="Allerta"/>
                <a:cs typeface="Allerta"/>
                <a:sym typeface="Allerta"/>
              </a:rPr>
              <a:t>athematical</a:t>
            </a:r>
            <a:r>
              <a:rPr lang="en-US" sz="2400" b="0" i="0" u="none" strike="noStrike" cap="none" dirty="0">
                <a:solidFill>
                  <a:srgbClr val="3F3F39"/>
                </a:solidFill>
                <a:latin typeface="Lucida Sans" panose="020B0602030504020204" pitchFamily="34" charset="0"/>
                <a:ea typeface="Allerta"/>
                <a:cs typeface="Allerta"/>
                <a:sym typeface="Allerta"/>
              </a:rPr>
              <a:t> </a:t>
            </a:r>
            <a:r>
              <a:rPr lang="en-US" sz="2400" dirty="0">
                <a:solidFill>
                  <a:srgbClr val="3F3F39"/>
                </a:solidFill>
                <a:latin typeface="Lucida Sans" panose="020B0602030504020204" pitchFamily="34" charset="0"/>
                <a:ea typeface="Allerta"/>
                <a:cs typeface="Allerta"/>
                <a:sym typeface="Allerta"/>
              </a:rPr>
              <a:t>P</a:t>
            </a:r>
            <a:r>
              <a:rPr lang="en-US" sz="2400" b="0" i="0" u="none" strike="noStrike" cap="none" dirty="0">
                <a:solidFill>
                  <a:srgbClr val="3F3F39"/>
                </a:solidFill>
                <a:latin typeface="Lucida Sans" panose="020B0602030504020204" pitchFamily="34" charset="0"/>
                <a:ea typeface="Allerta"/>
                <a:cs typeface="Allerta"/>
                <a:sym typeface="Allerta"/>
              </a:rPr>
              <a:t>ractice</a:t>
            </a:r>
          </a:p>
          <a:p>
            <a:pPr lvl="1" indent="-342900">
              <a:buClr>
                <a:srgbClr val="3F3F39"/>
              </a:buClr>
              <a:buSzPct val="100000"/>
              <a:buFontTx/>
              <a:buChar char="-"/>
            </a:pPr>
            <a:r>
              <a:rPr lang="en-US" sz="2400" baseline="0" dirty="0">
                <a:solidFill>
                  <a:srgbClr val="3F3F39"/>
                </a:solidFill>
                <a:latin typeface="Lucida Sans" panose="020B0602030504020204" pitchFamily="34" charset="0"/>
                <a:ea typeface="Allerta"/>
                <a:cs typeface="Allerta"/>
                <a:sym typeface="Allerta"/>
              </a:rPr>
              <a:t>Access to Standards for All Students</a:t>
            </a:r>
            <a:endParaRPr lang="en-US" sz="2400" b="0" i="0" u="none" strike="noStrike" cap="none" baseline="0" dirty="0">
              <a:solidFill>
                <a:srgbClr val="3F3F39"/>
              </a:solidFill>
              <a:latin typeface="Lucida Sans" panose="020B0602030504020204" pitchFamily="34" charset="0"/>
              <a:ea typeface="Allerta"/>
              <a:cs typeface="Allerta"/>
              <a:sym typeface="Allerta"/>
            </a:endParaRPr>
          </a:p>
        </p:txBody>
      </p:sp>
    </p:spTree>
    <p:extLst>
      <p:ext uri="{BB962C8B-B14F-4D97-AF65-F5344CB8AC3E}">
        <p14:creationId xmlns:p14="http://schemas.microsoft.com/office/powerpoint/2010/main" val="884606515"/>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3F3F39"/>
                </a:solidFill>
                <a:latin typeface="Lucida Sans" panose="020B0602030504020204" pitchFamily="34" charset="0"/>
              </a:rPr>
              <a:t>Activity Discussion Questions</a:t>
            </a:r>
          </a:p>
        </p:txBody>
      </p:sp>
      <p:sp>
        <p:nvSpPr>
          <p:cNvPr id="3" name="Text Placeholder 2"/>
          <p:cNvSpPr>
            <a:spLocks noGrp="1"/>
          </p:cNvSpPr>
          <p:nvPr>
            <p:ph type="body" idx="1"/>
          </p:nvPr>
        </p:nvSpPr>
        <p:spPr/>
        <p:txBody>
          <a:bodyPr/>
          <a:lstStyle/>
          <a:p>
            <a:pPr indent="-342900">
              <a:buClr>
                <a:srgbClr val="3F3F39"/>
              </a:buClr>
              <a:buSzPct val="100000"/>
              <a:buFont typeface="Arial" panose="020B0604020202020204" pitchFamily="34" charset="0"/>
              <a:buChar char="•"/>
            </a:pPr>
            <a:r>
              <a:rPr lang="en-US" sz="2400" dirty="0">
                <a:solidFill>
                  <a:srgbClr val="3F3F39"/>
                </a:solidFill>
                <a:latin typeface="Lucida Sans" panose="020B0602030504020204" pitchFamily="34" charset="0"/>
                <a:ea typeface="Allerta"/>
                <a:cs typeface="Allerta"/>
              </a:rPr>
              <a:t>Which metrics are you still not sure about?</a:t>
            </a:r>
          </a:p>
          <a:p>
            <a:pPr marL="0" indent="0">
              <a:buClr>
                <a:srgbClr val="3F3F39"/>
              </a:buClr>
              <a:buSzPct val="100000"/>
              <a:buNone/>
            </a:pPr>
            <a:endParaRPr lang="en-US" sz="2400" dirty="0">
              <a:solidFill>
                <a:srgbClr val="3F3F39"/>
              </a:solidFill>
              <a:latin typeface="Lucida Sans" panose="020B0602030504020204" pitchFamily="34" charset="0"/>
              <a:ea typeface="Allerta"/>
              <a:cs typeface="Allerta"/>
            </a:endParaRPr>
          </a:p>
          <a:p>
            <a:pPr indent="-342900">
              <a:buClr>
                <a:srgbClr val="3F3F39"/>
              </a:buClr>
              <a:buSzPct val="100000"/>
              <a:buFont typeface="Arial" panose="020B0604020202020204" pitchFamily="34" charset="0"/>
              <a:buChar char="•"/>
            </a:pPr>
            <a:r>
              <a:rPr lang="en-US" sz="2400" dirty="0">
                <a:solidFill>
                  <a:srgbClr val="3F3F39"/>
                </a:solidFill>
                <a:latin typeface="Lucida Sans" panose="020B0602030504020204" pitchFamily="34" charset="0"/>
                <a:ea typeface="Allerta"/>
                <a:cs typeface="Allerta"/>
              </a:rPr>
              <a:t>Which metrics were hardest to classify? Did any correspond to more than one category?</a:t>
            </a:r>
          </a:p>
          <a:p>
            <a:pPr marL="800100" lvl="2" indent="0">
              <a:buClr>
                <a:srgbClr val="3F3F39"/>
              </a:buClr>
              <a:buSzPct val="100000"/>
              <a:buNone/>
            </a:pPr>
            <a:endParaRPr lang="en-US" sz="2400" dirty="0">
              <a:solidFill>
                <a:srgbClr val="3F3F39"/>
              </a:solidFill>
              <a:latin typeface="Lucida Sans" panose="020B0602030504020204" pitchFamily="34" charset="0"/>
              <a:ea typeface="Allerta"/>
              <a:cs typeface="Allerta"/>
            </a:endParaRPr>
          </a:p>
        </p:txBody>
      </p:sp>
    </p:spTree>
    <p:extLst>
      <p:ext uri="{BB962C8B-B14F-4D97-AF65-F5344CB8AC3E}">
        <p14:creationId xmlns:p14="http://schemas.microsoft.com/office/powerpoint/2010/main" val="4244771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Shape 836"/>
          <p:cNvSpPr txBox="1">
            <a:spLocks noGrp="1"/>
          </p:cNvSpPr>
          <p:nvPr>
            <p:ph type="body" idx="1"/>
          </p:nvPr>
        </p:nvSpPr>
        <p:spPr>
          <a:xfrm>
            <a:off x="457200" y="1544832"/>
            <a:ext cx="8229600" cy="1716130"/>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lvl="0" indent="0">
              <a:buSzPct val="45833"/>
              <a:buNone/>
            </a:pPr>
            <a:r>
              <a:rPr lang="en-US" sz="2400" b="1" kern="1200" dirty="0">
                <a:solidFill>
                  <a:srgbClr val="25A469"/>
                </a:solidFill>
                <a:latin typeface="Lucida Sans" panose="020B0602030504020204" pitchFamily="34" charset="0"/>
                <a:ea typeface="Allerta"/>
                <a:cs typeface="Allerta"/>
                <a:sym typeface="Allerta"/>
              </a:rPr>
              <a:t>Non-Negotiable 1: </a:t>
            </a:r>
            <a:r>
              <a:rPr lang="en-US" sz="2400" kern="1200" dirty="0">
                <a:solidFill>
                  <a:schemeClr val="tx1"/>
                </a:solidFill>
                <a:latin typeface="Lucida Sans" panose="020B0602030504020204" pitchFamily="34" charset="0"/>
                <a:ea typeface="Allerta"/>
                <a:cs typeface="Allerta"/>
              </a:rPr>
              <a:t>Materials must reflect the content architecture of the Standards by not assessing the</a:t>
            </a:r>
          </a:p>
          <a:p>
            <a:pPr marL="0" lvl="0" indent="0">
              <a:buSzPct val="45833"/>
              <a:buNone/>
            </a:pPr>
            <a:r>
              <a:rPr lang="en-US" sz="2400" kern="1200" dirty="0">
                <a:solidFill>
                  <a:schemeClr val="tx1"/>
                </a:solidFill>
                <a:latin typeface="Lucida Sans" panose="020B0602030504020204" pitchFamily="34" charset="0"/>
                <a:ea typeface="Allerta"/>
                <a:cs typeface="Allerta"/>
              </a:rPr>
              <a:t>specific topics named in Metric 1A* before the grade level where they first appear in the Standards.</a:t>
            </a:r>
          </a:p>
          <a:p>
            <a:pPr marL="0" lvl="0" indent="0">
              <a:buSzPct val="45833"/>
              <a:buNone/>
            </a:pPr>
            <a:endParaRPr lang="en-US" sz="2400" kern="1200" dirty="0">
              <a:solidFill>
                <a:schemeClr val="tx1"/>
              </a:solidFill>
              <a:latin typeface="Lucida Sans" panose="020B0602030504020204" pitchFamily="34" charset="0"/>
              <a:ea typeface="Allerta"/>
              <a:cs typeface="Allerta"/>
            </a:endParaRPr>
          </a:p>
          <a:p>
            <a:pPr marL="0" lvl="0" indent="0">
              <a:buSzPct val="45833"/>
              <a:buNone/>
            </a:pPr>
            <a:endParaRPr sz="2400" dirty="0">
              <a:solidFill>
                <a:srgbClr val="FF0000"/>
              </a:solidFill>
              <a:latin typeface="Lucida Sans" panose="020B0602030504020204" pitchFamily="34" charset="0"/>
              <a:ea typeface="Allerta"/>
              <a:cs typeface="Allerta"/>
              <a:sym typeface="Allerta"/>
            </a:endParaRPr>
          </a:p>
          <a:p>
            <a:pPr marL="0" marR="0" lvl="0" indent="0" algn="l" rtl="0">
              <a:lnSpc>
                <a:spcPct val="100000"/>
              </a:lnSpc>
              <a:spcBef>
                <a:spcPts val="0"/>
              </a:spcBef>
              <a:spcAft>
                <a:spcPts val="0"/>
              </a:spcAft>
              <a:buNone/>
            </a:pPr>
            <a:endParaRPr dirty="0">
              <a:latin typeface="Lucida Sans" panose="020B0602030504020204" pitchFamily="34" charset="0"/>
            </a:endParaRP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chemeClr val="dk1"/>
              </a:solidFill>
              <a:latin typeface="Lucida Sans" panose="020B0602030504020204" pitchFamily="34" charset="0"/>
              <a:ea typeface="Allerta"/>
              <a:cs typeface="Allerta"/>
              <a:sym typeface="Allerta"/>
            </a:endParaRPr>
          </a:p>
        </p:txBody>
      </p:sp>
      <p:sp>
        <p:nvSpPr>
          <p:cNvPr id="837" name="Shape 837"/>
          <p:cNvSpPr>
            <a:spLocks noGrp="1"/>
          </p:cNvSpPr>
          <p:nvPr>
            <p:ph type="title"/>
          </p:nvPr>
        </p:nvSpPr>
        <p:spPr>
          <a:xfrm>
            <a:off x="2603500" y="274637"/>
            <a:ext cx="4419599"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dirty="0">
                <a:solidFill>
                  <a:schemeClr val="lt1"/>
                </a:solidFill>
                <a:latin typeface="Lucida Sans" panose="020B0602030504020204" pitchFamily="34" charset="0"/>
              </a:rPr>
              <a:t>Focus</a:t>
            </a:r>
          </a:p>
        </p:txBody>
      </p:sp>
      <p:sp>
        <p:nvSpPr>
          <p:cNvPr id="4" name="TextBox 3"/>
          <p:cNvSpPr txBox="1"/>
          <p:nvPr/>
        </p:nvSpPr>
        <p:spPr>
          <a:xfrm>
            <a:off x="8165432" y="5985813"/>
            <a:ext cx="978568" cy="307777"/>
          </a:xfrm>
          <a:prstGeom prst="rect">
            <a:avLst/>
          </a:prstGeom>
          <a:solidFill>
            <a:schemeClr val="accent2"/>
          </a:solidFill>
        </p:spPr>
        <p:txBody>
          <a:bodyPr wrap="square" rtlCol="0">
            <a:spAutoFit/>
          </a:bodyPr>
          <a:lstStyle/>
          <a:p>
            <a:r>
              <a:rPr lang="en-US" dirty="0"/>
              <a:t>IMET p. 4 </a:t>
            </a:r>
          </a:p>
        </p:txBody>
      </p:sp>
      <p:pic>
        <p:nvPicPr>
          <p:cNvPr id="6" name="Picture 5"/>
          <p:cNvPicPr>
            <a:picLocks/>
          </p:cNvPicPr>
          <p:nvPr/>
        </p:nvPicPr>
        <p:blipFill rotWithShape="1">
          <a:blip r:embed="rId3"/>
          <a:srcRect l="13455" t="11876" r="28565" b="11562"/>
          <a:stretch/>
        </p:blipFill>
        <p:spPr>
          <a:xfrm>
            <a:off x="2286000" y="3093190"/>
            <a:ext cx="4572000" cy="3200400"/>
          </a:xfrm>
          <a:prstGeom prst="rect">
            <a:avLst/>
          </a:prstGeom>
          <a:ln>
            <a:solidFill>
              <a:srgbClr val="25A469"/>
            </a:solidFill>
          </a:ln>
        </p:spPr>
      </p:pic>
    </p:spTree>
    <p:extLst>
      <p:ext uri="{BB962C8B-B14F-4D97-AF65-F5344CB8AC3E}">
        <p14:creationId xmlns:p14="http://schemas.microsoft.com/office/powerpoint/2010/main" val="2629094655"/>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Shape 899"/>
          <p:cNvSpPr txBox="1">
            <a:spLocks noGrp="1"/>
          </p:cNvSpPr>
          <p:nvPr>
            <p:ph type="body" idx="1"/>
          </p:nvPr>
        </p:nvSpPr>
        <p:spPr>
          <a:xfrm>
            <a:off x="471948" y="1703852"/>
            <a:ext cx="8229600" cy="1245408"/>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320"/>
              </a:spcBef>
              <a:spcAft>
                <a:spcPts val="0"/>
              </a:spcAft>
              <a:buClr>
                <a:schemeClr val="dk1"/>
              </a:buClr>
              <a:buSzPct val="45833"/>
              <a:buFont typeface="Arial"/>
              <a:buNone/>
            </a:pPr>
            <a:r>
              <a:rPr lang="en-US" sz="2400" b="1" dirty="0">
                <a:solidFill>
                  <a:srgbClr val="25A469"/>
                </a:solidFill>
                <a:latin typeface="Lucida Sans" panose="020B0602030504020204" pitchFamily="34" charset="0"/>
                <a:ea typeface="Allerta"/>
                <a:cs typeface="Allerta"/>
                <a:sym typeface="Allerta"/>
              </a:rPr>
              <a:t>Non-Negotiable 2: </a:t>
            </a:r>
            <a:r>
              <a:rPr lang="en-US" sz="2400" dirty="0">
                <a:solidFill>
                  <a:srgbClr val="3F3F39"/>
                </a:solidFill>
                <a:latin typeface="Lucida Sans" panose="020B0602030504020204" pitchFamily="34" charset="0"/>
                <a:ea typeface="Allerta"/>
                <a:cs typeface="Allerta"/>
                <a:sym typeface="Allerta"/>
              </a:rPr>
              <a:t>Materials must</a:t>
            </a:r>
            <a:r>
              <a:rPr lang="en-US" sz="2400" dirty="0">
                <a:solidFill>
                  <a:srgbClr val="25A469"/>
                </a:solidFill>
                <a:latin typeface="Lucida Sans" panose="020B0602030504020204" pitchFamily="34" charset="0"/>
                <a:ea typeface="Allerta"/>
                <a:cs typeface="Allerta"/>
                <a:sym typeface="Allerta"/>
              </a:rPr>
              <a:t> </a:t>
            </a:r>
            <a:r>
              <a:rPr lang="en-US" sz="2400" b="1" dirty="0">
                <a:solidFill>
                  <a:srgbClr val="25A469"/>
                </a:solidFill>
                <a:latin typeface="Lucida Sans" panose="020B0602030504020204" pitchFamily="34" charset="0"/>
                <a:ea typeface="Allerta"/>
                <a:cs typeface="Allerta"/>
                <a:sym typeface="Allerta"/>
              </a:rPr>
              <a:t>focus </a:t>
            </a:r>
            <a:r>
              <a:rPr lang="en-US" sz="2400" dirty="0">
                <a:solidFill>
                  <a:srgbClr val="3F3F39"/>
                </a:solidFill>
                <a:latin typeface="Lucida Sans" panose="020B0602030504020204" pitchFamily="34" charset="0"/>
                <a:ea typeface="Allerta"/>
                <a:cs typeface="Allerta"/>
                <a:sym typeface="Allerta"/>
              </a:rPr>
              <a:t>coherently on the Major Work of the grade in a way that is</a:t>
            </a:r>
          </a:p>
          <a:p>
            <a:pPr marL="0" marR="0" lvl="0" indent="0" algn="l" rtl="0">
              <a:lnSpc>
                <a:spcPct val="100000"/>
              </a:lnSpc>
              <a:spcBef>
                <a:spcPts val="320"/>
              </a:spcBef>
              <a:spcAft>
                <a:spcPts val="0"/>
              </a:spcAft>
              <a:buClr>
                <a:schemeClr val="dk1"/>
              </a:buClr>
              <a:buSzPct val="45833"/>
              <a:buFont typeface="Arial"/>
              <a:buNone/>
            </a:pPr>
            <a:r>
              <a:rPr lang="en-US" sz="2400" dirty="0">
                <a:solidFill>
                  <a:srgbClr val="3F3F39"/>
                </a:solidFill>
                <a:latin typeface="Lucida Sans" panose="020B0602030504020204" pitchFamily="34" charset="0"/>
                <a:ea typeface="Allerta"/>
                <a:cs typeface="Allerta"/>
                <a:sym typeface="Allerta"/>
              </a:rPr>
              <a:t>consistent with the progressions in the Standards.</a:t>
            </a:r>
          </a:p>
          <a:p>
            <a:pPr marL="0" marR="0" lvl="0" indent="0" algn="l" rtl="0">
              <a:lnSpc>
                <a:spcPct val="100000"/>
              </a:lnSpc>
              <a:spcBef>
                <a:spcPts val="320"/>
              </a:spcBef>
              <a:spcAft>
                <a:spcPts val="0"/>
              </a:spcAft>
              <a:buClr>
                <a:srgbClr val="3F3F39"/>
              </a:buClr>
              <a:buFont typeface="Arial"/>
              <a:buNone/>
            </a:pPr>
            <a:endParaRPr sz="2400" dirty="0">
              <a:solidFill>
                <a:schemeClr val="dk1"/>
              </a:solidFill>
              <a:latin typeface="Lucida Sans" panose="020B0602030504020204" pitchFamily="34" charset="0"/>
              <a:ea typeface="Allerta"/>
              <a:cs typeface="Allerta"/>
              <a:sym typeface="Allerta"/>
            </a:endParaRPr>
          </a:p>
          <a:p>
            <a:pPr marL="457200" marR="0" lvl="0" indent="0" algn="l" rtl="0">
              <a:lnSpc>
                <a:spcPct val="100000"/>
              </a:lnSpc>
              <a:spcBef>
                <a:spcPts val="0"/>
              </a:spcBef>
              <a:spcAft>
                <a:spcPts val="0"/>
              </a:spcAft>
              <a:buNone/>
            </a:pPr>
            <a:endParaRPr sz="1800" dirty="0">
              <a:solidFill>
                <a:schemeClr val="dk1"/>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chemeClr val="dk1"/>
              </a:solidFill>
              <a:latin typeface="Allerta"/>
              <a:ea typeface="Allerta"/>
              <a:cs typeface="Allerta"/>
              <a:sym typeface="Allerta"/>
            </a:endParaRPr>
          </a:p>
        </p:txBody>
      </p:sp>
      <p:sp>
        <p:nvSpPr>
          <p:cNvPr id="900" name="Shape 900"/>
          <p:cNvSpPr>
            <a:spLocks noGrp="1"/>
          </p:cNvSpPr>
          <p:nvPr>
            <p:ph type="title"/>
          </p:nvPr>
        </p:nvSpPr>
        <p:spPr>
          <a:xfrm>
            <a:off x="2603500" y="274637"/>
            <a:ext cx="4419599"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dirty="0">
                <a:solidFill>
                  <a:schemeClr val="lt1"/>
                </a:solidFill>
                <a:latin typeface="Lucida Sans" panose="020B0602030504020204" pitchFamily="34" charset="0"/>
              </a:rPr>
              <a:t>Focus</a:t>
            </a:r>
          </a:p>
        </p:txBody>
      </p:sp>
      <p:sp>
        <p:nvSpPr>
          <p:cNvPr id="4" name="TextBox 3"/>
          <p:cNvSpPr txBox="1"/>
          <p:nvPr/>
        </p:nvSpPr>
        <p:spPr>
          <a:xfrm>
            <a:off x="8126569" y="5985812"/>
            <a:ext cx="1017431" cy="307777"/>
          </a:xfrm>
          <a:prstGeom prst="rect">
            <a:avLst/>
          </a:prstGeom>
          <a:solidFill>
            <a:schemeClr val="accent2"/>
          </a:solidFill>
        </p:spPr>
        <p:txBody>
          <a:bodyPr wrap="square" rtlCol="0">
            <a:spAutoFit/>
          </a:bodyPr>
          <a:lstStyle/>
          <a:p>
            <a:r>
              <a:rPr lang="en-US" dirty="0"/>
              <a:t>IMET p. 7 </a:t>
            </a:r>
          </a:p>
        </p:txBody>
      </p:sp>
      <p:pic>
        <p:nvPicPr>
          <p:cNvPr id="6" name="Picture 5"/>
          <p:cNvPicPr>
            <a:picLocks noChangeAspect="1"/>
          </p:cNvPicPr>
          <p:nvPr/>
        </p:nvPicPr>
        <p:blipFill rotWithShape="1">
          <a:blip r:embed="rId3"/>
          <a:srcRect l="13690" t="12239" r="28917" b="6250"/>
          <a:stretch/>
        </p:blipFill>
        <p:spPr>
          <a:xfrm>
            <a:off x="2200995" y="3015129"/>
            <a:ext cx="4572000" cy="3192476"/>
          </a:xfrm>
          <a:prstGeom prst="rect">
            <a:avLst/>
          </a:prstGeom>
          <a:ln>
            <a:solidFill>
              <a:srgbClr val="25A469"/>
            </a:solidFill>
          </a:ln>
        </p:spPr>
      </p:pic>
    </p:spTree>
    <p:extLst>
      <p:ext uri="{BB962C8B-B14F-4D97-AF65-F5344CB8AC3E}">
        <p14:creationId xmlns:p14="http://schemas.microsoft.com/office/powerpoint/2010/main" val="1919562210"/>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Shape 843"/>
          <p:cNvSpPr txBox="1">
            <a:spLocks noGrp="1"/>
          </p:cNvSpPr>
          <p:nvPr>
            <p:ph type="title"/>
          </p:nvPr>
        </p:nvSpPr>
        <p:spPr>
          <a:xfrm>
            <a:off x="457200" y="506760"/>
            <a:ext cx="8153399" cy="523179"/>
          </a:xfrm>
          <a:prstGeom prst="rect">
            <a:avLst/>
          </a:prstGeom>
          <a:noFill/>
          <a:ln>
            <a:noFill/>
          </a:ln>
        </p:spPr>
        <p:txBody>
          <a:bodyPr lIns="91425" tIns="45700" rIns="91425" bIns="45700" anchor="ctr" anchorCtr="0">
            <a:noAutofit/>
          </a:bodyPr>
          <a:lstStyle/>
          <a:p>
            <a:pPr marL="0" marR="0" lvl="0" indent="0" algn="l" rtl="0">
              <a:spcBef>
                <a:spcPts val="0"/>
              </a:spcBef>
              <a:buClr>
                <a:srgbClr val="000000"/>
              </a:buClr>
              <a:buSzPct val="25000"/>
              <a:buFont typeface="Allerta"/>
              <a:buNone/>
            </a:pPr>
            <a:r>
              <a:rPr lang="en-US" sz="2800" i="0" u="none" strike="noStrike" cap="none" baseline="0" dirty="0">
                <a:solidFill>
                  <a:srgbClr val="3F3F39"/>
                </a:solidFill>
                <a:latin typeface="Lucida Sans" panose="020B0602030504020204" pitchFamily="34" charset="0"/>
                <a:ea typeface="Allerta"/>
                <a:cs typeface="Allerta"/>
                <a:sym typeface="Allerta"/>
              </a:rPr>
              <a:t>The Shape of Math in A+ Countries</a:t>
            </a:r>
          </a:p>
        </p:txBody>
      </p:sp>
      <p:sp>
        <p:nvSpPr>
          <p:cNvPr id="844" name="Shape 844"/>
          <p:cNvSpPr/>
          <p:nvPr/>
        </p:nvSpPr>
        <p:spPr>
          <a:xfrm>
            <a:off x="1627187" y="1257300"/>
            <a:ext cx="5915025" cy="475614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sp>
        <p:nvSpPr>
          <p:cNvPr id="845" name="Shape 845"/>
          <p:cNvSpPr txBox="1"/>
          <p:nvPr/>
        </p:nvSpPr>
        <p:spPr>
          <a:xfrm>
            <a:off x="179388" y="1419225"/>
            <a:ext cx="1447800" cy="16001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1" i="0" u="none" strike="noStrike" cap="none" baseline="0" dirty="0">
                <a:solidFill>
                  <a:srgbClr val="3F3F39"/>
                </a:solidFill>
                <a:latin typeface="Lucida Sans" panose="020B0602030504020204" pitchFamily="34" charset="0"/>
                <a:sym typeface="Arial"/>
              </a:rPr>
              <a:t>Mathematics topics intended at each grade by at least two-thirds of A+ countries</a:t>
            </a:r>
          </a:p>
        </p:txBody>
      </p:sp>
      <p:sp>
        <p:nvSpPr>
          <p:cNvPr id="846" name="Shape 846"/>
          <p:cNvSpPr txBox="1"/>
          <p:nvPr/>
        </p:nvSpPr>
        <p:spPr>
          <a:xfrm>
            <a:off x="7543800" y="1409700"/>
            <a:ext cx="1463675" cy="1600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i="0" u="none" strike="noStrike" cap="none" baseline="0" dirty="0">
                <a:solidFill>
                  <a:srgbClr val="3F3F39"/>
                </a:solidFill>
                <a:latin typeface="Lucida Sans" panose="020B0602030504020204" pitchFamily="34" charset="0"/>
                <a:sym typeface="Arial"/>
              </a:rPr>
              <a:t>Mathematics topics intended at each grade by at least two-thirds of 21 U.S. states</a:t>
            </a:r>
          </a:p>
        </p:txBody>
      </p:sp>
      <p:sp>
        <p:nvSpPr>
          <p:cNvPr id="847" name="Shape 847"/>
          <p:cNvSpPr/>
          <p:nvPr/>
        </p:nvSpPr>
        <p:spPr>
          <a:xfrm>
            <a:off x="1668463" y="6029325"/>
            <a:ext cx="6308725" cy="2778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1" u="none" strike="noStrike" cap="none" baseline="30000" dirty="0">
                <a:solidFill>
                  <a:schemeClr val="dk1"/>
                </a:solidFill>
                <a:latin typeface="Calibri"/>
                <a:ea typeface="Calibri"/>
                <a:cs typeface="Calibri"/>
                <a:sym typeface="Calibri"/>
              </a:rPr>
              <a:t>1 </a:t>
            </a:r>
            <a:r>
              <a:rPr lang="en-US" sz="1200" b="0" i="1" u="none" strike="noStrike" cap="none" baseline="0" dirty="0">
                <a:solidFill>
                  <a:schemeClr val="dk1"/>
                </a:solidFill>
                <a:latin typeface="Calibri"/>
                <a:ea typeface="Calibri"/>
                <a:cs typeface="Calibri"/>
                <a:sym typeface="Calibri"/>
              </a:rPr>
              <a:t>Schmidt, Houang, &amp; Cogan, “A Coherent Curriculum: The Case of Mathematics.” (2002). </a:t>
            </a:r>
          </a:p>
        </p:txBody>
      </p:sp>
    </p:spTree>
    <p:extLst>
      <p:ext uri="{BB962C8B-B14F-4D97-AF65-F5344CB8AC3E}">
        <p14:creationId xmlns:p14="http://schemas.microsoft.com/office/powerpoint/2010/main" val="1866253709"/>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p:nvPr/>
        </p:nvSpPr>
        <p:spPr>
          <a:xfrm>
            <a:off x="533400" y="1058694"/>
            <a:ext cx="8096400" cy="4495800"/>
          </a:xfrm>
          <a:prstGeom prst="roundRect">
            <a:avLst>
              <a:gd name="adj" fmla="val 15094"/>
            </a:avLst>
          </a:prstGeom>
          <a:noFill/>
          <a:ln>
            <a:noFill/>
          </a:ln>
        </p:spPr>
        <p:txBody>
          <a:bodyPr lIns="91425" tIns="45700" rIns="91425" bIns="45700" anchor="ctr" anchorCtr="0">
            <a:noAutofit/>
          </a:bodyPr>
          <a:lstStyle/>
          <a:p>
            <a:pPr marL="0" marR="0" lvl="0" indent="0" algn="r" rtl="0">
              <a:lnSpc>
                <a:spcPct val="80000"/>
              </a:lnSpc>
              <a:spcBef>
                <a:spcPts val="0"/>
              </a:spcBef>
              <a:spcAft>
                <a:spcPts val="0"/>
              </a:spcAft>
              <a:buClr>
                <a:schemeClr val="accent1"/>
              </a:buClr>
              <a:buSzPct val="25000"/>
              <a:buFont typeface="Arial"/>
              <a:buNone/>
            </a:pPr>
            <a:r>
              <a:rPr lang="en-US" sz="2800" b="0" i="0" u="none" strike="noStrike" cap="none" baseline="0" dirty="0">
                <a:solidFill>
                  <a:srgbClr val="25A469"/>
                </a:solidFill>
                <a:latin typeface="Lucida Sans" panose="020B0602030504020204" pitchFamily="34" charset="0"/>
                <a:sym typeface="Arial"/>
              </a:rPr>
              <a:t>“In general, teachers are much more likely to cover topics presented in the materials selected by their school or district than to cover topics not included; they are likely to follow the sequence of topics in the selected materials; and their pedagogical approach is influenced by the instructional design of the materials. The evidence is clear that instructional interactions between students and teachers are framed by the instructional materials that are provided by their schools and districts.”</a:t>
            </a:r>
          </a:p>
          <a:p>
            <a:pPr marL="0" marR="0" lvl="0" indent="0" algn="r" rtl="0">
              <a:lnSpc>
                <a:spcPct val="100000"/>
              </a:lnSpc>
              <a:spcBef>
                <a:spcPts val="600"/>
              </a:spcBef>
              <a:spcAft>
                <a:spcPts val="0"/>
              </a:spcAft>
              <a:buClr>
                <a:srgbClr val="505B56"/>
              </a:buClr>
              <a:buSzPct val="25000"/>
              <a:buFont typeface="Arial"/>
              <a:buNone/>
            </a:pPr>
            <a:endParaRPr lang="en-US" sz="1800" b="0" i="0" u="none" strike="noStrike" cap="none" baseline="0" dirty="0">
              <a:solidFill>
                <a:srgbClr val="505B56"/>
              </a:solidFill>
              <a:latin typeface="Lucida Sans" panose="020B0602030504020204" pitchFamily="34" charset="0"/>
              <a:sym typeface="Arial"/>
            </a:endParaRPr>
          </a:p>
          <a:p>
            <a:pPr marL="0" marR="0" lvl="0" indent="0" algn="r" rtl="0">
              <a:lnSpc>
                <a:spcPct val="100000"/>
              </a:lnSpc>
              <a:spcBef>
                <a:spcPts val="600"/>
              </a:spcBef>
              <a:spcAft>
                <a:spcPts val="0"/>
              </a:spcAft>
              <a:buClr>
                <a:srgbClr val="505B56"/>
              </a:buClr>
              <a:buSzPct val="25000"/>
              <a:buFont typeface="Arial"/>
              <a:buNone/>
            </a:pPr>
            <a:r>
              <a:rPr lang="en-US" sz="1800" b="0" i="0" u="none" strike="noStrike" cap="none" baseline="0" dirty="0" err="1">
                <a:solidFill>
                  <a:srgbClr val="505B56"/>
                </a:solidFill>
                <a:latin typeface="Lucida Sans" panose="020B0602030504020204" pitchFamily="34" charset="0"/>
                <a:sym typeface="Arial"/>
              </a:rPr>
              <a:t>Chingos</a:t>
            </a:r>
            <a:r>
              <a:rPr lang="en-US" sz="1800" b="0" i="0" u="none" strike="noStrike" cap="none" baseline="0" dirty="0">
                <a:solidFill>
                  <a:srgbClr val="505B56"/>
                </a:solidFill>
                <a:latin typeface="Lucida Sans" panose="020B0602030504020204" pitchFamily="34" charset="0"/>
                <a:sym typeface="Arial"/>
              </a:rPr>
              <a:t> &amp; Whitehurst, </a:t>
            </a:r>
          </a:p>
          <a:p>
            <a:pPr marL="0" marR="0" lvl="0" indent="0" algn="r" rtl="0">
              <a:lnSpc>
                <a:spcPct val="100000"/>
              </a:lnSpc>
              <a:spcBef>
                <a:spcPts val="600"/>
              </a:spcBef>
              <a:spcAft>
                <a:spcPts val="0"/>
              </a:spcAft>
              <a:buClr>
                <a:srgbClr val="505B56"/>
              </a:buClr>
              <a:buSzPct val="25000"/>
              <a:buFont typeface="Arial"/>
              <a:buNone/>
            </a:pPr>
            <a:r>
              <a:rPr lang="en-US" sz="1800" b="0" i="1" u="none" strike="noStrike" cap="none" baseline="0" dirty="0">
                <a:solidFill>
                  <a:srgbClr val="505B56"/>
                </a:solidFill>
                <a:latin typeface="Lucida Sans" panose="020B0602030504020204" pitchFamily="34" charset="0"/>
                <a:sym typeface="Arial"/>
              </a:rPr>
              <a:t>Choosing Blindly: Instructional Materials, Teacher Effectiveness, and the Common Core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Shape 8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Focus Through Domains</a:t>
            </a:r>
          </a:p>
        </p:txBody>
      </p:sp>
      <p:pic>
        <p:nvPicPr>
          <p:cNvPr id="855" name="Shape 855"/>
          <p:cNvPicPr preferRelativeResize="0"/>
          <p:nvPr/>
        </p:nvPicPr>
        <p:blipFill rotWithShape="1">
          <a:blip r:embed="rId3">
            <a:alphaModFix/>
          </a:blip>
          <a:srcRect t="2837" b="2688"/>
          <a:stretch/>
        </p:blipFill>
        <p:spPr>
          <a:xfrm>
            <a:off x="1021404" y="1283025"/>
            <a:ext cx="6867600" cy="4843200"/>
          </a:xfrm>
          <a:prstGeom prst="rect">
            <a:avLst/>
          </a:prstGeom>
          <a:noFill/>
          <a:ln>
            <a:solidFill>
              <a:srgbClr val="25A469"/>
            </a:solidFill>
          </a:ln>
        </p:spPr>
      </p:pic>
    </p:spTree>
    <p:extLst>
      <p:ext uri="{BB962C8B-B14F-4D97-AF65-F5344CB8AC3E}">
        <p14:creationId xmlns:p14="http://schemas.microsoft.com/office/powerpoint/2010/main" val="298334602"/>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Shape 906"/>
          <p:cNvSpPr txBox="1">
            <a:spLocks noGrp="1"/>
          </p:cNvSpPr>
          <p:nvPr>
            <p:ph type="title"/>
          </p:nvPr>
        </p:nvSpPr>
        <p:spPr>
          <a:xfrm>
            <a:off x="457200" y="584547"/>
            <a:ext cx="8229600" cy="523179"/>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i="0" u="none" strike="noStrike" cap="none" baseline="0" dirty="0">
                <a:solidFill>
                  <a:srgbClr val="3F3F39"/>
                </a:solidFill>
                <a:latin typeface="Lucida Sans" panose="020B0602030504020204" pitchFamily="34" charset="0"/>
                <a:ea typeface="Allerta"/>
                <a:cs typeface="Allerta"/>
                <a:sym typeface="Allerta"/>
              </a:rPr>
              <a:t>Key Areas of Focus in Mathematics</a:t>
            </a:r>
          </a:p>
        </p:txBody>
      </p:sp>
      <p:graphicFrame>
        <p:nvGraphicFramePr>
          <p:cNvPr id="907" name="Shape 907"/>
          <p:cNvGraphicFramePr/>
          <p:nvPr/>
        </p:nvGraphicFramePr>
        <p:xfrm>
          <a:off x="398462" y="1231900"/>
          <a:ext cx="8137525" cy="5029200"/>
        </p:xfrm>
        <a:graphic>
          <a:graphicData uri="http://schemas.openxmlformats.org/drawingml/2006/table">
            <a:tbl>
              <a:tblPr>
                <a:noFill/>
              </a:tblPr>
              <a:tblGrid>
                <a:gridCol w="1327099">
                  <a:extLst>
                    <a:ext uri="{9D8B030D-6E8A-4147-A177-3AD203B41FA5}">
                      <a16:colId xmlns:a16="http://schemas.microsoft.com/office/drawing/2014/main" val="20000"/>
                    </a:ext>
                  </a:extLst>
                </a:gridCol>
                <a:gridCol w="6810426">
                  <a:extLst>
                    <a:ext uri="{9D8B030D-6E8A-4147-A177-3AD203B41FA5}">
                      <a16:colId xmlns:a16="http://schemas.microsoft.com/office/drawing/2014/main" val="20001"/>
                    </a:ext>
                  </a:extLst>
                </a:gridCol>
              </a:tblGrid>
              <a:tr h="917575">
                <a:tc>
                  <a:txBody>
                    <a:bodyPr/>
                    <a:lstStyle/>
                    <a:p>
                      <a:pPr marL="228600" marR="0" lvl="0" indent="-228600" algn="ctr" rtl="0">
                        <a:lnSpc>
                          <a:spcPct val="115000"/>
                        </a:lnSpc>
                        <a:spcBef>
                          <a:spcPts val="0"/>
                        </a:spcBef>
                        <a:spcAft>
                          <a:spcPts val="0"/>
                        </a:spcAft>
                        <a:buClr>
                          <a:schemeClr val="lt1"/>
                        </a:buClr>
                        <a:buSzPct val="25000"/>
                        <a:buFont typeface="Calibri"/>
                        <a:buNone/>
                      </a:pPr>
                      <a:r>
                        <a:rPr lang="en-US" sz="2000" b="1" i="0" u="none" strike="noStrike" cap="none" baseline="0" dirty="0">
                          <a:solidFill>
                            <a:schemeClr val="lt1"/>
                          </a:solidFill>
                          <a:latin typeface="Lucida Sans" panose="020B0602030504020204" pitchFamily="34" charset="0"/>
                          <a:ea typeface="Calibri"/>
                          <a:cs typeface="Calibri"/>
                          <a:sym typeface="Calibri"/>
                        </a:rPr>
                        <a:t>Grade(s)</a:t>
                      </a:r>
                    </a:p>
                  </a:txBody>
                  <a:tcPr marL="68575" marR="68575" marT="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15000"/>
                        </a:lnSpc>
                        <a:spcBef>
                          <a:spcPts val="0"/>
                        </a:spcBef>
                        <a:spcAft>
                          <a:spcPts val="0"/>
                        </a:spcAft>
                        <a:buClr>
                          <a:schemeClr val="lt1"/>
                        </a:buClr>
                        <a:buSzPct val="25000"/>
                        <a:buFont typeface="Calibri"/>
                        <a:buNone/>
                      </a:pPr>
                      <a:r>
                        <a:rPr lang="en-US" sz="2000" b="1" i="0" u="none" strike="noStrike" cap="none" baseline="0" dirty="0">
                          <a:solidFill>
                            <a:schemeClr val="lt1"/>
                          </a:solidFill>
                          <a:latin typeface="Lucida Sans" panose="020B0602030504020204" pitchFamily="34" charset="0"/>
                          <a:ea typeface="Calibri"/>
                          <a:cs typeface="Calibri"/>
                          <a:sym typeface="Calibri"/>
                        </a:rPr>
                        <a:t>Focus Areas </a:t>
                      </a:r>
                    </a:p>
                  </a:txBody>
                  <a:tcPr marL="68575" marR="68575" marT="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822325">
                <a:tc>
                  <a:txBody>
                    <a:bodyPr/>
                    <a:lstStyle/>
                    <a:p>
                      <a:pPr marL="0" marR="0" lvl="0" indent="0" algn="ctr" rtl="0">
                        <a:lnSpc>
                          <a:spcPct val="115000"/>
                        </a:lnSpc>
                        <a:spcBef>
                          <a:spcPts val="0"/>
                        </a:spcBef>
                        <a:spcAft>
                          <a:spcPts val="0"/>
                        </a:spcAft>
                        <a:buClr>
                          <a:srgbClr val="3F3F39"/>
                        </a:buClr>
                        <a:buSzPct val="25000"/>
                        <a:buFont typeface="Allerta"/>
                        <a:buNone/>
                      </a:pPr>
                      <a:r>
                        <a:rPr lang="en-US" sz="2000" u="none" strike="noStrike" cap="none" baseline="0" dirty="0">
                          <a:solidFill>
                            <a:srgbClr val="3F3F39"/>
                          </a:solidFill>
                          <a:latin typeface="Lucida Sans" panose="020B0602030504020204" pitchFamily="34" charset="0"/>
                          <a:ea typeface="Allerta"/>
                          <a:cs typeface="Allerta"/>
                          <a:sym typeface="Allerta"/>
                        </a:rPr>
                        <a:t>K–2</a:t>
                      </a:r>
                    </a:p>
                  </a:txBody>
                  <a:tcPr marL="68575" marR="68575" marT="0" marB="0" anchor="ctr">
                    <a:lnL w="12700" cap="flat" cmpd="sng">
                      <a:solidFill>
                        <a:srgbClr val="595959"/>
                      </a:solidFill>
                      <a:prstDash val="solid"/>
                      <a:round/>
                      <a:headEnd type="none" w="med" len="med"/>
                      <a:tailEnd type="none" w="med" len="med"/>
                    </a:lnL>
                    <a:lnR w="12700" cap="flat" cmpd="sng">
                      <a:solidFill>
                        <a:srgbClr val="595959"/>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rgbClr val="595959"/>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3F3F39"/>
                        </a:buClr>
                        <a:buSzPct val="25000"/>
                        <a:buFont typeface="Allerta"/>
                        <a:buNone/>
                      </a:pPr>
                      <a:r>
                        <a:rPr lang="en-US" sz="2000" u="none" strike="noStrike" cap="none" baseline="0" dirty="0">
                          <a:solidFill>
                            <a:srgbClr val="3F3F39"/>
                          </a:solidFill>
                          <a:latin typeface="Lucida Sans" panose="020B0602030504020204" pitchFamily="34" charset="0"/>
                          <a:ea typeface="Allerta"/>
                          <a:cs typeface="Allerta"/>
                          <a:sym typeface="Allerta"/>
                        </a:rPr>
                        <a:t>Addition and  subtraction  - concepts, skills, and problem solving and place value</a:t>
                      </a:r>
                    </a:p>
                  </a:txBody>
                  <a:tcPr marL="68575" marR="68575" marT="0" marB="0" anchor="ctr">
                    <a:lnL w="12700" cap="flat" cmpd="sng">
                      <a:solidFill>
                        <a:srgbClr val="595959"/>
                      </a:solidFill>
                      <a:prstDash val="solid"/>
                      <a:round/>
                      <a:headEnd type="none" w="med" len="med"/>
                      <a:tailEnd type="none" w="med" len="med"/>
                    </a:lnL>
                    <a:lnR w="12700" cap="flat" cmpd="sng">
                      <a:solidFill>
                        <a:srgbClr val="595959"/>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rgbClr val="595959"/>
                      </a:solidFill>
                      <a:prstDash val="solid"/>
                      <a:round/>
                      <a:headEnd type="none" w="med" len="med"/>
                      <a:tailEnd type="none" w="med" len="med"/>
                    </a:lnB>
                  </a:tcPr>
                </a:tc>
                <a:extLst>
                  <a:ext uri="{0D108BD9-81ED-4DB2-BD59-A6C34878D82A}">
                    <a16:rowId xmlns:a16="http://schemas.microsoft.com/office/drawing/2014/main" val="10001"/>
                  </a:ext>
                </a:extLst>
              </a:tr>
              <a:tr h="822325">
                <a:tc>
                  <a:txBody>
                    <a:bodyPr/>
                    <a:lstStyle/>
                    <a:p>
                      <a:pPr marL="0" marR="0" lvl="0" indent="0" algn="ctr" rtl="0">
                        <a:lnSpc>
                          <a:spcPct val="115000"/>
                        </a:lnSpc>
                        <a:spcBef>
                          <a:spcPts val="0"/>
                        </a:spcBef>
                        <a:spcAft>
                          <a:spcPts val="0"/>
                        </a:spcAft>
                        <a:buClr>
                          <a:srgbClr val="3F3F39"/>
                        </a:buClr>
                        <a:buSzPct val="25000"/>
                        <a:buFont typeface="Allerta"/>
                        <a:buNone/>
                      </a:pPr>
                      <a:r>
                        <a:rPr lang="en-US" sz="2000" u="none" strike="noStrike" cap="none" baseline="0" dirty="0">
                          <a:solidFill>
                            <a:srgbClr val="3F3F39"/>
                          </a:solidFill>
                          <a:latin typeface="Lucida Sans" panose="020B0602030504020204" pitchFamily="34" charset="0"/>
                          <a:ea typeface="Allerta"/>
                          <a:cs typeface="Allerta"/>
                          <a:sym typeface="Allerta"/>
                        </a:rPr>
                        <a:t>3–5</a:t>
                      </a:r>
                    </a:p>
                  </a:txBody>
                  <a:tcPr marL="68575" marR="68575" marT="0" marB="0" anchor="ctr">
                    <a:lnL w="12700" cap="flat" cmpd="sng">
                      <a:solidFill>
                        <a:srgbClr val="595959"/>
                      </a:solidFill>
                      <a:prstDash val="solid"/>
                      <a:round/>
                      <a:headEnd type="none" w="med" len="med"/>
                      <a:tailEnd type="none" w="med" len="med"/>
                    </a:lnL>
                    <a:lnR w="12700" cap="flat" cmpd="sng">
                      <a:solidFill>
                        <a:srgbClr val="595959"/>
                      </a:solidFill>
                      <a:prstDash val="solid"/>
                      <a:round/>
                      <a:headEnd type="none" w="med" len="med"/>
                      <a:tailEnd type="none" w="med" len="med"/>
                    </a:lnR>
                    <a:lnT w="12700" cap="flat" cmpd="sng">
                      <a:solidFill>
                        <a:srgbClr val="595959"/>
                      </a:solidFill>
                      <a:prstDash val="solid"/>
                      <a:round/>
                      <a:headEnd type="none" w="med" len="med"/>
                      <a:tailEnd type="none" w="med" len="med"/>
                    </a:lnT>
                    <a:lnB w="12700" cap="flat" cmpd="sng">
                      <a:solidFill>
                        <a:srgbClr val="595959"/>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3F3F39"/>
                        </a:buClr>
                        <a:buSzPct val="25000"/>
                        <a:buFont typeface="Allerta"/>
                        <a:buNone/>
                      </a:pPr>
                      <a:r>
                        <a:rPr lang="en-US" sz="2000" u="none" strike="noStrike" cap="none" baseline="0" dirty="0">
                          <a:solidFill>
                            <a:srgbClr val="3F3F39"/>
                          </a:solidFill>
                          <a:latin typeface="Lucida Sans" panose="020B0602030504020204" pitchFamily="34" charset="0"/>
                          <a:ea typeface="Allerta"/>
                          <a:cs typeface="Allerta"/>
                          <a:sym typeface="Allerta"/>
                        </a:rPr>
                        <a:t>Multiplication and division of whole numbers and fractions – concepts, skills, and problem solving</a:t>
                      </a:r>
                    </a:p>
                  </a:txBody>
                  <a:tcPr marL="68575" marR="68575" marT="0" marB="0" anchor="ctr">
                    <a:lnL w="12700" cap="flat" cmpd="sng">
                      <a:solidFill>
                        <a:srgbClr val="595959"/>
                      </a:solidFill>
                      <a:prstDash val="solid"/>
                      <a:round/>
                      <a:headEnd type="none" w="med" len="med"/>
                      <a:tailEnd type="none" w="med" len="med"/>
                    </a:lnL>
                    <a:lnR w="12700" cap="flat" cmpd="sng">
                      <a:solidFill>
                        <a:srgbClr val="595959"/>
                      </a:solidFill>
                      <a:prstDash val="solid"/>
                      <a:round/>
                      <a:headEnd type="none" w="med" len="med"/>
                      <a:tailEnd type="none" w="med" len="med"/>
                    </a:lnR>
                    <a:lnT w="12700" cap="flat" cmpd="sng">
                      <a:solidFill>
                        <a:srgbClr val="595959"/>
                      </a:solidFill>
                      <a:prstDash val="solid"/>
                      <a:round/>
                      <a:headEnd type="none" w="med" len="med"/>
                      <a:tailEnd type="none" w="med" len="med"/>
                    </a:lnT>
                    <a:lnB w="12700" cap="flat" cmpd="sng">
                      <a:solidFill>
                        <a:srgbClr val="595959"/>
                      </a:solidFill>
                      <a:prstDash val="solid"/>
                      <a:round/>
                      <a:headEnd type="none" w="med" len="med"/>
                      <a:tailEnd type="none" w="med" len="med"/>
                    </a:lnB>
                  </a:tcPr>
                </a:tc>
                <a:extLst>
                  <a:ext uri="{0D108BD9-81ED-4DB2-BD59-A6C34878D82A}">
                    <a16:rowId xmlns:a16="http://schemas.microsoft.com/office/drawing/2014/main" val="10002"/>
                  </a:ext>
                </a:extLst>
              </a:tr>
              <a:tr h="822325">
                <a:tc>
                  <a:txBody>
                    <a:bodyPr/>
                    <a:lstStyle/>
                    <a:p>
                      <a:pPr marL="0" marR="0" lvl="0" indent="0" algn="ctr" rtl="0">
                        <a:lnSpc>
                          <a:spcPct val="115000"/>
                        </a:lnSpc>
                        <a:spcBef>
                          <a:spcPts val="0"/>
                        </a:spcBef>
                        <a:spcAft>
                          <a:spcPts val="0"/>
                        </a:spcAft>
                        <a:buClr>
                          <a:srgbClr val="3F3F39"/>
                        </a:buClr>
                        <a:buSzPct val="25000"/>
                        <a:buFont typeface="Allerta"/>
                        <a:buNone/>
                      </a:pPr>
                      <a:r>
                        <a:rPr lang="en-US" sz="2000" u="none" strike="noStrike" cap="none" baseline="0" dirty="0">
                          <a:solidFill>
                            <a:srgbClr val="3F3F39"/>
                          </a:solidFill>
                          <a:latin typeface="Lucida Sans" panose="020B0602030504020204" pitchFamily="34" charset="0"/>
                          <a:ea typeface="Allerta"/>
                          <a:cs typeface="Allerta"/>
                          <a:sym typeface="Allerta"/>
                        </a:rPr>
                        <a:t>6</a:t>
                      </a:r>
                    </a:p>
                  </a:txBody>
                  <a:tcPr marL="68575" marR="68575" marT="0" marB="0" anchor="ctr">
                    <a:lnL w="12700" cap="flat" cmpd="sng">
                      <a:solidFill>
                        <a:srgbClr val="595959"/>
                      </a:solidFill>
                      <a:prstDash val="solid"/>
                      <a:round/>
                      <a:headEnd type="none" w="med" len="med"/>
                      <a:tailEnd type="none" w="med" len="med"/>
                    </a:lnL>
                    <a:lnR w="12700" cap="flat" cmpd="sng">
                      <a:solidFill>
                        <a:srgbClr val="595959"/>
                      </a:solidFill>
                      <a:prstDash val="solid"/>
                      <a:round/>
                      <a:headEnd type="none" w="med" len="med"/>
                      <a:tailEnd type="none" w="med" len="med"/>
                    </a:lnR>
                    <a:lnT w="12700" cap="flat" cmpd="sng">
                      <a:solidFill>
                        <a:srgbClr val="595959"/>
                      </a:solidFill>
                      <a:prstDash val="solid"/>
                      <a:round/>
                      <a:headEnd type="none" w="med" len="med"/>
                      <a:tailEnd type="none" w="med" len="med"/>
                    </a:lnT>
                    <a:lnB w="12700" cap="flat" cmpd="sng">
                      <a:solidFill>
                        <a:srgbClr val="595959"/>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3F3F39"/>
                        </a:buClr>
                        <a:buSzPct val="25000"/>
                        <a:buFont typeface="Allerta"/>
                        <a:buNone/>
                      </a:pPr>
                      <a:r>
                        <a:rPr lang="en-US" sz="2000" u="none" strike="noStrike" cap="none" baseline="0" dirty="0">
                          <a:solidFill>
                            <a:srgbClr val="3F3F39"/>
                          </a:solidFill>
                          <a:latin typeface="Lucida Sans" panose="020B0602030504020204" pitchFamily="34" charset="0"/>
                          <a:ea typeface="Allerta"/>
                          <a:cs typeface="Allerta"/>
                          <a:sym typeface="Allerta"/>
                        </a:rPr>
                        <a:t>Ratios and proportional relationships; early expressions and equations</a:t>
                      </a:r>
                    </a:p>
                  </a:txBody>
                  <a:tcPr marL="68575" marR="68575" marT="0" marB="0" anchor="ctr">
                    <a:lnL w="12700" cap="flat" cmpd="sng">
                      <a:solidFill>
                        <a:srgbClr val="595959"/>
                      </a:solidFill>
                      <a:prstDash val="solid"/>
                      <a:round/>
                      <a:headEnd type="none" w="med" len="med"/>
                      <a:tailEnd type="none" w="med" len="med"/>
                    </a:lnL>
                    <a:lnR w="12700" cap="flat" cmpd="sng">
                      <a:solidFill>
                        <a:srgbClr val="595959"/>
                      </a:solidFill>
                      <a:prstDash val="solid"/>
                      <a:round/>
                      <a:headEnd type="none" w="med" len="med"/>
                      <a:tailEnd type="none" w="med" len="med"/>
                    </a:lnR>
                    <a:lnT w="12700" cap="flat" cmpd="sng">
                      <a:solidFill>
                        <a:srgbClr val="595959"/>
                      </a:solidFill>
                      <a:prstDash val="solid"/>
                      <a:round/>
                      <a:headEnd type="none" w="med" len="med"/>
                      <a:tailEnd type="none" w="med" len="med"/>
                    </a:lnT>
                    <a:lnB w="12700" cap="flat" cmpd="sng">
                      <a:solidFill>
                        <a:srgbClr val="595959"/>
                      </a:solidFill>
                      <a:prstDash val="solid"/>
                      <a:round/>
                      <a:headEnd type="none" w="med" len="med"/>
                      <a:tailEnd type="none" w="med" len="med"/>
                    </a:lnB>
                  </a:tcPr>
                </a:tc>
                <a:extLst>
                  <a:ext uri="{0D108BD9-81ED-4DB2-BD59-A6C34878D82A}">
                    <a16:rowId xmlns:a16="http://schemas.microsoft.com/office/drawing/2014/main" val="10003"/>
                  </a:ext>
                </a:extLst>
              </a:tr>
              <a:tr h="822325">
                <a:tc>
                  <a:txBody>
                    <a:bodyPr/>
                    <a:lstStyle/>
                    <a:p>
                      <a:pPr marL="0" marR="0" lvl="0" indent="0" algn="ctr" rtl="0">
                        <a:lnSpc>
                          <a:spcPct val="115000"/>
                        </a:lnSpc>
                        <a:spcBef>
                          <a:spcPts val="0"/>
                        </a:spcBef>
                        <a:spcAft>
                          <a:spcPts val="0"/>
                        </a:spcAft>
                        <a:buClr>
                          <a:srgbClr val="3F3F39"/>
                        </a:buClr>
                        <a:buSzPct val="25000"/>
                        <a:buFont typeface="Allerta"/>
                        <a:buNone/>
                      </a:pPr>
                      <a:r>
                        <a:rPr lang="en-US" sz="2000" u="none" strike="noStrike" cap="none" baseline="0" dirty="0">
                          <a:solidFill>
                            <a:srgbClr val="3F3F39"/>
                          </a:solidFill>
                          <a:latin typeface="Lucida Sans" panose="020B0602030504020204" pitchFamily="34" charset="0"/>
                          <a:ea typeface="Allerta"/>
                          <a:cs typeface="Allerta"/>
                          <a:sym typeface="Allerta"/>
                        </a:rPr>
                        <a:t>7</a:t>
                      </a:r>
                    </a:p>
                  </a:txBody>
                  <a:tcPr marL="68575" marR="68575" marT="0" marB="0" anchor="ctr">
                    <a:lnL w="12700" cap="flat" cmpd="sng">
                      <a:solidFill>
                        <a:srgbClr val="595959"/>
                      </a:solidFill>
                      <a:prstDash val="solid"/>
                      <a:round/>
                      <a:headEnd type="none" w="med" len="med"/>
                      <a:tailEnd type="none" w="med" len="med"/>
                    </a:lnL>
                    <a:lnR w="12700" cap="flat" cmpd="sng">
                      <a:solidFill>
                        <a:srgbClr val="595959"/>
                      </a:solidFill>
                      <a:prstDash val="solid"/>
                      <a:round/>
                      <a:headEnd type="none" w="med" len="med"/>
                      <a:tailEnd type="none" w="med" len="med"/>
                    </a:lnR>
                    <a:lnT w="12700" cap="flat" cmpd="sng">
                      <a:solidFill>
                        <a:srgbClr val="595959"/>
                      </a:solidFill>
                      <a:prstDash val="solid"/>
                      <a:round/>
                      <a:headEnd type="none" w="med" len="med"/>
                      <a:tailEnd type="none" w="med" len="med"/>
                    </a:lnT>
                    <a:lnB w="12700" cap="flat" cmpd="sng">
                      <a:solidFill>
                        <a:srgbClr val="595959"/>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3F3F39"/>
                        </a:buClr>
                        <a:buSzPct val="25000"/>
                        <a:buFont typeface="Allerta"/>
                        <a:buNone/>
                      </a:pPr>
                      <a:r>
                        <a:rPr lang="en-US" sz="2000" u="none" strike="noStrike" cap="none" baseline="0" dirty="0">
                          <a:solidFill>
                            <a:srgbClr val="3F3F39"/>
                          </a:solidFill>
                          <a:latin typeface="Lucida Sans" panose="020B0602030504020204" pitchFamily="34" charset="0"/>
                          <a:ea typeface="Allerta"/>
                          <a:cs typeface="Allerta"/>
                          <a:sym typeface="Allerta"/>
                        </a:rPr>
                        <a:t>Ratios and proportional relationships; arithmetic of rational numbers</a:t>
                      </a:r>
                    </a:p>
                  </a:txBody>
                  <a:tcPr marL="68575" marR="68575" marT="0" marB="0" anchor="ctr">
                    <a:lnL w="12700" cap="flat" cmpd="sng">
                      <a:solidFill>
                        <a:srgbClr val="595959"/>
                      </a:solidFill>
                      <a:prstDash val="solid"/>
                      <a:round/>
                      <a:headEnd type="none" w="med" len="med"/>
                      <a:tailEnd type="none" w="med" len="med"/>
                    </a:lnL>
                    <a:lnR w="12700" cap="flat" cmpd="sng">
                      <a:solidFill>
                        <a:srgbClr val="595959"/>
                      </a:solidFill>
                      <a:prstDash val="solid"/>
                      <a:round/>
                      <a:headEnd type="none" w="med" len="med"/>
                      <a:tailEnd type="none" w="med" len="med"/>
                    </a:lnR>
                    <a:lnT w="12700" cap="flat" cmpd="sng">
                      <a:solidFill>
                        <a:srgbClr val="595959"/>
                      </a:solidFill>
                      <a:prstDash val="solid"/>
                      <a:round/>
                      <a:headEnd type="none" w="med" len="med"/>
                      <a:tailEnd type="none" w="med" len="med"/>
                    </a:lnT>
                    <a:lnB w="12700" cap="flat" cmpd="sng">
                      <a:solidFill>
                        <a:srgbClr val="595959"/>
                      </a:solidFill>
                      <a:prstDash val="solid"/>
                      <a:round/>
                      <a:headEnd type="none" w="med" len="med"/>
                      <a:tailEnd type="none" w="med" len="med"/>
                    </a:lnB>
                  </a:tcPr>
                </a:tc>
                <a:extLst>
                  <a:ext uri="{0D108BD9-81ED-4DB2-BD59-A6C34878D82A}">
                    <a16:rowId xmlns:a16="http://schemas.microsoft.com/office/drawing/2014/main" val="10004"/>
                  </a:ext>
                </a:extLst>
              </a:tr>
              <a:tr h="822325">
                <a:tc>
                  <a:txBody>
                    <a:bodyPr/>
                    <a:lstStyle/>
                    <a:p>
                      <a:pPr marL="0" marR="0" lvl="0" indent="0" algn="ctr" rtl="0">
                        <a:lnSpc>
                          <a:spcPct val="115000"/>
                        </a:lnSpc>
                        <a:spcBef>
                          <a:spcPts val="0"/>
                        </a:spcBef>
                        <a:spcAft>
                          <a:spcPts val="0"/>
                        </a:spcAft>
                        <a:buClr>
                          <a:srgbClr val="3F3F39"/>
                        </a:buClr>
                        <a:buSzPct val="25000"/>
                        <a:buFont typeface="Allerta"/>
                        <a:buNone/>
                      </a:pPr>
                      <a:r>
                        <a:rPr lang="en-US" sz="2000" u="none" strike="noStrike" cap="none" baseline="0" dirty="0">
                          <a:solidFill>
                            <a:srgbClr val="3F3F39"/>
                          </a:solidFill>
                          <a:latin typeface="Lucida Sans" panose="020B0602030504020204" pitchFamily="34" charset="0"/>
                          <a:ea typeface="Allerta"/>
                          <a:cs typeface="Allerta"/>
                          <a:sym typeface="Allerta"/>
                        </a:rPr>
                        <a:t>8</a:t>
                      </a:r>
                    </a:p>
                  </a:txBody>
                  <a:tcPr marL="68575" marR="68575" marT="0" marB="0" anchor="ctr">
                    <a:lnL w="12700" cap="flat" cmpd="sng">
                      <a:solidFill>
                        <a:srgbClr val="595959"/>
                      </a:solidFill>
                      <a:prstDash val="solid"/>
                      <a:round/>
                      <a:headEnd type="none" w="med" len="med"/>
                      <a:tailEnd type="none" w="med" len="med"/>
                    </a:lnL>
                    <a:lnR w="12700" cap="flat" cmpd="sng">
                      <a:solidFill>
                        <a:srgbClr val="595959"/>
                      </a:solidFill>
                      <a:prstDash val="solid"/>
                      <a:round/>
                      <a:headEnd type="none" w="med" len="med"/>
                      <a:tailEnd type="none" w="med" len="med"/>
                    </a:lnR>
                    <a:lnT w="12700" cap="flat" cmpd="sng">
                      <a:solidFill>
                        <a:srgbClr val="595959"/>
                      </a:solidFill>
                      <a:prstDash val="solid"/>
                      <a:round/>
                      <a:headEnd type="none" w="med" len="med"/>
                      <a:tailEnd type="none" w="med" len="med"/>
                    </a:lnT>
                    <a:lnB w="12700" cap="flat" cmpd="sng">
                      <a:solidFill>
                        <a:srgbClr val="595959"/>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3F3F39"/>
                        </a:buClr>
                        <a:buSzPct val="25000"/>
                        <a:buFont typeface="Allerta"/>
                        <a:buNone/>
                      </a:pPr>
                      <a:r>
                        <a:rPr lang="en-US" sz="2000" u="none" strike="noStrike" cap="none" baseline="0" dirty="0">
                          <a:solidFill>
                            <a:srgbClr val="3F3F39"/>
                          </a:solidFill>
                          <a:latin typeface="Lucida Sans" panose="020B0602030504020204" pitchFamily="34" charset="0"/>
                          <a:ea typeface="Allerta"/>
                          <a:cs typeface="Allerta"/>
                          <a:sym typeface="Allerta"/>
                        </a:rPr>
                        <a:t>Linear algebra and linear functions</a:t>
                      </a:r>
                    </a:p>
                  </a:txBody>
                  <a:tcPr marL="68575" marR="68575" marT="0" marB="0" anchor="ctr">
                    <a:lnL w="12700" cap="flat" cmpd="sng">
                      <a:solidFill>
                        <a:srgbClr val="595959"/>
                      </a:solidFill>
                      <a:prstDash val="solid"/>
                      <a:round/>
                      <a:headEnd type="none" w="med" len="med"/>
                      <a:tailEnd type="none" w="med" len="med"/>
                    </a:lnL>
                    <a:lnR w="12700" cap="flat" cmpd="sng">
                      <a:solidFill>
                        <a:srgbClr val="595959"/>
                      </a:solidFill>
                      <a:prstDash val="solid"/>
                      <a:round/>
                      <a:headEnd type="none" w="med" len="med"/>
                      <a:tailEnd type="none" w="med" len="med"/>
                    </a:lnR>
                    <a:lnT w="12700" cap="flat" cmpd="sng">
                      <a:solidFill>
                        <a:srgbClr val="595959"/>
                      </a:solidFill>
                      <a:prstDash val="solid"/>
                      <a:round/>
                      <a:headEnd type="none" w="med" len="med"/>
                      <a:tailEnd type="none" w="med" len="med"/>
                    </a:lnT>
                    <a:lnB w="12700" cap="flat" cmpd="sng">
                      <a:solidFill>
                        <a:srgbClr val="595959"/>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88634004"/>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Shape 9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i="0" u="none" strike="noStrike" cap="none" baseline="0" dirty="0">
                <a:solidFill>
                  <a:srgbClr val="3F3F39"/>
                </a:solidFill>
                <a:latin typeface="Lucida Sans" panose="020B0602030504020204" pitchFamily="34" charset="0"/>
                <a:ea typeface="Allerta"/>
                <a:cs typeface="Allerta"/>
                <a:sym typeface="Allerta"/>
              </a:rPr>
              <a:t>Cluster Emphases</a:t>
            </a:r>
          </a:p>
        </p:txBody>
      </p:sp>
      <p:sp>
        <p:nvSpPr>
          <p:cNvPr id="926" name="Shape 926"/>
          <p:cNvSpPr txBox="1"/>
          <p:nvPr/>
        </p:nvSpPr>
        <p:spPr>
          <a:xfrm>
            <a:off x="2209800" y="2057400"/>
            <a:ext cx="914400" cy="914400"/>
          </a:xfrm>
          <a:prstGeom prst="rect">
            <a:avLst/>
          </a:prstGeom>
          <a:noFill/>
          <a:ln>
            <a:noFill/>
          </a:ln>
        </p:spPr>
        <p:txBody>
          <a:bodyPr lIns="91425" tIns="45700" rIns="91425" bIns="45700" anchor="t" anchorCtr="0">
            <a:noAutofit/>
          </a:bodyPr>
          <a:lstStyle/>
          <a:p>
            <a:pPr marL="0" marR="0" lvl="0" indent="0" algn="l" rtl="0">
              <a:spcBef>
                <a:spcPts val="0"/>
              </a:spcBef>
              <a:buNone/>
            </a:pPr>
            <a:endParaRPr sz="2800" b="0" i="0" u="none" strike="noStrike" cap="none" baseline="0" dirty="0">
              <a:solidFill>
                <a:srgbClr val="7F7F7F"/>
              </a:solidFill>
              <a:latin typeface="Calibri"/>
              <a:ea typeface="Calibri"/>
              <a:cs typeface="Calibri"/>
              <a:sym typeface="Calibri"/>
            </a:endParaRPr>
          </a:p>
        </p:txBody>
      </p:sp>
      <p:pic>
        <p:nvPicPr>
          <p:cNvPr id="927" name="Shape 927"/>
          <p:cNvPicPr preferRelativeResize="0"/>
          <p:nvPr/>
        </p:nvPicPr>
        <p:blipFill>
          <a:blip r:embed="rId3">
            <a:alphaModFix/>
          </a:blip>
          <a:stretch>
            <a:fillRect/>
          </a:stretch>
        </p:blipFill>
        <p:spPr>
          <a:xfrm>
            <a:off x="357199" y="1312350"/>
            <a:ext cx="7748675" cy="4850324"/>
          </a:xfrm>
          <a:prstGeom prst="rect">
            <a:avLst/>
          </a:prstGeom>
          <a:noFill/>
          <a:ln>
            <a:noFill/>
          </a:ln>
        </p:spPr>
      </p:pic>
    </p:spTree>
    <p:extLst>
      <p:ext uri="{BB962C8B-B14F-4D97-AF65-F5344CB8AC3E}">
        <p14:creationId xmlns:p14="http://schemas.microsoft.com/office/powerpoint/2010/main" val="1611535162"/>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Shape 836"/>
          <p:cNvSpPr txBox="1">
            <a:spLocks noGrp="1"/>
          </p:cNvSpPr>
          <p:nvPr>
            <p:ph type="body" idx="1"/>
          </p:nvPr>
        </p:nvSpPr>
        <p:spPr>
          <a:xfrm>
            <a:off x="457200" y="1865671"/>
            <a:ext cx="8229600" cy="3148781"/>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lvl="0" indent="0">
              <a:buSzPct val="45833"/>
              <a:buNone/>
            </a:pPr>
            <a:r>
              <a:rPr lang="en-US" sz="2400" b="1" kern="1200" dirty="0">
                <a:solidFill>
                  <a:srgbClr val="25A469"/>
                </a:solidFill>
                <a:latin typeface="Lucida Sans" panose="020B0602030504020204" pitchFamily="34" charset="0"/>
                <a:ea typeface="Allerta"/>
                <a:cs typeface="Allerta"/>
                <a:sym typeface="Allerta"/>
              </a:rPr>
              <a:t>Non-Negotiable 1: </a:t>
            </a:r>
            <a:r>
              <a:rPr lang="en-US" sz="2400" kern="1200" dirty="0">
                <a:solidFill>
                  <a:schemeClr val="tx1"/>
                </a:solidFill>
                <a:latin typeface="Lucida Sans" panose="020B0602030504020204" pitchFamily="34" charset="0"/>
                <a:ea typeface="Allerta"/>
                <a:cs typeface="Allerta"/>
              </a:rPr>
              <a:t>Materials must reflect the content architecture of the Standards by not assessing the specific topics named in Metric 1A* before the grade level where they first appear in the Standards.</a:t>
            </a:r>
          </a:p>
          <a:p>
            <a:pPr marL="0" lvl="0" indent="0">
              <a:buSzPct val="45833"/>
              <a:buNone/>
            </a:pPr>
            <a:endParaRPr sz="2400" dirty="0">
              <a:solidFill>
                <a:srgbClr val="25A469"/>
              </a:solidFill>
              <a:latin typeface="Lucida Sans" panose="020B0602030504020204" pitchFamily="34" charset="0"/>
              <a:ea typeface="Allerta"/>
              <a:cs typeface="Allerta"/>
              <a:sym typeface="Allerta"/>
            </a:endParaRPr>
          </a:p>
          <a:p>
            <a:pPr marL="228600" lvl="1" indent="-228600">
              <a:buSzPct val="100000"/>
              <a:buFont typeface="Noto Symbol"/>
              <a:buChar char="✓"/>
            </a:pPr>
            <a:r>
              <a:rPr lang="en-US" sz="1800" b="1" kern="1200" dirty="0">
                <a:solidFill>
                  <a:srgbClr val="25A469"/>
                </a:solidFill>
                <a:latin typeface="Lucida Sans" panose="020B0602030504020204" pitchFamily="34" charset="0"/>
                <a:ea typeface="Allerta"/>
                <a:cs typeface="Allerta"/>
                <a:sym typeface="Allerta"/>
              </a:rPr>
              <a:t>Metric 1A: </a:t>
            </a:r>
            <a:r>
              <a:rPr lang="en-US" sz="1800" dirty="0">
                <a:latin typeface="Lucida Sans" panose="020B0602030504020204" pitchFamily="34" charset="0"/>
              </a:rPr>
              <a:t>Materials reflect the basic architecture of the Standards by not assessing the topics listed below* before the grade level indicated. </a:t>
            </a:r>
          </a:p>
          <a:p>
            <a:pPr marL="228600" lvl="1" indent="-228600">
              <a:buSzPct val="100000"/>
              <a:buFont typeface="Noto Symbol"/>
              <a:buChar char="✓"/>
            </a:pPr>
            <a:endParaRPr lang="en-US" sz="1800" dirty="0">
              <a:solidFill>
                <a:schemeClr val="dk1"/>
              </a:solidFill>
              <a:latin typeface="Lucida Sans" panose="020B0602030504020204" pitchFamily="34" charset="0"/>
              <a:ea typeface="Allerta"/>
              <a:cs typeface="Allerta"/>
              <a:sym typeface="Allerta"/>
            </a:endParaRPr>
          </a:p>
          <a:p>
            <a:pPr marL="228600" lvl="1" indent="-228600">
              <a:buSzPct val="100000"/>
              <a:buFont typeface="Noto Symbol"/>
              <a:buChar char="✓"/>
            </a:pPr>
            <a:endParaRPr lang="en-US" sz="1800" dirty="0">
              <a:solidFill>
                <a:schemeClr val="dk1"/>
              </a:solidFill>
              <a:latin typeface="Lucida Sans" panose="020B0602030504020204" pitchFamily="34" charset="0"/>
              <a:ea typeface="Allerta"/>
              <a:cs typeface="Allerta"/>
              <a:sym typeface="Allerta"/>
            </a:endParaRPr>
          </a:p>
          <a:p>
            <a:pPr marL="0" lvl="1" indent="0">
              <a:buSzPct val="100000"/>
              <a:buNone/>
            </a:pPr>
            <a:r>
              <a:rPr lang="en-US" sz="1800" dirty="0">
                <a:latin typeface="Lucida Sans" panose="020B0602030504020204" pitchFamily="34" charset="0"/>
              </a:rPr>
              <a:t>*No other topics should be added to the list in Metric 1A. [Note that other topics in the standards are addressed in criterion NN2.]</a:t>
            </a:r>
            <a:endParaRPr sz="1800" dirty="0">
              <a:solidFill>
                <a:schemeClr val="dk1"/>
              </a:solidFill>
              <a:latin typeface="Lucida Sans" panose="020B0602030504020204" pitchFamily="34" charset="0"/>
              <a:ea typeface="Allerta"/>
              <a:cs typeface="Allerta"/>
              <a:sym typeface="Allerta"/>
            </a:endParaRPr>
          </a:p>
          <a:p>
            <a:pPr marL="0" marR="0" lvl="0" indent="0" algn="l" rtl="0">
              <a:lnSpc>
                <a:spcPct val="100000"/>
              </a:lnSpc>
              <a:spcBef>
                <a:spcPts val="0"/>
              </a:spcBef>
              <a:spcAft>
                <a:spcPts val="0"/>
              </a:spcAft>
              <a:buNone/>
            </a:pPr>
            <a:endParaRPr dirty="0">
              <a:latin typeface="Lucida Sans" panose="020B0602030504020204" pitchFamily="34" charset="0"/>
            </a:endParaRP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chemeClr val="dk1"/>
              </a:solidFill>
              <a:latin typeface="Lucida Sans" panose="020B0602030504020204" pitchFamily="34" charset="0"/>
              <a:ea typeface="Allerta"/>
              <a:cs typeface="Allerta"/>
              <a:sym typeface="Allerta"/>
            </a:endParaRPr>
          </a:p>
        </p:txBody>
      </p:sp>
      <p:sp>
        <p:nvSpPr>
          <p:cNvPr id="837" name="Shape 837"/>
          <p:cNvSpPr>
            <a:spLocks noGrp="1"/>
          </p:cNvSpPr>
          <p:nvPr>
            <p:ph type="title"/>
          </p:nvPr>
        </p:nvSpPr>
        <p:spPr>
          <a:xfrm>
            <a:off x="2603500" y="274637"/>
            <a:ext cx="4419599"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dirty="0">
                <a:solidFill>
                  <a:schemeClr val="lt1"/>
                </a:solidFill>
                <a:latin typeface="Lucida Sans" panose="020B0602030504020204" pitchFamily="34" charset="0"/>
              </a:rPr>
              <a:t>Focus</a:t>
            </a:r>
          </a:p>
        </p:txBody>
      </p:sp>
    </p:spTree>
    <p:extLst>
      <p:ext uri="{BB962C8B-B14F-4D97-AF65-F5344CB8AC3E}">
        <p14:creationId xmlns:p14="http://schemas.microsoft.com/office/powerpoint/2010/main" val="2835652616"/>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Shape 861"/>
          <p:cNvSpPr txBox="1">
            <a:spLocks noGrp="1"/>
          </p:cNvSpPr>
          <p:nvPr>
            <p:ph type="title"/>
          </p:nvPr>
        </p:nvSpPr>
        <p:spPr>
          <a:xfrm>
            <a:off x="457200" y="289385"/>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dirty="0">
                <a:solidFill>
                  <a:srgbClr val="3F3F39"/>
                </a:solidFill>
                <a:latin typeface="Lucida Sans" panose="020B0602030504020204" pitchFamily="34" charset="0"/>
                <a:ea typeface="Allerta"/>
                <a:cs typeface="Allerta"/>
                <a:sym typeface="Allerta"/>
              </a:rPr>
              <a:t>NN Metric 1A:  Topics That Crowd Out Focus in Elementary Grades</a:t>
            </a:r>
          </a:p>
        </p:txBody>
      </p:sp>
      <p:sp>
        <p:nvSpPr>
          <p:cNvPr id="862" name="Shape 862"/>
          <p:cNvSpPr txBox="1">
            <a:spLocks noGrp="1"/>
          </p:cNvSpPr>
          <p:nvPr>
            <p:ph type="body" idx="1"/>
          </p:nvPr>
        </p:nvSpPr>
        <p:spPr>
          <a:xfrm>
            <a:off x="457200" y="1609366"/>
            <a:ext cx="8229600" cy="4526100"/>
          </a:xfrm>
          <a:prstGeom prst="rect">
            <a:avLst/>
          </a:prstGeom>
          <a:noFill/>
          <a:ln>
            <a:noFill/>
          </a:ln>
        </p:spPr>
        <p:txBody>
          <a:bodyPr lIns="91425" tIns="45700" rIns="91425" bIns="45700" anchor="t" anchorCtr="0">
            <a:noAutofit/>
          </a:bodyPr>
          <a:lstStyle/>
          <a:p>
            <a:pPr>
              <a:spcAft>
                <a:spcPts val="600"/>
              </a:spcAft>
              <a:buClr>
                <a:srgbClr val="3F3F39"/>
              </a:buClr>
              <a:buSzPct val="100000"/>
            </a:pPr>
            <a:r>
              <a:rPr lang="en-US" sz="2200" b="1" dirty="0">
                <a:solidFill>
                  <a:srgbClr val="25A469"/>
                </a:solidFill>
                <a:latin typeface="Lucida Sans" panose="020B0602030504020204" pitchFamily="34" charset="0"/>
                <a:ea typeface="Allerta"/>
                <a:cs typeface="Allerta"/>
                <a:sym typeface="Allerta"/>
              </a:rPr>
              <a:t>Probability</a:t>
            </a:r>
            <a:r>
              <a:rPr lang="en-US" sz="2200" dirty="0">
                <a:solidFill>
                  <a:srgbClr val="3F3F39"/>
                </a:solidFill>
                <a:latin typeface="Lucida Sans" panose="020B0602030504020204" pitchFamily="34" charset="0"/>
                <a:ea typeface="Allerta"/>
                <a:cs typeface="Allerta"/>
                <a:sym typeface="Allerta"/>
              </a:rPr>
              <a:t>, including chance, likely outcomes, probability models </a:t>
            </a:r>
            <a:r>
              <a:rPr lang="en-US" sz="2200" i="1" dirty="0">
                <a:solidFill>
                  <a:srgbClr val="3F3F39"/>
                </a:solidFill>
                <a:latin typeface="Lucida Sans" panose="020B0602030504020204" pitchFamily="34" charset="0"/>
                <a:ea typeface="Allerta"/>
                <a:cs typeface="Allerta"/>
                <a:sym typeface="Allerta"/>
              </a:rPr>
              <a:t>(introduced in grade 7)</a:t>
            </a:r>
          </a:p>
          <a:p>
            <a:pPr>
              <a:spcAft>
                <a:spcPts val="600"/>
              </a:spcAft>
              <a:buClr>
                <a:srgbClr val="3F3F39"/>
              </a:buClr>
              <a:buSzPct val="100000"/>
            </a:pPr>
            <a:r>
              <a:rPr lang="en-US" sz="2200" b="1" dirty="0">
                <a:solidFill>
                  <a:srgbClr val="25A469"/>
                </a:solidFill>
                <a:latin typeface="Lucida Sans" panose="020B0602030504020204" pitchFamily="34" charset="0"/>
                <a:ea typeface="Allerta"/>
                <a:cs typeface="Allerta"/>
                <a:sym typeface="Allerta"/>
              </a:rPr>
              <a:t>Statistical distribution</a:t>
            </a:r>
            <a:r>
              <a:rPr lang="en-US" sz="2200" dirty="0">
                <a:solidFill>
                  <a:srgbClr val="25A469"/>
                </a:solidFill>
                <a:latin typeface="Lucida Sans" panose="020B0602030504020204" pitchFamily="34" charset="0"/>
                <a:ea typeface="Allerta"/>
                <a:cs typeface="Allerta"/>
                <a:sym typeface="Allerta"/>
              </a:rPr>
              <a:t>s</a:t>
            </a:r>
            <a:r>
              <a:rPr lang="en-US" sz="2200" dirty="0">
                <a:solidFill>
                  <a:srgbClr val="3F3F39"/>
                </a:solidFill>
                <a:latin typeface="Lucida Sans" panose="020B0602030504020204" pitchFamily="34" charset="0"/>
                <a:ea typeface="Allerta"/>
                <a:cs typeface="Allerta"/>
                <a:sym typeface="Allerta"/>
              </a:rPr>
              <a:t>, including center, variation, clumping, outliers, mean, median, mode, range, quartiles; and statistical association or trends, including two-way tables, bivariate measurement data, scatter plots, trend line, line of best fit, correlation </a:t>
            </a:r>
            <a:r>
              <a:rPr lang="en-US" sz="2200" i="1" dirty="0">
                <a:solidFill>
                  <a:srgbClr val="3F3F39"/>
                </a:solidFill>
                <a:latin typeface="Lucida Sans" panose="020B0602030504020204" pitchFamily="34" charset="0"/>
                <a:ea typeface="Allerta"/>
                <a:cs typeface="Allerta"/>
                <a:sym typeface="Allerta"/>
              </a:rPr>
              <a:t>(introduced in grade 6)</a:t>
            </a:r>
          </a:p>
          <a:p>
            <a:pPr>
              <a:spcAft>
                <a:spcPts val="600"/>
              </a:spcAft>
            </a:pPr>
            <a:r>
              <a:rPr lang="en-US" sz="2200" b="1" dirty="0">
                <a:solidFill>
                  <a:srgbClr val="25A469"/>
                </a:solidFill>
                <a:latin typeface="Lucida Sans" panose="020B0602030504020204" pitchFamily="34" charset="0"/>
                <a:ea typeface="Allerta"/>
                <a:cs typeface="Allerta"/>
                <a:sym typeface="Allerta"/>
              </a:rPr>
              <a:t>Coordinate transformations or formal definition of congruence or similarity</a:t>
            </a:r>
            <a:r>
              <a:rPr lang="en-US" sz="2200" dirty="0">
                <a:solidFill>
                  <a:srgbClr val="25A469"/>
                </a:solidFill>
                <a:latin typeface="Lucida Sans" panose="020B0602030504020204" pitchFamily="34" charset="0"/>
                <a:ea typeface="Allerta"/>
                <a:cs typeface="Allerta"/>
                <a:sym typeface="Allerta"/>
              </a:rPr>
              <a:t> </a:t>
            </a:r>
            <a:r>
              <a:rPr lang="en-US" sz="2200" i="1" dirty="0">
                <a:solidFill>
                  <a:srgbClr val="3F3F39"/>
                </a:solidFill>
                <a:latin typeface="Lucida Sans" panose="020B0602030504020204" pitchFamily="34" charset="0"/>
                <a:ea typeface="Allerta"/>
                <a:cs typeface="Allerta"/>
                <a:sym typeface="Allerta"/>
              </a:rPr>
              <a:t>(introduced in grade 8)</a:t>
            </a:r>
          </a:p>
          <a:p>
            <a:pPr>
              <a:spcAft>
                <a:spcPts val="600"/>
              </a:spcAft>
            </a:pPr>
            <a:r>
              <a:rPr lang="en-US" sz="2200" b="1" dirty="0">
                <a:solidFill>
                  <a:srgbClr val="25A469"/>
                </a:solidFill>
                <a:latin typeface="Lucida Sans" panose="020B0602030504020204" pitchFamily="34" charset="0"/>
                <a:ea typeface="Allerta"/>
                <a:cs typeface="Allerta"/>
                <a:sym typeface="Allerta"/>
              </a:rPr>
              <a:t>Symmetry</a:t>
            </a:r>
            <a:r>
              <a:rPr lang="en-US" sz="2200" b="1" dirty="0">
                <a:solidFill>
                  <a:schemeClr val="accent1"/>
                </a:solidFill>
                <a:latin typeface="Lucida Sans" panose="020B0602030504020204" pitchFamily="34" charset="0"/>
                <a:ea typeface="Allerta"/>
                <a:cs typeface="Allerta"/>
                <a:sym typeface="Allerta"/>
              </a:rPr>
              <a:t> </a:t>
            </a:r>
            <a:r>
              <a:rPr lang="en-US" sz="2200" dirty="0">
                <a:solidFill>
                  <a:srgbClr val="3F3F39"/>
                </a:solidFill>
                <a:latin typeface="Lucida Sans" panose="020B0602030504020204" pitchFamily="34" charset="0"/>
                <a:ea typeface="Allerta"/>
                <a:cs typeface="Allerta"/>
                <a:sym typeface="Allerta"/>
              </a:rPr>
              <a:t>of shapes, including line/reflection symmetry, rotational symmetry  </a:t>
            </a:r>
            <a:r>
              <a:rPr lang="en-US" sz="2200" i="1" dirty="0">
                <a:solidFill>
                  <a:srgbClr val="3F3F39"/>
                </a:solidFill>
                <a:latin typeface="Lucida Sans" panose="020B0602030504020204" pitchFamily="34" charset="0"/>
                <a:ea typeface="Allerta"/>
                <a:cs typeface="Allerta"/>
                <a:sym typeface="Allerta"/>
              </a:rPr>
              <a:t>(introduced in grade 4)</a:t>
            </a:r>
          </a:p>
          <a:p>
            <a:pPr marL="342900" marR="0" lvl="0" indent="-190500" algn="l" rtl="0">
              <a:spcBef>
                <a:spcPts val="0"/>
              </a:spcBef>
              <a:buClr>
                <a:srgbClr val="3F3F39"/>
              </a:buClr>
              <a:buFont typeface="Arial"/>
              <a:buNone/>
            </a:pPr>
            <a:endParaRPr sz="2400" dirty="0">
              <a:solidFill>
                <a:srgbClr val="3F3F39"/>
              </a:solidFill>
              <a:latin typeface="Lucida Sans" panose="020B0602030504020204" pitchFamily="34" charset="0"/>
              <a:ea typeface="Allerta"/>
              <a:cs typeface="Allerta"/>
              <a:sym typeface="Allerta"/>
            </a:endParaRPr>
          </a:p>
        </p:txBody>
      </p:sp>
    </p:spTree>
    <p:extLst>
      <p:ext uri="{BB962C8B-B14F-4D97-AF65-F5344CB8AC3E}">
        <p14:creationId xmlns:p14="http://schemas.microsoft.com/office/powerpoint/2010/main" val="484957484"/>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Shape 899"/>
          <p:cNvSpPr txBox="1">
            <a:spLocks noGrp="1"/>
          </p:cNvSpPr>
          <p:nvPr>
            <p:ph type="body" idx="1"/>
          </p:nvPr>
        </p:nvSpPr>
        <p:spPr>
          <a:xfrm>
            <a:off x="471948" y="1909916"/>
            <a:ext cx="8229600" cy="3591232"/>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320"/>
              </a:spcBef>
              <a:spcAft>
                <a:spcPts val="0"/>
              </a:spcAft>
              <a:buClr>
                <a:schemeClr val="dk1"/>
              </a:buClr>
              <a:buSzPct val="45833"/>
              <a:buFont typeface="Arial"/>
              <a:buNone/>
            </a:pPr>
            <a:r>
              <a:rPr lang="en-US" sz="2400" b="1" dirty="0">
                <a:solidFill>
                  <a:srgbClr val="25A469"/>
                </a:solidFill>
                <a:latin typeface="Lucida Sans" panose="020B0602030504020204" pitchFamily="34" charset="0"/>
                <a:ea typeface="Allerta"/>
                <a:cs typeface="Allerta"/>
                <a:sym typeface="Allerta"/>
              </a:rPr>
              <a:t>Non-Negotiable 2: </a:t>
            </a:r>
            <a:r>
              <a:rPr lang="en-US" sz="2400" dirty="0">
                <a:solidFill>
                  <a:srgbClr val="3F3F39"/>
                </a:solidFill>
                <a:latin typeface="Lucida Sans" panose="020B0602030504020204" pitchFamily="34" charset="0"/>
                <a:ea typeface="Allerta"/>
                <a:cs typeface="Allerta"/>
                <a:sym typeface="Allerta"/>
              </a:rPr>
              <a:t>Materials must </a:t>
            </a:r>
            <a:r>
              <a:rPr lang="en-US" sz="2400" b="1" dirty="0">
                <a:solidFill>
                  <a:srgbClr val="25A469"/>
                </a:solidFill>
                <a:latin typeface="Lucida Sans" panose="020B0602030504020204" pitchFamily="34" charset="0"/>
                <a:ea typeface="Allerta"/>
                <a:cs typeface="Allerta"/>
                <a:sym typeface="Allerta"/>
              </a:rPr>
              <a:t>focus</a:t>
            </a:r>
            <a:r>
              <a:rPr lang="en-US" sz="2400" b="1" dirty="0">
                <a:solidFill>
                  <a:srgbClr val="00B050"/>
                </a:solidFill>
                <a:latin typeface="Lucida Sans" panose="020B0602030504020204" pitchFamily="34" charset="0"/>
                <a:ea typeface="Allerta"/>
                <a:cs typeface="Allerta"/>
                <a:sym typeface="Allerta"/>
              </a:rPr>
              <a:t> </a:t>
            </a:r>
            <a:r>
              <a:rPr lang="en-US" sz="2400" dirty="0">
                <a:solidFill>
                  <a:srgbClr val="3F3F39"/>
                </a:solidFill>
                <a:latin typeface="Lucida Sans" panose="020B0602030504020204" pitchFamily="34" charset="0"/>
                <a:ea typeface="Allerta"/>
                <a:cs typeface="Allerta"/>
                <a:sym typeface="Allerta"/>
              </a:rPr>
              <a:t>coherently on the Major Work of the grade in a way that is</a:t>
            </a:r>
          </a:p>
          <a:p>
            <a:pPr marL="0" marR="0" lvl="0" indent="0" algn="l" rtl="0">
              <a:lnSpc>
                <a:spcPct val="100000"/>
              </a:lnSpc>
              <a:spcBef>
                <a:spcPts val="320"/>
              </a:spcBef>
              <a:spcAft>
                <a:spcPts val="0"/>
              </a:spcAft>
              <a:buClr>
                <a:schemeClr val="dk1"/>
              </a:buClr>
              <a:buSzPct val="45833"/>
              <a:buFont typeface="Arial"/>
              <a:buNone/>
            </a:pPr>
            <a:r>
              <a:rPr lang="en-US" sz="2400" dirty="0">
                <a:solidFill>
                  <a:srgbClr val="3F3F39"/>
                </a:solidFill>
                <a:latin typeface="Lucida Sans" panose="020B0602030504020204" pitchFamily="34" charset="0"/>
                <a:ea typeface="Allerta"/>
                <a:cs typeface="Allerta"/>
                <a:sym typeface="Allerta"/>
              </a:rPr>
              <a:t>consistent with the progressions in the Standards.</a:t>
            </a:r>
          </a:p>
          <a:p>
            <a:pPr marL="0" marR="0" lvl="0" indent="0" algn="l" rtl="0">
              <a:lnSpc>
                <a:spcPct val="100000"/>
              </a:lnSpc>
              <a:spcBef>
                <a:spcPts val="320"/>
              </a:spcBef>
              <a:spcAft>
                <a:spcPts val="0"/>
              </a:spcAft>
              <a:buClr>
                <a:srgbClr val="3F3F39"/>
              </a:buClr>
              <a:buFont typeface="Arial"/>
              <a:buNone/>
            </a:pPr>
            <a:endParaRPr sz="2400" dirty="0">
              <a:solidFill>
                <a:schemeClr val="dk1"/>
              </a:solidFill>
              <a:latin typeface="Lucida Sans" panose="020B0602030504020204" pitchFamily="34" charset="0"/>
              <a:ea typeface="Allerta"/>
              <a:cs typeface="Allerta"/>
              <a:sym typeface="Allerta"/>
            </a:endParaRPr>
          </a:p>
          <a:p>
            <a:pPr marL="228600" lvl="1" indent="-228600">
              <a:buSzPct val="100000"/>
              <a:buFont typeface="Noto Symbol"/>
              <a:buChar char="✓"/>
            </a:pPr>
            <a:r>
              <a:rPr lang="en-US" sz="1800" b="1" i="0" u="none" strike="noStrike" cap="none" baseline="0" dirty="0">
                <a:solidFill>
                  <a:srgbClr val="25A469"/>
                </a:solidFill>
                <a:latin typeface="Lucida Sans" panose="020B0602030504020204" pitchFamily="34" charset="0"/>
                <a:ea typeface="Allerta"/>
                <a:cs typeface="Allerta"/>
                <a:sym typeface="Allerta"/>
              </a:rPr>
              <a:t>Metric </a:t>
            </a:r>
            <a:r>
              <a:rPr lang="en-US" sz="1800" b="1" dirty="0">
                <a:solidFill>
                  <a:srgbClr val="25A469"/>
                </a:solidFill>
                <a:latin typeface="Lucida Sans" panose="020B0602030504020204" pitchFamily="34" charset="0"/>
                <a:ea typeface="Allerta"/>
                <a:cs typeface="Allerta"/>
                <a:sym typeface="Allerta"/>
              </a:rPr>
              <a:t>2</a:t>
            </a:r>
            <a:r>
              <a:rPr lang="en-US" sz="1800" b="1" i="0" u="none" strike="noStrike" cap="none" baseline="0" dirty="0">
                <a:solidFill>
                  <a:srgbClr val="25A469"/>
                </a:solidFill>
                <a:latin typeface="Lucida Sans" panose="020B0602030504020204" pitchFamily="34" charset="0"/>
                <a:ea typeface="Allerta"/>
                <a:cs typeface="Allerta"/>
                <a:sym typeface="Allerta"/>
              </a:rPr>
              <a:t>A: </a:t>
            </a:r>
            <a:r>
              <a:rPr lang="en-US" sz="1800" dirty="0">
                <a:solidFill>
                  <a:srgbClr val="3F3F39"/>
                </a:solidFill>
                <a:latin typeface="Lucida Sans" panose="020B0602030504020204" pitchFamily="34" charset="0"/>
                <a:ea typeface="Allerta"/>
                <a:cs typeface="Allerta"/>
                <a:sym typeface="Allerta"/>
              </a:rPr>
              <a:t>Students and teachers using the materials as designed devote the large majority of time to the Major Work of the grade.</a:t>
            </a:r>
          </a:p>
          <a:p>
            <a:pPr marL="457200" marR="0" lvl="0" indent="0" algn="l" rtl="0">
              <a:lnSpc>
                <a:spcPct val="100000"/>
              </a:lnSpc>
              <a:spcBef>
                <a:spcPts val="0"/>
              </a:spcBef>
              <a:spcAft>
                <a:spcPts val="0"/>
              </a:spcAft>
              <a:buNone/>
            </a:pPr>
            <a:endParaRPr sz="1800" dirty="0">
              <a:solidFill>
                <a:schemeClr val="dk1"/>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chemeClr val="dk1"/>
              </a:solidFill>
              <a:latin typeface="Allerta"/>
              <a:ea typeface="Allerta"/>
              <a:cs typeface="Allerta"/>
              <a:sym typeface="Allerta"/>
            </a:endParaRPr>
          </a:p>
        </p:txBody>
      </p:sp>
      <p:sp>
        <p:nvSpPr>
          <p:cNvPr id="900" name="Shape 900"/>
          <p:cNvSpPr>
            <a:spLocks noGrp="1"/>
          </p:cNvSpPr>
          <p:nvPr>
            <p:ph type="title"/>
          </p:nvPr>
        </p:nvSpPr>
        <p:spPr>
          <a:xfrm>
            <a:off x="2603500" y="274637"/>
            <a:ext cx="4419599"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dirty="0">
                <a:solidFill>
                  <a:schemeClr val="lt1"/>
                </a:solidFill>
                <a:latin typeface="Lucida Sans" panose="020B0602030504020204" pitchFamily="34" charset="0"/>
              </a:rPr>
              <a:t>Focus</a:t>
            </a:r>
          </a:p>
        </p:txBody>
      </p:sp>
    </p:spTree>
    <p:extLst>
      <p:ext uri="{BB962C8B-B14F-4D97-AF65-F5344CB8AC3E}">
        <p14:creationId xmlns:p14="http://schemas.microsoft.com/office/powerpoint/2010/main" val="3679501851"/>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Shape 8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dirty="0">
                <a:solidFill>
                  <a:srgbClr val="3F3F39"/>
                </a:solidFill>
                <a:latin typeface="Lucida Sans" panose="020B0602030504020204" pitchFamily="34" charset="0"/>
                <a:ea typeface="Allerta"/>
                <a:cs typeface="Allerta"/>
                <a:sym typeface="Allerta"/>
              </a:rPr>
              <a:t>Discussion - Focus in Instructional Materials</a:t>
            </a:r>
          </a:p>
        </p:txBody>
      </p:sp>
      <p:sp>
        <p:nvSpPr>
          <p:cNvPr id="882" name="Shape 88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indent="-342900">
              <a:buClr>
                <a:srgbClr val="3F3F39"/>
              </a:buClr>
              <a:buSzPct val="100000"/>
              <a:buFont typeface="Allerta"/>
              <a:buChar char="•"/>
            </a:pPr>
            <a:r>
              <a:rPr lang="en-US" sz="2400" dirty="0">
                <a:solidFill>
                  <a:srgbClr val="3F3F39"/>
                </a:solidFill>
                <a:latin typeface="Lucida Sans" panose="020B0602030504020204" pitchFamily="34" charset="0"/>
                <a:ea typeface="Allerta"/>
                <a:cs typeface="Allerta"/>
                <a:sym typeface="Allerta"/>
              </a:rPr>
              <a:t>What does </a:t>
            </a:r>
            <a:r>
              <a:rPr lang="en-US" sz="2400" b="1" dirty="0">
                <a:solidFill>
                  <a:srgbClr val="25A469"/>
                </a:solidFill>
                <a:latin typeface="Lucida Sans" panose="020B0602030504020204" pitchFamily="34" charset="0"/>
                <a:ea typeface="Allerta"/>
                <a:cs typeface="Allerta"/>
                <a:sym typeface="Allerta"/>
              </a:rPr>
              <a:t>Focus</a:t>
            </a:r>
            <a:r>
              <a:rPr lang="en-US" sz="2400" dirty="0">
                <a:solidFill>
                  <a:srgbClr val="3F3F39"/>
                </a:solidFill>
                <a:latin typeface="Lucida Sans" panose="020B0602030504020204" pitchFamily="34" charset="0"/>
                <a:ea typeface="Allerta"/>
                <a:cs typeface="Allerta"/>
                <a:sym typeface="Allerta"/>
              </a:rPr>
              <a:t> look like in instructional materials? </a:t>
            </a:r>
          </a:p>
          <a:p>
            <a:pPr indent="-342900">
              <a:buClr>
                <a:srgbClr val="3F3F39"/>
              </a:buClr>
              <a:buSzPct val="100000"/>
              <a:buFont typeface="Allerta"/>
              <a:buChar char="•"/>
            </a:pPr>
            <a:r>
              <a:rPr lang="en-US" sz="2400" dirty="0">
                <a:solidFill>
                  <a:srgbClr val="3F3F39"/>
                </a:solidFill>
                <a:latin typeface="Lucida Sans" panose="020B0602030504020204" pitchFamily="34" charset="0"/>
                <a:ea typeface="Allerta"/>
                <a:cs typeface="Allerta"/>
                <a:sym typeface="Allerta"/>
              </a:rPr>
              <a:t>What are the implications of having materials that are not focused?</a:t>
            </a:r>
          </a:p>
          <a:p>
            <a:pPr indent="-342900">
              <a:buClr>
                <a:srgbClr val="3F3F39"/>
              </a:buClr>
              <a:buSzPct val="100000"/>
              <a:buFont typeface="Allerta"/>
              <a:buChar char="•"/>
            </a:pPr>
            <a:r>
              <a:rPr lang="en-US" sz="2400" dirty="0">
                <a:solidFill>
                  <a:srgbClr val="3F3F39"/>
                </a:solidFill>
                <a:latin typeface="Lucida Sans" panose="020B0602030504020204" pitchFamily="34" charset="0"/>
                <a:ea typeface="Allerta"/>
                <a:cs typeface="Allerta"/>
                <a:sym typeface="Allerta"/>
              </a:rPr>
              <a:t>How might this information regarding NN1 and NN 2A be useful to your current situation?  </a:t>
            </a:r>
          </a:p>
        </p:txBody>
      </p:sp>
      <p:sp>
        <p:nvSpPr>
          <p:cNvPr id="4" name="TextBox 3"/>
          <p:cNvSpPr txBox="1"/>
          <p:nvPr/>
        </p:nvSpPr>
        <p:spPr>
          <a:xfrm>
            <a:off x="7840133" y="5985812"/>
            <a:ext cx="1303867" cy="307777"/>
          </a:xfrm>
          <a:prstGeom prst="rect">
            <a:avLst/>
          </a:prstGeom>
          <a:solidFill>
            <a:schemeClr val="accent2"/>
          </a:solidFill>
        </p:spPr>
        <p:txBody>
          <a:bodyPr wrap="square" rtlCol="0">
            <a:spAutoFit/>
          </a:bodyPr>
          <a:lstStyle/>
          <a:p>
            <a:r>
              <a:rPr lang="en-US" dirty="0"/>
              <a:t>IMET pp. 4,7 </a:t>
            </a:r>
          </a:p>
        </p:txBody>
      </p:sp>
      <p:pic>
        <p:nvPicPr>
          <p:cNvPr id="6" name="Picture 5"/>
          <p:cNvPicPr>
            <a:picLocks/>
          </p:cNvPicPr>
          <p:nvPr/>
        </p:nvPicPr>
        <p:blipFill rotWithShape="1">
          <a:blip r:embed="rId3"/>
          <a:srcRect l="13455" t="11876" r="28565" b="11562"/>
          <a:stretch/>
        </p:blipFill>
        <p:spPr>
          <a:xfrm>
            <a:off x="2286000" y="3898232"/>
            <a:ext cx="4066674" cy="2395358"/>
          </a:xfrm>
          <a:prstGeom prst="rect">
            <a:avLst/>
          </a:prstGeom>
          <a:ln>
            <a:solidFill>
              <a:srgbClr val="25A469"/>
            </a:solid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Shape 899"/>
          <p:cNvSpPr txBox="1">
            <a:spLocks noGrp="1"/>
          </p:cNvSpPr>
          <p:nvPr>
            <p:ph type="body" idx="1"/>
          </p:nvPr>
        </p:nvSpPr>
        <p:spPr>
          <a:xfrm>
            <a:off x="471948" y="1703852"/>
            <a:ext cx="8229600" cy="1245408"/>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320"/>
              </a:spcBef>
              <a:spcAft>
                <a:spcPts val="0"/>
              </a:spcAft>
              <a:buClr>
                <a:schemeClr val="dk1"/>
              </a:buClr>
              <a:buSzPct val="45833"/>
              <a:buFont typeface="Arial"/>
              <a:buNone/>
            </a:pPr>
            <a:r>
              <a:rPr lang="en-US" sz="2400" b="1" dirty="0">
                <a:solidFill>
                  <a:srgbClr val="25A469"/>
                </a:solidFill>
                <a:latin typeface="Lucida Sans" panose="020B0602030504020204" pitchFamily="34" charset="0"/>
                <a:ea typeface="Allerta"/>
                <a:cs typeface="Allerta"/>
                <a:sym typeface="Allerta"/>
              </a:rPr>
              <a:t>Non-Negotiable 2: </a:t>
            </a:r>
            <a:r>
              <a:rPr lang="en-US" sz="2400" dirty="0">
                <a:solidFill>
                  <a:srgbClr val="3F3F39"/>
                </a:solidFill>
                <a:latin typeface="Lucida Sans" panose="020B0602030504020204" pitchFamily="34" charset="0"/>
                <a:ea typeface="Allerta"/>
                <a:cs typeface="Allerta"/>
                <a:sym typeface="Allerta"/>
              </a:rPr>
              <a:t>Materials must focus</a:t>
            </a:r>
            <a:r>
              <a:rPr lang="en-US" sz="2400" b="1" dirty="0">
                <a:solidFill>
                  <a:srgbClr val="3F3F39"/>
                </a:solidFill>
                <a:latin typeface="Lucida Sans" panose="020B0602030504020204" pitchFamily="34" charset="0"/>
                <a:ea typeface="Allerta"/>
                <a:cs typeface="Allerta"/>
                <a:sym typeface="Allerta"/>
              </a:rPr>
              <a:t> </a:t>
            </a:r>
            <a:r>
              <a:rPr lang="en-US" sz="2400" b="1" dirty="0">
                <a:solidFill>
                  <a:srgbClr val="25A469"/>
                </a:solidFill>
                <a:latin typeface="Lucida Sans" panose="020B0602030504020204" pitchFamily="34" charset="0"/>
                <a:ea typeface="Allerta"/>
                <a:cs typeface="Allerta"/>
                <a:sym typeface="Allerta"/>
              </a:rPr>
              <a:t>coherently</a:t>
            </a:r>
            <a:r>
              <a:rPr lang="en-US" sz="2400" dirty="0">
                <a:solidFill>
                  <a:srgbClr val="00B050"/>
                </a:solidFill>
                <a:latin typeface="Lucida Sans" panose="020B0602030504020204" pitchFamily="34" charset="0"/>
                <a:ea typeface="Allerta"/>
                <a:cs typeface="Allerta"/>
                <a:sym typeface="Allerta"/>
              </a:rPr>
              <a:t> </a:t>
            </a:r>
            <a:r>
              <a:rPr lang="en-US" sz="2400" dirty="0">
                <a:solidFill>
                  <a:srgbClr val="3F3F39"/>
                </a:solidFill>
                <a:latin typeface="Lucida Sans" panose="020B0602030504020204" pitchFamily="34" charset="0"/>
                <a:ea typeface="Allerta"/>
                <a:cs typeface="Allerta"/>
                <a:sym typeface="Allerta"/>
              </a:rPr>
              <a:t>on the Major Work of the grade in a way that is</a:t>
            </a:r>
          </a:p>
          <a:p>
            <a:pPr marL="0" marR="0" lvl="0" indent="0" algn="l" rtl="0">
              <a:lnSpc>
                <a:spcPct val="100000"/>
              </a:lnSpc>
              <a:spcBef>
                <a:spcPts val="320"/>
              </a:spcBef>
              <a:spcAft>
                <a:spcPts val="0"/>
              </a:spcAft>
              <a:buClr>
                <a:schemeClr val="dk1"/>
              </a:buClr>
              <a:buSzPct val="45833"/>
              <a:buFont typeface="Arial"/>
              <a:buNone/>
            </a:pPr>
            <a:r>
              <a:rPr lang="en-US" sz="2400" dirty="0">
                <a:solidFill>
                  <a:srgbClr val="3F3F39"/>
                </a:solidFill>
                <a:latin typeface="Lucida Sans" panose="020B0602030504020204" pitchFamily="34" charset="0"/>
                <a:ea typeface="Allerta"/>
                <a:cs typeface="Allerta"/>
                <a:sym typeface="Allerta"/>
              </a:rPr>
              <a:t>consistent with the progressions in the Standards.</a:t>
            </a:r>
          </a:p>
          <a:p>
            <a:pPr marL="0" marR="0" lvl="0" indent="0" algn="l" rtl="0">
              <a:lnSpc>
                <a:spcPct val="100000"/>
              </a:lnSpc>
              <a:spcBef>
                <a:spcPts val="320"/>
              </a:spcBef>
              <a:spcAft>
                <a:spcPts val="0"/>
              </a:spcAft>
              <a:buClr>
                <a:srgbClr val="3F3F39"/>
              </a:buClr>
              <a:buFont typeface="Arial"/>
              <a:buNone/>
            </a:pPr>
            <a:endParaRPr sz="2400" dirty="0">
              <a:solidFill>
                <a:schemeClr val="dk1"/>
              </a:solidFill>
              <a:latin typeface="Lucida Sans" panose="020B0602030504020204" pitchFamily="34" charset="0"/>
              <a:ea typeface="Allerta"/>
              <a:cs typeface="Allerta"/>
              <a:sym typeface="Allerta"/>
            </a:endParaRPr>
          </a:p>
          <a:p>
            <a:pPr marL="457200" marR="0" lvl="0" indent="0" algn="l" rtl="0">
              <a:lnSpc>
                <a:spcPct val="100000"/>
              </a:lnSpc>
              <a:spcBef>
                <a:spcPts val="0"/>
              </a:spcBef>
              <a:spcAft>
                <a:spcPts val="0"/>
              </a:spcAft>
              <a:buNone/>
            </a:pPr>
            <a:endParaRPr sz="1800" dirty="0">
              <a:solidFill>
                <a:schemeClr val="dk1"/>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chemeClr val="dk1"/>
              </a:solidFill>
              <a:latin typeface="Allerta"/>
              <a:ea typeface="Allerta"/>
              <a:cs typeface="Allerta"/>
              <a:sym typeface="Allerta"/>
            </a:endParaRPr>
          </a:p>
        </p:txBody>
      </p:sp>
      <p:sp>
        <p:nvSpPr>
          <p:cNvPr id="900" name="Shape 900"/>
          <p:cNvSpPr>
            <a:spLocks noGrp="1"/>
          </p:cNvSpPr>
          <p:nvPr>
            <p:ph type="title"/>
          </p:nvPr>
        </p:nvSpPr>
        <p:spPr>
          <a:xfrm>
            <a:off x="2603500" y="274637"/>
            <a:ext cx="4419599"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dirty="0">
                <a:solidFill>
                  <a:schemeClr val="lt1"/>
                </a:solidFill>
                <a:latin typeface="Lucida Sans" panose="020B0602030504020204" pitchFamily="34" charset="0"/>
              </a:rPr>
              <a:t>Coherence</a:t>
            </a:r>
          </a:p>
        </p:txBody>
      </p:sp>
      <p:sp>
        <p:nvSpPr>
          <p:cNvPr id="4" name="TextBox 3"/>
          <p:cNvSpPr txBox="1"/>
          <p:nvPr/>
        </p:nvSpPr>
        <p:spPr>
          <a:xfrm>
            <a:off x="8126569" y="5985812"/>
            <a:ext cx="1017431" cy="307777"/>
          </a:xfrm>
          <a:prstGeom prst="rect">
            <a:avLst/>
          </a:prstGeom>
          <a:solidFill>
            <a:schemeClr val="accent2"/>
          </a:solidFill>
        </p:spPr>
        <p:txBody>
          <a:bodyPr wrap="square" rtlCol="0">
            <a:spAutoFit/>
          </a:bodyPr>
          <a:lstStyle/>
          <a:p>
            <a:r>
              <a:rPr lang="en-US" dirty="0"/>
              <a:t>IMET p. 7 </a:t>
            </a:r>
          </a:p>
        </p:txBody>
      </p:sp>
      <p:pic>
        <p:nvPicPr>
          <p:cNvPr id="6" name="Picture 5"/>
          <p:cNvPicPr>
            <a:picLocks noChangeAspect="1"/>
          </p:cNvPicPr>
          <p:nvPr/>
        </p:nvPicPr>
        <p:blipFill rotWithShape="1">
          <a:blip r:embed="rId3"/>
          <a:srcRect l="13690" t="12239" r="28917" b="6250"/>
          <a:stretch/>
        </p:blipFill>
        <p:spPr>
          <a:xfrm>
            <a:off x="2200995" y="3015129"/>
            <a:ext cx="4572000" cy="3192476"/>
          </a:xfrm>
          <a:prstGeom prst="rect">
            <a:avLst/>
          </a:prstGeom>
          <a:ln>
            <a:solidFill>
              <a:srgbClr val="25A469"/>
            </a:solidFill>
          </a:ln>
        </p:spPr>
      </p:pic>
    </p:spTree>
    <p:extLst>
      <p:ext uri="{BB962C8B-B14F-4D97-AF65-F5344CB8AC3E}">
        <p14:creationId xmlns:p14="http://schemas.microsoft.com/office/powerpoint/2010/main" val="3842042372"/>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Shape 887"/>
          <p:cNvSpPr txBox="1">
            <a:spLocks noGrp="1"/>
          </p:cNvSpPr>
          <p:nvPr>
            <p:ph type="body" idx="1"/>
          </p:nvPr>
        </p:nvSpPr>
        <p:spPr>
          <a:xfrm>
            <a:off x="457200" y="1600200"/>
            <a:ext cx="8229600" cy="4236396"/>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45833"/>
              <a:buFont typeface="Arial"/>
              <a:buNone/>
            </a:pPr>
            <a:r>
              <a:rPr lang="en-US" sz="2400" b="1" dirty="0">
                <a:solidFill>
                  <a:srgbClr val="25A469"/>
                </a:solidFill>
                <a:latin typeface="Lucida Sans" panose="020B0602030504020204" pitchFamily="34" charset="0"/>
                <a:ea typeface="Allerta"/>
                <a:cs typeface="Allerta"/>
                <a:sym typeface="Allerta"/>
              </a:rPr>
              <a:t>Non-Negotiable 2: </a:t>
            </a:r>
            <a:r>
              <a:rPr lang="en-US" sz="2400" dirty="0">
                <a:solidFill>
                  <a:srgbClr val="3F3F39"/>
                </a:solidFill>
                <a:latin typeface="Lucida Sans" panose="020B0602030504020204" pitchFamily="34" charset="0"/>
                <a:ea typeface="Allerta"/>
                <a:cs typeface="Allerta"/>
                <a:sym typeface="Allerta"/>
              </a:rPr>
              <a:t>Materials must focus coherently on the Major Work of the grade in a way that is</a:t>
            </a:r>
          </a:p>
          <a:p>
            <a:pPr marL="0" marR="0" lvl="0" indent="0" algn="l" rtl="0">
              <a:lnSpc>
                <a:spcPct val="100000"/>
              </a:lnSpc>
              <a:spcBef>
                <a:spcPts val="0"/>
              </a:spcBef>
              <a:spcAft>
                <a:spcPts val="0"/>
              </a:spcAft>
              <a:buClr>
                <a:schemeClr val="dk1"/>
              </a:buClr>
              <a:buSzPct val="45833"/>
              <a:buFont typeface="Arial"/>
              <a:buNone/>
            </a:pPr>
            <a:r>
              <a:rPr lang="en-US" sz="2400" dirty="0">
                <a:solidFill>
                  <a:srgbClr val="3F3F39"/>
                </a:solidFill>
                <a:latin typeface="Lucida Sans" panose="020B0602030504020204" pitchFamily="34" charset="0"/>
                <a:ea typeface="Allerta"/>
                <a:cs typeface="Allerta"/>
                <a:sym typeface="Allerta"/>
              </a:rPr>
              <a:t>consistent with the progressions in the Standards.</a:t>
            </a:r>
          </a:p>
          <a:p>
            <a:pPr marL="0" marR="0" lvl="0" indent="0" algn="l" rtl="0">
              <a:lnSpc>
                <a:spcPct val="100000"/>
              </a:lnSpc>
              <a:spcBef>
                <a:spcPts val="0"/>
              </a:spcBef>
              <a:spcAft>
                <a:spcPts val="0"/>
              </a:spcAft>
              <a:buClr>
                <a:schemeClr val="accent4"/>
              </a:buClr>
              <a:buFont typeface="Arial"/>
              <a:buNone/>
            </a:pPr>
            <a:endParaRPr sz="2400" dirty="0">
              <a:solidFill>
                <a:schemeClr val="dk1"/>
              </a:solidFill>
              <a:latin typeface="Lucida Sans" panose="020B0602030504020204" pitchFamily="34" charset="0"/>
              <a:ea typeface="Allerta"/>
              <a:cs typeface="Allerta"/>
              <a:sym typeface="Allerta"/>
            </a:endParaRPr>
          </a:p>
          <a:p>
            <a:pPr marL="228600" marR="0" lvl="1" indent="-228600" algn="l" rtl="0">
              <a:lnSpc>
                <a:spcPct val="100000"/>
              </a:lnSpc>
              <a:spcBef>
                <a:spcPts val="0"/>
              </a:spcBef>
              <a:spcAft>
                <a:spcPts val="0"/>
              </a:spcAft>
              <a:buClr>
                <a:schemeClr val="dk1"/>
              </a:buClr>
              <a:buSzPct val="100000"/>
              <a:buFont typeface="Noto Symbol"/>
              <a:buChar char="✓"/>
            </a:pPr>
            <a:r>
              <a:rPr lang="en-US" sz="1800" b="1" i="0" u="none" strike="noStrike" cap="none" baseline="0" dirty="0">
                <a:solidFill>
                  <a:srgbClr val="25A469"/>
                </a:solidFill>
                <a:latin typeface="Lucida Sans" panose="020B0602030504020204" pitchFamily="34" charset="0"/>
                <a:ea typeface="Allerta"/>
                <a:cs typeface="Allerta"/>
                <a:sym typeface="Allerta"/>
              </a:rPr>
              <a:t>Me</a:t>
            </a:r>
            <a:r>
              <a:rPr lang="en-US" sz="1800" b="1" dirty="0">
                <a:solidFill>
                  <a:srgbClr val="25A469"/>
                </a:solidFill>
                <a:latin typeface="Lucida Sans" panose="020B0602030504020204" pitchFamily="34" charset="0"/>
                <a:ea typeface="Allerta"/>
                <a:cs typeface="Allerta"/>
                <a:sym typeface="Allerta"/>
              </a:rPr>
              <a:t>tric 2B</a:t>
            </a:r>
            <a:r>
              <a:rPr lang="en-US" sz="1800" b="1" i="0" u="none" strike="noStrike" cap="none" baseline="0" dirty="0">
                <a:solidFill>
                  <a:srgbClr val="25A469"/>
                </a:solidFill>
                <a:latin typeface="Lucida Sans" panose="020B0602030504020204" pitchFamily="34" charset="0"/>
                <a:ea typeface="Allerta"/>
                <a:cs typeface="Allerta"/>
                <a:sym typeface="Allerta"/>
              </a:rPr>
              <a:t>: </a:t>
            </a:r>
            <a:r>
              <a:rPr lang="en-US" sz="1800" dirty="0">
                <a:solidFill>
                  <a:srgbClr val="3F3F39"/>
                </a:solidFill>
                <a:latin typeface="Lucida Sans" panose="020B0602030504020204" pitchFamily="34" charset="0"/>
                <a:ea typeface="Allerta"/>
                <a:cs typeface="Allerta"/>
                <a:sym typeface="Allerta"/>
              </a:rPr>
              <a:t>Supporting Work, where present, enhances focus and coherence simultaneously by also engaging students in the Major Work of the grade.</a:t>
            </a:r>
          </a:p>
          <a:p>
            <a:pPr marL="228600" lvl="1" indent="-228600">
              <a:buSzPct val="100000"/>
              <a:buFont typeface="Noto Symbol"/>
              <a:buChar char="✓"/>
            </a:pPr>
            <a:r>
              <a:rPr lang="en-US" sz="1800" b="1" i="0" u="none" strike="noStrike" cap="none" baseline="0" dirty="0">
                <a:solidFill>
                  <a:srgbClr val="25A469"/>
                </a:solidFill>
                <a:latin typeface="Lucida Sans" panose="020B0602030504020204" pitchFamily="34" charset="0"/>
                <a:ea typeface="Allerta"/>
                <a:cs typeface="Allerta"/>
                <a:sym typeface="Allerta"/>
              </a:rPr>
              <a:t>Metric </a:t>
            </a:r>
            <a:r>
              <a:rPr lang="en-US" sz="1800" b="1" dirty="0">
                <a:solidFill>
                  <a:srgbClr val="25A469"/>
                </a:solidFill>
                <a:latin typeface="Lucida Sans" panose="020B0602030504020204" pitchFamily="34" charset="0"/>
                <a:ea typeface="Allerta"/>
                <a:cs typeface="Allerta"/>
                <a:sym typeface="Allerta"/>
              </a:rPr>
              <a:t>2C</a:t>
            </a:r>
            <a:r>
              <a:rPr lang="en-US" sz="1800" b="1" i="0" u="none" strike="noStrike" cap="none" baseline="0" dirty="0">
                <a:solidFill>
                  <a:srgbClr val="25A469"/>
                </a:solidFill>
                <a:latin typeface="Lucida Sans" panose="020B0602030504020204" pitchFamily="34" charset="0"/>
                <a:ea typeface="Allerta"/>
                <a:cs typeface="Allerta"/>
                <a:sym typeface="Allerta"/>
              </a:rPr>
              <a:t>: </a:t>
            </a:r>
            <a:r>
              <a:rPr lang="en-US" sz="1800" dirty="0">
                <a:solidFill>
                  <a:srgbClr val="3F3F39"/>
                </a:solidFill>
                <a:latin typeface="Lucida Sans" panose="020B0602030504020204" pitchFamily="34" charset="0"/>
                <a:ea typeface="Allerta"/>
                <a:cs typeface="Allerta"/>
                <a:sym typeface="Allerta"/>
              </a:rPr>
              <a:t>Materials follow the grade-by-grade progressions in the Standards. Content from previous or future grades does not unduly interfere with on-grade-level content.</a:t>
            </a:r>
          </a:p>
          <a:p>
            <a:pPr marL="228600" lvl="1" indent="-228600">
              <a:buSzPct val="100000"/>
              <a:buFont typeface="Noto Symbol"/>
              <a:buChar char="✓"/>
            </a:pPr>
            <a:r>
              <a:rPr lang="en-US" sz="1800" b="1" dirty="0">
                <a:solidFill>
                  <a:srgbClr val="25A469"/>
                </a:solidFill>
                <a:latin typeface="Lucida Sans" panose="020B0602030504020204" pitchFamily="34" charset="0"/>
                <a:ea typeface="Allerta"/>
                <a:cs typeface="Allerta"/>
                <a:sym typeface="Allerta"/>
              </a:rPr>
              <a:t>Metric 2D:</a:t>
            </a:r>
            <a:r>
              <a:rPr lang="en-US" sz="1800" dirty="0">
                <a:solidFill>
                  <a:srgbClr val="25A469"/>
                </a:solidFill>
                <a:latin typeface="Lucida Sans" panose="020B0602030504020204" pitchFamily="34" charset="0"/>
                <a:ea typeface="Allerta"/>
                <a:cs typeface="Allerta"/>
                <a:sym typeface="Allerta"/>
              </a:rPr>
              <a:t> </a:t>
            </a:r>
            <a:r>
              <a:rPr lang="en-US" sz="1800" dirty="0">
                <a:solidFill>
                  <a:srgbClr val="3F3F39"/>
                </a:solidFill>
                <a:latin typeface="Lucida Sans" panose="020B0602030504020204" pitchFamily="34" charset="0"/>
                <a:ea typeface="Allerta"/>
                <a:cs typeface="Allerta"/>
              </a:rPr>
              <a:t>Lessons that only include mathematics from previous grades are clearly identified as such to the teacher.</a:t>
            </a:r>
            <a:endParaRPr sz="1800" dirty="0">
              <a:solidFill>
                <a:schemeClr val="dk1"/>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chemeClr val="dk1"/>
              </a:solidFill>
              <a:latin typeface="Allerta"/>
              <a:ea typeface="Allerta"/>
              <a:cs typeface="Allerta"/>
              <a:sym typeface="Allerta"/>
            </a:endParaRPr>
          </a:p>
        </p:txBody>
      </p:sp>
      <p:sp>
        <p:nvSpPr>
          <p:cNvPr id="888" name="Shape 888"/>
          <p:cNvSpPr>
            <a:spLocks noGrp="1"/>
          </p:cNvSpPr>
          <p:nvPr>
            <p:ph type="title"/>
          </p:nvPr>
        </p:nvSpPr>
        <p:spPr>
          <a:xfrm>
            <a:off x="2603500" y="274637"/>
            <a:ext cx="4419599"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dirty="0">
                <a:solidFill>
                  <a:schemeClr val="lt1"/>
                </a:solidFill>
                <a:latin typeface="Lucida Sans" panose="020B0602030504020204" pitchFamily="34" charset="0"/>
              </a:rPr>
              <a:t>Coherence</a:t>
            </a:r>
          </a:p>
        </p:txBody>
      </p:sp>
      <p:sp>
        <p:nvSpPr>
          <p:cNvPr id="4" name="TextBox 3"/>
          <p:cNvSpPr txBox="1"/>
          <p:nvPr/>
        </p:nvSpPr>
        <p:spPr>
          <a:xfrm>
            <a:off x="8112867" y="5985813"/>
            <a:ext cx="1031133" cy="307777"/>
          </a:xfrm>
          <a:prstGeom prst="rect">
            <a:avLst/>
          </a:prstGeom>
          <a:solidFill>
            <a:schemeClr val="accent2"/>
          </a:solidFill>
        </p:spPr>
        <p:txBody>
          <a:bodyPr wrap="square" rtlCol="0">
            <a:spAutoFit/>
          </a:bodyPr>
          <a:lstStyle/>
          <a:p>
            <a:r>
              <a:rPr lang="en-US" dirty="0"/>
              <a:t>IMET p. 7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Shape 9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i="0" u="none" strike="noStrike" cap="none" baseline="0" dirty="0">
                <a:solidFill>
                  <a:srgbClr val="3F3F39"/>
                </a:solidFill>
                <a:latin typeface="Lucida Sans" panose="020B0602030504020204" pitchFamily="34" charset="0"/>
                <a:ea typeface="Allerta"/>
                <a:cs typeface="Allerta"/>
                <a:sym typeface="Allerta"/>
              </a:rPr>
              <a:t>Coherence: Think Across Grades</a:t>
            </a:r>
          </a:p>
        </p:txBody>
      </p:sp>
      <p:sp>
        <p:nvSpPr>
          <p:cNvPr id="902" name="Shape 90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spcAft>
                <a:spcPts val="0"/>
              </a:spcAft>
              <a:buClr>
                <a:srgbClr val="000000"/>
              </a:buClr>
              <a:buSzPct val="25000"/>
              <a:buFont typeface="Arial"/>
              <a:buNone/>
            </a:pPr>
            <a:r>
              <a:rPr lang="en-US" sz="2200" b="0" i="1" u="none" strike="noStrike" cap="none" baseline="0" dirty="0">
                <a:solidFill>
                  <a:srgbClr val="3F3F39"/>
                </a:solidFill>
                <a:latin typeface="Lucida Sans" panose="020B0602030504020204" pitchFamily="34" charset="0"/>
                <a:ea typeface="Allerta"/>
                <a:cs typeface="Allerta"/>
                <a:sym typeface="Allerta"/>
              </a:rPr>
              <a:t>Example: Fractions</a:t>
            </a:r>
          </a:p>
          <a:p>
            <a:pPr marL="0" marR="0" lvl="0" indent="0" algn="l" rtl="0">
              <a:lnSpc>
                <a:spcPct val="94000"/>
              </a:lnSpc>
              <a:spcBef>
                <a:spcPts val="2275"/>
              </a:spcBef>
              <a:buClr>
                <a:srgbClr val="000000"/>
              </a:buClr>
              <a:buSzPct val="25000"/>
              <a:buFont typeface="Arial"/>
              <a:buNone/>
            </a:pPr>
            <a:r>
              <a:rPr lang="en-US" sz="2200" b="0" i="0" u="none" strike="noStrike" cap="none" baseline="0" dirty="0">
                <a:solidFill>
                  <a:srgbClr val="000000"/>
                </a:solidFill>
                <a:latin typeface="Lucida Sans" panose="020B0602030504020204" pitchFamily="34" charset="0"/>
                <a:ea typeface="Allerta"/>
                <a:cs typeface="Allerta"/>
                <a:sym typeface="Allerta"/>
              </a:rPr>
              <a:t> </a:t>
            </a:r>
            <a:r>
              <a:rPr lang="en-US" sz="2200" b="0" i="0" u="none" strike="noStrike" cap="none" baseline="0" dirty="0">
                <a:solidFill>
                  <a:srgbClr val="3F3F39"/>
                </a:solidFill>
                <a:latin typeface="Lucida Sans" panose="020B0602030504020204" pitchFamily="34" charset="0"/>
                <a:ea typeface="Allerta"/>
                <a:cs typeface="Allerta"/>
                <a:sym typeface="Allerta"/>
              </a:rPr>
              <a:t>“The </a:t>
            </a:r>
            <a:r>
              <a:rPr lang="en-US" sz="2200" b="1" dirty="0">
                <a:solidFill>
                  <a:srgbClr val="25A469"/>
                </a:solidFill>
                <a:latin typeface="Lucida Sans" panose="020B0602030504020204" pitchFamily="34" charset="0"/>
                <a:ea typeface="Allerta"/>
                <a:cs typeface="Allerta"/>
                <a:sym typeface="Allerta"/>
              </a:rPr>
              <a:t>coherence</a:t>
            </a:r>
            <a:r>
              <a:rPr lang="en-US" sz="2200" b="0" i="0" u="none" strike="noStrike" cap="none" baseline="0" dirty="0">
                <a:solidFill>
                  <a:srgbClr val="000000"/>
                </a:solidFill>
                <a:latin typeface="Lucida Sans" panose="020B0602030504020204" pitchFamily="34" charset="0"/>
                <a:ea typeface="Allerta"/>
                <a:cs typeface="Allerta"/>
                <a:sym typeface="Allerta"/>
              </a:rPr>
              <a:t> </a:t>
            </a:r>
            <a:r>
              <a:rPr lang="en-US" sz="2200" b="0" i="0" u="none" strike="noStrike" cap="none" baseline="0" dirty="0">
                <a:solidFill>
                  <a:srgbClr val="3F3F39"/>
                </a:solidFill>
                <a:latin typeface="Lucida Sans" panose="020B0602030504020204" pitchFamily="34" charset="0"/>
                <a:ea typeface="Allerta"/>
                <a:cs typeface="Allerta"/>
                <a:sym typeface="Allerta"/>
              </a:rPr>
              <a:t>and sequential nature of mathematics dictate the foundational skills that are necessary for the learning of algebra. The most important foundational skill not presently developed appears to be proficiency with fractions (including decimals, percents, and negative fractions).</a:t>
            </a:r>
            <a:r>
              <a:rPr lang="en-US" sz="2200" b="0" i="0" u="none" strike="noStrike" cap="none" baseline="0" dirty="0">
                <a:solidFill>
                  <a:srgbClr val="000000"/>
                </a:solidFill>
                <a:latin typeface="Lucida Sans" panose="020B0602030504020204" pitchFamily="34" charset="0"/>
                <a:ea typeface="Allerta"/>
                <a:cs typeface="Allerta"/>
                <a:sym typeface="Allerta"/>
              </a:rPr>
              <a:t> </a:t>
            </a:r>
            <a:r>
              <a:rPr lang="en-US" sz="2200" b="1" i="0" u="none" strike="noStrike" cap="none" baseline="0" dirty="0">
                <a:solidFill>
                  <a:srgbClr val="25A469"/>
                </a:solidFill>
                <a:latin typeface="Lucida Sans" panose="020B0602030504020204" pitchFamily="34" charset="0"/>
                <a:ea typeface="Allerta"/>
                <a:cs typeface="Allerta"/>
                <a:sym typeface="Allerta"/>
              </a:rPr>
              <a:t>The teaching of fractions must be acknowledged as critically important and improved before an increase in student achievement in algebra can be expected</a:t>
            </a:r>
            <a:r>
              <a:rPr lang="en-US" sz="2200" b="0" i="0" u="none" strike="noStrike" cap="none" baseline="0" dirty="0">
                <a:solidFill>
                  <a:srgbClr val="3F3F39"/>
                </a:solidFill>
                <a:latin typeface="Lucida Sans" panose="020B0602030504020204" pitchFamily="34" charset="0"/>
                <a:ea typeface="Allerta"/>
                <a:cs typeface="Allerta"/>
                <a:sym typeface="Allerta"/>
              </a:rPr>
              <a:t>.”</a:t>
            </a:r>
          </a:p>
          <a:p>
            <a:pPr marL="0" marR="0" lvl="0" indent="0" algn="l" rtl="0">
              <a:lnSpc>
                <a:spcPct val="94000"/>
              </a:lnSpc>
              <a:spcBef>
                <a:spcPts val="2400"/>
              </a:spcBef>
              <a:buClr>
                <a:srgbClr val="000000"/>
              </a:buClr>
              <a:buSzPct val="25000"/>
              <a:buFont typeface="Arial"/>
              <a:buNone/>
            </a:pPr>
            <a:r>
              <a:rPr lang="en-US" sz="2200" b="0" i="0" u="none" strike="noStrike" cap="none" baseline="0" dirty="0">
                <a:solidFill>
                  <a:srgbClr val="3F3F39"/>
                </a:solidFill>
                <a:latin typeface="Lucida Sans" panose="020B0602030504020204" pitchFamily="34" charset="0"/>
                <a:ea typeface="Allerta"/>
                <a:cs typeface="Allerta"/>
                <a:sym typeface="Allerta"/>
              </a:rPr>
              <a:t>Final Report of the National Mathematics Advisory Panel (2008, p. 18) </a:t>
            </a:r>
          </a:p>
          <a:p>
            <a:pPr marL="342900" marR="0" lvl="0" indent="-201930" algn="l" rtl="0">
              <a:lnSpc>
                <a:spcPct val="80000"/>
              </a:lnSpc>
              <a:spcBef>
                <a:spcPts val="444"/>
              </a:spcBef>
              <a:buClr>
                <a:srgbClr val="3F3F39"/>
              </a:buClr>
              <a:buFont typeface="Arial"/>
              <a:buNone/>
            </a:pPr>
            <a:endParaRPr sz="2200" b="0" i="0" u="none" strike="noStrike" cap="none" baseline="0" dirty="0">
              <a:solidFill>
                <a:srgbClr val="3F3F39"/>
              </a:solidFill>
              <a:latin typeface="Lucida Sans" panose="020B0602030504020204" pitchFamily="34" charset="0"/>
              <a:ea typeface="Allerta"/>
              <a:cs typeface="Allerta"/>
              <a:sym typeface="Allerta"/>
            </a:endParaRPr>
          </a:p>
          <a:p>
            <a:pPr marL="342900" marR="0" lvl="0" indent="-201930" algn="l" rtl="0">
              <a:lnSpc>
                <a:spcPct val="80000"/>
              </a:lnSpc>
              <a:spcBef>
                <a:spcPts val="444"/>
              </a:spcBef>
              <a:buClr>
                <a:srgbClr val="3F3F39"/>
              </a:buClr>
              <a:buFont typeface="Arial"/>
              <a:buNone/>
            </a:pPr>
            <a:endParaRPr sz="2200" b="0" i="0" u="none" strike="noStrike" cap="none" baseline="0" dirty="0">
              <a:solidFill>
                <a:srgbClr val="3F3F39"/>
              </a:solidFill>
              <a:latin typeface="Lucida Sans" panose="020B0602030504020204" pitchFamily="34" charset="0"/>
              <a:ea typeface="Allerta"/>
              <a:cs typeface="Allerta"/>
              <a:sym typeface="Allerta"/>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Essential Questions</a:t>
            </a:r>
          </a:p>
        </p:txBody>
      </p:sp>
      <p:sp>
        <p:nvSpPr>
          <p:cNvPr id="692" name="Shape 69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3F3F39"/>
              </a:buClr>
              <a:buSzPct val="100000"/>
              <a:buFont typeface="Arial"/>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What is the </a:t>
            </a:r>
            <a:r>
              <a:rPr lang="en-US" sz="2400" b="1" i="0" u="none" strike="noStrike" cap="none" baseline="0" dirty="0">
                <a:solidFill>
                  <a:srgbClr val="3F3F39"/>
                </a:solidFill>
                <a:latin typeface="Lucida Sans" panose="020B0602030504020204" pitchFamily="34" charset="0"/>
                <a:ea typeface="Allerta"/>
                <a:cs typeface="Allerta"/>
                <a:sym typeface="Allerta"/>
              </a:rPr>
              <a:t>Instructional Materials Evaluation Tool (IMET)? </a:t>
            </a:r>
            <a:r>
              <a:rPr lang="en-US" sz="2400" b="0" i="0" u="none" strike="noStrike" cap="none" baseline="0" dirty="0">
                <a:solidFill>
                  <a:srgbClr val="3F3F39"/>
                </a:solidFill>
                <a:latin typeface="Lucida Sans" panose="020B0602030504020204" pitchFamily="34" charset="0"/>
                <a:ea typeface="Allerta"/>
                <a:cs typeface="Allerta"/>
                <a:sym typeface="Allerta"/>
              </a:rPr>
              <a:t> How is it structured?</a:t>
            </a:r>
          </a:p>
          <a:p>
            <a:pPr marL="342900" marR="0" lvl="0" indent="-342900" algn="l" rtl="0">
              <a:spcBef>
                <a:spcPts val="1680"/>
              </a:spcBef>
              <a:spcAft>
                <a:spcPts val="0"/>
              </a:spcAft>
              <a:buClr>
                <a:srgbClr val="3F3F39"/>
              </a:buClr>
              <a:buSzPct val="92307"/>
              <a:buFont typeface="Arial"/>
              <a:buChar char="•"/>
            </a:pPr>
            <a:r>
              <a:rPr lang="en-US" sz="2400" dirty="0">
                <a:solidFill>
                  <a:srgbClr val="3F3F39"/>
                </a:solidFill>
                <a:latin typeface="Lucida Sans" panose="020B0602030504020204" pitchFamily="34" charset="0"/>
                <a:ea typeface="Allerta"/>
                <a:cs typeface="Allerta"/>
                <a:sym typeface="Allerta"/>
              </a:rPr>
              <a:t>How does the IMET enable reviewers to evaluate whether instructional materials are aligned to the major features of the Standards and fulfill the Shifts they require?</a:t>
            </a:r>
          </a:p>
          <a:p>
            <a:pPr marL="342900" marR="0" lvl="0" indent="-342900" algn="l" rtl="0">
              <a:spcBef>
                <a:spcPts val="1680"/>
              </a:spcBef>
              <a:spcAft>
                <a:spcPts val="0"/>
              </a:spcAft>
              <a:buClr>
                <a:srgbClr val="3F3F39"/>
              </a:buClr>
              <a:buSzPct val="100000"/>
              <a:buFont typeface="Arial"/>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How could the IMET be useful in a variety of settings to bring the CCSS and </a:t>
            </a:r>
            <a:r>
              <a:rPr lang="en-US" sz="2400" dirty="0">
                <a:solidFill>
                  <a:srgbClr val="3F3F39"/>
                </a:solidFill>
                <a:latin typeface="Lucida Sans" panose="020B0602030504020204" pitchFamily="34" charset="0"/>
                <a:ea typeface="Allerta"/>
                <a:cs typeface="Allerta"/>
                <a:sym typeface="Allerta"/>
              </a:rPr>
              <a:t>S</a:t>
            </a:r>
            <a:r>
              <a:rPr lang="en-US" sz="2400" b="0" i="0" u="none" strike="noStrike" cap="none" baseline="0" dirty="0">
                <a:solidFill>
                  <a:srgbClr val="3F3F39"/>
                </a:solidFill>
                <a:latin typeface="Lucida Sans" panose="020B0602030504020204" pitchFamily="34" charset="0"/>
                <a:ea typeface="Allerta"/>
                <a:cs typeface="Allerta"/>
                <a:sym typeface="Allerta"/>
              </a:rPr>
              <a:t>hifts to life for students?</a:t>
            </a:r>
          </a:p>
          <a:p>
            <a:pPr marL="342900" marR="0" lvl="0" indent="-190500" algn="l" rtl="0">
              <a:spcBef>
                <a:spcPts val="1680"/>
              </a:spcBef>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endParaRPr>
          </a:p>
          <a:p>
            <a:pPr marL="342900" marR="0" lvl="0" indent="-190500" algn="l" rtl="0">
              <a:spcBef>
                <a:spcPts val="480"/>
              </a:spcBef>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grpSp>
        <p:nvGrpSpPr>
          <p:cNvPr id="908" name="Shape 908"/>
          <p:cNvGrpSpPr/>
          <p:nvPr/>
        </p:nvGrpSpPr>
        <p:grpSpPr>
          <a:xfrm>
            <a:off x="4265613" y="295275"/>
            <a:ext cx="4140200" cy="5621338"/>
            <a:chOff x="4705373" y="-114193"/>
            <a:chExt cx="3047962" cy="6665417"/>
          </a:xfrm>
        </p:grpSpPr>
        <p:sp>
          <p:nvSpPr>
            <p:cNvPr id="909" name="Shape 909"/>
            <p:cNvSpPr txBox="1"/>
            <p:nvPr/>
          </p:nvSpPr>
          <p:spPr>
            <a:xfrm>
              <a:off x="5738798" y="344487"/>
              <a:ext cx="2011362" cy="931947"/>
            </a:xfrm>
            <a:prstGeom prst="rect">
              <a:avLst/>
            </a:prstGeom>
            <a:solidFill>
              <a:srgbClr val="FFFFFF"/>
            </a:solidFill>
            <a:ln>
              <a:noFill/>
            </a:ln>
          </p:spPr>
          <p:txBody>
            <a:bodyPr lIns="91425" tIns="45700" rIns="91425" bIns="45700" anchor="t" anchorCtr="0">
              <a:noAutofit/>
            </a:bodyPr>
            <a:lstStyle/>
            <a:p>
              <a:pPr marL="0" marR="0" lvl="0" indent="0" algn="l" rtl="0">
                <a:spcBef>
                  <a:spcPts val="0"/>
                </a:spcBef>
                <a:spcAft>
                  <a:spcPts val="1000"/>
                </a:spcAft>
                <a:buClr>
                  <a:srgbClr val="000000"/>
                </a:buClr>
                <a:buSzPct val="25000"/>
                <a:buFont typeface="Arial"/>
                <a:buNone/>
              </a:pPr>
              <a:r>
                <a:rPr lang="en-US" sz="1200" b="0" i="0" u="none" strike="noStrike" cap="none" baseline="0" dirty="0">
                  <a:solidFill>
                    <a:srgbClr val="000000"/>
                  </a:solidFill>
                  <a:latin typeface="Arial"/>
                  <a:ea typeface="Arial"/>
                  <a:cs typeface="Arial"/>
                  <a:sym typeface="Arial"/>
                </a:rPr>
                <a:t>4.NF.4. Apply and extend previous understandings of multiplication to multiply a fraction by a whole number.</a:t>
              </a:r>
            </a:p>
          </p:txBody>
        </p:sp>
        <p:sp>
          <p:nvSpPr>
            <p:cNvPr id="910" name="Shape 910"/>
            <p:cNvSpPr txBox="1"/>
            <p:nvPr/>
          </p:nvSpPr>
          <p:spPr>
            <a:xfrm>
              <a:off x="5741973" y="1642817"/>
              <a:ext cx="2011362" cy="2013351"/>
            </a:xfrm>
            <a:prstGeom prst="rect">
              <a:avLst/>
            </a:prstGeom>
            <a:solidFill>
              <a:srgbClr val="FFFFFF"/>
            </a:solidFill>
            <a:ln>
              <a:noFill/>
            </a:ln>
          </p:spPr>
          <p:txBody>
            <a:bodyPr lIns="91425" tIns="45700" rIns="91425" bIns="45700" anchor="t" anchorCtr="0">
              <a:noAutofit/>
            </a:bodyPr>
            <a:lstStyle/>
            <a:p>
              <a:pPr marL="0" marR="0" lvl="0" indent="0" algn="l" rtl="0">
                <a:spcBef>
                  <a:spcPts val="0"/>
                </a:spcBef>
                <a:spcAft>
                  <a:spcPts val="1000"/>
                </a:spcAft>
                <a:buClr>
                  <a:srgbClr val="000000"/>
                </a:buClr>
                <a:buSzPct val="25000"/>
                <a:buFont typeface="Arial"/>
                <a:buNone/>
              </a:pPr>
              <a:r>
                <a:rPr lang="en-US" sz="1200" b="0" i="0" u="none" strike="noStrike" cap="none" baseline="0" dirty="0">
                  <a:solidFill>
                    <a:srgbClr val="000000"/>
                  </a:solidFill>
                  <a:latin typeface="Arial"/>
                  <a:ea typeface="Arial"/>
                  <a:cs typeface="Arial"/>
                  <a:sym typeface="Arial"/>
                </a:rPr>
                <a:t>5.NF.4. Apply and extend previous understandings of multiplication to multiply a fraction or whole number by a fraction.</a:t>
              </a:r>
            </a:p>
            <a:p>
              <a:pPr marL="0" marR="0" lvl="0" indent="0" algn="l" rtl="0">
                <a:spcBef>
                  <a:spcPts val="0"/>
                </a:spcBef>
                <a:spcAft>
                  <a:spcPts val="1000"/>
                </a:spcAft>
                <a:buClr>
                  <a:srgbClr val="000000"/>
                </a:buClr>
                <a:buSzPct val="25000"/>
                <a:buFont typeface="Arial"/>
                <a:buNone/>
              </a:pPr>
              <a:r>
                <a:rPr lang="en-US" sz="1200" b="0" i="0" u="none" strike="noStrike" cap="none" baseline="0" dirty="0">
                  <a:solidFill>
                    <a:srgbClr val="000000"/>
                  </a:solidFill>
                  <a:latin typeface="Arial"/>
                  <a:ea typeface="Arial"/>
                  <a:cs typeface="Arial"/>
                  <a:sym typeface="Arial"/>
                </a:rPr>
                <a:t>5.NF.7. Apply and extend previous understandings of division to divide unit fractions by whole numbers and whole numbers by unit fractions.</a:t>
              </a:r>
            </a:p>
          </p:txBody>
        </p:sp>
        <p:sp>
          <p:nvSpPr>
            <p:cNvPr id="911" name="Shape 911"/>
            <p:cNvSpPr txBox="1"/>
            <p:nvPr/>
          </p:nvSpPr>
          <p:spPr>
            <a:xfrm>
              <a:off x="5715000" y="3962400"/>
              <a:ext cx="2011362" cy="2588823"/>
            </a:xfrm>
            <a:prstGeom prst="rect">
              <a:avLst/>
            </a:prstGeom>
            <a:solidFill>
              <a:srgbClr val="FFFFFF"/>
            </a:solidFill>
            <a:ln>
              <a:noFill/>
            </a:ln>
          </p:spPr>
          <p:txBody>
            <a:bodyPr lIns="91425" tIns="45700" rIns="91425" bIns="45700" anchor="t" anchorCtr="0">
              <a:noAutofit/>
            </a:bodyPr>
            <a:lstStyle/>
            <a:p>
              <a:pPr marL="0" marR="0" lvl="0" indent="0" algn="l" rtl="0">
                <a:spcBef>
                  <a:spcPts val="0"/>
                </a:spcBef>
                <a:spcAft>
                  <a:spcPts val="1000"/>
                </a:spcAft>
                <a:buClr>
                  <a:srgbClr val="000000"/>
                </a:buClr>
                <a:buSzPct val="25000"/>
                <a:buFont typeface="Arial"/>
                <a:buNone/>
              </a:pPr>
              <a:r>
                <a:rPr lang="en-US" sz="1200" b="0" i="0" u="none" strike="noStrike" cap="none" baseline="0" dirty="0">
                  <a:solidFill>
                    <a:srgbClr val="000000"/>
                  </a:solidFill>
                  <a:latin typeface="Arial"/>
                  <a:ea typeface="Arial"/>
                  <a:cs typeface="Arial"/>
                  <a:sym typeface="Arial"/>
                </a:rPr>
                <a:t>6.NS.  Apply and extend previous understandings of multiplication and division to divide fractions by fractions.</a:t>
              </a:r>
              <a:br>
                <a:rPr lang="en-US" sz="1200" b="0" i="0" u="none" strike="noStrike" cap="none" baseline="0" dirty="0">
                  <a:solidFill>
                    <a:srgbClr val="000000"/>
                  </a:solidFill>
                  <a:latin typeface="Arial"/>
                  <a:ea typeface="Arial"/>
                  <a:cs typeface="Arial"/>
                  <a:sym typeface="Arial"/>
                </a:rPr>
              </a:br>
              <a:br>
                <a:rPr lang="en-US" sz="1200" b="0" i="0" u="none" strike="noStrike" cap="none" baseline="0" dirty="0">
                  <a:solidFill>
                    <a:srgbClr val="000000"/>
                  </a:solidFill>
                  <a:latin typeface="Arial"/>
                  <a:ea typeface="Arial"/>
                  <a:cs typeface="Arial"/>
                  <a:sym typeface="Arial"/>
                </a:rPr>
              </a:br>
              <a:r>
                <a:rPr lang="en-US" sz="1200" b="0" i="0" u="none" strike="noStrike" cap="none" baseline="0" dirty="0">
                  <a:solidFill>
                    <a:srgbClr val="000000"/>
                  </a:solidFill>
                  <a:latin typeface="Arial"/>
                  <a:ea typeface="Arial"/>
                  <a:cs typeface="Arial"/>
                  <a:sym typeface="Arial"/>
                </a:rPr>
                <a:t>6.NS.1. Interpret and compute quotients of fractions, and solve word problems involving division of fractions by fractions, e.g., by using visual fraction models and equations to represent </a:t>
              </a:r>
              <a:r>
                <a:rPr lang="en-US" sz="1200" b="0" i="0" u="none" strike="noStrike" cap="none" baseline="0" dirty="0">
                  <a:solidFill>
                    <a:srgbClr val="FFFFFF"/>
                  </a:solidFill>
                  <a:latin typeface="Arial"/>
                  <a:ea typeface="Arial"/>
                  <a:cs typeface="Arial"/>
                  <a:sym typeface="Arial"/>
                </a:rPr>
                <a:t>the problem.</a:t>
              </a:r>
            </a:p>
          </p:txBody>
        </p:sp>
        <p:sp>
          <p:nvSpPr>
            <p:cNvPr id="912" name="Shape 912"/>
            <p:cNvSpPr txBox="1"/>
            <p:nvPr/>
          </p:nvSpPr>
          <p:spPr>
            <a:xfrm>
              <a:off x="4705375" y="569954"/>
              <a:ext cx="950913" cy="401416"/>
            </a:xfrm>
            <a:prstGeom prst="rect">
              <a:avLst/>
            </a:prstGeom>
            <a:noFill/>
            <a:ln>
              <a:noFill/>
            </a:ln>
          </p:spPr>
          <p:txBody>
            <a:bodyPr lIns="91425" tIns="45700" rIns="91425" bIns="45700" anchor="t" anchorCtr="0">
              <a:noAutofit/>
            </a:bodyPr>
            <a:lstStyle/>
            <a:p>
              <a:pPr marL="0" marR="0" lvl="0" indent="0" algn="r" rtl="0">
                <a:spcBef>
                  <a:spcPts val="0"/>
                </a:spcBef>
                <a:spcAft>
                  <a:spcPts val="1000"/>
                </a:spcAft>
                <a:buClr>
                  <a:srgbClr val="000000"/>
                </a:buClr>
                <a:buSzPct val="25000"/>
                <a:buFont typeface="Arial"/>
                <a:buNone/>
              </a:pPr>
              <a:r>
                <a:rPr lang="en-US" sz="1600" b="1" i="0" u="none" strike="noStrike" cap="none" baseline="0" dirty="0">
                  <a:solidFill>
                    <a:srgbClr val="000000"/>
                  </a:solidFill>
                  <a:latin typeface="Arial"/>
                  <a:ea typeface="Arial"/>
                  <a:cs typeface="Arial"/>
                  <a:sym typeface="Arial"/>
                </a:rPr>
                <a:t>Grade 4</a:t>
              </a:r>
            </a:p>
          </p:txBody>
        </p:sp>
        <p:sp>
          <p:nvSpPr>
            <p:cNvPr id="913" name="Shape 913"/>
            <p:cNvSpPr txBox="1"/>
            <p:nvPr/>
          </p:nvSpPr>
          <p:spPr>
            <a:xfrm>
              <a:off x="4705373" y="2408989"/>
              <a:ext cx="950913" cy="401416"/>
            </a:xfrm>
            <a:prstGeom prst="rect">
              <a:avLst/>
            </a:prstGeom>
            <a:noFill/>
            <a:ln>
              <a:noFill/>
            </a:ln>
          </p:spPr>
          <p:txBody>
            <a:bodyPr lIns="91425" tIns="45700" rIns="91425" bIns="45700" anchor="t" anchorCtr="0">
              <a:noAutofit/>
            </a:bodyPr>
            <a:lstStyle/>
            <a:p>
              <a:pPr marL="0" marR="0" lvl="0" indent="0" algn="r" rtl="0">
                <a:spcBef>
                  <a:spcPts val="0"/>
                </a:spcBef>
                <a:spcAft>
                  <a:spcPts val="1000"/>
                </a:spcAft>
                <a:buClr>
                  <a:srgbClr val="000000"/>
                </a:buClr>
                <a:buSzPct val="25000"/>
                <a:buFont typeface="Arial"/>
                <a:buNone/>
              </a:pPr>
              <a:r>
                <a:rPr lang="en-US" sz="1600" b="1" i="0" u="none" strike="noStrike" cap="none" baseline="0">
                  <a:solidFill>
                    <a:srgbClr val="000000"/>
                  </a:solidFill>
                  <a:latin typeface="Arial"/>
                  <a:ea typeface="Arial"/>
                  <a:cs typeface="Arial"/>
                  <a:sym typeface="Arial"/>
                </a:rPr>
                <a:t>Grade 5</a:t>
              </a:r>
            </a:p>
          </p:txBody>
        </p:sp>
        <p:sp>
          <p:nvSpPr>
            <p:cNvPr id="914" name="Shape 914"/>
            <p:cNvSpPr txBox="1"/>
            <p:nvPr/>
          </p:nvSpPr>
          <p:spPr>
            <a:xfrm>
              <a:off x="4705373" y="5016305"/>
              <a:ext cx="950913" cy="401416"/>
            </a:xfrm>
            <a:prstGeom prst="rect">
              <a:avLst/>
            </a:prstGeom>
            <a:noFill/>
            <a:ln>
              <a:noFill/>
            </a:ln>
          </p:spPr>
          <p:txBody>
            <a:bodyPr lIns="91425" tIns="45700" rIns="91425" bIns="45700" anchor="t" anchorCtr="0">
              <a:noAutofit/>
            </a:bodyPr>
            <a:lstStyle/>
            <a:p>
              <a:pPr marL="0" marR="0" lvl="0" indent="0" algn="r" rtl="0">
                <a:spcBef>
                  <a:spcPts val="0"/>
                </a:spcBef>
                <a:spcAft>
                  <a:spcPts val="1000"/>
                </a:spcAft>
                <a:buClr>
                  <a:srgbClr val="000000"/>
                </a:buClr>
                <a:buSzPct val="25000"/>
                <a:buFont typeface="Arial"/>
                <a:buNone/>
              </a:pPr>
              <a:r>
                <a:rPr lang="en-US" sz="1600" b="1" i="0" u="none" strike="noStrike" cap="none" baseline="0">
                  <a:solidFill>
                    <a:srgbClr val="000000"/>
                  </a:solidFill>
                  <a:latin typeface="Arial"/>
                  <a:ea typeface="Arial"/>
                  <a:cs typeface="Arial"/>
                  <a:sym typeface="Arial"/>
                </a:rPr>
                <a:t>Grade 6</a:t>
              </a:r>
            </a:p>
          </p:txBody>
        </p:sp>
        <p:sp>
          <p:nvSpPr>
            <p:cNvPr id="915" name="Shape 915"/>
            <p:cNvSpPr txBox="1"/>
            <p:nvPr/>
          </p:nvSpPr>
          <p:spPr>
            <a:xfrm>
              <a:off x="6193651" y="-114193"/>
              <a:ext cx="949323" cy="437912"/>
            </a:xfrm>
            <a:prstGeom prst="rect">
              <a:avLst/>
            </a:prstGeom>
            <a:noFill/>
            <a:ln>
              <a:noFill/>
            </a:ln>
          </p:spPr>
          <p:txBody>
            <a:bodyPr lIns="91425" tIns="45700" rIns="91425" bIns="45700" anchor="t" anchorCtr="0">
              <a:noAutofit/>
            </a:bodyPr>
            <a:lstStyle/>
            <a:p>
              <a:pPr marL="0" marR="0" lvl="0" indent="0" algn="ctr" rtl="0">
                <a:spcBef>
                  <a:spcPts val="0"/>
                </a:spcBef>
                <a:spcAft>
                  <a:spcPts val="1000"/>
                </a:spcAft>
                <a:buClr>
                  <a:srgbClr val="000000"/>
                </a:buClr>
                <a:buSzPct val="25000"/>
                <a:buFont typeface="Arial"/>
                <a:buNone/>
              </a:pPr>
              <a:r>
                <a:rPr lang="en-US" sz="1800" b="1" i="0" u="none" strike="noStrike" cap="none" baseline="0">
                  <a:solidFill>
                    <a:srgbClr val="000000"/>
                  </a:solidFill>
                  <a:latin typeface="Arial"/>
                  <a:ea typeface="Arial"/>
                  <a:cs typeface="Arial"/>
                  <a:sym typeface="Arial"/>
                </a:rPr>
                <a:t>CCSS</a:t>
              </a:r>
            </a:p>
          </p:txBody>
        </p:sp>
      </p:grpSp>
      <p:sp>
        <p:nvSpPr>
          <p:cNvPr id="916" name="Shape 916"/>
          <p:cNvSpPr txBox="1"/>
          <p:nvPr/>
        </p:nvSpPr>
        <p:spPr>
          <a:xfrm>
            <a:off x="276222" y="5418137"/>
            <a:ext cx="3238500" cy="830996"/>
          </a:xfrm>
          <a:prstGeom prst="rect">
            <a:avLst/>
          </a:prstGeom>
          <a:solidFill>
            <a:srgbClr val="FFFFFF"/>
          </a:solidFill>
          <a:ln>
            <a:noFill/>
          </a:ln>
        </p:spPr>
        <p:txBody>
          <a:bodyPr lIns="91425" tIns="45700" rIns="91425" bIns="45700" anchor="t" anchorCtr="0">
            <a:noAutofit/>
          </a:bodyPr>
          <a:lstStyle/>
          <a:p>
            <a:pPr marL="0" marR="0" lvl="0" indent="0" algn="l" rtl="0">
              <a:spcBef>
                <a:spcPts val="0"/>
              </a:spcBef>
              <a:spcAft>
                <a:spcPts val="1000"/>
              </a:spcAft>
              <a:buSzPct val="25000"/>
              <a:buNone/>
            </a:pPr>
            <a:r>
              <a:rPr lang="en-US" sz="1200" b="0" i="1" u="none" strike="noStrike" cap="none" baseline="0" dirty="0">
                <a:solidFill>
                  <a:schemeClr val="dk1"/>
                </a:solidFill>
                <a:latin typeface="Calibri"/>
                <a:ea typeface="Calibri"/>
                <a:cs typeface="Calibri"/>
                <a:sym typeface="Calibri"/>
              </a:rPr>
              <a:t>Informing Grades 1-6 Mathematics Standards Development</a:t>
            </a:r>
            <a:r>
              <a:rPr lang="en-US" sz="1200" b="0" i="1" u="none" strike="noStrike" cap="none" baseline="0" dirty="0">
                <a:solidFill>
                  <a:srgbClr val="000000"/>
                </a:solidFill>
                <a:latin typeface="Calibri"/>
                <a:ea typeface="Calibri"/>
                <a:cs typeface="Calibri"/>
                <a:sym typeface="Calibri"/>
              </a:rPr>
              <a:t>: What Can Be Learned from High-Performing Hong Kong, Singapore, and Korea?</a:t>
            </a:r>
            <a:r>
              <a:rPr lang="en-US" sz="1200" b="0" i="0" u="none" strike="noStrike" cap="none" baseline="0" dirty="0">
                <a:solidFill>
                  <a:srgbClr val="000000"/>
                </a:solidFill>
                <a:latin typeface="Calibri"/>
                <a:ea typeface="Calibri"/>
                <a:cs typeface="Calibri"/>
                <a:sym typeface="Calibri"/>
              </a:rPr>
              <a:t> American Institutes for Research (2009, p. 13)</a:t>
            </a:r>
          </a:p>
        </p:txBody>
      </p:sp>
      <p:pic>
        <p:nvPicPr>
          <p:cNvPr id="917" name="Shape 917"/>
          <p:cNvPicPr preferRelativeResize="0"/>
          <p:nvPr/>
        </p:nvPicPr>
        <p:blipFill rotWithShape="1">
          <a:blip r:embed="rId3">
            <a:alphaModFix/>
          </a:blip>
          <a:srcRect/>
          <a:stretch/>
        </p:blipFill>
        <p:spPr>
          <a:xfrm>
            <a:off x="342900" y="89586"/>
            <a:ext cx="2670904" cy="5312936"/>
          </a:xfrm>
          <a:prstGeom prst="rect">
            <a:avLst/>
          </a:prstGeom>
          <a:noFill/>
          <a:ln>
            <a:noFill/>
          </a:ln>
        </p:spPr>
      </p:pic>
      <p:sp>
        <p:nvSpPr>
          <p:cNvPr id="918" name="Shape 918"/>
          <p:cNvSpPr/>
          <p:nvPr/>
        </p:nvSpPr>
        <p:spPr>
          <a:xfrm>
            <a:off x="390525" y="2266950"/>
            <a:ext cx="933450" cy="656736"/>
          </a:xfrm>
          <a:prstGeom prst="roundRect">
            <a:avLst>
              <a:gd name="adj" fmla="val 16667"/>
            </a:avLst>
          </a:prstGeom>
          <a:noFill/>
          <a:ln w="190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200" b="0" i="0" u="none" strike="noStrike" cap="none" baseline="0">
              <a:solidFill>
                <a:schemeClr val="lt1"/>
              </a:solidFill>
              <a:latin typeface="Allerta"/>
              <a:ea typeface="Allerta"/>
              <a:cs typeface="Allerta"/>
              <a:sym typeface="Allerta"/>
            </a:endParaRPr>
          </a:p>
        </p:txBody>
      </p:sp>
      <p:sp>
        <p:nvSpPr>
          <p:cNvPr id="919" name="Shape 919"/>
          <p:cNvSpPr/>
          <p:nvPr/>
        </p:nvSpPr>
        <p:spPr>
          <a:xfrm>
            <a:off x="1314450" y="2318514"/>
            <a:ext cx="866774" cy="3084008"/>
          </a:xfrm>
          <a:prstGeom prst="roundRect">
            <a:avLst>
              <a:gd name="adj" fmla="val 16667"/>
            </a:avLst>
          </a:prstGeom>
          <a:noFill/>
          <a:ln w="190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200" b="0" i="0" u="none" strike="noStrike" cap="none" baseline="0">
              <a:solidFill>
                <a:schemeClr val="lt1"/>
              </a:solidFill>
              <a:latin typeface="Allerta"/>
              <a:ea typeface="Allerta"/>
              <a:cs typeface="Allerta"/>
              <a:sym typeface="Allerta"/>
            </a:endParaRPr>
          </a:p>
        </p:txBody>
      </p:sp>
      <p:sp>
        <p:nvSpPr>
          <p:cNvPr id="920" name="Shape 920"/>
          <p:cNvSpPr/>
          <p:nvPr/>
        </p:nvSpPr>
        <p:spPr>
          <a:xfrm>
            <a:off x="2238375" y="641858"/>
            <a:ext cx="695325" cy="799342"/>
          </a:xfrm>
          <a:prstGeom prst="roundRect">
            <a:avLst>
              <a:gd name="adj" fmla="val 16667"/>
            </a:avLst>
          </a:prstGeom>
          <a:noFill/>
          <a:ln w="190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200" b="0" i="0" u="none" strike="noStrike" cap="none" baseline="0">
              <a:solidFill>
                <a:schemeClr val="lt1"/>
              </a:solidFill>
              <a:latin typeface="Allerta"/>
              <a:ea typeface="Allerta"/>
              <a:cs typeface="Allerta"/>
              <a:sym typeface="Allerta"/>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Shape 975"/>
          <p:cNvSpPr txBox="1">
            <a:spLocks noGrp="1"/>
          </p:cNvSpPr>
          <p:nvPr>
            <p:ph type="title"/>
          </p:nvPr>
        </p:nvSpPr>
        <p:spPr>
          <a:xfrm>
            <a:off x="457199" y="274637"/>
            <a:ext cx="86868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Coherence: Link to Major Topics Within Grades</a:t>
            </a:r>
            <a:br>
              <a:rPr lang="en-US" sz="2800" b="1" i="0" u="none" strike="noStrike" cap="none" baseline="0" dirty="0">
                <a:solidFill>
                  <a:srgbClr val="3F3F39"/>
                </a:solidFill>
                <a:latin typeface="Lucida Sans" panose="020B0602030504020204" pitchFamily="34" charset="0"/>
                <a:ea typeface="Allerta"/>
                <a:cs typeface="Allerta"/>
                <a:sym typeface="Allerta"/>
              </a:rPr>
            </a:br>
            <a:endParaRPr lang="en-US" sz="2800" b="1" i="0" u="none" strike="noStrike" cap="none" baseline="0" dirty="0">
              <a:solidFill>
                <a:srgbClr val="3F3F39"/>
              </a:solidFill>
              <a:latin typeface="Lucida Sans" panose="020B0602030504020204" pitchFamily="34" charset="0"/>
              <a:ea typeface="Allerta"/>
              <a:cs typeface="Allerta"/>
              <a:sym typeface="Allerta"/>
            </a:endParaRPr>
          </a:p>
        </p:txBody>
      </p:sp>
      <p:sp>
        <p:nvSpPr>
          <p:cNvPr id="976" name="Shape 97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spcBef>
                <a:spcPts val="0"/>
              </a:spcBef>
              <a:buClr>
                <a:srgbClr val="3F3F39"/>
              </a:buClr>
              <a:buSzPct val="25000"/>
              <a:buFont typeface="Arial"/>
              <a:buNone/>
            </a:pPr>
            <a:r>
              <a:rPr lang="en-US" sz="2400" b="0" i="1" u="none" strike="noStrike" cap="none" baseline="0" dirty="0">
                <a:solidFill>
                  <a:srgbClr val="3F3F39"/>
                </a:solidFill>
                <a:latin typeface="Lucida Sans" panose="020B0602030504020204" pitchFamily="34" charset="0"/>
                <a:ea typeface="Calibri"/>
                <a:cs typeface="Calibri"/>
                <a:sym typeface="Calibri"/>
              </a:rPr>
              <a:t>Example: Data Representation</a:t>
            </a:r>
          </a:p>
          <a:p>
            <a:pPr marL="0" marR="0" lvl="0" indent="0" algn="l" rtl="0">
              <a:spcBef>
                <a:spcPts val="480"/>
              </a:spcBef>
              <a:buClr>
                <a:srgbClr val="3F3F39"/>
              </a:buClr>
              <a:buFont typeface="Arial"/>
              <a:buNone/>
            </a:pPr>
            <a:endParaRPr sz="2400" b="0" i="1" u="none" strike="noStrike" cap="none" baseline="0" dirty="0">
              <a:solidFill>
                <a:srgbClr val="3F3F39"/>
              </a:solidFill>
              <a:latin typeface="Lucida Sans" panose="020B0602030504020204" pitchFamily="34" charset="0"/>
              <a:ea typeface="Calibri"/>
              <a:cs typeface="Calibri"/>
              <a:sym typeface="Calibri"/>
            </a:endParaRPr>
          </a:p>
          <a:p>
            <a:pPr marL="0" marR="0" lvl="0" indent="0" algn="l" rtl="0">
              <a:spcBef>
                <a:spcPts val="480"/>
              </a:spcBef>
              <a:buClr>
                <a:srgbClr val="3F3F39"/>
              </a:buClr>
              <a:buSzPct val="25000"/>
              <a:buFont typeface="Arial"/>
              <a:buNone/>
            </a:pPr>
            <a:r>
              <a:rPr lang="en-US" sz="2400" b="0" i="0" u="none" strike="noStrike" cap="none" baseline="0" dirty="0">
                <a:solidFill>
                  <a:srgbClr val="3F3F39"/>
                </a:solidFill>
                <a:latin typeface="Lucida Sans" panose="020B0602030504020204" pitchFamily="34" charset="0"/>
                <a:ea typeface="Allerta"/>
                <a:cs typeface="Allerta"/>
                <a:sym typeface="Allerta"/>
              </a:rPr>
              <a:t>3.MD.B.3</a:t>
            </a:r>
            <a:r>
              <a:rPr lang="en-US" sz="2400" b="0" i="0" u="none" strike="noStrike" cap="none" dirty="0">
                <a:solidFill>
                  <a:srgbClr val="3F3F39"/>
                </a:solidFill>
                <a:latin typeface="Lucida Sans" panose="020B0602030504020204" pitchFamily="34" charset="0"/>
                <a:ea typeface="Allerta"/>
                <a:cs typeface="Allerta"/>
                <a:sym typeface="Allerta"/>
              </a:rPr>
              <a:t> </a:t>
            </a:r>
            <a:r>
              <a:rPr lang="en-US" sz="2400" b="0" i="0" u="none" strike="noStrike" cap="none" baseline="0" dirty="0">
                <a:solidFill>
                  <a:srgbClr val="3F3F39"/>
                </a:solidFill>
                <a:latin typeface="Lucida Sans" panose="020B0602030504020204" pitchFamily="34" charset="0"/>
                <a:ea typeface="Allerta"/>
                <a:cs typeface="Allerta"/>
                <a:sym typeface="Allerta"/>
              </a:rPr>
              <a:t>Draw a scaled picture graph and a scaled bar graph to represent a data set with several categories.  Solve one- and two-step “how many more” and “how many less” problems using information presented  in scaled bar graphs.  </a:t>
            </a:r>
            <a:r>
              <a:rPr lang="en-US" sz="2400" b="0" i="1" u="none" strike="noStrike" cap="none" baseline="0" dirty="0">
                <a:solidFill>
                  <a:srgbClr val="3F3F39"/>
                </a:solidFill>
                <a:latin typeface="Lucida Sans" panose="020B0602030504020204" pitchFamily="34" charset="0"/>
                <a:ea typeface="Allerta"/>
                <a:cs typeface="Allerta"/>
                <a:sym typeface="Allerta"/>
              </a:rPr>
              <a:t>For example, draw a bar graph in which each square in the bar graph might represent 5 pets.</a:t>
            </a:r>
          </a:p>
          <a:p>
            <a:pPr marL="0" marR="0" lvl="0" indent="0" algn="l" rtl="0">
              <a:spcBef>
                <a:spcPts val="480"/>
              </a:spcBef>
              <a:buClr>
                <a:srgbClr val="3F3F39"/>
              </a:buClr>
              <a:buFont typeface="Arial"/>
              <a:buNone/>
            </a:pPr>
            <a:endParaRPr sz="2400" b="0" i="1" u="none" strike="noStrike" cap="none" baseline="0" dirty="0">
              <a:solidFill>
                <a:srgbClr val="3F3F39"/>
              </a:solidFill>
              <a:latin typeface="Lucida Sans" panose="020B0602030504020204" pitchFamily="34" charset="0"/>
              <a:ea typeface="Calibri"/>
              <a:cs typeface="Calibri"/>
              <a:sym typeface="Calibri"/>
            </a:endParaRPr>
          </a:p>
          <a:p>
            <a:pPr marL="0" marR="0" lvl="0" indent="0" algn="l" rtl="0">
              <a:spcBef>
                <a:spcPts val="480"/>
              </a:spcBef>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endParaRPr>
          </a:p>
        </p:txBody>
      </p:sp>
      <p:grpSp>
        <p:nvGrpSpPr>
          <p:cNvPr id="977" name="Shape 977"/>
          <p:cNvGrpSpPr/>
          <p:nvPr/>
        </p:nvGrpSpPr>
        <p:grpSpPr>
          <a:xfrm>
            <a:off x="564895" y="3248025"/>
            <a:ext cx="8045679" cy="1152525"/>
            <a:chOff x="564895" y="3248025"/>
            <a:chExt cx="8045679" cy="1152525"/>
          </a:xfrm>
        </p:grpSpPr>
        <p:sp>
          <p:nvSpPr>
            <p:cNvPr id="978" name="Shape 978"/>
            <p:cNvSpPr/>
            <p:nvPr/>
          </p:nvSpPr>
          <p:spPr>
            <a:xfrm>
              <a:off x="2378074" y="3248025"/>
              <a:ext cx="6232500" cy="381000"/>
            </a:xfrm>
            <a:prstGeom prst="rect">
              <a:avLst/>
            </a:prstGeom>
            <a:solidFill>
              <a:srgbClr val="FFFF00">
                <a:alpha val="3412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979" name="Shape 979"/>
            <p:cNvSpPr/>
            <p:nvPr/>
          </p:nvSpPr>
          <p:spPr>
            <a:xfrm>
              <a:off x="564895" y="3629025"/>
              <a:ext cx="7274100" cy="381000"/>
            </a:xfrm>
            <a:prstGeom prst="rect">
              <a:avLst/>
            </a:prstGeom>
            <a:solidFill>
              <a:srgbClr val="FFFF00">
                <a:alpha val="3412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980" name="Shape 980"/>
            <p:cNvSpPr/>
            <p:nvPr/>
          </p:nvSpPr>
          <p:spPr>
            <a:xfrm>
              <a:off x="564895" y="4019550"/>
              <a:ext cx="4807199" cy="381000"/>
            </a:xfrm>
            <a:prstGeom prst="rect">
              <a:avLst/>
            </a:prstGeom>
            <a:solidFill>
              <a:srgbClr val="FFFF00">
                <a:alpha val="3412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492096154"/>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Shape 986"/>
          <p:cNvSpPr txBox="1">
            <a:spLocks noGrp="1"/>
          </p:cNvSpPr>
          <p:nvPr>
            <p:ph type="title"/>
          </p:nvPr>
        </p:nvSpPr>
        <p:spPr>
          <a:xfrm>
            <a:off x="457200" y="314363"/>
            <a:ext cx="86868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Coherence: Link to Major Topics Within Grades</a:t>
            </a:r>
            <a:br>
              <a:rPr lang="en-US" sz="2800" b="1" i="0" u="none" strike="noStrike" cap="none" baseline="0" dirty="0">
                <a:solidFill>
                  <a:srgbClr val="3F3F39"/>
                </a:solidFill>
                <a:latin typeface="Lucida Sans" panose="020B0602030504020204" pitchFamily="34" charset="0"/>
                <a:ea typeface="Allerta"/>
                <a:cs typeface="Allerta"/>
                <a:sym typeface="Allerta"/>
              </a:rPr>
            </a:br>
            <a:endParaRPr lang="en-US" sz="2800" b="1" i="0" u="none" strike="noStrike" cap="none" baseline="0" dirty="0">
              <a:solidFill>
                <a:srgbClr val="3F3F39"/>
              </a:solidFill>
              <a:latin typeface="Lucida Sans" panose="020B0602030504020204" pitchFamily="34" charset="0"/>
              <a:ea typeface="Allerta"/>
              <a:cs typeface="Allerta"/>
              <a:sym typeface="Allerta"/>
            </a:endParaRPr>
          </a:p>
        </p:txBody>
      </p:sp>
      <p:sp>
        <p:nvSpPr>
          <p:cNvPr id="987" name="Shape 987"/>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spcBef>
                <a:spcPts val="0"/>
              </a:spcBef>
              <a:buClr>
                <a:srgbClr val="3F3F39"/>
              </a:buClr>
              <a:buSzPct val="25000"/>
              <a:buFont typeface="Arial"/>
              <a:buNone/>
            </a:pPr>
            <a:r>
              <a:rPr lang="en-US" sz="2400" b="0" i="1" u="none" strike="noStrike" cap="none" baseline="0" dirty="0">
                <a:solidFill>
                  <a:srgbClr val="3F3F39"/>
                </a:solidFill>
                <a:latin typeface="Lucida Sans" panose="020B0602030504020204" pitchFamily="34" charset="0"/>
                <a:ea typeface="Allerta"/>
                <a:cs typeface="Allerta"/>
                <a:sym typeface="Allerta"/>
              </a:rPr>
              <a:t>Example: Statistics</a:t>
            </a:r>
          </a:p>
          <a:p>
            <a:pPr marL="0" marR="0" lvl="0" indent="0" algn="l" rtl="0">
              <a:spcBef>
                <a:spcPts val="480"/>
              </a:spcBef>
              <a:buClr>
                <a:srgbClr val="3F3F39"/>
              </a:buClr>
              <a:buFont typeface="Arial"/>
              <a:buNone/>
            </a:pPr>
            <a:endParaRPr sz="2400" b="0" i="1" u="none" strike="noStrike" cap="none" baseline="0" dirty="0">
              <a:solidFill>
                <a:srgbClr val="3F3F39"/>
              </a:solidFill>
              <a:latin typeface="Lucida Sans" panose="020B0602030504020204" pitchFamily="34" charset="0"/>
              <a:ea typeface="Allerta"/>
              <a:cs typeface="Allerta"/>
              <a:sym typeface="Allerta"/>
            </a:endParaRPr>
          </a:p>
          <a:p>
            <a:pPr marL="0" marR="0" lvl="0" indent="0" algn="l" rtl="0">
              <a:spcBef>
                <a:spcPts val="480"/>
              </a:spcBef>
              <a:buClr>
                <a:srgbClr val="3F3F39"/>
              </a:buClr>
              <a:buSzPct val="25000"/>
              <a:buFont typeface="Arial"/>
              <a:buNone/>
            </a:pPr>
            <a:r>
              <a:rPr lang="en-US" sz="2400" b="0" i="0" u="none" strike="noStrike" cap="none" baseline="0" dirty="0">
                <a:solidFill>
                  <a:srgbClr val="3F3F39"/>
                </a:solidFill>
                <a:latin typeface="Lucida Sans" panose="020B0602030504020204" pitchFamily="34" charset="0"/>
                <a:ea typeface="Allerta"/>
                <a:cs typeface="Allerta"/>
                <a:sym typeface="Allerta"/>
              </a:rPr>
              <a:t>8.SP.A.3  Use the equation of a linear model to solve problems in the context of bivariate measurement data, interpreting the slope and intercept.  </a:t>
            </a:r>
            <a:r>
              <a:rPr lang="en-US" sz="2400" b="0" i="1" u="none" strike="noStrike" cap="none" baseline="0" dirty="0">
                <a:solidFill>
                  <a:srgbClr val="3F3F39"/>
                </a:solidFill>
                <a:latin typeface="Lucida Sans" panose="020B0602030504020204" pitchFamily="34" charset="0"/>
                <a:ea typeface="Allerta"/>
                <a:cs typeface="Allerta"/>
                <a:sym typeface="Allerta"/>
              </a:rPr>
              <a:t>For example, in a linear model for a biology experiment, interpret a slope of 1.5cm/hr as meaning that an additional hour of sunlight each day is associated with an additional 1.5 cm in mature plant height.</a:t>
            </a:r>
          </a:p>
          <a:p>
            <a:pPr marL="0" marR="0" lvl="0" indent="0" algn="l" rtl="0">
              <a:spcBef>
                <a:spcPts val="480"/>
              </a:spcBef>
              <a:buClr>
                <a:srgbClr val="3F3F39"/>
              </a:buClr>
              <a:buFont typeface="Arial"/>
              <a:buNone/>
            </a:pPr>
            <a:endParaRPr sz="2400" b="0" i="1" u="none" strike="noStrike" cap="none" baseline="0" dirty="0">
              <a:solidFill>
                <a:srgbClr val="3F3F39"/>
              </a:solidFill>
              <a:latin typeface="Lucida Sans" panose="020B0602030504020204" pitchFamily="34" charset="0"/>
              <a:ea typeface="Allerta"/>
              <a:cs typeface="Allerta"/>
              <a:sym typeface="Allerta"/>
            </a:endParaRPr>
          </a:p>
          <a:p>
            <a:pPr marL="0" marR="0" lvl="0" indent="0" algn="l" rtl="0">
              <a:spcBef>
                <a:spcPts val="480"/>
              </a:spcBef>
              <a:buClr>
                <a:srgbClr val="3F3F39"/>
              </a:buClr>
              <a:buFont typeface="Arial"/>
              <a:buNone/>
            </a:pPr>
            <a:endParaRPr sz="2400" b="0" i="1" u="none" strike="noStrike" cap="none" baseline="0" dirty="0">
              <a:solidFill>
                <a:srgbClr val="3F3F39"/>
              </a:solidFill>
              <a:latin typeface="Lucida Sans" panose="020B0602030504020204" pitchFamily="34" charset="0"/>
              <a:ea typeface="Calibri"/>
              <a:cs typeface="Calibri"/>
              <a:sym typeface="Calibri"/>
            </a:endParaRPr>
          </a:p>
          <a:p>
            <a:pPr marL="0" marR="0" lvl="0" indent="0" algn="l" rtl="0">
              <a:spcBef>
                <a:spcPts val="480"/>
              </a:spcBef>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endParaRPr>
          </a:p>
        </p:txBody>
      </p:sp>
      <p:grpSp>
        <p:nvGrpSpPr>
          <p:cNvPr id="988" name="Shape 988"/>
          <p:cNvGrpSpPr/>
          <p:nvPr/>
        </p:nvGrpSpPr>
        <p:grpSpPr>
          <a:xfrm>
            <a:off x="1328734" y="2505075"/>
            <a:ext cx="5776839" cy="1143075"/>
            <a:chOff x="1328734" y="2505075"/>
            <a:chExt cx="5776839" cy="1143075"/>
          </a:xfrm>
        </p:grpSpPr>
        <p:sp>
          <p:nvSpPr>
            <p:cNvPr id="989" name="Shape 989"/>
            <p:cNvSpPr/>
            <p:nvPr/>
          </p:nvSpPr>
          <p:spPr>
            <a:xfrm>
              <a:off x="3152774" y="2505075"/>
              <a:ext cx="3952800" cy="428700"/>
            </a:xfrm>
            <a:prstGeom prst="rect">
              <a:avLst/>
            </a:prstGeom>
            <a:solidFill>
              <a:srgbClr val="FFFF00">
                <a:alpha val="3412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990" name="Shape 990"/>
            <p:cNvSpPr/>
            <p:nvPr/>
          </p:nvSpPr>
          <p:spPr>
            <a:xfrm>
              <a:off x="1328734" y="3219450"/>
              <a:ext cx="5424600" cy="428700"/>
            </a:xfrm>
            <a:prstGeom prst="rect">
              <a:avLst/>
            </a:prstGeom>
            <a:solidFill>
              <a:srgbClr val="FFFF00">
                <a:alpha val="3412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636252654"/>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Shape 9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dirty="0">
                <a:solidFill>
                  <a:srgbClr val="3F3F39"/>
                </a:solidFill>
                <a:latin typeface="Lucida Sans" panose="020B0602030504020204" pitchFamily="34" charset="0"/>
                <a:ea typeface="Allerta"/>
                <a:cs typeface="Allerta"/>
                <a:sym typeface="Allerta"/>
              </a:rPr>
              <a:t>Discussion - Coherence in Instructional Materials</a:t>
            </a:r>
          </a:p>
        </p:txBody>
      </p:sp>
      <p:sp>
        <p:nvSpPr>
          <p:cNvPr id="972" name="Shape 97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dirty="0">
                <a:solidFill>
                  <a:srgbClr val="3F3F39"/>
                </a:solidFill>
                <a:latin typeface="Lucida Sans" panose="020B0602030504020204" pitchFamily="34" charset="0"/>
                <a:ea typeface="Allerta"/>
                <a:cs typeface="Allerta"/>
                <a:sym typeface="Allerta"/>
              </a:rPr>
              <a:t>What does </a:t>
            </a:r>
            <a:r>
              <a:rPr lang="en-US" sz="2400" b="1" dirty="0">
                <a:solidFill>
                  <a:srgbClr val="25A469"/>
                </a:solidFill>
                <a:latin typeface="Lucida Sans" panose="020B0602030504020204" pitchFamily="34" charset="0"/>
                <a:ea typeface="Allerta"/>
                <a:cs typeface="Allerta"/>
                <a:sym typeface="Allerta"/>
              </a:rPr>
              <a:t>Coherence</a:t>
            </a:r>
            <a:r>
              <a:rPr lang="en-US" sz="2400" b="1" dirty="0">
                <a:solidFill>
                  <a:srgbClr val="3F3F39"/>
                </a:solidFill>
                <a:latin typeface="Lucida Sans" panose="020B0602030504020204" pitchFamily="34" charset="0"/>
                <a:ea typeface="Allerta"/>
                <a:cs typeface="Allerta"/>
                <a:sym typeface="Allerta"/>
              </a:rPr>
              <a:t> </a:t>
            </a:r>
            <a:r>
              <a:rPr lang="en-US" sz="2400" dirty="0">
                <a:solidFill>
                  <a:srgbClr val="3F3F39"/>
                </a:solidFill>
                <a:latin typeface="Lucida Sans" panose="020B0602030504020204" pitchFamily="34" charset="0"/>
                <a:ea typeface="Allerta"/>
                <a:cs typeface="Allerta"/>
                <a:sym typeface="Allerta"/>
              </a:rPr>
              <a:t>look like in instructional materials? </a:t>
            </a:r>
          </a:p>
          <a:p>
            <a:pPr marL="342900" marR="0" lvl="0" indent="-342900" algn="l" rtl="0">
              <a:lnSpc>
                <a:spcPct val="100000"/>
              </a:lnSpc>
              <a:spcBef>
                <a:spcPts val="0"/>
              </a:spcBef>
              <a:spcAft>
                <a:spcPts val="0"/>
              </a:spcAft>
              <a:buClr>
                <a:srgbClr val="3F3F39"/>
              </a:buClr>
              <a:buSzPct val="100000"/>
              <a:buFont typeface="Arial"/>
              <a:buChar char="•"/>
            </a:pPr>
            <a:r>
              <a:rPr lang="en-US" sz="2400" dirty="0">
                <a:solidFill>
                  <a:srgbClr val="3F3F39"/>
                </a:solidFill>
                <a:latin typeface="Lucida Sans" panose="020B0602030504020204" pitchFamily="34" charset="0"/>
                <a:ea typeface="Allerta"/>
                <a:cs typeface="Allerta"/>
                <a:sym typeface="Allerta"/>
              </a:rPr>
              <a:t>What are the implications of having materials that are not coherent? </a:t>
            </a:r>
          </a:p>
          <a:p>
            <a:pPr marL="342900" marR="0" lvl="0" indent="-342900" algn="l" rtl="0">
              <a:lnSpc>
                <a:spcPct val="100000"/>
              </a:lnSpc>
              <a:spcBef>
                <a:spcPts val="0"/>
              </a:spcBef>
              <a:spcAft>
                <a:spcPts val="0"/>
              </a:spcAft>
              <a:buClr>
                <a:srgbClr val="3F3F39"/>
              </a:buClr>
              <a:buSzPct val="100000"/>
              <a:buFont typeface="Allerta"/>
              <a:buChar char="•"/>
            </a:pPr>
            <a:r>
              <a:rPr lang="en-US" sz="2400" dirty="0">
                <a:solidFill>
                  <a:srgbClr val="3F3F39"/>
                </a:solidFill>
                <a:latin typeface="Lucida Sans" panose="020B0602030504020204" pitchFamily="34" charset="0"/>
                <a:ea typeface="Allerta"/>
                <a:cs typeface="Allerta"/>
                <a:sym typeface="Allerta"/>
              </a:rPr>
              <a:t>How might this information regarding NN2 be useful to your current situation?  </a:t>
            </a:r>
          </a:p>
        </p:txBody>
      </p:sp>
      <p:sp>
        <p:nvSpPr>
          <p:cNvPr id="4" name="TextBox 3"/>
          <p:cNvSpPr txBox="1"/>
          <p:nvPr/>
        </p:nvSpPr>
        <p:spPr>
          <a:xfrm>
            <a:off x="7704307" y="5985812"/>
            <a:ext cx="1439694" cy="307777"/>
          </a:xfrm>
          <a:prstGeom prst="rect">
            <a:avLst/>
          </a:prstGeom>
          <a:solidFill>
            <a:schemeClr val="accent2"/>
          </a:solidFill>
        </p:spPr>
        <p:txBody>
          <a:bodyPr wrap="square" rtlCol="0">
            <a:spAutoFit/>
          </a:bodyPr>
          <a:lstStyle/>
          <a:p>
            <a:r>
              <a:rPr lang="en-US" dirty="0"/>
              <a:t>IMET pp. 7-12 </a:t>
            </a:r>
          </a:p>
        </p:txBody>
      </p:sp>
      <p:pic>
        <p:nvPicPr>
          <p:cNvPr id="7" name="Picture 6"/>
          <p:cNvPicPr>
            <a:picLocks noChangeAspect="1"/>
          </p:cNvPicPr>
          <p:nvPr/>
        </p:nvPicPr>
        <p:blipFill rotWithShape="1">
          <a:blip r:embed="rId3"/>
          <a:srcRect l="13690" t="12239" r="28917" b="6250"/>
          <a:stretch/>
        </p:blipFill>
        <p:spPr>
          <a:xfrm>
            <a:off x="2954697" y="3951327"/>
            <a:ext cx="3234605" cy="2258617"/>
          </a:xfrm>
          <a:prstGeom prst="rect">
            <a:avLst/>
          </a:prstGeom>
          <a:ln>
            <a:solidFill>
              <a:srgbClr val="25A469"/>
            </a:solid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dirty="0">
                <a:solidFill>
                  <a:srgbClr val="3F3F39"/>
                </a:solidFill>
                <a:latin typeface="Lucida Sans" panose="020B0602030504020204" pitchFamily="34" charset="0"/>
                <a:ea typeface="Allerta"/>
                <a:cs typeface="Allerta"/>
                <a:sym typeface="Allerta"/>
              </a:rPr>
              <a:t>Non Negotiable vs. Alignment Criteria</a:t>
            </a:r>
          </a:p>
        </p:txBody>
      </p:sp>
      <p:pic>
        <p:nvPicPr>
          <p:cNvPr id="755" name="Shape 755"/>
          <p:cNvPicPr preferRelativeResize="0"/>
          <p:nvPr/>
        </p:nvPicPr>
        <p:blipFill rotWithShape="1">
          <a:blip r:embed="rId3">
            <a:alphaModFix/>
          </a:blip>
          <a:srcRect/>
          <a:stretch/>
        </p:blipFill>
        <p:spPr>
          <a:xfrm>
            <a:off x="532250" y="4132745"/>
            <a:ext cx="8289000" cy="1885800"/>
          </a:xfrm>
          <a:prstGeom prst="rect">
            <a:avLst/>
          </a:prstGeom>
          <a:noFill/>
          <a:ln>
            <a:noFill/>
          </a:ln>
        </p:spPr>
      </p:pic>
      <p:graphicFrame>
        <p:nvGraphicFramePr>
          <p:cNvPr id="756" name="Shape 756"/>
          <p:cNvGraphicFramePr/>
          <p:nvPr/>
        </p:nvGraphicFramePr>
        <p:xfrm>
          <a:off x="952500" y="1417650"/>
          <a:ext cx="7239000" cy="2194470"/>
        </p:xfrm>
        <a:graphic>
          <a:graphicData uri="http://schemas.openxmlformats.org/drawingml/2006/table">
            <a:tbl>
              <a:tblPr>
                <a:noFill/>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a:spcBef>
                          <a:spcPts val="0"/>
                        </a:spcBef>
                        <a:buNone/>
                      </a:pPr>
                      <a:r>
                        <a:rPr lang="en-US" sz="1800" b="1" dirty="0">
                          <a:latin typeface="Lucida Sans" panose="020B0602030504020204" pitchFamily="34" charset="0"/>
                        </a:rPr>
                        <a:t>Non- Negotiable Criteria</a:t>
                      </a:r>
                    </a:p>
                  </a:txBody>
                  <a:tcPr marL="91425" marR="91425" marT="91425" marB="91425">
                    <a:solidFill>
                      <a:schemeClr val="bg1">
                        <a:lumMod val="85000"/>
                      </a:schemeClr>
                    </a:solidFill>
                  </a:tcPr>
                </a:tc>
                <a:tc>
                  <a:txBody>
                    <a:bodyPr/>
                    <a:lstStyle/>
                    <a:p>
                      <a:pPr>
                        <a:spcBef>
                          <a:spcPts val="0"/>
                        </a:spcBef>
                        <a:buNone/>
                      </a:pPr>
                      <a:r>
                        <a:rPr lang="en-US" sz="1800" b="1" dirty="0">
                          <a:latin typeface="Lucida Sans" panose="020B0602030504020204" pitchFamily="34" charset="0"/>
                        </a:rPr>
                        <a:t>Alignment Criteria</a:t>
                      </a:r>
                    </a:p>
                  </a:txBody>
                  <a:tcPr marL="91425" marR="91425" marT="91425" marB="91425">
                    <a:solidFill>
                      <a:schemeClr val="bg1">
                        <a:lumMod val="85000"/>
                      </a:schemeClr>
                    </a:solidFill>
                  </a:tcPr>
                </a:tc>
                <a:extLst>
                  <a:ext uri="{0D108BD9-81ED-4DB2-BD59-A6C34878D82A}">
                    <a16:rowId xmlns:a16="http://schemas.microsoft.com/office/drawing/2014/main" val="10000"/>
                  </a:ext>
                </a:extLst>
              </a:tr>
              <a:tr h="381000">
                <a:tc>
                  <a:txBody>
                    <a:bodyPr/>
                    <a:lstStyle/>
                    <a:p>
                      <a:pPr>
                        <a:spcBef>
                          <a:spcPts val="0"/>
                        </a:spcBef>
                        <a:buNone/>
                      </a:pPr>
                      <a:r>
                        <a:rPr lang="en-US" sz="1800" dirty="0">
                          <a:latin typeface="Lucida Sans" panose="020B0602030504020204" pitchFamily="34" charset="0"/>
                        </a:rPr>
                        <a:t>Each metric rated Meets/Does Not Meet</a:t>
                      </a:r>
                    </a:p>
                  </a:txBody>
                  <a:tcPr marL="91425" marR="91425" marT="91425" marB="91425"/>
                </a:tc>
                <a:tc>
                  <a:txBody>
                    <a:bodyPr/>
                    <a:lstStyle/>
                    <a:p>
                      <a:pPr>
                        <a:spcBef>
                          <a:spcPts val="0"/>
                        </a:spcBef>
                        <a:buNone/>
                      </a:pPr>
                      <a:r>
                        <a:rPr lang="en-US" sz="1800" dirty="0">
                          <a:latin typeface="Lucida Sans" panose="020B0602030504020204" pitchFamily="34" charset="0"/>
                        </a:rPr>
                        <a:t>Each metric rated Meets/Partially Meets/Does Not Meet</a:t>
                      </a:r>
                    </a:p>
                  </a:txBody>
                  <a:tcPr marL="91425" marR="91425" marT="91425" marB="91425"/>
                </a:tc>
                <a:extLst>
                  <a:ext uri="{0D108BD9-81ED-4DB2-BD59-A6C34878D82A}">
                    <a16:rowId xmlns:a16="http://schemas.microsoft.com/office/drawing/2014/main" val="10001"/>
                  </a:ext>
                </a:extLst>
              </a:tr>
              <a:tr h="381000">
                <a:tc>
                  <a:txBody>
                    <a:bodyPr/>
                    <a:lstStyle/>
                    <a:p>
                      <a:pPr rtl="0">
                        <a:spcBef>
                          <a:spcPts val="0"/>
                        </a:spcBef>
                        <a:buNone/>
                      </a:pPr>
                      <a:r>
                        <a:rPr lang="en-US" sz="1800">
                          <a:latin typeface="Lucida Sans" panose="020B0602030504020204" pitchFamily="34" charset="0"/>
                        </a:rPr>
                        <a:t>Every metric must be met to rate the criterion as Meets</a:t>
                      </a:r>
                    </a:p>
                  </a:txBody>
                  <a:tcPr marL="91425" marR="91425" marT="91425" marB="91425"/>
                </a:tc>
                <a:tc>
                  <a:txBody>
                    <a:bodyPr/>
                    <a:lstStyle/>
                    <a:p>
                      <a:pPr rtl="0">
                        <a:spcBef>
                          <a:spcPts val="0"/>
                        </a:spcBef>
                        <a:buNone/>
                      </a:pPr>
                      <a:r>
                        <a:rPr lang="en-US" sz="1800" dirty="0">
                          <a:latin typeface="Lucida Sans" panose="020B0602030504020204" pitchFamily="34" charset="0"/>
                        </a:rPr>
                        <a:t>Must receive 5 out of 6 points to rate the criterion as Meets</a:t>
                      </a:r>
                    </a:p>
                  </a:txBody>
                  <a:tcPr marL="91425" marR="91425" marT="91425" marB="914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650663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5"/>
                                        </p:tgtEl>
                                        <p:attrNameLst>
                                          <p:attrName>style.visibility</p:attrName>
                                        </p:attrNameLst>
                                      </p:cBhvr>
                                      <p:to>
                                        <p:strVal val="visible"/>
                                      </p:to>
                                    </p:set>
                                    <p:anim calcmode="lin" valueType="num">
                                      <p:cBhvr additive="base">
                                        <p:cTn id="7" dur="500" fill="hold"/>
                                        <p:tgtEl>
                                          <p:spTgt spid="755"/>
                                        </p:tgtEl>
                                        <p:attrNameLst>
                                          <p:attrName>ppt_x</p:attrName>
                                        </p:attrNameLst>
                                      </p:cBhvr>
                                      <p:tavLst>
                                        <p:tav tm="0">
                                          <p:val>
                                            <p:strVal val="#ppt_x"/>
                                          </p:val>
                                        </p:tav>
                                        <p:tav tm="100000">
                                          <p:val>
                                            <p:strVal val="#ppt_x"/>
                                          </p:val>
                                        </p:tav>
                                      </p:tavLst>
                                    </p:anim>
                                    <p:anim calcmode="lin" valueType="num">
                                      <p:cBhvr additive="base">
                                        <p:cTn id="8" dur="500" fill="hold"/>
                                        <p:tgtEl>
                                          <p:spTgt spid="7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Shape 983"/>
          <p:cNvSpPr txBox="1">
            <a:spLocks noGrp="1"/>
          </p:cNvSpPr>
          <p:nvPr>
            <p:ph type="body" idx="1"/>
          </p:nvPr>
        </p:nvSpPr>
        <p:spPr>
          <a:xfrm>
            <a:off x="457200" y="1600200"/>
            <a:ext cx="8229600" cy="4526100"/>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45833"/>
              <a:buFont typeface="Arial"/>
              <a:buNone/>
            </a:pPr>
            <a:r>
              <a:rPr lang="en-US" sz="2400" b="1" dirty="0">
                <a:solidFill>
                  <a:srgbClr val="25A469"/>
                </a:solidFill>
                <a:latin typeface="Lucida Sans" panose="020B0602030504020204" pitchFamily="34" charset="0"/>
                <a:ea typeface="Allerta"/>
                <a:cs typeface="Allerta"/>
                <a:sym typeface="Allerta"/>
              </a:rPr>
              <a:t>Alignment Criterion1: </a:t>
            </a:r>
            <a:r>
              <a:rPr lang="en-US" sz="2400" dirty="0">
                <a:solidFill>
                  <a:srgbClr val="3F3F39"/>
                </a:solidFill>
                <a:latin typeface="Lucida Sans" panose="020B0602030504020204" pitchFamily="34" charset="0"/>
                <a:ea typeface="Allerta"/>
                <a:cs typeface="Allerta"/>
                <a:sym typeface="Allerta"/>
              </a:rPr>
              <a:t>Materials must reflect the balances in the Standards and help students meet the Standards’ rigorous expectations.</a:t>
            </a:r>
          </a:p>
          <a:p>
            <a:pPr marL="0" marR="0" lvl="0" indent="0" algn="l" rtl="0">
              <a:lnSpc>
                <a:spcPct val="100000"/>
              </a:lnSpc>
              <a:spcBef>
                <a:spcPts val="0"/>
              </a:spcBef>
              <a:spcAft>
                <a:spcPts val="0"/>
              </a:spcAft>
              <a:buClr>
                <a:schemeClr val="accent4"/>
              </a:buClr>
              <a:buFont typeface="Arial"/>
              <a:buNone/>
            </a:pPr>
            <a:endParaRPr sz="2400" dirty="0">
              <a:solidFill>
                <a:schemeClr val="dk1"/>
              </a:solidFill>
              <a:latin typeface="Lucida Sans" panose="020B0602030504020204" pitchFamily="34" charset="0"/>
              <a:ea typeface="Allerta"/>
              <a:cs typeface="Allerta"/>
              <a:sym typeface="Allerta"/>
            </a:endParaRPr>
          </a:p>
          <a:p>
            <a:pPr marL="228600" marR="0" lvl="1" indent="-228600" algn="l" rtl="0">
              <a:lnSpc>
                <a:spcPct val="100000"/>
              </a:lnSpc>
              <a:spcBef>
                <a:spcPts val="0"/>
              </a:spcBef>
              <a:spcAft>
                <a:spcPts val="0"/>
              </a:spcAft>
              <a:buClr>
                <a:schemeClr val="dk1"/>
              </a:buClr>
              <a:buSzPct val="100000"/>
              <a:buFont typeface="Noto Symbol"/>
              <a:buChar char="✓"/>
            </a:pPr>
            <a:r>
              <a:rPr lang="en-US" sz="1800" b="1" i="0" u="none" strike="noStrike" cap="none" baseline="0" dirty="0">
                <a:solidFill>
                  <a:srgbClr val="25A469"/>
                </a:solidFill>
                <a:latin typeface="Lucida Sans" panose="020B0602030504020204" pitchFamily="34" charset="0"/>
                <a:ea typeface="Allerta"/>
                <a:cs typeface="Allerta"/>
                <a:sym typeface="Allerta"/>
              </a:rPr>
              <a:t>Metric 1A:  </a:t>
            </a:r>
            <a:r>
              <a:rPr lang="en-US" sz="1800" dirty="0">
                <a:solidFill>
                  <a:srgbClr val="3F3F39"/>
                </a:solidFill>
                <a:latin typeface="Lucida Sans" panose="020B0602030504020204" pitchFamily="34" charset="0"/>
                <a:ea typeface="Allerta"/>
                <a:cs typeface="Allerta"/>
                <a:sym typeface="Allerta"/>
              </a:rPr>
              <a:t>The materials support the development of students’ conceptual understanding of key mathematical concepts, especially where called for in specific content Standards or cluster headings</a:t>
            </a:r>
            <a:r>
              <a:rPr lang="en-US" sz="1800" dirty="0">
                <a:solidFill>
                  <a:schemeClr val="dk1"/>
                </a:solidFill>
                <a:latin typeface="Lucida Sans" panose="020B0602030504020204" pitchFamily="34" charset="0"/>
                <a:ea typeface="Allerta"/>
                <a:cs typeface="Allerta"/>
                <a:sym typeface="Allerta"/>
              </a:rPr>
              <a:t>.</a:t>
            </a:r>
          </a:p>
          <a:p>
            <a:pPr marL="457200" marR="0" lvl="0" indent="0" algn="l" rtl="0">
              <a:lnSpc>
                <a:spcPct val="100000"/>
              </a:lnSpc>
              <a:spcBef>
                <a:spcPts val="0"/>
              </a:spcBef>
              <a:spcAft>
                <a:spcPts val="0"/>
              </a:spcAft>
              <a:buNone/>
            </a:pPr>
            <a:endParaRPr sz="1800" b="0" i="0" u="none" strike="noStrike" cap="none" baseline="0" dirty="0">
              <a:solidFill>
                <a:srgbClr val="00B050"/>
              </a:solidFill>
              <a:latin typeface="Lucida Sans" panose="020B0602030504020204" pitchFamily="34" charset="0"/>
              <a:ea typeface="Allerta"/>
              <a:cs typeface="Allerta"/>
              <a:sym typeface="Allerta"/>
            </a:endParaRPr>
          </a:p>
          <a:p>
            <a:pPr marL="228600" marR="0" lvl="1" indent="-228600" algn="l" rtl="0">
              <a:lnSpc>
                <a:spcPct val="100000"/>
              </a:lnSpc>
              <a:spcBef>
                <a:spcPts val="0"/>
              </a:spcBef>
              <a:spcAft>
                <a:spcPts val="0"/>
              </a:spcAft>
              <a:buClr>
                <a:schemeClr val="dk1"/>
              </a:buClr>
              <a:buSzPct val="100000"/>
              <a:buFont typeface="Noto Symbol"/>
              <a:buChar char="✓"/>
            </a:pPr>
            <a:r>
              <a:rPr lang="en-US" sz="1800" b="1" i="0" u="none" strike="noStrike" cap="none" baseline="0" dirty="0">
                <a:solidFill>
                  <a:srgbClr val="25A469"/>
                </a:solidFill>
                <a:latin typeface="Lucida Sans" panose="020B0602030504020204" pitchFamily="34" charset="0"/>
                <a:ea typeface="Allerta"/>
                <a:cs typeface="Allerta"/>
                <a:sym typeface="Allerta"/>
              </a:rPr>
              <a:t>Metric 1B: </a:t>
            </a:r>
            <a:r>
              <a:rPr lang="en-US" sz="1800" dirty="0">
                <a:solidFill>
                  <a:schemeClr val="dk1"/>
                </a:solidFill>
                <a:latin typeface="Lucida Sans" panose="020B0602030504020204" pitchFamily="34" charset="0"/>
                <a:ea typeface="Allerta"/>
                <a:cs typeface="Allerta"/>
                <a:sym typeface="Allerta"/>
              </a:rPr>
              <a:t>The materials are designed so that students attain the fluencies and procedural skills required by the Standards.</a:t>
            </a:r>
          </a:p>
          <a:p>
            <a:pPr marL="457200" marR="0" lvl="0" indent="0" algn="l" rtl="0">
              <a:lnSpc>
                <a:spcPct val="100000"/>
              </a:lnSpc>
              <a:spcBef>
                <a:spcPts val="0"/>
              </a:spcBef>
              <a:spcAft>
                <a:spcPts val="0"/>
              </a:spcAft>
              <a:buNone/>
            </a:pPr>
            <a:endParaRPr dirty="0">
              <a:solidFill>
                <a:srgbClr val="00B050"/>
              </a:solidFill>
              <a:latin typeface="Lucida Sans" panose="020B0602030504020204" pitchFamily="34" charset="0"/>
            </a:endParaRPr>
          </a:p>
          <a:p>
            <a:pPr marL="228600" marR="0" lvl="1" indent="-228600" algn="l" rtl="0">
              <a:lnSpc>
                <a:spcPct val="100000"/>
              </a:lnSpc>
              <a:spcBef>
                <a:spcPts val="0"/>
              </a:spcBef>
              <a:spcAft>
                <a:spcPts val="0"/>
              </a:spcAft>
              <a:buClr>
                <a:schemeClr val="dk1"/>
              </a:buClr>
              <a:buSzPct val="100000"/>
              <a:buFont typeface="Noto Symbol"/>
              <a:buChar char="✓"/>
            </a:pPr>
            <a:r>
              <a:rPr lang="en-US" sz="1800" b="1" dirty="0">
                <a:solidFill>
                  <a:srgbClr val="25A469"/>
                </a:solidFill>
                <a:latin typeface="Lucida Sans" panose="020B0602030504020204" pitchFamily="34" charset="0"/>
                <a:ea typeface="Allerta"/>
                <a:cs typeface="Allerta"/>
                <a:sym typeface="Allerta"/>
              </a:rPr>
              <a:t>Metric 1C: </a:t>
            </a:r>
            <a:r>
              <a:rPr lang="en-US" sz="1800" dirty="0">
                <a:solidFill>
                  <a:srgbClr val="3F3F39"/>
                </a:solidFill>
                <a:latin typeface="Lucida Sans" panose="020B0602030504020204" pitchFamily="34" charset="0"/>
                <a:ea typeface="Allerta"/>
                <a:cs typeface="Allerta"/>
                <a:sym typeface="Allerta"/>
              </a:rPr>
              <a:t>The materials are designed so that teachers and students spend sufficient time working with applications, without losing focus on the Major Work of each grade.</a:t>
            </a:r>
          </a:p>
          <a:p>
            <a:pPr marL="0" marR="0" lvl="0" indent="0" algn="l" rtl="0">
              <a:lnSpc>
                <a:spcPct val="100000"/>
              </a:lnSpc>
              <a:spcBef>
                <a:spcPts val="0"/>
              </a:spcBef>
              <a:spcAft>
                <a:spcPts val="0"/>
              </a:spcAft>
              <a:buNone/>
            </a:pPr>
            <a:endParaRPr sz="1800" dirty="0">
              <a:solidFill>
                <a:schemeClr val="dk1"/>
              </a:solidFill>
              <a:latin typeface="Allerta"/>
              <a:ea typeface="Allerta"/>
              <a:cs typeface="Allerta"/>
              <a:sym typeface="Allerta"/>
            </a:endParaRPr>
          </a:p>
        </p:txBody>
      </p:sp>
      <p:sp>
        <p:nvSpPr>
          <p:cNvPr id="984" name="Shape 984"/>
          <p:cNvSpPr>
            <a:spLocks noGrp="1"/>
          </p:cNvSpPr>
          <p:nvPr>
            <p:ph type="title"/>
          </p:nvPr>
        </p:nvSpPr>
        <p:spPr>
          <a:xfrm>
            <a:off x="2603500" y="274637"/>
            <a:ext cx="4419599"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dirty="0">
                <a:solidFill>
                  <a:schemeClr val="lt1"/>
                </a:solidFill>
                <a:latin typeface="Lucida Sans" panose="020B0602030504020204" pitchFamily="34" charset="0"/>
              </a:rPr>
              <a:t>Rigor</a:t>
            </a:r>
          </a:p>
        </p:txBody>
      </p:sp>
      <p:sp>
        <p:nvSpPr>
          <p:cNvPr id="4" name="TextBox 3"/>
          <p:cNvSpPr txBox="1"/>
          <p:nvPr/>
        </p:nvSpPr>
        <p:spPr>
          <a:xfrm>
            <a:off x="7996137" y="5985813"/>
            <a:ext cx="1147864" cy="307777"/>
          </a:xfrm>
          <a:prstGeom prst="rect">
            <a:avLst/>
          </a:prstGeom>
          <a:solidFill>
            <a:schemeClr val="accent2"/>
          </a:solidFill>
        </p:spPr>
        <p:txBody>
          <a:bodyPr wrap="square" rtlCol="0">
            <a:spAutoFit/>
          </a:bodyPr>
          <a:lstStyle/>
          <a:p>
            <a:r>
              <a:rPr lang="en-US" dirty="0"/>
              <a:t>IMET p. 13 </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What Is </a:t>
            </a:r>
            <a:r>
              <a:rPr lang="en-US" sz="2800" dirty="0">
                <a:solidFill>
                  <a:srgbClr val="3F3F39"/>
                </a:solidFill>
                <a:latin typeface="Lucida Sans" panose="020B0602030504020204" pitchFamily="34" charset="0"/>
                <a:ea typeface="Allerta"/>
                <a:cs typeface="Allerta"/>
                <a:sym typeface="Allerta"/>
              </a:rPr>
              <a:t>R</a:t>
            </a:r>
            <a:r>
              <a:rPr lang="en-US" sz="2800" b="0" i="0" u="none" strike="noStrike" cap="none" baseline="0" dirty="0">
                <a:solidFill>
                  <a:srgbClr val="3F3F39"/>
                </a:solidFill>
                <a:latin typeface="Lucida Sans" panose="020B0602030504020204" pitchFamily="34" charset="0"/>
                <a:ea typeface="Allerta"/>
                <a:cs typeface="Allerta"/>
                <a:sym typeface="Allerta"/>
              </a:rPr>
              <a:t>igor?</a:t>
            </a:r>
          </a:p>
        </p:txBody>
      </p:sp>
      <p:pic>
        <p:nvPicPr>
          <p:cNvPr id="487" name="Shape 487"/>
          <p:cNvPicPr preferRelativeResize="0"/>
          <p:nvPr/>
        </p:nvPicPr>
        <p:blipFill rotWithShape="1">
          <a:blip r:embed="rId3">
            <a:alphaModFix/>
          </a:blip>
          <a:srcRect l="5567" t="5911" r="8566" b="52059"/>
          <a:stretch/>
        </p:blipFill>
        <p:spPr>
          <a:xfrm>
            <a:off x="457200" y="1724891"/>
            <a:ext cx="8416637" cy="3719945"/>
          </a:xfrm>
          <a:prstGeom prst="rect">
            <a:avLst/>
          </a:prstGeom>
          <a:noFill/>
          <a:ln>
            <a:noFill/>
          </a:ln>
        </p:spPr>
      </p:pic>
      <p:sp>
        <p:nvSpPr>
          <p:cNvPr id="2" name="Oval 1"/>
          <p:cNvSpPr/>
          <p:nvPr/>
        </p:nvSpPr>
        <p:spPr>
          <a:xfrm>
            <a:off x="831274" y="3574473"/>
            <a:ext cx="4551218" cy="4987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57200" y="3130062"/>
            <a:ext cx="8416637" cy="2602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43568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The Three-Legged </a:t>
            </a:r>
            <a:r>
              <a:rPr lang="en-US" sz="2800" dirty="0">
                <a:solidFill>
                  <a:srgbClr val="3F3F39"/>
                </a:solidFill>
                <a:latin typeface="Lucida Sans" panose="020B0602030504020204" pitchFamily="34" charset="0"/>
                <a:ea typeface="Allerta"/>
                <a:cs typeface="Allerta"/>
                <a:sym typeface="Allerta"/>
              </a:rPr>
              <a:t>S</a:t>
            </a:r>
            <a:r>
              <a:rPr lang="en-US" sz="2800" b="0" i="0" u="none" strike="noStrike" cap="none" baseline="0" dirty="0">
                <a:solidFill>
                  <a:srgbClr val="3F3F39"/>
                </a:solidFill>
                <a:latin typeface="Lucida Sans" panose="020B0602030504020204" pitchFamily="34" charset="0"/>
                <a:ea typeface="Allerta"/>
                <a:cs typeface="Allerta"/>
                <a:sym typeface="Allerta"/>
              </a:rPr>
              <a:t>tool</a:t>
            </a:r>
          </a:p>
        </p:txBody>
      </p:sp>
      <p:sp>
        <p:nvSpPr>
          <p:cNvPr id="494" name="Shape 494"/>
          <p:cNvSpPr txBox="1">
            <a:spLocks noGrp="1"/>
          </p:cNvSpPr>
          <p:nvPr>
            <p:ph type="body" idx="1"/>
          </p:nvPr>
        </p:nvSpPr>
        <p:spPr>
          <a:xfrm>
            <a:off x="4648200" y="1600200"/>
            <a:ext cx="4038599" cy="4526100"/>
          </a:xfrm>
          <a:prstGeom prst="rect">
            <a:avLst/>
          </a:prstGeom>
          <a:noFill/>
          <a:ln>
            <a:noFill/>
          </a:ln>
        </p:spPr>
        <p:txBody>
          <a:bodyPr lIns="91425" tIns="45700" rIns="91425" bIns="45700" anchor="t" anchorCtr="0">
            <a:noAutofit/>
          </a:bodyPr>
          <a:lstStyle/>
          <a:p>
            <a:pPr marL="342900" marR="0" lvl="0" indent="-342900" algn="l" rtl="0">
              <a:spcBef>
                <a:spcPts val="0"/>
              </a:spcBef>
              <a:buClr>
                <a:srgbClr val="3F3F39"/>
              </a:buClr>
              <a:buSzPct val="100000"/>
              <a:buFont typeface="Arial"/>
              <a:buChar char="•"/>
            </a:pPr>
            <a:r>
              <a:rPr lang="en-US" sz="2400" b="0" i="0" u="none" strike="noStrike" cap="none" baseline="0" dirty="0">
                <a:solidFill>
                  <a:srgbClr val="3F3F39"/>
                </a:solidFill>
                <a:latin typeface="Allerta"/>
                <a:ea typeface="Allerta"/>
                <a:cs typeface="Allerta"/>
                <a:sym typeface="Allerta"/>
              </a:rPr>
              <a:t> </a:t>
            </a:r>
          </a:p>
        </p:txBody>
      </p:sp>
      <p:pic>
        <p:nvPicPr>
          <p:cNvPr id="495" name="Shape 495"/>
          <p:cNvPicPr preferRelativeResize="0">
            <a:picLocks noGrp="1"/>
          </p:cNvPicPr>
          <p:nvPr>
            <p:ph type="body" idx="2"/>
          </p:nvPr>
        </p:nvPicPr>
        <p:blipFill rotWithShape="1">
          <a:blip r:embed="rId3">
            <a:alphaModFix/>
          </a:blip>
          <a:srcRect/>
          <a:stretch/>
        </p:blipFill>
        <p:spPr>
          <a:xfrm>
            <a:off x="762000" y="1524000"/>
            <a:ext cx="7422899" cy="3657600"/>
          </a:xfrm>
          <a:prstGeom prst="rect">
            <a:avLst/>
          </a:prstGeom>
          <a:noFill/>
          <a:ln>
            <a:noFill/>
          </a:ln>
        </p:spPr>
      </p:pic>
    </p:spTree>
    <p:extLst>
      <p:ext uri="{BB962C8B-B14F-4D97-AF65-F5344CB8AC3E}">
        <p14:creationId xmlns:p14="http://schemas.microsoft.com/office/powerpoint/2010/main" val="3192397245"/>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Shape 10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dirty="0">
                <a:solidFill>
                  <a:srgbClr val="3F3F39"/>
                </a:solidFill>
                <a:latin typeface="Lucida Sans" panose="020B0602030504020204" pitchFamily="34" charset="0"/>
                <a:ea typeface="Allerta"/>
                <a:cs typeface="Allerta"/>
                <a:sym typeface="Allerta"/>
              </a:rPr>
              <a:t>Conceptual Understanding</a:t>
            </a:r>
          </a:p>
        </p:txBody>
      </p:sp>
      <p:sp>
        <p:nvSpPr>
          <p:cNvPr id="1006" name="Shape 100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indent="0" algn="l" rtl="0">
              <a:spcBef>
                <a:spcPts val="0"/>
              </a:spcBef>
              <a:buNone/>
            </a:pPr>
            <a:r>
              <a:rPr lang="en-US" sz="2400" dirty="0">
                <a:solidFill>
                  <a:srgbClr val="25A469"/>
                </a:solidFill>
                <a:latin typeface="Lucida Sans" panose="020B0602030504020204" pitchFamily="34" charset="0"/>
                <a:ea typeface="Allerta"/>
                <a:cs typeface="Allerta"/>
              </a:rPr>
              <a:t>8.EE.C.8.a</a:t>
            </a:r>
            <a:r>
              <a:rPr lang="en-US" sz="2400" dirty="0">
                <a:solidFill>
                  <a:srgbClr val="3F3F39"/>
                </a:solidFill>
                <a:latin typeface="Lucida Sans" panose="020B0602030504020204" pitchFamily="34" charset="0"/>
              </a:rPr>
              <a:t>  </a:t>
            </a:r>
            <a:r>
              <a:rPr lang="en-US" sz="2400" u="sng" dirty="0">
                <a:solidFill>
                  <a:srgbClr val="3F3F39"/>
                </a:solidFill>
                <a:latin typeface="Lucida Sans" panose="020B0602030504020204" pitchFamily="34" charset="0"/>
              </a:rPr>
              <a:t>Understand</a:t>
            </a:r>
            <a:r>
              <a:rPr lang="en-US" sz="2400" dirty="0">
                <a:solidFill>
                  <a:srgbClr val="3F3F39"/>
                </a:solidFill>
                <a:latin typeface="Lucida Sans" panose="020B0602030504020204" pitchFamily="34" charset="0"/>
              </a:rPr>
              <a:t> that solutions to a system of two linear equations in two variables correspond to points of intersection of their graphs, because points of intersection satisfy both equations simultaneously</a:t>
            </a:r>
          </a:p>
          <a:p>
            <a:pPr marL="0" marR="0" indent="0" algn="l" rtl="0">
              <a:spcBef>
                <a:spcPts val="0"/>
              </a:spcBef>
              <a:buNone/>
            </a:pPr>
            <a:endParaRPr sz="2500" dirty="0">
              <a:solidFill>
                <a:srgbClr val="3F3F39"/>
              </a:solidFill>
            </a:endParaRPr>
          </a:p>
          <a:p>
            <a:pPr marL="0" marR="0" lvl="0" indent="0" algn="l" rtl="0">
              <a:spcBef>
                <a:spcPts val="0"/>
              </a:spcBef>
              <a:buNone/>
            </a:pPr>
            <a:endParaRPr sz="2500" dirty="0">
              <a:solidFill>
                <a:srgbClr val="3F3F39"/>
              </a:solidFill>
            </a:endParaRPr>
          </a:p>
        </p:txBody>
      </p:sp>
      <p:pic>
        <p:nvPicPr>
          <p:cNvPr id="1007" name="Shape 1007"/>
          <p:cNvPicPr preferRelativeResize="0"/>
          <p:nvPr/>
        </p:nvPicPr>
        <p:blipFill>
          <a:blip r:embed="rId3">
            <a:alphaModFix/>
          </a:blip>
          <a:stretch>
            <a:fillRect/>
          </a:stretch>
        </p:blipFill>
        <p:spPr>
          <a:xfrm>
            <a:off x="276212" y="3405787"/>
            <a:ext cx="8410575" cy="2600325"/>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Shape 101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dirty="0">
                <a:solidFill>
                  <a:srgbClr val="3F3F39"/>
                </a:solidFill>
                <a:latin typeface="Lucida Sans" panose="020B0602030504020204" pitchFamily="34" charset="0"/>
                <a:ea typeface="Allerta"/>
                <a:cs typeface="Allerta"/>
                <a:sym typeface="Allerta"/>
              </a:rPr>
              <a:t>Procedural Skill and Fluency</a:t>
            </a:r>
          </a:p>
        </p:txBody>
      </p:sp>
      <p:sp>
        <p:nvSpPr>
          <p:cNvPr id="1013" name="Shape 1013"/>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45833"/>
              <a:buFont typeface="Arial"/>
              <a:buNone/>
            </a:pPr>
            <a:r>
              <a:rPr lang="en-US" sz="2400" dirty="0">
                <a:solidFill>
                  <a:srgbClr val="25A469"/>
                </a:solidFill>
                <a:latin typeface="Lucida Sans" panose="020B0602030504020204" pitchFamily="34" charset="0"/>
                <a:ea typeface="Allerta"/>
                <a:cs typeface="Allerta"/>
                <a:sym typeface="Allerta"/>
              </a:rPr>
              <a:t>5.NBT.B.5</a:t>
            </a:r>
            <a:r>
              <a:rPr lang="en-US" sz="2400" dirty="0">
                <a:solidFill>
                  <a:srgbClr val="3F3F39"/>
                </a:solidFill>
                <a:latin typeface="Lucida Sans" panose="020B0602030504020204" pitchFamily="34" charset="0"/>
                <a:ea typeface="Allerta"/>
                <a:cs typeface="Allerta"/>
                <a:sym typeface="Allerta"/>
              </a:rPr>
              <a:t>  Fluently multiply multi-digit whole numbers using the standard algorithm</a:t>
            </a:r>
          </a:p>
          <a:p>
            <a:pPr marL="0" marR="0" lvl="0" indent="0" algn="l" rtl="0">
              <a:spcBef>
                <a:spcPts val="0"/>
              </a:spcBef>
              <a:buNone/>
            </a:pPr>
            <a:endParaRPr sz="2400" b="1" dirty="0">
              <a:solidFill>
                <a:srgbClr val="3F3F39"/>
              </a:solidFill>
              <a:latin typeface="Allerta"/>
              <a:ea typeface="Allerta"/>
              <a:cs typeface="Allerta"/>
              <a:sym typeface="Allerta"/>
            </a:endParaRPr>
          </a:p>
        </p:txBody>
      </p:sp>
      <p:pic>
        <p:nvPicPr>
          <p:cNvPr id="1014" name="Shape 1014"/>
          <p:cNvPicPr preferRelativeResize="0"/>
          <p:nvPr/>
        </p:nvPicPr>
        <p:blipFill>
          <a:blip r:embed="rId3">
            <a:alphaModFix/>
          </a:blip>
          <a:stretch>
            <a:fillRect/>
          </a:stretch>
        </p:blipFill>
        <p:spPr>
          <a:xfrm>
            <a:off x="2071675" y="2630175"/>
            <a:ext cx="5000625" cy="36385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Goals</a:t>
            </a:r>
          </a:p>
        </p:txBody>
      </p:sp>
      <p:sp>
        <p:nvSpPr>
          <p:cNvPr id="698" name="Shape 698"/>
          <p:cNvSpPr txBox="1">
            <a:spLocks noGrp="1"/>
          </p:cNvSpPr>
          <p:nvPr>
            <p:ph type="body" idx="1"/>
          </p:nvPr>
        </p:nvSpPr>
        <p:spPr>
          <a:xfrm>
            <a:off x="440267" y="1397000"/>
            <a:ext cx="8229600" cy="4526100"/>
          </a:xfrm>
          <a:prstGeom prst="rect">
            <a:avLst/>
          </a:prstGeom>
          <a:noFill/>
          <a:ln>
            <a:noFill/>
          </a:ln>
        </p:spPr>
        <p:txBody>
          <a:bodyPr lIns="91425" tIns="45700" rIns="91425" bIns="45700" anchor="t" anchorCtr="0">
            <a:noAutofit/>
          </a:bodyPr>
          <a:lstStyle/>
          <a:p>
            <a:pPr marL="342900" marR="0" lvl="0" indent="-190500" algn="l" rtl="0">
              <a:lnSpc>
                <a:spcPct val="100000"/>
              </a:lnSpc>
              <a:spcBef>
                <a:spcPts val="0"/>
              </a:spcBef>
              <a:spcAft>
                <a:spcPts val="0"/>
              </a:spcAft>
              <a:buClr>
                <a:srgbClr val="3F3F39"/>
              </a:buClr>
              <a:buSzPct val="100000"/>
              <a:buFont typeface="Arial"/>
              <a:buChar char="•"/>
            </a:pPr>
            <a:r>
              <a:rPr lang="en-US" sz="2400" i="0" u="none" strike="noStrike" cap="none" baseline="0" dirty="0">
                <a:solidFill>
                  <a:srgbClr val="3F3F39"/>
                </a:solidFill>
                <a:latin typeface="Lucida Sans" panose="020B0602030504020204" pitchFamily="34" charset="0"/>
                <a:ea typeface="Allerta"/>
                <a:cs typeface="Allerta"/>
                <a:sym typeface="Allerta"/>
              </a:rPr>
              <a:t>Understand that the IMET is a powerful tool that enables reviewers to evaluate whether instructional materials are aligned to t</a:t>
            </a:r>
            <a:r>
              <a:rPr lang="en-US" sz="2400" dirty="0">
                <a:solidFill>
                  <a:srgbClr val="3F3F39"/>
                </a:solidFill>
                <a:latin typeface="Lucida Sans" panose="020B0602030504020204" pitchFamily="34" charset="0"/>
                <a:ea typeface="Allerta"/>
                <a:cs typeface="Allerta"/>
                <a:sym typeface="Allerta"/>
              </a:rPr>
              <a:t>he Common Core State Standards</a:t>
            </a:r>
          </a:p>
          <a:p>
            <a:pPr marL="0" marR="0" lvl="0" indent="0" algn="l" rtl="0">
              <a:lnSpc>
                <a:spcPct val="100000"/>
              </a:lnSpc>
              <a:spcBef>
                <a:spcPts val="0"/>
              </a:spcBef>
              <a:spcAft>
                <a:spcPts val="0"/>
              </a:spcAft>
              <a:buClr>
                <a:schemeClr val="dk1"/>
              </a:buClr>
              <a:buFont typeface="Arial"/>
              <a:buNone/>
            </a:pPr>
            <a:endParaRPr sz="2400" i="0" u="none" strike="noStrike" cap="none" baseline="0" dirty="0">
              <a:solidFill>
                <a:srgbClr val="3F3F39"/>
              </a:solidFill>
              <a:latin typeface="Lucida Sans" panose="020B0602030504020204" pitchFamily="34" charset="0"/>
              <a:ea typeface="Allerta"/>
              <a:cs typeface="Allerta"/>
              <a:sym typeface="Allerta"/>
            </a:endParaRPr>
          </a:p>
          <a:p>
            <a:pPr marL="342900" marR="0" lvl="0" indent="-342900" algn="l" rtl="0">
              <a:lnSpc>
                <a:spcPct val="100000"/>
              </a:lnSpc>
              <a:spcBef>
                <a:spcPts val="0"/>
              </a:spcBef>
              <a:spcAft>
                <a:spcPts val="0"/>
              </a:spcAft>
              <a:buClr>
                <a:srgbClr val="3F3F39"/>
              </a:buClr>
              <a:buSzPct val="100000"/>
              <a:buFont typeface="Arial"/>
              <a:buChar char="•"/>
            </a:pPr>
            <a:r>
              <a:rPr lang="en-US" sz="2400" i="0" u="none" strike="noStrike" cap="none" baseline="0" dirty="0">
                <a:solidFill>
                  <a:srgbClr val="3F3F39"/>
                </a:solidFill>
                <a:latin typeface="Lucida Sans" panose="020B0602030504020204" pitchFamily="34" charset="0"/>
                <a:ea typeface="Allerta"/>
                <a:cs typeface="Allerta"/>
                <a:sym typeface="Allerta"/>
              </a:rPr>
              <a:t>Understand how the structure and levels of alignment within the IMET </a:t>
            </a:r>
            <a:r>
              <a:rPr lang="en-US" sz="2400" dirty="0">
                <a:solidFill>
                  <a:srgbClr val="3F3F39"/>
                </a:solidFill>
                <a:latin typeface="Lucida Sans" panose="020B0602030504020204" pitchFamily="34" charset="0"/>
                <a:ea typeface="Allerta"/>
                <a:cs typeface="Allerta"/>
                <a:sym typeface="Allerta"/>
              </a:rPr>
              <a:t>illuminate</a:t>
            </a:r>
            <a:r>
              <a:rPr lang="en-US" sz="2400" i="0" u="none" strike="noStrike" cap="none" baseline="0" dirty="0">
                <a:solidFill>
                  <a:srgbClr val="3F3F39"/>
                </a:solidFill>
                <a:latin typeface="Lucida Sans" panose="020B0602030504020204" pitchFamily="34" charset="0"/>
                <a:ea typeface="Allerta"/>
                <a:cs typeface="Allerta"/>
                <a:sym typeface="Allerta"/>
              </a:rPr>
              <a:t> the major features of the standards</a:t>
            </a:r>
          </a:p>
          <a:p>
            <a:pPr marL="0" marR="0" lvl="0" indent="0" algn="l" rtl="0">
              <a:lnSpc>
                <a:spcPct val="100000"/>
              </a:lnSpc>
              <a:spcBef>
                <a:spcPts val="0"/>
              </a:spcBef>
              <a:spcAft>
                <a:spcPts val="0"/>
              </a:spcAft>
              <a:buClr>
                <a:schemeClr val="dk1"/>
              </a:buClr>
              <a:buFont typeface="Arial"/>
              <a:buNone/>
            </a:pPr>
            <a:endParaRPr sz="2400" i="0" u="none" strike="noStrike" cap="none" baseline="0" dirty="0">
              <a:solidFill>
                <a:srgbClr val="3F3F39"/>
              </a:solidFill>
              <a:latin typeface="Lucida Sans" panose="020B0602030504020204" pitchFamily="34" charset="0"/>
              <a:ea typeface="Allerta"/>
              <a:cs typeface="Allerta"/>
              <a:sym typeface="Allerta"/>
            </a:endParaRPr>
          </a:p>
          <a:p>
            <a:pPr marL="342900" marR="0" lvl="0" indent="-342900" algn="l" rtl="0">
              <a:lnSpc>
                <a:spcPct val="100000"/>
              </a:lnSpc>
              <a:spcBef>
                <a:spcPts val="480"/>
              </a:spcBef>
              <a:spcAft>
                <a:spcPts val="0"/>
              </a:spcAft>
              <a:buClr>
                <a:srgbClr val="3F3F39"/>
              </a:buClr>
              <a:buSzPct val="100000"/>
              <a:buFont typeface="Arial"/>
              <a:buChar char="•"/>
            </a:pPr>
            <a:r>
              <a:rPr lang="en-US" sz="2400" i="0" u="none" strike="noStrike" cap="none" baseline="0" dirty="0">
                <a:solidFill>
                  <a:srgbClr val="3F3F39"/>
                </a:solidFill>
                <a:latin typeface="Lucida Sans" panose="020B0602030504020204" pitchFamily="34" charset="0"/>
                <a:ea typeface="Allerta"/>
                <a:cs typeface="Allerta"/>
                <a:sym typeface="Allerta"/>
              </a:rPr>
              <a:t>Consider pertinent uses for the IMET including evaluating new or current curricular materials, developing materials, and professional learning</a:t>
            </a:r>
          </a:p>
          <a:p>
            <a:pPr marL="342900" marR="0" lvl="0" indent="-190500" algn="l" rtl="0">
              <a:lnSpc>
                <a:spcPct val="100000"/>
              </a:lnSpc>
              <a:spcBef>
                <a:spcPts val="480"/>
              </a:spcBef>
              <a:spcAft>
                <a:spcPts val="0"/>
              </a:spcAft>
              <a:buClr>
                <a:srgbClr val="3F3F39"/>
              </a:buClr>
              <a:buFont typeface="Arial"/>
              <a:buNone/>
            </a:pPr>
            <a:endParaRPr sz="1800" i="0" u="none" strike="noStrike" cap="none" baseline="0" dirty="0">
              <a:solidFill>
                <a:srgbClr val="3F3F39"/>
              </a:solidFill>
              <a:latin typeface="Lucida Sans" panose="020B0602030504020204" pitchFamily="34" charset="0"/>
              <a:ea typeface="Allerta"/>
              <a:cs typeface="Allerta"/>
              <a:sym typeface="Allerta"/>
            </a:endParaRPr>
          </a:p>
          <a:p>
            <a:pPr marL="342900" marR="0" lvl="0" indent="-190500" algn="l" rtl="0">
              <a:lnSpc>
                <a:spcPct val="100000"/>
              </a:lnSpc>
              <a:spcBef>
                <a:spcPts val="480"/>
              </a:spcBef>
              <a:spcAft>
                <a:spcPts val="0"/>
              </a:spcAft>
              <a:buClr>
                <a:srgbClr val="3F3F39"/>
              </a:buClr>
              <a:buFont typeface="Arial"/>
              <a:buNone/>
            </a:pPr>
            <a:endParaRPr sz="1800" i="0" u="none" strike="noStrike" cap="none" baseline="0" dirty="0">
              <a:solidFill>
                <a:srgbClr val="3F3F39"/>
              </a:solidFill>
              <a:latin typeface="Lucida Sans" panose="020B0602030504020204" pitchFamily="34" charset="0"/>
              <a:ea typeface="Allerta"/>
              <a:cs typeface="Allerta"/>
              <a:sym typeface="Allerta"/>
            </a:endParaRPr>
          </a:p>
          <a:p>
            <a:pPr marL="0" marR="0" lvl="0" indent="0" algn="l" rtl="0">
              <a:lnSpc>
                <a:spcPct val="100000"/>
              </a:lnSpc>
              <a:spcBef>
                <a:spcPts val="480"/>
              </a:spcBef>
              <a:spcAft>
                <a:spcPts val="0"/>
              </a:spcAft>
              <a:buClr>
                <a:srgbClr val="3F3F39"/>
              </a:buClr>
              <a:buFont typeface="Arial"/>
              <a:buNone/>
            </a:pPr>
            <a:endParaRPr sz="1800" i="0" u="none" strike="noStrike" cap="none" baseline="0" dirty="0">
              <a:solidFill>
                <a:srgbClr val="3F3F39"/>
              </a:solidFill>
              <a:latin typeface="Lucida Sans" panose="020B0602030504020204" pitchFamily="34" charset="0"/>
              <a:ea typeface="Allerta"/>
              <a:cs typeface="Allerta"/>
              <a:sym typeface="Allerta"/>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Shape 10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dirty="0">
                <a:solidFill>
                  <a:srgbClr val="3F3F39"/>
                </a:solidFill>
                <a:latin typeface="Lucida Sans" panose="020B0602030504020204" pitchFamily="34" charset="0"/>
                <a:ea typeface="Allerta"/>
                <a:cs typeface="Allerta"/>
                <a:sym typeface="Allerta"/>
              </a:rPr>
              <a:t>Application</a:t>
            </a:r>
          </a:p>
        </p:txBody>
      </p:sp>
      <p:sp>
        <p:nvSpPr>
          <p:cNvPr id="1020" name="Shape 102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indent="0" algn="l" rtl="0">
              <a:spcBef>
                <a:spcPts val="0"/>
              </a:spcBef>
              <a:buNone/>
            </a:pPr>
            <a:r>
              <a:rPr lang="en-US" sz="2400" dirty="0">
                <a:solidFill>
                  <a:srgbClr val="25A469"/>
                </a:solidFill>
                <a:latin typeface="Lucida Sans" panose="020B0602030504020204" pitchFamily="34" charset="0"/>
                <a:ea typeface="Allerta"/>
                <a:cs typeface="Allerta"/>
                <a:sym typeface="Allerta"/>
              </a:rPr>
              <a:t>2.OA.A</a:t>
            </a:r>
            <a:r>
              <a:rPr lang="en-US" sz="2400" dirty="0">
                <a:solidFill>
                  <a:srgbClr val="3F3F39"/>
                </a:solidFill>
                <a:latin typeface="Lucida Sans" panose="020B0602030504020204" pitchFamily="34" charset="0"/>
                <a:ea typeface="Allerta"/>
                <a:cs typeface="Allerta"/>
                <a:sym typeface="Allerta"/>
              </a:rPr>
              <a:t>  Represent and solve problems involving addition and subtraction</a:t>
            </a:r>
          </a:p>
          <a:p>
            <a:pPr marL="0" marR="0" indent="0" algn="l" rtl="0">
              <a:spcBef>
                <a:spcPts val="0"/>
              </a:spcBef>
              <a:buNone/>
            </a:pPr>
            <a:endParaRPr sz="2400" b="1" dirty="0">
              <a:solidFill>
                <a:srgbClr val="3F3F39"/>
              </a:solidFill>
              <a:latin typeface="Lucida Sans" panose="020B0602030504020204" pitchFamily="34" charset="0"/>
              <a:ea typeface="Allerta"/>
              <a:cs typeface="Allerta"/>
              <a:sym typeface="Allerta"/>
            </a:endParaRPr>
          </a:p>
          <a:p>
            <a:pPr marL="0" lvl="0" indent="0" rtl="0">
              <a:lnSpc>
                <a:spcPct val="115000"/>
              </a:lnSpc>
              <a:spcBef>
                <a:spcPts val="600"/>
              </a:spcBef>
              <a:buClr>
                <a:schemeClr val="dk1"/>
              </a:buClr>
              <a:buSzPct val="45833"/>
              <a:buFont typeface="Arial"/>
              <a:buNone/>
            </a:pPr>
            <a:r>
              <a:rPr lang="en-US" sz="2400" dirty="0">
                <a:solidFill>
                  <a:srgbClr val="3F3F39"/>
                </a:solidFill>
                <a:latin typeface="Lucida Sans" panose="020B0602030504020204" pitchFamily="34" charset="0"/>
              </a:rPr>
              <a:t>A pencil costs 59 cents, and a sticker costs 20 cents less. How much do a pencil and a sticker cost together?</a:t>
            </a:r>
          </a:p>
          <a:p>
            <a:pPr marL="0" marR="0" lvl="0" indent="0" algn="l" rtl="0">
              <a:spcBef>
                <a:spcPts val="0"/>
              </a:spcBef>
              <a:buNone/>
            </a:pPr>
            <a:endParaRPr sz="2400" b="1" dirty="0">
              <a:solidFill>
                <a:srgbClr val="3F3F39"/>
              </a:solidFill>
              <a:latin typeface="Allerta"/>
              <a:ea typeface="Allerta"/>
              <a:cs typeface="Allerta"/>
              <a:sym typeface="Allerta"/>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Shape 10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dirty="0">
                <a:solidFill>
                  <a:srgbClr val="3F3F39"/>
                </a:solidFill>
                <a:latin typeface="Lucida Sans" panose="020B0602030504020204" pitchFamily="34" charset="0"/>
                <a:ea typeface="Allerta"/>
                <a:cs typeface="Allerta"/>
                <a:sym typeface="Allerta"/>
              </a:rPr>
              <a:t>Discussion - Rigor in Instructional Materials</a:t>
            </a:r>
          </a:p>
        </p:txBody>
      </p:sp>
      <p:sp>
        <p:nvSpPr>
          <p:cNvPr id="1026" name="Shape 102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457200" marR="0" lvl="0" indent="-228600" algn="l" rtl="0">
              <a:lnSpc>
                <a:spcPct val="100000"/>
              </a:lnSpc>
              <a:spcBef>
                <a:spcPts val="0"/>
              </a:spcBef>
              <a:spcAft>
                <a:spcPts val="600"/>
              </a:spcAft>
              <a:buClr>
                <a:srgbClr val="3F3F39"/>
              </a:buClr>
              <a:buSzPct val="100000"/>
              <a:buFont typeface="Allerta"/>
            </a:pPr>
            <a:r>
              <a:rPr lang="en-US" sz="2400" dirty="0">
                <a:solidFill>
                  <a:srgbClr val="3F3F39"/>
                </a:solidFill>
                <a:latin typeface="Lucida Sans" panose="020B0602030504020204" pitchFamily="34" charset="0"/>
                <a:ea typeface="Allerta"/>
                <a:cs typeface="Allerta"/>
                <a:sym typeface="Allerta"/>
              </a:rPr>
              <a:t>What does </a:t>
            </a:r>
            <a:r>
              <a:rPr lang="en-US" sz="2400" b="1" dirty="0">
                <a:solidFill>
                  <a:srgbClr val="25A469"/>
                </a:solidFill>
                <a:latin typeface="Lucida Sans" panose="020B0602030504020204" pitchFamily="34" charset="0"/>
                <a:ea typeface="Allerta"/>
                <a:cs typeface="Allerta"/>
                <a:sym typeface="Allerta"/>
              </a:rPr>
              <a:t>Rigor</a:t>
            </a:r>
            <a:r>
              <a:rPr lang="en-US" sz="2400" b="1" dirty="0">
                <a:solidFill>
                  <a:srgbClr val="3F3F39"/>
                </a:solidFill>
                <a:latin typeface="Lucida Sans" panose="020B0602030504020204" pitchFamily="34" charset="0"/>
                <a:ea typeface="Allerta"/>
                <a:cs typeface="Allerta"/>
                <a:sym typeface="Allerta"/>
              </a:rPr>
              <a:t> </a:t>
            </a:r>
            <a:r>
              <a:rPr lang="en-US" sz="2400" dirty="0">
                <a:solidFill>
                  <a:srgbClr val="3F3F39"/>
                </a:solidFill>
                <a:latin typeface="Lucida Sans" panose="020B0602030504020204" pitchFamily="34" charset="0"/>
                <a:ea typeface="Allerta"/>
                <a:cs typeface="Allerta"/>
                <a:sym typeface="Allerta"/>
              </a:rPr>
              <a:t>look like in instructional materials? </a:t>
            </a:r>
          </a:p>
          <a:p>
            <a:pPr marL="457200" marR="0" lvl="0" indent="-228600" algn="l" rtl="0">
              <a:lnSpc>
                <a:spcPct val="100000"/>
              </a:lnSpc>
              <a:spcBef>
                <a:spcPts val="0"/>
              </a:spcBef>
              <a:spcAft>
                <a:spcPts val="600"/>
              </a:spcAft>
              <a:buClr>
                <a:srgbClr val="3F3F39"/>
              </a:buClr>
              <a:buSzPct val="100000"/>
              <a:buFont typeface="Allerta"/>
            </a:pPr>
            <a:r>
              <a:rPr lang="en-US" sz="2400" dirty="0">
                <a:solidFill>
                  <a:srgbClr val="3F3F39"/>
                </a:solidFill>
                <a:latin typeface="Lucida Sans" panose="020B0602030504020204" pitchFamily="34" charset="0"/>
                <a:ea typeface="Allerta"/>
                <a:cs typeface="Allerta"/>
                <a:sym typeface="Allerta"/>
              </a:rPr>
              <a:t>What are the implications of having materials that overly focus on one aspect of rigor? </a:t>
            </a:r>
          </a:p>
          <a:p>
            <a:pPr marL="457200" marR="0" lvl="0" indent="-228600" algn="l" rtl="0">
              <a:lnSpc>
                <a:spcPct val="100000"/>
              </a:lnSpc>
              <a:spcBef>
                <a:spcPts val="0"/>
              </a:spcBef>
              <a:spcAft>
                <a:spcPts val="600"/>
              </a:spcAft>
              <a:buClr>
                <a:srgbClr val="3F3F39"/>
              </a:buClr>
              <a:buSzPct val="100000"/>
              <a:buFont typeface="Allerta"/>
            </a:pPr>
            <a:r>
              <a:rPr lang="en-US" sz="2400" dirty="0">
                <a:solidFill>
                  <a:srgbClr val="3F3F39"/>
                </a:solidFill>
                <a:latin typeface="Lucida Sans" panose="020B0602030504020204" pitchFamily="34" charset="0"/>
                <a:ea typeface="Allerta"/>
                <a:cs typeface="Allerta"/>
                <a:sym typeface="Allerta"/>
              </a:rPr>
              <a:t>How might this information regarding AC1 be useful to your current situation?  </a:t>
            </a:r>
          </a:p>
        </p:txBody>
      </p:sp>
      <p:sp>
        <p:nvSpPr>
          <p:cNvPr id="4" name="TextBox 3"/>
          <p:cNvSpPr txBox="1"/>
          <p:nvPr/>
        </p:nvSpPr>
        <p:spPr>
          <a:xfrm>
            <a:off x="7645939" y="6001086"/>
            <a:ext cx="1498061" cy="307777"/>
          </a:xfrm>
          <a:prstGeom prst="rect">
            <a:avLst/>
          </a:prstGeom>
          <a:solidFill>
            <a:schemeClr val="accent2"/>
          </a:solidFill>
        </p:spPr>
        <p:txBody>
          <a:bodyPr wrap="square" rtlCol="0">
            <a:spAutoFit/>
          </a:bodyPr>
          <a:lstStyle/>
          <a:p>
            <a:r>
              <a:rPr lang="en-US" dirty="0"/>
              <a:t>IMET pp. 13-20 </a:t>
            </a:r>
          </a:p>
        </p:txBody>
      </p:sp>
      <p:pic>
        <p:nvPicPr>
          <p:cNvPr id="6" name="Picture 5"/>
          <p:cNvPicPr>
            <a:picLocks/>
          </p:cNvPicPr>
          <p:nvPr/>
        </p:nvPicPr>
        <p:blipFill rotWithShape="1">
          <a:blip r:embed="rId3"/>
          <a:srcRect l="13560" t="13310" r="28266" b="6366"/>
          <a:stretch/>
        </p:blipFill>
        <p:spPr>
          <a:xfrm>
            <a:off x="2540000" y="4087548"/>
            <a:ext cx="3742267" cy="2130033"/>
          </a:xfrm>
          <a:prstGeom prst="rect">
            <a:avLst/>
          </a:prstGeom>
          <a:ln>
            <a:solidFill>
              <a:srgbClr val="25A469"/>
            </a:solid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Shape 1031"/>
          <p:cNvSpPr txBox="1">
            <a:spLocks noGrp="1"/>
          </p:cNvSpPr>
          <p:nvPr>
            <p:ph type="body" idx="1"/>
          </p:nvPr>
        </p:nvSpPr>
        <p:spPr>
          <a:xfrm>
            <a:off x="457200" y="1600200"/>
            <a:ext cx="8229600" cy="4526100"/>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45833"/>
              <a:buFont typeface="Arial"/>
              <a:buNone/>
            </a:pPr>
            <a:r>
              <a:rPr lang="en-US" sz="2400" b="1" dirty="0">
                <a:solidFill>
                  <a:srgbClr val="25A469"/>
                </a:solidFill>
                <a:latin typeface="Lucida Sans" panose="020B0602030504020204" pitchFamily="34" charset="0"/>
                <a:ea typeface="Allerta"/>
                <a:cs typeface="Allerta"/>
                <a:sym typeface="Allerta"/>
              </a:rPr>
              <a:t>Alignment Criterion</a:t>
            </a:r>
            <a:r>
              <a:rPr lang="en-US" sz="2400" b="1" i="0" u="none" strike="noStrike" cap="none" baseline="0" dirty="0">
                <a:solidFill>
                  <a:srgbClr val="25A469"/>
                </a:solidFill>
                <a:latin typeface="Lucida Sans" panose="020B0602030504020204" pitchFamily="34" charset="0"/>
                <a:ea typeface="Allerta"/>
                <a:cs typeface="Allerta"/>
                <a:sym typeface="Allerta"/>
              </a:rPr>
              <a:t> </a:t>
            </a:r>
            <a:r>
              <a:rPr lang="en-US" sz="2400" b="1" dirty="0">
                <a:solidFill>
                  <a:srgbClr val="25A469"/>
                </a:solidFill>
                <a:latin typeface="Lucida Sans" panose="020B0602030504020204" pitchFamily="34" charset="0"/>
                <a:ea typeface="Allerta"/>
                <a:cs typeface="Allerta"/>
                <a:sym typeface="Allerta"/>
              </a:rPr>
              <a:t>2</a:t>
            </a:r>
            <a:r>
              <a:rPr lang="en-US" sz="2400" b="1" i="0" u="none" strike="noStrike" cap="none" baseline="0" dirty="0">
                <a:solidFill>
                  <a:srgbClr val="25A469"/>
                </a:solidFill>
                <a:latin typeface="Lucida Sans" panose="020B0602030504020204" pitchFamily="34" charset="0"/>
                <a:ea typeface="Allerta"/>
                <a:cs typeface="Allerta"/>
                <a:sym typeface="Allerta"/>
              </a:rPr>
              <a:t>: </a:t>
            </a:r>
            <a:r>
              <a:rPr lang="en-US" sz="2400" dirty="0">
                <a:solidFill>
                  <a:srgbClr val="3F3F39"/>
                </a:solidFill>
                <a:latin typeface="Lucida Sans" panose="020B0602030504020204" pitchFamily="34" charset="0"/>
                <a:ea typeface="Allerta"/>
                <a:cs typeface="Allerta"/>
                <a:sym typeface="Allerta"/>
              </a:rPr>
              <a:t>Materials must authentically connect content standards and practice standards.</a:t>
            </a:r>
          </a:p>
          <a:p>
            <a:pPr marL="0" marR="0" lvl="0" indent="0" algn="l" rtl="0">
              <a:lnSpc>
                <a:spcPct val="100000"/>
              </a:lnSpc>
              <a:spcBef>
                <a:spcPts val="0"/>
              </a:spcBef>
              <a:spcAft>
                <a:spcPts val="0"/>
              </a:spcAft>
              <a:buClr>
                <a:schemeClr val="accent4"/>
              </a:buClr>
              <a:buFont typeface="Arial"/>
              <a:buNone/>
            </a:pPr>
            <a:endParaRPr sz="2400" dirty="0">
              <a:solidFill>
                <a:schemeClr val="dk1"/>
              </a:solidFill>
              <a:latin typeface="Lucida Sans" panose="020B0602030504020204" pitchFamily="34" charset="0"/>
              <a:ea typeface="Allerta"/>
              <a:cs typeface="Allerta"/>
              <a:sym typeface="Allerta"/>
            </a:endParaRPr>
          </a:p>
          <a:p>
            <a:pPr marL="228600" marR="0" lvl="1" indent="-228600" algn="l" rtl="0">
              <a:lnSpc>
                <a:spcPct val="100000"/>
              </a:lnSpc>
              <a:spcBef>
                <a:spcPts val="0"/>
              </a:spcBef>
              <a:spcAft>
                <a:spcPts val="0"/>
              </a:spcAft>
              <a:buClr>
                <a:schemeClr val="dk1"/>
              </a:buClr>
              <a:buSzPct val="100000"/>
              <a:buFont typeface="Noto Symbol"/>
              <a:buChar char="✓"/>
            </a:pPr>
            <a:r>
              <a:rPr lang="en-US" sz="1800" b="1" i="0" u="none" strike="noStrike" cap="none" baseline="0" dirty="0">
                <a:solidFill>
                  <a:srgbClr val="25A469"/>
                </a:solidFill>
                <a:latin typeface="Lucida Sans" panose="020B0602030504020204" pitchFamily="34" charset="0"/>
                <a:ea typeface="Allerta"/>
                <a:cs typeface="Allerta"/>
                <a:sym typeface="Allerta"/>
              </a:rPr>
              <a:t>Metric </a:t>
            </a:r>
            <a:r>
              <a:rPr lang="en-US" sz="1800" b="1" dirty="0">
                <a:solidFill>
                  <a:srgbClr val="25A469"/>
                </a:solidFill>
                <a:latin typeface="Lucida Sans" panose="020B0602030504020204" pitchFamily="34" charset="0"/>
                <a:ea typeface="Allerta"/>
                <a:cs typeface="Allerta"/>
                <a:sym typeface="Allerta"/>
              </a:rPr>
              <a:t>2</a:t>
            </a:r>
            <a:r>
              <a:rPr lang="en-US" sz="1800" b="1" i="0" u="none" strike="noStrike" cap="none" baseline="0" dirty="0">
                <a:solidFill>
                  <a:srgbClr val="25A469"/>
                </a:solidFill>
                <a:latin typeface="Lucida Sans" panose="020B0602030504020204" pitchFamily="34" charset="0"/>
                <a:ea typeface="Allerta"/>
                <a:cs typeface="Allerta"/>
                <a:sym typeface="Allerta"/>
              </a:rPr>
              <a:t>A: </a:t>
            </a:r>
            <a:r>
              <a:rPr lang="en-US" sz="1800" dirty="0">
                <a:solidFill>
                  <a:srgbClr val="3F3F39"/>
                </a:solidFill>
                <a:latin typeface="Lucida Sans" panose="020B0602030504020204" pitchFamily="34" charset="0"/>
                <a:ea typeface="Allerta"/>
                <a:cs typeface="Allerta"/>
                <a:sym typeface="Allerta"/>
              </a:rPr>
              <a:t>Materials address the practice standards in such a way as to enrich the Major Work of the grade; practices strengthen the focus on Major Work instead of detracting from it, in both teacher and student materials. </a:t>
            </a:r>
          </a:p>
          <a:p>
            <a:pPr marL="457200" marR="0" lvl="0" indent="0" algn="l" rtl="0">
              <a:lnSpc>
                <a:spcPct val="100000"/>
              </a:lnSpc>
              <a:spcBef>
                <a:spcPts val="0"/>
              </a:spcBef>
              <a:spcAft>
                <a:spcPts val="0"/>
              </a:spcAft>
              <a:buNone/>
            </a:pPr>
            <a:endParaRPr sz="1800" b="0" i="0" u="none" strike="noStrike" cap="none" baseline="0" dirty="0">
              <a:solidFill>
                <a:schemeClr val="dk1"/>
              </a:solidFill>
              <a:latin typeface="Lucida Sans" panose="020B0602030504020204" pitchFamily="34" charset="0"/>
              <a:ea typeface="Allerta"/>
              <a:cs typeface="Allerta"/>
              <a:sym typeface="Allerta"/>
            </a:endParaRPr>
          </a:p>
          <a:p>
            <a:pPr marL="228600" lvl="1" indent="-228600">
              <a:buSzPct val="100000"/>
              <a:buFont typeface="Noto Symbol"/>
              <a:buChar char="✓"/>
            </a:pPr>
            <a:r>
              <a:rPr lang="en-US" sz="1800" b="1" i="0" u="none" strike="noStrike" cap="none" baseline="0" dirty="0">
                <a:solidFill>
                  <a:srgbClr val="25A469"/>
                </a:solidFill>
                <a:latin typeface="Lucida Sans" panose="020B0602030504020204" pitchFamily="34" charset="0"/>
                <a:ea typeface="Allerta"/>
                <a:cs typeface="Allerta"/>
                <a:sym typeface="Allerta"/>
              </a:rPr>
              <a:t>Metric </a:t>
            </a:r>
            <a:r>
              <a:rPr lang="en-US" sz="1800" b="1" dirty="0">
                <a:solidFill>
                  <a:srgbClr val="25A469"/>
                </a:solidFill>
                <a:latin typeface="Lucida Sans" panose="020B0602030504020204" pitchFamily="34" charset="0"/>
                <a:ea typeface="Allerta"/>
                <a:cs typeface="Allerta"/>
                <a:sym typeface="Allerta"/>
              </a:rPr>
              <a:t>2B</a:t>
            </a:r>
            <a:r>
              <a:rPr lang="en-US" sz="1800" b="1" i="0" u="none" strike="noStrike" cap="none" baseline="0" dirty="0">
                <a:solidFill>
                  <a:srgbClr val="25A469"/>
                </a:solidFill>
                <a:latin typeface="Lucida Sans" panose="020B0602030504020204" pitchFamily="34" charset="0"/>
                <a:ea typeface="Allerta"/>
                <a:cs typeface="Allerta"/>
                <a:sym typeface="Allerta"/>
              </a:rPr>
              <a:t>:</a:t>
            </a:r>
            <a:r>
              <a:rPr lang="en-US" sz="1800" dirty="0">
                <a:solidFill>
                  <a:srgbClr val="25A469"/>
                </a:solidFill>
                <a:latin typeface="Lucida Sans" panose="020B0602030504020204" pitchFamily="34" charset="0"/>
                <a:ea typeface="Allerta"/>
                <a:cs typeface="Allerta"/>
                <a:sym typeface="Allerta"/>
              </a:rPr>
              <a:t> </a:t>
            </a:r>
            <a:r>
              <a:rPr lang="en-US" sz="1800" dirty="0">
                <a:solidFill>
                  <a:srgbClr val="3F3F39"/>
                </a:solidFill>
                <a:latin typeface="Lucida Sans" panose="020B0602030504020204" pitchFamily="34" charset="0"/>
                <a:ea typeface="Allerta"/>
                <a:cs typeface="Allerta"/>
                <a:sym typeface="Allerta"/>
              </a:rPr>
              <a:t>Tasks and assessments of student learning are designed to provide evidence of students’ proficiency in the Standards for Mathematical Practice.</a:t>
            </a:r>
          </a:p>
          <a:p>
            <a:pPr marL="457200" marR="0" lvl="0" indent="0" algn="l" rtl="0">
              <a:lnSpc>
                <a:spcPct val="100000"/>
              </a:lnSpc>
              <a:spcBef>
                <a:spcPts val="0"/>
              </a:spcBef>
              <a:spcAft>
                <a:spcPts val="0"/>
              </a:spcAft>
              <a:buNone/>
            </a:pPr>
            <a:endParaRPr dirty="0">
              <a:latin typeface="Lucida Sans" panose="020B0602030504020204" pitchFamily="34" charset="0"/>
            </a:endParaRPr>
          </a:p>
          <a:p>
            <a:pPr marL="228600" marR="0" lvl="1" indent="-228600" algn="l" rtl="0">
              <a:lnSpc>
                <a:spcPct val="100000"/>
              </a:lnSpc>
              <a:spcBef>
                <a:spcPts val="0"/>
              </a:spcBef>
              <a:spcAft>
                <a:spcPts val="0"/>
              </a:spcAft>
              <a:buClr>
                <a:schemeClr val="dk1"/>
              </a:buClr>
              <a:buSzPct val="100000"/>
              <a:buFont typeface="Noto Symbol"/>
              <a:buChar char="✓"/>
            </a:pPr>
            <a:r>
              <a:rPr lang="en-US" sz="1800" b="1" dirty="0">
                <a:solidFill>
                  <a:srgbClr val="25A469"/>
                </a:solidFill>
                <a:latin typeface="Lucida Sans" panose="020B0602030504020204" pitchFamily="34" charset="0"/>
                <a:ea typeface="Allerta"/>
                <a:cs typeface="Allerta"/>
                <a:sym typeface="Allerta"/>
              </a:rPr>
              <a:t>Metric 2C: </a:t>
            </a:r>
            <a:r>
              <a:rPr lang="en-US" sz="1800" dirty="0">
                <a:solidFill>
                  <a:srgbClr val="3F3F39"/>
                </a:solidFill>
                <a:latin typeface="Lucida Sans" panose="020B0602030504020204" pitchFamily="34" charset="0"/>
                <a:ea typeface="Allerta"/>
                <a:cs typeface="Allerta"/>
                <a:sym typeface="Allerta"/>
              </a:rPr>
              <a:t>Materials support the Standards’ emphasis on mathematical reasoning.</a:t>
            </a:r>
          </a:p>
        </p:txBody>
      </p:sp>
      <p:sp>
        <p:nvSpPr>
          <p:cNvPr id="1032" name="Shape 1032"/>
          <p:cNvSpPr>
            <a:spLocks noGrp="1"/>
          </p:cNvSpPr>
          <p:nvPr>
            <p:ph type="title"/>
          </p:nvPr>
        </p:nvSpPr>
        <p:spPr>
          <a:xfrm>
            <a:off x="2115925" y="274625"/>
            <a:ext cx="5207100"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dirty="0">
                <a:solidFill>
                  <a:schemeClr val="lt1"/>
                </a:solidFill>
                <a:latin typeface="Lucida Sans" panose="020B0602030504020204" pitchFamily="34" charset="0"/>
              </a:rPr>
              <a:t>Standards for Mathematical Practice</a:t>
            </a:r>
          </a:p>
        </p:txBody>
      </p:sp>
      <p:sp>
        <p:nvSpPr>
          <p:cNvPr id="4" name="TextBox 3"/>
          <p:cNvSpPr txBox="1"/>
          <p:nvPr/>
        </p:nvSpPr>
        <p:spPr>
          <a:xfrm>
            <a:off x="8015591" y="5985813"/>
            <a:ext cx="1128409" cy="307777"/>
          </a:xfrm>
          <a:prstGeom prst="rect">
            <a:avLst/>
          </a:prstGeom>
          <a:solidFill>
            <a:schemeClr val="accent2"/>
          </a:solidFill>
        </p:spPr>
        <p:txBody>
          <a:bodyPr wrap="square" rtlCol="0">
            <a:spAutoFit/>
          </a:bodyPr>
          <a:lstStyle/>
          <a:p>
            <a:r>
              <a:rPr lang="en-US" dirty="0"/>
              <a:t>IMET p. 21</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Shape 1038"/>
          <p:cNvSpPr txBox="1">
            <a:spLocks noGrp="1"/>
          </p:cNvSpPr>
          <p:nvPr>
            <p:ph type="body" idx="1"/>
          </p:nvPr>
        </p:nvSpPr>
        <p:spPr>
          <a:xfrm>
            <a:off x="457200" y="1167066"/>
            <a:ext cx="8229600" cy="4862115"/>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45833"/>
              <a:buFont typeface="Arial"/>
              <a:buNone/>
            </a:pPr>
            <a:r>
              <a:rPr lang="en-US" sz="2400" b="1" dirty="0">
                <a:solidFill>
                  <a:srgbClr val="25A469"/>
                </a:solidFill>
                <a:latin typeface="Lucida Sans" panose="020B0602030504020204" pitchFamily="34" charset="0"/>
                <a:ea typeface="Allerta"/>
                <a:cs typeface="Allerta"/>
                <a:sym typeface="Allerta"/>
              </a:rPr>
              <a:t>Alignment Criterion 3</a:t>
            </a:r>
            <a:r>
              <a:rPr lang="en-US" sz="2400" b="1" i="0" u="none" strike="noStrike" cap="none" baseline="0" dirty="0">
                <a:solidFill>
                  <a:srgbClr val="25A469"/>
                </a:solidFill>
                <a:latin typeface="Lucida Sans" panose="020B0602030504020204" pitchFamily="34" charset="0"/>
                <a:ea typeface="Allerta"/>
                <a:cs typeface="Allerta"/>
                <a:sym typeface="Allerta"/>
              </a:rPr>
              <a:t>: </a:t>
            </a:r>
            <a:r>
              <a:rPr lang="en-US" sz="2400" dirty="0">
                <a:solidFill>
                  <a:srgbClr val="3F3F39"/>
                </a:solidFill>
                <a:latin typeface="Lucida Sans" panose="020B0602030504020204" pitchFamily="34" charset="0"/>
                <a:ea typeface="Allerta"/>
                <a:cs typeface="Allerta"/>
                <a:sym typeface="Allerta"/>
              </a:rPr>
              <a:t>Materials must provide supports for English Language Learners and other special populations.</a:t>
            </a:r>
          </a:p>
          <a:p>
            <a:pPr marL="0" marR="0" lvl="0" indent="0" algn="l" rtl="0">
              <a:lnSpc>
                <a:spcPct val="100000"/>
              </a:lnSpc>
              <a:spcBef>
                <a:spcPts val="0"/>
              </a:spcBef>
              <a:spcAft>
                <a:spcPts val="0"/>
              </a:spcAft>
              <a:buClr>
                <a:schemeClr val="dk1"/>
              </a:buClr>
              <a:buSzPct val="45833"/>
              <a:buFont typeface="Arial"/>
              <a:buNone/>
            </a:pPr>
            <a:endParaRPr sz="2400" dirty="0">
              <a:solidFill>
                <a:schemeClr val="dk1"/>
              </a:solidFill>
              <a:latin typeface="Lucida Sans" panose="020B0602030504020204" pitchFamily="34" charset="0"/>
              <a:ea typeface="Allerta"/>
              <a:cs typeface="Allerta"/>
              <a:sym typeface="Allerta"/>
            </a:endParaRPr>
          </a:p>
          <a:p>
            <a:pPr marL="228600" marR="0" lvl="1" indent="-228600" algn="l" rtl="0">
              <a:lnSpc>
                <a:spcPct val="100000"/>
              </a:lnSpc>
              <a:spcBef>
                <a:spcPts val="0"/>
              </a:spcBef>
              <a:spcAft>
                <a:spcPts val="0"/>
              </a:spcAft>
              <a:buClr>
                <a:schemeClr val="dk1"/>
              </a:buClr>
              <a:buSzPct val="100000"/>
              <a:buFont typeface="Noto Symbol"/>
              <a:buChar char="✓"/>
            </a:pPr>
            <a:r>
              <a:rPr lang="en-US" sz="1600" b="1" i="0" u="none" strike="noStrike" cap="none" baseline="0" dirty="0">
                <a:solidFill>
                  <a:srgbClr val="25A469"/>
                </a:solidFill>
                <a:latin typeface="Lucida Sans" panose="020B0602030504020204" pitchFamily="34" charset="0"/>
                <a:ea typeface="Allerta"/>
                <a:cs typeface="Allerta"/>
                <a:sym typeface="Allerta"/>
              </a:rPr>
              <a:t>Metric </a:t>
            </a:r>
            <a:r>
              <a:rPr lang="en-US" sz="1600" b="1" dirty="0">
                <a:solidFill>
                  <a:srgbClr val="25A469"/>
                </a:solidFill>
                <a:latin typeface="Lucida Sans" panose="020B0602030504020204" pitchFamily="34" charset="0"/>
                <a:ea typeface="Allerta"/>
                <a:cs typeface="Allerta"/>
                <a:sym typeface="Allerta"/>
              </a:rPr>
              <a:t>3</a:t>
            </a:r>
            <a:r>
              <a:rPr lang="en-US" sz="1600" b="1" i="0" u="none" strike="noStrike" cap="none" baseline="0" dirty="0">
                <a:solidFill>
                  <a:srgbClr val="25A469"/>
                </a:solidFill>
                <a:latin typeface="Lucida Sans" panose="020B0602030504020204" pitchFamily="34" charset="0"/>
                <a:ea typeface="Allerta"/>
                <a:cs typeface="Allerta"/>
                <a:sym typeface="Allerta"/>
              </a:rPr>
              <a:t>A: </a:t>
            </a:r>
            <a:r>
              <a:rPr lang="en-US" sz="1600" dirty="0">
                <a:solidFill>
                  <a:srgbClr val="3F3F39"/>
                </a:solidFill>
                <a:latin typeface="Lucida Sans" panose="020B0602030504020204" pitchFamily="34" charset="0"/>
                <a:ea typeface="Allerta"/>
                <a:cs typeface="Allerta"/>
                <a:sym typeface="Allerta"/>
              </a:rPr>
              <a:t>Support for English Language Learners and other special populations is thoughtful and helps those students meet the same Standards as all other students. The language in which problems are posed is carefully considered.</a:t>
            </a:r>
          </a:p>
          <a:p>
            <a:pPr marL="457200" marR="0" lvl="0" indent="0" algn="l" rtl="0">
              <a:lnSpc>
                <a:spcPct val="100000"/>
              </a:lnSpc>
              <a:spcBef>
                <a:spcPts val="0"/>
              </a:spcBef>
              <a:spcAft>
                <a:spcPts val="0"/>
              </a:spcAft>
              <a:buNone/>
            </a:pPr>
            <a:endParaRPr sz="1600" b="0" i="0" u="none" strike="noStrike" cap="none" baseline="0" dirty="0">
              <a:solidFill>
                <a:schemeClr val="dk1"/>
              </a:solidFill>
              <a:latin typeface="Lucida Sans" panose="020B0602030504020204" pitchFamily="34" charset="0"/>
              <a:ea typeface="Allerta"/>
              <a:cs typeface="Allerta"/>
              <a:sym typeface="Allerta"/>
            </a:endParaRPr>
          </a:p>
          <a:p>
            <a:pPr marL="228600" marR="0" lvl="1" indent="-228600" algn="l" rtl="0">
              <a:lnSpc>
                <a:spcPct val="100000"/>
              </a:lnSpc>
              <a:spcBef>
                <a:spcPts val="0"/>
              </a:spcBef>
              <a:spcAft>
                <a:spcPts val="0"/>
              </a:spcAft>
              <a:buClr>
                <a:schemeClr val="dk1"/>
              </a:buClr>
              <a:buSzPct val="100000"/>
              <a:buFont typeface="Noto Symbol"/>
              <a:buChar char="✓"/>
            </a:pPr>
            <a:r>
              <a:rPr lang="en-US" sz="1600" b="1" i="0" u="none" strike="noStrike" cap="none" baseline="0" dirty="0">
                <a:solidFill>
                  <a:srgbClr val="25A469"/>
                </a:solidFill>
                <a:latin typeface="Lucida Sans" panose="020B0602030504020204" pitchFamily="34" charset="0"/>
                <a:ea typeface="Allerta"/>
                <a:cs typeface="Allerta"/>
                <a:sym typeface="Allerta"/>
              </a:rPr>
              <a:t>Metric </a:t>
            </a:r>
            <a:r>
              <a:rPr lang="en-US" sz="1600" b="1" dirty="0">
                <a:solidFill>
                  <a:srgbClr val="25A469"/>
                </a:solidFill>
                <a:latin typeface="Lucida Sans" panose="020B0602030504020204" pitchFamily="34" charset="0"/>
                <a:ea typeface="Allerta"/>
                <a:cs typeface="Allerta"/>
                <a:sym typeface="Allerta"/>
              </a:rPr>
              <a:t>3</a:t>
            </a:r>
            <a:r>
              <a:rPr lang="en-US" sz="1600" b="1" i="0" u="none" strike="noStrike" cap="none" baseline="0" dirty="0">
                <a:solidFill>
                  <a:srgbClr val="25A469"/>
                </a:solidFill>
                <a:latin typeface="Lucida Sans" panose="020B0602030504020204" pitchFamily="34" charset="0"/>
                <a:ea typeface="Allerta"/>
                <a:cs typeface="Allerta"/>
                <a:sym typeface="Allerta"/>
              </a:rPr>
              <a:t>B: </a:t>
            </a:r>
            <a:r>
              <a:rPr lang="en-US" sz="1600" dirty="0">
                <a:solidFill>
                  <a:schemeClr val="dk1"/>
                </a:solidFill>
                <a:latin typeface="Lucida Sans" panose="020B0602030504020204" pitchFamily="34" charset="0"/>
                <a:ea typeface="Allerta"/>
                <a:cs typeface="Allerta"/>
                <a:sym typeface="Allerta"/>
              </a:rPr>
              <a:t>Materials provide appropriate level and type of scaffolding, differentiation, intervention, and support for a broad range of learners with gradual removal of supports, when needed, to allow students to demonstrate their mathematical understanding independently.</a:t>
            </a:r>
          </a:p>
          <a:p>
            <a:pPr marL="457200" marR="0" lvl="0" indent="0" algn="l" rtl="0">
              <a:lnSpc>
                <a:spcPct val="100000"/>
              </a:lnSpc>
              <a:spcBef>
                <a:spcPts val="0"/>
              </a:spcBef>
              <a:spcAft>
                <a:spcPts val="0"/>
              </a:spcAft>
              <a:buNone/>
            </a:pPr>
            <a:endParaRPr sz="1600" dirty="0">
              <a:latin typeface="Lucida Sans" panose="020B0602030504020204" pitchFamily="34" charset="0"/>
            </a:endParaRPr>
          </a:p>
          <a:p>
            <a:pPr marL="228600" lvl="1" indent="-228600">
              <a:buSzPct val="100000"/>
              <a:buFont typeface="Noto Symbol"/>
              <a:buChar char="✓"/>
            </a:pPr>
            <a:r>
              <a:rPr lang="en-US" sz="1600" b="1" dirty="0">
                <a:solidFill>
                  <a:srgbClr val="25A469"/>
                </a:solidFill>
                <a:latin typeface="Lucida Sans" panose="020B0602030504020204" pitchFamily="34" charset="0"/>
                <a:ea typeface="Allerta"/>
                <a:cs typeface="Allerta"/>
                <a:sym typeface="Allerta"/>
              </a:rPr>
              <a:t>Metric 3C: </a:t>
            </a:r>
            <a:r>
              <a:rPr lang="en-US" sz="1600" dirty="0">
                <a:solidFill>
                  <a:srgbClr val="3F3F39"/>
                </a:solidFill>
                <a:latin typeface="Lucida Sans" panose="020B0602030504020204" pitchFamily="34" charset="0"/>
                <a:ea typeface="Allerta"/>
                <a:cs typeface="Allerta"/>
                <a:sym typeface="Allerta"/>
              </a:rPr>
              <a:t>Design of lessons attends to the needs of a variety of learners (e.g., using multiple representations, deconstructing/reconstructing the language of problems, suggestions for addressing common student difficulties).</a:t>
            </a:r>
          </a:p>
        </p:txBody>
      </p:sp>
      <p:sp>
        <p:nvSpPr>
          <p:cNvPr id="1039" name="Shape 1039"/>
          <p:cNvSpPr>
            <a:spLocks noGrp="1"/>
          </p:cNvSpPr>
          <p:nvPr>
            <p:ph type="title"/>
          </p:nvPr>
        </p:nvSpPr>
        <p:spPr>
          <a:xfrm>
            <a:off x="2603500" y="58070"/>
            <a:ext cx="4419599"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dirty="0">
                <a:solidFill>
                  <a:schemeClr val="lt1"/>
                </a:solidFill>
                <a:latin typeface="Lucida Sans" panose="020B0602030504020204" pitchFamily="34" charset="0"/>
              </a:rPr>
              <a:t>Access for All Students</a:t>
            </a:r>
          </a:p>
        </p:txBody>
      </p:sp>
      <p:sp>
        <p:nvSpPr>
          <p:cNvPr id="4" name="TextBox 3"/>
          <p:cNvSpPr txBox="1"/>
          <p:nvPr/>
        </p:nvSpPr>
        <p:spPr>
          <a:xfrm>
            <a:off x="8015591" y="6029181"/>
            <a:ext cx="1128409" cy="307777"/>
          </a:xfrm>
          <a:prstGeom prst="rect">
            <a:avLst/>
          </a:prstGeom>
          <a:solidFill>
            <a:schemeClr val="accent2"/>
          </a:solidFill>
        </p:spPr>
        <p:txBody>
          <a:bodyPr wrap="square" rtlCol="0">
            <a:spAutoFit/>
          </a:bodyPr>
          <a:lstStyle/>
          <a:p>
            <a:r>
              <a:rPr lang="en-US" dirty="0"/>
              <a:t>IMET p. 27</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Lucida Sans" panose="020B0602030504020204" pitchFamily="34" charset="0"/>
              </a:rPr>
              <a:t>Essential Questions</a:t>
            </a:r>
          </a:p>
        </p:txBody>
      </p:sp>
      <p:sp>
        <p:nvSpPr>
          <p:cNvPr id="3" name="Text Placeholder 2"/>
          <p:cNvSpPr>
            <a:spLocks noGrp="1"/>
          </p:cNvSpPr>
          <p:nvPr>
            <p:ph type="body" idx="1"/>
          </p:nvPr>
        </p:nvSpPr>
        <p:spPr/>
        <p:txBody>
          <a:bodyPr/>
          <a:lstStyle/>
          <a:p>
            <a:pPr lvl="0" indent="-342900">
              <a:buClr>
                <a:srgbClr val="3F3F39"/>
              </a:buClr>
              <a:buSzPct val="100000"/>
            </a:pPr>
            <a:r>
              <a:rPr lang="en-US" sz="2400" dirty="0">
                <a:solidFill>
                  <a:srgbClr val="3F3F39"/>
                </a:solidFill>
                <a:latin typeface="Lucida Sans" panose="020B0602030504020204" pitchFamily="34" charset="0"/>
                <a:ea typeface="Allerta"/>
                <a:cs typeface="Allerta"/>
                <a:sym typeface="Allerta"/>
              </a:rPr>
              <a:t>What is the </a:t>
            </a:r>
            <a:r>
              <a:rPr lang="en-US" sz="2400" b="1" dirty="0">
                <a:solidFill>
                  <a:srgbClr val="3F3F39"/>
                </a:solidFill>
                <a:latin typeface="Lucida Sans" panose="020B0602030504020204" pitchFamily="34" charset="0"/>
                <a:ea typeface="Allerta"/>
                <a:cs typeface="Allerta"/>
                <a:sym typeface="Allerta"/>
              </a:rPr>
              <a:t>Instructional Materials Evaluation Tool (IMET)? </a:t>
            </a:r>
            <a:r>
              <a:rPr lang="en-US" sz="2400" dirty="0">
                <a:solidFill>
                  <a:srgbClr val="3F3F39"/>
                </a:solidFill>
                <a:latin typeface="Lucida Sans" panose="020B0602030504020204" pitchFamily="34" charset="0"/>
                <a:ea typeface="Allerta"/>
                <a:cs typeface="Allerta"/>
                <a:sym typeface="Allerta"/>
              </a:rPr>
              <a:t> How is it structured?</a:t>
            </a:r>
          </a:p>
          <a:p>
            <a:pPr lvl="0" indent="-342900">
              <a:spcBef>
                <a:spcPts val="1680"/>
              </a:spcBef>
              <a:buClr>
                <a:srgbClr val="3F3F39"/>
              </a:buClr>
              <a:buSzPct val="92307"/>
            </a:pPr>
            <a:r>
              <a:rPr lang="en-US" sz="2400" dirty="0">
                <a:solidFill>
                  <a:srgbClr val="3F3F39"/>
                </a:solidFill>
                <a:latin typeface="Lucida Sans" panose="020B0602030504020204" pitchFamily="34" charset="0"/>
                <a:ea typeface="Allerta"/>
                <a:cs typeface="Allerta"/>
                <a:sym typeface="Allerta"/>
              </a:rPr>
              <a:t>How does the IMET enable reviewers to evaluate whether instructional materials are aligned to the major features of the Standards and fulfill the Shifts they require?</a:t>
            </a:r>
          </a:p>
          <a:p>
            <a:pPr lvl="0" indent="-342900">
              <a:spcBef>
                <a:spcPts val="1680"/>
              </a:spcBef>
              <a:buClr>
                <a:srgbClr val="3F3F39"/>
              </a:buClr>
              <a:buSzPct val="100000"/>
            </a:pPr>
            <a:r>
              <a:rPr lang="en-US" sz="2400" dirty="0">
                <a:solidFill>
                  <a:srgbClr val="3F3F39"/>
                </a:solidFill>
                <a:latin typeface="Lucida Sans" panose="020B0602030504020204" pitchFamily="34" charset="0"/>
                <a:ea typeface="Allerta"/>
                <a:cs typeface="Allerta"/>
                <a:sym typeface="Allerta"/>
              </a:rPr>
              <a:t>How could the IMET be useful in a variety of settings to bring the CCSS and Shifts to life for students?</a:t>
            </a:r>
          </a:p>
          <a:p>
            <a:endParaRPr lang="en-US" dirty="0"/>
          </a:p>
        </p:txBody>
      </p:sp>
    </p:spTree>
    <p:extLst>
      <p:ext uri="{BB962C8B-B14F-4D97-AF65-F5344CB8AC3E}">
        <p14:creationId xmlns:p14="http://schemas.microsoft.com/office/powerpoint/2010/main" val="72410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Shape 7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Use Cases for the IMET</a:t>
            </a:r>
          </a:p>
        </p:txBody>
      </p:sp>
      <p:sp>
        <p:nvSpPr>
          <p:cNvPr id="769" name="Shape 76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1200"/>
              </a:spcAft>
              <a:buClr>
                <a:srgbClr val="3F3F39"/>
              </a:buClr>
              <a:buSzPct val="100000"/>
              <a:buFont typeface="Arial"/>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Evaluating current materials</a:t>
            </a:r>
          </a:p>
          <a:p>
            <a:pPr marL="342900" marR="0" lvl="0" indent="-342900" algn="l" rtl="0">
              <a:spcBef>
                <a:spcPts val="480"/>
              </a:spcBef>
              <a:spcAft>
                <a:spcPts val="1200"/>
              </a:spcAft>
              <a:buClr>
                <a:srgbClr val="3F3F39"/>
              </a:buClr>
              <a:buSzPct val="100000"/>
              <a:buFont typeface="Arial"/>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Purchasing decisions</a:t>
            </a:r>
          </a:p>
          <a:p>
            <a:pPr marL="342900" marR="0" lvl="0" indent="-342900" algn="l" rtl="0">
              <a:spcBef>
                <a:spcPts val="480"/>
              </a:spcBef>
              <a:spcAft>
                <a:spcPts val="1200"/>
              </a:spcAft>
              <a:buClr>
                <a:srgbClr val="3F3F39"/>
              </a:buClr>
              <a:buSzPct val="100000"/>
              <a:buFont typeface="Arial"/>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Creation of materials</a:t>
            </a:r>
          </a:p>
          <a:p>
            <a:pPr marL="342900" marR="0" lvl="0" indent="-342900" algn="l" rtl="0">
              <a:spcBef>
                <a:spcPts val="480"/>
              </a:spcBef>
              <a:spcAft>
                <a:spcPts val="1200"/>
              </a:spcAft>
              <a:buClr>
                <a:srgbClr val="3F3F39"/>
              </a:buClr>
              <a:buSzPct val="100000"/>
              <a:buFont typeface="Arial"/>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P</a:t>
            </a:r>
            <a:r>
              <a:rPr lang="en-US" sz="2400" dirty="0">
                <a:solidFill>
                  <a:srgbClr val="3F3F39"/>
                </a:solidFill>
                <a:latin typeface="Lucida Sans" panose="020B0602030504020204" pitchFamily="34" charset="0"/>
                <a:ea typeface="Allerta"/>
                <a:cs typeface="Allerta"/>
                <a:sym typeface="Allerta"/>
              </a:rPr>
              <a:t>rofessional learning</a:t>
            </a:r>
          </a:p>
          <a:p>
            <a:pPr marL="0" marR="0" lvl="0" indent="0" algn="l" rtl="0">
              <a:spcBef>
                <a:spcPts val="480"/>
              </a:spcBef>
              <a:spcAft>
                <a:spcPts val="1200"/>
              </a:spcAft>
              <a:buClr>
                <a:srgbClr val="3F3F39"/>
              </a:buClr>
              <a:buSzPct val="100000"/>
              <a:buNone/>
            </a:pPr>
            <a:endParaRPr lang="en-US" sz="2400" dirty="0">
              <a:solidFill>
                <a:srgbClr val="3F3F39"/>
              </a:solidFill>
              <a:latin typeface="Lucida Sans" panose="020B0602030504020204" pitchFamily="34" charset="0"/>
              <a:ea typeface="Allerta"/>
              <a:cs typeface="Allerta"/>
              <a:sym typeface="Allerta"/>
            </a:endParaRPr>
          </a:p>
        </p:txBody>
      </p:sp>
      <p:sp>
        <p:nvSpPr>
          <p:cNvPr id="2" name="TextBox 1"/>
          <p:cNvSpPr txBox="1"/>
          <p:nvPr/>
        </p:nvSpPr>
        <p:spPr>
          <a:xfrm>
            <a:off x="457200" y="4499811"/>
            <a:ext cx="8229600" cy="830997"/>
          </a:xfrm>
          <a:prstGeom prst="rect">
            <a:avLst/>
          </a:prstGeom>
          <a:solidFill>
            <a:srgbClr val="2A7251"/>
          </a:solidFill>
        </p:spPr>
        <p:txBody>
          <a:bodyPr wrap="square" rtlCol="0">
            <a:spAutoFit/>
          </a:bodyPr>
          <a:lstStyle/>
          <a:p>
            <a:r>
              <a:rPr lang="en-US" sz="2400" dirty="0">
                <a:solidFill>
                  <a:schemeClr val="bg1"/>
                </a:solidFill>
                <a:latin typeface="Lucida Sans" panose="020B0602030504020204" pitchFamily="34" charset="0"/>
              </a:rPr>
              <a:t>Discussion question:</a:t>
            </a:r>
          </a:p>
          <a:p>
            <a:pPr marL="285750" indent="-285750">
              <a:buFont typeface="Arial" panose="020B0604020202020204" pitchFamily="34" charset="0"/>
              <a:buChar char="•"/>
            </a:pPr>
            <a:r>
              <a:rPr lang="en-US" sz="2400" dirty="0">
                <a:solidFill>
                  <a:schemeClr val="bg1"/>
                </a:solidFill>
                <a:latin typeface="Lucida Sans" panose="020B0602030504020204" pitchFamily="34" charset="0"/>
              </a:rPr>
              <a:t>How will the IMET be useful to you in your context?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3F3F39"/>
                </a:solidFill>
                <a:latin typeface="Lucida Sans" panose="020B0602030504020204" pitchFamily="34" charset="0"/>
              </a:rPr>
              <a:t>Want to Learn More?</a:t>
            </a:r>
          </a:p>
        </p:txBody>
      </p:sp>
      <p:sp>
        <p:nvSpPr>
          <p:cNvPr id="3" name="Text Placeholder 2"/>
          <p:cNvSpPr>
            <a:spLocks noGrp="1"/>
          </p:cNvSpPr>
          <p:nvPr>
            <p:ph type="body" idx="1"/>
          </p:nvPr>
        </p:nvSpPr>
        <p:spPr/>
        <p:txBody>
          <a:bodyPr/>
          <a:lstStyle/>
          <a:p>
            <a:r>
              <a:rPr lang="en-US" sz="2400" dirty="0">
                <a:solidFill>
                  <a:srgbClr val="3F3F39"/>
                </a:solidFill>
                <a:latin typeface="Lucida Sans" panose="020B0602030504020204" pitchFamily="34" charset="0"/>
              </a:rPr>
              <a:t>Additional Professional Development modules for the IMET are available on achievethecore.org</a:t>
            </a:r>
          </a:p>
          <a:p>
            <a:endParaRPr lang="en-US" sz="2400" dirty="0">
              <a:latin typeface="Lucida Sans" panose="020B0602030504020204" pitchFamily="34" charset="0"/>
            </a:endParaRPr>
          </a:p>
        </p:txBody>
      </p:sp>
      <p:pic>
        <p:nvPicPr>
          <p:cNvPr id="5" name="Picture 4"/>
          <p:cNvPicPr>
            <a:picLocks noChangeAspect="1"/>
          </p:cNvPicPr>
          <p:nvPr/>
        </p:nvPicPr>
        <p:blipFill rotWithShape="1">
          <a:blip r:embed="rId3"/>
          <a:srcRect t="3529" r="2166" b="5342"/>
          <a:stretch/>
        </p:blipFill>
        <p:spPr>
          <a:xfrm>
            <a:off x="1164352" y="2557052"/>
            <a:ext cx="6815296" cy="3569111"/>
          </a:xfrm>
          <a:prstGeom prst="rect">
            <a:avLst/>
          </a:prstGeom>
          <a:ln>
            <a:solidFill>
              <a:srgbClr val="25A469"/>
            </a:solidFill>
          </a:ln>
        </p:spPr>
      </p:pic>
    </p:spTree>
    <p:extLst>
      <p:ext uri="{BB962C8B-B14F-4D97-AF65-F5344CB8AC3E}">
        <p14:creationId xmlns:p14="http://schemas.microsoft.com/office/powerpoint/2010/main" val="2266920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latin typeface="Lucida Sans" panose="020B0602030504020204" pitchFamily="34" charset="0"/>
              </a:rPr>
              <a:t>Thank you!</a:t>
            </a:r>
          </a:p>
        </p:txBody>
      </p:sp>
    </p:spTree>
    <p:extLst>
      <p:ext uri="{BB962C8B-B14F-4D97-AF65-F5344CB8AC3E}">
        <p14:creationId xmlns:p14="http://schemas.microsoft.com/office/powerpoint/2010/main" val="10220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dirty="0">
                <a:solidFill>
                  <a:srgbClr val="3F3F39"/>
                </a:solidFill>
                <a:latin typeface="Lucida Sans" panose="020B0602030504020204" pitchFamily="34" charset="0"/>
                <a:ea typeface="Allerta"/>
                <a:cs typeface="Allerta"/>
                <a:sym typeface="Allerta"/>
              </a:rPr>
              <a:t>Agenda</a:t>
            </a:r>
          </a:p>
        </p:txBody>
      </p:sp>
      <p:sp>
        <p:nvSpPr>
          <p:cNvPr id="705" name="Shape 705"/>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1680"/>
              </a:spcBef>
              <a:spcAft>
                <a:spcPts val="0"/>
              </a:spcAft>
              <a:buClr>
                <a:srgbClr val="3F3F39"/>
              </a:buClr>
              <a:buSzPct val="100000"/>
              <a:buFont typeface="Arial"/>
              <a:buChar char="•"/>
            </a:pPr>
            <a:r>
              <a:rPr lang="en-US" sz="2400" dirty="0">
                <a:solidFill>
                  <a:srgbClr val="3F3F39"/>
                </a:solidFill>
                <a:latin typeface="Lucida Sans" panose="020B0602030504020204" pitchFamily="34" charset="0"/>
                <a:ea typeface="Allerta"/>
                <a:cs typeface="Allerta"/>
                <a:sym typeface="Allerta"/>
              </a:rPr>
              <a:t>Introduction to the IMET</a:t>
            </a:r>
          </a:p>
          <a:p>
            <a:pPr marL="342900" marR="0" lvl="0" indent="-342900" algn="l" rtl="0">
              <a:spcBef>
                <a:spcPts val="1680"/>
              </a:spcBef>
              <a:spcAft>
                <a:spcPts val="0"/>
              </a:spcAft>
              <a:buClr>
                <a:srgbClr val="3F3F39"/>
              </a:buClr>
              <a:buSzPct val="100000"/>
              <a:buFont typeface="Allerta"/>
              <a:buChar char="•"/>
            </a:pPr>
            <a:r>
              <a:rPr lang="en-US" sz="2400" dirty="0">
                <a:solidFill>
                  <a:srgbClr val="3F3F39"/>
                </a:solidFill>
                <a:latin typeface="Lucida Sans" panose="020B0602030504020204" pitchFamily="34" charset="0"/>
                <a:ea typeface="Allerta"/>
                <a:cs typeface="Allerta"/>
                <a:sym typeface="Allerta"/>
              </a:rPr>
              <a:t>Find the Shifts</a:t>
            </a:r>
          </a:p>
          <a:p>
            <a:pPr marL="342900" marR="0" lvl="0" indent="-342900" algn="l" rtl="0">
              <a:spcBef>
                <a:spcPts val="1680"/>
              </a:spcBef>
              <a:spcAft>
                <a:spcPts val="0"/>
              </a:spcAft>
              <a:buClr>
                <a:srgbClr val="3F3F39"/>
              </a:buClr>
              <a:buSzPct val="100000"/>
              <a:buFont typeface="Allerta"/>
              <a:buChar char="•"/>
            </a:pPr>
            <a:r>
              <a:rPr lang="en-US" sz="2400" dirty="0">
                <a:solidFill>
                  <a:srgbClr val="3F3F39"/>
                </a:solidFill>
                <a:latin typeface="Lucida Sans" panose="020B0602030504020204" pitchFamily="34" charset="0"/>
                <a:ea typeface="Allerta"/>
                <a:cs typeface="Allerta"/>
                <a:sym typeface="Allerta"/>
              </a:rPr>
              <a:t>Focus in the IMET</a:t>
            </a:r>
          </a:p>
          <a:p>
            <a:pPr marL="342900" marR="0" lvl="0" indent="-342900" algn="l" rtl="0">
              <a:spcBef>
                <a:spcPts val="1680"/>
              </a:spcBef>
              <a:spcAft>
                <a:spcPts val="0"/>
              </a:spcAft>
              <a:buClr>
                <a:srgbClr val="3F3F39"/>
              </a:buClr>
              <a:buSzPct val="100000"/>
              <a:buFont typeface="Allerta"/>
              <a:buChar char="•"/>
            </a:pPr>
            <a:r>
              <a:rPr lang="en-US" sz="2400" dirty="0">
                <a:solidFill>
                  <a:srgbClr val="3F3F39"/>
                </a:solidFill>
                <a:latin typeface="Lucida Sans" panose="020B0602030504020204" pitchFamily="34" charset="0"/>
                <a:ea typeface="Allerta"/>
                <a:cs typeface="Allerta"/>
                <a:sym typeface="Allerta"/>
              </a:rPr>
              <a:t>Coherence in the IMET</a:t>
            </a:r>
          </a:p>
          <a:p>
            <a:pPr marL="342900" marR="0" lvl="0" indent="-342900" algn="l" rtl="0">
              <a:spcBef>
                <a:spcPts val="1680"/>
              </a:spcBef>
              <a:spcAft>
                <a:spcPts val="0"/>
              </a:spcAft>
              <a:buClr>
                <a:srgbClr val="3F3F39"/>
              </a:buClr>
              <a:buSzPct val="100000"/>
              <a:buFont typeface="Allerta"/>
              <a:buChar char="•"/>
            </a:pPr>
            <a:r>
              <a:rPr lang="en-US" sz="2400" dirty="0">
                <a:solidFill>
                  <a:srgbClr val="3F3F39"/>
                </a:solidFill>
                <a:latin typeface="Lucida Sans" panose="020B0602030504020204" pitchFamily="34" charset="0"/>
                <a:ea typeface="Allerta"/>
                <a:cs typeface="Allerta"/>
                <a:sym typeface="Allerta"/>
              </a:rPr>
              <a:t>Rigor in the IMET</a:t>
            </a:r>
          </a:p>
          <a:p>
            <a:pPr marL="342900" marR="0" lvl="0" indent="-342900" algn="l" rtl="0">
              <a:spcBef>
                <a:spcPts val="1680"/>
              </a:spcBef>
              <a:spcAft>
                <a:spcPts val="0"/>
              </a:spcAft>
              <a:buClr>
                <a:srgbClr val="3F3F39"/>
              </a:buClr>
              <a:buSzPct val="100000"/>
              <a:buFont typeface="Allerta"/>
              <a:buChar char="•"/>
            </a:pPr>
            <a:r>
              <a:rPr lang="en-US" sz="2400" dirty="0">
                <a:solidFill>
                  <a:srgbClr val="3F3F39"/>
                </a:solidFill>
                <a:latin typeface="Lucida Sans" panose="020B0602030504020204" pitchFamily="34" charset="0"/>
                <a:ea typeface="Allerta"/>
                <a:cs typeface="Allerta"/>
                <a:sym typeface="Allerta"/>
              </a:rPr>
              <a:t>Major Features of the Standards in the IMET</a:t>
            </a:r>
          </a:p>
          <a:p>
            <a:pPr marL="342900" marR="0" lvl="0" indent="-342900" algn="l" rtl="0">
              <a:spcBef>
                <a:spcPts val="1680"/>
              </a:spcBef>
              <a:spcAft>
                <a:spcPts val="0"/>
              </a:spcAft>
              <a:buClr>
                <a:srgbClr val="3F3F39"/>
              </a:buClr>
              <a:buSzPct val="100000"/>
              <a:buFont typeface="Allerta"/>
              <a:buChar char="•"/>
            </a:pPr>
            <a:r>
              <a:rPr lang="en-US" sz="2400" dirty="0">
                <a:solidFill>
                  <a:srgbClr val="3F3F39"/>
                </a:solidFill>
                <a:latin typeface="Lucida Sans" panose="020B0602030504020204" pitchFamily="34" charset="0"/>
                <a:ea typeface="Allerta"/>
                <a:cs typeface="Allerta"/>
                <a:sym typeface="Allerta"/>
              </a:rPr>
              <a:t>Summarizing</a:t>
            </a:r>
          </a:p>
          <a:p>
            <a:pPr marL="342900" marR="0" lvl="0" indent="-190500" algn="l" rtl="0">
              <a:spcBef>
                <a:spcPts val="1680"/>
              </a:spcBef>
              <a:buClr>
                <a:srgbClr val="3F3F39"/>
              </a:buClr>
              <a:buFont typeface="Arial"/>
              <a:buNone/>
            </a:pPr>
            <a:endParaRPr sz="2400" b="0" i="0" u="none" strike="noStrike" cap="none" baseline="0" dirty="0">
              <a:solidFill>
                <a:srgbClr val="3F3F39"/>
              </a:solidFill>
              <a:latin typeface="Allerta"/>
              <a:ea typeface="Allerta"/>
              <a:cs typeface="Allerta"/>
              <a:sym typeface="Allerta"/>
            </a:endParaRPr>
          </a:p>
          <a:p>
            <a:pPr marL="342900" marR="0" lvl="0" indent="-190500" algn="l" rtl="0">
              <a:spcBef>
                <a:spcPts val="480"/>
              </a:spcBef>
              <a:buClr>
                <a:srgbClr val="3F3F39"/>
              </a:buClr>
              <a:buFont typeface="Arial"/>
              <a:buNone/>
            </a:pPr>
            <a:endParaRPr sz="2400" b="0" i="0" u="none" strike="noStrike" cap="none" baseline="0" dirty="0">
              <a:solidFill>
                <a:srgbClr val="3F3F39"/>
              </a:solidFill>
              <a:latin typeface="Allerta"/>
              <a:ea typeface="Allerta"/>
              <a:cs typeface="Allerta"/>
              <a:sym typeface="Allerta"/>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What Is the IMET?</a:t>
            </a:r>
          </a:p>
        </p:txBody>
      </p:sp>
      <p:sp>
        <p:nvSpPr>
          <p:cNvPr id="730" name="Shape 73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buClr>
                <a:srgbClr val="3F3F39"/>
              </a:buClr>
              <a:buSzPct val="25000"/>
              <a:buFont typeface="Arial"/>
              <a:buNone/>
            </a:pPr>
            <a:r>
              <a:rPr lang="en-US" sz="2400" b="0" i="0" u="none" strike="noStrike" cap="none" baseline="0" dirty="0">
                <a:solidFill>
                  <a:srgbClr val="3F3F39"/>
                </a:solidFill>
                <a:latin typeface="Lucida Sans" panose="020B0602030504020204" pitchFamily="34" charset="0"/>
                <a:ea typeface="Allerta"/>
                <a:cs typeface="Allerta"/>
                <a:sym typeface="Allerta"/>
              </a:rPr>
              <a:t>Th</a:t>
            </a:r>
            <a:r>
              <a:rPr lang="en-US" sz="2400" dirty="0">
                <a:solidFill>
                  <a:srgbClr val="3F3F39"/>
                </a:solidFill>
                <a:latin typeface="Lucida Sans" panose="020B0602030504020204" pitchFamily="34" charset="0"/>
                <a:ea typeface="Allerta"/>
                <a:cs typeface="Allerta"/>
                <a:sym typeface="Allerta"/>
              </a:rPr>
              <a:t>e</a:t>
            </a:r>
            <a:r>
              <a:rPr lang="en-US" sz="2400" b="0" i="0" u="none" strike="noStrike" cap="none" baseline="0" dirty="0">
                <a:solidFill>
                  <a:srgbClr val="3F3F39"/>
                </a:solidFill>
                <a:latin typeface="Lucida Sans" panose="020B0602030504020204" pitchFamily="34" charset="0"/>
                <a:ea typeface="Allerta"/>
                <a:cs typeface="Allerta"/>
                <a:sym typeface="Allerta"/>
              </a:rPr>
              <a:t> IMET is a tool designed to help educators determine whether instructional materials are aligned to the </a:t>
            </a:r>
            <a:r>
              <a:rPr lang="en-US" sz="2400" b="1" i="0" u="none" strike="noStrike" cap="none" baseline="0" dirty="0">
                <a:solidFill>
                  <a:srgbClr val="3F3F39"/>
                </a:solidFill>
                <a:latin typeface="Lucida Sans" panose="020B0602030504020204" pitchFamily="34" charset="0"/>
                <a:ea typeface="Allerta"/>
                <a:cs typeface="Allerta"/>
                <a:sym typeface="Allerta"/>
              </a:rPr>
              <a:t>Shifts</a:t>
            </a:r>
            <a:r>
              <a:rPr lang="en-US" sz="2400" b="0" i="0" u="none" strike="noStrike" cap="none" baseline="0" dirty="0">
                <a:solidFill>
                  <a:srgbClr val="3F3F39"/>
                </a:solidFill>
                <a:latin typeface="Lucida Sans" panose="020B0602030504020204" pitchFamily="34" charset="0"/>
                <a:ea typeface="Allerta"/>
                <a:cs typeface="Allerta"/>
                <a:sym typeface="Allerta"/>
              </a:rPr>
              <a:t> and </a:t>
            </a:r>
            <a:r>
              <a:rPr lang="en-US" sz="2400" b="1" i="0" u="none" strike="noStrike" cap="none" baseline="0" dirty="0">
                <a:solidFill>
                  <a:srgbClr val="3F3F39"/>
                </a:solidFill>
                <a:latin typeface="Lucida Sans" panose="020B0602030504020204" pitchFamily="34" charset="0"/>
                <a:ea typeface="Allerta"/>
                <a:cs typeface="Allerta"/>
                <a:sym typeface="Allerta"/>
              </a:rPr>
              <a:t>major features of the Common Core State Standards.</a:t>
            </a:r>
          </a:p>
          <a:p>
            <a:pPr marL="0" marR="0" lvl="0" indent="0" algn="l" rtl="0">
              <a:spcBef>
                <a:spcPts val="0"/>
              </a:spcBef>
              <a:buClr>
                <a:srgbClr val="3F3F39"/>
              </a:buClr>
              <a:buSzPct val="25000"/>
              <a:buFont typeface="Arial"/>
              <a:buNone/>
            </a:pPr>
            <a:endParaRPr lang="en-US" sz="2400" b="1" dirty="0">
              <a:solidFill>
                <a:srgbClr val="3F3F39"/>
              </a:solidFill>
              <a:latin typeface="Lucida Sans" panose="020B0602030504020204" pitchFamily="34" charset="0"/>
              <a:ea typeface="Allerta"/>
              <a:cs typeface="Allerta"/>
              <a:sym typeface="Allerta"/>
            </a:endParaRPr>
          </a:p>
          <a:p>
            <a:pPr marL="0" marR="0" lvl="0" indent="0" algn="l" rtl="0">
              <a:spcBef>
                <a:spcPts val="0"/>
              </a:spcBef>
              <a:buClr>
                <a:srgbClr val="3F3F39"/>
              </a:buClr>
              <a:buSzPct val="25000"/>
              <a:buFont typeface="Arial"/>
              <a:buNone/>
            </a:pPr>
            <a:endParaRPr lang="en-US" b="1" i="0" u="none" strike="noStrike" cap="none" baseline="0" dirty="0">
              <a:solidFill>
                <a:srgbClr val="3F3F39"/>
              </a:solidFill>
              <a:latin typeface="Lucida Sans" panose="020B0602030504020204" pitchFamily="34" charset="0"/>
              <a:ea typeface="Allerta"/>
              <a:cs typeface="Allerta"/>
              <a:sym typeface="Allerta"/>
            </a:endParaRPr>
          </a:p>
          <a:p>
            <a:pPr marL="457200" lvl="0" indent="-228600">
              <a:buClr>
                <a:srgbClr val="3F3F39"/>
              </a:buClr>
              <a:buSzPct val="100000"/>
              <a:buFont typeface="Allerta"/>
            </a:pPr>
            <a:r>
              <a:rPr lang="en-US" sz="2400" dirty="0">
                <a:solidFill>
                  <a:srgbClr val="3F3F39"/>
                </a:solidFill>
                <a:latin typeface="Lucida Sans" panose="020B0602030504020204" pitchFamily="34" charset="0"/>
                <a:ea typeface="Allerta"/>
                <a:cs typeface="Allerta"/>
                <a:sym typeface="Allerta"/>
              </a:rPr>
              <a:t>Designed to be used to evaluate full-year curricula</a:t>
            </a:r>
          </a:p>
          <a:p>
            <a:pPr marL="457200" lvl="0" indent="-228600">
              <a:buClr>
                <a:srgbClr val="3F3F39"/>
              </a:buClr>
              <a:buSzPct val="100000"/>
              <a:buFont typeface="Allerta"/>
            </a:pPr>
            <a:endParaRPr lang="en-US" sz="1050" dirty="0">
              <a:solidFill>
                <a:srgbClr val="3F3F39"/>
              </a:solidFill>
              <a:latin typeface="Lucida Sans" panose="020B0602030504020204" pitchFamily="34" charset="0"/>
              <a:ea typeface="Allerta"/>
              <a:cs typeface="Allerta"/>
              <a:sym typeface="Allerta"/>
            </a:endParaRPr>
          </a:p>
          <a:p>
            <a:pPr marL="457200" lvl="0" indent="-228600">
              <a:buClr>
                <a:srgbClr val="3F3F39"/>
              </a:buClr>
              <a:buSzPct val="100000"/>
              <a:buFont typeface="Allerta"/>
            </a:pPr>
            <a:r>
              <a:rPr lang="en-US" sz="2400" dirty="0">
                <a:solidFill>
                  <a:srgbClr val="3F3F39"/>
                </a:solidFill>
                <a:latin typeface="Lucida Sans" panose="020B0602030504020204" pitchFamily="34" charset="0"/>
                <a:ea typeface="Allerta"/>
                <a:cs typeface="Allerta"/>
                <a:sym typeface="Allerta"/>
              </a:rPr>
              <a:t>2 versions: K-8 and High School</a:t>
            </a:r>
          </a:p>
          <a:p>
            <a:pPr marL="457200" lvl="0" indent="-228600">
              <a:buClr>
                <a:srgbClr val="3F3F39"/>
              </a:buClr>
              <a:buSzPct val="100000"/>
              <a:buFont typeface="Allerta"/>
            </a:pPr>
            <a:endParaRPr lang="en-US" sz="1050" dirty="0">
              <a:solidFill>
                <a:srgbClr val="3F3F39"/>
              </a:solidFill>
              <a:latin typeface="Lucida Sans" panose="020B0602030504020204" pitchFamily="34" charset="0"/>
              <a:ea typeface="Allerta"/>
              <a:cs typeface="Allerta"/>
              <a:sym typeface="Allerta"/>
            </a:endParaRPr>
          </a:p>
          <a:p>
            <a:pPr marL="457200" lvl="0" indent="-228600">
              <a:buClr>
                <a:srgbClr val="3F3F39"/>
              </a:buClr>
              <a:buSzPct val="100000"/>
              <a:buFont typeface="Allerta"/>
            </a:pPr>
            <a:r>
              <a:rPr lang="en-US" sz="2400" dirty="0">
                <a:solidFill>
                  <a:srgbClr val="3F3F39"/>
                </a:solidFill>
                <a:latin typeface="Lucida Sans" panose="020B0602030504020204" pitchFamily="34" charset="0"/>
                <a:ea typeface="Allerta"/>
                <a:cs typeface="Allerta"/>
                <a:sym typeface="Allerta"/>
              </a:rPr>
              <a:t>Available at: achievethecore.org/</a:t>
            </a:r>
            <a:r>
              <a:rPr lang="en-US" sz="2400" dirty="0" err="1">
                <a:solidFill>
                  <a:srgbClr val="3F3F39"/>
                </a:solidFill>
                <a:latin typeface="Lucida Sans" panose="020B0602030504020204" pitchFamily="34" charset="0"/>
                <a:ea typeface="Allerta"/>
                <a:cs typeface="Allerta"/>
                <a:sym typeface="Allerta"/>
              </a:rPr>
              <a:t>imet</a:t>
            </a:r>
            <a:endParaRPr lang="en-US" sz="2400" dirty="0">
              <a:solidFill>
                <a:srgbClr val="3F3F39"/>
              </a:solidFill>
              <a:latin typeface="Lucida Sans" panose="020B0602030504020204" pitchFamily="34" charset="0"/>
              <a:ea typeface="Allerta"/>
              <a:cs typeface="Allerta"/>
              <a:sym typeface="Allerta"/>
            </a:endParaRPr>
          </a:p>
          <a:p>
            <a:pPr marL="0" marR="0" lvl="0" indent="0" algn="l" rtl="0">
              <a:spcBef>
                <a:spcPts val="0"/>
              </a:spcBef>
              <a:buClr>
                <a:srgbClr val="3F3F39"/>
              </a:buClr>
              <a:buSzPct val="25000"/>
              <a:buFont typeface="Arial"/>
              <a:buNone/>
            </a:pPr>
            <a:endParaRPr lang="en-US" sz="2400" b="1" i="0" u="none" strike="noStrike" cap="none" baseline="0" dirty="0">
              <a:solidFill>
                <a:srgbClr val="3F3F39"/>
              </a:solidFill>
              <a:latin typeface="Lucida Sans" panose="020B0602030504020204" pitchFamily="34" charset="0"/>
              <a:ea typeface="Allerta"/>
              <a:cs typeface="Allerta"/>
              <a:sym typeface="Allerta"/>
            </a:endParaRPr>
          </a:p>
        </p:txBody>
      </p:sp>
    </p:spTree>
    <p:extLst>
      <p:ext uri="{BB962C8B-B14F-4D97-AF65-F5344CB8AC3E}">
        <p14:creationId xmlns:p14="http://schemas.microsoft.com/office/powerpoint/2010/main" val="36052600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0">
                                            <p:txEl>
                                              <p:pRg st="3" end="3"/>
                                            </p:txEl>
                                          </p:spTgt>
                                        </p:tgtEl>
                                        <p:attrNameLst>
                                          <p:attrName>style.visibility</p:attrName>
                                        </p:attrNameLst>
                                      </p:cBhvr>
                                      <p:to>
                                        <p:strVal val="visible"/>
                                      </p:to>
                                    </p:set>
                                    <p:anim calcmode="lin" valueType="num">
                                      <p:cBhvr additive="base">
                                        <p:cTn id="7" dur="500" fill="hold"/>
                                        <p:tgtEl>
                                          <p:spTgt spid="73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0">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0">
                                            <p:txEl>
                                              <p:pRg st="5" end="5"/>
                                            </p:txEl>
                                          </p:spTgt>
                                        </p:tgtEl>
                                        <p:attrNameLst>
                                          <p:attrName>style.visibility</p:attrName>
                                        </p:attrNameLst>
                                      </p:cBhvr>
                                      <p:to>
                                        <p:strVal val="visible"/>
                                      </p:to>
                                    </p:set>
                                    <p:anim calcmode="lin" valueType="num">
                                      <p:cBhvr additive="base">
                                        <p:cTn id="11" dur="500" fill="hold"/>
                                        <p:tgtEl>
                                          <p:spTgt spid="730">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0">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0">
                                            <p:txEl>
                                              <p:pRg st="7" end="7"/>
                                            </p:txEl>
                                          </p:spTgt>
                                        </p:tgtEl>
                                        <p:attrNameLst>
                                          <p:attrName>style.visibility</p:attrName>
                                        </p:attrNameLst>
                                      </p:cBhvr>
                                      <p:to>
                                        <p:strVal val="visible"/>
                                      </p:to>
                                    </p:set>
                                    <p:anim calcmode="lin" valueType="num">
                                      <p:cBhvr additive="base">
                                        <p:cTn id="15" dur="500" fill="hold"/>
                                        <p:tgtEl>
                                          <p:spTgt spid="730">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dirty="0">
                <a:solidFill>
                  <a:srgbClr val="3F3F39"/>
                </a:solidFill>
                <a:latin typeface="Lucida Sans" panose="020B0602030504020204" pitchFamily="34" charset="0"/>
                <a:ea typeface="Allerta"/>
                <a:cs typeface="Allerta"/>
                <a:sym typeface="Allerta"/>
              </a:rPr>
              <a:t>How Do the Publishers’ Criteria Support Use of the IMET?</a:t>
            </a:r>
          </a:p>
        </p:txBody>
      </p:sp>
      <p:sp>
        <p:nvSpPr>
          <p:cNvPr id="492" name="Shape 49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480"/>
              </a:spcBef>
              <a:buClr>
                <a:srgbClr val="3F3F39"/>
              </a:buClr>
              <a:buSzPct val="85714"/>
              <a:buFont typeface="Arial" panose="020B0604020202020204" pitchFamily="34" charset="0"/>
              <a:buChar char="•"/>
            </a:pPr>
            <a:r>
              <a:rPr lang="en-US" sz="2400" dirty="0">
                <a:solidFill>
                  <a:srgbClr val="3F3F39"/>
                </a:solidFill>
                <a:latin typeface="Lucida Sans" panose="020B0602030504020204" pitchFamily="34" charset="0"/>
                <a:ea typeface="Allerta"/>
                <a:cs typeface="Allerta"/>
                <a:sym typeface="Allerta"/>
              </a:rPr>
              <a:t>Developed by the CCSSM writing team, to support faithful implementation by providing criteria for alignment to the Standards</a:t>
            </a:r>
          </a:p>
          <a:p>
            <a:pPr marR="0" lvl="0" indent="-342900" algn="l" rtl="0">
              <a:spcBef>
                <a:spcPts val="480"/>
              </a:spcBef>
              <a:buFont typeface="Arial" panose="020B0604020202020204" pitchFamily="34" charset="0"/>
              <a:buChar char="•"/>
            </a:pPr>
            <a:endParaRPr sz="2400" dirty="0">
              <a:solidFill>
                <a:srgbClr val="3F3F39"/>
              </a:solidFill>
              <a:latin typeface="Lucida Sans" panose="020B0602030504020204" pitchFamily="34" charset="0"/>
              <a:ea typeface="Allerta"/>
              <a:cs typeface="Allerta"/>
              <a:sym typeface="Allerta"/>
            </a:endParaRPr>
          </a:p>
          <a:p>
            <a:pPr marL="342900" marR="0" lvl="0" indent="-368300" algn="l" rtl="0">
              <a:spcBef>
                <a:spcPts val="480"/>
              </a:spcBef>
              <a:buClr>
                <a:srgbClr val="3F3F39"/>
              </a:buClr>
              <a:buSzPct val="100000"/>
              <a:buFont typeface="Arial" panose="020B0604020202020204" pitchFamily="34" charset="0"/>
              <a:buChar char="•"/>
            </a:pPr>
            <a:r>
              <a:rPr lang="en-US" sz="2400" dirty="0">
                <a:solidFill>
                  <a:srgbClr val="3F3F39"/>
                </a:solidFill>
                <a:latin typeface="Lucida Sans" panose="020B0602030504020204" pitchFamily="34" charset="0"/>
                <a:ea typeface="Allerta"/>
                <a:cs typeface="Allerta"/>
                <a:sym typeface="Allerta"/>
              </a:rPr>
              <a:t>Provide detail and further guidance on criteria and metrics of the IMET</a:t>
            </a:r>
          </a:p>
        </p:txBody>
      </p:sp>
    </p:spTree>
    <p:extLst>
      <p:ext uri="{BB962C8B-B14F-4D97-AF65-F5344CB8AC3E}">
        <p14:creationId xmlns:p14="http://schemas.microsoft.com/office/powerpoint/2010/main" val="3455009525"/>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8" name="Shape 498"/>
          <p:cNvPicPr preferRelativeResize="0">
            <a:picLocks noGrp="1"/>
          </p:cNvPicPr>
          <p:nvPr>
            <p:ph type="body" idx="1"/>
          </p:nvPr>
        </p:nvPicPr>
        <p:blipFill rotWithShape="1">
          <a:blip r:embed="rId3">
            <a:alphaModFix/>
          </a:blip>
          <a:srcRect/>
          <a:stretch/>
        </p:blipFill>
        <p:spPr>
          <a:xfrm>
            <a:off x="5176548" y="781050"/>
            <a:ext cx="3510251" cy="4525963"/>
          </a:xfrm>
          <a:prstGeom prst="rect">
            <a:avLst/>
          </a:prstGeom>
          <a:noFill/>
          <a:ln>
            <a:noFill/>
          </a:ln>
        </p:spPr>
      </p:pic>
      <p:sp>
        <p:nvSpPr>
          <p:cNvPr id="499" name="Shape 499"/>
          <p:cNvSpPr txBox="1">
            <a:spLocks noGrp="1"/>
          </p:cNvSpPr>
          <p:nvPr>
            <p:ph type="sldNum" idx="4294967295"/>
          </p:nvPr>
        </p:nvSpPr>
        <p:spPr>
          <a:xfrm>
            <a:off x="7010400" y="6542087"/>
            <a:ext cx="2133599" cy="3206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 </a:t>
            </a:r>
          </a:p>
        </p:txBody>
      </p:sp>
      <p:sp>
        <p:nvSpPr>
          <p:cNvPr id="500" name="Shape 500"/>
          <p:cNvSpPr txBox="1">
            <a:spLocks noGrp="1"/>
          </p:cNvSpPr>
          <p:nvPr>
            <p:ph type="body" idx="4294967295"/>
          </p:nvPr>
        </p:nvSpPr>
        <p:spPr>
          <a:xfrm>
            <a:off x="476250" y="986631"/>
            <a:ext cx="4114800" cy="4343400"/>
          </a:xfrm>
          <a:prstGeom prst="rect">
            <a:avLst/>
          </a:prstGeom>
          <a:noFill/>
          <a:ln>
            <a:noFill/>
          </a:ln>
        </p:spPr>
        <p:txBody>
          <a:bodyPr lIns="91425" tIns="45700" rIns="91425" bIns="45700" anchor="t" anchorCtr="0">
            <a:noAutofit/>
          </a:bodyPr>
          <a:lstStyle/>
          <a:p>
            <a:pPr marL="0" marR="0" lvl="0" indent="0" algn="l" rtl="0">
              <a:spcBef>
                <a:spcPts val="0"/>
              </a:spcBef>
              <a:buClr>
                <a:srgbClr val="3F3F39"/>
              </a:buClr>
              <a:buSzPct val="25000"/>
              <a:buFont typeface="Arial"/>
              <a:buNone/>
            </a:pPr>
            <a:r>
              <a:rPr lang="en-US" sz="3000" b="0" i="0" u="none" strike="noStrike" cap="none" baseline="0" dirty="0">
                <a:solidFill>
                  <a:srgbClr val="3F3F39"/>
                </a:solidFill>
                <a:latin typeface="Lucida Sans" panose="020B0602030504020204" pitchFamily="34" charset="0"/>
                <a:ea typeface="Allerta"/>
                <a:cs typeface="Allerta"/>
                <a:sym typeface="Allerta"/>
              </a:rPr>
              <a:t>“These standards are not intended  to be new names for old ways of doing business. They are a call to take the next step.” </a:t>
            </a:r>
          </a:p>
          <a:p>
            <a:pPr marL="342900" marR="0" lvl="0" indent="-342900" algn="l" rtl="0">
              <a:spcBef>
                <a:spcPts val="480"/>
              </a:spcBef>
              <a:buClr>
                <a:schemeClr val="dk1"/>
              </a:buClr>
              <a:buSzPct val="25000"/>
              <a:buFont typeface="Arial"/>
              <a:buNone/>
            </a:pPr>
            <a:r>
              <a:rPr lang="en-US" sz="2400" b="0" i="0" u="none" strike="noStrike" cap="none" baseline="0" dirty="0">
                <a:solidFill>
                  <a:srgbClr val="3F3F39"/>
                </a:solidFill>
                <a:latin typeface="Lucida Sans" panose="020B0602030504020204" pitchFamily="34" charset="0"/>
                <a:ea typeface="Calibri"/>
                <a:cs typeface="Calibri"/>
                <a:sym typeface="Calibri"/>
              </a:rPr>
              <a:t>                   </a:t>
            </a:r>
          </a:p>
          <a:p>
            <a:pPr marL="342900" marR="0" lvl="0" indent="-342900" algn="l" rtl="0">
              <a:spcBef>
                <a:spcPts val="480"/>
              </a:spcBef>
              <a:buClr>
                <a:schemeClr val="dk1"/>
              </a:buClr>
              <a:buSzPct val="25000"/>
              <a:buFont typeface="Arial"/>
              <a:buNone/>
            </a:pPr>
            <a:r>
              <a:rPr lang="en-US" sz="2400" b="0" i="0" u="none" strike="noStrike" cap="none" baseline="0" dirty="0">
                <a:solidFill>
                  <a:srgbClr val="3F3F39"/>
                </a:solidFill>
                <a:latin typeface="Lucida Sans" panose="020B0602030504020204" pitchFamily="34" charset="0"/>
                <a:ea typeface="Allerta"/>
                <a:cs typeface="Allerta"/>
                <a:sym typeface="Allerta"/>
              </a:rPr>
              <a:t>              −CCSSM, page 5</a:t>
            </a:r>
          </a:p>
        </p:txBody>
      </p:sp>
    </p:spTree>
    <p:extLst>
      <p:ext uri="{BB962C8B-B14F-4D97-AF65-F5344CB8AC3E}">
        <p14:creationId xmlns:p14="http://schemas.microsoft.com/office/powerpoint/2010/main" val="2424668637"/>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How Is </a:t>
            </a:r>
            <a:r>
              <a:rPr lang="en-US" sz="2800" dirty="0">
                <a:solidFill>
                  <a:srgbClr val="3F3F39"/>
                </a:solidFill>
                <a:latin typeface="Lucida Sans" panose="020B0602030504020204" pitchFamily="34" charset="0"/>
                <a:ea typeface="Allerta"/>
                <a:cs typeface="Allerta"/>
                <a:sym typeface="Allerta"/>
              </a:rPr>
              <a:t>R</a:t>
            </a:r>
            <a:r>
              <a:rPr lang="en-US" sz="2800" b="0" i="0" u="none" strike="noStrike" cap="none" baseline="0" dirty="0">
                <a:solidFill>
                  <a:srgbClr val="3F3F39"/>
                </a:solidFill>
                <a:latin typeface="Lucida Sans" panose="020B0602030504020204" pitchFamily="34" charset="0"/>
                <a:ea typeface="Allerta"/>
                <a:cs typeface="Allerta"/>
                <a:sym typeface="Allerta"/>
              </a:rPr>
              <a:t>eviewing </a:t>
            </a:r>
            <a:r>
              <a:rPr lang="en-US" sz="2800" dirty="0">
                <a:solidFill>
                  <a:srgbClr val="3F3F39"/>
                </a:solidFill>
                <a:latin typeface="Lucida Sans" panose="020B0602030504020204" pitchFamily="34" charset="0"/>
                <a:ea typeface="Allerta"/>
                <a:cs typeface="Allerta"/>
                <a:sym typeface="Allerta"/>
              </a:rPr>
              <a:t>U</a:t>
            </a:r>
            <a:r>
              <a:rPr lang="en-US" sz="2800" b="0" i="0" u="none" strike="noStrike" cap="none" baseline="0" dirty="0">
                <a:solidFill>
                  <a:srgbClr val="3F3F39"/>
                </a:solidFill>
                <a:latin typeface="Lucida Sans" panose="020B0602030504020204" pitchFamily="34" charset="0"/>
                <a:ea typeface="Allerta"/>
                <a:cs typeface="Allerta"/>
                <a:sym typeface="Allerta"/>
              </a:rPr>
              <a:t>sing the IMET Different?</a:t>
            </a:r>
          </a:p>
        </p:txBody>
      </p:sp>
      <p:sp>
        <p:nvSpPr>
          <p:cNvPr id="507" name="Shape 50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buClr>
                <a:srgbClr val="3F3F39"/>
              </a:buClr>
              <a:buSzPct val="25000"/>
              <a:buFont typeface="Arial"/>
              <a:buNone/>
            </a:pPr>
            <a:r>
              <a:rPr lang="en-US" sz="2400" b="0" i="0" u="none" strike="noStrike" cap="none" baseline="0" dirty="0">
                <a:solidFill>
                  <a:srgbClr val="3F3F39"/>
                </a:solidFill>
                <a:latin typeface="Lucida Sans" panose="020B0602030504020204" pitchFamily="34" charset="0"/>
                <a:ea typeface="Allerta"/>
                <a:cs typeface="Allerta"/>
                <a:sym typeface="Allerta"/>
              </a:rPr>
              <a:t>Traditionally, judging alignment has been approached as a crosswalking exercise. But crosswalking can result in large percentages of “aligned content” while obscuring the fact that the materials in question align not at all to the letter or the spirit of the standards being implemented. </a:t>
            </a:r>
          </a:p>
          <a:p>
            <a:pPr marL="342900" marR="0" lvl="0" indent="-190500" algn="l" rtl="0">
              <a:spcBef>
                <a:spcPts val="480"/>
              </a:spcBef>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endParaRPr>
          </a:p>
          <a:p>
            <a:pPr marL="0" marR="0" lvl="0" indent="0" algn="r" rtl="0">
              <a:spcBef>
                <a:spcPts val="480"/>
              </a:spcBef>
              <a:buClr>
                <a:srgbClr val="3F3F39"/>
              </a:buClr>
              <a:buSzPct val="25000"/>
              <a:buFont typeface="Arial"/>
              <a:buNone/>
            </a:pPr>
            <a:r>
              <a:rPr lang="en-US" sz="2400" b="0" i="1" u="none" strike="noStrike" cap="none" baseline="0" dirty="0">
                <a:solidFill>
                  <a:srgbClr val="3F3F39"/>
                </a:solidFill>
                <a:latin typeface="Lucida Sans" panose="020B0602030504020204" pitchFamily="34" charset="0"/>
                <a:ea typeface="Allerta"/>
                <a:cs typeface="Allerta"/>
                <a:sym typeface="Allerta"/>
              </a:rPr>
              <a:t>- K-8 Publishers’ Criteria, Spring 2013, p. 1</a:t>
            </a:r>
          </a:p>
        </p:txBody>
      </p:sp>
    </p:spTree>
    <p:extLst>
      <p:ext uri="{BB962C8B-B14F-4D97-AF65-F5344CB8AC3E}">
        <p14:creationId xmlns:p14="http://schemas.microsoft.com/office/powerpoint/2010/main" val="3508656579"/>
      </p:ext>
    </p:extLst>
  </p:cSld>
  <p:clrMapOvr>
    <a:masterClrMapping/>
  </p:clrMapOvr>
  <p:transition spd="slow">
    <p:cut/>
  </p:transition>
</p:sld>
</file>

<file path=ppt/theme/theme1.xml><?xml version="1.0" encoding="utf-8"?>
<a:theme xmlns:a="http://schemas.openxmlformats.org/drawingml/2006/main" name="SAP-ATC-PPT-Template-0w5m">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P-ATC-PPT-Template-khkl (3)">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P-ATC-PPT-Template-khkl (3)">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13641</TotalTime>
  <Words>8622</Words>
  <Application>Microsoft Office PowerPoint</Application>
  <PresentationFormat>On-screen Show (4:3)</PresentationFormat>
  <Paragraphs>591</Paragraphs>
  <Slides>47</Slides>
  <Notes>47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47</vt:i4>
      </vt:variant>
    </vt:vector>
  </HeadingPairs>
  <TitlesOfParts>
    <vt:vector size="55" baseType="lpstr">
      <vt:lpstr>Calibri</vt:lpstr>
      <vt:lpstr>Lucida Sans</vt:lpstr>
      <vt:lpstr>Allerta</vt:lpstr>
      <vt:lpstr>Arial</vt:lpstr>
      <vt:lpstr>Noto Symbol</vt:lpstr>
      <vt:lpstr>SAP-ATC-PPT-Template-0w5m</vt:lpstr>
      <vt:lpstr>SAP-ATC-PPT-Template-khkl (3)</vt:lpstr>
      <vt:lpstr>SAP-ATC-PPT-Template-khkl (3)</vt:lpstr>
      <vt:lpstr>Introduction to the Instructional Materials Evaluation Tool (IMET): Mathematics</vt:lpstr>
      <vt:lpstr>PowerPoint Presentation</vt:lpstr>
      <vt:lpstr>Essential Questions</vt:lpstr>
      <vt:lpstr>Goals</vt:lpstr>
      <vt:lpstr>Agenda</vt:lpstr>
      <vt:lpstr>What Is the IMET?</vt:lpstr>
      <vt:lpstr>How Do the Publishers’ Criteria Support Use of the IMET?</vt:lpstr>
      <vt:lpstr>PowerPoint Presentation</vt:lpstr>
      <vt:lpstr>How Is Reviewing Using the IMET Different?</vt:lpstr>
      <vt:lpstr>What’s in the IMET?</vt:lpstr>
      <vt:lpstr>PowerPoint Presentation</vt:lpstr>
      <vt:lpstr>Shift 1: Focus</vt:lpstr>
      <vt:lpstr>Shift 2: Coherence</vt:lpstr>
      <vt:lpstr>Shift 3: Rigor</vt:lpstr>
      <vt:lpstr>How Is the IMET Organized?</vt:lpstr>
      <vt:lpstr>Activity Discussion Questions</vt:lpstr>
      <vt:lpstr>Focus</vt:lpstr>
      <vt:lpstr>Focus</vt:lpstr>
      <vt:lpstr>The Shape of Math in A+ Countries</vt:lpstr>
      <vt:lpstr>Focus Through Domains</vt:lpstr>
      <vt:lpstr>Key Areas of Focus in Mathematics</vt:lpstr>
      <vt:lpstr>Cluster Emphases</vt:lpstr>
      <vt:lpstr>Focus</vt:lpstr>
      <vt:lpstr>NN Metric 1A:  Topics That Crowd Out Focus in Elementary Grades</vt:lpstr>
      <vt:lpstr>Focus</vt:lpstr>
      <vt:lpstr>Discussion - Focus in Instructional Materials</vt:lpstr>
      <vt:lpstr>Coherence</vt:lpstr>
      <vt:lpstr>Coherence</vt:lpstr>
      <vt:lpstr>Coherence: Think Across Grades</vt:lpstr>
      <vt:lpstr>PowerPoint Presentation</vt:lpstr>
      <vt:lpstr>Coherence: Link to Major Topics Within Grades </vt:lpstr>
      <vt:lpstr>Coherence: Link to Major Topics Within Grades </vt:lpstr>
      <vt:lpstr>Discussion - Coherence in Instructional Materials</vt:lpstr>
      <vt:lpstr>Non Negotiable vs. Alignment Criteria</vt:lpstr>
      <vt:lpstr>Rigor</vt:lpstr>
      <vt:lpstr>What Is Rigor?</vt:lpstr>
      <vt:lpstr>The Three-Legged Stool</vt:lpstr>
      <vt:lpstr>Conceptual Understanding</vt:lpstr>
      <vt:lpstr>Procedural Skill and Fluency</vt:lpstr>
      <vt:lpstr>Application</vt:lpstr>
      <vt:lpstr>Discussion - Rigor in Instructional Materials</vt:lpstr>
      <vt:lpstr>Standards for Mathematical Practice</vt:lpstr>
      <vt:lpstr>Access for All Students</vt:lpstr>
      <vt:lpstr>Essential Questions</vt:lpstr>
      <vt:lpstr>Use Cases for the IMET</vt:lpstr>
      <vt:lpstr>Want to Learn More?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Instructional Materials Evaluation Tool (IMET): Mathematics</dc:title>
  <dc:creator>Marni</dc:creator>
  <cp:lastModifiedBy>Pascale Joseph</cp:lastModifiedBy>
  <cp:revision>127</cp:revision>
  <cp:lastPrinted>2015-11-16T14:41:37Z</cp:lastPrinted>
  <dcterms:modified xsi:type="dcterms:W3CDTF">2020-01-23T18:33:45Z</dcterms:modified>
</cp:coreProperties>
</file>