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311" r:id="rId2"/>
    <p:sldId id="378" r:id="rId3"/>
    <p:sldId id="343" r:id="rId4"/>
    <p:sldId id="425" r:id="rId5"/>
    <p:sldId id="350" r:id="rId6"/>
    <p:sldId id="471" r:id="rId7"/>
    <p:sldId id="426" r:id="rId8"/>
    <p:sldId id="384" r:id="rId9"/>
    <p:sldId id="385" r:id="rId10"/>
    <p:sldId id="351" r:id="rId11"/>
    <p:sldId id="427" r:id="rId12"/>
    <p:sldId id="428" r:id="rId13"/>
    <p:sldId id="429" r:id="rId14"/>
    <p:sldId id="430" r:id="rId15"/>
    <p:sldId id="431" r:id="rId16"/>
    <p:sldId id="432" r:id="rId17"/>
    <p:sldId id="433" r:id="rId18"/>
    <p:sldId id="412" r:id="rId19"/>
    <p:sldId id="472" r:id="rId20"/>
    <p:sldId id="414" r:id="rId21"/>
    <p:sldId id="434" r:id="rId22"/>
    <p:sldId id="435" r:id="rId23"/>
    <p:sldId id="322" r:id="rId24"/>
    <p:sldId id="346" r:id="rId25"/>
    <p:sldId id="507" r:id="rId26"/>
    <p:sldId id="408" r:id="rId27"/>
    <p:sldId id="436" r:id="rId28"/>
    <p:sldId id="437" r:id="rId29"/>
    <p:sldId id="438" r:id="rId30"/>
    <p:sldId id="363" r:id="rId31"/>
    <p:sldId id="440" r:id="rId32"/>
    <p:sldId id="358" r:id="rId33"/>
    <p:sldId id="362" r:id="rId34"/>
    <p:sldId id="439" r:id="rId35"/>
    <p:sldId id="441" r:id="rId36"/>
    <p:sldId id="379" r:id="rId37"/>
    <p:sldId id="442" r:id="rId38"/>
    <p:sldId id="451" r:id="rId39"/>
    <p:sldId id="506" r:id="rId40"/>
    <p:sldId id="365" r:id="rId41"/>
    <p:sldId id="443" r:id="rId42"/>
    <p:sldId id="367" r:id="rId43"/>
    <p:sldId id="481" r:id="rId44"/>
    <p:sldId id="493" r:id="rId45"/>
    <p:sldId id="444" r:id="rId46"/>
    <p:sldId id="445" r:id="rId47"/>
    <p:sldId id="489" r:id="rId48"/>
    <p:sldId id="460" r:id="rId49"/>
    <p:sldId id="476" r:id="rId50"/>
    <p:sldId id="477" r:id="rId51"/>
    <p:sldId id="482" r:id="rId52"/>
    <p:sldId id="483" r:id="rId53"/>
    <p:sldId id="498" r:id="rId54"/>
    <p:sldId id="505" r:id="rId55"/>
    <p:sldId id="487" r:id="rId56"/>
    <p:sldId id="488" r:id="rId57"/>
    <p:sldId id="490" r:id="rId58"/>
    <p:sldId id="491"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 id="7" name="Activate_EK" initials="EK" lastIdx="1" clrIdx="7"/>
  <p:cmAuthor id="1" name="Cathy Schmidt" initials="" lastIdx="27" clrIdx="1"/>
  <p:cmAuthor id="8" name="Emily" initials="EK" lastIdx="20" clrIdx="8"/>
  <p:cmAuthor id="2" name="Admin" initials="A" lastIdx="17" clrIdx="2"/>
  <p:cmAuthor id="9" name="nbravo" initials="nab" lastIdx="12" clrIdx="9"/>
  <p:cmAuthor id="3" name="emk" initials="e" lastIdx="58" clrIdx="3"/>
  <p:cmAuthor id="4" name="Marni Greenstein" initials="MG" lastIdx="32" clrIdx="4"/>
  <p:cmAuthor id="5" name="Carey Swanson" initials="CS" lastIdx="152" clrIdx="5"/>
  <p:cmAuthor id="6" name="Nicole Bravo" initials="NB"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021"/>
    <a:srgbClr val="2B9650"/>
    <a:srgbClr val="24A469"/>
    <a:srgbClr val="3F3F39"/>
    <a:srgbClr val="0E6641"/>
    <a:srgbClr val="000000"/>
    <a:srgbClr val="23593E"/>
    <a:srgbClr val="EC6302"/>
    <a:srgbClr val="416795"/>
    <a:srgbClr val="23A3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7684" autoAdjust="0"/>
  </p:normalViewPr>
  <p:slideViewPr>
    <p:cSldViewPr snapToGrid="0" snapToObjects="1">
      <p:cViewPr varScale="1">
        <p:scale>
          <a:sx n="49" d="100"/>
          <a:sy n="49" d="100"/>
        </p:scale>
        <p:origin x="1806" y="36"/>
      </p:cViewPr>
      <p:guideLst>
        <p:guide orient="horz" pos="3969"/>
        <p:guide orient="horz" pos="3006"/>
        <p:guide orient="horz" pos="3486"/>
        <p:guide pos="19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1" d="100"/>
          <a:sy n="111" d="100"/>
        </p:scale>
        <p:origin x="-26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2400" dirty="0">
                <a:latin typeface="Lucida Sans" panose="020B0602030504020204" pitchFamily="34" charset="0"/>
              </a:rPr>
              <a:t>Measure of Comprehension</a:t>
            </a:r>
          </a:p>
        </c:rich>
      </c:tx>
      <c:layout>
        <c:manualLayout>
          <c:xMode val="edge"/>
          <c:yMode val="edge"/>
          <c:x val="0.245286018173488"/>
          <c:y val="2.3699979410254101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Qualitative Measure of Comprehension</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43AD-4A84-A247-B7FB288FA34C}"/>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43AD-4A84-A247-B7FB288FA34C}"/>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5-43AD-4A84-A247-B7FB288FA34C}"/>
              </c:ext>
            </c:extLst>
          </c:dPt>
          <c:cat>
            <c:strRef>
              <c:f>Sheet1!$A$2:$A$5</c:f>
              <c:strCache>
                <c:ptCount val="4"/>
                <c:pt idx="0">
                  <c:v>high reading ability &amp; high knowledge </c:v>
                </c:pt>
                <c:pt idx="1">
                  <c:v>low reading ability &amp; high knowledge</c:v>
                </c:pt>
                <c:pt idx="2">
                  <c:v>high reading ability &amp; low knowledge</c:v>
                </c:pt>
                <c:pt idx="3">
                  <c:v>low reading ability &amp;  low knowledge </c:v>
                </c:pt>
              </c:strCache>
            </c:strRef>
          </c:cat>
          <c:val>
            <c:numRef>
              <c:f>Sheet1!$B$2:$B$5</c:f>
              <c:numCache>
                <c:formatCode>0%</c:formatCode>
                <c:ptCount val="4"/>
                <c:pt idx="0">
                  <c:v>0.86250000000000004</c:v>
                </c:pt>
                <c:pt idx="1">
                  <c:v>0.80833333333333302</c:v>
                </c:pt>
                <c:pt idx="2">
                  <c:v>0.52916666666666701</c:v>
                </c:pt>
                <c:pt idx="3">
                  <c:v>0.42916666666666697</c:v>
                </c:pt>
              </c:numCache>
            </c:numRef>
          </c:val>
          <c:extLst>
            <c:ext xmlns:c16="http://schemas.microsoft.com/office/drawing/2014/chart" uri="{C3380CC4-5D6E-409C-BE32-E72D297353CC}">
              <c16:uniqueId val="{00000006-43AD-4A84-A247-B7FB288FA34C}"/>
            </c:ext>
          </c:extLst>
        </c:ser>
        <c:dLbls>
          <c:showLegendKey val="0"/>
          <c:showVal val="0"/>
          <c:showCatName val="0"/>
          <c:showSerName val="0"/>
          <c:showPercent val="0"/>
          <c:showBubbleSize val="0"/>
        </c:dLbls>
        <c:gapWidth val="219"/>
        <c:overlap val="-27"/>
        <c:axId val="128606160"/>
        <c:axId val="128606552"/>
      </c:barChart>
      <c:catAx>
        <c:axId val="12860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crossAx val="128606552"/>
        <c:crosses val="autoZero"/>
        <c:auto val="1"/>
        <c:lblAlgn val="ctr"/>
        <c:lblOffset val="100"/>
        <c:noMultiLvlLbl val="0"/>
      </c:catAx>
      <c:valAx>
        <c:axId val="128606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128606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4B7F8-2138-4D49-9E05-0FF119AA94CB}" type="doc">
      <dgm:prSet loTypeId="urn:microsoft.com/office/officeart/2005/8/layout/cycle4#1" loCatId="relationship" qsTypeId="urn:microsoft.com/office/officeart/2005/8/quickstyle/simple5" qsCatId="simple" csTypeId="urn:microsoft.com/office/officeart/2005/8/colors/colorful1#1" csCatId="colorful" phldr="1"/>
      <dgm:spPr/>
      <dgm:t>
        <a:bodyPr/>
        <a:lstStyle/>
        <a:p>
          <a:endParaRPr lang="en-US"/>
        </a:p>
      </dgm:t>
    </dgm:pt>
    <dgm:pt modelId="{E38C9B5E-1964-4295-BBFA-5EAA8E1C056C}">
      <dgm:prSet phldrT="[Text]" custT="1"/>
      <dgm:spPr/>
      <dgm:t>
        <a:bodyPr/>
        <a:lstStyle/>
        <a:p>
          <a:r>
            <a:rPr lang="en-US" sz="1500" dirty="0">
              <a:latin typeface="Lucida Sans" panose="020B0602030504020204" pitchFamily="34" charset="0"/>
            </a:rPr>
            <a:t>Layers of meaning</a:t>
          </a:r>
        </a:p>
      </dgm:t>
    </dgm:pt>
    <dgm:pt modelId="{22B6E53D-E2EE-4C76-AEE0-3894C8B632F3}" type="parTrans" cxnId="{AFA52342-4D62-4574-B20C-B0F499548A95}">
      <dgm:prSet/>
      <dgm:spPr/>
      <dgm:t>
        <a:bodyPr/>
        <a:lstStyle/>
        <a:p>
          <a:endParaRPr lang="en-US"/>
        </a:p>
      </dgm:t>
    </dgm:pt>
    <dgm:pt modelId="{EEED673F-64CB-4959-8BF6-2E8EC3AA6B0B}" type="sibTrans" cxnId="{AFA52342-4D62-4574-B20C-B0F499548A95}">
      <dgm:prSet/>
      <dgm:spPr/>
      <dgm:t>
        <a:bodyPr/>
        <a:lstStyle/>
        <a:p>
          <a:endParaRPr lang="en-US"/>
        </a:p>
      </dgm:t>
    </dgm:pt>
    <dgm:pt modelId="{93724733-CBA2-476B-BA99-77D46F9E433B}">
      <dgm:prSet phldrT="[Text]"/>
      <dgm:spPr/>
      <dgm:t>
        <a:bodyPr/>
        <a:lstStyle/>
        <a:p>
          <a:r>
            <a:rPr lang="en-US" dirty="0"/>
            <a:t>Structure</a:t>
          </a:r>
        </a:p>
      </dgm:t>
    </dgm:pt>
    <dgm:pt modelId="{2AF1C4BF-FBA5-4BF8-B1E2-67D31190996F}" type="parTrans" cxnId="{D44A3258-7B29-4958-8DC9-ABEE63EFEA24}">
      <dgm:prSet/>
      <dgm:spPr/>
      <dgm:t>
        <a:bodyPr/>
        <a:lstStyle/>
        <a:p>
          <a:endParaRPr lang="en-US"/>
        </a:p>
      </dgm:t>
    </dgm:pt>
    <dgm:pt modelId="{E95B2777-B98E-43E1-9C6B-C52E8F0FB420}" type="sibTrans" cxnId="{D44A3258-7B29-4958-8DC9-ABEE63EFEA24}">
      <dgm:prSet/>
      <dgm:spPr/>
      <dgm:t>
        <a:bodyPr/>
        <a:lstStyle/>
        <a:p>
          <a:endParaRPr lang="en-US"/>
        </a:p>
      </dgm:t>
    </dgm:pt>
    <dgm:pt modelId="{A55A99A3-CAF5-48F2-BA03-954768FD1EC3}">
      <dgm:prSet phldrT="[Text]" custT="1"/>
      <dgm:spPr/>
      <dgm:t>
        <a:bodyPr/>
        <a:lstStyle/>
        <a:p>
          <a:r>
            <a:rPr lang="en-US" sz="1500" dirty="0">
              <a:latin typeface="Lucida Sans" panose="020B0602030504020204" pitchFamily="34" charset="0"/>
            </a:rPr>
            <a:t>Text features</a:t>
          </a:r>
        </a:p>
      </dgm:t>
    </dgm:pt>
    <dgm:pt modelId="{79BAF4AD-44E3-4A50-8967-C666DA8D8DA1}" type="parTrans" cxnId="{A2E86C70-91BC-48F4-8425-97D1DA103B12}">
      <dgm:prSet/>
      <dgm:spPr/>
      <dgm:t>
        <a:bodyPr/>
        <a:lstStyle/>
        <a:p>
          <a:endParaRPr lang="en-US"/>
        </a:p>
      </dgm:t>
    </dgm:pt>
    <dgm:pt modelId="{696D47EB-3F97-463F-BB52-30B9F126103D}" type="sibTrans" cxnId="{A2E86C70-91BC-48F4-8425-97D1DA103B12}">
      <dgm:prSet/>
      <dgm:spPr/>
      <dgm:t>
        <a:bodyPr/>
        <a:lstStyle/>
        <a:p>
          <a:endParaRPr lang="en-US"/>
        </a:p>
      </dgm:t>
    </dgm:pt>
    <dgm:pt modelId="{45250F70-23E2-4736-8D37-A2F331823421}">
      <dgm:prSet phldrT="[Text]"/>
      <dgm:spPr/>
      <dgm:t>
        <a:bodyPr/>
        <a:lstStyle/>
        <a:p>
          <a:r>
            <a:rPr lang="en-US" dirty="0"/>
            <a:t>Knowledge</a:t>
          </a:r>
        </a:p>
      </dgm:t>
    </dgm:pt>
    <dgm:pt modelId="{830DAE69-10C3-4786-8DF7-5107F7888FA3}" type="parTrans" cxnId="{DDA257F7-32C8-4D29-9DBF-273B41C38A2C}">
      <dgm:prSet/>
      <dgm:spPr/>
      <dgm:t>
        <a:bodyPr/>
        <a:lstStyle/>
        <a:p>
          <a:endParaRPr lang="en-US"/>
        </a:p>
      </dgm:t>
    </dgm:pt>
    <dgm:pt modelId="{02FF2277-702E-419E-BC9E-C561CC040A3A}" type="sibTrans" cxnId="{DDA257F7-32C8-4D29-9DBF-273B41C38A2C}">
      <dgm:prSet/>
      <dgm:spPr/>
      <dgm:t>
        <a:bodyPr/>
        <a:lstStyle/>
        <a:p>
          <a:endParaRPr lang="en-US"/>
        </a:p>
      </dgm:t>
    </dgm:pt>
    <dgm:pt modelId="{B6C8453C-C1D3-48E1-8935-5C59F0B9CB83}">
      <dgm:prSet phldrT="[Text]" custT="1"/>
      <dgm:spPr/>
      <dgm:t>
        <a:bodyPr anchor="b"/>
        <a:lstStyle/>
        <a:p>
          <a:pPr algn="r"/>
          <a:r>
            <a:rPr lang="en-US" sz="1500" dirty="0">
              <a:latin typeface="Lucida Sans" panose="020B0602030504020204" pitchFamily="34" charset="0"/>
            </a:rPr>
            <a:t>Background &amp; experiences</a:t>
          </a:r>
        </a:p>
      </dgm:t>
    </dgm:pt>
    <dgm:pt modelId="{0433F126-BD17-4C98-B37E-EEF5E2891C65}" type="parTrans" cxnId="{DD1BBDEF-B3AE-48E4-BEAF-F45FDDF377AD}">
      <dgm:prSet/>
      <dgm:spPr/>
      <dgm:t>
        <a:bodyPr/>
        <a:lstStyle/>
        <a:p>
          <a:endParaRPr lang="en-US"/>
        </a:p>
      </dgm:t>
    </dgm:pt>
    <dgm:pt modelId="{85FD461B-2177-463E-A3DD-5F28CFC65AE4}" type="sibTrans" cxnId="{DD1BBDEF-B3AE-48E4-BEAF-F45FDDF377AD}">
      <dgm:prSet/>
      <dgm:spPr/>
      <dgm:t>
        <a:bodyPr/>
        <a:lstStyle/>
        <a:p>
          <a:endParaRPr lang="en-US"/>
        </a:p>
      </dgm:t>
    </dgm:pt>
    <dgm:pt modelId="{785CC3B0-0DD5-4C61-B467-F1B8EC6B106E}">
      <dgm:prSet phldrT="[Text]"/>
      <dgm:spPr/>
      <dgm:t>
        <a:bodyPr/>
        <a:lstStyle/>
        <a:p>
          <a:r>
            <a:rPr lang="en-US" dirty="0"/>
            <a:t>Language</a:t>
          </a:r>
        </a:p>
      </dgm:t>
    </dgm:pt>
    <dgm:pt modelId="{8C2334BA-0CF7-4ADF-8553-729F6FAAC818}" type="parTrans" cxnId="{EB0FAFB9-E7FF-4273-B14F-329B95FA15EC}">
      <dgm:prSet/>
      <dgm:spPr/>
      <dgm:t>
        <a:bodyPr/>
        <a:lstStyle/>
        <a:p>
          <a:endParaRPr lang="en-US"/>
        </a:p>
      </dgm:t>
    </dgm:pt>
    <dgm:pt modelId="{A91A5E9D-163E-4C4C-B517-2D93D069C066}" type="sibTrans" cxnId="{EB0FAFB9-E7FF-4273-B14F-329B95FA15EC}">
      <dgm:prSet/>
      <dgm:spPr/>
      <dgm:t>
        <a:bodyPr/>
        <a:lstStyle/>
        <a:p>
          <a:endParaRPr lang="en-US"/>
        </a:p>
      </dgm:t>
    </dgm:pt>
    <dgm:pt modelId="{B34373BC-EDB7-4350-8C33-84E08B324F98}">
      <dgm:prSet phldrT="[Text]" custT="1"/>
      <dgm:spPr/>
      <dgm:t>
        <a:bodyPr anchor="b"/>
        <a:lstStyle/>
        <a:p>
          <a:pPr algn="l"/>
          <a:r>
            <a:rPr lang="en-US" sz="1500" dirty="0">
              <a:latin typeface="Lucida Sans" panose="020B0602030504020204" pitchFamily="34" charset="0"/>
            </a:rPr>
            <a:t>Vocabulary</a:t>
          </a:r>
        </a:p>
      </dgm:t>
    </dgm:pt>
    <dgm:pt modelId="{C0F440C5-A02C-4760-B9EE-D87FBE04926A}" type="parTrans" cxnId="{B635813D-C3E5-4254-AB1E-1E336546D878}">
      <dgm:prSet/>
      <dgm:spPr/>
      <dgm:t>
        <a:bodyPr/>
        <a:lstStyle/>
        <a:p>
          <a:endParaRPr lang="en-US"/>
        </a:p>
      </dgm:t>
    </dgm:pt>
    <dgm:pt modelId="{CDFBB874-DB74-44F7-A72D-128804C91397}" type="sibTrans" cxnId="{B635813D-C3E5-4254-AB1E-1E336546D878}">
      <dgm:prSet/>
      <dgm:spPr/>
      <dgm:t>
        <a:bodyPr/>
        <a:lstStyle/>
        <a:p>
          <a:endParaRPr lang="en-US"/>
        </a:p>
      </dgm:t>
    </dgm:pt>
    <dgm:pt modelId="{EC1F7C94-691B-4472-9936-9D80919E925A}">
      <dgm:prSet phldrT="[Text]" custT="1"/>
      <dgm:spPr/>
      <dgm:t>
        <a:bodyPr/>
        <a:lstStyle/>
        <a:p>
          <a:r>
            <a:rPr lang="en-US" sz="1500" dirty="0">
              <a:latin typeface="Lucida Sans" panose="020B0602030504020204" pitchFamily="34" charset="0"/>
            </a:rPr>
            <a:t>Purpose</a:t>
          </a:r>
        </a:p>
      </dgm:t>
    </dgm:pt>
    <dgm:pt modelId="{C1EE8E72-78E6-4076-B398-6932B89DB816}" type="parTrans" cxnId="{66A3F1A0-2DE6-4753-9AF5-4621DECC5258}">
      <dgm:prSet/>
      <dgm:spPr/>
      <dgm:t>
        <a:bodyPr/>
        <a:lstStyle/>
        <a:p>
          <a:endParaRPr lang="en-US"/>
        </a:p>
      </dgm:t>
    </dgm:pt>
    <dgm:pt modelId="{BD38F93A-949C-4F48-9BBA-1F4F30D0EF3C}" type="sibTrans" cxnId="{66A3F1A0-2DE6-4753-9AF5-4621DECC5258}">
      <dgm:prSet/>
      <dgm:spPr/>
      <dgm:t>
        <a:bodyPr/>
        <a:lstStyle/>
        <a:p>
          <a:endParaRPr lang="en-US"/>
        </a:p>
      </dgm:t>
    </dgm:pt>
    <dgm:pt modelId="{5C85F881-ACC9-4BD2-9B65-E00A09F63EBC}">
      <dgm:prSet phldrT="[Text]" custT="1"/>
      <dgm:spPr/>
      <dgm:t>
        <a:bodyPr/>
        <a:lstStyle/>
        <a:p>
          <a:r>
            <a:rPr lang="en-US" sz="1500" dirty="0">
              <a:latin typeface="Lucida Sans" panose="020B0602030504020204" pitchFamily="34" charset="0"/>
            </a:rPr>
            <a:t>Concept complexity</a:t>
          </a:r>
        </a:p>
      </dgm:t>
    </dgm:pt>
    <dgm:pt modelId="{EE77DE8F-E2F8-40A9-9B1B-D0A61432CC3A}" type="parTrans" cxnId="{34C4826E-286F-4DBE-994D-7C1CE7E272B9}">
      <dgm:prSet/>
      <dgm:spPr/>
      <dgm:t>
        <a:bodyPr/>
        <a:lstStyle/>
        <a:p>
          <a:endParaRPr lang="en-US"/>
        </a:p>
      </dgm:t>
    </dgm:pt>
    <dgm:pt modelId="{E1A53EE2-D62A-45AA-9AEF-537F85C6BA2B}" type="sibTrans" cxnId="{34C4826E-286F-4DBE-994D-7C1CE7E272B9}">
      <dgm:prSet/>
      <dgm:spPr/>
      <dgm:t>
        <a:bodyPr/>
        <a:lstStyle/>
        <a:p>
          <a:endParaRPr lang="en-US"/>
        </a:p>
      </dgm:t>
    </dgm:pt>
    <dgm:pt modelId="{85A6E45A-98C3-4048-BB4B-07D22521F922}">
      <dgm:prSet phldrT="[Text]" custT="1"/>
      <dgm:spPr/>
      <dgm:t>
        <a:bodyPr/>
        <a:lstStyle/>
        <a:p>
          <a:r>
            <a:rPr lang="en-US" sz="1500" dirty="0">
              <a:latin typeface="Lucida Sans" panose="020B0602030504020204" pitchFamily="34" charset="0"/>
            </a:rPr>
            <a:t>Genre</a:t>
          </a:r>
        </a:p>
      </dgm:t>
    </dgm:pt>
    <dgm:pt modelId="{D91C8152-9C62-4C0B-89CC-22C23806B83B}" type="parTrans" cxnId="{4174F911-F260-4FC4-8A13-2B568A7D1B19}">
      <dgm:prSet/>
      <dgm:spPr/>
      <dgm:t>
        <a:bodyPr/>
        <a:lstStyle/>
        <a:p>
          <a:endParaRPr lang="en-US"/>
        </a:p>
      </dgm:t>
    </dgm:pt>
    <dgm:pt modelId="{8E73544D-20B3-483C-A2FA-5D5FDAAB31F3}" type="sibTrans" cxnId="{4174F911-F260-4FC4-8A13-2B568A7D1B19}">
      <dgm:prSet/>
      <dgm:spPr/>
      <dgm:t>
        <a:bodyPr/>
        <a:lstStyle/>
        <a:p>
          <a:endParaRPr lang="en-US"/>
        </a:p>
      </dgm:t>
    </dgm:pt>
    <dgm:pt modelId="{CCFFD31D-8024-4BCC-B3E7-8ADCE98708FD}">
      <dgm:prSet phldrT="[Text]" custT="1"/>
      <dgm:spPr/>
      <dgm:t>
        <a:bodyPr/>
        <a:lstStyle/>
        <a:p>
          <a:r>
            <a:rPr lang="en-US" sz="1500" dirty="0">
              <a:latin typeface="Lucida Sans" panose="020B0602030504020204" pitchFamily="34" charset="0"/>
            </a:rPr>
            <a:t>Organization</a:t>
          </a:r>
        </a:p>
      </dgm:t>
    </dgm:pt>
    <dgm:pt modelId="{2DF0841D-DD7A-428F-915B-EAECB82E24CC}" type="parTrans" cxnId="{96057177-D155-46F8-8011-31AD685099B6}">
      <dgm:prSet/>
      <dgm:spPr/>
      <dgm:t>
        <a:bodyPr/>
        <a:lstStyle/>
        <a:p>
          <a:endParaRPr lang="en-US"/>
        </a:p>
      </dgm:t>
    </dgm:pt>
    <dgm:pt modelId="{9303C374-ADC4-4DEE-A5BD-745972C97621}" type="sibTrans" cxnId="{96057177-D155-46F8-8011-31AD685099B6}">
      <dgm:prSet/>
      <dgm:spPr/>
      <dgm:t>
        <a:bodyPr/>
        <a:lstStyle/>
        <a:p>
          <a:endParaRPr lang="en-US"/>
        </a:p>
      </dgm:t>
    </dgm:pt>
    <dgm:pt modelId="{8863C025-21A8-4DC9-9F83-AFD5E5490879}">
      <dgm:prSet phldrT="[Text]" custT="1"/>
      <dgm:spPr/>
      <dgm:t>
        <a:bodyPr anchor="b"/>
        <a:lstStyle/>
        <a:p>
          <a:pPr algn="l"/>
          <a:r>
            <a:rPr lang="en-US" sz="1500" dirty="0">
              <a:latin typeface="Lucida Sans" panose="020B0602030504020204" pitchFamily="34" charset="0"/>
            </a:rPr>
            <a:t>Sentence length and structure</a:t>
          </a:r>
        </a:p>
      </dgm:t>
    </dgm:pt>
    <dgm:pt modelId="{68B7F7B8-C485-43BF-B226-ED36DFD7B591}" type="parTrans" cxnId="{5280DF34-5A34-4475-96AF-CE9ED911B0C0}">
      <dgm:prSet/>
      <dgm:spPr/>
      <dgm:t>
        <a:bodyPr/>
        <a:lstStyle/>
        <a:p>
          <a:endParaRPr lang="en-US"/>
        </a:p>
      </dgm:t>
    </dgm:pt>
    <dgm:pt modelId="{2BDD1135-5215-463A-81F0-5D2073F72FC8}" type="sibTrans" cxnId="{5280DF34-5A34-4475-96AF-CE9ED911B0C0}">
      <dgm:prSet/>
      <dgm:spPr/>
      <dgm:t>
        <a:bodyPr/>
        <a:lstStyle/>
        <a:p>
          <a:endParaRPr lang="en-US"/>
        </a:p>
      </dgm:t>
    </dgm:pt>
    <dgm:pt modelId="{6EBE4F93-F4AF-4B3F-BBA5-C644FA2DAF5B}">
      <dgm:prSet phldrT="[Text]" custT="1"/>
      <dgm:spPr/>
      <dgm:t>
        <a:bodyPr anchor="b"/>
        <a:lstStyle/>
        <a:p>
          <a:pPr algn="l"/>
          <a:r>
            <a:rPr lang="en-US" sz="1500" dirty="0">
              <a:latin typeface="Lucida Sans" panose="020B0602030504020204" pitchFamily="34" charset="0"/>
            </a:rPr>
            <a:t>Figurative language</a:t>
          </a:r>
        </a:p>
      </dgm:t>
    </dgm:pt>
    <dgm:pt modelId="{317AA99E-8C19-41E6-9F54-9EB6F74AEC1E}" type="parTrans" cxnId="{30D68B6D-A35A-412E-A064-EF5AB57CB4FB}">
      <dgm:prSet/>
      <dgm:spPr/>
      <dgm:t>
        <a:bodyPr/>
        <a:lstStyle/>
        <a:p>
          <a:endParaRPr lang="en-US"/>
        </a:p>
      </dgm:t>
    </dgm:pt>
    <dgm:pt modelId="{E9CA456F-404B-4C53-9E03-FCE85F31FBC0}" type="sibTrans" cxnId="{30D68B6D-A35A-412E-A064-EF5AB57CB4FB}">
      <dgm:prSet/>
      <dgm:spPr/>
      <dgm:t>
        <a:bodyPr/>
        <a:lstStyle/>
        <a:p>
          <a:endParaRPr lang="en-US"/>
        </a:p>
      </dgm:t>
    </dgm:pt>
    <dgm:pt modelId="{A44B12A8-2863-4A04-ADC3-D05209171756}">
      <dgm:prSet phldrT="[Text]" custT="1"/>
      <dgm:spPr/>
      <dgm:t>
        <a:bodyPr anchor="b"/>
        <a:lstStyle/>
        <a:p>
          <a:pPr algn="l"/>
          <a:r>
            <a:rPr lang="en-US" sz="1500" dirty="0">
              <a:latin typeface="Lucida Sans" panose="020B0602030504020204" pitchFamily="34" charset="0"/>
            </a:rPr>
            <a:t>Regional/ historical usage (dialects)</a:t>
          </a:r>
        </a:p>
      </dgm:t>
    </dgm:pt>
    <dgm:pt modelId="{1A8DD5DF-E082-4353-AFCB-9857D2F60DB4}" type="parTrans" cxnId="{A0F95479-C3A6-43CD-8354-D6B50D4780F8}">
      <dgm:prSet/>
      <dgm:spPr/>
      <dgm:t>
        <a:bodyPr/>
        <a:lstStyle/>
        <a:p>
          <a:endParaRPr lang="en-US"/>
        </a:p>
      </dgm:t>
    </dgm:pt>
    <dgm:pt modelId="{8B9BAC81-E1E8-4214-BD9D-0894AAAEB0A4}" type="sibTrans" cxnId="{A0F95479-C3A6-43CD-8354-D6B50D4780F8}">
      <dgm:prSet/>
      <dgm:spPr/>
      <dgm:t>
        <a:bodyPr/>
        <a:lstStyle/>
        <a:p>
          <a:endParaRPr lang="en-US"/>
        </a:p>
      </dgm:t>
    </dgm:pt>
    <dgm:pt modelId="{A99033C2-C88F-4332-91BE-A55E8BE6A58D}">
      <dgm:prSet phldrT="[Text]"/>
      <dgm:spPr/>
      <dgm:t>
        <a:bodyPr/>
        <a:lstStyle/>
        <a:p>
          <a:r>
            <a:rPr lang="en-US" dirty="0"/>
            <a:t>Meaning</a:t>
          </a:r>
        </a:p>
      </dgm:t>
    </dgm:pt>
    <dgm:pt modelId="{A2188B04-65F0-4842-BAC1-651E48BEFBCE}" type="sibTrans" cxnId="{6C4EDBB6-4A80-4798-ACAA-15D3A2B81256}">
      <dgm:prSet/>
      <dgm:spPr/>
      <dgm:t>
        <a:bodyPr/>
        <a:lstStyle/>
        <a:p>
          <a:endParaRPr lang="en-US"/>
        </a:p>
      </dgm:t>
    </dgm:pt>
    <dgm:pt modelId="{40ABDE0C-2913-419A-8371-E6685811ABE0}" type="parTrans" cxnId="{6C4EDBB6-4A80-4798-ACAA-15D3A2B81256}">
      <dgm:prSet/>
      <dgm:spPr/>
      <dgm:t>
        <a:bodyPr/>
        <a:lstStyle/>
        <a:p>
          <a:endParaRPr lang="en-US"/>
        </a:p>
      </dgm:t>
    </dgm:pt>
    <dgm:pt modelId="{5FFA4522-3B02-43DE-B04B-8CB06520FFB8}">
      <dgm:prSet phldrT="[Text]" custT="1"/>
      <dgm:spPr/>
      <dgm:t>
        <a:bodyPr anchor="b"/>
        <a:lstStyle/>
        <a:p>
          <a:pPr algn="r"/>
          <a:r>
            <a:rPr lang="en-US" sz="1500" dirty="0">
              <a:latin typeface="Lucida Sans" panose="020B0602030504020204" pitchFamily="34" charset="0"/>
            </a:rPr>
            <a:t>Content knowledge</a:t>
          </a:r>
        </a:p>
      </dgm:t>
    </dgm:pt>
    <dgm:pt modelId="{DB002245-F6EA-40F7-8EEA-5FA35E2B3863}" type="parTrans" cxnId="{5C5FB2CA-5E91-449B-A49C-53D5A891CAF7}">
      <dgm:prSet/>
      <dgm:spPr/>
      <dgm:t>
        <a:bodyPr/>
        <a:lstStyle/>
        <a:p>
          <a:endParaRPr lang="en-US"/>
        </a:p>
      </dgm:t>
    </dgm:pt>
    <dgm:pt modelId="{EF039151-398B-4647-AAB3-D16BBA9B0111}" type="sibTrans" cxnId="{5C5FB2CA-5E91-449B-A49C-53D5A891CAF7}">
      <dgm:prSet/>
      <dgm:spPr/>
      <dgm:t>
        <a:bodyPr/>
        <a:lstStyle/>
        <a:p>
          <a:endParaRPr lang="en-US"/>
        </a:p>
      </dgm:t>
    </dgm:pt>
    <dgm:pt modelId="{A168E426-BC99-4DDD-BE87-AB1ABFBDFE98}">
      <dgm:prSet phldrT="[Text]" custT="1"/>
      <dgm:spPr/>
      <dgm:t>
        <a:bodyPr anchor="b"/>
        <a:lstStyle/>
        <a:p>
          <a:pPr algn="r"/>
          <a:r>
            <a:rPr lang="en-US" sz="1500" dirty="0">
              <a:latin typeface="Lucida Sans" panose="020B0602030504020204" pitchFamily="34" charset="0"/>
            </a:rPr>
            <a:t>Intertextuality</a:t>
          </a:r>
        </a:p>
      </dgm:t>
    </dgm:pt>
    <dgm:pt modelId="{A1E74131-78B5-4939-A6C7-7BF8E653F171}" type="parTrans" cxnId="{85430C99-B708-4BCC-9C07-123CB14F48FC}">
      <dgm:prSet/>
      <dgm:spPr/>
      <dgm:t>
        <a:bodyPr/>
        <a:lstStyle/>
        <a:p>
          <a:endParaRPr lang="en-US"/>
        </a:p>
      </dgm:t>
    </dgm:pt>
    <dgm:pt modelId="{E7351270-1C47-4FB7-A02A-0884D672C39E}" type="sibTrans" cxnId="{85430C99-B708-4BCC-9C07-123CB14F48FC}">
      <dgm:prSet/>
      <dgm:spPr/>
      <dgm:t>
        <a:bodyPr/>
        <a:lstStyle/>
        <a:p>
          <a:endParaRPr lang="en-US"/>
        </a:p>
      </dgm:t>
    </dgm:pt>
    <dgm:pt modelId="{4CA513D0-EC83-45B9-AF2B-653B74B0D5EB}">
      <dgm:prSet phldrT="[Text]" custT="1"/>
      <dgm:spPr/>
      <dgm:t>
        <a:bodyPr anchor="b"/>
        <a:lstStyle/>
        <a:p>
          <a:pPr algn="r"/>
          <a:r>
            <a:rPr lang="en-US" sz="1500" dirty="0">
              <a:latin typeface="Lucida Sans" panose="020B0602030504020204" pitchFamily="34" charset="0"/>
            </a:rPr>
            <a:t>Disciplinary knowledge</a:t>
          </a:r>
        </a:p>
      </dgm:t>
    </dgm:pt>
    <dgm:pt modelId="{2057A9DD-AC7D-47ED-8FD4-231527F5E908}" type="sibTrans" cxnId="{C692DE78-2484-4896-80C4-13EA4B77753F}">
      <dgm:prSet/>
      <dgm:spPr/>
      <dgm:t>
        <a:bodyPr/>
        <a:lstStyle/>
        <a:p>
          <a:endParaRPr lang="en-US"/>
        </a:p>
      </dgm:t>
    </dgm:pt>
    <dgm:pt modelId="{1A0B2151-5A5F-4BDC-8145-2D367A911735}" type="parTrans" cxnId="{C692DE78-2484-4896-80C4-13EA4B77753F}">
      <dgm:prSet/>
      <dgm:spPr/>
      <dgm:t>
        <a:bodyPr/>
        <a:lstStyle/>
        <a:p>
          <a:endParaRPr lang="en-US"/>
        </a:p>
      </dgm:t>
    </dgm:pt>
    <dgm:pt modelId="{9B7D4273-4A56-4906-B1CF-65599D238D75}" type="pres">
      <dgm:prSet presAssocID="{EF94B7F8-2138-4D49-9E05-0FF119AA94CB}" presName="cycleMatrixDiagram" presStyleCnt="0">
        <dgm:presLayoutVars>
          <dgm:chMax val="1"/>
          <dgm:dir/>
          <dgm:animLvl val="lvl"/>
          <dgm:resizeHandles val="exact"/>
        </dgm:presLayoutVars>
      </dgm:prSet>
      <dgm:spPr/>
    </dgm:pt>
    <dgm:pt modelId="{C062C870-1E4E-420E-97D8-4E28EC7B2C58}" type="pres">
      <dgm:prSet presAssocID="{EF94B7F8-2138-4D49-9E05-0FF119AA94CB}" presName="children" presStyleCnt="0"/>
      <dgm:spPr/>
    </dgm:pt>
    <dgm:pt modelId="{16199B20-E2EC-4059-8FC2-31FC5A012FBD}" type="pres">
      <dgm:prSet presAssocID="{EF94B7F8-2138-4D49-9E05-0FF119AA94CB}" presName="child1group" presStyleCnt="0"/>
      <dgm:spPr/>
    </dgm:pt>
    <dgm:pt modelId="{04D01D45-D10D-41B9-81B4-E60AAA6775B7}" type="pres">
      <dgm:prSet presAssocID="{EF94B7F8-2138-4D49-9E05-0FF119AA94CB}" presName="child1" presStyleLbl="bgAcc1" presStyleIdx="0" presStyleCnt="4" custLinFactNeighborY="13182"/>
      <dgm:spPr/>
    </dgm:pt>
    <dgm:pt modelId="{F2B783F2-A081-44AD-AB8A-52EC9CC8C912}" type="pres">
      <dgm:prSet presAssocID="{EF94B7F8-2138-4D49-9E05-0FF119AA94CB}" presName="child1Text" presStyleLbl="bgAcc1" presStyleIdx="0" presStyleCnt="4">
        <dgm:presLayoutVars>
          <dgm:bulletEnabled val="1"/>
        </dgm:presLayoutVars>
      </dgm:prSet>
      <dgm:spPr/>
    </dgm:pt>
    <dgm:pt modelId="{CE5935C9-6449-4882-B0D6-C3DFAD33FD9D}" type="pres">
      <dgm:prSet presAssocID="{EF94B7F8-2138-4D49-9E05-0FF119AA94CB}" presName="child2group" presStyleCnt="0"/>
      <dgm:spPr/>
    </dgm:pt>
    <dgm:pt modelId="{138A21AE-AEE0-4C84-BF05-5DB2913E635C}" type="pres">
      <dgm:prSet presAssocID="{EF94B7F8-2138-4D49-9E05-0FF119AA94CB}" presName="child2" presStyleLbl="bgAcc1" presStyleIdx="1" presStyleCnt="4" custLinFactNeighborY="12168"/>
      <dgm:spPr/>
    </dgm:pt>
    <dgm:pt modelId="{1CD70F82-E2C4-488A-8E05-F51AE1DBC53E}" type="pres">
      <dgm:prSet presAssocID="{EF94B7F8-2138-4D49-9E05-0FF119AA94CB}" presName="child2Text" presStyleLbl="bgAcc1" presStyleIdx="1" presStyleCnt="4">
        <dgm:presLayoutVars>
          <dgm:bulletEnabled val="1"/>
        </dgm:presLayoutVars>
      </dgm:prSet>
      <dgm:spPr/>
    </dgm:pt>
    <dgm:pt modelId="{2CE19047-0CB3-44B6-9031-B2A531B3189B}" type="pres">
      <dgm:prSet presAssocID="{EF94B7F8-2138-4D49-9E05-0FF119AA94CB}" presName="child3group" presStyleCnt="0"/>
      <dgm:spPr/>
    </dgm:pt>
    <dgm:pt modelId="{B494ECF7-6387-45E0-9E8B-BAD3F88BD68F}" type="pres">
      <dgm:prSet presAssocID="{EF94B7F8-2138-4D49-9E05-0FF119AA94CB}" presName="child3" presStyleLbl="bgAcc1" presStyleIdx="2" presStyleCnt="4" custScaleX="105910" custScaleY="123650" custLinFactNeighborX="41567" custLinFactNeighborY="-21527"/>
      <dgm:spPr/>
    </dgm:pt>
    <dgm:pt modelId="{4E659FAA-CC3E-4AFA-90E8-26D62CDA31EC}" type="pres">
      <dgm:prSet presAssocID="{EF94B7F8-2138-4D49-9E05-0FF119AA94CB}" presName="child3Text" presStyleLbl="bgAcc1" presStyleIdx="2" presStyleCnt="4">
        <dgm:presLayoutVars>
          <dgm:bulletEnabled val="1"/>
        </dgm:presLayoutVars>
      </dgm:prSet>
      <dgm:spPr/>
    </dgm:pt>
    <dgm:pt modelId="{796FA2D7-2242-4039-8002-7BC8AEC4F62E}" type="pres">
      <dgm:prSet presAssocID="{EF94B7F8-2138-4D49-9E05-0FF119AA94CB}" presName="child4group" presStyleCnt="0"/>
      <dgm:spPr/>
    </dgm:pt>
    <dgm:pt modelId="{229F5DD6-63BF-4B95-8F77-EE2D2595ED5B}" type="pres">
      <dgm:prSet presAssocID="{EF94B7F8-2138-4D49-9E05-0FF119AA94CB}" presName="child4" presStyleLbl="bgAcc1" presStyleIdx="3" presStyleCnt="4" custScaleX="118838" custScaleY="122738" custLinFactNeighborX="-26605" custLinFactNeighborY="-15283"/>
      <dgm:spPr/>
    </dgm:pt>
    <dgm:pt modelId="{0C5C105C-BF70-40B6-95DC-B5EB318EE759}" type="pres">
      <dgm:prSet presAssocID="{EF94B7F8-2138-4D49-9E05-0FF119AA94CB}" presName="child4Text" presStyleLbl="bgAcc1" presStyleIdx="3" presStyleCnt="4">
        <dgm:presLayoutVars>
          <dgm:bulletEnabled val="1"/>
        </dgm:presLayoutVars>
      </dgm:prSet>
      <dgm:spPr/>
    </dgm:pt>
    <dgm:pt modelId="{076FDA14-F84C-4CA6-A766-07D845C9C2BC}" type="pres">
      <dgm:prSet presAssocID="{EF94B7F8-2138-4D49-9E05-0FF119AA94CB}" presName="childPlaceholder" presStyleCnt="0"/>
      <dgm:spPr/>
    </dgm:pt>
    <dgm:pt modelId="{CD16E521-F398-485F-BC55-6058BF3F9DA6}" type="pres">
      <dgm:prSet presAssocID="{EF94B7F8-2138-4D49-9E05-0FF119AA94CB}" presName="circle" presStyleCnt="0"/>
      <dgm:spPr/>
    </dgm:pt>
    <dgm:pt modelId="{7A1565AB-D14E-4728-BB5A-E2B5C6732B86}" type="pres">
      <dgm:prSet presAssocID="{EF94B7F8-2138-4D49-9E05-0FF119AA94CB}" presName="quadrant1" presStyleLbl="node1" presStyleIdx="0" presStyleCnt="4">
        <dgm:presLayoutVars>
          <dgm:chMax val="1"/>
          <dgm:bulletEnabled val="1"/>
        </dgm:presLayoutVars>
      </dgm:prSet>
      <dgm:spPr/>
    </dgm:pt>
    <dgm:pt modelId="{F2BD748F-1FDB-4C37-9D81-483A39B447F4}" type="pres">
      <dgm:prSet presAssocID="{EF94B7F8-2138-4D49-9E05-0FF119AA94CB}" presName="quadrant2" presStyleLbl="node1" presStyleIdx="1" presStyleCnt="4">
        <dgm:presLayoutVars>
          <dgm:chMax val="1"/>
          <dgm:bulletEnabled val="1"/>
        </dgm:presLayoutVars>
      </dgm:prSet>
      <dgm:spPr/>
    </dgm:pt>
    <dgm:pt modelId="{C0BDC9E9-CF23-429B-9A3B-02CC4BE6B5EB}" type="pres">
      <dgm:prSet presAssocID="{EF94B7F8-2138-4D49-9E05-0FF119AA94CB}" presName="quadrant3" presStyleLbl="node1" presStyleIdx="2" presStyleCnt="4">
        <dgm:presLayoutVars>
          <dgm:chMax val="1"/>
          <dgm:bulletEnabled val="1"/>
        </dgm:presLayoutVars>
      </dgm:prSet>
      <dgm:spPr/>
    </dgm:pt>
    <dgm:pt modelId="{DEB0FDC0-55D1-4037-8099-115271A64B3F}" type="pres">
      <dgm:prSet presAssocID="{EF94B7F8-2138-4D49-9E05-0FF119AA94CB}" presName="quadrant4" presStyleLbl="node1" presStyleIdx="3" presStyleCnt="4">
        <dgm:presLayoutVars>
          <dgm:chMax val="1"/>
          <dgm:bulletEnabled val="1"/>
        </dgm:presLayoutVars>
      </dgm:prSet>
      <dgm:spPr/>
    </dgm:pt>
    <dgm:pt modelId="{C0EC08E0-5037-44FC-A4FB-C2BB9D59FB8F}" type="pres">
      <dgm:prSet presAssocID="{EF94B7F8-2138-4D49-9E05-0FF119AA94CB}" presName="quadrantPlaceholder" presStyleCnt="0"/>
      <dgm:spPr/>
    </dgm:pt>
    <dgm:pt modelId="{D9EFE4BA-42D3-4835-BAE2-881DCED9D7DA}" type="pres">
      <dgm:prSet presAssocID="{EF94B7F8-2138-4D49-9E05-0FF119AA94CB}" presName="center1" presStyleLbl="fgShp" presStyleIdx="0" presStyleCnt="2"/>
      <dgm:spPr/>
    </dgm:pt>
    <dgm:pt modelId="{ED9EC4F5-8AAB-4DC2-8CC2-8D9D7A6873CB}" type="pres">
      <dgm:prSet presAssocID="{EF94B7F8-2138-4D49-9E05-0FF119AA94CB}" presName="center2" presStyleLbl="fgShp" presStyleIdx="1" presStyleCnt="2"/>
      <dgm:spPr/>
    </dgm:pt>
  </dgm:ptLst>
  <dgm:cxnLst>
    <dgm:cxn modelId="{C9199005-3F5D-304E-A8EC-694F1E703A4B}" type="presOf" srcId="{85A6E45A-98C3-4048-BB4B-07D22521F922}" destId="{1CD70F82-E2C4-488A-8E05-F51AE1DBC53E}" srcOrd="1" destOrd="1" presId="urn:microsoft.com/office/officeart/2005/8/layout/cycle4#1"/>
    <dgm:cxn modelId="{4174F911-F260-4FC4-8A13-2B568A7D1B19}" srcId="{93724733-CBA2-476B-BA99-77D46F9E433B}" destId="{85A6E45A-98C3-4048-BB4B-07D22521F922}" srcOrd="1" destOrd="0" parTransId="{D91C8152-9C62-4C0B-89CC-22C23806B83B}" sibTransId="{8E73544D-20B3-483C-A2FA-5D5FDAAB31F3}"/>
    <dgm:cxn modelId="{5243C415-1CFC-3F40-A372-D67CA841582E}" type="presOf" srcId="{A44B12A8-2863-4A04-ADC3-D05209171756}" destId="{0C5C105C-BF70-40B6-95DC-B5EB318EE759}" srcOrd="1" destOrd="3" presId="urn:microsoft.com/office/officeart/2005/8/layout/cycle4#1"/>
    <dgm:cxn modelId="{E966CA1B-2E2C-764F-A00D-0C8EB714248D}" type="presOf" srcId="{8863C025-21A8-4DC9-9F83-AFD5E5490879}" destId="{229F5DD6-63BF-4B95-8F77-EE2D2595ED5B}" srcOrd="0" destOrd="1" presId="urn:microsoft.com/office/officeart/2005/8/layout/cycle4#1"/>
    <dgm:cxn modelId="{799B8B2E-0AD1-A446-B2F5-30558FDE10A3}" type="presOf" srcId="{EC1F7C94-691B-4472-9936-9D80919E925A}" destId="{04D01D45-D10D-41B9-81B4-E60AAA6775B7}" srcOrd="0" destOrd="1" presId="urn:microsoft.com/office/officeart/2005/8/layout/cycle4#1"/>
    <dgm:cxn modelId="{CCE14031-344F-D147-AF5E-93C4F6C41733}" type="presOf" srcId="{93724733-CBA2-476B-BA99-77D46F9E433B}" destId="{F2BD748F-1FDB-4C37-9D81-483A39B447F4}" srcOrd="0" destOrd="0" presId="urn:microsoft.com/office/officeart/2005/8/layout/cycle4#1"/>
    <dgm:cxn modelId="{711C1E32-6FF6-0543-8655-ACF3CC452BE3}" type="presOf" srcId="{A55A99A3-CAF5-48F2-BA03-954768FD1EC3}" destId="{1CD70F82-E2C4-488A-8E05-F51AE1DBC53E}" srcOrd="1" destOrd="0" presId="urn:microsoft.com/office/officeart/2005/8/layout/cycle4#1"/>
    <dgm:cxn modelId="{5280DF34-5A34-4475-96AF-CE9ED911B0C0}" srcId="{785CC3B0-0DD5-4C61-B467-F1B8EC6B106E}" destId="{8863C025-21A8-4DC9-9F83-AFD5E5490879}" srcOrd="1" destOrd="0" parTransId="{68B7F7B8-C485-43BF-B226-ED36DFD7B591}" sibTransId="{2BDD1135-5215-463A-81F0-5D2073F72FC8}"/>
    <dgm:cxn modelId="{4CB8F135-DB3A-AB49-A5F5-640B6BFAFB8E}" type="presOf" srcId="{A44B12A8-2863-4A04-ADC3-D05209171756}" destId="{229F5DD6-63BF-4B95-8F77-EE2D2595ED5B}" srcOrd="0" destOrd="3" presId="urn:microsoft.com/office/officeart/2005/8/layout/cycle4#1"/>
    <dgm:cxn modelId="{32300536-976B-F346-910F-8495C90FDB12}" type="presOf" srcId="{A168E426-BC99-4DDD-BE87-AB1ABFBDFE98}" destId="{B494ECF7-6387-45E0-9E8B-BAD3F88BD68F}" srcOrd="0" destOrd="2" presId="urn:microsoft.com/office/officeart/2005/8/layout/cycle4#1"/>
    <dgm:cxn modelId="{F9D5C636-09E3-554F-96BB-4B2D34D7DCC1}" type="presOf" srcId="{A168E426-BC99-4DDD-BE87-AB1ABFBDFE98}" destId="{4E659FAA-CC3E-4AFA-90E8-26D62CDA31EC}" srcOrd="1" destOrd="2" presId="urn:microsoft.com/office/officeart/2005/8/layout/cycle4#1"/>
    <dgm:cxn modelId="{B635813D-C3E5-4254-AB1E-1E336546D878}" srcId="{785CC3B0-0DD5-4C61-B467-F1B8EC6B106E}" destId="{B34373BC-EDB7-4350-8C33-84E08B324F98}" srcOrd="0" destOrd="0" parTransId="{C0F440C5-A02C-4760-B9EE-D87FBE04926A}" sibTransId="{CDFBB874-DB74-44F7-A72D-128804C91397}"/>
    <dgm:cxn modelId="{FBCCC83F-76C2-2840-85E3-BE94E96E8FC3}" type="presOf" srcId="{785CC3B0-0DD5-4C61-B467-F1B8EC6B106E}" destId="{DEB0FDC0-55D1-4037-8099-115271A64B3F}" srcOrd="0" destOrd="0" presId="urn:microsoft.com/office/officeart/2005/8/layout/cycle4#1"/>
    <dgm:cxn modelId="{FEF1AD5D-5A68-AD41-8996-20FB61FE44CE}" type="presOf" srcId="{4CA513D0-EC83-45B9-AF2B-653B74B0D5EB}" destId="{4E659FAA-CC3E-4AFA-90E8-26D62CDA31EC}" srcOrd="1" destOrd="1" presId="urn:microsoft.com/office/officeart/2005/8/layout/cycle4#1"/>
    <dgm:cxn modelId="{AFA52342-4D62-4574-B20C-B0F499548A95}" srcId="{A99033C2-C88F-4332-91BE-A55E8BE6A58D}" destId="{E38C9B5E-1964-4295-BBFA-5EAA8E1C056C}" srcOrd="0" destOrd="0" parTransId="{22B6E53D-E2EE-4C76-AEE0-3894C8B632F3}" sibTransId="{EEED673F-64CB-4959-8BF6-2E8EC3AA6B0B}"/>
    <dgm:cxn modelId="{DEEFEC47-1C9F-DF44-B99E-ACF6075950C4}" type="presOf" srcId="{6EBE4F93-F4AF-4B3F-BBA5-C644FA2DAF5B}" destId="{0C5C105C-BF70-40B6-95DC-B5EB318EE759}" srcOrd="1" destOrd="2" presId="urn:microsoft.com/office/officeart/2005/8/layout/cycle4#1"/>
    <dgm:cxn modelId="{30D68B6D-A35A-412E-A064-EF5AB57CB4FB}" srcId="{785CC3B0-0DD5-4C61-B467-F1B8EC6B106E}" destId="{6EBE4F93-F4AF-4B3F-BBA5-C644FA2DAF5B}" srcOrd="2" destOrd="0" parTransId="{317AA99E-8C19-41E6-9F54-9EB6F74AEC1E}" sibTransId="{E9CA456F-404B-4C53-9E03-FCE85F31FBC0}"/>
    <dgm:cxn modelId="{B2F56E6E-C985-354E-B6B5-8C3754A3BF88}" type="presOf" srcId="{5FFA4522-3B02-43DE-B04B-8CB06520FFB8}" destId="{B494ECF7-6387-45E0-9E8B-BAD3F88BD68F}" srcOrd="0" destOrd="0" presId="urn:microsoft.com/office/officeart/2005/8/layout/cycle4#1"/>
    <dgm:cxn modelId="{34C4826E-286F-4DBE-994D-7C1CE7E272B9}" srcId="{A99033C2-C88F-4332-91BE-A55E8BE6A58D}" destId="{5C85F881-ACC9-4BD2-9B65-E00A09F63EBC}" srcOrd="2" destOrd="0" parTransId="{EE77DE8F-E2F8-40A9-9B1B-D0A61432CC3A}" sibTransId="{E1A53EE2-D62A-45AA-9AEF-537F85C6BA2B}"/>
    <dgm:cxn modelId="{02DA2750-1C8D-4C43-B523-9770746EA523}" type="presOf" srcId="{6EBE4F93-F4AF-4B3F-BBA5-C644FA2DAF5B}" destId="{229F5DD6-63BF-4B95-8F77-EE2D2595ED5B}" srcOrd="0" destOrd="2" presId="urn:microsoft.com/office/officeart/2005/8/layout/cycle4#1"/>
    <dgm:cxn modelId="{A2E86C70-91BC-48F4-8425-97D1DA103B12}" srcId="{93724733-CBA2-476B-BA99-77D46F9E433B}" destId="{A55A99A3-CAF5-48F2-BA03-954768FD1EC3}" srcOrd="0" destOrd="0" parTransId="{79BAF4AD-44E3-4A50-8967-C666DA8D8DA1}" sibTransId="{696D47EB-3F97-463F-BB52-30B9F126103D}"/>
    <dgm:cxn modelId="{AF7FA951-790F-414D-91EE-3D501D5CFDED}" type="presOf" srcId="{85A6E45A-98C3-4048-BB4B-07D22521F922}" destId="{138A21AE-AEE0-4C84-BF05-5DB2913E635C}" srcOrd="0" destOrd="1" presId="urn:microsoft.com/office/officeart/2005/8/layout/cycle4#1"/>
    <dgm:cxn modelId="{96057177-D155-46F8-8011-31AD685099B6}" srcId="{93724733-CBA2-476B-BA99-77D46F9E433B}" destId="{CCFFD31D-8024-4BCC-B3E7-8ADCE98708FD}" srcOrd="2" destOrd="0" parTransId="{2DF0841D-DD7A-428F-915B-EAECB82E24CC}" sibTransId="{9303C374-ADC4-4DEE-A5BD-745972C97621}"/>
    <dgm:cxn modelId="{D44A3258-7B29-4958-8DC9-ABEE63EFEA24}" srcId="{EF94B7F8-2138-4D49-9E05-0FF119AA94CB}" destId="{93724733-CBA2-476B-BA99-77D46F9E433B}" srcOrd="1" destOrd="0" parTransId="{2AF1C4BF-FBA5-4BF8-B1E2-67D31190996F}" sibTransId="{E95B2777-B98E-43E1-9C6B-C52E8F0FB420}"/>
    <dgm:cxn modelId="{C692DE78-2484-4896-80C4-13EA4B77753F}" srcId="{45250F70-23E2-4736-8D37-A2F331823421}" destId="{4CA513D0-EC83-45B9-AF2B-653B74B0D5EB}" srcOrd="1" destOrd="0" parTransId="{1A0B2151-5A5F-4BDC-8145-2D367A911735}" sibTransId="{2057A9DD-AC7D-47ED-8FD4-231527F5E908}"/>
    <dgm:cxn modelId="{A0F95479-C3A6-43CD-8354-D6B50D4780F8}" srcId="{785CC3B0-0DD5-4C61-B467-F1B8EC6B106E}" destId="{A44B12A8-2863-4A04-ADC3-D05209171756}" srcOrd="3" destOrd="0" parTransId="{1A8DD5DF-E082-4353-AFCB-9857D2F60DB4}" sibTransId="{8B9BAC81-E1E8-4214-BD9D-0894AAAEB0A4}"/>
    <dgm:cxn modelId="{F5B3DE7B-57AC-E347-9788-D0D72CE490BB}" type="presOf" srcId="{B34373BC-EDB7-4350-8C33-84E08B324F98}" destId="{0C5C105C-BF70-40B6-95DC-B5EB318EE759}" srcOrd="1" destOrd="0" presId="urn:microsoft.com/office/officeart/2005/8/layout/cycle4#1"/>
    <dgm:cxn modelId="{EB27E382-29B4-0643-9E11-62D272CEB3C4}" type="presOf" srcId="{B6C8453C-C1D3-48E1-8935-5C59F0B9CB83}" destId="{4E659FAA-CC3E-4AFA-90E8-26D62CDA31EC}" srcOrd="1" destOrd="3" presId="urn:microsoft.com/office/officeart/2005/8/layout/cycle4#1"/>
    <dgm:cxn modelId="{81C5C98A-E7C8-374C-8BB6-11F899DB76AA}" type="presOf" srcId="{CCFFD31D-8024-4BCC-B3E7-8ADCE98708FD}" destId="{138A21AE-AEE0-4C84-BF05-5DB2913E635C}" srcOrd="0" destOrd="2" presId="urn:microsoft.com/office/officeart/2005/8/layout/cycle4#1"/>
    <dgm:cxn modelId="{85430C99-B708-4BCC-9C07-123CB14F48FC}" srcId="{45250F70-23E2-4736-8D37-A2F331823421}" destId="{A168E426-BC99-4DDD-BE87-AB1ABFBDFE98}" srcOrd="2" destOrd="0" parTransId="{A1E74131-78B5-4939-A6C7-7BF8E653F171}" sibTransId="{E7351270-1C47-4FB7-A02A-0884D672C39E}"/>
    <dgm:cxn modelId="{F1330A9B-E254-F042-B720-D31C3BCB7715}" type="presOf" srcId="{5C85F881-ACC9-4BD2-9B65-E00A09F63EBC}" destId="{F2B783F2-A081-44AD-AB8A-52EC9CC8C912}" srcOrd="1" destOrd="2" presId="urn:microsoft.com/office/officeart/2005/8/layout/cycle4#1"/>
    <dgm:cxn modelId="{66A3F1A0-2DE6-4753-9AF5-4621DECC5258}" srcId="{A99033C2-C88F-4332-91BE-A55E8BE6A58D}" destId="{EC1F7C94-691B-4472-9936-9D80919E925A}" srcOrd="1" destOrd="0" parTransId="{C1EE8E72-78E6-4076-B398-6932B89DB816}" sibTransId="{BD38F93A-949C-4F48-9BBA-1F4F30D0EF3C}"/>
    <dgm:cxn modelId="{4EEBA6A4-F6CB-6747-9BE5-555591AB3361}" type="presOf" srcId="{4CA513D0-EC83-45B9-AF2B-653B74B0D5EB}" destId="{B494ECF7-6387-45E0-9E8B-BAD3F88BD68F}" srcOrd="0" destOrd="1" presId="urn:microsoft.com/office/officeart/2005/8/layout/cycle4#1"/>
    <dgm:cxn modelId="{8DC9EDA9-7A70-0649-9703-9EF7F3C2AD35}" type="presOf" srcId="{E38C9B5E-1964-4295-BBFA-5EAA8E1C056C}" destId="{04D01D45-D10D-41B9-81B4-E60AAA6775B7}" srcOrd="0" destOrd="0" presId="urn:microsoft.com/office/officeart/2005/8/layout/cycle4#1"/>
    <dgm:cxn modelId="{6CB0D9AD-C228-B84A-BC34-EF7A78BDACCF}" type="presOf" srcId="{A99033C2-C88F-4332-91BE-A55E8BE6A58D}" destId="{7A1565AB-D14E-4728-BB5A-E2B5C6732B86}" srcOrd="0" destOrd="0" presId="urn:microsoft.com/office/officeart/2005/8/layout/cycle4#1"/>
    <dgm:cxn modelId="{360497AE-2A78-794B-9AAE-B4349330519B}" type="presOf" srcId="{45250F70-23E2-4736-8D37-A2F331823421}" destId="{C0BDC9E9-CF23-429B-9A3B-02CC4BE6B5EB}" srcOrd="0" destOrd="0" presId="urn:microsoft.com/office/officeart/2005/8/layout/cycle4#1"/>
    <dgm:cxn modelId="{6C4EDBB6-4A80-4798-ACAA-15D3A2B81256}" srcId="{EF94B7F8-2138-4D49-9E05-0FF119AA94CB}" destId="{A99033C2-C88F-4332-91BE-A55E8BE6A58D}" srcOrd="0" destOrd="0" parTransId="{40ABDE0C-2913-419A-8371-E6685811ABE0}" sibTransId="{A2188B04-65F0-4842-BAC1-651E48BEFBCE}"/>
    <dgm:cxn modelId="{02BFB4B8-1827-524B-8BA2-850E1A09A200}" type="presOf" srcId="{8863C025-21A8-4DC9-9F83-AFD5E5490879}" destId="{0C5C105C-BF70-40B6-95DC-B5EB318EE759}" srcOrd="1" destOrd="1" presId="urn:microsoft.com/office/officeart/2005/8/layout/cycle4#1"/>
    <dgm:cxn modelId="{EB0FAFB9-E7FF-4273-B14F-329B95FA15EC}" srcId="{EF94B7F8-2138-4D49-9E05-0FF119AA94CB}" destId="{785CC3B0-0DD5-4C61-B467-F1B8EC6B106E}" srcOrd="3" destOrd="0" parTransId="{8C2334BA-0CF7-4ADF-8553-729F6FAAC818}" sibTransId="{A91A5E9D-163E-4C4C-B517-2D93D069C066}"/>
    <dgm:cxn modelId="{5CA801C7-8BAA-CF4C-9B81-D07ECD47A1BD}" type="presOf" srcId="{CCFFD31D-8024-4BCC-B3E7-8ADCE98708FD}" destId="{1CD70F82-E2C4-488A-8E05-F51AE1DBC53E}" srcOrd="1" destOrd="2" presId="urn:microsoft.com/office/officeart/2005/8/layout/cycle4#1"/>
    <dgm:cxn modelId="{5C5FB2CA-5E91-449B-A49C-53D5A891CAF7}" srcId="{45250F70-23E2-4736-8D37-A2F331823421}" destId="{5FFA4522-3B02-43DE-B04B-8CB06520FFB8}" srcOrd="0" destOrd="0" parTransId="{DB002245-F6EA-40F7-8EEA-5FA35E2B3863}" sibTransId="{EF039151-398B-4647-AAB3-D16BBA9B0111}"/>
    <dgm:cxn modelId="{E07092CC-1D6D-5045-AD80-69788A210FC9}" type="presOf" srcId="{5C85F881-ACC9-4BD2-9B65-E00A09F63EBC}" destId="{04D01D45-D10D-41B9-81B4-E60AAA6775B7}" srcOrd="0" destOrd="2" presId="urn:microsoft.com/office/officeart/2005/8/layout/cycle4#1"/>
    <dgm:cxn modelId="{6DF62FD0-A9D5-8549-8297-20AC18BAEF7B}" type="presOf" srcId="{5FFA4522-3B02-43DE-B04B-8CB06520FFB8}" destId="{4E659FAA-CC3E-4AFA-90E8-26D62CDA31EC}" srcOrd="1" destOrd="0" presId="urn:microsoft.com/office/officeart/2005/8/layout/cycle4#1"/>
    <dgm:cxn modelId="{4493FED0-DE13-7942-9953-367DFA247D06}" type="presOf" srcId="{EF94B7F8-2138-4D49-9E05-0FF119AA94CB}" destId="{9B7D4273-4A56-4906-B1CF-65599D238D75}" srcOrd="0" destOrd="0" presId="urn:microsoft.com/office/officeart/2005/8/layout/cycle4#1"/>
    <dgm:cxn modelId="{0FDECBD5-55A5-9F4E-9DB9-577DFB276F2E}" type="presOf" srcId="{A55A99A3-CAF5-48F2-BA03-954768FD1EC3}" destId="{138A21AE-AEE0-4C84-BF05-5DB2913E635C}" srcOrd="0" destOrd="0" presId="urn:microsoft.com/office/officeart/2005/8/layout/cycle4#1"/>
    <dgm:cxn modelId="{529EBEDA-CB6B-ED40-922C-A9E9FFF42F35}" type="presOf" srcId="{EC1F7C94-691B-4472-9936-9D80919E925A}" destId="{F2B783F2-A081-44AD-AB8A-52EC9CC8C912}" srcOrd="1" destOrd="1" presId="urn:microsoft.com/office/officeart/2005/8/layout/cycle4#1"/>
    <dgm:cxn modelId="{F9338EED-3F99-C744-80E4-35AD5F36BD10}" type="presOf" srcId="{E38C9B5E-1964-4295-BBFA-5EAA8E1C056C}" destId="{F2B783F2-A081-44AD-AB8A-52EC9CC8C912}" srcOrd="1" destOrd="0" presId="urn:microsoft.com/office/officeart/2005/8/layout/cycle4#1"/>
    <dgm:cxn modelId="{DD1BBDEF-B3AE-48E4-BEAF-F45FDDF377AD}" srcId="{45250F70-23E2-4736-8D37-A2F331823421}" destId="{B6C8453C-C1D3-48E1-8935-5C59F0B9CB83}" srcOrd="3" destOrd="0" parTransId="{0433F126-BD17-4C98-B37E-EEF5E2891C65}" sibTransId="{85FD461B-2177-463E-A3DD-5F28CFC65AE4}"/>
    <dgm:cxn modelId="{363E97F1-AD7B-7B48-90A2-7EC94C5AD8DF}" type="presOf" srcId="{B6C8453C-C1D3-48E1-8935-5C59F0B9CB83}" destId="{B494ECF7-6387-45E0-9E8B-BAD3F88BD68F}" srcOrd="0" destOrd="3" presId="urn:microsoft.com/office/officeart/2005/8/layout/cycle4#1"/>
    <dgm:cxn modelId="{9A801EF5-AA86-3343-B106-33BB8B269C5D}" type="presOf" srcId="{B34373BC-EDB7-4350-8C33-84E08B324F98}" destId="{229F5DD6-63BF-4B95-8F77-EE2D2595ED5B}" srcOrd="0" destOrd="0" presId="urn:microsoft.com/office/officeart/2005/8/layout/cycle4#1"/>
    <dgm:cxn modelId="{DDA257F7-32C8-4D29-9DBF-273B41C38A2C}" srcId="{EF94B7F8-2138-4D49-9E05-0FF119AA94CB}" destId="{45250F70-23E2-4736-8D37-A2F331823421}" srcOrd="2" destOrd="0" parTransId="{830DAE69-10C3-4786-8DF7-5107F7888FA3}" sibTransId="{02FF2277-702E-419E-BC9E-C561CC040A3A}"/>
    <dgm:cxn modelId="{8773C382-16C0-5C45-BC3C-6A3C7D4324AE}" type="presParOf" srcId="{9B7D4273-4A56-4906-B1CF-65599D238D75}" destId="{C062C870-1E4E-420E-97D8-4E28EC7B2C58}" srcOrd="0" destOrd="0" presId="urn:microsoft.com/office/officeart/2005/8/layout/cycle4#1"/>
    <dgm:cxn modelId="{57DE24EC-716A-1044-B016-679C42120A1E}" type="presParOf" srcId="{C062C870-1E4E-420E-97D8-4E28EC7B2C58}" destId="{16199B20-E2EC-4059-8FC2-31FC5A012FBD}" srcOrd="0" destOrd="0" presId="urn:microsoft.com/office/officeart/2005/8/layout/cycle4#1"/>
    <dgm:cxn modelId="{6D0E7983-7E3F-6F43-B314-ADD6AEBA11AE}" type="presParOf" srcId="{16199B20-E2EC-4059-8FC2-31FC5A012FBD}" destId="{04D01D45-D10D-41B9-81B4-E60AAA6775B7}" srcOrd="0" destOrd="0" presId="urn:microsoft.com/office/officeart/2005/8/layout/cycle4#1"/>
    <dgm:cxn modelId="{A0710C7F-6379-0F4D-80FA-11E334C15650}" type="presParOf" srcId="{16199B20-E2EC-4059-8FC2-31FC5A012FBD}" destId="{F2B783F2-A081-44AD-AB8A-52EC9CC8C912}" srcOrd="1" destOrd="0" presId="urn:microsoft.com/office/officeart/2005/8/layout/cycle4#1"/>
    <dgm:cxn modelId="{ADC18262-080E-A342-960E-C5BB4E195692}" type="presParOf" srcId="{C062C870-1E4E-420E-97D8-4E28EC7B2C58}" destId="{CE5935C9-6449-4882-B0D6-C3DFAD33FD9D}" srcOrd="1" destOrd="0" presId="urn:microsoft.com/office/officeart/2005/8/layout/cycle4#1"/>
    <dgm:cxn modelId="{4E75C18E-5619-C944-8A89-7DC86578C8CE}" type="presParOf" srcId="{CE5935C9-6449-4882-B0D6-C3DFAD33FD9D}" destId="{138A21AE-AEE0-4C84-BF05-5DB2913E635C}" srcOrd="0" destOrd="0" presId="urn:microsoft.com/office/officeart/2005/8/layout/cycle4#1"/>
    <dgm:cxn modelId="{770FA173-7109-7841-BECC-3C8BDF2F363E}" type="presParOf" srcId="{CE5935C9-6449-4882-B0D6-C3DFAD33FD9D}" destId="{1CD70F82-E2C4-488A-8E05-F51AE1DBC53E}" srcOrd="1" destOrd="0" presId="urn:microsoft.com/office/officeart/2005/8/layout/cycle4#1"/>
    <dgm:cxn modelId="{F4CB79FA-57E2-F64F-8AD3-28105E53952A}" type="presParOf" srcId="{C062C870-1E4E-420E-97D8-4E28EC7B2C58}" destId="{2CE19047-0CB3-44B6-9031-B2A531B3189B}" srcOrd="2" destOrd="0" presId="urn:microsoft.com/office/officeart/2005/8/layout/cycle4#1"/>
    <dgm:cxn modelId="{091DE58F-F8CD-9E44-95C0-5E0113EF5F2E}" type="presParOf" srcId="{2CE19047-0CB3-44B6-9031-B2A531B3189B}" destId="{B494ECF7-6387-45E0-9E8B-BAD3F88BD68F}" srcOrd="0" destOrd="0" presId="urn:microsoft.com/office/officeart/2005/8/layout/cycle4#1"/>
    <dgm:cxn modelId="{555083D7-E262-BE42-9628-679E76E44159}" type="presParOf" srcId="{2CE19047-0CB3-44B6-9031-B2A531B3189B}" destId="{4E659FAA-CC3E-4AFA-90E8-26D62CDA31EC}" srcOrd="1" destOrd="0" presId="urn:microsoft.com/office/officeart/2005/8/layout/cycle4#1"/>
    <dgm:cxn modelId="{C1A0C6E1-7D69-2F4B-9E0E-0CAB60C65544}" type="presParOf" srcId="{C062C870-1E4E-420E-97D8-4E28EC7B2C58}" destId="{796FA2D7-2242-4039-8002-7BC8AEC4F62E}" srcOrd="3" destOrd="0" presId="urn:microsoft.com/office/officeart/2005/8/layout/cycle4#1"/>
    <dgm:cxn modelId="{18AFE623-5C14-9743-9C41-4431F13A6D55}" type="presParOf" srcId="{796FA2D7-2242-4039-8002-7BC8AEC4F62E}" destId="{229F5DD6-63BF-4B95-8F77-EE2D2595ED5B}" srcOrd="0" destOrd="0" presId="urn:microsoft.com/office/officeart/2005/8/layout/cycle4#1"/>
    <dgm:cxn modelId="{A578CD9A-211D-3D44-A285-3EAD56FB5F9E}" type="presParOf" srcId="{796FA2D7-2242-4039-8002-7BC8AEC4F62E}" destId="{0C5C105C-BF70-40B6-95DC-B5EB318EE759}" srcOrd="1" destOrd="0" presId="urn:microsoft.com/office/officeart/2005/8/layout/cycle4#1"/>
    <dgm:cxn modelId="{DF048628-E662-F046-86BB-2F86695E25FC}" type="presParOf" srcId="{C062C870-1E4E-420E-97D8-4E28EC7B2C58}" destId="{076FDA14-F84C-4CA6-A766-07D845C9C2BC}" srcOrd="4" destOrd="0" presId="urn:microsoft.com/office/officeart/2005/8/layout/cycle4#1"/>
    <dgm:cxn modelId="{04BD3DAC-857F-8C44-AB7B-15C183DB73D3}" type="presParOf" srcId="{9B7D4273-4A56-4906-B1CF-65599D238D75}" destId="{CD16E521-F398-485F-BC55-6058BF3F9DA6}" srcOrd="1" destOrd="0" presId="urn:microsoft.com/office/officeart/2005/8/layout/cycle4#1"/>
    <dgm:cxn modelId="{5710F27F-1329-FF42-958D-BE1554B0846A}" type="presParOf" srcId="{CD16E521-F398-485F-BC55-6058BF3F9DA6}" destId="{7A1565AB-D14E-4728-BB5A-E2B5C6732B86}" srcOrd="0" destOrd="0" presId="urn:microsoft.com/office/officeart/2005/8/layout/cycle4#1"/>
    <dgm:cxn modelId="{2E883C9A-3988-994D-AD2F-ADEA34327622}" type="presParOf" srcId="{CD16E521-F398-485F-BC55-6058BF3F9DA6}" destId="{F2BD748F-1FDB-4C37-9D81-483A39B447F4}" srcOrd="1" destOrd="0" presId="urn:microsoft.com/office/officeart/2005/8/layout/cycle4#1"/>
    <dgm:cxn modelId="{92E8BA54-41C9-064D-92CD-A3129D57F7C9}" type="presParOf" srcId="{CD16E521-F398-485F-BC55-6058BF3F9DA6}" destId="{C0BDC9E9-CF23-429B-9A3B-02CC4BE6B5EB}" srcOrd="2" destOrd="0" presId="urn:microsoft.com/office/officeart/2005/8/layout/cycle4#1"/>
    <dgm:cxn modelId="{3945F17E-CE29-5442-85D3-0E3295B97BB8}" type="presParOf" srcId="{CD16E521-F398-485F-BC55-6058BF3F9DA6}" destId="{DEB0FDC0-55D1-4037-8099-115271A64B3F}" srcOrd="3" destOrd="0" presId="urn:microsoft.com/office/officeart/2005/8/layout/cycle4#1"/>
    <dgm:cxn modelId="{A31DA952-A5E5-7249-A572-124F97D43AA5}" type="presParOf" srcId="{CD16E521-F398-485F-BC55-6058BF3F9DA6}" destId="{C0EC08E0-5037-44FC-A4FB-C2BB9D59FB8F}" srcOrd="4" destOrd="0" presId="urn:microsoft.com/office/officeart/2005/8/layout/cycle4#1"/>
    <dgm:cxn modelId="{9388B8C7-4BD1-EB4E-B54D-97F3C016B41C}" type="presParOf" srcId="{9B7D4273-4A56-4906-B1CF-65599D238D75}" destId="{D9EFE4BA-42D3-4835-BAE2-881DCED9D7DA}" srcOrd="2" destOrd="0" presId="urn:microsoft.com/office/officeart/2005/8/layout/cycle4#1"/>
    <dgm:cxn modelId="{496142C4-C89E-8B4D-AD6D-74DE735CB122}" type="presParOf" srcId="{9B7D4273-4A56-4906-B1CF-65599D238D75}" destId="{ED9EC4F5-8AAB-4DC2-8CC2-8D9D7A6873CB}"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4ECF7-6387-45E0-9E8B-BAD3F88BD68F}">
      <dsp:nvSpPr>
        <dsp:cNvPr id="0" name=""/>
        <dsp:cNvSpPr/>
      </dsp:nvSpPr>
      <dsp:spPr>
        <a:xfrm>
          <a:off x="5152163" y="2824909"/>
          <a:ext cx="2620236" cy="198162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b" anchorCtr="0">
          <a:noAutofit/>
        </a:bodyPr>
        <a:lstStyle/>
        <a:p>
          <a:pPr marL="114300" lvl="1" indent="-114300" algn="r" defTabSz="666750">
            <a:lnSpc>
              <a:spcPct val="90000"/>
            </a:lnSpc>
            <a:spcBef>
              <a:spcPct val="0"/>
            </a:spcBef>
            <a:spcAft>
              <a:spcPct val="15000"/>
            </a:spcAft>
            <a:buChar char="•"/>
          </a:pPr>
          <a:r>
            <a:rPr lang="en-US" sz="1500" kern="1200" dirty="0">
              <a:latin typeface="Lucida Sans" panose="020B0602030504020204" pitchFamily="34" charset="0"/>
            </a:rPr>
            <a:t>Content knowledge</a:t>
          </a:r>
        </a:p>
        <a:p>
          <a:pPr marL="114300" lvl="1" indent="-114300" algn="r" defTabSz="666750">
            <a:lnSpc>
              <a:spcPct val="90000"/>
            </a:lnSpc>
            <a:spcBef>
              <a:spcPct val="0"/>
            </a:spcBef>
            <a:spcAft>
              <a:spcPct val="15000"/>
            </a:spcAft>
            <a:buChar char="•"/>
          </a:pPr>
          <a:r>
            <a:rPr lang="en-US" sz="1500" kern="1200" dirty="0">
              <a:latin typeface="Lucida Sans" panose="020B0602030504020204" pitchFamily="34" charset="0"/>
            </a:rPr>
            <a:t>Disciplinary knowledge</a:t>
          </a:r>
        </a:p>
        <a:p>
          <a:pPr marL="114300" lvl="1" indent="-114300" algn="r" defTabSz="666750">
            <a:lnSpc>
              <a:spcPct val="90000"/>
            </a:lnSpc>
            <a:spcBef>
              <a:spcPct val="0"/>
            </a:spcBef>
            <a:spcAft>
              <a:spcPct val="15000"/>
            </a:spcAft>
            <a:buChar char="•"/>
          </a:pPr>
          <a:r>
            <a:rPr lang="en-US" sz="1500" kern="1200" dirty="0">
              <a:latin typeface="Lucida Sans" panose="020B0602030504020204" pitchFamily="34" charset="0"/>
            </a:rPr>
            <a:t>Intertextuality</a:t>
          </a:r>
        </a:p>
        <a:p>
          <a:pPr marL="114300" lvl="1" indent="-114300" algn="r" defTabSz="666750">
            <a:lnSpc>
              <a:spcPct val="90000"/>
            </a:lnSpc>
            <a:spcBef>
              <a:spcPct val="0"/>
            </a:spcBef>
            <a:spcAft>
              <a:spcPct val="15000"/>
            </a:spcAft>
            <a:buChar char="•"/>
          </a:pPr>
          <a:r>
            <a:rPr lang="en-US" sz="1500" kern="1200" dirty="0">
              <a:latin typeface="Lucida Sans" panose="020B0602030504020204" pitchFamily="34" charset="0"/>
            </a:rPr>
            <a:t>Background &amp; experiences</a:t>
          </a:r>
        </a:p>
      </dsp:txBody>
      <dsp:txXfrm>
        <a:off x="5981764" y="3363845"/>
        <a:ext cx="1747105" cy="1399155"/>
      </dsp:txXfrm>
    </dsp:sp>
    <dsp:sp modelId="{229F5DD6-63BF-4B95-8F77-EE2D2595ED5B}">
      <dsp:nvSpPr>
        <dsp:cNvPr id="0" name=""/>
        <dsp:cNvSpPr/>
      </dsp:nvSpPr>
      <dsp:spPr>
        <a:xfrm>
          <a:off x="0" y="2932284"/>
          <a:ext cx="2940077" cy="196700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b" anchorCtr="0">
          <a:noAutofit/>
        </a:bodyPr>
        <a:lstStyle/>
        <a:p>
          <a:pPr marL="114300" lvl="1" indent="-114300" algn="l" defTabSz="666750">
            <a:lnSpc>
              <a:spcPct val="90000"/>
            </a:lnSpc>
            <a:spcBef>
              <a:spcPct val="0"/>
            </a:spcBef>
            <a:spcAft>
              <a:spcPct val="15000"/>
            </a:spcAft>
            <a:buChar char="•"/>
          </a:pPr>
          <a:r>
            <a:rPr lang="en-US" sz="1500" kern="1200" dirty="0">
              <a:latin typeface="Lucida Sans" panose="020B0602030504020204" pitchFamily="34" charset="0"/>
            </a:rPr>
            <a:t>Vocabulary</a:t>
          </a:r>
        </a:p>
        <a:p>
          <a:pPr marL="114300" lvl="1" indent="-114300" algn="l" defTabSz="666750">
            <a:lnSpc>
              <a:spcPct val="90000"/>
            </a:lnSpc>
            <a:spcBef>
              <a:spcPct val="0"/>
            </a:spcBef>
            <a:spcAft>
              <a:spcPct val="15000"/>
            </a:spcAft>
            <a:buChar char="•"/>
          </a:pPr>
          <a:r>
            <a:rPr lang="en-US" sz="1500" kern="1200" dirty="0">
              <a:latin typeface="Lucida Sans" panose="020B0602030504020204" pitchFamily="34" charset="0"/>
            </a:rPr>
            <a:t>Sentence length and structure</a:t>
          </a:r>
        </a:p>
        <a:p>
          <a:pPr marL="114300" lvl="1" indent="-114300" algn="l" defTabSz="666750">
            <a:lnSpc>
              <a:spcPct val="90000"/>
            </a:lnSpc>
            <a:spcBef>
              <a:spcPct val="0"/>
            </a:spcBef>
            <a:spcAft>
              <a:spcPct val="15000"/>
            </a:spcAft>
            <a:buChar char="•"/>
          </a:pPr>
          <a:r>
            <a:rPr lang="en-US" sz="1500" kern="1200" dirty="0">
              <a:latin typeface="Lucida Sans" panose="020B0602030504020204" pitchFamily="34" charset="0"/>
            </a:rPr>
            <a:t>Figurative language</a:t>
          </a:r>
        </a:p>
        <a:p>
          <a:pPr marL="114300" lvl="1" indent="-114300" algn="l" defTabSz="666750">
            <a:lnSpc>
              <a:spcPct val="90000"/>
            </a:lnSpc>
            <a:spcBef>
              <a:spcPct val="0"/>
            </a:spcBef>
            <a:spcAft>
              <a:spcPct val="15000"/>
            </a:spcAft>
            <a:buChar char="•"/>
          </a:pPr>
          <a:r>
            <a:rPr lang="en-US" sz="1500" kern="1200" dirty="0">
              <a:latin typeface="Lucida Sans" panose="020B0602030504020204" pitchFamily="34" charset="0"/>
            </a:rPr>
            <a:t>Regional/ historical usage (dialects)</a:t>
          </a:r>
        </a:p>
      </dsp:txBody>
      <dsp:txXfrm>
        <a:off x="43209" y="3467244"/>
        <a:ext cx="1971636" cy="1388836"/>
      </dsp:txXfrm>
    </dsp:sp>
    <dsp:sp modelId="{138A21AE-AEE0-4C84-BF05-5DB2913E635C}">
      <dsp:nvSpPr>
        <dsp:cNvPr id="0" name=""/>
        <dsp:cNvSpPr/>
      </dsp:nvSpPr>
      <dsp:spPr>
        <a:xfrm>
          <a:off x="4747430" y="148880"/>
          <a:ext cx="2474021" cy="160260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Lucida Sans" panose="020B0602030504020204" pitchFamily="34" charset="0"/>
            </a:rPr>
            <a:t>Text features</a:t>
          </a:r>
        </a:p>
        <a:p>
          <a:pPr marL="114300" lvl="1" indent="-114300" algn="l" defTabSz="666750">
            <a:lnSpc>
              <a:spcPct val="90000"/>
            </a:lnSpc>
            <a:spcBef>
              <a:spcPct val="0"/>
            </a:spcBef>
            <a:spcAft>
              <a:spcPct val="15000"/>
            </a:spcAft>
            <a:buChar char="•"/>
          </a:pPr>
          <a:r>
            <a:rPr lang="en-US" sz="1500" kern="1200" dirty="0">
              <a:latin typeface="Lucida Sans" panose="020B0602030504020204" pitchFamily="34" charset="0"/>
            </a:rPr>
            <a:t>Genre</a:t>
          </a:r>
        </a:p>
        <a:p>
          <a:pPr marL="114300" lvl="1" indent="-114300" algn="l" defTabSz="666750">
            <a:lnSpc>
              <a:spcPct val="90000"/>
            </a:lnSpc>
            <a:spcBef>
              <a:spcPct val="0"/>
            </a:spcBef>
            <a:spcAft>
              <a:spcPct val="15000"/>
            </a:spcAft>
            <a:buChar char="•"/>
          </a:pPr>
          <a:r>
            <a:rPr lang="en-US" sz="1500" kern="1200" dirty="0">
              <a:latin typeface="Lucida Sans" panose="020B0602030504020204" pitchFamily="34" charset="0"/>
            </a:rPr>
            <a:t>Organization</a:t>
          </a:r>
        </a:p>
      </dsp:txBody>
      <dsp:txXfrm>
        <a:off x="5524840" y="184084"/>
        <a:ext cx="1661407" cy="1131545"/>
      </dsp:txXfrm>
    </dsp:sp>
    <dsp:sp modelId="{04D01D45-D10D-41B9-81B4-E60AAA6775B7}">
      <dsp:nvSpPr>
        <dsp:cNvPr id="0" name=""/>
        <dsp:cNvSpPr/>
      </dsp:nvSpPr>
      <dsp:spPr>
        <a:xfrm>
          <a:off x="710868" y="165130"/>
          <a:ext cx="2474021" cy="160260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Lucida Sans" panose="020B0602030504020204" pitchFamily="34" charset="0"/>
            </a:rPr>
            <a:t>Layers of meaning</a:t>
          </a:r>
        </a:p>
        <a:p>
          <a:pPr marL="114300" lvl="1" indent="-114300" algn="l" defTabSz="666750">
            <a:lnSpc>
              <a:spcPct val="90000"/>
            </a:lnSpc>
            <a:spcBef>
              <a:spcPct val="0"/>
            </a:spcBef>
            <a:spcAft>
              <a:spcPct val="15000"/>
            </a:spcAft>
            <a:buChar char="•"/>
          </a:pPr>
          <a:r>
            <a:rPr lang="en-US" sz="1500" kern="1200" dirty="0">
              <a:latin typeface="Lucida Sans" panose="020B0602030504020204" pitchFamily="34" charset="0"/>
            </a:rPr>
            <a:t>Purpose</a:t>
          </a:r>
        </a:p>
        <a:p>
          <a:pPr marL="114300" lvl="1" indent="-114300" algn="l" defTabSz="666750">
            <a:lnSpc>
              <a:spcPct val="90000"/>
            </a:lnSpc>
            <a:spcBef>
              <a:spcPct val="0"/>
            </a:spcBef>
            <a:spcAft>
              <a:spcPct val="15000"/>
            </a:spcAft>
            <a:buChar char="•"/>
          </a:pPr>
          <a:r>
            <a:rPr lang="en-US" sz="1500" kern="1200" dirty="0">
              <a:latin typeface="Lucida Sans" panose="020B0602030504020204" pitchFamily="34" charset="0"/>
            </a:rPr>
            <a:t>Concept complexity</a:t>
          </a:r>
        </a:p>
      </dsp:txBody>
      <dsp:txXfrm>
        <a:off x="746072" y="200334"/>
        <a:ext cx="1661407" cy="1131545"/>
      </dsp:txXfrm>
    </dsp:sp>
    <dsp:sp modelId="{7A1565AB-D14E-4728-BB5A-E2B5C6732B86}">
      <dsp:nvSpPr>
        <dsp:cNvPr id="0" name=""/>
        <dsp:cNvSpPr/>
      </dsp:nvSpPr>
      <dsp:spPr>
        <a:xfrm>
          <a:off x="1667593" y="334093"/>
          <a:ext cx="2168525" cy="2168525"/>
        </a:xfrm>
        <a:prstGeom prst="pieWedg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Meaning</a:t>
          </a:r>
        </a:p>
      </dsp:txBody>
      <dsp:txXfrm>
        <a:off x="2302739" y="969239"/>
        <a:ext cx="1533379" cy="1533379"/>
      </dsp:txXfrm>
    </dsp:sp>
    <dsp:sp modelId="{F2BD748F-1FDB-4C37-9D81-483A39B447F4}">
      <dsp:nvSpPr>
        <dsp:cNvPr id="0" name=""/>
        <dsp:cNvSpPr/>
      </dsp:nvSpPr>
      <dsp:spPr>
        <a:xfrm rot="5400000">
          <a:off x="3936281" y="334093"/>
          <a:ext cx="2168525" cy="2168525"/>
        </a:xfrm>
        <a:prstGeom prst="pieWedg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Structure</a:t>
          </a:r>
        </a:p>
      </dsp:txBody>
      <dsp:txXfrm rot="-5400000">
        <a:off x="3936281" y="969239"/>
        <a:ext cx="1533379" cy="1533379"/>
      </dsp:txXfrm>
    </dsp:sp>
    <dsp:sp modelId="{C0BDC9E9-CF23-429B-9A3B-02CC4BE6B5EB}">
      <dsp:nvSpPr>
        <dsp:cNvPr id="0" name=""/>
        <dsp:cNvSpPr/>
      </dsp:nvSpPr>
      <dsp:spPr>
        <a:xfrm rot="10800000">
          <a:off x="3936281" y="2602780"/>
          <a:ext cx="2168525" cy="2168525"/>
        </a:xfrm>
        <a:prstGeom prst="pieWedg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Knowledge</a:t>
          </a:r>
        </a:p>
      </dsp:txBody>
      <dsp:txXfrm rot="10800000">
        <a:off x="3936281" y="2602780"/>
        <a:ext cx="1533379" cy="1533379"/>
      </dsp:txXfrm>
    </dsp:sp>
    <dsp:sp modelId="{DEB0FDC0-55D1-4037-8099-115271A64B3F}">
      <dsp:nvSpPr>
        <dsp:cNvPr id="0" name=""/>
        <dsp:cNvSpPr/>
      </dsp:nvSpPr>
      <dsp:spPr>
        <a:xfrm rot="16200000">
          <a:off x="1667593" y="2602780"/>
          <a:ext cx="2168525" cy="2168525"/>
        </a:xfrm>
        <a:prstGeom prst="pieWedg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Language</a:t>
          </a:r>
        </a:p>
      </dsp:txBody>
      <dsp:txXfrm rot="5400000">
        <a:off x="2302739" y="2602780"/>
        <a:ext cx="1533379" cy="1533379"/>
      </dsp:txXfrm>
    </dsp:sp>
    <dsp:sp modelId="{D9EFE4BA-42D3-4835-BAE2-881DCED9D7DA}">
      <dsp:nvSpPr>
        <dsp:cNvPr id="0" name=""/>
        <dsp:cNvSpPr/>
      </dsp:nvSpPr>
      <dsp:spPr>
        <a:xfrm>
          <a:off x="3511841" y="2101966"/>
          <a:ext cx="748717" cy="651058"/>
        </a:xfrm>
        <a:prstGeom prst="circular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ED9EC4F5-8AAB-4DC2-8CC2-8D9D7A6873CB}">
      <dsp:nvSpPr>
        <dsp:cNvPr id="0" name=""/>
        <dsp:cNvSpPr/>
      </dsp:nvSpPr>
      <dsp:spPr>
        <a:xfrm rot="10800000">
          <a:off x="3511841" y="2352373"/>
          <a:ext cx="748717" cy="651058"/>
        </a:xfrm>
        <a:prstGeom prst="circular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F892B-6627-994E-B68D-E99C83311AB5}"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dirty="0"/>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1EAEE7-98CF-EA48-844B-D8A167580137}" type="datetimeFigureOut">
              <a:rPr lang="en-US" smtClean="0"/>
              <a:t>1/23/2020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D8A4C-6D1B-3B4B-98CA-A63C166858A7}" type="slidenum">
              <a:rPr lang="en-US" smtClean="0"/>
              <a:t>‹#›</a:t>
            </a:fld>
            <a:endParaRPr lang="en-US" dirty="0"/>
          </a:p>
        </p:txBody>
      </p:sp>
    </p:spTree>
    <p:extLst>
      <p:ext uri="{BB962C8B-B14F-4D97-AF65-F5344CB8AC3E}">
        <p14:creationId xmlns:p14="http://schemas.microsoft.com/office/powerpoint/2010/main" val="19275099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This module was last updated on October 2016.</a:t>
            </a:r>
          </a:p>
        </p:txBody>
      </p:sp>
      <p:sp>
        <p:nvSpPr>
          <p:cNvPr id="4" name="Slide Number Placeholder 3"/>
          <p:cNvSpPr>
            <a:spLocks noGrp="1"/>
          </p:cNvSpPr>
          <p:nvPr>
            <p:ph type="sldNum" sz="quarter" idx="10"/>
          </p:nvPr>
        </p:nvSpPr>
        <p:spPr/>
        <p:txBody>
          <a:bodyPr/>
          <a:lstStyle/>
          <a:p>
            <a:fld id="{87BD8A4C-6D1B-3B4B-98CA-A63C166858A7}" type="slidenum">
              <a:rPr lang="en-US" smtClean="0"/>
              <a:t>1</a:t>
            </a:fld>
            <a:endParaRPr lang="en-US" dirty="0"/>
          </a:p>
        </p:txBody>
      </p:sp>
    </p:spTree>
    <p:extLst>
      <p:ext uri="{BB962C8B-B14F-4D97-AF65-F5344CB8AC3E}">
        <p14:creationId xmlns:p14="http://schemas.microsoft.com/office/powerpoint/2010/main" val="1622389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baseline="0" dirty="0"/>
              <a:t>There are three tiers, or levels, with associated metrics to determine alignment to the CCSS Standards and Shifts. They are prioritized in the following way: Non-Negotiable Alignment Criteria, Alignment Criteria, and Indicators of Quality.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cap="none" baseline="0" dirty="0">
              <a:solidFill>
                <a:schemeClr val="dk1"/>
              </a:solidFill>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solidFill>
                  <a:schemeClr val="dk1"/>
                </a:solidFill>
                <a:latin typeface="Arial"/>
                <a:ea typeface="Arial"/>
                <a:cs typeface="Arial"/>
                <a:sym typeface="Arial"/>
              </a:rPr>
              <a:t>Details:</a:t>
            </a:r>
            <a:endParaRPr lang="en-US"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Today we will be working with the 3-12 version. The two versions reflect the differences in the ELA standards and instructional priorities at the primary grades. We will make note of differences in the K-2 version and the 3-12 version as we move through the Alignment Criteria.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that you have an idea of what the IMET is, we’ll dig into the content. We’ll begin with a review of the 3 ELA Shifts. Even if you are familiar with the Shifts, I encourage you to reflect on how your understanding of them has deepened or grown since you first heard about them. This will also provide us with a common understanding and foundation as we move through the IMET. </a:t>
            </a:r>
          </a:p>
          <a:p>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10</a:t>
            </a:fld>
            <a:endParaRPr lang="en-US" dirty="0"/>
          </a:p>
        </p:txBody>
      </p:sp>
    </p:spTree>
    <p:extLst>
      <p:ext uri="{BB962C8B-B14F-4D97-AF65-F5344CB8AC3E}">
        <p14:creationId xmlns:p14="http://schemas.microsoft.com/office/powerpoint/2010/main" val="2339005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i="1" kern="1200" dirty="0">
                <a:solidFill>
                  <a:schemeClr val="tx1"/>
                </a:solidFill>
                <a:effectLst/>
                <a:latin typeface="+mn-lt"/>
                <a:ea typeface="+mn-ea"/>
                <a:cs typeface="+mn-cs"/>
              </a:rPr>
              <a:t>The following slides provide a review of the 3 ELA Shifts. Depending on the needs of the group, this information may need to be adjusted. See the Facilitator Guide for options.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Estimated time for slides 11-20: </a:t>
            </a:r>
            <a:r>
              <a:rPr lang="en-US" sz="1200" b="1" i="1" kern="1200" dirty="0">
                <a:solidFill>
                  <a:schemeClr val="tx1"/>
                </a:solidFill>
                <a:effectLst/>
                <a:latin typeface="+mn-lt"/>
                <a:ea typeface="+mn-ea"/>
                <a:cs typeface="+mn-cs"/>
              </a:rPr>
              <a:t>15 minutes</a:t>
            </a:r>
            <a:endParaRPr lang="en-US" sz="1200" b="1" i="1"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p>
          <a:p>
            <a:r>
              <a:rPr lang="en-US" sz="1200" kern="1200" dirty="0">
                <a:solidFill>
                  <a:schemeClr val="tx1"/>
                </a:solidFill>
                <a:effectLst/>
                <a:latin typeface="+mn-lt"/>
                <a:ea typeface="+mn-ea"/>
                <a:cs typeface="+mn-cs"/>
              </a:rPr>
              <a:t>The 3 Shifts in ELA and Literacy can be summed up this way: complex text, evidence, and knowledge. </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Details:</a:t>
            </a:r>
          </a:p>
          <a:p>
            <a:pPr marL="171450" marR="0" lvl="0" indent="-171450" algn="l" defTabSz="457200" rtl="0" eaLnBrk="1" fontAlgn="auto" latinLnBrk="0" hangingPunct="1">
              <a:lnSpc>
                <a:spcPct val="100000"/>
              </a:lnSpc>
              <a:spcBef>
                <a:spcPts val="0"/>
              </a:spcBef>
              <a:spcAft>
                <a:spcPts val="0"/>
              </a:spcAft>
              <a:buClr>
                <a:schemeClr val="dk1"/>
              </a:buClr>
              <a:buSzPct val="25000"/>
              <a:buFont typeface="Arial" panose="020B0604020202020204" pitchFamily="34" charset="0"/>
              <a:buChar char="•"/>
              <a:tabLst/>
              <a:defRPr/>
            </a:pPr>
            <a:r>
              <a:rPr lang="en-US" sz="1200" kern="1200" dirty="0">
                <a:solidFill>
                  <a:schemeClr val="tx1"/>
                </a:solidFill>
                <a:effectLst/>
                <a:latin typeface="+mn-lt"/>
                <a:ea typeface="+mn-ea"/>
                <a:cs typeface="+mn-cs"/>
              </a:rPr>
              <a:t>Refer</a:t>
            </a:r>
            <a:r>
              <a:rPr lang="en-US" sz="1200" kern="1200" baseline="0" dirty="0">
                <a:solidFill>
                  <a:schemeClr val="tx1"/>
                </a:solidFill>
                <a:effectLst/>
                <a:latin typeface="+mn-lt"/>
                <a:ea typeface="+mn-ea"/>
                <a:cs typeface="+mn-cs"/>
              </a:rPr>
              <a:t> to p. 2 in the handout</a:t>
            </a:r>
            <a:endParaRPr lang="en-US" sz="1200" b="1" i="0" u="none" strike="noStrike" cap="none" baseline="0" dirty="0">
              <a:solidFill>
                <a:schemeClr val="dk1"/>
              </a:solidFill>
              <a:latin typeface="Calibri"/>
              <a:ea typeface="Calibri"/>
              <a:cs typeface="Calibri"/>
              <a:sym typeface="Calibri"/>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the Council of Chief State School Officers and National Governors’ Association began drafting a set of standards to prepare students for college and career, they used evidence of what students would need to be able to do by the end of a K-12 education. In order to prepare students adequately for college, career, and life, there were some changes needed. These changes or shifts are reflected in the Standards and can be summarized this way.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Three Non Negotiables in the IMET mirror the 3 Shifts in ELA standards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Any one of these shifts could be studied much more deeply and there’s a plethora of great materials available for you or your group to investigate as time or interest permits.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many of you are familiar with the 3 Shifts in ELA and Literacy? </a:t>
            </a:r>
          </a:p>
        </p:txBody>
      </p:sp>
      <p:sp>
        <p:nvSpPr>
          <p:cNvPr id="301" name="Shape 3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11</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872740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buClr>
                <a:schemeClr val="dk1"/>
              </a:buClr>
              <a:buSzPct val="25000"/>
              <a:buFont typeface="Arial"/>
              <a:buNone/>
            </a:pPr>
            <a:r>
              <a:rPr lang="en-US" sz="1000" b="1" i="0" u="none" strike="noStrike" cap="none" baseline="0" dirty="0">
                <a:solidFill>
                  <a:schemeClr val="dk1"/>
                </a:solidFill>
                <a:latin typeface="Arial"/>
                <a:ea typeface="Arial"/>
                <a:cs typeface="Arial"/>
                <a:sym typeface="Arial"/>
              </a:rPr>
              <a:t>Big Idea: </a:t>
            </a:r>
          </a:p>
          <a:p>
            <a:pPr marL="0" marR="0" lvl="0" indent="0" algn="l" rtl="0">
              <a:lnSpc>
                <a:spcPct val="90000"/>
              </a:lnSpc>
              <a:spcBef>
                <a:spcPts val="0"/>
              </a:spcBef>
              <a:buClr>
                <a:schemeClr val="dk1"/>
              </a:buClr>
              <a:buSzPct val="25000"/>
              <a:buFont typeface="Arial"/>
              <a:buNone/>
            </a:pPr>
            <a:r>
              <a:rPr lang="en-US" sz="1000" b="0" i="0" u="none" strike="noStrike" cap="none" baseline="0" dirty="0">
                <a:solidFill>
                  <a:schemeClr val="dk1"/>
                </a:solidFill>
                <a:latin typeface="Arial"/>
                <a:ea typeface="Arial"/>
                <a:cs typeface="Arial"/>
                <a:sym typeface="Arial"/>
              </a:rPr>
              <a:t>Text complexity is the first shift because, for the first time, the Standards require that texts at the center of instruction be of certain quality. This stems from the fact that research showed text complexity to be the biggest factor in predicting college and career readiness. If a student cannot handle complex text, he/she is more likely to need remedial coursework, and is less likely to graduate from college. Exposure to rich, complex text and its academic language is a requirement for all students.</a:t>
            </a:r>
          </a:p>
          <a:p>
            <a:pPr marL="0" marR="0" lvl="0" indent="0" algn="l" rtl="0">
              <a:lnSpc>
                <a:spcPct val="90000"/>
              </a:lnSpc>
              <a:spcBef>
                <a:spcPts val="0"/>
              </a:spcBef>
              <a:buClr>
                <a:schemeClr val="dk1"/>
              </a:buClr>
              <a:buFont typeface="Arial"/>
              <a:buNone/>
            </a:pPr>
            <a:endParaRPr sz="1000" dirty="0">
              <a:solidFill>
                <a:schemeClr val="dk1"/>
              </a:solidFill>
            </a:endParaRPr>
          </a:p>
          <a:p>
            <a:pPr marL="0" marR="0" lvl="0" indent="0" algn="l" rtl="0">
              <a:lnSpc>
                <a:spcPct val="90000"/>
              </a:lnSpc>
              <a:spcBef>
                <a:spcPts val="0"/>
              </a:spcBef>
              <a:buClr>
                <a:schemeClr val="dk1"/>
              </a:buClr>
              <a:buSzPct val="25000"/>
              <a:buFont typeface="Arial"/>
              <a:buNone/>
            </a:pPr>
            <a:r>
              <a:rPr lang="en-US" sz="1000" b="1" dirty="0">
                <a:solidFill>
                  <a:schemeClr val="dk1"/>
                </a:solidFill>
              </a:rPr>
              <a:t>Read Aloud (corresponds to the check</a:t>
            </a:r>
            <a:r>
              <a:rPr lang="en-US" sz="1000" b="1" baseline="0" dirty="0">
                <a:solidFill>
                  <a:schemeClr val="dk1"/>
                </a:solidFill>
              </a:rPr>
              <a:t> mark </a:t>
            </a:r>
            <a:r>
              <a:rPr lang="en-US" sz="1000" b="1" dirty="0">
                <a:solidFill>
                  <a:schemeClr val="dk1"/>
                </a:solidFill>
              </a:rPr>
              <a:t>bullets on the slide):</a:t>
            </a:r>
          </a:p>
          <a:p>
            <a:pPr marL="0" marR="0" lvl="0" indent="0" algn="l" rtl="0">
              <a:lnSpc>
                <a:spcPct val="90000"/>
              </a:lnSpc>
              <a:spcBef>
                <a:spcPts val="0"/>
              </a:spcBef>
              <a:buClr>
                <a:schemeClr val="dk1"/>
              </a:buClr>
              <a:buFont typeface="Arial"/>
              <a:buNone/>
            </a:pPr>
            <a:endParaRPr sz="1100" b="1" dirty="0">
              <a:solidFill>
                <a:schemeClr val="dk1"/>
              </a:solidFill>
            </a:endParaRPr>
          </a:p>
          <a:p>
            <a:pPr marL="215900" lvl="0" indent="-171450" rtl="0">
              <a:spcBef>
                <a:spcPts val="0"/>
              </a:spcBef>
              <a:buClr>
                <a:schemeClr val="dk1"/>
              </a:buClr>
              <a:buSzPct val="100000"/>
              <a:buFont typeface="Arial" panose="020B0604020202020204" pitchFamily="34" charset="0"/>
              <a:buChar char="•"/>
            </a:pPr>
            <a:r>
              <a:rPr lang="en-US" sz="1100" dirty="0">
                <a:solidFill>
                  <a:schemeClr val="dk1"/>
                </a:solidFill>
              </a:rPr>
              <a:t>The gap between the complexity of college and high school texts is</a:t>
            </a:r>
            <a:r>
              <a:rPr lang="en-US" sz="1100" baseline="0" dirty="0">
                <a:solidFill>
                  <a:schemeClr val="dk1"/>
                </a:solidFill>
              </a:rPr>
              <a:t> large. An analysis done by Williamson in 2008 found military, college, citizenship, and workplace domains all required reading in the 1105-1395L complexity. His research indicated there was a gap of as large as 230L points between what students were reading in HS and what was required in college, career, citizenship, and the military. </a:t>
            </a:r>
            <a:endParaRPr lang="en-US" sz="1100" dirty="0">
              <a:solidFill>
                <a:schemeClr val="dk1"/>
              </a:solidFill>
            </a:endParaRPr>
          </a:p>
          <a:p>
            <a:pPr marL="285750" lvl="0" indent="-171450" rtl="0">
              <a:spcBef>
                <a:spcPts val="0"/>
              </a:spcBef>
              <a:buClr>
                <a:schemeClr val="dk1"/>
              </a:buClr>
              <a:buFont typeface="Arial" panose="020B0604020202020204" pitchFamily="34" charset="0"/>
              <a:buChar char="•"/>
            </a:pPr>
            <a:endParaRPr sz="1100" dirty="0">
              <a:solidFill>
                <a:schemeClr val="dk1"/>
              </a:solidFill>
            </a:endParaRPr>
          </a:p>
          <a:p>
            <a:pPr marL="215900" marR="0" lvl="0" indent="-171450" algn="l" defTabSz="457200" rtl="0" eaLnBrk="1" fontAlgn="auto" latinLnBrk="0" hangingPunct="1">
              <a:lnSpc>
                <a:spcPct val="100000"/>
              </a:lnSpc>
              <a:spcBef>
                <a:spcPts val="0"/>
              </a:spcBef>
              <a:spcAft>
                <a:spcPts val="0"/>
              </a:spcAft>
              <a:buClr>
                <a:schemeClr val="dk1"/>
              </a:buClr>
              <a:buSzPct val="100000"/>
              <a:buFont typeface="Arial" panose="020B0604020202020204" pitchFamily="34" charset="0"/>
              <a:buChar char="•"/>
              <a:tabLst/>
              <a:defRPr/>
            </a:pPr>
            <a:r>
              <a:rPr lang="en-US" sz="1100" b="0" i="0" u="none" strike="noStrike" cap="none" baseline="0" dirty="0">
                <a:solidFill>
                  <a:schemeClr val="dk1"/>
                </a:solidFill>
                <a:latin typeface="Quattrocento Sans"/>
                <a:ea typeface="Quattrocento Sans"/>
                <a:cs typeface="Quattrocento Sans"/>
                <a:sym typeface="Quattrocento Sans"/>
              </a:rPr>
              <a:t>Why the focus on text complexity? Research, namely The 2006 ACT Study, </a:t>
            </a:r>
            <a:r>
              <a:rPr lang="en-US" sz="1100" b="0" i="1" u="none" strike="noStrike" cap="none" baseline="0" dirty="0">
                <a:solidFill>
                  <a:schemeClr val="dk1"/>
                </a:solidFill>
                <a:latin typeface="Quattrocento Sans"/>
                <a:ea typeface="Quattrocento Sans"/>
                <a:cs typeface="Quattrocento Sans"/>
                <a:sym typeface="Quattrocento Sans"/>
              </a:rPr>
              <a:t>Reading Between the Lines, </a:t>
            </a:r>
            <a:r>
              <a:rPr lang="en-US" sz="1100" b="0" i="0" u="none" strike="noStrike" cap="none" baseline="0" dirty="0">
                <a:solidFill>
                  <a:schemeClr val="dk1"/>
                </a:solidFill>
                <a:latin typeface="Quattrocento Sans"/>
                <a:ea typeface="Quattrocento Sans"/>
                <a:cs typeface="Quattrocento Sans"/>
                <a:sym typeface="Quattrocento Sans"/>
              </a:rPr>
              <a:t>informed the writing of the CCSS for ELA &amp; Literacy. This research, which will be summarized on the next few slides, showed that w</a:t>
            </a:r>
            <a:r>
              <a:rPr lang="en-US" sz="1100" b="0" dirty="0">
                <a:solidFill>
                  <a:schemeClr val="dk1"/>
                </a:solidFill>
              </a:rPr>
              <a:t>hat students can read, in terms of complexity is  the greatest predictor of success in college (ACT study).</a:t>
            </a:r>
          </a:p>
          <a:p>
            <a:pPr marL="215900" lvl="0" indent="-171450" rtl="0">
              <a:spcBef>
                <a:spcPts val="0"/>
              </a:spcBef>
              <a:buClr>
                <a:schemeClr val="dk1"/>
              </a:buClr>
              <a:buSzPct val="100000"/>
              <a:buFont typeface="Arial" panose="020B0604020202020204" pitchFamily="34" charset="0"/>
              <a:buChar char="•"/>
            </a:pPr>
            <a:endParaRPr lang="en-US" sz="1100" dirty="0">
              <a:solidFill>
                <a:schemeClr val="dk1"/>
              </a:solidFill>
            </a:endParaRPr>
          </a:p>
          <a:p>
            <a:pPr marL="215900" lvl="0" indent="-171450" rtl="0">
              <a:spcBef>
                <a:spcPts val="0"/>
              </a:spcBef>
              <a:buClr>
                <a:schemeClr val="dk1"/>
              </a:buClr>
              <a:buSzPct val="100000"/>
              <a:buFont typeface="Arial" panose="020B0604020202020204" pitchFamily="34" charset="0"/>
              <a:buChar char="•"/>
            </a:pPr>
            <a:r>
              <a:rPr lang="en-US" sz="1100" dirty="0">
                <a:solidFill>
                  <a:schemeClr val="dk1"/>
                </a:solidFill>
              </a:rPr>
              <a:t>National remediation</a:t>
            </a:r>
            <a:r>
              <a:rPr lang="en-US" sz="1100" baseline="0" dirty="0">
                <a:solidFill>
                  <a:schemeClr val="dk1"/>
                </a:solidFill>
              </a:rPr>
              <a:t> rates in ELA and Math hover around 42% at community colleges and 20% at 4 year colleges.  Overall, as many as 69% of incoming freshman need remedial coursework despite having high school diplomas. In California the rates hover at 68% according to the National Center for Public Policy and Higher Education in The Governance Divide report. </a:t>
            </a:r>
            <a:endParaRPr lang="en-US" sz="1100" dirty="0">
              <a:solidFill>
                <a:schemeClr val="dk1"/>
              </a:solidFill>
            </a:endParaRPr>
          </a:p>
          <a:p>
            <a:pPr marL="285750" lvl="0" indent="-171450" rtl="0">
              <a:spcBef>
                <a:spcPts val="0"/>
              </a:spcBef>
              <a:buClr>
                <a:schemeClr val="dk1"/>
              </a:buClr>
              <a:buFont typeface="Arial" panose="020B0604020202020204" pitchFamily="34" charset="0"/>
              <a:buChar char="•"/>
            </a:pPr>
            <a:endParaRPr sz="1100" dirty="0">
              <a:solidFill>
                <a:schemeClr val="dk1"/>
              </a:solidFill>
            </a:endParaRPr>
          </a:p>
          <a:p>
            <a:pPr marL="215900" lvl="0" indent="-171450" rtl="0">
              <a:spcBef>
                <a:spcPts val="0"/>
              </a:spcBef>
              <a:buClr>
                <a:schemeClr val="dk1"/>
              </a:buClr>
              <a:buSzPct val="100000"/>
              <a:buFont typeface="Arial" panose="020B0604020202020204" pitchFamily="34" charset="0"/>
              <a:buChar char="•"/>
            </a:pPr>
            <a:r>
              <a:rPr lang="en-US" sz="1100" dirty="0">
                <a:solidFill>
                  <a:schemeClr val="dk1"/>
                </a:solidFill>
              </a:rPr>
              <a:t>College</a:t>
            </a:r>
            <a:r>
              <a:rPr lang="en-US" sz="1100" baseline="0" dirty="0">
                <a:solidFill>
                  <a:schemeClr val="dk1"/>
                </a:solidFill>
              </a:rPr>
              <a:t> and career-ready s</a:t>
            </a:r>
            <a:r>
              <a:rPr lang="en-US" sz="1100" dirty="0">
                <a:solidFill>
                  <a:schemeClr val="dk1"/>
                </a:solidFill>
              </a:rPr>
              <a:t>tandards include a staircase of increasing text complexity from elementary through high school,</a:t>
            </a:r>
            <a:r>
              <a:rPr lang="en-US" sz="1100" baseline="0" dirty="0">
                <a:solidFill>
                  <a:schemeClr val="dk1"/>
                </a:solidFill>
              </a:rPr>
              <a:t> so the job of preparing students begins early and continues seamlessly through high school..</a:t>
            </a:r>
            <a:endParaRPr lang="en-US" sz="1100" dirty="0">
              <a:solidFill>
                <a:schemeClr val="dk1"/>
              </a:solidFill>
            </a:endParaRPr>
          </a:p>
          <a:p>
            <a:pPr marL="285750" lvl="0" indent="-171450" rtl="0">
              <a:spcBef>
                <a:spcPts val="0"/>
              </a:spcBef>
              <a:buClr>
                <a:schemeClr val="dk1"/>
              </a:buClr>
              <a:buFont typeface="Arial" panose="020B0604020202020204" pitchFamily="34" charset="0"/>
              <a:buChar char="•"/>
            </a:pPr>
            <a:endParaRPr sz="1100" dirty="0">
              <a:solidFill>
                <a:schemeClr val="dk1"/>
              </a:solidFill>
            </a:endParaRPr>
          </a:p>
          <a:p>
            <a:pPr marL="215900" lvl="0" indent="-171450" rtl="0">
              <a:spcBef>
                <a:spcPts val="0"/>
              </a:spcBef>
              <a:buClr>
                <a:schemeClr val="dk1"/>
              </a:buClr>
              <a:buSzPct val="100000"/>
              <a:buFont typeface="Arial" panose="020B0604020202020204" pitchFamily="34" charset="0"/>
              <a:buChar char="•"/>
            </a:pPr>
            <a:r>
              <a:rPr lang="en-US" sz="1100" dirty="0">
                <a:solidFill>
                  <a:schemeClr val="dk1"/>
                </a:solidFill>
              </a:rPr>
              <a:t>Complex text is filled with complex language and vocabulary absent in simpler materials. Students</a:t>
            </a:r>
            <a:r>
              <a:rPr lang="en-US" sz="1100" baseline="0" dirty="0">
                <a:solidFill>
                  <a:schemeClr val="dk1"/>
                </a:solidFill>
              </a:rPr>
              <a:t> must be exposed to rich vocabulary and complex language beginning in the earliest years through read aloud to build a solid foundation for reading comprehension of increasingly complex materials through high school. </a:t>
            </a:r>
            <a:endParaRPr lang="en-US" sz="1100" dirty="0">
              <a:solidFill>
                <a:schemeClr val="dk1"/>
              </a:solidFill>
            </a:endParaRPr>
          </a:p>
          <a:p>
            <a:pPr marL="0" marR="0" lvl="0" indent="0" algn="l" rtl="0">
              <a:lnSpc>
                <a:spcPct val="90000"/>
              </a:lnSpc>
              <a:spcBef>
                <a:spcPts val="0"/>
              </a:spcBef>
              <a:buClr>
                <a:schemeClr val="dk1"/>
              </a:buClr>
              <a:buFont typeface="Arial"/>
              <a:buNone/>
            </a:pPr>
            <a:endParaRPr sz="1000" dirty="0">
              <a:solidFill>
                <a:schemeClr val="dk1"/>
              </a:solidFill>
            </a:endParaRPr>
          </a:p>
          <a:p>
            <a:pPr marL="0" marR="0" lvl="0" indent="0" algn="l" defTabSz="457200" rtl="0" eaLnBrk="1" fontAlgn="auto" latinLnBrk="0" hangingPunct="1">
              <a:lnSpc>
                <a:spcPct val="90000"/>
              </a:lnSpc>
              <a:spcBef>
                <a:spcPts val="0"/>
              </a:spcBef>
              <a:spcAft>
                <a:spcPts val="0"/>
              </a:spcAft>
              <a:buClr>
                <a:schemeClr val="dk1"/>
              </a:buClr>
              <a:buSzTx/>
              <a:buFont typeface="Arial"/>
              <a:buNone/>
              <a:tabLst/>
              <a:defRPr/>
            </a:pPr>
            <a:r>
              <a:rPr lang="en-US" sz="1000" b="1" i="0" u="none" strike="noStrike" cap="none" baseline="0" dirty="0">
                <a:solidFill>
                  <a:schemeClr val="dk1"/>
                </a:solidFill>
                <a:latin typeface="Quattrocento Sans"/>
                <a:ea typeface="Quattrocento Sans"/>
                <a:cs typeface="Quattrocento Sans"/>
                <a:sym typeface="Quattrocento Sans"/>
              </a:rPr>
              <a:t>Details: </a:t>
            </a:r>
            <a:r>
              <a:rPr lang="en-US" sz="1000" b="0" i="0" u="none" strike="noStrike" cap="none" baseline="0" dirty="0">
                <a:solidFill>
                  <a:schemeClr val="dk1"/>
                </a:solidFill>
                <a:latin typeface="Arial"/>
                <a:ea typeface="Quattrocento Sans"/>
                <a:cs typeface="Arial"/>
                <a:sym typeface="Arial"/>
              </a:rPr>
              <a:t>  </a:t>
            </a:r>
            <a:r>
              <a:rPr lang="en-US" sz="1000" b="0" i="1" u="none" strike="noStrike" cap="none" baseline="0" dirty="0">
                <a:solidFill>
                  <a:schemeClr val="dk1"/>
                </a:solidFill>
                <a:latin typeface="Arial"/>
                <a:ea typeface="Arial"/>
                <a:cs typeface="Arial"/>
                <a:sym typeface="Arial"/>
              </a:rPr>
              <a:t>Note to presenter: These details are for your information. The ACT study research will be illustrated on the next few slides. </a:t>
            </a:r>
          </a:p>
          <a:p>
            <a:pPr marL="173736" marR="0" lvl="0" indent="-173736" algn="l" rtl="0">
              <a:lnSpc>
                <a:spcPct val="90000"/>
              </a:lnSpc>
              <a:spcBef>
                <a:spcPts val="0"/>
              </a:spcBef>
              <a:buClr>
                <a:schemeClr val="dk1"/>
              </a:buClr>
              <a:buSzPct val="100000"/>
              <a:buFont typeface="Arial"/>
              <a:buChar char="•"/>
            </a:pPr>
            <a:r>
              <a:rPr lang="en-US" sz="1000" b="0" i="0" u="none" strike="noStrike" cap="none" baseline="0" dirty="0">
                <a:solidFill>
                  <a:schemeClr val="dk1"/>
                </a:solidFill>
                <a:latin typeface="Quattrocento Sans"/>
                <a:ea typeface="Quattrocento Sans"/>
                <a:cs typeface="Quattrocento Sans"/>
                <a:sym typeface="Quattrocento Sans"/>
              </a:rPr>
              <a:t>The report </a:t>
            </a:r>
            <a:r>
              <a:rPr lang="en-US" sz="1000" b="0" i="1" u="none" strike="noStrike" cap="none" baseline="0" dirty="0">
                <a:solidFill>
                  <a:schemeClr val="dk1"/>
                </a:solidFill>
                <a:latin typeface="Quattrocento Sans"/>
                <a:ea typeface="Quattrocento Sans"/>
                <a:cs typeface="Quattrocento Sans"/>
                <a:sym typeface="Quattrocento Sans"/>
              </a:rPr>
              <a:t>Reading Between the Lines</a:t>
            </a:r>
            <a:r>
              <a:rPr lang="en-US" sz="1000" b="0" i="0" u="none" strike="noStrike" cap="none" baseline="0" dirty="0">
                <a:solidFill>
                  <a:schemeClr val="dk1"/>
                </a:solidFill>
                <a:latin typeface="Quattrocento Sans"/>
                <a:ea typeface="Quattrocento Sans"/>
                <a:cs typeface="Quattrocento Sans"/>
                <a:sym typeface="Quattrocento Sans"/>
              </a:rPr>
              <a:t> examined what </a:t>
            </a:r>
            <a:r>
              <a:rPr lang="en-US" sz="1000" b="1" i="0" u="none" strike="noStrike" cap="none" baseline="0" dirty="0">
                <a:solidFill>
                  <a:schemeClr val="dk1"/>
                </a:solidFill>
                <a:latin typeface="Quattrocento Sans"/>
                <a:ea typeface="Quattrocento Sans"/>
                <a:cs typeface="Quattrocento Sans"/>
                <a:sym typeface="Quattrocento Sans"/>
              </a:rPr>
              <a:t>factors </a:t>
            </a:r>
            <a:r>
              <a:rPr lang="en-US" sz="1000" b="0" i="0" u="none" strike="noStrike" cap="none" baseline="0" dirty="0">
                <a:solidFill>
                  <a:schemeClr val="dk1"/>
                </a:solidFill>
                <a:latin typeface="Quattrocento Sans"/>
                <a:ea typeface="Quattrocento Sans"/>
                <a:cs typeface="Quattrocento Sans"/>
                <a:sym typeface="Quattrocento Sans"/>
              </a:rPr>
              <a:t>differentiated those students who equaled or exceeded the benchmark score (21 out of 36) in the reading section of the ACT college admissions test from those who did not. </a:t>
            </a:r>
          </a:p>
          <a:p>
            <a:pPr marL="171450" marR="0" lvl="0" indent="-171450" algn="l" rtl="0">
              <a:lnSpc>
                <a:spcPct val="90000"/>
              </a:lnSpc>
              <a:spcBef>
                <a:spcPts val="0"/>
              </a:spcBef>
              <a:buClr>
                <a:schemeClr val="dk1"/>
              </a:buClr>
              <a:buSzPct val="100000"/>
              <a:buFont typeface="Arial"/>
              <a:buChar char="•"/>
            </a:pPr>
            <a:r>
              <a:rPr lang="en-US" sz="1000" b="0" i="0" u="none" strike="noStrike" cap="none" baseline="0" dirty="0">
                <a:solidFill>
                  <a:schemeClr val="dk1"/>
                </a:solidFill>
                <a:latin typeface="Quattrocento Sans"/>
                <a:ea typeface="Quattrocento Sans"/>
                <a:cs typeface="Quattrocento Sans"/>
                <a:sym typeface="Quattrocento Sans"/>
              </a:rPr>
              <a:t>Prior ACT research had shown that students achieving the benchmark score or better in reading—which only about half (51 percent) of the roughly half million test takers in the 2004–2005 academic year had done—had a high probability (75 percent chance) of earning a C or better in an introductory level course in U.S. history or psychology (two common reading-intensive courses taken by first-year college students) and a 50 percent chance of earning a B or better in such a course. </a:t>
            </a:r>
          </a:p>
          <a:p>
            <a:pPr marL="171450" marR="0" lvl="0" indent="-171450" algn="l" rtl="0">
              <a:lnSpc>
                <a:spcPct val="90000"/>
              </a:lnSpc>
              <a:spcBef>
                <a:spcPts val="0"/>
              </a:spcBef>
              <a:buClr>
                <a:schemeClr val="dk1"/>
              </a:buClr>
              <a:buSzPct val="100000"/>
              <a:buFont typeface="Arial"/>
              <a:buChar char="•"/>
            </a:pPr>
            <a:r>
              <a:rPr lang="en-US" sz="1000" b="0" i="0" u="none" strike="noStrike" cap="none" baseline="0" dirty="0">
                <a:solidFill>
                  <a:schemeClr val="dk1"/>
                </a:solidFill>
                <a:latin typeface="Quattrocento Sans"/>
                <a:ea typeface="Quattrocento Sans"/>
                <a:cs typeface="Quattrocento Sans"/>
                <a:sym typeface="Quattrocento Sans"/>
              </a:rPr>
              <a:t>The report was based on 2005 High School students taking the ACT and trends from the previous 10 years.</a:t>
            </a:r>
          </a:p>
          <a:p>
            <a:pPr marL="171450" marR="0" lvl="0" indent="-171450" algn="l" rtl="0">
              <a:lnSpc>
                <a:spcPct val="90000"/>
              </a:lnSpc>
              <a:spcBef>
                <a:spcPts val="0"/>
              </a:spcBef>
              <a:buClr>
                <a:schemeClr val="dk1"/>
              </a:buClr>
              <a:buSzPct val="100000"/>
              <a:buFont typeface="Arial"/>
              <a:buChar char="•"/>
            </a:pPr>
            <a:r>
              <a:rPr lang="en-US" sz="1000" b="0" i="0" u="none" strike="noStrike" cap="none" baseline="0" dirty="0">
                <a:solidFill>
                  <a:schemeClr val="dk1"/>
                </a:solidFill>
                <a:latin typeface="Quattrocento Sans"/>
                <a:ea typeface="Quattrocento Sans"/>
                <a:cs typeface="Quattrocento Sans"/>
                <a:sym typeface="Quattrocento Sans"/>
              </a:rPr>
              <a:t>The report can be accessed at: http://www.act.org/research/policymakers/pdf/reading_report.pdf  </a:t>
            </a:r>
          </a:p>
          <a:p>
            <a:pPr marL="0" marR="0" lvl="0" indent="0" algn="l" rtl="0">
              <a:lnSpc>
                <a:spcPct val="90000"/>
              </a:lnSpc>
              <a:spcBef>
                <a:spcPts val="0"/>
              </a:spcBef>
              <a:buClr>
                <a:schemeClr val="dk1"/>
              </a:buClr>
              <a:buFont typeface="Arial"/>
              <a:buNone/>
            </a:pPr>
            <a:endParaRPr sz="1000" b="0" i="0" u="none" strike="noStrike" cap="none" baseline="0" dirty="0">
              <a:solidFill>
                <a:schemeClr val="dk1"/>
              </a:solidFill>
              <a:latin typeface="Arial"/>
              <a:ea typeface="Arial"/>
              <a:cs typeface="Arial"/>
              <a:sym typeface="Arial"/>
            </a:endParaRPr>
          </a:p>
        </p:txBody>
      </p:sp>
      <p:sp>
        <p:nvSpPr>
          <p:cNvPr id="310" name="Shape 3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400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200" b="1" i="0" u="none" strike="noStrike" cap="none" baseline="0" dirty="0">
                <a:solidFill>
                  <a:schemeClr val="dk1"/>
                </a:solidFill>
                <a:latin typeface="Arial"/>
                <a:ea typeface="Arial"/>
                <a:cs typeface="Arial"/>
                <a:sym typeface="Arial"/>
              </a:rPr>
              <a:t>Big Idea</a:t>
            </a:r>
            <a:r>
              <a:rPr lang="en-US" sz="1200" b="0" i="0" u="none" strike="noStrike" cap="none" baseline="0" dirty="0">
                <a:solidFill>
                  <a:schemeClr val="dk1"/>
                </a:solidFill>
                <a:latin typeface="Arial"/>
                <a:ea typeface="Arial"/>
                <a:cs typeface="Arial"/>
                <a:sym typeface="Arial"/>
              </a:rPr>
              <a:t>: </a:t>
            </a:r>
          </a:p>
          <a:p>
            <a:r>
              <a:rPr lang="en-US" sz="1200" kern="1200" dirty="0">
                <a:solidFill>
                  <a:schemeClr val="tx1"/>
                </a:solidFill>
                <a:effectLst/>
                <a:latin typeface="+mn-lt"/>
                <a:ea typeface="+mn-ea"/>
                <a:cs typeface="+mn-cs"/>
              </a:rPr>
              <a:t>The 2006 ACT study, </a:t>
            </a:r>
            <a:r>
              <a:rPr lang="en-US" sz="1200" i="1" kern="1200" dirty="0">
                <a:solidFill>
                  <a:schemeClr val="tx1"/>
                </a:solidFill>
                <a:effectLst/>
                <a:latin typeface="+mn-lt"/>
                <a:ea typeface="+mn-ea"/>
                <a:cs typeface="+mn-cs"/>
              </a:rPr>
              <a:t>Reading Between the Lines</a:t>
            </a:r>
            <a:r>
              <a:rPr lang="en-US" sz="1200" kern="1200" dirty="0">
                <a:solidFill>
                  <a:schemeClr val="tx1"/>
                </a:solidFill>
                <a:effectLst/>
                <a:latin typeface="+mn-lt"/>
                <a:ea typeface="+mn-ea"/>
                <a:cs typeface="+mn-cs"/>
              </a:rPr>
              <a:t>, provided guidance to the team of writers commissioned by the National Governors Association and the Council of Chief State School Officers as they set out to create the next generation of K-12 standards in order to help ensure all students would graduate college and career ready.</a:t>
            </a:r>
          </a:p>
          <a:p>
            <a:pPr marL="0" marR="0" lvl="0" indent="0" algn="l" rtl="0">
              <a:spcBef>
                <a:spcPts val="0"/>
              </a:spcBef>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Details: </a:t>
            </a:r>
            <a:endParaRPr sz="1200" b="1" i="0" u="none" strike="noStrike" cap="none" baseline="0" dirty="0">
              <a:solidFill>
                <a:schemeClr val="dk1"/>
              </a:solidFill>
              <a:latin typeface="Arial"/>
              <a:ea typeface="Arial"/>
              <a:cs typeface="Arial"/>
              <a:sym typeface="Arial"/>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Researchers investigated what factors differentiated college-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career-ready students from those who were not. First, they looked at the ability to make inferences.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Weaker scorers got inferential questions right proportional to the stronger scorers.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is, if a student were able to answer literal questions, he/she was equally able to answer inferential questions. The lines match</a:t>
            </a:r>
            <a:r>
              <a:rPr lang="en-US" sz="1200" kern="1200" baseline="0" dirty="0">
                <a:solidFill>
                  <a:schemeClr val="tx1"/>
                </a:solidFill>
                <a:effectLst/>
                <a:latin typeface="+mn-lt"/>
                <a:ea typeface="+mn-ea"/>
                <a:cs typeface="+mn-cs"/>
              </a:rPr>
              <a:t> equally up</a:t>
            </a:r>
            <a:r>
              <a:rPr lang="en-US" sz="1200" kern="1200" dirty="0">
                <a:solidFill>
                  <a:schemeClr val="tx1"/>
                </a:solidFill>
                <a:effectLst/>
                <a:latin typeface="+mn-lt"/>
                <a:ea typeface="+mn-ea"/>
                <a:cs typeface="+mn-cs"/>
              </a:rPr>
              <a:t> the Average Percentage of Questions Correct axis.  </a:t>
            </a:r>
          </a:p>
          <a:p>
            <a:pPr marL="171450" marR="0" lvl="0" indent="-9525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1" u="none" strike="noStrike" cap="none" baseline="0" dirty="0">
                <a:solidFill>
                  <a:schemeClr val="dk1"/>
                </a:solidFill>
                <a:latin typeface="Arial"/>
                <a:ea typeface="Arial"/>
                <a:cs typeface="Arial"/>
                <a:sym typeface="Arial"/>
              </a:rPr>
              <a:t>Facilitator Note: (Optional) If there is time, the facilitator may choose to tell participants what the axis values measure (average percentage of questions correct and ACT Reading Test Score) and black and red lines (performance on literal and inferential questions) and give them a minute to discuss. This may also be given on the next 2 slides. </a:t>
            </a:r>
          </a:p>
        </p:txBody>
      </p:sp>
      <p:sp>
        <p:nvSpPr>
          <p:cNvPr id="317" name="Shape 3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13</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90575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Big Idea: </a:t>
            </a:r>
            <a:endParaRPr sz="1200" b="1"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100000"/>
              <a:buFont typeface="Arial"/>
              <a:buNone/>
            </a:pPr>
            <a:r>
              <a:rPr lang="en-US" sz="1200" b="0" i="0" u="none" strike="noStrike" cap="none" baseline="0" dirty="0">
                <a:solidFill>
                  <a:schemeClr val="dk1"/>
                </a:solidFill>
                <a:latin typeface="Arial"/>
                <a:ea typeface="Arial"/>
                <a:cs typeface="Arial"/>
                <a:sym typeface="Arial"/>
              </a:rPr>
              <a:t>Researchers investigated whether reading strategies were the differentiating factor. </a:t>
            </a:r>
          </a:p>
          <a:p>
            <a:pPr marL="0" marR="0" lvl="0" indent="0" algn="l" rtl="0">
              <a:spcBef>
                <a:spcPts val="0"/>
              </a:spcBef>
              <a:buClr>
                <a:schemeClr val="dk1"/>
              </a:buClr>
              <a:buSzPct val="100000"/>
              <a:buFont typeface="Arial"/>
              <a:buNone/>
            </a:pPr>
            <a:endParaRPr sz="1200" b="1"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Details: </a:t>
            </a:r>
            <a:endParaRPr sz="1200" b="1" i="0" u="none" strike="noStrike" cap="none" baseline="0" dirty="0">
              <a:solidFill>
                <a:schemeClr val="dk1"/>
              </a:solidFill>
              <a:latin typeface="Arial"/>
              <a:ea typeface="Arial"/>
              <a:cs typeface="Arial"/>
              <a:sym typeface="Arial"/>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were not. Students who could use one strategy could basically use them all equally well.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ability to make inferences and the ability to use reading strategies were not the factors which differentiated those students who (according to this measure) were ready for college-level work from those who were not, what was the factor?</a:t>
            </a:r>
          </a:p>
        </p:txBody>
      </p:sp>
      <p:sp>
        <p:nvSpPr>
          <p:cNvPr id="324" name="Shape 3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14</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26741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200" b="1" i="0" u="none" strike="noStrike" cap="none" baseline="0" dirty="0">
                <a:solidFill>
                  <a:schemeClr val="dk1"/>
                </a:solidFill>
                <a:latin typeface="Arial"/>
                <a:ea typeface="Arial"/>
                <a:cs typeface="Arial"/>
                <a:sym typeface="Arial"/>
              </a:rPr>
              <a:t>Big Idea: </a:t>
            </a:r>
            <a:endParaRPr sz="1200" b="1"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100000"/>
              <a:buFont typeface="Arial"/>
              <a:buNone/>
            </a:pPr>
            <a:r>
              <a:rPr lang="en-US" sz="1200" b="0" i="0" u="none" strike="noStrike" cap="none" baseline="0" dirty="0">
                <a:solidFill>
                  <a:schemeClr val="dk1"/>
                </a:solidFill>
                <a:latin typeface="Arial"/>
                <a:ea typeface="Arial"/>
                <a:cs typeface="Arial"/>
                <a:sym typeface="Arial"/>
              </a:rPr>
              <a:t>The lines indicating uncomplicated, more challenging, and complex text separated, indicating the differentiating factor was the ability to read complex text. </a:t>
            </a:r>
          </a:p>
          <a:p>
            <a:pPr marL="0" marR="0" lvl="0" indent="0" algn="l" rtl="0">
              <a:spcBef>
                <a:spcPts val="0"/>
              </a:spcBef>
              <a:buNone/>
            </a:pPr>
            <a:endParaRPr sz="1200" b="1"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Details: </a:t>
            </a:r>
            <a:endParaRPr sz="1200" b="1" i="0" u="none" strike="noStrike" cap="none" baseline="0" dirty="0">
              <a:solidFill>
                <a:schemeClr val="dk1"/>
              </a:solidFill>
              <a:latin typeface="Arial"/>
              <a:ea typeface="Arial"/>
              <a:cs typeface="Arial"/>
              <a:sym typeface="Arial"/>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Students with a benchmark score of 21 got only 30% of the complex text questions correct, while they were able to answer 60% correctly in uncomplicated text. 30% is just a bit better than random guessing!</a:t>
            </a:r>
          </a:p>
          <a:p>
            <a:pPr marL="0" marR="0" lvl="0" indent="0" algn="l" rtl="0">
              <a:spcBef>
                <a:spcPts val="0"/>
              </a:spcBef>
              <a:buClr>
                <a:schemeClr val="dk1"/>
              </a:buClr>
              <a:buSzPct val="100000"/>
              <a:buFont typeface="Arial"/>
              <a:buNone/>
            </a:pPr>
            <a:endParaRPr lang="en-US" sz="1200" b="0" i="0" u="none" strike="noStrike" cap="none" baseline="0" dirty="0">
              <a:solidFill>
                <a:schemeClr val="dk1"/>
              </a:solidFill>
              <a:latin typeface="Arial"/>
              <a:ea typeface="Arial"/>
              <a:cs typeface="Arial"/>
              <a:sym typeface="Arial"/>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From ACT (2006) </a:t>
            </a:r>
            <a:r>
              <a:rPr lang="en-US" sz="1200" b="0" i="1" u="none" strike="noStrike" cap="none" baseline="0" dirty="0">
                <a:solidFill>
                  <a:schemeClr val="dk1"/>
                </a:solidFill>
                <a:latin typeface="Arial"/>
                <a:ea typeface="Arial"/>
                <a:cs typeface="Arial"/>
                <a:sym typeface="Arial"/>
              </a:rPr>
              <a:t>Reading Between the Lines</a:t>
            </a:r>
            <a:r>
              <a:rPr lang="en-US" sz="1200" b="0" i="0" u="none" strike="noStrike" cap="none" baseline="0" dirty="0">
                <a:solidFill>
                  <a:schemeClr val="dk1"/>
                </a:solidFill>
                <a:latin typeface="Arial"/>
                <a:ea typeface="Arial"/>
                <a:cs typeface="Arial"/>
                <a:sym typeface="Arial"/>
              </a:rPr>
              <a:t>, p. 15. This data was pulled from ALL the students who took the ACT in 2005 and the study has been replicated. So the sample size is huge: a half million students take the ACT most years. </a:t>
            </a:r>
          </a:p>
          <a:p>
            <a:pPr marL="0" marR="0" lvl="0" indent="0" algn="l" rtl="0">
              <a:spcBef>
                <a:spcPts val="0"/>
              </a:spcBef>
              <a:buClr>
                <a:schemeClr val="dk1"/>
              </a:buClr>
              <a:buFont typeface="Arial"/>
              <a:buNone/>
            </a:pPr>
            <a:r>
              <a:rPr lang="en-US" sz="1200" b="0" i="0" u="none" strike="noStrike" cap="none" baseline="0" dirty="0">
                <a:solidFill>
                  <a:schemeClr val="dk1"/>
                </a:solidFill>
                <a:latin typeface="Arial"/>
                <a:ea typeface="Arial"/>
                <a:cs typeface="Arial"/>
                <a:sym typeface="Arial"/>
              </a:rPr>
              <a:t> </a:t>
            </a:r>
          </a:p>
        </p:txBody>
      </p:sp>
      <p:sp>
        <p:nvSpPr>
          <p:cNvPr id="332" name="Shape 3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15</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976390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100" b="1" i="0" u="none" strike="noStrike" cap="none" baseline="0" dirty="0">
                <a:solidFill>
                  <a:schemeClr val="dk1"/>
                </a:solidFill>
                <a:latin typeface="Arial"/>
                <a:ea typeface="Arial"/>
                <a:cs typeface="Arial"/>
                <a:sym typeface="Arial"/>
              </a:rPr>
              <a:t>Big Idea: </a:t>
            </a:r>
          </a:p>
          <a:p>
            <a:pPr marL="0" marR="0" lvl="0" indent="0" algn="l" rtl="0">
              <a:lnSpc>
                <a:spcPct val="80000"/>
              </a:lnSpc>
              <a:spcBef>
                <a:spcPts val="0"/>
              </a:spcBef>
              <a:spcAft>
                <a:spcPts val="0"/>
              </a:spcAft>
              <a:buClr>
                <a:schemeClr val="dk1"/>
              </a:buClr>
              <a:buSzPct val="25000"/>
              <a:buFont typeface="Arial"/>
              <a:buNone/>
            </a:pPr>
            <a:r>
              <a:rPr lang="en-US" sz="1200" kern="1200" dirty="0">
                <a:solidFill>
                  <a:schemeClr val="tx1"/>
                </a:solidFill>
                <a:effectLst/>
                <a:latin typeface="+mn-lt"/>
                <a:ea typeface="+mn-ea"/>
                <a:cs typeface="+mn-cs"/>
              </a:rPr>
              <a:t>Requiring evidence gained from reading when speaking and writing is the</a:t>
            </a:r>
            <a:r>
              <a:rPr lang="en-US" sz="1200" kern="1200" baseline="0" dirty="0">
                <a:solidFill>
                  <a:schemeClr val="tx1"/>
                </a:solidFill>
                <a:effectLst/>
                <a:latin typeface="+mn-lt"/>
                <a:ea typeface="+mn-ea"/>
                <a:cs typeface="+mn-cs"/>
              </a:rPr>
              <a:t> second</a:t>
            </a:r>
            <a:r>
              <a:rPr lang="en-US" sz="1200" kern="1200" dirty="0">
                <a:solidFill>
                  <a:schemeClr val="tx1"/>
                </a:solidFill>
                <a:effectLst/>
                <a:latin typeface="+mn-lt"/>
                <a:ea typeface="+mn-ea"/>
                <a:cs typeface="+mn-cs"/>
              </a:rPr>
              <a:t> shift</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rtl="0">
              <a:lnSpc>
                <a:spcPct val="80000"/>
              </a:lnSpc>
              <a:spcBef>
                <a:spcPts val="0"/>
              </a:spcBef>
              <a:spcAft>
                <a:spcPts val="0"/>
              </a:spcAft>
              <a:buClr>
                <a:schemeClr val="dk1"/>
              </a:buClr>
              <a:buSzPct val="25000"/>
              <a:buFont typeface="Arial"/>
              <a:buNone/>
            </a:pPr>
            <a:endParaRPr lang="en-US" sz="1200" kern="1200" dirty="0">
              <a:solidFill>
                <a:schemeClr val="tx1"/>
              </a:solidFill>
              <a:effectLst/>
              <a:latin typeface="+mn-lt"/>
              <a:ea typeface="+mn-ea"/>
              <a:cs typeface="+mn-cs"/>
            </a:endParaRPr>
          </a:p>
          <a:p>
            <a:pPr lvl="0" rtl="0">
              <a:lnSpc>
                <a:spcPct val="90000"/>
              </a:lnSpc>
              <a:spcBef>
                <a:spcPts val="0"/>
              </a:spcBef>
              <a:buClr>
                <a:schemeClr val="dk1"/>
              </a:buClr>
              <a:buSzPct val="25000"/>
              <a:buFont typeface="Arial"/>
              <a:buNone/>
            </a:pPr>
            <a:r>
              <a:rPr lang="en-US" sz="1200" b="1" dirty="0">
                <a:solidFill>
                  <a:schemeClr val="dk1"/>
                </a:solidFill>
              </a:rPr>
              <a:t>Read Aloud (corresponds to the check point bullets on the slide):</a:t>
            </a:r>
          </a:p>
          <a:p>
            <a:pPr marL="342900" lvl="0" indent="-228600" rtl="0">
              <a:lnSpc>
                <a:spcPct val="114000"/>
              </a:lnSpc>
              <a:spcBef>
                <a:spcPts val="0"/>
              </a:spcBef>
              <a:buClr>
                <a:schemeClr val="dk1"/>
              </a:buClr>
              <a:buFont typeface="Arial"/>
              <a:buNone/>
            </a:pPr>
            <a:endParaRPr lang="en-US" sz="1200" dirty="0">
              <a:solidFill>
                <a:srgbClr val="3F3F39"/>
              </a:solidFill>
            </a:endParaRPr>
          </a:p>
          <a:p>
            <a:pPr marL="215900" lvl="0" indent="-171450" rtl="0">
              <a:spcBef>
                <a:spcPts val="0"/>
              </a:spcBef>
              <a:buClr>
                <a:schemeClr val="dk1"/>
              </a:buClr>
              <a:buSzPct val="100000"/>
              <a:buFont typeface="Arial" panose="020B0604020202020204" pitchFamily="34" charset="0"/>
              <a:buChar char="•"/>
            </a:pPr>
            <a:r>
              <a:rPr lang="en-US" sz="1200" dirty="0">
                <a:solidFill>
                  <a:schemeClr val="dk1"/>
                </a:solidFill>
              </a:rPr>
              <a:t>Most college and workplace writing requires evidence.</a:t>
            </a:r>
            <a:r>
              <a:rPr lang="en-US" sz="1200" baseline="0" dirty="0">
                <a:solidFill>
                  <a:schemeClr val="dk1"/>
                </a:solidFill>
              </a:rPr>
              <a:t> </a:t>
            </a:r>
            <a:r>
              <a:rPr lang="en-US" sz="1200" dirty="0">
                <a:solidFill>
                  <a:schemeClr val="dk1"/>
                </a:solidFill>
              </a:rPr>
              <a:t>A meta analysis of research report by Steve Graham and Michael Hebert of Vanderbilt University (“Evidence for How Writing Can Improve Reading”) highlights empirical evidence for improving reading comprehension through writing (i.e., having students answer TDQs, summarize, take notes, respond to reading, and generally</a:t>
            </a:r>
            <a:r>
              <a:rPr lang="en-US" sz="1200" baseline="0" dirty="0">
                <a:solidFill>
                  <a:schemeClr val="dk1"/>
                </a:solidFill>
              </a:rPr>
              <a:t> </a:t>
            </a:r>
            <a:r>
              <a:rPr lang="en-US" sz="1200" dirty="0">
                <a:solidFill>
                  <a:schemeClr val="dk1"/>
                </a:solidFill>
              </a:rPr>
              <a:t>increase opportunities to write, learn spelling, and receive direct instruction on writing).</a:t>
            </a:r>
          </a:p>
          <a:p>
            <a:pPr marL="285750" lvl="0" indent="-171450" rtl="0">
              <a:spcBef>
                <a:spcPts val="0"/>
              </a:spcBef>
              <a:buClr>
                <a:schemeClr val="dk1"/>
              </a:buClr>
              <a:buFont typeface="Arial" panose="020B0604020202020204" pitchFamily="34" charset="0"/>
              <a:buChar char="•"/>
            </a:pPr>
            <a:endParaRPr lang="en-US" sz="1200" dirty="0">
              <a:solidFill>
                <a:schemeClr val="dk1"/>
              </a:solidFill>
            </a:endParaRPr>
          </a:p>
          <a:p>
            <a:pPr marL="215900" marR="0" lvl="0" indent="-171450" algn="l" defTabSz="457200" rtl="0" eaLnBrk="1" fontAlgn="auto" latinLnBrk="0" hangingPunct="1">
              <a:lnSpc>
                <a:spcPct val="100000"/>
              </a:lnSpc>
              <a:spcBef>
                <a:spcPts val="0"/>
              </a:spcBef>
              <a:spcAft>
                <a:spcPts val="0"/>
              </a:spcAft>
              <a:buClr>
                <a:schemeClr val="dk1"/>
              </a:buClr>
              <a:buSzPct val="100000"/>
              <a:buFont typeface="Arial" panose="020B0604020202020204" pitchFamily="34" charset="0"/>
              <a:buChar char="•"/>
              <a:tabLst/>
              <a:defRPr/>
            </a:pPr>
            <a:r>
              <a:rPr lang="en-US" sz="1200" dirty="0">
                <a:solidFill>
                  <a:schemeClr val="dk1"/>
                </a:solidFill>
              </a:rPr>
              <a:t>The</a:t>
            </a:r>
            <a:r>
              <a:rPr lang="en-US" sz="1200" baseline="0" dirty="0">
                <a:solidFill>
                  <a:schemeClr val="dk1"/>
                </a:solidFill>
              </a:rPr>
              <a:t> a</a:t>
            </a:r>
            <a:r>
              <a:rPr lang="en-US" sz="1200" dirty="0">
                <a:solidFill>
                  <a:schemeClr val="dk1"/>
                </a:solidFill>
              </a:rPr>
              <a:t>bility to cite evidence differentiates strong from weak student performance on</a:t>
            </a:r>
            <a:r>
              <a:rPr lang="en-US" sz="1200" baseline="0" dirty="0">
                <a:solidFill>
                  <a:schemeClr val="dk1"/>
                </a:solidFill>
              </a:rPr>
              <a:t> the NAEP assessment. Beck, </a:t>
            </a:r>
            <a:r>
              <a:rPr lang="en-US" sz="1200" baseline="0" dirty="0" err="1">
                <a:solidFill>
                  <a:schemeClr val="dk1"/>
                </a:solidFill>
              </a:rPr>
              <a:t>McKeown</a:t>
            </a:r>
            <a:r>
              <a:rPr lang="en-US" sz="1200" baseline="0" dirty="0">
                <a:solidFill>
                  <a:schemeClr val="dk1"/>
                </a:solidFill>
              </a:rPr>
              <a:t> and their colleagues’ research (detailed below) also pointed to the critical role text dependent questions and evidence from text played in improving student learning.  The ability to find and marshal evidence from sources is </a:t>
            </a:r>
            <a:r>
              <a:rPr lang="en-US" sz="1200" dirty="0">
                <a:solidFill>
                  <a:schemeClr val="dk1"/>
                </a:solidFill>
              </a:rPr>
              <a:t>therefore</a:t>
            </a:r>
            <a:r>
              <a:rPr lang="en-US" sz="1200" baseline="0" dirty="0">
                <a:solidFill>
                  <a:schemeClr val="dk1"/>
                </a:solidFill>
              </a:rPr>
              <a:t> </a:t>
            </a:r>
            <a:r>
              <a:rPr lang="en-US" sz="1200" dirty="0">
                <a:solidFill>
                  <a:schemeClr val="dk1"/>
                </a:solidFill>
              </a:rPr>
              <a:t>is a major emphasis of the ELA Standards: Reading Standard 1, Writing Standard 9, Speaking and Listening standards 2, 3, and 4, all focus on the gathering, evaluating, and presenting of evidence from text.</a:t>
            </a:r>
            <a:r>
              <a:rPr lang="en-US" sz="1200" baseline="0" dirty="0">
                <a:solidFill>
                  <a:schemeClr val="dk1"/>
                </a:solidFill>
              </a:rPr>
              <a:t> </a:t>
            </a:r>
          </a:p>
          <a:p>
            <a:pPr marL="215900" marR="0" lvl="0" indent="-171450" algn="l" defTabSz="457200" rtl="0" eaLnBrk="1" fontAlgn="auto" latinLnBrk="0" hangingPunct="1">
              <a:lnSpc>
                <a:spcPct val="100000"/>
              </a:lnSpc>
              <a:spcBef>
                <a:spcPts val="0"/>
              </a:spcBef>
              <a:spcAft>
                <a:spcPts val="0"/>
              </a:spcAft>
              <a:buClr>
                <a:schemeClr val="dk1"/>
              </a:buClr>
              <a:buSzPct val="100000"/>
              <a:buFont typeface="Arial" panose="020B0604020202020204" pitchFamily="34" charset="0"/>
              <a:buChar char="•"/>
              <a:tabLst/>
              <a:defRPr/>
            </a:pPr>
            <a:endParaRPr lang="en-US" sz="1200" dirty="0">
              <a:solidFill>
                <a:schemeClr val="dk1"/>
              </a:solidFill>
            </a:endParaRPr>
          </a:p>
          <a:p>
            <a:pPr marL="215900" lvl="0" indent="-171450" rtl="0">
              <a:spcBef>
                <a:spcPts val="0"/>
              </a:spcBef>
              <a:buClr>
                <a:schemeClr val="dk1"/>
              </a:buClr>
              <a:buSzPct val="100000"/>
              <a:buFont typeface="Arial" panose="020B0604020202020204" pitchFamily="34" charset="0"/>
              <a:buChar char="•"/>
            </a:pPr>
            <a:r>
              <a:rPr lang="en-US" sz="1200" dirty="0">
                <a:solidFill>
                  <a:schemeClr val="dk1"/>
                </a:solidFill>
              </a:rPr>
              <a:t>Being able to locate and deploy evidence are hallmarks of strong readers and writers</a:t>
            </a:r>
            <a:r>
              <a:rPr lang="en-US" sz="1200" baseline="0" dirty="0">
                <a:solidFill>
                  <a:schemeClr val="dk1"/>
                </a:solidFill>
              </a:rPr>
              <a:t> in society. </a:t>
            </a:r>
          </a:p>
          <a:p>
            <a:pPr marL="215900" lvl="0" indent="-171450" rtl="0">
              <a:spcBef>
                <a:spcPts val="0"/>
              </a:spcBef>
              <a:buClr>
                <a:schemeClr val="dk1"/>
              </a:buClr>
              <a:buSzPct val="100000"/>
              <a:buFont typeface="Arial" panose="020B0604020202020204" pitchFamily="34" charset="0"/>
              <a:buChar char="•"/>
            </a:pPr>
            <a:endParaRPr lang="en-US" sz="1200" baseline="0" dirty="0">
              <a:solidFill>
                <a:schemeClr val="dk1"/>
              </a:solidFill>
            </a:endParaRPr>
          </a:p>
          <a:p>
            <a:pPr marL="215900" lvl="0" indent="-171450" rtl="0">
              <a:spcBef>
                <a:spcPts val="0"/>
              </a:spcBef>
              <a:buClr>
                <a:schemeClr val="dk1"/>
              </a:buClr>
              <a:buSzPct val="100000"/>
              <a:buFont typeface="Arial" panose="020B0604020202020204" pitchFamily="34" charset="0"/>
              <a:buChar char="•"/>
            </a:pPr>
            <a:r>
              <a:rPr lang="en-US" sz="1200" baseline="0" dirty="0">
                <a:solidFill>
                  <a:schemeClr val="dk1"/>
                </a:solidFill>
              </a:rPr>
              <a:t>Requiring evidence from sources leads to equity in education. When students must rely on background knowledge or experience, the playing field is not level. Students having the background or experience are privileged. When evidence is drawn from sources used in the classroom, all have access to the information and it can be debated based on merit.</a:t>
            </a:r>
          </a:p>
          <a:p>
            <a:pPr marL="173736" marR="0" lvl="0" indent="-110236" algn="l" rtl="0">
              <a:lnSpc>
                <a:spcPct val="80000"/>
              </a:lnSpc>
              <a:spcBef>
                <a:spcPts val="0"/>
              </a:spcBef>
              <a:spcAft>
                <a:spcPts val="0"/>
              </a:spcAft>
              <a:buClr>
                <a:schemeClr val="dk1"/>
              </a:buClr>
              <a:buFont typeface="Arial"/>
              <a:buNone/>
            </a:pPr>
            <a:endParaRPr lang="en-US" sz="1200" b="0" i="0" u="none" strike="noStrike" cap="none" baseline="0"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ct val="25000"/>
              <a:buFont typeface="Arial"/>
              <a:buNone/>
            </a:pPr>
            <a:r>
              <a:rPr lang="en-US" sz="1200" b="1" kern="1200" dirty="0">
                <a:solidFill>
                  <a:schemeClr val="tx1"/>
                </a:solidFill>
                <a:effectLst/>
                <a:latin typeface="+mn-lt"/>
                <a:ea typeface="+mn-ea"/>
                <a:cs typeface="+mn-cs"/>
              </a:rPr>
              <a:t>Details: </a:t>
            </a:r>
            <a:r>
              <a:rPr lang="en-US" sz="1200" b="0" i="1" kern="1200" dirty="0">
                <a:solidFill>
                  <a:schemeClr val="tx1"/>
                </a:solidFill>
                <a:effectLst/>
                <a:latin typeface="+mn-lt"/>
                <a:ea typeface="+mn-ea"/>
                <a:cs typeface="+mn-cs"/>
              </a:rPr>
              <a:t>Note to presenter: These details are for you</a:t>
            </a:r>
            <a:r>
              <a:rPr lang="en-US" sz="1200" b="0" i="1" kern="1200" baseline="0" dirty="0">
                <a:solidFill>
                  <a:schemeClr val="tx1"/>
                </a:solidFill>
                <a:effectLst/>
                <a:latin typeface="+mn-lt"/>
                <a:ea typeface="+mn-ea"/>
                <a:cs typeface="+mn-cs"/>
              </a:rPr>
              <a:t> as background</a:t>
            </a:r>
            <a:r>
              <a:rPr lang="en-US" sz="1200" b="0" i="1" kern="1200" dirty="0">
                <a:solidFill>
                  <a:schemeClr val="tx1"/>
                </a:solidFill>
                <a:effectLst/>
                <a:latin typeface="+mn-lt"/>
                <a:ea typeface="+mn-ea"/>
                <a:cs typeface="+mn-cs"/>
              </a:rPr>
              <a:t> information</a:t>
            </a:r>
            <a:r>
              <a:rPr lang="en-US" sz="1200" b="0" i="1" kern="1200" baseline="0" dirty="0">
                <a:solidFill>
                  <a:schemeClr val="tx1"/>
                </a:solidFill>
                <a:effectLst/>
                <a:latin typeface="+mn-lt"/>
                <a:ea typeface="+mn-ea"/>
                <a:cs typeface="+mn-cs"/>
              </a:rPr>
              <a:t> in presenting this slide. </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Instruction over the past decades moved away from requiring evidence in speaking and writing – sometimes students did not even have to read a passage to answer a question. Students with knowledge had a leg up over students without experience or knowledge.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shift helps level the playing field and teaches students valuable college and career skills.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are the findings of the </a:t>
            </a:r>
            <a:r>
              <a:rPr lang="en-US" sz="1200" kern="1200" dirty="0" err="1">
                <a:solidFill>
                  <a:schemeClr val="tx1"/>
                </a:solidFill>
                <a:effectLst/>
                <a:latin typeface="+mn-lt"/>
                <a:ea typeface="+mn-ea"/>
                <a:cs typeface="+mn-cs"/>
              </a:rPr>
              <a:t>McKeown</a:t>
            </a:r>
            <a:r>
              <a:rPr lang="en-US" sz="1200" kern="1200" dirty="0">
                <a:solidFill>
                  <a:schemeClr val="tx1"/>
                </a:solidFill>
                <a:effectLst/>
                <a:latin typeface="+mn-lt"/>
                <a:ea typeface="+mn-ea"/>
                <a:cs typeface="+mn-cs"/>
              </a:rPr>
              <a:t>, Beck &amp; Blake (2009) “Rethinking Comprehension Instruction: A Comparison of Instruction for Strategies and Content Approaches” study. The study compared 3 groups of students using a traditional basal program (control group), a comprehension strategies focused approach, and a “content approach” i.e., an approach focused on the text and what it says.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effectiveness of the two experimental comprehension instructional approaches (content and strategies) and a control approach were compared.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Content instruction </a:t>
            </a:r>
            <a:r>
              <a:rPr lang="en-US" sz="1200" kern="1200" dirty="0">
                <a:solidFill>
                  <a:schemeClr val="tx1"/>
                </a:solidFill>
                <a:effectLst/>
                <a:latin typeface="+mn-lt"/>
                <a:ea typeface="+mn-ea"/>
                <a:cs typeface="+mn-cs"/>
              </a:rPr>
              <a:t>focused student attention on the content of the text through open, meaning-based questions about the text.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Strategies instruction</a:t>
            </a:r>
            <a:r>
              <a:rPr lang="en-US" sz="1200" kern="1200" dirty="0">
                <a:solidFill>
                  <a:schemeClr val="tx1"/>
                </a:solidFill>
                <a:effectLst/>
                <a:latin typeface="+mn-lt"/>
                <a:ea typeface="+mn-ea"/>
                <a:cs typeface="+mn-cs"/>
              </a:rPr>
              <a:t> taught specific procedures to guide their access to text during reading of the text.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Control approach </a:t>
            </a:r>
            <a:r>
              <a:rPr lang="en-US" sz="1200" kern="1200" dirty="0">
                <a:solidFill>
                  <a:schemeClr val="tx1"/>
                </a:solidFill>
                <a:effectLst/>
                <a:latin typeface="+mn-lt"/>
                <a:ea typeface="+mn-ea"/>
                <a:cs typeface="+mn-cs"/>
              </a:rPr>
              <a:t>lessons were developed using questions available in the teacher's edition of the basal reading program used in the participating classrooms.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 participants were all </a:t>
            </a:r>
            <a:r>
              <a:rPr lang="en-US" sz="1200" b="0" kern="1200" dirty="0">
                <a:solidFill>
                  <a:schemeClr val="tx1"/>
                </a:solidFill>
                <a:effectLst/>
                <a:latin typeface="+mn-lt"/>
                <a:ea typeface="+mn-ea"/>
                <a:cs typeface="+mn-cs"/>
              </a:rPr>
              <a:t>fifth graders in a low-performing urban district</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In all three cases there was conversation, but in classrooms where the questions focused on content, the conversations were longer and better (length and quality of recall and text-focus).</a:t>
            </a:r>
          </a:p>
          <a:p>
            <a:pPr marL="0" marR="0" lvl="0" indent="0" algn="l" rtl="0">
              <a:lnSpc>
                <a:spcPct val="80000"/>
              </a:lnSpc>
              <a:spcBef>
                <a:spcPts val="0"/>
              </a:spcBef>
              <a:spcAft>
                <a:spcPts val="0"/>
              </a:spcAft>
              <a:buClr>
                <a:schemeClr val="dk1"/>
              </a:buClr>
              <a:buSzPct val="25000"/>
              <a:buFont typeface="Arial"/>
              <a:buNone/>
            </a:pPr>
            <a:endParaRPr sz="1100" dirty="0">
              <a:solidFill>
                <a:schemeClr val="dk1"/>
              </a:solidFill>
            </a:endParaRPr>
          </a:p>
        </p:txBody>
      </p:sp>
      <p:sp>
        <p:nvSpPr>
          <p:cNvPr id="340" name="Shape 3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5775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1" i="0" u="none" strike="noStrike" cap="none" baseline="0" dirty="0">
                <a:solidFill>
                  <a:schemeClr val="dk1"/>
                </a:solidFill>
                <a:latin typeface="Arial"/>
                <a:ea typeface="Arial"/>
                <a:cs typeface="Arial"/>
                <a:sym typeface="Arial"/>
              </a:rPr>
              <a:t>Big Idea</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Shift 3 requires the building knowledge through the study of content-rich non-fiction.</a:t>
            </a:r>
          </a:p>
          <a:p>
            <a:pPr marL="0" marR="0" lvl="0" indent="0" algn="l" rtl="0">
              <a:spcBef>
                <a:spcPts val="0"/>
              </a:spcBef>
              <a:buClr>
                <a:schemeClr val="dk1"/>
              </a:buClr>
              <a:buSzPct val="25000"/>
              <a:buFont typeface="Arial"/>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dirty="0">
                <a:solidFill>
                  <a:schemeClr val="dk1"/>
                </a:solidFill>
              </a:rPr>
              <a:t>Read Aloud (corresponds to the check</a:t>
            </a:r>
            <a:r>
              <a:rPr lang="en-US" sz="1200" b="1" baseline="0" dirty="0">
                <a:solidFill>
                  <a:schemeClr val="dk1"/>
                </a:solidFill>
              </a:rPr>
              <a:t> point </a:t>
            </a:r>
            <a:r>
              <a:rPr lang="en-US" sz="1200" b="1" dirty="0">
                <a:solidFill>
                  <a:schemeClr val="dk1"/>
                </a:solidFill>
              </a:rPr>
              <a:t>bullets on the slide):</a:t>
            </a:r>
          </a:p>
          <a:p>
            <a:pPr lvl="0" rtl="0">
              <a:lnSpc>
                <a:spcPct val="90000"/>
              </a:lnSpc>
              <a:spcBef>
                <a:spcPts val="0"/>
              </a:spcBef>
              <a:buClr>
                <a:schemeClr val="dk1"/>
              </a:buClr>
              <a:buFont typeface="Arial"/>
              <a:buNone/>
            </a:pPr>
            <a:endParaRPr lang="en-US" sz="1200" b="1" dirty="0">
              <a:solidFill>
                <a:schemeClr val="dk1"/>
              </a:solidFill>
            </a:endParaRPr>
          </a:p>
          <a:p>
            <a:pPr marL="228600" lvl="0" indent="-171450" rtl="0">
              <a:spcBef>
                <a:spcPts val="400"/>
              </a:spcBef>
              <a:buClr>
                <a:schemeClr val="dk1"/>
              </a:buClr>
              <a:buSzPct val="100000"/>
              <a:buFont typeface="Arial" panose="020B0604020202020204" pitchFamily="34" charset="0"/>
              <a:buChar char="•"/>
            </a:pPr>
            <a:r>
              <a:rPr lang="en-US" sz="1200" dirty="0">
                <a:solidFill>
                  <a:schemeClr val="dk1"/>
                </a:solidFill>
              </a:rPr>
              <a:t>According to research, knowledge and vocabulary play big</a:t>
            </a:r>
            <a:r>
              <a:rPr lang="en-US" sz="1200" baseline="0" dirty="0">
                <a:solidFill>
                  <a:schemeClr val="dk1"/>
                </a:solidFill>
              </a:rPr>
              <a:t> </a:t>
            </a:r>
            <a:r>
              <a:rPr lang="en-US" sz="1200" dirty="0">
                <a:solidFill>
                  <a:schemeClr val="dk1"/>
                </a:solidFill>
              </a:rPr>
              <a:t>roles in comprehension.</a:t>
            </a:r>
            <a:r>
              <a:rPr lang="en-US" sz="1200" baseline="0" dirty="0">
                <a:solidFill>
                  <a:schemeClr val="dk1"/>
                </a:solidFill>
              </a:rPr>
              <a:t> </a:t>
            </a:r>
            <a:r>
              <a:rPr lang="en-US" sz="1200" dirty="0">
                <a:solidFill>
                  <a:schemeClr val="dk1"/>
                </a:solidFill>
              </a:rPr>
              <a:t> </a:t>
            </a:r>
          </a:p>
          <a:p>
            <a:pPr marL="171450" lvl="0" indent="-171450" rtl="0">
              <a:spcBef>
                <a:spcPts val="400"/>
              </a:spcBef>
              <a:buClr>
                <a:schemeClr val="dk1"/>
              </a:buClr>
              <a:buFont typeface="Arial" panose="020B0604020202020204" pitchFamily="34" charset="0"/>
              <a:buChar char="•"/>
            </a:pPr>
            <a:endParaRPr lang="en-US" sz="1200" dirty="0">
              <a:solidFill>
                <a:schemeClr val="dk1"/>
              </a:solidFill>
            </a:endParaRPr>
          </a:p>
          <a:p>
            <a:pPr marL="228600" lvl="0" indent="-171450" rtl="0">
              <a:spcBef>
                <a:spcPts val="400"/>
              </a:spcBef>
              <a:buClr>
                <a:schemeClr val="dk1"/>
              </a:buClr>
              <a:buSzPct val="100000"/>
              <a:buFont typeface="Arial" panose="020B0604020202020204" pitchFamily="34" charset="0"/>
              <a:buChar char="•"/>
            </a:pPr>
            <a:r>
              <a:rPr lang="en-US" sz="1200" dirty="0">
                <a:solidFill>
                  <a:schemeClr val="dk1"/>
                </a:solidFill>
              </a:rPr>
              <a:t>Students are required to read very little informational text in elementary and middle school</a:t>
            </a:r>
            <a:r>
              <a:rPr lang="en-US" sz="1200" baseline="0" dirty="0">
                <a:solidFill>
                  <a:schemeClr val="dk1"/>
                </a:solidFill>
              </a:rPr>
              <a:t>, yet knowledge is critical to comprehension. </a:t>
            </a:r>
            <a:endParaRPr lang="en-US" sz="1200" dirty="0">
              <a:solidFill>
                <a:schemeClr val="dk1"/>
              </a:solidFill>
            </a:endParaRPr>
          </a:p>
          <a:p>
            <a:pPr marL="298450" lvl="0" indent="-171450" rtl="0">
              <a:spcBef>
                <a:spcPts val="400"/>
              </a:spcBef>
              <a:buClr>
                <a:schemeClr val="dk1"/>
              </a:buClr>
              <a:buFont typeface="Arial" panose="020B0604020202020204" pitchFamily="34" charset="0"/>
              <a:buChar char="•"/>
            </a:pPr>
            <a:endParaRPr lang="en-US" sz="1200" dirty="0">
              <a:solidFill>
                <a:schemeClr val="dk1"/>
              </a:solidFill>
            </a:endParaRPr>
          </a:p>
          <a:p>
            <a:pPr marL="228600" lvl="0" indent="-171450" rtl="0">
              <a:spcBef>
                <a:spcPts val="400"/>
              </a:spcBef>
              <a:buClr>
                <a:schemeClr val="dk1"/>
              </a:buClr>
              <a:buSzPct val="100000"/>
              <a:buFont typeface="Arial" panose="020B0604020202020204" pitchFamily="34" charset="0"/>
              <a:buChar char="•"/>
            </a:pPr>
            <a:r>
              <a:rPr lang="en-US" sz="1200" dirty="0">
                <a:solidFill>
                  <a:schemeClr val="dk1"/>
                </a:solidFill>
              </a:rPr>
              <a:t>Non-fiction makes up the vast majority of required reading in college/workplace,</a:t>
            </a:r>
            <a:r>
              <a:rPr lang="en-US" sz="1200" baseline="0" dirty="0">
                <a:solidFill>
                  <a:schemeClr val="dk1"/>
                </a:solidFill>
              </a:rPr>
              <a:t> yet much of what students are asked to read in elementary school has been fiction. </a:t>
            </a:r>
            <a:r>
              <a:rPr lang="en-US" sz="1200" kern="1200" dirty="0">
                <a:solidFill>
                  <a:schemeClr val="tx1"/>
                </a:solidFill>
                <a:effectLst/>
                <a:latin typeface="+mn-lt"/>
                <a:ea typeface="+mn-ea"/>
                <a:cs typeface="+mn-cs"/>
              </a:rPr>
              <a:t>Following the report of the National Reading Panel, the literacy block was extended, while Social Studies and Science became something teachers maybe squeezed into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elementary classrooms. This</a:t>
            </a:r>
            <a:r>
              <a:rPr lang="en-US" sz="1200" kern="1200" baseline="0" dirty="0">
                <a:solidFill>
                  <a:schemeClr val="tx1"/>
                </a:solidFill>
                <a:effectLst/>
                <a:latin typeface="+mn-lt"/>
                <a:ea typeface="+mn-ea"/>
                <a:cs typeface="+mn-cs"/>
              </a:rPr>
              <a:t> shift requires students work with a balance of informational and literary texts to build the knowledge critical for comprehension. </a:t>
            </a:r>
          </a:p>
          <a:p>
            <a:pPr marL="228600" lvl="0" indent="-171450" rtl="0">
              <a:spcBef>
                <a:spcPts val="400"/>
              </a:spcBef>
              <a:buClr>
                <a:schemeClr val="dk1"/>
              </a:buClr>
              <a:buSzPct val="100000"/>
              <a:buFont typeface="Arial" panose="020B0604020202020204" pitchFamily="34" charset="0"/>
              <a:buChar char="•"/>
            </a:pPr>
            <a:endParaRPr lang="en-US" sz="1200" kern="1200" baseline="0" dirty="0">
              <a:solidFill>
                <a:schemeClr val="tx1"/>
              </a:solidFill>
              <a:effectLst/>
              <a:latin typeface="+mn-lt"/>
              <a:ea typeface="+mn-ea"/>
              <a:cs typeface="+mn-cs"/>
            </a:endParaRPr>
          </a:p>
          <a:p>
            <a:pPr marL="228600" lvl="0" indent="-171450" rtl="0">
              <a:spcBef>
                <a:spcPts val="400"/>
              </a:spcBef>
              <a:buClr>
                <a:schemeClr val="dk1"/>
              </a:buClr>
              <a:buSzPct val="100000"/>
              <a:buFont typeface="Arial" panose="020B0604020202020204" pitchFamily="34" charset="0"/>
              <a:buChar char="•"/>
            </a:pPr>
            <a:r>
              <a:rPr lang="en-US" sz="1200" kern="1200" baseline="0" dirty="0">
                <a:solidFill>
                  <a:schemeClr val="tx1"/>
                </a:solidFill>
                <a:effectLst/>
                <a:latin typeface="+mn-lt"/>
                <a:ea typeface="+mn-ea"/>
                <a:cs typeface="+mn-cs"/>
              </a:rPr>
              <a:t>This shift also acknowledges the preparation students need to be ready for the college and workplace focus on nonfiction. </a:t>
            </a:r>
            <a:endParaRPr lang="en-US" sz="1200" dirty="0">
              <a:solidFill>
                <a:schemeClr val="dk1"/>
              </a:solidFill>
            </a:endParaRPr>
          </a:p>
          <a:p>
            <a:pPr marL="298450" lvl="0" indent="-171450" rtl="0">
              <a:spcBef>
                <a:spcPts val="400"/>
              </a:spcBef>
              <a:buClr>
                <a:schemeClr val="dk1"/>
              </a:buClr>
              <a:buFont typeface="Arial" panose="020B0604020202020204" pitchFamily="34" charset="0"/>
              <a:buChar char="•"/>
            </a:pPr>
            <a:endParaRPr lang="en-US" sz="1200" dirty="0">
              <a:solidFill>
                <a:schemeClr val="dk1"/>
              </a:solidFill>
            </a:endParaRPr>
          </a:p>
          <a:p>
            <a:pPr marL="228600" lvl="0" indent="-171450" rtl="0">
              <a:spcBef>
                <a:spcPts val="400"/>
              </a:spcBef>
              <a:buClr>
                <a:schemeClr val="dk1"/>
              </a:buClr>
              <a:buSzPct val="100000"/>
              <a:buFont typeface="Arial" panose="020B0604020202020204" pitchFamily="34" charset="0"/>
              <a:buChar char="•"/>
            </a:pPr>
            <a:r>
              <a:rPr lang="en-US" sz="1200" dirty="0">
                <a:solidFill>
                  <a:schemeClr val="dk1"/>
                </a:solidFill>
              </a:rPr>
              <a:t>Informational text is harder for students to comprehend than narrative text, so regular</a:t>
            </a:r>
            <a:r>
              <a:rPr lang="en-US" sz="1200" baseline="0" dirty="0">
                <a:solidFill>
                  <a:schemeClr val="dk1"/>
                </a:solidFill>
              </a:rPr>
              <a:t> instruction and practice </a:t>
            </a:r>
            <a:r>
              <a:rPr lang="en-US" sz="1200" dirty="0">
                <a:solidFill>
                  <a:schemeClr val="dk1"/>
                </a:solidFill>
              </a:rPr>
              <a:t>is necessary. </a:t>
            </a:r>
          </a:p>
          <a:p>
            <a:pPr marL="0" marR="0" lvl="0" indent="0" algn="l" rtl="0">
              <a:spcBef>
                <a:spcPts val="0"/>
              </a:spcBef>
              <a:buClr>
                <a:schemeClr val="dk1"/>
              </a:buClr>
              <a:buSzPct val="25000"/>
              <a:buFont typeface="Arial"/>
              <a:buNone/>
            </a:pPr>
            <a:endParaRPr lang="en-US" sz="1200" dirty="0">
              <a:solidFill>
                <a:schemeClr val="dk1"/>
              </a:solidFill>
            </a:endParaRPr>
          </a:p>
          <a:p>
            <a:pPr marL="0" marR="0" lvl="0" indent="0" algn="l" defTabSz="457200" rtl="0" eaLnBrk="1" fontAlgn="auto" latinLnBrk="0" hangingPunct="1">
              <a:lnSpc>
                <a:spcPct val="100000"/>
              </a:lnSpc>
              <a:spcBef>
                <a:spcPts val="0"/>
              </a:spcBef>
              <a:spcAft>
                <a:spcPts val="0"/>
              </a:spcAft>
              <a:buClr>
                <a:schemeClr val="dk1"/>
              </a:buClr>
              <a:buSzTx/>
              <a:buFont typeface="Arial"/>
              <a:buNone/>
              <a:tabLst/>
              <a:defRPr/>
            </a:pPr>
            <a:r>
              <a:rPr lang="en-US" sz="1200" b="1" dirty="0">
                <a:solidFill>
                  <a:schemeClr val="dk1"/>
                </a:solidFill>
              </a:rPr>
              <a:t>Details: </a:t>
            </a:r>
            <a:r>
              <a:rPr lang="en-US" sz="1200" b="0" i="1" kern="1200" dirty="0">
                <a:solidFill>
                  <a:schemeClr val="tx1"/>
                </a:solidFill>
                <a:effectLst/>
                <a:latin typeface="+mn-lt"/>
                <a:ea typeface="+mn-ea"/>
                <a:cs typeface="+mn-cs"/>
              </a:rPr>
              <a:t>Note to presenter: These details are for you</a:t>
            </a:r>
            <a:r>
              <a:rPr lang="en-US" sz="1200" b="0" i="1" kern="1200" baseline="0" dirty="0">
                <a:solidFill>
                  <a:schemeClr val="tx1"/>
                </a:solidFill>
                <a:effectLst/>
                <a:latin typeface="+mn-lt"/>
                <a:ea typeface="+mn-ea"/>
                <a:cs typeface="+mn-cs"/>
              </a:rPr>
              <a:t> as background</a:t>
            </a:r>
            <a:r>
              <a:rPr lang="en-US" sz="1200" b="0" i="1" kern="1200" dirty="0">
                <a:solidFill>
                  <a:schemeClr val="tx1"/>
                </a:solidFill>
                <a:effectLst/>
                <a:latin typeface="+mn-lt"/>
                <a:ea typeface="+mn-ea"/>
                <a:cs typeface="+mn-cs"/>
              </a:rPr>
              <a:t> information</a:t>
            </a:r>
            <a:r>
              <a:rPr lang="en-US" sz="1200" b="0" i="1" kern="1200" baseline="0" dirty="0">
                <a:solidFill>
                  <a:schemeClr val="tx1"/>
                </a:solidFill>
                <a:effectLst/>
                <a:latin typeface="+mn-lt"/>
                <a:ea typeface="+mn-ea"/>
                <a:cs typeface="+mn-cs"/>
              </a:rPr>
              <a:t> in presenting this slide. </a:t>
            </a:r>
            <a:endParaRPr lang="en-US" sz="1200" b="1" kern="1200" dirty="0">
              <a:solidFill>
                <a:schemeClr val="tx1"/>
              </a:solidFill>
              <a:effectLst/>
              <a:latin typeface="+mn-lt"/>
              <a:ea typeface="+mn-ea"/>
              <a:cs typeface="+mn-cs"/>
            </a:endParaRPr>
          </a:p>
          <a:p>
            <a:pPr marL="0" marR="0" lvl="0" indent="0" algn="l" rtl="0">
              <a:spcBef>
                <a:spcPts val="0"/>
              </a:spcBef>
              <a:buClr>
                <a:schemeClr val="dk1"/>
              </a:buClr>
              <a:buFont typeface="Arial"/>
              <a:buNone/>
            </a:pPr>
            <a:endParaRPr lang="en-US" sz="1200" b="1" dirty="0">
              <a:solidFill>
                <a:schemeClr val="dk1"/>
              </a:solidFill>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Academic language improves when students speak and write using evidence from texts.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shift restores content and knowledge, especially in elementary grades, to the literacy block.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we will see, as we dig more deeply into the criteria for alignment, the building of knowledge is a consideration in planning curriculum. This is a critical shift as we prepare students for college and career.</a:t>
            </a:r>
          </a:p>
          <a:p>
            <a:pPr marL="0" marR="0" lvl="0" indent="0" algn="l" rtl="0">
              <a:spcBef>
                <a:spcPts val="0"/>
              </a:spcBef>
              <a:buClr>
                <a:schemeClr val="dk1"/>
              </a:buClr>
              <a:buFont typeface="Arial"/>
              <a:buNone/>
            </a:pPr>
            <a:endParaRPr sz="1200" b="1" dirty="0">
              <a:solidFill>
                <a:schemeClr val="dk1"/>
              </a:solidFill>
            </a:endParaRPr>
          </a:p>
          <a:p>
            <a:pPr marL="171450" marR="0" lvl="0" indent="-171450" algn="l" rtl="0">
              <a:spcBef>
                <a:spcPts val="0"/>
              </a:spcBef>
              <a:buClr>
                <a:schemeClr val="dk1"/>
              </a:buClr>
              <a:buFont typeface="Wingdings" panose="05000000000000000000" pitchFamily="2" charset="2"/>
              <a:buChar char="ü"/>
            </a:pPr>
            <a:endParaRPr sz="1200" dirty="0">
              <a:solidFill>
                <a:schemeClr val="dk1"/>
              </a:solidFill>
            </a:endParaRPr>
          </a:p>
        </p:txBody>
      </p:sp>
      <p:sp>
        <p:nvSpPr>
          <p:cNvPr id="348" name="Shape 3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6955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Big</a:t>
            </a:r>
            <a:r>
              <a:rPr lang="en-US" b="1" baseline="0" dirty="0"/>
              <a:t> Idea: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Recht and Leslie (1988) sought to answer exactly this question, by comparing the relative impact of reading ability to the impact of knowledge of a topic.  They had students read a passage about baseball and then tested students’ comprehension of the passage.</a:t>
            </a:r>
          </a:p>
          <a:p>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solidFill>
                  <a:schemeClr val="dk1"/>
                </a:solidFill>
                <a:latin typeface="Quattrocento Sans"/>
                <a:ea typeface="Quattrocento Sans"/>
                <a:cs typeface="Quattrocento Sans"/>
                <a:sym typeface="Quattrocento Sans"/>
              </a:rPr>
              <a:t>Details: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“Effect of Prior Knowledge on Good and Poor Readers‘ Memory of Text”  from Journal of Educational Psychology 1988, Vol. SO, No. 1, 16-20</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Had 7</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and 8</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grade students read a short text about baseball and tested them for comprehension using:</a:t>
            </a:r>
          </a:p>
          <a:p>
            <a:pPr marL="685800" lvl="1" indent="-228600">
              <a:buAutoNum type="arabicParenR"/>
            </a:pPr>
            <a:r>
              <a:rPr lang="en-US" sz="1200" b="0" i="0" u="none" strike="noStrike" kern="1200" baseline="0" dirty="0">
                <a:solidFill>
                  <a:schemeClr val="tx1"/>
                </a:solidFill>
                <a:latin typeface="+mn-lt"/>
                <a:ea typeface="+mn-ea"/>
                <a:cs typeface="+mn-cs"/>
              </a:rPr>
              <a:t>Verbal retelling</a:t>
            </a:r>
          </a:p>
          <a:p>
            <a:pPr marL="685800" lvl="1" indent="-228600">
              <a:buAutoNum type="arabicParenR"/>
            </a:pPr>
            <a:r>
              <a:rPr lang="en-US" sz="1200" b="0" i="0" u="none" strike="noStrike" kern="1200" baseline="0" dirty="0">
                <a:solidFill>
                  <a:schemeClr val="tx1"/>
                </a:solidFill>
                <a:latin typeface="+mn-lt"/>
                <a:ea typeface="+mn-ea"/>
                <a:cs typeface="+mn-cs"/>
              </a:rPr>
              <a:t>Reenactment with figurines</a:t>
            </a:r>
          </a:p>
          <a:p>
            <a:pPr marL="685800" lvl="1" indent="-228600">
              <a:buAutoNum type="arabicParenR"/>
            </a:pPr>
            <a:r>
              <a:rPr lang="en-US" sz="1200" b="0" i="0" u="none" strike="noStrike" kern="1200" baseline="0" dirty="0">
                <a:solidFill>
                  <a:schemeClr val="tx1"/>
                </a:solidFill>
                <a:latin typeface="+mn-lt"/>
                <a:ea typeface="+mn-ea"/>
                <a:cs typeface="+mn-cs"/>
              </a:rPr>
              <a:t>Verbal summary</a:t>
            </a:r>
          </a:p>
          <a:p>
            <a:pPr marL="685800" lvl="1" indent="-228600">
              <a:buAutoNum type="arabicParenR"/>
            </a:pPr>
            <a:r>
              <a:rPr lang="en-US" sz="1200" b="0" i="0" u="none" strike="noStrike" kern="1200" baseline="0" dirty="0">
                <a:solidFill>
                  <a:schemeClr val="tx1"/>
                </a:solidFill>
                <a:latin typeface="+mn-lt"/>
                <a:ea typeface="+mn-ea"/>
                <a:cs typeface="+mn-cs"/>
              </a:rPr>
              <a:t>Rating ideas from the story in terms of importance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a:solidFill>
                <a:schemeClr val="tx1"/>
              </a:solidFill>
              <a:latin typeface="+mn-lt"/>
              <a:ea typeface="+mn-ea"/>
              <a:cs typeface="+mn-cs"/>
              <a:sym typeface="Quattrocento Sans"/>
            </a:endParaRPr>
          </a:p>
          <a:p>
            <a:pPr marL="228600" indent="-228600">
              <a:buAutoNum type="arabicParen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E40C97-30D4-4C07-8A71-6C9FFD299178}" type="slidenum">
              <a:rPr lang="en-US" smtClean="0"/>
              <a:t>18</a:t>
            </a:fld>
            <a:endParaRPr lang="en-US" dirty="0"/>
          </a:p>
        </p:txBody>
      </p:sp>
    </p:spTree>
    <p:extLst>
      <p:ext uri="{BB962C8B-B14F-4D97-AF65-F5344CB8AC3E}">
        <p14:creationId xmlns:p14="http://schemas.microsoft.com/office/powerpoint/2010/main" val="414192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Big Idea: </a:t>
            </a:r>
          </a:p>
          <a:p>
            <a:r>
              <a:rPr lang="en-US" baseline="0" dirty="0"/>
              <a:t>To understand the role knowledge played in comprehension, </a:t>
            </a:r>
            <a:r>
              <a:rPr lang="en-US" baseline="0" dirty="0" err="1"/>
              <a:t>Recht</a:t>
            </a:r>
            <a:r>
              <a:rPr lang="en-US" baseline="0" dirty="0"/>
              <a:t> and Leslie undertook a study in 1988. Students were divided into 4 groups as shown and then asked to read a passage about baseball. They then took a test of their comprehension.  </a:t>
            </a:r>
          </a:p>
          <a:p>
            <a:endParaRPr lang="en-US"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&lt;Ask participants to predict what % of questions on a reading comprehension test each category of student would get right. Participants should draw a grid on their paper and put an actual % of predicted questions correct in each quadrant.  Tell them that the colors are so they can quickly match the group with the graphs on the next slide.&gt;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high-ability /high-knowledge cell had 10 boys and 6 girls; the high ability/low-knowledge cell had 3 boys and 13 girls; the low-ability/high-knowledge cell had 12 boys and 4 girls; and the low-ability/low knowledge cell had 7 boys and 9 girls.”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 reading ability was defined as 70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percentile or higher on a standardized test of reading.  Low reading ability was defined as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percentile or lower.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 knowledge of baseball was defined as 70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percentile or higher on a test of baseball knowledge. Low baseball ability was defined as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percentile or lower.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1E40C97-30D4-4C07-8A71-6C9FFD299178}" type="slidenum">
              <a:rPr lang="en-US" smtClean="0"/>
              <a:t>19</a:t>
            </a:fld>
            <a:endParaRPr lang="en-US"/>
          </a:p>
        </p:txBody>
      </p:sp>
    </p:spTree>
    <p:extLst>
      <p:ext uri="{BB962C8B-B14F-4D97-AF65-F5344CB8AC3E}">
        <p14:creationId xmlns:p14="http://schemas.microsoft.com/office/powerpoint/2010/main" val="50485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Estimated</a:t>
            </a:r>
            <a:r>
              <a:rPr lang="en-US" sz="1200" b="0" i="1" kern="1200" baseline="0" dirty="0">
                <a:solidFill>
                  <a:schemeClr val="tx1"/>
                </a:solidFill>
                <a:effectLst/>
                <a:latin typeface="+mn-lt"/>
                <a:ea typeface="+mn-ea"/>
                <a:cs typeface="+mn-cs"/>
              </a:rPr>
              <a:t> time for slides 2-10: </a:t>
            </a:r>
            <a:r>
              <a:rPr lang="en-US" sz="1200" b="1" i="1" kern="1200" baseline="0" dirty="0">
                <a:solidFill>
                  <a:schemeClr val="tx1"/>
                </a:solidFill>
                <a:effectLst/>
                <a:latin typeface="+mn-lt"/>
                <a:ea typeface="+mn-ea"/>
                <a:cs typeface="+mn-cs"/>
              </a:rPr>
              <a:t>10 minutes</a:t>
            </a:r>
            <a:endParaRPr lang="en-US" b="1" i="1" dirty="0"/>
          </a:p>
          <a:p>
            <a:endParaRPr lang="en-US" b="1" dirty="0"/>
          </a:p>
          <a:p>
            <a:r>
              <a:rPr lang="en-US" b="1" dirty="0"/>
              <a:t>Big</a:t>
            </a:r>
            <a:r>
              <a:rPr lang="en-US" b="1" baseline="0" dirty="0"/>
              <a:t> Idea</a:t>
            </a: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the overarching questions we’ll be considering as we move through the IMET training.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Details:</a:t>
            </a:r>
            <a:endParaRPr lang="en-US"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participants read over the Essential Questions (p. 1).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you are here to learn as a future trainer of reviewers, a reviewer yourself, or as a learner, we’ll hope that you will ask questions, let us know if you don’t agree with something, and participate in conversations with your colleagues.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Looking at materials with a critical eye on content and alignment to standards, although done in the past, is more important than ever in ensuring our students are moving through the K-12 system and graduating ready for the demands of career and/or college.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major purpose while we are together is to build a deeper understanding of the IMET as a tool to analyze instructional material alignment to the Common Core State Standards (or any state college- and career-ready standards). </a:t>
            </a:r>
          </a:p>
          <a:p>
            <a:endParaRPr lang="en-US" baseline="0" dirty="0">
              <a:latin typeface="Calibri"/>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2</a:t>
            </a:fld>
            <a:endParaRPr lang="en-US" dirty="0"/>
          </a:p>
        </p:txBody>
      </p:sp>
    </p:spTree>
    <p:extLst>
      <p:ext uri="{BB962C8B-B14F-4D97-AF65-F5344CB8AC3E}">
        <p14:creationId xmlns:p14="http://schemas.microsoft.com/office/powerpoint/2010/main" val="248110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Big Idea:</a:t>
            </a:r>
            <a:r>
              <a:rPr lang="en-US" sz="1200"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With sufficient prior knowledge, “low ability” students performed similarly to higher ability students</a:t>
            </a:r>
            <a:r>
              <a:rPr lang="en-US" sz="1200" baseline="0" dirty="0"/>
              <a:t> </a:t>
            </a:r>
            <a:r>
              <a:rPr lang="en-US" sz="1200" dirty="0"/>
              <a:t>(p. 19 of study). The difference in their performance was not statistically significant.</a:t>
            </a:r>
            <a:r>
              <a:rPr lang="en-US" sz="1200" baseline="0" dirty="0"/>
              <a:t> This is why knowledge and content are considered one of the shifts. Content matters!</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baseline="0" dirty="0">
                <a:solidFill>
                  <a:schemeClr val="dk1"/>
                </a:solidFill>
                <a:latin typeface="Quattrocento Sans"/>
                <a:ea typeface="Quattrocento Sans"/>
                <a:cs typeface="Quattrocento Sans"/>
                <a:sym typeface="Quattrocento Sans"/>
              </a:rPr>
              <a:t>Details: </a:t>
            </a:r>
            <a:endParaRPr lang="en-US" sz="1200" b="0" i="0" u="none" strike="noStrike"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After</a:t>
            </a:r>
            <a:r>
              <a:rPr lang="en-US" sz="1200" b="0" i="0" u="none" strike="noStrike" kern="1200" baseline="0" dirty="0">
                <a:solidFill>
                  <a:schemeClr val="tx1"/>
                </a:solidFill>
                <a:effectLst/>
                <a:latin typeface="+mn-lt"/>
                <a:ea typeface="+mn-ea"/>
                <a:cs typeface="+mn-cs"/>
              </a:rPr>
              <a:t> the participants predict percentages, show them this slide and give them a minute to take it in.  They should notice that the low reading ability students with high knowledge outperformed the high reading ability students with low knowledge. In addition, there is little difference between the two high knowledge groups and the two low knowledge groups.</a:t>
            </a: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From p. 18, table 1, Recht &amp; Leslie 1988.</a:t>
            </a:r>
            <a:r>
              <a:rPr lang="en-US" sz="1200" b="0" i="0" u="none" strike="noStrike" kern="1200" baseline="0" dirty="0">
                <a:solidFill>
                  <a:schemeClr val="tx1"/>
                </a:solidFill>
                <a:effectLst/>
                <a:latin typeface="+mn-lt"/>
                <a:ea typeface="+mn-ea"/>
                <a:cs typeface="+mn-cs"/>
              </a:rPr>
              <a:t> (Qualitative Measure) </a:t>
            </a:r>
            <a:r>
              <a:rPr lang="en-US" sz="1200" b="0" i="1" u="none" strike="noStrike" kern="1200" baseline="0" dirty="0">
                <a:solidFill>
                  <a:schemeClr val="tx1"/>
                </a:solidFill>
                <a:effectLst/>
                <a:latin typeface="+mn-lt"/>
                <a:ea typeface="+mn-ea"/>
                <a:cs typeface="+mn-cs"/>
              </a:rPr>
              <a:t>Note: conversion from raw numbers to percentages achieved by dividing score by achieved by total possible score.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effectLst/>
                <a:latin typeface="+mn-lt"/>
                <a:ea typeface="+mn-ea"/>
                <a:cs typeface="+mn-cs"/>
              </a:rPr>
              <a:t>Frequently Asked Questions: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baseline="0" dirty="0">
                <a:solidFill>
                  <a:schemeClr val="tx1"/>
                </a:solidFill>
                <a:effectLst/>
                <a:latin typeface="+mn-lt"/>
                <a:ea typeface="+mn-ea"/>
                <a:cs typeface="+mn-cs"/>
              </a:rPr>
              <a:t>Is this study generalizable?  Yes! In fact a European study replicated the finding exactly with students of a totally different background on the topic of soccer. Additional research has shown similar results on a wide variety of other topic and subject areas.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i="0" dirty="0"/>
              <a:t>Is</a:t>
            </a:r>
            <a:r>
              <a:rPr lang="en-US" b="0" i="0" baseline="0" dirty="0"/>
              <a:t> the impact here from knowledge or from interest?  </a:t>
            </a:r>
            <a:r>
              <a:rPr lang="en-US" b="1" i="0" baseline="0" dirty="0"/>
              <a:t>Knowledge</a:t>
            </a:r>
            <a:r>
              <a:rPr lang="en-US" b="0" i="0" baseline="0" dirty="0"/>
              <a:t>.  It’s hard to disentangle these variables, but a separate study using basketball was able to distinguish the two and found that the one that had the major impact was knowledge.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i="0" baseline="0" dirty="0"/>
              <a:t>If knowledge is so important, does this undermine the value of close reading?  No.  Close reading teaches students how to </a:t>
            </a:r>
            <a:r>
              <a:rPr lang="en-US" b="1" i="0" baseline="0" dirty="0"/>
              <a:t>gain knowledge</a:t>
            </a:r>
            <a:r>
              <a:rPr lang="en-US" b="0" i="0" baseline="0" dirty="0"/>
              <a:t> from text by attending to it carefully.  But, as we will soon discuss, high volume reading of informational text is also necessary to build the base of knowledge and vocabulary necessary to succeed with close reading.  This is a BOTH, AND type of question, not an either/or.</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i="0" baseline="0" dirty="0"/>
              <a:t>What topics (or how many) are covered is not that important. What is critical is that students are reading on topics so they build knowledge and vocabulary.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dirty="0"/>
          </a:p>
          <a:p>
            <a:endParaRPr lang="en-US" dirty="0"/>
          </a:p>
        </p:txBody>
      </p:sp>
      <p:sp>
        <p:nvSpPr>
          <p:cNvPr id="4" name="Slide Number Placeholder 3"/>
          <p:cNvSpPr>
            <a:spLocks noGrp="1"/>
          </p:cNvSpPr>
          <p:nvPr>
            <p:ph type="sldNum" sz="quarter" idx="10"/>
          </p:nvPr>
        </p:nvSpPr>
        <p:spPr/>
        <p:txBody>
          <a:bodyPr/>
          <a:lstStyle/>
          <a:p>
            <a:fld id="{2B62058F-CD89-483D-B87A-45828702BF93}" type="slidenum">
              <a:rPr lang="en-US" smtClean="0"/>
              <a:t>20</a:t>
            </a:fld>
            <a:endParaRPr lang="en-US" dirty="0"/>
          </a:p>
        </p:txBody>
      </p:sp>
    </p:spTree>
    <p:extLst>
      <p:ext uri="{BB962C8B-B14F-4D97-AF65-F5344CB8AC3E}">
        <p14:creationId xmlns:p14="http://schemas.microsoft.com/office/powerpoint/2010/main" val="124548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i="1" kern="1200" dirty="0">
                <a:solidFill>
                  <a:schemeClr val="tx1"/>
                </a:solidFill>
                <a:effectLst/>
                <a:latin typeface="+mn-lt"/>
                <a:ea typeface="+mn-ea"/>
                <a:cs typeface="+mn-cs"/>
              </a:rPr>
              <a:t>Need highlighters on the table</a:t>
            </a:r>
            <a:r>
              <a:rPr lang="en-US" sz="1200" i="1" kern="1200" baseline="0" dirty="0">
                <a:solidFill>
                  <a:schemeClr val="tx1"/>
                </a:solidFill>
                <a:effectLst/>
                <a:latin typeface="+mn-lt"/>
                <a:ea typeface="+mn-ea"/>
                <a:cs typeface="+mn-cs"/>
              </a:rPr>
              <a:t> – one set per participant (yellow, green and pink)</a:t>
            </a:r>
            <a:r>
              <a:rPr lang="en-US" sz="1200" i="1"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p>
          <a:p>
            <a:r>
              <a:rPr lang="en-US" sz="1200" b="0" i="1" u="none" strike="noStrike" cap="none" baseline="0" dirty="0">
                <a:solidFill>
                  <a:schemeClr val="dk1"/>
                </a:solidFill>
                <a:latin typeface="Calibri"/>
                <a:ea typeface="Calibri"/>
                <a:cs typeface="Calibri"/>
                <a:sym typeface="Calibri"/>
              </a:rPr>
              <a:t>Estimated time for slides 21 - 23:  </a:t>
            </a:r>
            <a:r>
              <a:rPr lang="en-US" sz="1200" b="1" i="1" u="none" strike="noStrike" cap="none" baseline="0" dirty="0">
                <a:solidFill>
                  <a:schemeClr val="dk1"/>
                </a:solidFill>
                <a:latin typeface="Calibri"/>
                <a:ea typeface="Calibri"/>
                <a:cs typeface="Calibri"/>
                <a:sym typeface="Calibri"/>
              </a:rPr>
              <a:t>10-15 minutes</a:t>
            </a:r>
          </a:p>
          <a:p>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a:t>
            </a:r>
          </a:p>
          <a:p>
            <a:pPr marL="0" indent="0">
              <a:buFont typeface="Arial" panose="020B0604020202020204" pitchFamily="34" charset="0"/>
              <a:buNone/>
            </a:pPr>
            <a:r>
              <a:rPr lang="en-US" sz="1200" kern="1200" dirty="0">
                <a:solidFill>
                  <a:schemeClr val="tx1"/>
                </a:solidFill>
                <a:effectLst/>
                <a:latin typeface="+mn-lt"/>
                <a:ea typeface="+mn-ea"/>
                <a:cs typeface="+mn-cs"/>
              </a:rPr>
              <a:t>Today we will be working with the IMET for grades 3-12 and we’ll now have a chance to open it up. This activity is designed to build familiarity with the tool and structure, and also</a:t>
            </a:r>
            <a:r>
              <a:rPr lang="en-US" sz="1200" kern="1200" baseline="0" dirty="0">
                <a:solidFill>
                  <a:schemeClr val="tx1"/>
                </a:solidFill>
                <a:effectLst/>
                <a:latin typeface="+mn-lt"/>
                <a:ea typeface="+mn-ea"/>
                <a:cs typeface="+mn-cs"/>
              </a:rPr>
              <a:t> as</a:t>
            </a:r>
            <a:r>
              <a:rPr lang="en-US" sz="1200" kern="1200" dirty="0">
                <a:solidFill>
                  <a:schemeClr val="tx1"/>
                </a:solidFill>
                <a:effectLst/>
                <a:latin typeface="+mn-lt"/>
                <a:ea typeface="+mn-ea"/>
                <a:cs typeface="+mn-cs"/>
              </a:rPr>
              <a:t> an introduction to the content and design.  </a:t>
            </a:r>
          </a:p>
          <a:p>
            <a:pPr marL="171450" marR="0" lvl="0" indent="-171450" algn="l" rtl="0">
              <a:spcBef>
                <a:spcPts val="0"/>
              </a:spcBef>
              <a:buClr>
                <a:schemeClr val="dk1"/>
              </a:buClr>
              <a:buSzPct val="25000"/>
              <a:buFont typeface="Arial" panose="020B0604020202020204" pitchFamily="34" charset="0"/>
              <a:buChar char="•"/>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panose="020B0604020202020204" pitchFamily="34" charset="0"/>
              <a:buNone/>
            </a:pPr>
            <a:r>
              <a:rPr lang="en-US" sz="1200" b="1" i="0" u="none" strike="noStrike" cap="none" baseline="0" dirty="0">
                <a:solidFill>
                  <a:schemeClr val="dk1"/>
                </a:solidFill>
                <a:latin typeface="Calibri"/>
                <a:ea typeface="Calibri"/>
                <a:cs typeface="Calibri"/>
                <a:sym typeface="Calibri"/>
              </a:rPr>
              <a:t>Details: </a:t>
            </a:r>
            <a:r>
              <a:rPr lang="en-US" sz="1200" b="0" i="0" u="none" strike="noStrike" cap="none" baseline="0" dirty="0">
                <a:solidFill>
                  <a:schemeClr val="dk1"/>
                </a:solidFill>
                <a:latin typeface="Calibri"/>
                <a:ea typeface="Calibri"/>
                <a:cs typeface="Calibri"/>
                <a:sym typeface="Calibri"/>
              </a:rPr>
              <a:t>(Activity Instructions)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Before I turn you loose to scan the IMET, please notice the </a:t>
            </a:r>
            <a:r>
              <a:rPr lang="en-US" sz="1200" b="0" kern="1200" dirty="0">
                <a:solidFill>
                  <a:schemeClr val="tx1"/>
                </a:solidFill>
                <a:effectLst/>
                <a:latin typeface="+mn-lt"/>
                <a:ea typeface="+mn-ea"/>
                <a:cs typeface="+mn-cs"/>
              </a:rPr>
              <a:t>structure of the document itself. Beginning on page 5, the page with the grey shading across the top, criteria are listed with all of the metrics below. &lt;Show this and instruct participants to read the whole page)&gt;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Take 10 minutes now and examine the pages showing the overview of the criteria with the associated metrics. (Pages 5, 9, 13, 17, 22, 31, and 36 are the criteria overview pages.)   There are 7 of them, so don’t read too closely, but look for evidence of the 3 shifts we just reviewed in the IMET criteria.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As you go through, </a:t>
            </a:r>
            <a:r>
              <a:rPr lang="en-US" sz="1200" kern="1200" dirty="0">
                <a:solidFill>
                  <a:schemeClr val="tx1"/>
                </a:solidFill>
                <a:effectLst/>
                <a:latin typeface="+mn-lt"/>
                <a:ea typeface="+mn-ea"/>
                <a:cs typeface="+mn-cs"/>
              </a:rPr>
              <a:t>highlight evidence of the 3 shifts, both in the criteria and the metrics. We’ll use the following colors to highlight the evidence you find</a:t>
            </a:r>
            <a:r>
              <a:rPr lang="en-US" sz="1200" kern="1200" baseline="0" dirty="0">
                <a:solidFill>
                  <a:schemeClr val="tx1"/>
                </a:solidFill>
                <a:effectLst/>
                <a:latin typeface="+mn-lt"/>
                <a:ea typeface="+mn-ea"/>
                <a:cs typeface="+mn-cs"/>
              </a:rPr>
              <a:t> (shown on the next slide). Yellow for Shift 1, green for Shift 2, and pink for Shift 3. </a:t>
            </a:r>
            <a:endParaRPr lang="en-US" sz="1200" kern="1200" dirty="0">
              <a:solidFill>
                <a:schemeClr val="tx1"/>
              </a:solidFill>
              <a:effectLst/>
              <a:latin typeface="+mn-lt"/>
              <a:ea typeface="+mn-ea"/>
              <a:cs typeface="+mn-cs"/>
            </a:endParaRPr>
          </a:p>
          <a:p>
            <a:pPr marL="0" marR="0" lvl="0" indent="0" algn="l" rtl="0">
              <a:spcBef>
                <a:spcPts val="0"/>
              </a:spcBef>
              <a:buClr>
                <a:schemeClr val="dk1"/>
              </a:buClr>
              <a:buFont typeface="Arial"/>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378" name="Shape 3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21</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151720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1" u="none" strike="noStrike" cap="none" baseline="0" dirty="0">
                <a:solidFill>
                  <a:schemeClr val="dk1"/>
                </a:solidFill>
                <a:latin typeface="Calibri"/>
                <a:ea typeface="Calibri"/>
                <a:cs typeface="Calibri"/>
                <a:sym typeface="Calibri"/>
              </a:rPr>
              <a:t>Materials: Pink, yellow, green highlighters – one set for each participant. </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p>
          <a:p>
            <a:r>
              <a:rPr lang="en-US" sz="1200" kern="1200" dirty="0">
                <a:solidFill>
                  <a:schemeClr val="tx1"/>
                </a:solidFill>
                <a:effectLst/>
                <a:latin typeface="+mn-lt"/>
                <a:ea typeface="+mn-ea"/>
                <a:cs typeface="+mn-cs"/>
              </a:rPr>
              <a:t>After the participants have had time to highlight, quickly</a:t>
            </a:r>
            <a:r>
              <a:rPr lang="en-US" sz="1200" kern="1200" baseline="0" dirty="0">
                <a:solidFill>
                  <a:schemeClr val="tx1"/>
                </a:solidFill>
                <a:effectLst/>
                <a:latin typeface="+mn-lt"/>
                <a:ea typeface="+mn-ea"/>
                <a:cs typeface="+mn-cs"/>
              </a:rPr>
              <a:t> debrief </a:t>
            </a:r>
            <a:r>
              <a:rPr lang="en-US" sz="1200" kern="1200" dirty="0">
                <a:solidFill>
                  <a:schemeClr val="tx1"/>
                </a:solidFill>
                <a:effectLst/>
                <a:latin typeface="+mn-lt"/>
                <a:ea typeface="+mn-ea"/>
                <a:cs typeface="+mn-cs"/>
              </a:rPr>
              <a:t>where participants found evidence of the 3 shifts.</a:t>
            </a:r>
          </a:p>
          <a:p>
            <a:pPr marL="0" marR="0" lvl="0" indent="0" algn="l" rtl="0">
              <a:spcBef>
                <a:spcPts val="0"/>
              </a:spcBef>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Details: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For example, Non-Negotiable 1 calls for text complexity analysis. Non-Negotiable 2 requires text-dependent questions and the citation of evidence. </a:t>
            </a:r>
          </a:p>
          <a:p>
            <a:pPr marL="171450" marR="0" lvl="0" indent="-171450" algn="l" rtl="0">
              <a:spcBef>
                <a:spcPts val="0"/>
              </a:spcBef>
              <a:buClr>
                <a:schemeClr val="dk1"/>
              </a:buClr>
              <a:buSzPct val="25000"/>
              <a:buFont typeface="Arial"/>
              <a:buChar char="•"/>
            </a:pPr>
            <a:r>
              <a:rPr lang="en-US" sz="1200" b="0" i="0" u="none" strike="noStrike" cap="none" baseline="0" dirty="0">
                <a:solidFill>
                  <a:schemeClr val="dk1"/>
                </a:solidFill>
                <a:latin typeface="Calibri"/>
                <a:ea typeface="Calibri"/>
                <a:cs typeface="Calibri"/>
                <a:sym typeface="Calibri"/>
              </a:rPr>
              <a:t>Some of the criteria do include more than one shift. This reinforces the integrated nature of literacy and the ELA Shifts. </a:t>
            </a:r>
          </a:p>
        </p:txBody>
      </p:sp>
      <p:sp>
        <p:nvSpPr>
          <p:cNvPr id="385" name="Shape 3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22</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460465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sz="1200" kern="1200" dirty="0">
                <a:solidFill>
                  <a:schemeClr val="tx1"/>
                </a:solidFill>
                <a:effectLst/>
                <a:latin typeface="+mn-lt"/>
                <a:ea typeface="+mn-ea"/>
                <a:cs typeface="+mn-cs"/>
              </a:rPr>
              <a:t>As you can see, the shifts and priorities of the CCSS are represented directly in the IMET. This graphic illustrates the connection between the IMET criteria and the integrated nature of literacy in aligned materials. </a:t>
            </a:r>
          </a:p>
          <a:p>
            <a:endParaRPr lang="en-US"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 3 of</a:t>
            </a:r>
            <a:r>
              <a:rPr lang="en-US" sz="1200" kern="1200" baseline="0" dirty="0">
                <a:solidFill>
                  <a:schemeClr val="tx1"/>
                </a:solidFill>
                <a:effectLst/>
                <a:latin typeface="+mn-lt"/>
                <a:ea typeface="+mn-ea"/>
                <a:cs typeface="+mn-cs"/>
              </a:rPr>
              <a:t>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Foundational Skills are quite literally the floor, and while they aren’t required in each grade they set up the surface that grounds this work.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High-quality text, evidence-based discussion and writing, and building knowledge each represent a “stair step”.  All three are critical in this work.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Access for All Students is a driving force—ultimately, making the work itself worthwhile.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visual should serve to crystalize the metrics in the IMET document and highlight what matters most.</a:t>
            </a:r>
          </a:p>
        </p:txBody>
      </p:sp>
      <p:sp>
        <p:nvSpPr>
          <p:cNvPr id="4" name="Slide Number Placeholder 3"/>
          <p:cNvSpPr>
            <a:spLocks noGrp="1"/>
          </p:cNvSpPr>
          <p:nvPr>
            <p:ph type="sldNum" sz="quarter" idx="10"/>
          </p:nvPr>
        </p:nvSpPr>
        <p:spPr/>
        <p:txBody>
          <a:bodyPr/>
          <a:lstStyle/>
          <a:p>
            <a:fld id="{87BD8A4C-6D1B-3B4B-98CA-A63C166858A7}" type="slidenum">
              <a:rPr lang="en-US" smtClean="0"/>
              <a:t>23</a:t>
            </a:fld>
            <a:endParaRPr lang="en-US" dirty="0"/>
          </a:p>
        </p:txBody>
      </p:sp>
    </p:spTree>
    <p:extLst>
      <p:ext uri="{BB962C8B-B14F-4D97-AF65-F5344CB8AC3E}">
        <p14:creationId xmlns:p14="http://schemas.microsoft.com/office/powerpoint/2010/main" val="1984013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Make sure participants have the IMET in front of them as you walk through the sections. They may choose to tab the document  to help orient themselves to the sections.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Estimated time for slides 24-26: </a:t>
            </a:r>
            <a:r>
              <a:rPr lang="en-US" sz="1200" b="1" i="1" kern="1200" dirty="0">
                <a:solidFill>
                  <a:schemeClr val="tx1"/>
                </a:solidFill>
                <a:effectLst/>
                <a:latin typeface="+mn-lt"/>
                <a:ea typeface="+mn-ea"/>
                <a:cs typeface="+mn-cs"/>
              </a:rPr>
              <a:t>5 to 10 minutes</a:t>
            </a:r>
          </a:p>
          <a:p>
            <a:endParaRPr lang="en-US" b="1" i="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document can be overwhelming, so it is worth it to spend some time on understanding the structure of the document before beginning.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solidFill>
                  <a:schemeClr val="dk1"/>
                </a:solidFill>
                <a:latin typeface="Quattrocento Sans"/>
                <a:ea typeface="Quattrocento Sans"/>
                <a:cs typeface="Quattrocento Sans"/>
                <a:sym typeface="Quattrocento Sans"/>
              </a:rPr>
              <a:t>Details: </a:t>
            </a:r>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front matter on the IMET pages 2-4  is brief</a:t>
            </a:r>
            <a:r>
              <a:rPr lang="en-US" sz="1200" b="1" kern="120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it</a:t>
            </a:r>
            <a:r>
              <a:rPr lang="en-US" sz="1200" b="1" kern="1200" baseline="0" dirty="0">
                <a:solidFill>
                  <a:schemeClr val="tx1"/>
                </a:solidFill>
                <a:effectLst/>
                <a:latin typeface="+mn-lt"/>
                <a:ea typeface="+mn-ea"/>
                <a:cs typeface="+mn-cs"/>
              </a:rPr>
              <a:t> is mandatory to allocate </a:t>
            </a:r>
            <a:r>
              <a:rPr lang="en-US" sz="1200" b="1" kern="1200" dirty="0">
                <a:solidFill>
                  <a:schemeClr val="tx1"/>
                </a:solidFill>
                <a:effectLst/>
                <a:latin typeface="+mn-lt"/>
                <a:ea typeface="+mn-ea"/>
                <a:cs typeface="+mn-cs"/>
              </a:rPr>
              <a:t>time to read in your review sessions</a:t>
            </a:r>
            <a:r>
              <a:rPr lang="en-US" sz="1200" kern="1200" dirty="0">
                <a:solidFill>
                  <a:schemeClr val="tx1"/>
                </a:solidFill>
                <a:effectLst/>
                <a:latin typeface="+mn-lt"/>
                <a:ea typeface="+mn-ea"/>
                <a:cs typeface="+mn-cs"/>
              </a:rPr>
              <a:t>. These narrative and bulleted sections include a lot of the information we will be going over today.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you are working with a group, all of the information is summarized for any end user in the document itself.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2 tiers, or levels of alignment, with associated metrics to determine degree of alignment to the CCSS Standards and Shifts.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are prioritized in the following way: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First, there are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Non-Negotiable Alignment Criteria (the gatekeepers). These begin on page 5. There are three</a:t>
            </a:r>
            <a:r>
              <a:rPr lang="en-US" sz="1200" kern="1200" baseline="0" dirty="0">
                <a:solidFill>
                  <a:schemeClr val="tx1"/>
                </a:solidFill>
                <a:effectLst/>
                <a:latin typeface="+mn-lt"/>
                <a:ea typeface="+mn-ea"/>
                <a:cs typeface="+mn-cs"/>
              </a:rPr>
              <a:t> (3)</a:t>
            </a:r>
            <a:r>
              <a:rPr lang="en-US" sz="1200" kern="1200" dirty="0">
                <a:solidFill>
                  <a:schemeClr val="tx1"/>
                </a:solidFill>
                <a:effectLst/>
                <a:latin typeface="+mn-lt"/>
                <a:ea typeface="+mn-ea"/>
                <a:cs typeface="+mn-cs"/>
              </a:rPr>
              <a:t> for 3-12, and you’ll see that the K-2 version has a fourth</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Foundational Skills.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Then, there are four</a:t>
            </a:r>
            <a:r>
              <a:rPr lang="en-US" sz="1200" kern="1200" baseline="0" dirty="0">
                <a:solidFill>
                  <a:schemeClr val="tx1"/>
                </a:solidFill>
                <a:effectLst/>
                <a:latin typeface="+mn-lt"/>
                <a:ea typeface="+mn-ea"/>
                <a:cs typeface="+mn-cs"/>
              </a:rPr>
              <a:t> (4)</a:t>
            </a:r>
            <a:r>
              <a:rPr lang="en-US" sz="1200" kern="1200" dirty="0">
                <a:solidFill>
                  <a:schemeClr val="tx1"/>
                </a:solidFill>
                <a:effectLst/>
                <a:latin typeface="+mn-lt"/>
                <a:ea typeface="+mn-ea"/>
                <a:cs typeface="+mn-cs"/>
              </a:rPr>
              <a:t> Alignment Criteria which support the Non-Negotiables in materials.  These Alignment Criteria help analyze</a:t>
            </a:r>
            <a:r>
              <a:rPr lang="en-US" sz="1200" kern="1200" baseline="0" dirty="0">
                <a:solidFill>
                  <a:schemeClr val="tx1"/>
                </a:solidFill>
                <a:effectLst/>
                <a:latin typeface="+mn-lt"/>
                <a:ea typeface="+mn-ea"/>
                <a:cs typeface="+mn-cs"/>
              </a:rPr>
              <a:t> alignment at a deeper level beyond the Non-Negotiable criteria.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fourth AC</a:t>
            </a:r>
            <a:r>
              <a:rPr lang="en-US" sz="1200" kern="1200" baseline="0" dirty="0">
                <a:solidFill>
                  <a:schemeClr val="tx1"/>
                </a:solidFill>
                <a:effectLst/>
                <a:latin typeface="+mn-lt"/>
                <a:ea typeface="+mn-ea"/>
                <a:cs typeface="+mn-cs"/>
              </a:rPr>
              <a:t> supports access for all students</a:t>
            </a:r>
            <a:r>
              <a:rPr lang="en-US" sz="1200" kern="1200" dirty="0">
                <a:solidFill>
                  <a:schemeClr val="tx1"/>
                </a:solidFill>
                <a:effectLst/>
                <a:latin typeface="+mn-lt"/>
                <a:ea typeface="+mn-ea"/>
                <a:cs typeface="+mn-cs"/>
              </a:rPr>
              <a:t>. These are found beginning on the IMET page 40 for</a:t>
            </a:r>
            <a:r>
              <a:rPr lang="en-US" sz="1200" kern="1200" baseline="0" dirty="0">
                <a:solidFill>
                  <a:schemeClr val="tx1"/>
                </a:solidFill>
                <a:effectLst/>
                <a:latin typeface="+mn-lt"/>
                <a:ea typeface="+mn-ea"/>
                <a:cs typeface="+mn-cs"/>
              </a:rPr>
              <a:t> K-2 and </a:t>
            </a:r>
            <a:r>
              <a:rPr lang="en-US" sz="1200" kern="1200" dirty="0">
                <a:solidFill>
                  <a:schemeClr val="tx1"/>
                </a:solidFill>
                <a:effectLst/>
                <a:latin typeface="+mn-lt"/>
                <a:ea typeface="+mn-ea"/>
                <a:cs typeface="+mn-cs"/>
              </a:rPr>
              <a:t>36 for </a:t>
            </a:r>
            <a:r>
              <a:rPr lang="en-US" sz="1200" kern="1200" baseline="0" dirty="0">
                <a:solidFill>
                  <a:schemeClr val="tx1"/>
                </a:solidFill>
                <a:effectLst/>
                <a:latin typeface="+mn-lt"/>
                <a:ea typeface="+mn-ea"/>
                <a:cs typeface="+mn-cs"/>
              </a:rPr>
              <a:t>3-12</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Other</a:t>
            </a:r>
            <a:r>
              <a:rPr lang="en-US" sz="1200" kern="1200" baseline="0" dirty="0">
                <a:solidFill>
                  <a:schemeClr val="tx1"/>
                </a:solidFill>
                <a:effectLst/>
                <a:latin typeface="+mn-lt"/>
                <a:ea typeface="+mn-ea"/>
                <a:cs typeface="+mn-cs"/>
              </a:rPr>
              <a:t> indicators of quality should be developed by evaluators while considering the needs of schools, districts, and networks when utilizing the IMET– this tool is by no means the only consideration you’ll want to use for determining whether a program meets your needs.  However, the NN and ACs comprehensively address whether the materials adequately express the shifts in ELA instruction that we reviewed today.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24</a:t>
            </a:fld>
            <a:endParaRPr lang="en-US" dirty="0"/>
          </a:p>
        </p:txBody>
      </p:sp>
    </p:spTree>
    <p:extLst>
      <p:ext uri="{BB962C8B-B14F-4D97-AF65-F5344CB8AC3E}">
        <p14:creationId xmlns:p14="http://schemas.microsoft.com/office/powerpoint/2010/main" val="1929539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sz="1200" kern="1200" dirty="0">
                <a:solidFill>
                  <a:schemeClr val="tx1"/>
                </a:solidFill>
                <a:effectLst/>
                <a:latin typeface="+mn-lt"/>
                <a:ea typeface="+mn-ea"/>
                <a:cs typeface="+mn-cs"/>
              </a:rPr>
              <a:t>The ELA IMET includes three Non-Negotiable Alignment Criteria. Non-Negotiable Criteria metrics each are rated “meets” or “does not meet” and, for the criterion to be met, every metric within the criterion must be rated as “meets.”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Details: </a:t>
            </a:r>
            <a:endParaRPr lang="en-US"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Evidence is collected for each metric and scored on the page.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Notice that there is plenty of room for including evidence right on the document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Available electronically at http://achievethecore.org/page/1946/instructional-materials-evaluation-tool </a:t>
            </a:r>
            <a:endParaRPr lang="en-US" baseline="0" dirty="0"/>
          </a:p>
        </p:txBody>
      </p:sp>
      <p:sp>
        <p:nvSpPr>
          <p:cNvPr id="4" name="Slide Number Placeholder 3"/>
          <p:cNvSpPr>
            <a:spLocks noGrp="1"/>
          </p:cNvSpPr>
          <p:nvPr>
            <p:ph type="sldNum" sz="quarter" idx="10"/>
          </p:nvPr>
        </p:nvSpPr>
        <p:spPr/>
        <p:txBody>
          <a:bodyPr/>
          <a:lstStyle/>
          <a:p>
            <a:fld id="{95FA5B0E-8558-45BD-B1C6-E80503665E4C}" type="slidenum">
              <a:rPr lang="en-US" smtClean="0"/>
              <a:t>25</a:t>
            </a:fld>
            <a:endParaRPr lang="en-US" dirty="0"/>
          </a:p>
        </p:txBody>
      </p:sp>
    </p:spTree>
    <p:extLst>
      <p:ext uri="{BB962C8B-B14F-4D97-AF65-F5344CB8AC3E}">
        <p14:creationId xmlns:p14="http://schemas.microsoft.com/office/powerpoint/2010/main" val="3663953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dirty="0"/>
              <a:t>Finally,</a:t>
            </a:r>
            <a:r>
              <a:rPr lang="en-US" baseline="0" dirty="0"/>
              <a:t> t</a:t>
            </a:r>
            <a:r>
              <a:rPr lang="en-US" dirty="0"/>
              <a:t>here is a summary document on</a:t>
            </a:r>
            <a:r>
              <a:rPr lang="en-US" baseline="0" dirty="0"/>
              <a:t> the last page where ratings are collected in full.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solidFill>
                  <a:schemeClr val="dk1"/>
                </a:solidFill>
                <a:latin typeface="Quattrocento Sans"/>
                <a:ea typeface="Quattrocento Sans"/>
                <a:cs typeface="Quattrocento Sans"/>
                <a:sym typeface="Quattrocento Sans"/>
              </a:rPr>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the end of the tool, there is a summary page that allows users to compile all ratings for the review in order to summarize and document evidence of alignment.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participants to read the sentence under both the Non-Negotiable and Alignment Criteria sections and discuss the differences between the two types of criteria.  (This point will be reinforced on the next slide)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there any general questions about the IMET layout?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We’ll now move into the content  </a:t>
            </a:r>
          </a:p>
        </p:txBody>
      </p:sp>
      <p:sp>
        <p:nvSpPr>
          <p:cNvPr id="4" name="Slide Number Placeholder 3"/>
          <p:cNvSpPr>
            <a:spLocks noGrp="1"/>
          </p:cNvSpPr>
          <p:nvPr>
            <p:ph type="sldNum" sz="quarter" idx="10"/>
          </p:nvPr>
        </p:nvSpPr>
        <p:spPr/>
        <p:txBody>
          <a:bodyPr/>
          <a:lstStyle/>
          <a:p>
            <a:fld id="{87BD8A4C-6D1B-3B4B-98CA-A63C166858A7}" type="slidenum">
              <a:rPr lang="en-US" smtClean="0"/>
              <a:t>26</a:t>
            </a:fld>
            <a:endParaRPr lang="en-US" dirty="0"/>
          </a:p>
        </p:txBody>
      </p:sp>
    </p:spTree>
    <p:extLst>
      <p:ext uri="{BB962C8B-B14F-4D97-AF65-F5344CB8AC3E}">
        <p14:creationId xmlns:p14="http://schemas.microsoft.com/office/powerpoint/2010/main" val="131761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200" i="1" kern="1200" dirty="0">
                <a:solidFill>
                  <a:schemeClr val="tx1"/>
                </a:solidFill>
                <a:effectLst/>
                <a:latin typeface="+mn-lt"/>
                <a:ea typeface="+mn-ea"/>
                <a:cs typeface="+mn-cs"/>
              </a:rPr>
              <a:t> Estimated time for slides</a:t>
            </a:r>
            <a:r>
              <a:rPr lang="en-US" sz="1200" i="1" kern="1200" baseline="0" dirty="0">
                <a:solidFill>
                  <a:schemeClr val="tx1"/>
                </a:solidFill>
                <a:effectLst/>
                <a:latin typeface="+mn-lt"/>
                <a:ea typeface="+mn-ea"/>
                <a:cs typeface="+mn-cs"/>
              </a:rPr>
              <a:t> 28 - 48: </a:t>
            </a:r>
            <a:r>
              <a:rPr lang="en-US" sz="1200" b="1" i="1" kern="1200" baseline="0" dirty="0">
                <a:solidFill>
                  <a:schemeClr val="tx1"/>
                </a:solidFill>
                <a:effectLst/>
                <a:latin typeface="+mn-lt"/>
                <a:ea typeface="+mn-ea"/>
                <a:cs typeface="+mn-cs"/>
              </a:rPr>
              <a:t>30-45 minutes</a:t>
            </a:r>
            <a:endParaRPr lang="en-US" sz="1200" b="1" i="1" kern="1200" dirty="0">
              <a:solidFill>
                <a:schemeClr val="tx1"/>
              </a:solidFill>
              <a:effectLst/>
              <a:latin typeface="+mn-lt"/>
              <a:ea typeface="+mn-ea"/>
              <a:cs typeface="+mn-cs"/>
            </a:endParaRPr>
          </a:p>
          <a:p>
            <a:pPr marL="0" marR="0" lvl="0" indent="0" algn="l" rtl="0">
              <a:spcBef>
                <a:spcPts val="0"/>
              </a:spcBef>
              <a:buClr>
                <a:schemeClr val="dk1"/>
              </a:buClr>
              <a:buSzPct val="25000"/>
              <a:buFont typeface="Arial"/>
              <a:buNone/>
            </a:pPr>
            <a:endParaRPr lang="en-US" sz="1200" b="1"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dirty="0">
                <a:solidFill>
                  <a:schemeClr val="dk1"/>
                </a:solidFill>
                <a:latin typeface="Arial"/>
                <a:ea typeface="Arial"/>
                <a:cs typeface="Arial"/>
                <a:sym typeface="Arial"/>
              </a:rPr>
              <a:t>Big Idea: </a:t>
            </a: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The first Non-Negotiable in the IMET is </a:t>
            </a:r>
            <a:r>
              <a:rPr lang="en-US" sz="1200" b="0" i="0" u="none" strike="noStrike" cap="none" baseline="0" dirty="0">
                <a:solidFill>
                  <a:srgbClr val="FFFF00"/>
                </a:solidFill>
                <a:latin typeface="Arial"/>
                <a:ea typeface="Arial"/>
                <a:cs typeface="Arial"/>
                <a:sym typeface="Arial"/>
              </a:rPr>
              <a:t>high-quality text. </a:t>
            </a:r>
          </a:p>
          <a:p>
            <a:pPr marL="0" marR="0" lvl="0" indent="0" algn="l" rtl="0">
              <a:spcBef>
                <a:spcPts val="0"/>
              </a:spcBef>
              <a:buClr>
                <a:schemeClr val="dk1"/>
              </a:buClr>
              <a:buSzPct val="25000"/>
              <a:buFont typeface="Arial"/>
              <a:buNone/>
            </a:pPr>
            <a:endParaRPr lang="en-US" sz="1200" b="0" i="0" u="none" strike="noStrike" cap="none" baseline="0" dirty="0">
              <a:solidFill>
                <a:schemeClr val="dk1"/>
              </a:solidFill>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1" i="0" u="none" strike="noStrike" cap="none" baseline="0" dirty="0">
                <a:solidFill>
                  <a:schemeClr val="dk1"/>
                </a:solidFill>
                <a:latin typeface="Quattrocento Sans"/>
                <a:ea typeface="Quattrocento Sans"/>
                <a:cs typeface="Quattrocento Sans"/>
                <a:sym typeface="Quattrocento Sans"/>
              </a:rPr>
              <a:t>Details: </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baseline="0" dirty="0">
                <a:solidFill>
                  <a:schemeClr val="dk1"/>
                </a:solidFill>
                <a:latin typeface="Arial"/>
                <a:ea typeface="Arial"/>
                <a:cs typeface="Arial"/>
                <a:sym typeface="Arial"/>
              </a:rPr>
              <a:t>Based on our previous discussions about the instructional shifts called for in CCSS, why would </a:t>
            </a:r>
            <a:r>
              <a:rPr lang="en-US" sz="1200" b="0" i="0" u="none" strike="noStrike" cap="none" baseline="0" dirty="0">
                <a:solidFill>
                  <a:srgbClr val="FFFF00"/>
                </a:solidFill>
                <a:latin typeface="Arial"/>
                <a:ea typeface="Arial"/>
                <a:cs typeface="Arial"/>
                <a:sym typeface="Arial"/>
              </a:rPr>
              <a:t>high-quality text</a:t>
            </a:r>
            <a:r>
              <a:rPr lang="en-US" sz="1200" b="0" i="0" u="none" strike="noStrike" cap="none" baseline="0" dirty="0">
                <a:solidFill>
                  <a:schemeClr val="dk1"/>
                </a:solidFill>
                <a:latin typeface="Arial"/>
                <a:ea typeface="Arial"/>
                <a:cs typeface="Arial"/>
                <a:sym typeface="Arial"/>
              </a:rPr>
              <a:t> be given such prominence in the IMET as the first Non-Negotiable? </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endParaRPr lang="en-US" sz="1200" b="1" i="0" u="none" strike="noStrike" cap="none" baseline="0" dirty="0">
              <a:solidFill>
                <a:schemeClr val="dk1"/>
              </a:solidFill>
              <a:latin typeface="Quattrocento Sans"/>
              <a:ea typeface="Quattrocento Sans"/>
              <a:cs typeface="Quattrocento Sans"/>
              <a:sym typeface="Quattrocento Sans"/>
            </a:endParaRPr>
          </a:p>
          <a:p>
            <a:pPr marL="0" marR="0" lvl="0" indent="0" algn="l" rtl="0">
              <a:spcBef>
                <a:spcPts val="0"/>
              </a:spcBef>
              <a:buClr>
                <a:schemeClr val="dk1"/>
              </a:buClr>
              <a:buSzPct val="25000"/>
              <a:buFont typeface="Arial"/>
              <a:buNone/>
            </a:pPr>
            <a:endParaRPr lang="en-US" sz="1200" b="0" i="0" u="none" strike="noStrike" cap="none" baseline="0" dirty="0">
              <a:solidFill>
                <a:schemeClr val="dk1"/>
              </a:solidFill>
              <a:latin typeface="Arial"/>
              <a:ea typeface="Arial"/>
              <a:cs typeface="Arial"/>
              <a:sym typeface="Arial"/>
            </a:endParaRPr>
          </a:p>
        </p:txBody>
      </p:sp>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6979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The first Non-Negotiable focuses on the worthiness of texts included in a submission. </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a:t>
            </a:r>
            <a:r>
              <a:rPr lang="en-US" sz="1200" kern="1200" baseline="0" dirty="0">
                <a:solidFill>
                  <a:schemeClr val="tx1"/>
                </a:solidFill>
                <a:effectLst/>
                <a:latin typeface="+mn-lt"/>
                <a:ea typeface="+mn-ea"/>
                <a:cs typeface="+mn-cs"/>
              </a:rPr>
              <a:t> 4 in handout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Materials need to include the complexity levels of anchor</a:t>
            </a:r>
            <a:r>
              <a:rPr lang="en-US" sz="1200" kern="1200" baseline="0" dirty="0">
                <a:solidFill>
                  <a:schemeClr val="tx1"/>
                </a:solidFill>
                <a:effectLst/>
                <a:latin typeface="+mn-lt"/>
                <a:ea typeface="+mn-ea"/>
                <a:cs typeface="+mn-cs"/>
              </a:rPr>
              <a:t> texts, or signifi</a:t>
            </a:r>
            <a:r>
              <a:rPr lang="en-US" sz="1200" kern="1200" dirty="0">
                <a:solidFill>
                  <a:schemeClr val="tx1"/>
                </a:solidFill>
                <a:effectLst/>
                <a:latin typeface="+mn-lt"/>
                <a:ea typeface="+mn-ea"/>
                <a:cs typeface="+mn-cs"/>
              </a:rPr>
              <a:t>cant instructional texts for close reading, to</a:t>
            </a:r>
            <a:r>
              <a:rPr lang="en-US" sz="1200" kern="1200" baseline="0" dirty="0">
                <a:solidFill>
                  <a:schemeClr val="tx1"/>
                </a:solidFill>
                <a:effectLst/>
                <a:latin typeface="+mn-lt"/>
                <a:ea typeface="+mn-ea"/>
                <a:cs typeface="+mn-cs"/>
              </a:rPr>
              <a:t> show they are appropriately placed </a:t>
            </a:r>
            <a:r>
              <a:rPr lang="en-US" sz="1200" kern="1200" dirty="0">
                <a:solidFill>
                  <a:schemeClr val="tx1"/>
                </a:solidFill>
                <a:effectLst/>
                <a:latin typeface="+mn-lt"/>
                <a:ea typeface="+mn-ea"/>
                <a:cs typeface="+mn-cs"/>
              </a:rPr>
              <a:t>in the grade band. They should be accompanied by a number of texts at varying levels of complexity in order to grow knowledge and vocabulary. Anchor texts, because they are more complex, will typically require more instructional time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may be fewer in number.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we offer students opportunities to first hear good, rich text read aloud from the earliest grades (there are no complexity guidelines for K-1 in student reading materials), and increasing in complexity as they move through the grades, that gap between end of high school, college, and “regular life”  materials we spoke of earlier will be eradicated.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does not mean that every text in a submission must be complex. It means that all students should be exposed to increasingly complex texts as outlined by Reading Standard 10. Texts will be used for a variety of purposes – developing foundational skills, fluency, independent reading, etc. This metric calls for the provision of evidence regarding the complexity of all texts included to ensure students are increasingly offered opportunities to learn to navigate increasingly complex text, a hallmark of readiness for life.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Again, when considering complexity in the primary grades, it is the complexity of the read </a:t>
            </a:r>
            <a:r>
              <a:rPr lang="en-US" sz="1200" kern="1200" dirty="0" err="1">
                <a:solidFill>
                  <a:schemeClr val="tx1"/>
                </a:solidFill>
                <a:effectLst/>
                <a:latin typeface="+mn-lt"/>
                <a:ea typeface="+mn-ea"/>
                <a:cs typeface="+mn-cs"/>
              </a:rPr>
              <a:t>alouds</a:t>
            </a:r>
            <a:r>
              <a:rPr lang="en-US" sz="1200" kern="1200" dirty="0">
                <a:solidFill>
                  <a:schemeClr val="tx1"/>
                </a:solidFill>
                <a:effectLst/>
                <a:latin typeface="+mn-lt"/>
                <a:ea typeface="+mn-ea"/>
                <a:cs typeface="+mn-cs"/>
              </a:rPr>
              <a:t> being evaluated until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grade, when complexity is considered in student reading material. </a:t>
            </a: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28</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396658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2" name="Shape 4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cap="none" baseline="0" dirty="0">
                <a:solidFill>
                  <a:schemeClr val="dk1"/>
                </a:solidFill>
                <a:latin typeface="Calibri"/>
                <a:ea typeface="Calibri"/>
                <a:cs typeface="Calibri"/>
                <a:sym typeface="Calibri"/>
              </a:rPr>
              <a:t>Big Idea:</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Our College- &amp; Career-ready standards map backwards from the complexity of texts in first-year college or entry-level career, creating a staircase of complexity from when students first enter school until they graduate in 12</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baseline="0" dirty="0">
                <a:solidFill>
                  <a:schemeClr val="dk1"/>
                </a:solidFill>
                <a:latin typeface="Calibri"/>
                <a:ea typeface="Calibri"/>
                <a:cs typeface="Calibri"/>
                <a:sym typeface="Calibri"/>
              </a:rPr>
              <a:t> grade. </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baseline="0" dirty="0">
                <a:solidFill>
                  <a:schemeClr val="dk1"/>
                </a:solidFill>
                <a:latin typeface="+mn-lt"/>
                <a:ea typeface="Calibri"/>
                <a:cs typeface="Calibri"/>
                <a:sym typeface="Calibri"/>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Standard 10 is the complexity standard, shown here, setting the expectation that all students read grade band complexity texts. This is further described in Appendix A of the Standards.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notice two important phrases in the grade 4 example. First, these are end of year expectations and second, that scaffolding at the high end of the 4-5 range is given as needed. Not all texts have to be complex, but practice and instruction do need to prepare students to meet these expectations.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important to note that complexity bands have not changed in grades K-1, when students are learning to read.  However, primary teachers should be intentional in the texts they </a:t>
            </a:r>
            <a:r>
              <a:rPr lang="en-US" sz="1200" u="sng" kern="1200" dirty="0">
                <a:solidFill>
                  <a:schemeClr val="tx1"/>
                </a:solidFill>
                <a:effectLst/>
                <a:latin typeface="+mn-lt"/>
                <a:ea typeface="+mn-ea"/>
                <a:cs typeface="+mn-cs"/>
              </a:rPr>
              <a:t>read aloud</a:t>
            </a:r>
            <a:r>
              <a:rPr lang="en-US" sz="1200" kern="1200" dirty="0">
                <a:solidFill>
                  <a:schemeClr val="tx1"/>
                </a:solidFill>
                <a:effectLst/>
                <a:latin typeface="+mn-lt"/>
                <a:ea typeface="+mn-ea"/>
                <a:cs typeface="+mn-cs"/>
              </a:rPr>
              <a:t>, ensuring they are exposing our youngest learners to rich texts that build a coherent body of knowledge. Texts read aloud in these grades should be 2-3 years above students’ grade level.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We’ll spend</a:t>
            </a:r>
            <a:r>
              <a:rPr lang="en-US" sz="1200" kern="1200" baseline="0" dirty="0">
                <a:solidFill>
                  <a:schemeClr val="tx1"/>
                </a:solidFill>
                <a:effectLst/>
                <a:latin typeface="+mn-lt"/>
                <a:ea typeface="+mn-ea"/>
                <a:cs typeface="+mn-cs"/>
              </a:rPr>
              <a:t> the next set of slides moving through text complexity in depth to understand the features of complex text and how to assess them as reviewers.</a:t>
            </a:r>
            <a:endParaRPr lang="en-US" sz="1200" kern="1200" dirty="0">
              <a:solidFill>
                <a:schemeClr val="tx1"/>
              </a:solidFill>
              <a:effectLst/>
              <a:latin typeface="+mn-lt"/>
              <a:ea typeface="+mn-ea"/>
              <a:cs typeface="+mn-cs"/>
            </a:endParaRPr>
          </a:p>
        </p:txBody>
      </p:sp>
      <p:sp>
        <p:nvSpPr>
          <p:cNvPr id="413" name="Shape 4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29</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9210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1" i="0" dirty="0"/>
              <a:t>:</a:t>
            </a:r>
            <a:endParaRPr lang="en-US" b="1" i="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our goals for the IMET module training. </a:t>
            </a:r>
          </a:p>
          <a:p>
            <a:endParaRPr lang="en-US" baseline="0" dirty="0">
              <a:latin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Details: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Both the Essential Questions and goals are printed on your agenda and we’ll refer back to them at the conclusion of the training.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participants read over the goals (p. 1).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first goal speaks to the understanding we will build regarding the major shifts, or changes inherent in college- and career-ready standards and how the IMET ensures alignment to them.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second and third goals reflect the work we’ll begin as we go through the IMET and apply the tool to evaluate actual material examples for alignment to the Standards.</a:t>
            </a:r>
          </a:p>
          <a:p>
            <a:pPr marL="0" lvl="0" indent="0">
              <a:buFont typeface="Arial" panose="020B0604020202020204" pitchFamily="34" charset="0"/>
              <a:buNone/>
            </a:pPr>
            <a:r>
              <a:rPr lang="en-US" sz="1200" kern="1200" dirty="0">
                <a:solidFill>
                  <a:schemeClr val="tx1"/>
                </a:solidFill>
                <a:effectLst/>
                <a:latin typeface="+mn-lt"/>
                <a:ea typeface="+mn-ea"/>
                <a:cs typeface="+mn-cs"/>
              </a:rPr>
              <a:t>. </a:t>
            </a:r>
          </a:p>
          <a:p>
            <a:endParaRPr lang="en-US" b="1" baseline="0" dirty="0"/>
          </a:p>
        </p:txBody>
      </p:sp>
      <p:sp>
        <p:nvSpPr>
          <p:cNvPr id="4" name="Slide Number Placeholder 3"/>
          <p:cNvSpPr>
            <a:spLocks noGrp="1"/>
          </p:cNvSpPr>
          <p:nvPr>
            <p:ph type="sldNum" sz="quarter" idx="10"/>
          </p:nvPr>
        </p:nvSpPr>
        <p:spPr/>
        <p:txBody>
          <a:bodyPr/>
          <a:lstStyle/>
          <a:p>
            <a:fld id="{87BD8A4C-6D1B-3B4B-98CA-A63C166858A7}" type="slidenum">
              <a:rPr lang="en-US" smtClean="0"/>
              <a:t>3</a:t>
            </a:fld>
            <a:endParaRPr lang="en-US" dirty="0"/>
          </a:p>
        </p:txBody>
      </p:sp>
    </p:spTree>
    <p:extLst>
      <p:ext uri="{BB962C8B-B14F-4D97-AF65-F5344CB8AC3E}">
        <p14:creationId xmlns:p14="http://schemas.microsoft.com/office/powerpoint/2010/main" val="3278102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244"/>
          <p:cNvSpPr>
            <a:spLocks noGrp="1" noRot="1" noChangeAspect="1" noTextEdit="1"/>
          </p:cNvSpPr>
          <p:nvPr>
            <p:ph type="sldImg" idx="2"/>
          </p:nvPr>
        </p:nvSpPr>
        <p:spPr>
          <a:xfrm>
            <a:off x="1316038" y="661988"/>
            <a:ext cx="4572000" cy="3429000"/>
          </a:xfrm>
          <a:noFill/>
          <a:ln>
            <a:headEnd/>
            <a:tailEnd/>
          </a:ln>
        </p:spPr>
      </p:sp>
      <p:sp>
        <p:nvSpPr>
          <p:cNvPr id="245" name="Shape 245"/>
          <p:cNvSpPr txBox="1">
            <a:spLocks noGrp="1"/>
          </p:cNvSpPr>
          <p:nvPr>
            <p:ph type="body" idx="1"/>
          </p:nvPr>
        </p:nvSpPr>
        <p:spPr>
          <a:xfrm>
            <a:off x="691752" y="4372398"/>
            <a:ext cx="5534021" cy="18194658"/>
          </a:xfrm>
          <a:ln/>
        </p:spPr>
        <p:txBody>
          <a:bodyPr tIns="45179" bIns="45179" anchor="t">
            <a:spAutoFit/>
          </a:bodyPr>
          <a:lstStyle/>
          <a:p>
            <a:r>
              <a:rPr lang="en-US" sz="1200" i="1" kern="1200" dirty="0">
                <a:solidFill>
                  <a:schemeClr val="tx1"/>
                </a:solidFill>
                <a:effectLst/>
                <a:latin typeface="+mn-lt"/>
                <a:ea typeface="+mn-ea"/>
                <a:cs typeface="+mn-cs"/>
              </a:rPr>
              <a:t>This slide includes animation so that each of the features comes in on the click. Tell participants that there are 3 features of complex text that make text difficult for students. Ask them to consider which of these might be the three which cause most difficulty as you explain them. Click through and explain, then give them a few minutes to talk to their partners. On the next clicks, the two factors causing the most difficulty (vocabulary and unfamiliar settings, topics or events) will enlarge.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Say, “To</a:t>
            </a:r>
            <a:r>
              <a:rPr lang="en-US" b="0" baseline="0" dirty="0"/>
              <a:t> understand text complexity, first consider the features of complex text.” </a:t>
            </a:r>
            <a:endParaRPr lang="en-US" b="0" dirty="0"/>
          </a:p>
          <a:p>
            <a:pPr marL="451988" lvl="1" indent="0">
              <a:buFont typeface="Arial" panose="020B0604020202020204" pitchFamily="34" charset="0"/>
              <a:buNone/>
            </a:pPr>
            <a:endParaRPr lang="en-US" dirty="0"/>
          </a:p>
          <a:p>
            <a:r>
              <a:rPr lang="en-US" b="1" dirty="0"/>
              <a:t> 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 through each of the definitions.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qualities, or features, of text can be present in text in any number of ways. Ten factorial ways, actually (factorial =10 x 9 x 8 x 7 … which equals 3,628,800).</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Subtle and/or frequent transitions</a:t>
            </a:r>
            <a:r>
              <a:rPr lang="en-US" sz="1200" kern="1200" dirty="0">
                <a:solidFill>
                  <a:schemeClr val="tx1"/>
                </a:solidFill>
                <a:effectLst/>
                <a:latin typeface="+mn-lt"/>
                <a:ea typeface="+mn-ea"/>
                <a:cs typeface="+mn-cs"/>
              </a:rPr>
              <a:t>: the author does not give you clues (next, thus, consequently) before moving to a new idea</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Multiple and/or subtle themes and purposes: </a:t>
            </a:r>
            <a:r>
              <a:rPr lang="en-US" sz="1200" kern="1200" dirty="0">
                <a:solidFill>
                  <a:schemeClr val="tx1"/>
                </a:solidFill>
                <a:effectLst/>
                <a:latin typeface="+mn-lt"/>
                <a:ea typeface="+mn-ea"/>
                <a:cs typeface="+mn-cs"/>
              </a:rPr>
              <a:t>the author does not directly state or clearly offer, what his purpose for writing is, or the big ideas are hard to figure out. </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Dense information: </a:t>
            </a:r>
            <a:r>
              <a:rPr lang="en-US" sz="1200" kern="1200" dirty="0">
                <a:solidFill>
                  <a:schemeClr val="tx1"/>
                </a:solidFill>
                <a:effectLst/>
                <a:latin typeface="+mn-lt"/>
                <a:ea typeface="+mn-ea"/>
                <a:cs typeface="+mn-cs"/>
              </a:rPr>
              <a:t>informational text tends to pack ideas in very tightly and authors may assume that readers know more about the topic than students might actually know. </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Unfamiliar settings, topics or events: </a:t>
            </a:r>
            <a:r>
              <a:rPr lang="en-US" sz="1200" kern="1200" dirty="0">
                <a:solidFill>
                  <a:schemeClr val="tx1"/>
                </a:solidFill>
                <a:effectLst/>
                <a:latin typeface="+mn-lt"/>
                <a:ea typeface="+mn-ea"/>
                <a:cs typeface="+mn-cs"/>
              </a:rPr>
              <a:t>it is harder to visualize and imagine what you have never experienced. This is why contemporary fiction can be read so fast and is considered so enjoyable. Almost everything is familiar. </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Lack of repetition, overlap, or similarity in words and sentences: </a:t>
            </a:r>
            <a:r>
              <a:rPr lang="en-US" sz="1200" kern="1200" dirty="0">
                <a:solidFill>
                  <a:schemeClr val="tx1"/>
                </a:solidFill>
                <a:effectLst/>
                <a:latin typeface="+mn-lt"/>
                <a:ea typeface="+mn-ea"/>
                <a:cs typeface="+mn-cs"/>
              </a:rPr>
              <a:t>the author keeps moving to new ideas or settings and does not stop to summarize or support what he has just discussed. Or he finds new ways to express the same idea. If the reader didn’t understand right away, or doesn’t realize the new phrasing is a restating of the original idea, it is easy in both cases to get lost.</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Complex sentences: </a:t>
            </a:r>
            <a:r>
              <a:rPr lang="en-US" sz="1200" kern="1200" dirty="0">
                <a:solidFill>
                  <a:schemeClr val="tx1"/>
                </a:solidFill>
                <a:effectLst/>
                <a:latin typeface="+mn-lt"/>
                <a:ea typeface="+mn-ea"/>
                <a:cs typeface="+mn-cs"/>
              </a:rPr>
              <a:t>sentences with lots of parts to them, or lots of variation in sentence length and styles</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Uncommon vocabulary</a:t>
            </a:r>
            <a:r>
              <a:rPr lang="en-US" sz="1200" kern="1200" dirty="0">
                <a:solidFill>
                  <a:schemeClr val="tx1"/>
                </a:solidFill>
                <a:effectLst/>
                <a:latin typeface="+mn-lt"/>
                <a:ea typeface="+mn-ea"/>
                <a:cs typeface="+mn-cs"/>
              </a:rPr>
              <a:t>: not likely to be familiar to many students at this level.</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Lack of….:</a:t>
            </a:r>
            <a:r>
              <a:rPr lang="en-US" sz="1200" b="0" u="none" kern="120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author does not repeat ideas or summarize much. Also may not offer clues to the reader through words like: “next”, “as we just saw”, “in conclusion”, “because”</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Lengthy paragraphs: </a:t>
            </a:r>
            <a:r>
              <a:rPr lang="en-US" sz="1200" kern="1200" dirty="0">
                <a:solidFill>
                  <a:schemeClr val="tx1"/>
                </a:solidFill>
                <a:effectLst/>
                <a:latin typeface="+mn-lt"/>
                <a:ea typeface="+mn-ea"/>
                <a:cs typeface="+mn-cs"/>
              </a:rPr>
              <a:t>long, dense paragraphs</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Text structures</a:t>
            </a:r>
            <a:r>
              <a:rPr lang="en-US" sz="1200" kern="1200" dirty="0">
                <a:solidFill>
                  <a:schemeClr val="tx1"/>
                </a:solidFill>
                <a:effectLst/>
                <a:latin typeface="+mn-lt"/>
                <a:ea typeface="+mn-ea"/>
                <a:cs typeface="+mn-cs"/>
              </a:rPr>
              <a:t>: narrative structure is story-like. It is easier to follow than problem – solution, or cause and effect. When an author mixes up structures (which textbooks and articles often do) that gets even trickier to follow.</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[further</a:t>
            </a:r>
            <a:r>
              <a:rPr lang="en-US" sz="1200" kern="1200" baseline="0" dirty="0">
                <a:solidFill>
                  <a:schemeClr val="tx1"/>
                </a:solidFill>
                <a:effectLst/>
                <a:latin typeface="+mn-lt"/>
                <a:ea typeface="+mn-ea"/>
                <a:cs typeface="+mn-cs"/>
              </a:rPr>
              <a:t> activity instructions]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terms of DIFFICULTY (hard for the student), two of these stand out. Turn and talk about which they 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Allow participants 1-2 minutes to discuss.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Click cursor twice to get the two most difficult features to be highlighted.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Correct answer:  The first two that cause the most </a:t>
            </a:r>
            <a:r>
              <a:rPr lang="en-US" sz="1200" b="1" kern="1200" dirty="0">
                <a:solidFill>
                  <a:schemeClr val="tx1"/>
                </a:solidFill>
                <a:effectLst/>
                <a:latin typeface="+mn-lt"/>
                <a:ea typeface="+mn-ea"/>
                <a:cs typeface="+mn-cs"/>
              </a:rPr>
              <a:t>difficulty </a:t>
            </a:r>
            <a:r>
              <a:rPr lang="en-US" sz="1200" kern="1200" dirty="0">
                <a:solidFill>
                  <a:schemeClr val="tx1"/>
                </a:solidFill>
                <a:effectLst/>
                <a:latin typeface="+mn-lt"/>
                <a:ea typeface="+mn-ea"/>
                <a:cs typeface="+mn-cs"/>
              </a:rPr>
              <a:t>by far are “Uncommon vocabulary” and “Unfamiliar settings, topics or events.” These are clear number 1, 2, although difficult to say which is 1 and which is 2 because they overlap.  Texts with uncommon vocabulary often have unfamiliar topics and vice versa.  So we can’t distinguish between them but we have a ton of research about how strongly they connect to comprehension.  Number 3--and a distant number 3--is syntax.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Might want to point out how little attention all of this gets from publishers and educators: in general, vocabulary not nearly enough and knowledge and syntax, almost none.  Ask teachers to think about an elevator speech they might give about their ELA program--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might talk about balanced literacy, guided reading, comprehension strategies, </a:t>
            </a:r>
            <a:r>
              <a:rPr lang="en-US" sz="1200" kern="1200" dirty="0" err="1">
                <a:solidFill>
                  <a:schemeClr val="tx1"/>
                </a:solidFill>
                <a:effectLst/>
                <a:latin typeface="+mn-lt"/>
                <a:ea typeface="+mn-ea"/>
                <a:cs typeface="+mn-cs"/>
              </a:rPr>
              <a:t>basals</a:t>
            </a:r>
            <a:r>
              <a:rPr lang="en-US" sz="1200" kern="1200" dirty="0">
                <a:solidFill>
                  <a:schemeClr val="tx1"/>
                </a:solidFill>
                <a:effectLst/>
                <a:latin typeface="+mn-lt"/>
                <a:ea typeface="+mn-ea"/>
                <a:cs typeface="+mn-cs"/>
              </a:rPr>
              <a:t>… chances are they won’t even mention vocabulary and certainly not knowledge.</a:t>
            </a:r>
          </a:p>
        </p:txBody>
      </p:sp>
      <p:sp>
        <p:nvSpPr>
          <p:cNvPr id="66564" name="Shape 246"/>
          <p:cNvSpPr>
            <a:spLocks noGrp="1"/>
          </p:cNvSpPr>
          <p:nvPr>
            <p:ph type="sldNum" sz="quarter" idx="12"/>
          </p:nvPr>
        </p:nvSpPr>
        <p:spPr>
          <a:xfrm>
            <a:off x="3918331" y="8928683"/>
            <a:ext cx="2997595" cy="273471"/>
          </a:xfrm>
          <a:noFill/>
        </p:spPr>
        <p:txBody>
          <a:bodyPr tIns="45179" bIns="45179">
            <a:spAutoFit/>
          </a:bodyPr>
          <a:lstStyle>
            <a:lvl1pPr eaLnBrk="0" hangingPunct="0">
              <a:defRPr sz="1400">
                <a:solidFill>
                  <a:srgbClr val="000000"/>
                </a:solidFill>
                <a:latin typeface="Arial" charset="0"/>
                <a:cs typeface="Arial" charset="0"/>
                <a:sym typeface="Arial" charset="0"/>
              </a:defRPr>
            </a:lvl1pPr>
            <a:lvl2pPr marL="734480" indent="-282492" eaLnBrk="0" hangingPunct="0">
              <a:defRPr sz="1400">
                <a:solidFill>
                  <a:srgbClr val="000000"/>
                </a:solidFill>
                <a:latin typeface="Arial" charset="0"/>
                <a:cs typeface="Arial" charset="0"/>
                <a:sym typeface="Arial" charset="0"/>
              </a:defRPr>
            </a:lvl2pPr>
            <a:lvl3pPr marL="1129970" indent="-225994" eaLnBrk="0" hangingPunct="0">
              <a:defRPr sz="1400">
                <a:solidFill>
                  <a:srgbClr val="000000"/>
                </a:solidFill>
                <a:latin typeface="Arial" charset="0"/>
                <a:cs typeface="Arial" charset="0"/>
                <a:sym typeface="Arial" charset="0"/>
              </a:defRPr>
            </a:lvl3pPr>
            <a:lvl4pPr marL="1581958" indent="-225994" eaLnBrk="0" hangingPunct="0">
              <a:defRPr sz="1400">
                <a:solidFill>
                  <a:srgbClr val="000000"/>
                </a:solidFill>
                <a:latin typeface="Arial" charset="0"/>
                <a:cs typeface="Arial" charset="0"/>
                <a:sym typeface="Arial" charset="0"/>
              </a:defRPr>
            </a:lvl4pPr>
            <a:lvl5pPr marL="2033946" indent="-225994" eaLnBrk="0" hangingPunct="0">
              <a:defRPr sz="1400">
                <a:solidFill>
                  <a:srgbClr val="000000"/>
                </a:solidFill>
                <a:latin typeface="Arial" charset="0"/>
                <a:cs typeface="Arial" charset="0"/>
                <a:sym typeface="Arial" charset="0"/>
              </a:defRPr>
            </a:lvl5pPr>
            <a:lvl6pPr marL="2485934" indent="-225994" eaLnBrk="0" fontAlgn="base" hangingPunct="0">
              <a:spcBef>
                <a:spcPct val="0"/>
              </a:spcBef>
              <a:spcAft>
                <a:spcPct val="0"/>
              </a:spcAft>
              <a:defRPr sz="1400">
                <a:solidFill>
                  <a:srgbClr val="000000"/>
                </a:solidFill>
                <a:latin typeface="Arial" charset="0"/>
                <a:cs typeface="Arial" charset="0"/>
                <a:sym typeface="Arial" charset="0"/>
              </a:defRPr>
            </a:lvl6pPr>
            <a:lvl7pPr marL="2937921" indent="-225994" eaLnBrk="0" fontAlgn="base" hangingPunct="0">
              <a:spcBef>
                <a:spcPct val="0"/>
              </a:spcBef>
              <a:spcAft>
                <a:spcPct val="0"/>
              </a:spcAft>
              <a:defRPr sz="1400">
                <a:solidFill>
                  <a:srgbClr val="000000"/>
                </a:solidFill>
                <a:latin typeface="Arial" charset="0"/>
                <a:cs typeface="Arial" charset="0"/>
                <a:sym typeface="Arial" charset="0"/>
              </a:defRPr>
            </a:lvl7pPr>
            <a:lvl8pPr marL="3389909" indent="-225994" eaLnBrk="0" fontAlgn="base" hangingPunct="0">
              <a:spcBef>
                <a:spcPct val="0"/>
              </a:spcBef>
              <a:spcAft>
                <a:spcPct val="0"/>
              </a:spcAft>
              <a:defRPr sz="1400">
                <a:solidFill>
                  <a:srgbClr val="000000"/>
                </a:solidFill>
                <a:latin typeface="Arial" charset="0"/>
                <a:cs typeface="Arial" charset="0"/>
                <a:sym typeface="Arial" charset="0"/>
              </a:defRPr>
            </a:lvl8pPr>
            <a:lvl9pPr marL="3841897" indent="-225994"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sz="1200" dirty="0"/>
              <a:t> </a:t>
            </a:r>
          </a:p>
        </p:txBody>
      </p:sp>
    </p:spTree>
    <p:extLst>
      <p:ext uri="{BB962C8B-B14F-4D97-AF65-F5344CB8AC3E}">
        <p14:creationId xmlns:p14="http://schemas.microsoft.com/office/powerpoint/2010/main" val="1552476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0" name="Shape 4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cap="none" baseline="0" dirty="0">
                <a:solidFill>
                  <a:schemeClr val="dk1"/>
                </a:solidFill>
                <a:latin typeface="Calibri"/>
                <a:ea typeface="Calibri"/>
                <a:cs typeface="Calibri"/>
                <a:sym typeface="Calibri"/>
              </a:rPr>
              <a:t>Big Idea: </a:t>
            </a:r>
          </a:p>
          <a:p>
            <a:pPr marL="0" lvl="1" eaLnBrk="0" hangingPunct="0">
              <a:spcAft>
                <a:spcPts val="600"/>
              </a:spcAft>
              <a:buClr>
                <a:srgbClr val="E4A11B"/>
              </a:buClr>
              <a:buSzPct val="75000"/>
              <a:defRPr/>
            </a:pPr>
            <a:r>
              <a:rPr lang="en-US" sz="1200" b="0" i="0" u="none" strike="noStrike" cap="none" baseline="0" dirty="0">
                <a:solidFill>
                  <a:schemeClr val="dk1"/>
                </a:solidFill>
                <a:latin typeface="Calibri"/>
                <a:ea typeface="Calibri"/>
                <a:cs typeface="Calibri"/>
                <a:sym typeface="Calibri"/>
              </a:rPr>
              <a:t>Appendix A of the Standards helps define the factors that we should be using to make text quality assessment: quantitative measures that rely on algorithms to assess “readability,” qualitative measures that rely on skilled readers to consider meaning, knowledge demands, and other factors, and reader and task measures that rely on teachers to make informed judgments about how difficult their group of readers may find the text given their motivation, reading skills, etc.</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baseline="0" dirty="0">
                <a:solidFill>
                  <a:schemeClr val="dk1"/>
                </a:solidFill>
                <a:latin typeface="Quattrocento Sans"/>
                <a:ea typeface="Quattrocento Sans"/>
                <a:cs typeface="Quattrocento Sans"/>
                <a:sym typeface="Quattrocento Sans"/>
              </a:rPr>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Appendix A in the CCSS identifies the following factors as determining text complexity:</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Quantitative measures </a:t>
            </a:r>
            <a:r>
              <a:rPr lang="en-US" sz="1200" kern="1200" dirty="0">
                <a:solidFill>
                  <a:schemeClr val="tx1"/>
                </a:solidFill>
                <a:effectLst/>
                <a:latin typeface="+mn-lt"/>
                <a:ea typeface="+mn-ea"/>
                <a:cs typeface="+mn-cs"/>
              </a:rPr>
              <a:t>look at factors impacting “readability” as measured by particular computer programs.</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Qualitative measures </a:t>
            </a:r>
            <a:r>
              <a:rPr lang="en-US" sz="1200" kern="1200" dirty="0">
                <a:solidFill>
                  <a:schemeClr val="tx1"/>
                </a:solidFill>
                <a:effectLst/>
                <a:latin typeface="+mn-lt"/>
                <a:ea typeface="+mn-ea"/>
                <a:cs typeface="+mn-cs"/>
              </a:rPr>
              <a:t>examine levels of meaning, knowledge demands, language features, text structure, and use of graphics as measured by an attentive reader.</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Reader and Task </a:t>
            </a:r>
            <a:r>
              <a:rPr lang="en-US" sz="1200" kern="1200" dirty="0">
                <a:solidFill>
                  <a:schemeClr val="tx1"/>
                </a:solidFill>
                <a:effectLst/>
                <a:latin typeface="+mn-lt"/>
                <a:ea typeface="+mn-ea"/>
                <a:cs typeface="+mn-cs"/>
              </a:rPr>
              <a:t>considers additional “outside” factors that might impact the difficulty of reading the text.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“Why is it difficult to get a true measure of text complexity without considering each of these three dimensions?”</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421" name="Shape 4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31</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443640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Big</a:t>
            </a:r>
            <a:r>
              <a:rPr lang="en-US" b="1" baseline="0" dirty="0"/>
              <a:t> Idea:</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analyzing text complexity, the first step is to consider</a:t>
            </a:r>
            <a:r>
              <a:rPr lang="en-US" sz="1200" kern="1200" baseline="0" dirty="0">
                <a:solidFill>
                  <a:schemeClr val="tx1"/>
                </a:solidFill>
                <a:effectLst/>
                <a:latin typeface="+mn-lt"/>
                <a:ea typeface="+mn-ea"/>
                <a:cs typeface="+mn-cs"/>
              </a:rPr>
              <a:t> quantitative text complexity. </a:t>
            </a:r>
            <a:r>
              <a:rPr lang="en-US" sz="1200" kern="1200" dirty="0">
                <a:solidFill>
                  <a:schemeClr val="tx1"/>
                </a:solidFill>
                <a:effectLst/>
                <a:latin typeface="+mn-lt"/>
                <a:ea typeface="+mn-ea"/>
                <a:cs typeface="+mn-cs"/>
              </a:rPr>
              <a:t>“The Common Scale for Text Complexity” is a research-based scale used to identify text bands for</a:t>
            </a:r>
            <a:r>
              <a:rPr lang="en-US" sz="1200" kern="1200" baseline="0" dirty="0">
                <a:solidFill>
                  <a:schemeClr val="tx1"/>
                </a:solidFill>
                <a:effectLst/>
                <a:latin typeface="+mn-lt"/>
                <a:ea typeface="+mn-ea"/>
                <a:cs typeface="+mn-cs"/>
              </a:rPr>
              <a:t> college and career-ready standards. </a:t>
            </a:r>
            <a:endParaRPr lang="en-US" dirty="0"/>
          </a:p>
          <a:p>
            <a:endParaRPr lang="en-US" b="1" dirty="0"/>
          </a:p>
          <a:p>
            <a:r>
              <a:rPr lang="en-US" b="1"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 5 of the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probably recognize at least “Lexile” and “Flesch-Kincaid.”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the quantitative complexity can be generated through different formulas, giving different weight to word length, sentence length, etc.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Also notice the overlap in grade bands.  The 2,3 Lexile band is 420-820 but the 4,5 begins at 740. This reflects the summer dip that many researchers have found.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these are the </a:t>
            </a:r>
            <a:r>
              <a:rPr lang="en-US" sz="1200" kern="1200" dirty="0" err="1">
                <a:solidFill>
                  <a:schemeClr val="tx1"/>
                </a:solidFill>
                <a:effectLst/>
                <a:latin typeface="+mn-lt"/>
                <a:ea typeface="+mn-ea"/>
                <a:cs typeface="+mn-cs"/>
              </a:rPr>
              <a:t>Lexiles</a:t>
            </a:r>
            <a:r>
              <a:rPr lang="en-US" sz="1200" kern="1200" dirty="0">
                <a:solidFill>
                  <a:schemeClr val="tx1"/>
                </a:solidFill>
                <a:effectLst/>
                <a:latin typeface="+mn-lt"/>
                <a:ea typeface="+mn-ea"/>
                <a:cs typeface="+mn-cs"/>
              </a:rPr>
              <a:t> we are pressing for by the end of the year for keystone or anchor texts.</a:t>
            </a:r>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32</a:t>
            </a:fld>
            <a:endParaRPr lang="en-US" dirty="0"/>
          </a:p>
        </p:txBody>
      </p:sp>
    </p:spTree>
    <p:extLst>
      <p:ext uri="{BB962C8B-B14F-4D97-AF65-F5344CB8AC3E}">
        <p14:creationId xmlns:p14="http://schemas.microsoft.com/office/powerpoint/2010/main" val="3681520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t>Locate</a:t>
            </a:r>
            <a:r>
              <a:rPr lang="en-US" b="0" i="1" baseline="0" dirty="0"/>
              <a:t> The Great Fire excerpt in your handout packet on pages 6 and 7 and </a:t>
            </a:r>
            <a:r>
              <a:rPr lang="en-US" b="0" i="1" dirty="0"/>
              <a:t>tab it now,</a:t>
            </a:r>
            <a:r>
              <a:rPr lang="en-US" b="0" i="1" baseline="0" dirty="0"/>
              <a:t> because we will use it now and be returning to it later. </a:t>
            </a:r>
            <a:endParaRPr lang="en-US" b="0"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Big Idea: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now practice analyzing text complexity. </a:t>
            </a:r>
            <a:endParaRPr lang="en-US" baseline="0" dirty="0">
              <a:latin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Details: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“Included in your packet is an excerpt from </a:t>
            </a:r>
            <a:r>
              <a:rPr lang="en-US" sz="1200" i="1" kern="1200" dirty="0">
                <a:solidFill>
                  <a:schemeClr val="tx1"/>
                </a:solidFill>
                <a:effectLst/>
                <a:latin typeface="+mn-lt"/>
                <a:ea typeface="+mn-ea"/>
                <a:cs typeface="+mn-cs"/>
              </a:rPr>
              <a:t>The Great Fire</a:t>
            </a:r>
            <a:r>
              <a:rPr lang="en-US" sz="1200" kern="1200" dirty="0">
                <a:solidFill>
                  <a:schemeClr val="tx1"/>
                </a:solidFill>
                <a:effectLst/>
                <a:latin typeface="+mn-lt"/>
                <a:ea typeface="+mn-ea"/>
                <a:cs typeface="+mn-cs"/>
              </a:rPr>
              <a:t>.  We are going to work with this text in a couple of different ways, so I’d like you to first read the text (beginning on p. 6) of your participant packet.” </a:t>
            </a: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will then use t</a:t>
            </a:r>
            <a:r>
              <a:rPr lang="en-US" sz="1200" kern="1200" dirty="0">
                <a:solidFill>
                  <a:schemeClr val="tx1"/>
                </a:solidFill>
                <a:effectLst/>
                <a:latin typeface="+mn-lt"/>
                <a:ea typeface="+mn-ea"/>
                <a:cs typeface="+mn-cs"/>
              </a:rPr>
              <a:t>he quantitative complexity measure</a:t>
            </a:r>
            <a:r>
              <a:rPr lang="en-US" sz="1200" kern="1200" baseline="0" dirty="0">
                <a:solidFill>
                  <a:schemeClr val="tx1"/>
                </a:solidFill>
                <a:effectLst/>
                <a:latin typeface="+mn-lt"/>
                <a:ea typeface="+mn-ea"/>
                <a:cs typeface="+mn-cs"/>
              </a:rPr>
              <a:t> of the text </a:t>
            </a:r>
            <a:r>
              <a:rPr lang="en-US" sz="1200" kern="1200" dirty="0">
                <a:solidFill>
                  <a:schemeClr val="tx1"/>
                </a:solidFill>
                <a:effectLst/>
                <a:latin typeface="+mn-lt"/>
                <a:ea typeface="+mn-ea"/>
                <a:cs typeface="+mn-cs"/>
              </a:rPr>
              <a:t>(Lexile</a:t>
            </a:r>
            <a:r>
              <a:rPr lang="en-US" sz="1200" kern="1200" baseline="0" dirty="0">
                <a:solidFill>
                  <a:schemeClr val="tx1"/>
                </a:solidFill>
                <a:effectLst/>
                <a:latin typeface="+mn-lt"/>
                <a:ea typeface="+mn-ea"/>
                <a:cs typeface="+mn-cs"/>
              </a:rPr>
              <a:t> and Flesch-Kincaid) </a:t>
            </a:r>
            <a:r>
              <a:rPr lang="en-US" sz="1200" kern="1200" dirty="0">
                <a:solidFill>
                  <a:schemeClr val="tx1"/>
                </a:solidFill>
                <a:effectLst/>
                <a:latin typeface="+mn-lt"/>
                <a:ea typeface="+mn-ea"/>
                <a:cs typeface="+mn-cs"/>
              </a:rPr>
              <a:t>from the Common Core Scale for Text Complexity</a:t>
            </a:r>
            <a:r>
              <a:rPr lang="en-US" sz="1200" kern="1200" baseline="0" dirty="0">
                <a:solidFill>
                  <a:schemeClr val="tx1"/>
                </a:solidFill>
                <a:effectLst/>
                <a:latin typeface="+mn-lt"/>
                <a:ea typeface="+mn-ea"/>
                <a:cs typeface="+mn-cs"/>
              </a:rPr>
              <a:t> to decide on </a:t>
            </a:r>
            <a:r>
              <a:rPr lang="en-US" sz="1200" kern="1200" dirty="0">
                <a:solidFill>
                  <a:schemeClr val="tx1"/>
                </a:solidFill>
                <a:effectLst/>
                <a:latin typeface="+mn-lt"/>
                <a:ea typeface="+mn-ea"/>
                <a:cs typeface="+mn-cs"/>
              </a:rPr>
              <a:t>grade-band placement for the text.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you will see, it is helpful to use more than one measure to practice placing text.”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you’ve read the text, work with a shoulder partner to circle the corresponding grade bands for each measure, and determine in what grade band you would recommend placing this excerpt (page 6</a:t>
            </a:r>
            <a:r>
              <a:rPr lang="en-US" sz="1200" kern="1200" baseline="0" dirty="0">
                <a:solidFill>
                  <a:schemeClr val="tx1"/>
                </a:solidFill>
                <a:effectLst/>
                <a:latin typeface="+mn-lt"/>
                <a:ea typeface="+mn-ea"/>
                <a:cs typeface="+mn-cs"/>
              </a:rPr>
              <a:t> in participant handout)</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&lt;Pause for reading/analysis.&gt;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Debrief: “What did you find?”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(6-8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band because this is where the recommendations from Lexile and F-K overlap).  This is the first step in honing in on an appropriate placement.  However, it’s also important for teachers to see that Lexile is not a one and done, hard and</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ast science.  There is a lot of variation as you can see here.</a:t>
            </a:r>
            <a:br>
              <a:rPr lang="en-US" b="0" baseline="0" dirty="0"/>
            </a:br>
            <a:endParaRPr lang="en-US" b="1" baseline="0" dirty="0"/>
          </a:p>
        </p:txBody>
      </p:sp>
      <p:sp>
        <p:nvSpPr>
          <p:cNvPr id="4" name="Slide Number Placeholder 3"/>
          <p:cNvSpPr>
            <a:spLocks noGrp="1"/>
          </p:cNvSpPr>
          <p:nvPr>
            <p:ph type="sldNum" sz="quarter" idx="10"/>
          </p:nvPr>
        </p:nvSpPr>
        <p:spPr/>
        <p:txBody>
          <a:bodyPr/>
          <a:lstStyle/>
          <a:p>
            <a:fld id="{BB6BC7E0-3C8B-4A44-A4C3-A861E84E08CE}" type="slidenum">
              <a:rPr lang="en-US" smtClean="0"/>
              <a:pPr/>
              <a:t>33</a:t>
            </a:fld>
            <a:endParaRPr lang="en-US" dirty="0"/>
          </a:p>
        </p:txBody>
      </p:sp>
    </p:spTree>
    <p:extLst>
      <p:ext uri="{BB962C8B-B14F-4D97-AF65-F5344CB8AC3E}">
        <p14:creationId xmlns:p14="http://schemas.microsoft.com/office/powerpoint/2010/main" val="4152991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0" name="Shape 4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1100" b="1" i="0" u="none" strike="noStrike" cap="none" baseline="0" dirty="0">
                <a:solidFill>
                  <a:schemeClr val="dk1"/>
                </a:solidFill>
                <a:latin typeface="Calibri"/>
                <a:ea typeface="Calibri"/>
                <a:cs typeface="Calibri"/>
                <a:sym typeface="Calibri"/>
              </a:rPr>
              <a:t>Big Idea:</a:t>
            </a:r>
          </a:p>
          <a:p>
            <a:pPr marL="0" marR="0" lvl="0" indent="0" algn="l" rtl="0">
              <a:lnSpc>
                <a:spcPct val="90000"/>
              </a:lnSpc>
              <a:spcBef>
                <a:spcPts val="0"/>
              </a:spcBef>
              <a:buClr>
                <a:schemeClr val="dk1"/>
              </a:buClr>
              <a:buSzPct val="25000"/>
              <a:buFont typeface="Calibri"/>
              <a:buNone/>
            </a:pPr>
            <a:r>
              <a:rPr lang="en-US" sz="1100" b="0" i="0" u="none" strike="noStrike" cap="none" baseline="0" dirty="0">
                <a:solidFill>
                  <a:schemeClr val="dk1"/>
                </a:solidFill>
                <a:latin typeface="Calibri"/>
                <a:ea typeface="Calibri"/>
                <a:cs typeface="Calibri"/>
                <a:sym typeface="Calibri"/>
              </a:rPr>
              <a:t>As we discussed earlier, no one measure is sufficient to determine complexity, and the novel on this screen is a very clear case in point. Simply relying on computer algorithms of readability, as quantitative text complexity programs do is not sufficient for text placement. </a:t>
            </a:r>
          </a:p>
          <a:p>
            <a:pPr marL="0" marR="0" lvl="0" indent="0" algn="l" rtl="0">
              <a:lnSpc>
                <a:spcPct val="90000"/>
              </a:lnSpc>
              <a:spcBef>
                <a:spcPts val="0"/>
              </a:spcBef>
              <a:buClr>
                <a:schemeClr val="dk1"/>
              </a:buClr>
              <a:buFont typeface="Arial"/>
              <a:buNone/>
            </a:pPr>
            <a:endParaRPr sz="1100" b="0" i="0" u="none" strike="noStrike" cap="none" baseline="0" dirty="0">
              <a:solidFill>
                <a:schemeClr val="dk1"/>
              </a:solidFill>
              <a:latin typeface="Calibri"/>
              <a:ea typeface="Calibri"/>
              <a:cs typeface="Calibri"/>
              <a:sym typeface="Calibri"/>
            </a:endParaRPr>
          </a:p>
          <a:p>
            <a:pPr marL="0" marR="0" lvl="0" indent="0" algn="l" defTabSz="457200" rtl="0" eaLnBrk="1" fontAlgn="auto" latinLnBrk="0" hangingPunct="1">
              <a:lnSpc>
                <a:spcPct val="90000"/>
              </a:lnSpc>
              <a:spcBef>
                <a:spcPts val="0"/>
              </a:spcBef>
              <a:spcAft>
                <a:spcPts val="0"/>
              </a:spcAft>
              <a:buClr>
                <a:schemeClr val="dk1"/>
              </a:buClr>
              <a:buSzPct val="25000"/>
              <a:buFont typeface="Calibri"/>
              <a:buNone/>
              <a:tabLst/>
              <a:defRPr/>
            </a:pPr>
            <a:r>
              <a:rPr lang="en-US" sz="1100" b="1" i="0" u="none" strike="noStrike" cap="none" baseline="0" dirty="0">
                <a:solidFill>
                  <a:schemeClr val="dk1"/>
                </a:solidFill>
                <a:latin typeface="+mn-lt"/>
                <a:ea typeface="Calibri"/>
                <a:cs typeface="Calibri"/>
                <a:sym typeface="Calibri"/>
              </a:rPr>
              <a:t>Details:</a:t>
            </a:r>
            <a:endParaRPr lang="en-US" sz="1100" b="0" i="0" u="none" strike="noStrike" cap="none" baseline="0" dirty="0">
              <a:solidFill>
                <a:schemeClr val="dk1"/>
              </a:solidFill>
              <a:latin typeface="Calibri"/>
              <a:ea typeface="Calibri"/>
              <a:cs typeface="Calibri"/>
              <a:sym typeface="Calibri"/>
            </a:endParaRPr>
          </a:p>
          <a:p>
            <a:pPr marL="171450" marR="0" lvl="0" indent="-171450" algn="l" rtl="0">
              <a:lnSpc>
                <a:spcPct val="90000"/>
              </a:lnSpc>
              <a:spcBef>
                <a:spcPts val="0"/>
              </a:spcBef>
              <a:buClr>
                <a:schemeClr val="dk1"/>
              </a:buClr>
              <a:buSzPct val="25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Of course, when you consider Steinbeck’s use of simple language and dialogue as a stylistic choice, it makes sense that the text is very readable– but I think we can all agree that second and third graders are not yet prepared to take on the Joads! </a:t>
            </a:r>
          </a:p>
          <a:p>
            <a:pPr marL="171450" marR="0" lvl="0" indent="-171450" algn="l" rtl="0">
              <a:lnSpc>
                <a:spcPct val="90000"/>
              </a:lnSpc>
              <a:spcBef>
                <a:spcPts val="0"/>
              </a:spcBef>
              <a:buClr>
                <a:schemeClr val="dk1"/>
              </a:buClr>
              <a:buSzPct val="25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Picking a worthwhile, appropriately complex text does not mean picking any text within a Lexile band!   </a:t>
            </a:r>
          </a:p>
          <a:p>
            <a:pPr marL="171450" marR="0" lvl="0" indent="-171450" algn="l" rtl="0">
              <a:lnSpc>
                <a:spcPct val="90000"/>
              </a:lnSpc>
              <a:spcBef>
                <a:spcPts val="0"/>
              </a:spcBef>
              <a:buClr>
                <a:schemeClr val="dk1"/>
              </a:buClr>
              <a:buSzPct val="25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This example highlights what quantitative measures can and cannot provide. They are:</a:t>
            </a:r>
          </a:p>
          <a:p>
            <a:pPr marL="747995" marR="0" lvl="1" indent="-290795" algn="l" rtl="0">
              <a:lnSpc>
                <a:spcPct val="90000"/>
              </a:lnSpc>
              <a:spcBef>
                <a:spcPts val="0"/>
              </a:spcBef>
              <a:buClr>
                <a:schemeClr val="dk1"/>
              </a:buClr>
              <a:buSzPct val="100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Excellent at situating informational texts</a:t>
            </a:r>
          </a:p>
          <a:p>
            <a:pPr marL="747995" marR="0" lvl="1" indent="-290795" algn="l" rtl="0">
              <a:lnSpc>
                <a:spcPct val="90000"/>
              </a:lnSpc>
              <a:spcBef>
                <a:spcPts val="0"/>
              </a:spcBef>
              <a:buClr>
                <a:schemeClr val="dk1"/>
              </a:buClr>
              <a:buSzPct val="100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Good at offering a starting point for placing narrative fiction, but obviously can’t take the maturity of meaning and theme into account </a:t>
            </a:r>
          </a:p>
          <a:p>
            <a:pPr marL="747995" marR="0" lvl="1" indent="-290795" algn="l" rtl="0">
              <a:lnSpc>
                <a:spcPct val="90000"/>
              </a:lnSpc>
              <a:spcBef>
                <a:spcPts val="0"/>
              </a:spcBef>
              <a:buClr>
                <a:schemeClr val="dk1"/>
              </a:buClr>
              <a:buSzPct val="100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Unable to rate drama and poetry</a:t>
            </a:r>
          </a:p>
          <a:p>
            <a:pPr marL="747995" marR="0" lvl="1" indent="-290795" algn="l" rtl="0">
              <a:lnSpc>
                <a:spcPct val="90000"/>
              </a:lnSpc>
              <a:spcBef>
                <a:spcPts val="0"/>
              </a:spcBef>
              <a:buClr>
                <a:schemeClr val="dk1"/>
              </a:buClr>
              <a:buSzPct val="100000"/>
              <a:buFont typeface="Arial" panose="020B0604020202020204" pitchFamily="34" charset="0"/>
              <a:buChar char="•"/>
            </a:pPr>
            <a:r>
              <a:rPr lang="en-US" sz="1100" b="0" i="0" u="none" strike="noStrike" cap="none" baseline="0" dirty="0">
                <a:solidFill>
                  <a:schemeClr val="dk1"/>
                </a:solidFill>
                <a:latin typeface="Calibri"/>
                <a:ea typeface="Calibri"/>
                <a:cs typeface="Calibri"/>
                <a:sym typeface="Calibri"/>
              </a:rPr>
              <a:t>Not helpful for K-1 texts, when there is often too little text to get a readability score, so measures don’t offer scores in this range. Also, there are no requirements for text complexity in student reading material in grades K and 1. </a:t>
            </a:r>
          </a:p>
          <a:p>
            <a:pPr marL="0" marR="0" lvl="0" indent="0" algn="l" rtl="0">
              <a:lnSpc>
                <a:spcPct val="90000"/>
              </a:lnSpc>
              <a:spcBef>
                <a:spcPts val="0"/>
              </a:spcBef>
              <a:buClr>
                <a:schemeClr val="dk1"/>
              </a:buClr>
              <a:buFont typeface="Arial"/>
              <a:buNone/>
            </a:pPr>
            <a:endParaRPr lang="en-US" sz="1100" b="0" i="0" u="none" strike="noStrike" cap="none" baseline="0" dirty="0">
              <a:solidFill>
                <a:schemeClr val="dk1"/>
              </a:solidFill>
              <a:latin typeface="Calibri"/>
              <a:ea typeface="Calibri"/>
              <a:cs typeface="Calibri"/>
              <a:sym typeface="Calibri"/>
            </a:endParaRPr>
          </a:p>
        </p:txBody>
      </p:sp>
      <p:sp>
        <p:nvSpPr>
          <p:cNvPr id="431" name="Shape 4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tl val="0"/>
              </a:rPr>
              <a:t>34</a:t>
            </a:fld>
            <a:endParaRPr lang="en-US" sz="1200" b="0" i="0" u="none" strike="noStrike" cap="none" baseline="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3699665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5" name="Shape 4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a:t>
            </a:r>
          </a:p>
          <a:p>
            <a:pPr marL="0" marR="0" lvl="0" indent="0" algn="l" rtl="0">
              <a:spcBef>
                <a:spcPts val="0"/>
              </a:spcBef>
              <a:buClr>
                <a:schemeClr val="dk1"/>
              </a:buClr>
              <a:buFont typeface="Arial"/>
              <a:buNone/>
            </a:pPr>
            <a:r>
              <a:rPr lang="en-US" sz="1200" b="0" i="0" u="none" strike="noStrike" cap="none" baseline="0" dirty="0">
                <a:solidFill>
                  <a:schemeClr val="dk1"/>
                </a:solidFill>
                <a:latin typeface="+mn-lt"/>
                <a:ea typeface="Calibri"/>
                <a:cs typeface="Calibri"/>
                <a:sym typeface="Calibri"/>
              </a:rPr>
              <a:t>Qualitative text complexity analysis can also help teachers identify what is going to make the text difficult for students. This helps when planning instruction. </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r>
              <a:rPr lang="en-US" sz="1200" b="1" i="0" u="none" strike="noStrike" cap="none" baseline="0" dirty="0">
                <a:solidFill>
                  <a:schemeClr val="dk1"/>
                </a:solidFill>
                <a:latin typeface="Calibri"/>
                <a:ea typeface="Calibri"/>
                <a:cs typeface="Calibri"/>
                <a:sym typeface="Calibri"/>
              </a:rPr>
              <a:t>Details:</a:t>
            </a:r>
          </a:p>
          <a:p>
            <a:pPr marL="171450" marR="0" lvl="0" indent="-171450" algn="l" rtl="0">
              <a:spcBef>
                <a:spcPts val="0"/>
              </a:spcBef>
              <a:buClr>
                <a:schemeClr val="dk1"/>
              </a:buClr>
              <a:buSzPct val="25000"/>
              <a:buFont typeface="Arial" panose="020B0604020202020204" pitchFamily="34" charset="0"/>
              <a:buChar char="•"/>
            </a:pPr>
            <a:r>
              <a:rPr lang="en-US" sz="1200" b="0" i="0" u="none" strike="noStrike" cap="none" baseline="0" dirty="0">
                <a:solidFill>
                  <a:schemeClr val="dk1"/>
                </a:solidFill>
                <a:latin typeface="+mn-lt"/>
                <a:ea typeface="Calibri"/>
                <a:cs typeface="Calibri"/>
                <a:sym typeface="Calibri"/>
              </a:rPr>
              <a:t>Now we are going to move into the qualitative analysis.  Qualitative measures add information to the process of determining text complexity that quantitative measures CANNOT  assess.  </a:t>
            </a:r>
          </a:p>
          <a:p>
            <a:pPr marL="171450" marR="0" lvl="0" indent="-171450" algn="l" rtl="0">
              <a:lnSpc>
                <a:spcPct val="100000"/>
              </a:lnSpc>
              <a:spcBef>
                <a:spcPts val="0"/>
              </a:spcBef>
              <a:spcAft>
                <a:spcPts val="0"/>
              </a:spcAft>
              <a:buClr>
                <a:srgbClr val="3F3F3F"/>
              </a:buClr>
              <a:buSzPct val="25000"/>
              <a:buFont typeface="Arial" panose="020B0604020202020204" pitchFamily="34" charset="0"/>
              <a:buChar char="•"/>
            </a:pPr>
            <a:r>
              <a:rPr lang="en-US" sz="1200" b="0" i="0" u="none" strike="noStrike" cap="none" baseline="0" dirty="0">
                <a:solidFill>
                  <a:srgbClr val="3F3F3F"/>
                </a:solidFill>
                <a:latin typeface="+mn-lt"/>
                <a:ea typeface="Calibri"/>
                <a:cs typeface="Calibri"/>
                <a:sym typeface="Calibri"/>
              </a:rPr>
              <a:t>A qualitative analyses of text complexity represents an informed decision about complexity in terms of several factors discernible to a human reader applying trained judgment to the task.</a:t>
            </a:r>
            <a:r>
              <a:rPr lang="en-US" sz="1200" b="1" i="0" u="none" strike="noStrike" cap="none" baseline="0" dirty="0">
                <a:solidFill>
                  <a:srgbClr val="3F3F3F"/>
                </a:solidFill>
                <a:latin typeface="+mn-lt"/>
                <a:ea typeface="Calibri"/>
                <a:cs typeface="Calibri"/>
                <a:sym typeface="Calibri"/>
              </a:rPr>
              <a:t> </a:t>
            </a:r>
          </a:p>
          <a:p>
            <a:pPr marL="171450" marR="0" lvl="0" indent="-171450" algn="l" rtl="0">
              <a:lnSpc>
                <a:spcPct val="100000"/>
              </a:lnSpc>
              <a:spcBef>
                <a:spcPts val="0"/>
              </a:spcBef>
              <a:spcAft>
                <a:spcPts val="0"/>
              </a:spcAft>
              <a:buClr>
                <a:srgbClr val="3F3F3F"/>
              </a:buClr>
              <a:buSzPct val="25000"/>
              <a:buFont typeface="Arial" panose="020B0604020202020204" pitchFamily="34" charset="0"/>
              <a:buChar char="•"/>
            </a:pPr>
            <a:r>
              <a:rPr lang="en-US" sz="1200" b="1" i="0" u="none" strike="noStrike" cap="none" baseline="0" dirty="0">
                <a:solidFill>
                  <a:srgbClr val="3F3F3F"/>
                </a:solidFill>
                <a:latin typeface="+mn-lt"/>
                <a:ea typeface="Calibri"/>
                <a:cs typeface="Calibri"/>
                <a:sym typeface="Calibri"/>
              </a:rPr>
              <a:t>It’s important that this analysis is done systematically</a:t>
            </a:r>
            <a:r>
              <a:rPr lang="en-US" sz="1200" b="0" i="0" u="none" strike="noStrike" cap="none" baseline="0" dirty="0">
                <a:solidFill>
                  <a:srgbClr val="3F3F3F"/>
                </a:solidFill>
                <a:latin typeface="+mn-lt"/>
                <a:ea typeface="Calibri"/>
                <a:cs typeface="Calibri"/>
                <a:sym typeface="Calibri"/>
              </a:rPr>
              <a:t>. Qualitative analysis is what guides placement in the grade level and time of year. </a:t>
            </a:r>
          </a:p>
          <a:p>
            <a:pPr marL="0" marR="0" lvl="0" indent="0" algn="l" rtl="0">
              <a:spcBef>
                <a:spcPts val="0"/>
              </a:spcBef>
              <a:buClr>
                <a:schemeClr val="dk1"/>
              </a:buClr>
              <a:buFont typeface="Arial"/>
              <a:buNone/>
            </a:pPr>
            <a:endParaRPr lang="en-US" sz="1200" b="0" i="0" u="none" strike="noStrike" cap="none" baseline="0" dirty="0">
              <a:solidFill>
                <a:schemeClr val="dk1"/>
              </a:solidFill>
              <a:latin typeface="Calibri"/>
              <a:ea typeface="Calibri"/>
              <a:cs typeface="Calibri"/>
              <a:sym typeface="Calibri"/>
            </a:endParaRPr>
          </a:p>
        </p:txBody>
      </p:sp>
      <p:sp>
        <p:nvSpPr>
          <p:cNvPr id="446" name="Shape 4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35</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186927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sz="1200" kern="1200" dirty="0">
                <a:solidFill>
                  <a:schemeClr val="tx1"/>
                </a:solidFill>
                <a:effectLst/>
                <a:latin typeface="+mn-lt"/>
                <a:ea typeface="+mn-ea"/>
                <a:cs typeface="+mn-cs"/>
              </a:rPr>
              <a:t>Think back to the list of what makes a text complex. In evaluating qualitative text complexity, these elements can be classified and evaluated for the potential difficulty they will cause students. Instruction can then focus on those areas and teach students how to navigate them by asking a question or slowing down. </a:t>
            </a:r>
            <a:endParaRPr lang="en-US" b="0" dirty="0"/>
          </a:p>
          <a:p>
            <a:pPr marL="173736" indent="-173736"/>
            <a:endParaRPr lang="en-US" b="1" dirty="0"/>
          </a:p>
          <a:p>
            <a:pPr marL="173736" marR="0" indent="-173736" algn="l" defTabSz="457200" rtl="0" eaLnBrk="1" fontAlgn="auto" latinLnBrk="0" hangingPunct="1">
              <a:lnSpc>
                <a:spcPct val="100000"/>
              </a:lnSpc>
              <a:spcBef>
                <a:spcPts val="0"/>
              </a:spcBef>
              <a:spcAft>
                <a:spcPts val="0"/>
              </a:spcAft>
              <a:buClrTx/>
              <a:buSzTx/>
              <a:buFontTx/>
              <a:buNone/>
              <a:tabLst/>
              <a:defRPr/>
            </a:pPr>
            <a:r>
              <a:rPr lang="en-US" b="1" baseline="0" dirty="0"/>
              <a:t>Details: </a:t>
            </a:r>
            <a:endParaRPr lang="en-US" b="1"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 8 in</a:t>
            </a:r>
            <a:r>
              <a:rPr lang="en-US" sz="1200" kern="1200" baseline="0" dirty="0">
                <a:solidFill>
                  <a:schemeClr val="tx1"/>
                </a:solidFill>
                <a:effectLst/>
                <a:latin typeface="+mn-lt"/>
                <a:ea typeface="+mn-ea"/>
                <a:cs typeface="+mn-cs"/>
              </a:rPr>
              <a:t> handout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Text Structure: Is the text informational or narrative? Is the text simple, well-marked, and/or chronological in order? Or, does the text include more complex structures such as flashbacks or, in the case of informational text, the use of discipline-specific, complex structures?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Language Features: Does text use literal, clear, contemporary language or figurative, ironic, or archaic language?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Meaning/Purpose: Does the text have a SINGLE, explicit meaning or are there multiple meanings, such as what a reader would find in satire?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Knowledge Demands: Does the text make assumptions about the extent of readers’ experiences and content background knowledge? Do readers need specific content knowledge or no background knowledge?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Meaning, Structure, Language, and Knowledge demands contribute to qualitative text complexity. The knowledge of what makes a text complex allows us to target instruction and support students in learning how to navigate through and build knowledge from complex text. Aligned materials should include this analysis for teachers.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Define language as vocabulary and syntax (sentence length and structure) Evaluating qualitative text complexity is best done collaboratively.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practice evaluating a text’s qualitative features in just a few minutes.</a:t>
            </a:r>
          </a:p>
          <a:p>
            <a:pPr marL="173736" indent="-173736">
              <a:buFont typeface="Arial"/>
              <a:buChar char="•"/>
            </a:pPr>
            <a:endParaRPr lang="en-US" dirty="0"/>
          </a:p>
        </p:txBody>
      </p:sp>
      <p:sp>
        <p:nvSpPr>
          <p:cNvPr id="4" name="Slide Number Placeholder 3"/>
          <p:cNvSpPr>
            <a:spLocks noGrp="1"/>
          </p:cNvSpPr>
          <p:nvPr>
            <p:ph type="sldNum" sz="quarter" idx="10"/>
          </p:nvPr>
        </p:nvSpPr>
        <p:spPr/>
        <p:txBody>
          <a:bodyPr/>
          <a:lstStyle/>
          <a:p>
            <a:fld id="{89B843CF-797A-4A90-A55D-4CCF51432D59}" type="slidenum">
              <a:rPr lang="en-US" smtClean="0"/>
              <a:pPr/>
              <a:t>36</a:t>
            </a:fld>
            <a:endParaRPr lang="en-US" dirty="0"/>
          </a:p>
        </p:txBody>
      </p:sp>
    </p:spTree>
    <p:extLst>
      <p:ext uri="{BB962C8B-B14F-4D97-AF65-F5344CB8AC3E}">
        <p14:creationId xmlns:p14="http://schemas.microsoft.com/office/powerpoint/2010/main" val="130290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3" name="Shape 4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3F3F3F"/>
              </a:buClr>
              <a:buSzPct val="25000"/>
              <a:buFont typeface="Calibri"/>
              <a:buNone/>
            </a:pPr>
            <a:r>
              <a:rPr lang="en-US" sz="1000" b="1" i="0" u="none" strike="noStrike" cap="none" baseline="0" dirty="0">
                <a:solidFill>
                  <a:srgbClr val="3F3F3F"/>
                </a:solidFill>
                <a:latin typeface="Calibri"/>
                <a:ea typeface="Calibri"/>
                <a:cs typeface="Calibri"/>
                <a:sym typeface="Calibri"/>
              </a:rPr>
              <a:t>Big Idea:</a:t>
            </a:r>
          </a:p>
          <a:p>
            <a:r>
              <a:rPr lang="en-US" sz="1200" kern="1200" dirty="0">
                <a:solidFill>
                  <a:schemeClr val="tx1"/>
                </a:solidFill>
                <a:effectLst/>
                <a:latin typeface="+mn-lt"/>
                <a:ea typeface="+mn-ea"/>
                <a:cs typeface="+mn-cs"/>
              </a:rPr>
              <a:t>Evaluating text for these qualitative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features—structure, meaning/purpose, language features and knowledge demands—helps educators decide if a piece is appropriate for the grade band. This rubric can be used to systematically</a:t>
            </a:r>
            <a:r>
              <a:rPr lang="en-US" sz="1200" kern="1200" baseline="0" dirty="0">
                <a:solidFill>
                  <a:schemeClr val="tx1"/>
                </a:solidFill>
                <a:effectLst/>
                <a:latin typeface="+mn-lt"/>
                <a:ea typeface="+mn-ea"/>
                <a:cs typeface="+mn-cs"/>
              </a:rPr>
              <a:t> analyze qualitative features of text. </a:t>
            </a:r>
            <a:endParaRPr lang="en-US" sz="1200" kern="1200" dirty="0">
              <a:solidFill>
                <a:schemeClr val="tx1"/>
              </a:solidFill>
              <a:effectLst/>
              <a:latin typeface="+mn-lt"/>
              <a:ea typeface="+mn-ea"/>
              <a:cs typeface="+mn-cs"/>
            </a:endParaRPr>
          </a:p>
          <a:p>
            <a:pPr marL="0" marR="0" lvl="0" indent="0" algn="l" rtl="0">
              <a:lnSpc>
                <a:spcPct val="80000"/>
              </a:lnSpc>
              <a:spcBef>
                <a:spcPts val="0"/>
              </a:spcBef>
              <a:buClr>
                <a:schemeClr val="dk1"/>
              </a:buClr>
              <a:buFont typeface="Arial"/>
              <a:buNone/>
            </a:pPr>
            <a:endParaRPr lang="en-US" sz="1000"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0"/>
              </a:spcBef>
              <a:buClr>
                <a:schemeClr val="dk1"/>
              </a:buClr>
              <a:buFont typeface="Arial"/>
              <a:buNone/>
            </a:pPr>
            <a:r>
              <a:rPr lang="en-US" sz="1000" b="1" i="0" u="none" strike="noStrike" cap="none" baseline="0" dirty="0">
                <a:solidFill>
                  <a:schemeClr val="dk1"/>
                </a:solidFill>
                <a:latin typeface="Calibri"/>
                <a:ea typeface="Calibri"/>
                <a:cs typeface="Calibri"/>
                <a:sym typeface="Calibri"/>
              </a:rPr>
              <a:t>Details:</a:t>
            </a:r>
            <a:endParaRPr sz="1000" b="1" i="0" u="none" strike="noStrike" cap="none" baseline="0" dirty="0">
              <a:solidFill>
                <a:schemeClr val="dk1"/>
              </a:solidFill>
              <a:latin typeface="Calibri"/>
              <a:ea typeface="Calibri"/>
              <a:cs typeface="Calibri"/>
              <a:sym typeface="Calibri"/>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a:t>
            </a:r>
            <a:r>
              <a:rPr lang="en-US" sz="1200" kern="1200" baseline="0" dirty="0">
                <a:solidFill>
                  <a:schemeClr val="tx1"/>
                </a:solidFill>
                <a:effectLst/>
                <a:latin typeface="+mn-lt"/>
                <a:ea typeface="+mn-ea"/>
                <a:cs typeface="+mn-cs"/>
              </a:rPr>
              <a:t> p. 9 of handout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qualitative analysis of text complexity represents an informed decision about complexity in terms of several factors discernible to a human reader applying trained judgment to the task.</a:t>
            </a:r>
            <a:r>
              <a:rPr lang="en-US" sz="1200" b="1" kern="1200" dirty="0">
                <a:solidFill>
                  <a:schemeClr val="tx1"/>
                </a:solidFill>
                <a:effectLst/>
                <a:latin typeface="+mn-lt"/>
                <a:ea typeface="+mn-ea"/>
                <a:cs typeface="+mn-cs"/>
              </a:rPr>
              <a:t> It’s important that this analysis is done systematically</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Relying solely on quantitative measures is not sufficient. Consideration must be given to how accessible the text is for students in broader terms.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Narrative structure is always easiest.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Informational structures include: compare and contrast, chronological, problem/solution, goal/action/outcome, descriptive, instructional, opinion, argument, or a text which combines any number of these.  The last of these is the hardest, and one reason why textbooks are so difficult for so many people as they employ all of these structures.  Nonfiction can have a narrative structure.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thinking of knowledge, think also about “density of knowledge” as this has been shown to also add to complexity.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not only “Levels of Meaning or Purpose” but how subtle the difference.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rubric was developed by the State </a:t>
            </a:r>
            <a:r>
              <a:rPr lang="en-US" sz="1200" kern="1200" dirty="0" err="1">
                <a:solidFill>
                  <a:schemeClr val="tx1"/>
                </a:solidFill>
                <a:effectLst/>
                <a:latin typeface="+mn-lt"/>
                <a:ea typeface="+mn-ea"/>
                <a:cs typeface="+mn-cs"/>
              </a:rPr>
              <a:t>Collaboratives</a:t>
            </a:r>
            <a:r>
              <a:rPr lang="en-US" sz="1200" kern="1200" dirty="0">
                <a:solidFill>
                  <a:schemeClr val="tx1"/>
                </a:solidFill>
                <a:effectLst/>
                <a:latin typeface="+mn-lt"/>
                <a:ea typeface="+mn-ea"/>
                <a:cs typeface="+mn-cs"/>
              </a:rPr>
              <a:t> on Assessment and Student Standards, a working group of the Council of Chief State School Officers. It is based on the research referenced in Appendix A of the Common Core State Standards, Appendix A, page 6. http://www.corestandards.org/assets/Appendix_A.pdf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rubrics are available on achievethecore.org. </a:t>
            </a:r>
          </a:p>
          <a:p>
            <a:pPr marL="0" marR="0" lvl="0" indent="0" algn="l" rtl="0">
              <a:lnSpc>
                <a:spcPct val="80000"/>
              </a:lnSpc>
              <a:spcBef>
                <a:spcPts val="0"/>
              </a:spcBef>
              <a:buClr>
                <a:schemeClr val="dk1"/>
              </a:buClr>
              <a:buFont typeface="Arial"/>
              <a:buNone/>
            </a:pPr>
            <a:endParaRPr sz="1000" b="0" i="0" u="none" strike="noStrike" cap="none" baseline="0" dirty="0">
              <a:solidFill>
                <a:schemeClr val="dk1"/>
              </a:solidFill>
              <a:latin typeface="Calibri"/>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baseline="0" dirty="0"/>
          </a:p>
          <a:p>
            <a:pPr marL="0" marR="0" lvl="0" indent="0" algn="l" rtl="0">
              <a:lnSpc>
                <a:spcPct val="80000"/>
              </a:lnSpc>
              <a:spcBef>
                <a:spcPts val="0"/>
              </a:spcBef>
              <a:buClr>
                <a:schemeClr val="dk1"/>
              </a:buClr>
              <a:buFont typeface="Arial"/>
              <a:buNone/>
            </a:pPr>
            <a:endParaRPr sz="1000" b="0" i="0" u="none" strike="noStrike" cap="none" baseline="0" dirty="0">
              <a:solidFill>
                <a:schemeClr val="dk1"/>
              </a:solidFill>
              <a:latin typeface="Calibri"/>
              <a:ea typeface="Calibri"/>
              <a:cs typeface="Calibri"/>
              <a:sym typeface="Calibri"/>
            </a:endParaRPr>
          </a:p>
        </p:txBody>
      </p:sp>
      <p:sp>
        <p:nvSpPr>
          <p:cNvPr id="454" name="Shape 4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37</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60791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This tool is in the handout on p. 11. We will not use it today, but it is helpful for teams developing materials and in analyzing materials to ensure pieces are placed appropriately, with complexity increasing gradually across the grade and grade bands. </a:t>
            </a:r>
          </a:p>
          <a:p>
            <a:endParaRPr lang="en-US" b="1" i="1" dirty="0">
              <a:latin typeface="Calibri"/>
            </a:endParaRPr>
          </a:p>
          <a:p>
            <a:r>
              <a:rPr lang="en-US" b="1" dirty="0"/>
              <a:t>Big Idea: </a:t>
            </a:r>
          </a:p>
          <a:p>
            <a:r>
              <a:rPr lang="en-US" dirty="0"/>
              <a:t>In materials,</a:t>
            </a:r>
            <a:r>
              <a:rPr lang="en-US" baseline="0" dirty="0"/>
              <a:t> there should be evidence that this qualitative analysis has been done and materials are appropriately placed. </a:t>
            </a:r>
            <a:endParaRPr lang="en-US" dirty="0"/>
          </a:p>
          <a:p>
            <a:endParaRPr lang="en-US" dirty="0">
              <a:latin typeface="Calibri"/>
            </a:endParaRPr>
          </a:p>
          <a:p>
            <a:r>
              <a:rPr lang="en-US" b="1" dirty="0"/>
              <a:t>Details</a:t>
            </a:r>
            <a:r>
              <a:rPr lang="en-US" b="1" baseline="0" dirty="0"/>
              <a:t>:</a:t>
            </a:r>
            <a:endParaRPr lang="en-US" b="1"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sure they understand that a text can be on either side of the band in any one dimension or even more than one but still within the band as a whole.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method which I think is in the tool and has been very helpful is “What trumps?”. In other words, looking at your evaluation as a whole to determine which feature or features most influenced your decision as to what band to put the text in.  If they’ve never done this before, it takes practice.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Publishers should provide text complexity analysis information, since this work is knowledge and time intensive. </a:t>
            </a:r>
            <a:endParaRPr lang="en-US" baseline="0" dirty="0"/>
          </a:p>
        </p:txBody>
      </p:sp>
      <p:sp>
        <p:nvSpPr>
          <p:cNvPr id="4" name="Slide Number Placeholder 3"/>
          <p:cNvSpPr>
            <a:spLocks noGrp="1"/>
          </p:cNvSpPr>
          <p:nvPr>
            <p:ph type="sldNum" sz="quarter" idx="10"/>
          </p:nvPr>
        </p:nvSpPr>
        <p:spPr/>
        <p:txBody>
          <a:bodyPr/>
          <a:lstStyle/>
          <a:p>
            <a:fld id="{95FA5B0E-8558-45BD-B1C6-E80503665E4C}" type="slidenum">
              <a:rPr lang="en-US" smtClean="0"/>
              <a:t>38</a:t>
            </a:fld>
            <a:endParaRPr lang="en-US" dirty="0"/>
          </a:p>
        </p:txBody>
      </p:sp>
    </p:spTree>
    <p:extLst>
      <p:ext uri="{BB962C8B-B14F-4D97-AF65-F5344CB8AC3E}">
        <p14:creationId xmlns:p14="http://schemas.microsoft.com/office/powerpoint/2010/main" val="2039454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indent="-173736" algn="l" defTabSz="457200" rtl="0" eaLnBrk="1" fontAlgn="auto" latinLnBrk="0" hangingPunct="1">
              <a:lnSpc>
                <a:spcPct val="100000"/>
              </a:lnSpc>
              <a:spcBef>
                <a:spcPts val="0"/>
              </a:spcBef>
              <a:spcAft>
                <a:spcPts val="0"/>
              </a:spcAft>
              <a:buClrTx/>
              <a:buSzTx/>
              <a:buFontTx/>
              <a:buNone/>
              <a:tabLst/>
              <a:defRPr/>
            </a:pPr>
            <a:r>
              <a:rPr lang="en-US" b="1" baseline="0" dirty="0"/>
              <a:t>Details: </a:t>
            </a:r>
            <a:endParaRPr lang="en-US" b="1"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You’ll use this, found on p. 12 in your handout, to note your findings.</a:t>
            </a:r>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39</a:t>
            </a:fld>
            <a:endParaRPr lang="en-US" dirty="0"/>
          </a:p>
        </p:txBody>
      </p:sp>
    </p:spTree>
    <p:extLst>
      <p:ext uri="{BB962C8B-B14F-4D97-AF65-F5344CB8AC3E}">
        <p14:creationId xmlns:p14="http://schemas.microsoft.com/office/powerpoint/2010/main" val="66320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rgbClr val="3F3F39"/>
                </a:solidFill>
                <a:latin typeface="Allerta"/>
                <a:ea typeface="Allerta"/>
                <a:cs typeface="Allerta"/>
                <a:sym typeface="Allerta"/>
                <a:rtl val="0"/>
              </a:rPr>
              <a:t>The quality of instructional materials in our classrooms has a large impact on student learning. Why</a:t>
            </a:r>
            <a:r>
              <a:rPr lang="en-US" sz="1200" b="0" i="0" u="none" strike="noStrike" cap="none" baseline="0" dirty="0">
                <a:solidFill>
                  <a:schemeClr val="dk1"/>
                </a:solidFill>
                <a:latin typeface="Calibri"/>
                <a:ea typeface="Calibri"/>
                <a:cs typeface="Calibri"/>
                <a:sym typeface="Calibri"/>
              </a:rPr>
              <a:t> is this work important?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baseline="0" dirty="0">
                <a:solidFill>
                  <a:schemeClr val="dk1"/>
                </a:solidFill>
                <a:latin typeface="+mn-lt"/>
                <a:ea typeface="Calibri"/>
                <a:cs typeface="Calibri"/>
                <a:sym typeface="Calibri"/>
              </a:rPr>
              <a:t>Details</a:t>
            </a:r>
            <a:r>
              <a:rPr lang="en-US" sz="1200" b="0" i="0" u="none" strike="noStrike" cap="none" baseline="0" dirty="0">
                <a:solidFill>
                  <a:schemeClr val="dk1"/>
                </a:solidFill>
                <a:latin typeface="+mn-lt"/>
                <a:ea typeface="Calibri"/>
                <a:cs typeface="Calibri"/>
                <a:sym typeface="Calibri"/>
              </a:rPr>
              <a:t>: </a:t>
            </a:r>
            <a:endParaRPr lang="en-US" sz="1200" b="0" i="0" u="none" strike="noStrike" cap="none" baseline="0" dirty="0">
              <a:solidFill>
                <a:schemeClr val="dk1"/>
              </a:solidFill>
              <a:latin typeface="Calibri"/>
              <a:ea typeface="Calibri"/>
              <a:cs typeface="Calibri"/>
              <a:sym typeface="Calibri"/>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Instructional materials in classrooms matter. If we are going to realize the promise of college and career readiness, we must pay attention to the choice of materials offered to teachers and students.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all know the emphasis placed on ensuring effective teaching over the past decades. Perhaps we should be hearing as much about the choice of curricular materials.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With that in mind, we must recognize that reviewing materials is a time-intensive process. And it is an investment that pays off in the long run, because if teachers and students do not have well-aligned materials, the promise of the standards and college and career readiness may not come true.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Quote is drawn from a Brookings Institution report from 2012, available here: https://www.brookings.edu/research/choosing-blindly-instructional-materials-teacher-effectiveness-and-the-common-core/</a:t>
            </a:r>
            <a:endParaRPr lang="en-US" sz="1200" b="0" i="0" u="none" strike="noStrike" cap="none" baseline="0" dirty="0">
              <a:solidFill>
                <a:schemeClr val="dk1"/>
              </a:solidFill>
              <a:latin typeface="Calibri"/>
              <a:ea typeface="Calibri"/>
              <a:cs typeface="Calibri"/>
              <a:sym typeface="Calibri"/>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52348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Having read </a:t>
            </a:r>
            <a:r>
              <a:rPr lang="en-US" sz="1200" i="1" kern="1200" dirty="0">
                <a:solidFill>
                  <a:schemeClr val="tx1"/>
                </a:solidFill>
                <a:effectLst/>
                <a:latin typeface="+mn-lt"/>
                <a:ea typeface="+mn-ea"/>
                <a:cs typeface="+mn-cs"/>
              </a:rPr>
              <a:t>The Great Fire </a:t>
            </a:r>
            <a:r>
              <a:rPr lang="en-US" sz="1200" kern="1200" dirty="0">
                <a:solidFill>
                  <a:schemeClr val="tx1"/>
                </a:solidFill>
                <a:effectLst/>
                <a:latin typeface="+mn-lt"/>
                <a:ea typeface="+mn-ea"/>
                <a:cs typeface="+mn-cs"/>
              </a:rPr>
              <a:t>already, now work with your shoulder partner and consider how it measures qualitatively.</a:t>
            </a:r>
            <a:endParaRPr lang="en-US" baseline="0" dirty="0">
              <a:latin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again on</a:t>
            </a:r>
            <a:r>
              <a:rPr lang="en-US" sz="1200" kern="1200" baseline="0" dirty="0">
                <a:solidFill>
                  <a:schemeClr val="tx1"/>
                </a:solidFill>
                <a:effectLst/>
                <a:latin typeface="+mn-lt"/>
                <a:ea typeface="+mn-ea"/>
                <a:cs typeface="+mn-cs"/>
              </a:rPr>
              <a:t> p. 13 in handout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there are 4 categories: “purpose, text structure, language features and knowledge demands.”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a:t>
            </a:r>
            <a:r>
              <a:rPr lang="en-US" sz="1200" kern="1200" baseline="0" dirty="0">
                <a:solidFill>
                  <a:schemeClr val="tx1"/>
                </a:solidFill>
                <a:effectLst/>
                <a:latin typeface="+mn-lt"/>
                <a:ea typeface="+mn-ea"/>
                <a:cs typeface="+mn-cs"/>
              </a:rPr>
              <a:t> them discuss</a:t>
            </a:r>
            <a:r>
              <a:rPr lang="en-US" sz="1200" kern="1200" dirty="0">
                <a:solidFill>
                  <a:schemeClr val="tx1"/>
                </a:solidFill>
                <a:effectLst/>
                <a:latin typeface="+mn-lt"/>
                <a:ea typeface="+mn-ea"/>
                <a:cs typeface="+mn-cs"/>
              </a:rPr>
              <a:t> with shoulder partner where the text is slightly to exceedingly complex using the rubric descriptors to guide assessment.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participants complete the tool on p. 12</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Circulate; as pairs finish, have them check their work with the answer key in their handout packet on pp. 15-16.</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Debrief the process, distributing the answer key for participants to review their work. </a:t>
            </a:r>
          </a:p>
          <a:p>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BB6BC7E0-3C8B-4A44-A4C3-A861E84E08CE}" type="slidenum">
              <a:rPr lang="en-US" smtClean="0"/>
              <a:pPr/>
              <a:t>40</a:t>
            </a:fld>
            <a:endParaRPr lang="en-US" dirty="0"/>
          </a:p>
        </p:txBody>
      </p:sp>
    </p:spTree>
    <p:extLst>
      <p:ext uri="{BB962C8B-B14F-4D97-AF65-F5344CB8AC3E}">
        <p14:creationId xmlns:p14="http://schemas.microsoft.com/office/powerpoint/2010/main" val="1263047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1" name="Shape 4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a:t>
            </a:r>
          </a:p>
          <a:p>
            <a:pPr marL="0" marR="0" lvl="0" indent="0" algn="l" rtl="0">
              <a:lnSpc>
                <a:spcPct val="90000"/>
              </a:lnSpc>
              <a:spcBef>
                <a:spcPts val="0"/>
              </a:spcBef>
              <a:buClr>
                <a:schemeClr val="dk1"/>
              </a:buClr>
              <a:buSzPct val="25000"/>
              <a:buFont typeface="Calibri"/>
              <a:buNone/>
            </a:pPr>
            <a:r>
              <a:rPr lang="en-US" sz="1200" kern="1200" dirty="0">
                <a:solidFill>
                  <a:schemeClr val="tx1"/>
                </a:solidFill>
                <a:effectLst/>
                <a:latin typeface="+mn-lt"/>
                <a:ea typeface="+mn-ea"/>
                <a:cs typeface="+mn-cs"/>
              </a:rPr>
              <a:t>Reader and task considerations are the final factor in evaluating text complexity. When evaluating materials, or deciding upon texts for inclusion in curriculum, these factors should be taken into consideration</a:t>
            </a:r>
          </a:p>
          <a:p>
            <a:pPr marL="0" marR="0" lvl="0" indent="0" algn="l" rtl="0">
              <a:lnSpc>
                <a:spcPct val="90000"/>
              </a:lnSpc>
              <a:spcBef>
                <a:spcPts val="0"/>
              </a:spcBef>
              <a:buClr>
                <a:schemeClr val="dk1"/>
              </a:buClr>
              <a:buSzPct val="25000"/>
              <a:buFont typeface="Calibri"/>
              <a:buNone/>
            </a:pPr>
            <a:endParaRPr lang="en-US" sz="1200" b="0" i="0" u="none" strike="noStrike" cap="none" baseline="0" dirty="0">
              <a:solidFill>
                <a:schemeClr val="dk1"/>
              </a:solidFill>
              <a:latin typeface="+mn-lt"/>
              <a:ea typeface="Calibri"/>
              <a:cs typeface="Calibri"/>
              <a:sym typeface="Calibri"/>
            </a:endParaRPr>
          </a:p>
          <a:p>
            <a:pPr marL="0" marR="0" lvl="0" indent="0" algn="l" rtl="0">
              <a:lnSpc>
                <a:spcPct val="90000"/>
              </a:lnSpc>
              <a:spcBef>
                <a:spcPts val="0"/>
              </a:spcBef>
              <a:buClr>
                <a:schemeClr val="dk1"/>
              </a:buClr>
              <a:buSzPct val="25000"/>
              <a:buFont typeface="Calibri"/>
              <a:buNone/>
            </a:pPr>
            <a:r>
              <a:rPr lang="en-US" sz="1200" b="1" i="0" u="none" strike="noStrike" cap="none" baseline="0" dirty="0">
                <a:solidFill>
                  <a:schemeClr val="dk1"/>
                </a:solidFill>
                <a:latin typeface="+mn-lt"/>
                <a:ea typeface="Calibri"/>
                <a:cs typeface="Calibri"/>
                <a:sym typeface="Calibri"/>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need to consider our individual students and the tasks we have in mind before making a final decision about how (if!) to use the text with our students.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this slide, we’ve outlined six factors to consider in this category.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Engage the whole group in a short discussion of how their consideration of reader and task factors would bear on their judgment regarding a final placement recommendation, and/or whether the reading was right for their particular classroom.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Considering their readers and the task you’re envisioning helps teachers think through the implications of using a particular text in the classroom, and may help fit the text into a specific grade.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Teachers need to be strategic about what they want students to learn by reading a text – and if they can’t answer than in a compelling way, the text probably isn’t worth reading.</a:t>
            </a:r>
          </a:p>
          <a:p>
            <a:pPr marL="0" marR="0" lvl="0" indent="0" algn="l" rtl="0">
              <a:lnSpc>
                <a:spcPct val="90000"/>
              </a:lnSpc>
              <a:spcBef>
                <a:spcPts val="0"/>
              </a:spcBef>
              <a:buClr>
                <a:schemeClr val="dk1"/>
              </a:buClr>
              <a:buSzPct val="25000"/>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462" name="Shape 4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41</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047042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b="1" dirty="0"/>
              <a:t>Big Idea:</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wrap up our work with </a:t>
            </a:r>
            <a:r>
              <a:rPr lang="en-US" sz="1200" i="1" kern="1200" dirty="0">
                <a:solidFill>
                  <a:schemeClr val="tx1"/>
                </a:solidFill>
                <a:effectLst/>
                <a:latin typeface="+mn-lt"/>
                <a:ea typeface="+mn-ea"/>
                <a:cs typeface="+mn-cs"/>
              </a:rPr>
              <a:t>The Great Fire</a:t>
            </a:r>
            <a:r>
              <a:rPr lang="en-US" sz="1200" kern="1200" dirty="0">
                <a:solidFill>
                  <a:schemeClr val="tx1"/>
                </a:solidFill>
                <a:effectLst/>
                <a:latin typeface="+mn-lt"/>
                <a:ea typeface="+mn-ea"/>
                <a:cs typeface="+mn-cs"/>
              </a:rPr>
              <a:t> by considering if this is a text worth reading.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[Go</a:t>
            </a:r>
            <a:r>
              <a:rPr lang="en-US" sz="1200" b="0" kern="1200" baseline="0" dirty="0">
                <a:solidFill>
                  <a:schemeClr val="tx1"/>
                </a:solidFill>
                <a:effectLst/>
                <a:latin typeface="+mn-lt"/>
                <a:ea typeface="+mn-ea"/>
                <a:cs typeface="+mn-cs"/>
              </a:rPr>
              <a:t> to the next slide.]</a:t>
            </a:r>
            <a:endParaRPr lang="en-US" b="0" dirty="0"/>
          </a:p>
        </p:txBody>
      </p:sp>
      <p:sp>
        <p:nvSpPr>
          <p:cNvPr id="4" name="Slide Number Placeholder 3"/>
          <p:cNvSpPr>
            <a:spLocks noGrp="1"/>
          </p:cNvSpPr>
          <p:nvPr>
            <p:ph type="sldNum" sz="quarter" idx="10"/>
          </p:nvPr>
        </p:nvSpPr>
        <p:spPr/>
        <p:txBody>
          <a:bodyPr/>
          <a:lstStyle/>
          <a:p>
            <a:fld id="{BB6BC7E0-3C8B-4A44-A4C3-A861E84E08CE}" type="slidenum">
              <a:rPr lang="en-US" smtClean="0"/>
              <a:pPr/>
              <a:t>42</a:t>
            </a:fld>
            <a:endParaRPr lang="en-US" dirty="0"/>
          </a:p>
        </p:txBody>
      </p:sp>
    </p:spTree>
    <p:extLst>
      <p:ext uri="{BB962C8B-B14F-4D97-AF65-F5344CB8AC3E}">
        <p14:creationId xmlns:p14="http://schemas.microsoft.com/office/powerpoint/2010/main" val="4232137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sz="1200" kern="1200" dirty="0">
                <a:solidFill>
                  <a:schemeClr val="tx1"/>
                </a:solidFill>
                <a:effectLst/>
                <a:latin typeface="+mn-lt"/>
                <a:ea typeface="+mn-ea"/>
                <a:cs typeface="+mn-cs"/>
              </a:rPr>
              <a:t>The second metric for NN1 </a:t>
            </a:r>
            <a:r>
              <a:rPr lang="en-US" sz="1200" kern="1200" baseline="0" dirty="0">
                <a:solidFill>
                  <a:schemeClr val="tx1"/>
                </a:solidFill>
                <a:effectLst/>
                <a:latin typeface="+mn-lt"/>
                <a:ea typeface="+mn-ea"/>
                <a:cs typeface="+mn-cs"/>
              </a:rPr>
              <a:t>is 1B, </a:t>
            </a: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quality </a:t>
            </a:r>
            <a:r>
              <a:rPr lang="en-US" sz="1200" kern="1200" dirty="0">
                <a:solidFill>
                  <a:schemeClr val="tx1"/>
                </a:solidFill>
                <a:effectLst/>
                <a:latin typeface="+mn-lt"/>
                <a:ea typeface="+mn-ea"/>
                <a:cs typeface="+mn-cs"/>
              </a:rPr>
              <a:t>of anchor texts--illustrated here with a K-2 example.</a:t>
            </a:r>
          </a:p>
          <a:p>
            <a:endParaRPr lang="en-US" sz="1200" b="1" kern="1200" dirty="0">
              <a:solidFill>
                <a:schemeClr val="tx1"/>
              </a:solidFill>
              <a:effectLst/>
              <a:latin typeface="+mn-lt"/>
              <a:ea typeface="+mn-ea"/>
              <a:cs typeface="+mn-cs"/>
            </a:endParaRPr>
          </a:p>
          <a:p>
            <a:r>
              <a:rPr lang="en-US" b="1"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K-2, the anchor text would be one read aloud;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is something that the students could likely not yet access on their own. So, once included texts are examined for how they are sequenced to build knowledge and vocabulary, we turn our attention to text placement.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number of instructional minutes is limited. When considering which texts deserve more time and attention, which are featured for reading and rereading, we want to ensure they are really of quality. This does not mean all texts are read closely. This AC checks for the alignment of instructional purpose with the texts included.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Background: As we’ve previously mentioned, the popular </a:t>
            </a:r>
            <a:r>
              <a:rPr lang="en-US" sz="1200" kern="1200" dirty="0" err="1">
                <a:solidFill>
                  <a:schemeClr val="tx1"/>
                </a:solidFill>
                <a:effectLst/>
                <a:latin typeface="+mn-lt"/>
                <a:ea typeface="+mn-ea"/>
                <a:cs typeface="+mn-cs"/>
              </a:rPr>
              <a:t>basals</a:t>
            </a:r>
            <a:r>
              <a:rPr lang="en-US" sz="1200" kern="1200" dirty="0">
                <a:solidFill>
                  <a:schemeClr val="tx1"/>
                </a:solidFill>
                <a:effectLst/>
                <a:latin typeface="+mn-lt"/>
                <a:ea typeface="+mn-ea"/>
                <a:cs typeface="+mn-cs"/>
              </a:rPr>
              <a:t> are filled with literature for Tier 1 instruction. The shifts force us to closely consider our selections and this Alignment Criterion is the check.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the impact of using each of these two texts. Even if you have not read the texts, what do you think reading aloud and work with of each of these texts entail? Which would be considered worthy of reading and rereading to build knowledge and reading comprehension?</a:t>
            </a:r>
          </a:p>
          <a:p>
            <a:endParaRPr lang="en-US"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Back</a:t>
            </a:r>
            <a:r>
              <a:rPr lang="en-US" sz="1200" kern="1200" baseline="0" dirty="0">
                <a:solidFill>
                  <a:schemeClr val="tx1"/>
                </a:solidFill>
                <a:effectLst/>
                <a:latin typeface="+mn-lt"/>
                <a:ea typeface="+mn-ea"/>
                <a:cs typeface="+mn-cs"/>
              </a:rPr>
              <a:t> to packet- p. 16.  Discuss: </a:t>
            </a:r>
            <a:r>
              <a:rPr lang="en-US" sz="1200" kern="1200" dirty="0">
                <a:solidFill>
                  <a:schemeClr val="tx1"/>
                </a:solidFill>
                <a:effectLst/>
                <a:latin typeface="+mn-lt"/>
                <a:ea typeface="+mn-ea"/>
                <a:cs typeface="+mn-cs"/>
              </a:rPr>
              <a:t>Would </a:t>
            </a:r>
            <a:r>
              <a:rPr lang="en-US" sz="1200" i="1" kern="1200" dirty="0">
                <a:solidFill>
                  <a:schemeClr val="tx1"/>
                </a:solidFill>
                <a:effectLst/>
                <a:latin typeface="+mn-lt"/>
                <a:ea typeface="+mn-ea"/>
                <a:cs typeface="+mn-cs"/>
              </a:rPr>
              <a:t>The Great Fire</a:t>
            </a:r>
            <a:r>
              <a:rPr lang="en-US" sz="1200" kern="1200" dirty="0">
                <a:solidFill>
                  <a:schemeClr val="tx1"/>
                </a:solidFill>
                <a:effectLst/>
                <a:latin typeface="+mn-lt"/>
                <a:ea typeface="+mn-ea"/>
                <a:cs typeface="+mn-cs"/>
              </a:rPr>
              <a:t> be an appropriate piece to include in a 6-8 program?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Debrief the process, pointing out the answer key for participants to review their work.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How would </a:t>
            </a:r>
            <a:r>
              <a:rPr lang="en-US" sz="1200" i="1" kern="1200" dirty="0">
                <a:solidFill>
                  <a:schemeClr val="tx1"/>
                </a:solidFill>
                <a:effectLst/>
                <a:latin typeface="+mn-lt"/>
                <a:ea typeface="+mn-ea"/>
                <a:cs typeface="+mn-cs"/>
              </a:rPr>
              <a:t>The Great Fire</a:t>
            </a:r>
            <a:r>
              <a:rPr lang="en-US" sz="1200" kern="1200" dirty="0">
                <a:solidFill>
                  <a:schemeClr val="tx1"/>
                </a:solidFill>
                <a:effectLst/>
                <a:latin typeface="+mn-lt"/>
                <a:ea typeface="+mn-ea"/>
                <a:cs typeface="+mn-cs"/>
              </a:rPr>
              <a:t> provide evidence for Non-Negotiable 1? </a:t>
            </a:r>
            <a:endParaRPr lang="en-US" b="1" dirty="0"/>
          </a:p>
          <a:p>
            <a:endParaRPr lang="en-US" baseline="0" dirty="0"/>
          </a:p>
        </p:txBody>
      </p:sp>
      <p:sp>
        <p:nvSpPr>
          <p:cNvPr id="4" name="Slide Number Placeholder 3"/>
          <p:cNvSpPr>
            <a:spLocks noGrp="1"/>
          </p:cNvSpPr>
          <p:nvPr>
            <p:ph type="sldNum" sz="quarter" idx="10"/>
          </p:nvPr>
        </p:nvSpPr>
        <p:spPr/>
        <p:txBody>
          <a:bodyPr/>
          <a:lstStyle/>
          <a:p>
            <a:fld id="{95FA5B0E-8558-45BD-B1C6-E80503665E4C}" type="slidenum">
              <a:rPr lang="en-US" smtClean="0"/>
              <a:t>43</a:t>
            </a:fld>
            <a:endParaRPr lang="en-US" dirty="0"/>
          </a:p>
        </p:txBody>
      </p:sp>
    </p:spTree>
    <p:extLst>
      <p:ext uri="{BB962C8B-B14F-4D97-AF65-F5344CB8AC3E}">
        <p14:creationId xmlns:p14="http://schemas.microsoft.com/office/powerpoint/2010/main" val="34057150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sz="1200" kern="1200" dirty="0">
                <a:solidFill>
                  <a:schemeClr val="tx1"/>
                </a:solidFill>
                <a:effectLst/>
                <a:latin typeface="+mn-lt"/>
                <a:ea typeface="+mn-ea"/>
                <a:cs typeface="+mn-cs"/>
              </a:rPr>
              <a:t>Bringing this learning on text complexity back to the IMET, you want to know whether the level of thinking around text complexity in which we just engaged has occurred for texts included in a submission.</a:t>
            </a:r>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Details: </a:t>
            </a:r>
            <a:endParaRPr lang="en-US"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 evidence of quantitative and qualitative analysis present and available to educators?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the texts appropriately placed and increasing in complexity over the year(s)?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Looking at the How to Find the Evidence column for NN1 (IMET p.</a:t>
            </a:r>
            <a:r>
              <a:rPr lang="en-US" sz="1200" kern="1200" baseline="0" dirty="0">
                <a:solidFill>
                  <a:schemeClr val="tx1"/>
                </a:solidFill>
                <a:effectLst/>
                <a:latin typeface="+mn-lt"/>
                <a:ea typeface="+mn-ea"/>
                <a:cs typeface="+mn-cs"/>
              </a:rPr>
              <a:t> 7</a:t>
            </a:r>
            <a:r>
              <a:rPr lang="en-US" sz="1200" kern="1200" dirty="0">
                <a:solidFill>
                  <a:schemeClr val="tx1"/>
                </a:solidFill>
                <a:effectLst/>
                <a:latin typeface="+mn-lt"/>
                <a:ea typeface="+mn-ea"/>
                <a:cs typeface="+mn-cs"/>
              </a:rPr>
              <a:t>), you’ll see that, if this level of analysis is not available within a program or submission, it may be requested from the publisher. </a:t>
            </a:r>
          </a:p>
        </p:txBody>
      </p:sp>
      <p:sp>
        <p:nvSpPr>
          <p:cNvPr id="4" name="Slide Number Placeholder 3"/>
          <p:cNvSpPr>
            <a:spLocks noGrp="1"/>
          </p:cNvSpPr>
          <p:nvPr>
            <p:ph type="sldNum" sz="quarter" idx="10"/>
          </p:nvPr>
        </p:nvSpPr>
        <p:spPr/>
        <p:txBody>
          <a:bodyPr/>
          <a:lstStyle/>
          <a:p>
            <a:fld id="{95FA5B0E-8558-45BD-B1C6-E80503665E4C}" type="slidenum">
              <a:rPr lang="en-US" smtClean="0"/>
              <a:t>44</a:t>
            </a:fld>
            <a:endParaRPr lang="en-US" dirty="0"/>
          </a:p>
        </p:txBody>
      </p:sp>
    </p:spTree>
    <p:extLst>
      <p:ext uri="{BB962C8B-B14F-4D97-AF65-F5344CB8AC3E}">
        <p14:creationId xmlns:p14="http://schemas.microsoft.com/office/powerpoint/2010/main" val="33677654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5" name="Shape 4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p>
          <a:p>
            <a:pPr marL="0" marR="0" lvl="0" indent="0" algn="l" rtl="0">
              <a:spcBef>
                <a:spcPts val="0"/>
              </a:spcBef>
              <a:buClr>
                <a:schemeClr val="dk1"/>
              </a:buClr>
              <a:buSzPct val="25000"/>
              <a:buFont typeface="Calibri"/>
              <a:buNone/>
            </a:pPr>
            <a:r>
              <a:rPr lang="en-US" sz="1200" kern="1200" dirty="0">
                <a:solidFill>
                  <a:schemeClr val="tx1"/>
                </a:solidFill>
                <a:effectLst/>
                <a:latin typeface="+mn-lt"/>
                <a:ea typeface="+mn-ea"/>
                <a:cs typeface="+mn-cs"/>
              </a:rPr>
              <a:t>Considering IMET Non-Negotiable 1A, what might we look for in aligned materials?  Let’s take a look at some examples and non-examples from real materials.</a:t>
            </a: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in handout on p. 17.</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We’ll begin with a non-example.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example is drawn from a grade 4 basal series.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teacher is only provided a Lexile measure with the options of whole group, small group, or independent for the close reading lesson. There is no guidance on qualitative text complexity, just a Lexile measure.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Discerning examples from non-examples when reviewing is essential, both to help calibrate and to support ratings with evidence. </a:t>
            </a:r>
          </a:p>
        </p:txBody>
      </p:sp>
      <p:sp>
        <p:nvSpPr>
          <p:cNvPr id="476" name="Shape 4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45</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088400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3" name="Shape 4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1200" b="1" i="0" u="none" strike="noStrike" cap="none" baseline="0" dirty="0">
                <a:solidFill>
                  <a:schemeClr val="dk1"/>
                </a:solidFill>
                <a:latin typeface="Calibri"/>
                <a:ea typeface="Calibri"/>
                <a:cs typeface="Calibri"/>
                <a:sym typeface="Calibri"/>
              </a:rPr>
              <a:t>Big Idea: </a:t>
            </a:r>
          </a:p>
          <a:p>
            <a:r>
              <a:rPr lang="en-US" sz="1200" kern="1200" dirty="0">
                <a:solidFill>
                  <a:schemeClr val="tx1"/>
                </a:solidFill>
                <a:effectLst/>
                <a:latin typeface="+mn-lt"/>
                <a:ea typeface="+mn-ea"/>
                <a:cs typeface="+mn-cs"/>
              </a:rPr>
              <a:t>In materials, there should be evidence that this qualitative analysis has been done on all significant texts. This indicates materials are appropriately placed in terms of complexity building from 2-12, and that the analysis has been used to guide instruction. </a:t>
            </a:r>
          </a:p>
          <a:p>
            <a:pPr marL="0" marR="0" lvl="0" indent="0" algn="l" rtl="0">
              <a:spcBef>
                <a:spcPts val="0"/>
              </a:spcBef>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mn-lt"/>
                <a:ea typeface="Calibri"/>
                <a:cs typeface="Calibri"/>
                <a:sym typeface="Calibri"/>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handout on pp. 17-18.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type of systematic analysis takes practice and time. In a comprehensive submission, this information should be provided by the developer.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information is not provided, it should be gathered; otherwise, we won’t be sure we are getting rigorous content in front of our students. There is one more example in your packet.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publisher is providing text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complexity information, both quantitative and qualitative, for the teacher. This gives the teacher valuable information about why the text is placed as it is and how to best support students in accessing it.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participants text can be on either side of the band in any one dimension, or even more than one, but still within the band as a whole.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teams might choose to verify that the analysis provided by publishers is accurate as they read and review individual lessons or units. </a:t>
            </a:r>
          </a:p>
        </p:txBody>
      </p:sp>
      <p:sp>
        <p:nvSpPr>
          <p:cNvPr id="484" name="Shape 4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46</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810963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a:t>
            </a:r>
            <a:r>
              <a:rPr lang="en-US" baseline="0" dirty="0"/>
              <a:t> </a:t>
            </a:r>
          </a:p>
          <a:p>
            <a:r>
              <a:rPr lang="en-US" baseline="0" dirty="0"/>
              <a:t>This is an example of connected texts included in Ready Gen, grade 2. The text on the left, </a:t>
            </a:r>
            <a:r>
              <a:rPr lang="en-US" i="1" baseline="0" dirty="0"/>
              <a:t>The Earth Dragon Awakes</a:t>
            </a:r>
            <a:r>
              <a:rPr lang="en-US" baseline="0" dirty="0"/>
              <a:t>, is labeled as the anchor text, with other supporting texts placed with it in materials. </a:t>
            </a:r>
          </a:p>
          <a:p>
            <a:endParaRPr lang="en-US" b="1" baseline="0" dirty="0"/>
          </a:p>
          <a:p>
            <a:r>
              <a:rPr lang="en-US" b="1" baseline="0" dirty="0"/>
              <a:t>Details:</a:t>
            </a:r>
          </a:p>
          <a:p>
            <a:pPr marL="171450" indent="-171450">
              <a:buFont typeface="Arial"/>
              <a:buChar char="•"/>
            </a:pPr>
            <a:r>
              <a:rPr lang="en-US" b="0" baseline="0" dirty="0"/>
              <a:t>The expectation is that these texts are complex and worthy of spending instructional time with all students.</a:t>
            </a:r>
          </a:p>
          <a:p>
            <a:pPr marL="171450" indent="-171450">
              <a:buFont typeface="Arial"/>
              <a:buChar char="•"/>
            </a:pPr>
            <a:r>
              <a:rPr lang="en-US" b="0" baseline="0" dirty="0"/>
              <a:t>This is an example of the high-quality text selections you’d expect to see as evidence of AC Metric 1B. </a:t>
            </a:r>
          </a:p>
          <a:p>
            <a:pPr marL="171450" indent="-171450">
              <a:buFont typeface="Arial"/>
              <a:buChar char="•"/>
            </a:pPr>
            <a:r>
              <a:rPr lang="en-US" b="0" baseline="0" dirty="0"/>
              <a:t>To fully ascertain the quality of texts, it is recommended that reviewers read a representative sample of passages/texts to discern whether the texts are content-rich and are worthy of multiple reads, etc. </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47</a:t>
            </a:fld>
            <a:endParaRPr lang="en-US" dirty="0"/>
          </a:p>
        </p:txBody>
      </p:sp>
    </p:spTree>
    <p:extLst>
      <p:ext uri="{BB962C8B-B14F-4D97-AF65-F5344CB8AC3E}">
        <p14:creationId xmlns:p14="http://schemas.microsoft.com/office/powerpoint/2010/main" val="2994199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 </a:t>
            </a:r>
          </a:p>
          <a:p>
            <a:r>
              <a:rPr lang="en-US" sz="1200" kern="1200" dirty="0">
                <a:solidFill>
                  <a:schemeClr val="tx1"/>
                </a:solidFill>
                <a:effectLst/>
                <a:latin typeface="+mn-lt"/>
                <a:ea typeface="+mn-ea"/>
                <a:cs typeface="+mn-cs"/>
              </a:rPr>
              <a:t>At this point when evaluating materials, an evidentiary statement is crafted to summarize the findings around Non-Negotiable 1.</a:t>
            </a:r>
            <a:endParaRPr lang="en-US" b="1" baseline="0" dirty="0"/>
          </a:p>
          <a:p>
            <a:endParaRPr lang="en-US" b="1"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materials meet the metrics for  Non-Negotiable 1,depending</a:t>
            </a:r>
            <a:r>
              <a:rPr lang="en-US" sz="1200" kern="1200" baseline="0" dirty="0">
                <a:solidFill>
                  <a:schemeClr val="tx1"/>
                </a:solidFill>
                <a:effectLst/>
                <a:latin typeface="+mn-lt"/>
                <a:ea typeface="+mn-ea"/>
                <a:cs typeface="+mn-cs"/>
              </a:rPr>
              <a:t> on the purpose for the review,</a:t>
            </a:r>
            <a:r>
              <a:rPr lang="en-US" sz="1200" kern="1200" dirty="0">
                <a:solidFill>
                  <a:schemeClr val="tx1"/>
                </a:solidFill>
                <a:effectLst/>
                <a:latin typeface="+mn-lt"/>
                <a:ea typeface="+mn-ea"/>
                <a:cs typeface="+mn-cs"/>
              </a:rPr>
              <a:t> the</a:t>
            </a:r>
            <a:r>
              <a:rPr lang="en-US" sz="1200" kern="1200" baseline="0" dirty="0">
                <a:solidFill>
                  <a:schemeClr val="tx1"/>
                </a:solidFill>
                <a:effectLst/>
                <a:latin typeface="+mn-lt"/>
                <a:ea typeface="+mn-ea"/>
                <a:cs typeface="+mn-cs"/>
              </a:rPr>
              <a:t> review team should move on to Alignment Criteria 1and consider the alignment of the included texts, or move on to Non-Negotiable 2 before deciding whether to go deeper in analyzing alignment.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it does not meet, the team will need to consider protocols for next steps. Does the publisher need to provide a list of text complexity measures of the texts included? Does the team need to do the analysis? These are points to consider in drafting your own review protocol.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are now going to take the IMET out of order, as you might during a real review, and move on to Alignment Criterion 1, which provides a look at the texts included in a submission in more in depth. </a:t>
            </a:r>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48</a:t>
            </a:fld>
            <a:endParaRPr lang="en-US" dirty="0"/>
          </a:p>
        </p:txBody>
      </p:sp>
    </p:spTree>
    <p:extLst>
      <p:ext uri="{BB962C8B-B14F-4D97-AF65-F5344CB8AC3E}">
        <p14:creationId xmlns:p14="http://schemas.microsoft.com/office/powerpoint/2010/main" val="190267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Estimated time for slides 50</a:t>
            </a:r>
            <a:r>
              <a:rPr lang="en-US" sz="1200" i="1" kern="1200" baseline="0" dirty="0">
                <a:solidFill>
                  <a:schemeClr val="tx1"/>
                </a:solidFill>
                <a:effectLst/>
                <a:latin typeface="+mn-lt"/>
                <a:ea typeface="+mn-ea"/>
                <a:cs typeface="+mn-cs"/>
              </a:rPr>
              <a:t> - 58</a:t>
            </a:r>
            <a:r>
              <a:rPr lang="en-US" sz="1200" i="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45</a:t>
            </a:r>
            <a:r>
              <a:rPr lang="en-US" sz="1200" b="1" i="1" kern="1200" baseline="0" dirty="0">
                <a:solidFill>
                  <a:schemeClr val="tx1"/>
                </a:solidFill>
                <a:effectLst/>
                <a:latin typeface="+mn-lt"/>
                <a:ea typeface="+mn-ea"/>
                <a:cs typeface="+mn-cs"/>
              </a:rPr>
              <a:t> minutes</a:t>
            </a:r>
            <a:endParaRPr lang="en-US" sz="1200" b="1"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b="1" dirty="0"/>
              <a:t>Big Idea:</a:t>
            </a:r>
            <a:r>
              <a:rPr lang="en-US" b="1" baseline="0" dirty="0"/>
              <a:t> </a:t>
            </a:r>
          </a:p>
          <a:p>
            <a:r>
              <a:rPr lang="en-US" baseline="0" dirty="0"/>
              <a:t>We are now going to move to Alignment Criterion 1, the Range and Quality of Texts, to continue our study of the texts included in materials.  </a:t>
            </a:r>
          </a:p>
          <a:p>
            <a:endParaRPr lang="en-US" b="1" baseline="0" dirty="0"/>
          </a:p>
          <a:p>
            <a:r>
              <a:rPr lang="en-US" b="1" baseline="0" dirty="0"/>
              <a:t>Details: </a:t>
            </a:r>
          </a:p>
          <a:p>
            <a:pPr marL="171450" indent="-171450">
              <a:buFont typeface="Arial"/>
              <a:buChar char="•"/>
            </a:pPr>
            <a:r>
              <a:rPr lang="en-US" b="0" baseline="0" dirty="0"/>
              <a:t>We’ve found that when training on the IMET, it is easier to work through Non-Negotiable 1 and Alignment Criteria 1 together, and then move to the next Non-Negotiable with the related Alignment Criteria in sequence.</a:t>
            </a:r>
          </a:p>
        </p:txBody>
      </p:sp>
      <p:sp>
        <p:nvSpPr>
          <p:cNvPr id="4" name="Slide Number Placeholder 3"/>
          <p:cNvSpPr>
            <a:spLocks noGrp="1"/>
          </p:cNvSpPr>
          <p:nvPr>
            <p:ph type="sldNum" sz="quarter" idx="10"/>
          </p:nvPr>
        </p:nvSpPr>
        <p:spPr/>
        <p:txBody>
          <a:bodyPr/>
          <a:lstStyle/>
          <a:p>
            <a:fld id="{87BD8A4C-6D1B-3B4B-98CA-A63C166858A7}" type="slidenum">
              <a:rPr lang="en-US" smtClean="0"/>
              <a:t>49</a:t>
            </a:fld>
            <a:endParaRPr lang="en-US" dirty="0"/>
          </a:p>
        </p:txBody>
      </p:sp>
    </p:spTree>
    <p:extLst>
      <p:ext uri="{BB962C8B-B14F-4D97-AF65-F5344CB8AC3E}">
        <p14:creationId xmlns:p14="http://schemas.microsoft.com/office/powerpoint/2010/main" val="276370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Adjust this agenda based on your time allocation</a:t>
            </a:r>
            <a:r>
              <a:rPr lang="en-US" dirty="0"/>
              <a:t>. </a:t>
            </a:r>
          </a:p>
          <a:p>
            <a:endParaRPr lang="en-US" b="1" dirty="0"/>
          </a:p>
          <a:p>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frame for the day-</a:t>
            </a:r>
            <a:r>
              <a:rPr lang="en-US" sz="1200" kern="1200" baseline="0" dirty="0">
                <a:solidFill>
                  <a:schemeClr val="tx1"/>
                </a:solidFill>
                <a:effectLst/>
                <a:latin typeface="+mn-lt"/>
                <a:ea typeface="+mn-ea"/>
                <a:cs typeface="+mn-cs"/>
              </a:rPr>
              <a:t> we’re going to focus on getting to know the IMET and the first Non-Negotiable and Alignment Criteria, focused on the quality of the texts included in a program. </a:t>
            </a:r>
            <a:endParaRPr lang="en-US" sz="1200" kern="1200" dirty="0">
              <a:solidFill>
                <a:schemeClr val="tx1"/>
              </a:solidFill>
              <a:effectLst/>
              <a:latin typeface="+mn-lt"/>
              <a:ea typeface="+mn-ea"/>
              <a:cs typeface="+mn-cs"/>
            </a:endParaRPr>
          </a:p>
          <a:p>
            <a:endParaRPr lang="en-US"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Today we will work through the background information that led to the development of the IMET, and the goals of the Common</a:t>
            </a:r>
            <a:r>
              <a:rPr lang="en-US" sz="1200" kern="1200" baseline="0" dirty="0">
                <a:solidFill>
                  <a:schemeClr val="tx1"/>
                </a:solidFill>
                <a:effectLst/>
                <a:latin typeface="+mn-lt"/>
                <a:ea typeface="+mn-ea"/>
                <a:cs typeface="+mn-cs"/>
              </a:rPr>
              <a:t> Core Shifts.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We’ll walk through the </a:t>
            </a:r>
            <a:r>
              <a:rPr lang="en-US" sz="1200" kern="1200" dirty="0">
                <a:solidFill>
                  <a:schemeClr val="tx1"/>
                </a:solidFill>
                <a:effectLst/>
                <a:latin typeface="+mn-lt"/>
                <a:ea typeface="+mn-ea"/>
                <a:cs typeface="+mn-cs"/>
              </a:rPr>
              <a:t>first Non-Negotiable criterion in the IMET: High-qualit</a:t>
            </a:r>
            <a:r>
              <a:rPr lang="en-US" sz="1200" kern="1200" baseline="0" dirty="0">
                <a:solidFill>
                  <a:schemeClr val="tx1"/>
                </a:solidFill>
                <a:effectLst/>
                <a:latin typeface="+mn-lt"/>
                <a:ea typeface="+mn-ea"/>
                <a:cs typeface="+mn-cs"/>
              </a:rPr>
              <a:t>y Text </a:t>
            </a:r>
            <a:r>
              <a:rPr lang="en-US" sz="1200" kern="1200" dirty="0">
                <a:solidFill>
                  <a:schemeClr val="tx1"/>
                </a:solidFill>
                <a:effectLst/>
                <a:latin typeface="+mn-lt"/>
                <a:ea typeface="+mn-ea"/>
                <a:cs typeface="+mn-cs"/>
              </a:rPr>
              <a:t>and take</a:t>
            </a:r>
            <a:r>
              <a:rPr lang="en-US" sz="1200" kern="1200" baseline="0" dirty="0">
                <a:solidFill>
                  <a:schemeClr val="tx1"/>
                </a:solidFill>
                <a:effectLst/>
                <a:latin typeface="+mn-lt"/>
                <a:ea typeface="+mn-ea"/>
                <a:cs typeface="+mn-cs"/>
              </a:rPr>
              <a:t> a closer look at the Alignment Criterion that goes along with this NN.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We’ll do some examining of texts and tasks associated with a submission along the way, considering what well-aligned materials include.</a:t>
            </a:r>
          </a:p>
        </p:txBody>
      </p:sp>
      <p:sp>
        <p:nvSpPr>
          <p:cNvPr id="4" name="Slide Number Placeholder 3"/>
          <p:cNvSpPr>
            <a:spLocks noGrp="1"/>
          </p:cNvSpPr>
          <p:nvPr>
            <p:ph type="sldNum" sz="quarter" idx="10"/>
          </p:nvPr>
        </p:nvSpPr>
        <p:spPr/>
        <p:txBody>
          <a:bodyPr/>
          <a:lstStyle/>
          <a:p>
            <a:fld id="{87BD8A4C-6D1B-3B4B-98CA-A63C166858A7}" type="slidenum">
              <a:rPr lang="en-US" smtClean="0"/>
              <a:t>5</a:t>
            </a:fld>
            <a:endParaRPr lang="en-US" dirty="0"/>
          </a:p>
        </p:txBody>
      </p:sp>
    </p:spTree>
    <p:extLst>
      <p:ext uri="{BB962C8B-B14F-4D97-AF65-F5344CB8AC3E}">
        <p14:creationId xmlns:p14="http://schemas.microsoft.com/office/powerpoint/2010/main" val="1417618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dirty="0"/>
              <a:t>Big</a:t>
            </a:r>
            <a:r>
              <a:rPr lang="en-US" b="1" i="0" baseline="0" dirty="0"/>
              <a:t>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t>
            </a:r>
            <a:r>
              <a:rPr lang="en-US" sz="1200" kern="1200" dirty="0">
                <a:solidFill>
                  <a:schemeClr val="tx1"/>
                </a:solidFill>
                <a:effectLst/>
                <a:latin typeface="Lucida Sans" panose="020B0602030504020204" pitchFamily="34" charset="0"/>
                <a:ea typeface="+mn-ea"/>
                <a:cs typeface="+mn-cs"/>
              </a:rPr>
              <a:t>three</a:t>
            </a:r>
            <a:r>
              <a:rPr lang="en-US" dirty="0">
                <a:latin typeface="Lucida Sans" panose="020B0602030504020204" pitchFamily="34" charset="0"/>
              </a:rPr>
              <a:t> </a:t>
            </a:r>
            <a:r>
              <a:rPr lang="en-US" b="0" dirty="0">
                <a:solidFill>
                  <a:schemeClr val="accent1"/>
                </a:solidFill>
                <a:latin typeface="Lucida Sans" panose="020B0602030504020204" pitchFamily="34" charset="0"/>
              </a:rPr>
              <a:t>Alignment Criteria that</a:t>
            </a:r>
            <a:r>
              <a:rPr lang="en-US" b="0" baseline="0" dirty="0">
                <a:solidFill>
                  <a:schemeClr val="accent1"/>
                </a:solidFill>
                <a:latin typeface="Lucida Sans" panose="020B0602030504020204" pitchFamily="34" charset="0"/>
              </a:rPr>
              <a:t> </a:t>
            </a:r>
            <a:r>
              <a:rPr lang="en-US" dirty="0">
                <a:latin typeface="Lucida Sans" panose="020B0602030504020204" pitchFamily="34" charset="0"/>
              </a:rPr>
              <a:t>support the Non-Negotiables.</a:t>
            </a:r>
            <a:r>
              <a:rPr lang="en-US" baseline="0" dirty="0">
                <a:latin typeface="Lucida Sans" panose="020B0602030504020204" pitchFamily="34" charset="0"/>
              </a:rPr>
              <a:t> </a:t>
            </a:r>
            <a:r>
              <a:rPr lang="en-US" sz="1200" kern="1200" dirty="0">
                <a:solidFill>
                  <a:schemeClr val="tx1"/>
                </a:solidFill>
                <a:effectLst/>
                <a:latin typeface="+mn-lt"/>
                <a:ea typeface="+mn-ea"/>
                <a:cs typeface="+mn-cs"/>
              </a:rPr>
              <a:t>This first Alignment Criterion guides reviewers in considering the range and quality of texts included in materials.</a:t>
            </a:r>
            <a:endParaRPr lang="en-US" b="0" i="0" baseline="0" dirty="0"/>
          </a:p>
          <a:p>
            <a:endParaRPr lang="en-US" b="0" i="0" baseline="0" dirty="0"/>
          </a:p>
          <a:p>
            <a:r>
              <a:rPr lang="en-US" b="1" i="0"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Alignment</a:t>
            </a:r>
            <a:r>
              <a:rPr lang="en-US" sz="1200" kern="1200" baseline="0" dirty="0">
                <a:solidFill>
                  <a:schemeClr val="tx1"/>
                </a:solidFill>
                <a:effectLst/>
                <a:latin typeface="+mn-lt"/>
                <a:ea typeface="+mn-ea"/>
                <a:cs typeface="+mn-cs"/>
              </a:rPr>
              <a:t> Criterion 1 leads reviewers in analyzing the texts included in any submission. The metrics guide reviewers to look for evidence of alignment.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 there a wide range of texts of varying complexity included for a variety of educational purposes?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Are the genres and characteristics of texts called for by the standards well represented?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Do materials include a range</a:t>
            </a:r>
            <a:r>
              <a:rPr lang="en-US" sz="1200" kern="1200" baseline="0" dirty="0">
                <a:solidFill>
                  <a:schemeClr val="tx1"/>
                </a:solidFill>
                <a:effectLst/>
                <a:latin typeface="+mn-lt"/>
                <a:ea typeface="+mn-ea"/>
                <a:cs typeface="+mn-cs"/>
              </a:rPr>
              <a:t> and volume</a:t>
            </a:r>
            <a:r>
              <a:rPr lang="en-US" sz="1200" kern="1200" dirty="0">
                <a:solidFill>
                  <a:schemeClr val="tx1"/>
                </a:solidFill>
                <a:effectLst/>
                <a:latin typeface="+mn-lt"/>
                <a:ea typeface="+mn-ea"/>
                <a:cs typeface="+mn-cs"/>
              </a:rPr>
              <a:t> of texts so</a:t>
            </a:r>
            <a:r>
              <a:rPr lang="en-US" sz="1200" kern="1200" baseline="0" dirty="0">
                <a:solidFill>
                  <a:schemeClr val="tx1"/>
                </a:solidFill>
                <a:effectLst/>
                <a:latin typeface="+mn-lt"/>
                <a:ea typeface="+mn-ea"/>
                <a:cs typeface="+mn-cs"/>
              </a:rPr>
              <a:t> students have opportunities to practice reading and rereading so they become fluent readers?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We’ll take a closer look at each of the associated metrics now.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&lt;Allow participants to read the Alignment Criterion and metrics on page 17 of the IMET.&gt;</a:t>
            </a:r>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50</a:t>
            </a:fld>
            <a:endParaRPr lang="en-US" dirty="0"/>
          </a:p>
        </p:txBody>
      </p:sp>
    </p:spTree>
    <p:extLst>
      <p:ext uri="{BB962C8B-B14F-4D97-AF65-F5344CB8AC3E}">
        <p14:creationId xmlns:p14="http://schemas.microsoft.com/office/powerpoint/2010/main" val="2110661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i="1" baseline="0" dirty="0"/>
              <a:t>First click brings up the 3 grade bands.  As you continue clicking (per the instruction in Details, below), the percentages for each band will appear on the screen. This slide provides background for AC 1A.  </a:t>
            </a:r>
          </a:p>
          <a:p>
            <a:endParaRPr lang="en-US" b="1" dirty="0"/>
          </a:p>
          <a:p>
            <a:r>
              <a:rPr lang="en-US" b="1" dirty="0"/>
              <a:t>Big Idea: </a:t>
            </a:r>
          </a:p>
          <a:p>
            <a:r>
              <a:rPr lang="en-US" dirty="0"/>
              <a:t>When we think</a:t>
            </a:r>
            <a:r>
              <a:rPr lang="en-US" baseline="0" dirty="0"/>
              <a:t> about the balance of texts used in instruction, what should that look like to adequately prepare students for college and career by 12</a:t>
            </a:r>
            <a:r>
              <a:rPr lang="en-US" baseline="30000" dirty="0"/>
              <a:t>th</a:t>
            </a:r>
            <a:r>
              <a:rPr lang="en-US" baseline="0" dirty="0"/>
              <a:t> grade? This recommendation in the Standards aims to align instruction with the NAEP Reading Framework. </a:t>
            </a:r>
            <a:endParaRPr lang="en-US" dirty="0"/>
          </a:p>
          <a:p>
            <a:endParaRPr lang="en-US" dirty="0"/>
          </a:p>
          <a:p>
            <a:r>
              <a:rPr lang="en-US" b="1" dirty="0"/>
              <a:t>Details:</a:t>
            </a:r>
          </a:p>
          <a:p>
            <a:r>
              <a:rPr lang="en-US" dirty="0"/>
              <a:t>&lt;Allow participants a moment to read through the slide,</a:t>
            </a:r>
            <a:r>
              <a:rPr lang="en-US" baseline="0" dirty="0"/>
              <a:t> then ask them to guess the balance for each grade band.&gt; </a:t>
            </a:r>
            <a:endParaRPr lang="en-US" dirty="0"/>
          </a:p>
          <a:p>
            <a:pPr marL="171450" indent="-171450">
              <a:buFont typeface="Arial"/>
              <a:buChar char="•"/>
            </a:pPr>
            <a:r>
              <a:rPr lang="en-US" dirty="0"/>
              <a:t>It may be good to note that the governors who sponsored the CCSS made a specific request</a:t>
            </a:r>
            <a:r>
              <a:rPr lang="en-US" baseline="0" dirty="0"/>
              <a:t> that the NAEP framework be honored in the CCSS.</a:t>
            </a:r>
          </a:p>
          <a:p>
            <a:pPr marL="171450" indent="-171450">
              <a:buFont typeface="Arial" panose="020B0604020202020204" pitchFamily="34" charset="0"/>
              <a:buChar char="•"/>
            </a:pPr>
            <a:r>
              <a:rPr lang="en-US" dirty="0"/>
              <a:t>Three things to remember as you evaluate instructional and assessment materials for range of texts:</a:t>
            </a:r>
          </a:p>
          <a:p>
            <a:pPr marL="628650" lvl="1" indent="-171450">
              <a:buFont typeface="Arial" panose="020B0604020202020204" pitchFamily="34" charset="0"/>
              <a:buChar char="•"/>
            </a:pPr>
            <a:r>
              <a:rPr lang="en-US" dirty="0"/>
              <a:t>Literary nonfiction should be classified as informational text.</a:t>
            </a:r>
          </a:p>
          <a:p>
            <a:pPr marL="628650" lvl="1" indent="-171450">
              <a:buFont typeface="Arial" panose="020B0604020202020204" pitchFamily="34" charset="0"/>
              <a:buChar char="•"/>
            </a:pPr>
            <a:r>
              <a:rPr lang="en-US" dirty="0"/>
              <a:t>The percentages of informational texts are 50% in ES,  55% in MS, and 70% in HS. </a:t>
            </a:r>
          </a:p>
          <a:p>
            <a:pPr marL="628650" lvl="1" indent="-171450">
              <a:buFont typeface="Arial" panose="020B0604020202020204" pitchFamily="34" charset="0"/>
              <a:buChar char="•"/>
            </a:pPr>
            <a:r>
              <a:rPr lang="en-US" dirty="0"/>
              <a:t>Teaching informational text is a shared responsibility with science and history teachers in MS and HS, but assessments should reflect the required percentages at those grades.</a:t>
            </a:r>
          </a:p>
          <a:p>
            <a:pPr marL="171450" lvl="0" indent="-171450">
              <a:buFont typeface="Arial" pitchFamily="34" charset="0"/>
              <a:buChar char="•"/>
            </a:pPr>
            <a:r>
              <a:rPr lang="en-US" dirty="0"/>
              <a:t>The question may arise that, given the above, how much informational text should be in secondary</a:t>
            </a:r>
            <a:r>
              <a:rPr lang="en-US" baseline="0" dirty="0"/>
              <a:t> school ELA programs. The Standards don’t supply an answer to this. Some would say, and have, that everything that is read in science, technical subjects and social studies is informational so English classes should have only narrative fiction or literature. A substantial amount of text, though not necessarily a majority, in English classes should  be informational.  </a:t>
            </a:r>
            <a:endParaRPr lang="en-US" dirty="0"/>
          </a:p>
          <a:p>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51</a:t>
            </a:fld>
            <a:endParaRPr lang="en-US" dirty="0"/>
          </a:p>
        </p:txBody>
      </p:sp>
    </p:spTree>
    <p:extLst>
      <p:ext uri="{BB962C8B-B14F-4D97-AF65-F5344CB8AC3E}">
        <p14:creationId xmlns:p14="http://schemas.microsoft.com/office/powerpoint/2010/main" val="4529321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Big Idea: </a:t>
            </a:r>
          </a:p>
          <a:p>
            <a:r>
              <a:rPr lang="en-US" sz="1200" kern="1200" dirty="0">
                <a:solidFill>
                  <a:schemeClr val="tx1"/>
                </a:solidFill>
                <a:effectLst/>
                <a:latin typeface="+mn-lt"/>
                <a:ea typeface="+mn-ea"/>
                <a:cs typeface="+mn-cs"/>
              </a:rPr>
              <a:t>The CCSS outline the range of text types to be used instructionally so students are practicing with and learning about a wide range of materials.</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latin typeface="Calibri"/>
              </a:rPr>
            </a:br>
            <a:r>
              <a:rPr lang="en-US" b="1" baseline="0" dirty="0"/>
              <a:t>Details: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Found on p. 19 of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state standards might not contain this exact wording, but the intention of rigorous standards for all students would include a range of text characteristics and genres.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example, when our IMET group was reviewing a common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program, it was noted that only one poem was included in the year of instruction. Teachers didn’t feel that was sufficient. This AC addresses this range of texts. </a:t>
            </a:r>
          </a:p>
          <a:p>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95FA5B0E-8558-45BD-B1C6-E80503665E4C}" type="slidenum">
              <a:rPr lang="en-US" smtClean="0"/>
              <a:t>52</a:t>
            </a:fld>
            <a:endParaRPr lang="en-US" dirty="0"/>
          </a:p>
        </p:txBody>
      </p:sp>
    </p:spTree>
    <p:extLst>
      <p:ext uri="{BB962C8B-B14F-4D97-AF65-F5344CB8AC3E}">
        <p14:creationId xmlns:p14="http://schemas.microsoft.com/office/powerpoint/2010/main" val="22150252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baseline="0" dirty="0"/>
              <a:t> </a:t>
            </a:r>
            <a:r>
              <a:rPr lang="en-US" b="1" dirty="0"/>
              <a:t>Big Idea: </a:t>
            </a:r>
            <a:r>
              <a:rPr lang="en-US" dirty="0"/>
              <a:t> </a:t>
            </a:r>
          </a:p>
          <a:p>
            <a:r>
              <a:rPr lang="en-US" dirty="0"/>
              <a:t>AC 1C points to the need for</a:t>
            </a:r>
            <a:r>
              <a:rPr lang="en-US" baseline="0" dirty="0"/>
              <a:t> students to not only be reading anchor texts full class, but to include a range and volume of reading practice that will help intentionally build their reading fluency.</a:t>
            </a:r>
          </a:p>
          <a:p>
            <a:endParaRPr lang="en-US" dirty="0"/>
          </a:p>
          <a:p>
            <a:r>
              <a:rPr lang="en-US" b="1" dirty="0"/>
              <a:t>Details:</a:t>
            </a:r>
          </a:p>
          <a:p>
            <a:pPr marL="171450" indent="-171450">
              <a:buFont typeface="Arial" panose="020B0604020202020204" pitchFamily="34" charset="0"/>
              <a:buChar char="•"/>
            </a:pPr>
            <a:r>
              <a:rPr lang="en-US" baseline="0" dirty="0"/>
              <a:t>Be sure to not only ensure that additional texts are included, but that they strategically build students’ ability in this area.</a:t>
            </a:r>
          </a:p>
          <a:p>
            <a:pPr marL="171450" indent="-171450">
              <a:buFont typeface="Arial" panose="020B0604020202020204" pitchFamily="34" charset="0"/>
              <a:buChar char="•"/>
            </a:pPr>
            <a:r>
              <a:rPr lang="en-US" baseline="0" dirty="0"/>
              <a:t>Note the texts intended to support fluency may be different from the qualitative and quantitative requirements of anchor texts.</a:t>
            </a:r>
          </a:p>
          <a:p>
            <a:pPr marL="171450" indent="-171450">
              <a:buFont typeface="Arial" panose="020B0604020202020204" pitchFamily="34" charset="0"/>
              <a:buChar char="•"/>
            </a:pPr>
            <a:r>
              <a:rPr lang="en-US" baseline="0" dirty="0"/>
              <a:t>This example is included in the handout on p. 20. </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53</a:t>
            </a:fld>
            <a:endParaRPr lang="en-US" dirty="0"/>
          </a:p>
        </p:txBody>
      </p:sp>
    </p:spTree>
    <p:extLst>
      <p:ext uri="{BB962C8B-B14F-4D97-AF65-F5344CB8AC3E}">
        <p14:creationId xmlns:p14="http://schemas.microsoft.com/office/powerpoint/2010/main" val="3325596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Big Idea: </a:t>
            </a:r>
            <a:r>
              <a:rPr lang="en-US" dirty="0"/>
              <a:t> </a:t>
            </a:r>
          </a:p>
          <a:p>
            <a:r>
              <a:rPr lang="en-US" dirty="0"/>
              <a:t>AC 1C points to the need for</a:t>
            </a:r>
            <a:r>
              <a:rPr lang="en-US" baseline="0" dirty="0"/>
              <a:t> students to not only be reading anchor texts full class, but to have a range and volume of reading that will help intentionally build their reading fluency.</a:t>
            </a:r>
          </a:p>
          <a:p>
            <a:endParaRPr lang="en-US" dirty="0"/>
          </a:p>
          <a:p>
            <a:r>
              <a:rPr lang="en-US" b="1" dirty="0"/>
              <a:t>Details:</a:t>
            </a:r>
          </a:p>
          <a:p>
            <a:pPr marL="171450" indent="-171450">
              <a:buFont typeface="Arial" panose="020B0604020202020204" pitchFamily="34" charset="0"/>
              <a:buChar char="•"/>
            </a:pPr>
            <a:r>
              <a:rPr lang="en-US" baseline="0" dirty="0"/>
              <a:t>This grade 6 example from Collections shows the varied types of texts students see in a series of lessons, all for a range of purposes. </a:t>
            </a:r>
          </a:p>
          <a:p>
            <a:pPr marL="171450" indent="-171450">
              <a:buFont typeface="Arial" panose="020B0604020202020204" pitchFamily="34" charset="0"/>
              <a:buChar char="•"/>
            </a:pPr>
            <a:r>
              <a:rPr lang="en-US" baseline="0" dirty="0"/>
              <a:t>The example is in the handout on p. 21.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54</a:t>
            </a:fld>
            <a:endParaRPr lang="en-US" dirty="0"/>
          </a:p>
        </p:txBody>
      </p:sp>
    </p:spTree>
    <p:extLst>
      <p:ext uri="{BB962C8B-B14F-4D97-AF65-F5344CB8AC3E}">
        <p14:creationId xmlns:p14="http://schemas.microsoft.com/office/powerpoint/2010/main" val="30295978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a:t>
            </a:r>
            <a:r>
              <a:rPr lang="en-US" b="1" baseline="0" dirty="0"/>
              <a:t> Idea: </a:t>
            </a:r>
          </a:p>
          <a:p>
            <a:r>
              <a:rPr lang="en-US" sz="1200" kern="1200" dirty="0">
                <a:solidFill>
                  <a:schemeClr val="tx1"/>
                </a:solidFill>
                <a:effectLst/>
                <a:latin typeface="+mn-lt"/>
                <a:ea typeface="+mn-ea"/>
                <a:cs typeface="+mn-cs"/>
              </a:rPr>
              <a:t>In your handout are 2 excerpts from comprehensive materials (on pp.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22-29). Using the IMET criteria metrics, look over the excerpts to find evidence of alignment for Alignment Criterion 1.</a:t>
            </a:r>
          </a:p>
          <a:p>
            <a:br>
              <a:rPr lang="en-US" baseline="0" dirty="0">
                <a:latin typeface="Calibri"/>
              </a:rPr>
            </a:br>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The two examples begin with Louisiana Guidebook excerpt on pp. 22-27 and Expeditionary Learning from </a:t>
            </a:r>
            <a:r>
              <a:rPr lang="en-US" sz="1200" kern="1200" dirty="0" err="1">
                <a:solidFill>
                  <a:schemeClr val="tx1"/>
                </a:solidFill>
                <a:effectLst/>
                <a:latin typeface="+mn-lt"/>
                <a:ea typeface="+mn-ea"/>
                <a:cs typeface="+mn-cs"/>
              </a:rPr>
              <a:t>EngageNY</a:t>
            </a:r>
            <a:r>
              <a:rPr lang="en-US" sz="1200" kern="1200" dirty="0">
                <a:solidFill>
                  <a:schemeClr val="tx1"/>
                </a:solidFill>
                <a:effectLst/>
                <a:latin typeface="+mn-lt"/>
                <a:ea typeface="+mn-ea"/>
                <a:cs typeface="+mn-cs"/>
              </a:rPr>
              <a:t> on pp. 28-29. Both examples should be used for the activity.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evidence can you find of text balance, a range of text types, and</a:t>
            </a:r>
            <a:r>
              <a:rPr lang="en-US" sz="1200" kern="1200" baseline="0" dirty="0">
                <a:solidFill>
                  <a:schemeClr val="tx1"/>
                </a:solidFill>
                <a:effectLst/>
                <a:latin typeface="+mn-lt"/>
                <a:ea typeface="+mn-ea"/>
                <a:cs typeface="+mn-cs"/>
              </a:rPr>
              <a:t> the inclusion of texts to practice and achieve reading fluency</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your evidence on your IMET and be prepared to share.” </a:t>
            </a:r>
          </a:p>
          <a:p>
            <a:endParaRPr lang="en-US" b="1" baseline="0" dirty="0"/>
          </a:p>
          <a:p>
            <a:br>
              <a:rPr lang="en-US" b="1" dirty="0">
                <a:latin typeface="Calibri"/>
              </a:rPr>
            </a:br>
            <a:endParaRPr lang="en-US" b="1" dirty="0">
              <a:latin typeface="Calibri"/>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55</a:t>
            </a:fld>
            <a:endParaRPr lang="en-US" dirty="0"/>
          </a:p>
        </p:txBody>
      </p:sp>
    </p:spTree>
    <p:extLst>
      <p:ext uri="{BB962C8B-B14F-4D97-AF65-F5344CB8AC3E}">
        <p14:creationId xmlns:p14="http://schemas.microsoft.com/office/powerpoint/2010/main" val="38694048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b="0" dirty="0"/>
              <a:t>Share</a:t>
            </a:r>
            <a:r>
              <a:rPr lang="en-US" b="0" baseline="0" dirty="0"/>
              <a:t> evidence found for each metric. Note the places where more information would be needed.</a:t>
            </a:r>
            <a:endParaRPr lang="en-US" b="0" dirty="0"/>
          </a:p>
          <a:p>
            <a:endParaRPr lang="en-US" b="1" dirty="0"/>
          </a:p>
          <a:p>
            <a:r>
              <a:rPr lang="en-US" b="1" dirty="0"/>
              <a:t>Details: </a:t>
            </a:r>
          </a:p>
          <a:p>
            <a:pPr marL="171450" indent="-171450">
              <a:buFont typeface="Arial" panose="020B0604020202020204" pitchFamily="34" charset="0"/>
              <a:buChar char="•"/>
            </a:pPr>
            <a:r>
              <a:rPr lang="en-US" b="0" dirty="0"/>
              <a:t>Evidence might include:</a:t>
            </a:r>
          </a:p>
          <a:p>
            <a:pPr marL="628650" lvl="1" indent="-171450">
              <a:buFont typeface="Arial" panose="020B0604020202020204" pitchFamily="34" charset="0"/>
              <a:buChar char="•"/>
            </a:pPr>
            <a:r>
              <a:rPr lang="en-US" b="0" baseline="0" dirty="0"/>
              <a:t>AC 1A: Both programs appear to include a 50-50  balance of literary and informational text. </a:t>
            </a:r>
          </a:p>
          <a:p>
            <a:pPr marL="628650" lvl="1" indent="-171450">
              <a:buFont typeface="Arial" panose="020B0604020202020204" pitchFamily="34" charset="0"/>
              <a:buChar char="•"/>
            </a:pPr>
            <a:r>
              <a:rPr lang="en-US" b="0" baseline="0" dirty="0"/>
              <a:t>AC 1B: Anchor (central) texts are identified in the overviews. More information might be needed to ascertain that Standards-required text characteristics and genres are covered. This might be found in a text list or other overview documents. </a:t>
            </a:r>
          </a:p>
          <a:p>
            <a:pPr marL="628650" lvl="1" indent="-171450">
              <a:buFont typeface="Arial" panose="020B0604020202020204" pitchFamily="34" charset="0"/>
              <a:buChar char="•"/>
            </a:pPr>
            <a:r>
              <a:rPr lang="en-US" b="0" baseline="0" dirty="0"/>
              <a:t>AC 1C: There is not sufficient information included regarding fluency, though text sets are mentioned in the LA Guidebooks. Reviewers would need to look further into teacher directions and text lists provided by the publisher to gather appropriate evidence. </a:t>
            </a:r>
            <a:endParaRPr lang="en-US" b="0" dirty="0"/>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56</a:t>
            </a:fld>
            <a:endParaRPr lang="en-US" dirty="0"/>
          </a:p>
        </p:txBody>
      </p:sp>
    </p:spTree>
    <p:extLst>
      <p:ext uri="{BB962C8B-B14F-4D97-AF65-F5344CB8AC3E}">
        <p14:creationId xmlns:p14="http://schemas.microsoft.com/office/powerpoint/2010/main" val="5333425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a:t>
            </a:r>
            <a:r>
              <a:rPr lang="en-US" b="1" baseline="0" dirty="0"/>
              <a:t> Idea</a:t>
            </a:r>
            <a:r>
              <a:rPr lang="en-US" baseline="0" dirty="0"/>
              <a:t>: </a:t>
            </a:r>
          </a:p>
          <a:p>
            <a:r>
              <a:rPr lang="en-US" baseline="0" dirty="0"/>
              <a:t>Wherever you end the session, insert these questions and goals to reflect back on what is still unclear and what has been learned. </a:t>
            </a:r>
          </a:p>
          <a:p>
            <a:r>
              <a:rPr lang="en-US" baseline="0" dirty="0"/>
              <a:t> </a:t>
            </a:r>
            <a:endParaRPr lang="en-US" b="1" baseline="0" dirty="0"/>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57</a:t>
            </a:fld>
            <a:endParaRPr lang="en-US" dirty="0"/>
          </a:p>
        </p:txBody>
      </p:sp>
    </p:spTree>
    <p:extLst>
      <p:ext uri="{BB962C8B-B14F-4D97-AF65-F5344CB8AC3E}">
        <p14:creationId xmlns:p14="http://schemas.microsoft.com/office/powerpoint/2010/main" val="24811077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0" i="0" dirty="0"/>
              <a:t>:</a:t>
            </a:r>
          </a:p>
          <a:p>
            <a:r>
              <a:rPr lang="en-US" b="0" i="0" dirty="0"/>
              <a:t>How has our work today helped clarify</a:t>
            </a:r>
            <a:r>
              <a:rPr lang="en-US" b="0" i="0" baseline="0" dirty="0"/>
              <a:t> these goals? </a:t>
            </a:r>
            <a:endParaRPr lang="en-US" b="0" i="0" dirty="0"/>
          </a:p>
          <a:p>
            <a:endParaRPr lang="en-US" b="0" i="0" baseline="0" dirty="0"/>
          </a:p>
          <a:p>
            <a:r>
              <a:rPr lang="en-US" b="1" baseline="0" dirty="0"/>
              <a:t> </a:t>
            </a:r>
          </a:p>
        </p:txBody>
      </p:sp>
      <p:sp>
        <p:nvSpPr>
          <p:cNvPr id="4" name="Slide Number Placeholder 3"/>
          <p:cNvSpPr>
            <a:spLocks noGrp="1"/>
          </p:cNvSpPr>
          <p:nvPr>
            <p:ph type="sldNum" sz="quarter" idx="10"/>
          </p:nvPr>
        </p:nvSpPr>
        <p:spPr/>
        <p:txBody>
          <a:bodyPr/>
          <a:lstStyle/>
          <a:p>
            <a:fld id="{87BD8A4C-6D1B-3B4B-98CA-A63C166858A7}" type="slidenum">
              <a:rPr lang="en-US" smtClean="0"/>
              <a:t>58</a:t>
            </a:fld>
            <a:endParaRPr lang="en-US" dirty="0"/>
          </a:p>
        </p:txBody>
      </p:sp>
    </p:spTree>
    <p:extLst>
      <p:ext uri="{BB962C8B-B14F-4D97-AF65-F5344CB8AC3E}">
        <p14:creationId xmlns:p14="http://schemas.microsoft.com/office/powerpoint/2010/main" val="327810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b="0" dirty="0"/>
              <a:t>Norms</a:t>
            </a:r>
            <a:r>
              <a:rPr lang="en-US" b="0" baseline="0" dirty="0"/>
              <a:t> will help groups work effectively with the content in the IMET Modules. </a:t>
            </a:r>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 </a:t>
            </a:r>
          </a:p>
          <a:p>
            <a:pPr marL="0" marR="0" indent="0" algn="l" defTabSz="457200" rtl="0" eaLnBrk="1" fontAlgn="auto" latinLnBrk="0" hangingPunct="1">
              <a:lnSpc>
                <a:spcPct val="100000"/>
              </a:lnSpc>
              <a:spcBef>
                <a:spcPts val="0"/>
              </a:spcBef>
              <a:spcAft>
                <a:spcPts val="0"/>
              </a:spcAft>
              <a:buClrTx/>
              <a:buSzTx/>
              <a:buFontTx/>
              <a:buNone/>
              <a:tabLst/>
              <a:defRPr/>
            </a:pPr>
            <a:r>
              <a:rPr lang="en-US" b="0" i="1" dirty="0"/>
              <a:t>Optional:</a:t>
            </a:r>
            <a:r>
              <a:rPr lang="en-US" b="0" i="1" baseline="0" dirty="0"/>
              <a:t> If the group has established norms, insert here. If not, take the time to allow table groups to narrow down to 2 suggested norms and then chart the suggestions, noting repeats. Material needed: chart paper, markers</a:t>
            </a:r>
            <a:endParaRPr lang="en-US" b="0" i="1" dirty="0"/>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6</a:t>
            </a:fld>
            <a:endParaRPr lang="en-US" dirty="0"/>
          </a:p>
        </p:txBody>
      </p:sp>
    </p:spTree>
    <p:extLst>
      <p:ext uri="{BB962C8B-B14F-4D97-AF65-F5344CB8AC3E}">
        <p14:creationId xmlns:p14="http://schemas.microsoft.com/office/powerpoint/2010/main" val="19150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Big Idea</a:t>
            </a:r>
            <a:r>
              <a:rPr lang="en-US" sz="1200" b="0" i="0" u="none" strike="noStrike" cap="none" baseline="0" dirty="0">
                <a:solidFill>
                  <a:schemeClr val="dk1"/>
                </a:solidFill>
                <a:latin typeface="Arial"/>
                <a:ea typeface="Arial"/>
                <a:cs typeface="Arial"/>
                <a:sym typeface="Arial"/>
              </a:rPr>
              <a:t>: </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kern="1200" dirty="0">
                <a:solidFill>
                  <a:schemeClr val="tx1"/>
                </a:solidFill>
                <a:effectLst/>
                <a:latin typeface="+mn-lt"/>
                <a:ea typeface="+mn-ea"/>
                <a:cs typeface="+mn-cs"/>
              </a:rPr>
              <a:t>As states adopted the Common Core State Standards (CCSS), there was demand for a tool to analyze instructional material alignment. States, districts and educators needed a common language for talking about and evaluating materials against the Common Core State Standards or any college- and career- ready standards. </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was</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nterest in reviews that</a:t>
            </a:r>
            <a:r>
              <a:rPr lang="en-US" sz="1200" kern="1200" baseline="0" dirty="0">
                <a:solidFill>
                  <a:schemeClr val="tx1"/>
                </a:solidFill>
                <a:effectLst/>
                <a:latin typeface="+mn-lt"/>
                <a:ea typeface="+mn-ea"/>
                <a:cs typeface="+mn-cs"/>
              </a:rPr>
              <a:t> would cross</a:t>
            </a:r>
            <a:r>
              <a:rPr lang="en-US" sz="1200" kern="1200" dirty="0">
                <a:solidFill>
                  <a:schemeClr val="tx1"/>
                </a:solidFill>
                <a:effectLst/>
                <a:latin typeface="+mn-lt"/>
                <a:ea typeface="+mn-ea"/>
                <a:cs typeface="+mn-cs"/>
              </a:rPr>
              <a:t> state lines so we could begin to answer the question together: What does alignment look like in materials?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Achieve, SAP, and Council of Chief State School Officers worked together to craft a toolkit to help stakeholders analyze alignment in materials.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IMET is one tool in a comprehensive toolkit available on achievethecore.org to support educators in identifying alignment in materials. </a:t>
            </a:r>
          </a:p>
          <a:p>
            <a:pPr marL="171450" indent="-171450">
              <a:buFont typeface="Arial" panose="020B0604020202020204" pitchFamily="34" charset="0"/>
              <a:buChar char="•"/>
            </a:pPr>
            <a:r>
              <a:rPr lang="en-US" sz="1200" b="0" i="0" u="none" strike="noStrike" cap="none" baseline="0" dirty="0">
                <a:solidFill>
                  <a:schemeClr val="dk1"/>
                </a:solidFill>
                <a:latin typeface="Arial"/>
                <a:ea typeface="Arial"/>
                <a:cs typeface="Arial"/>
                <a:sym typeface="Arial"/>
              </a:rPr>
              <a:t>The IMET went through a revision process in 2016 in order to better aid users.  The new version more clearly emphasizes building knowledge and attends to writing and vocabulary more explicitly, based on feedback from the field.</a:t>
            </a:r>
          </a:p>
        </p:txBody>
      </p:sp>
      <p:sp>
        <p:nvSpPr>
          <p:cNvPr id="267" name="Shape 2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7</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17074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a:t>
            </a:r>
            <a:r>
              <a:rPr lang="en-US" sz="1200" b="0" i="0" u="none" strike="noStrike" cap="none" baseline="0"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The adoption of the CCSS  across dozens of states presents a rare opportunity to align standards, materials, and assessment. The IMET criteria, developed because educators needed a common tool for identifying alignment to the Common Core State Standards, are drawn </a:t>
            </a:r>
            <a:r>
              <a:rPr lang="en-US" sz="1200" b="1" i="0" u="none" strike="noStrike" cap="none" baseline="0" dirty="0">
                <a:solidFill>
                  <a:schemeClr val="dk1"/>
                </a:solidFill>
                <a:latin typeface="Calibri"/>
                <a:ea typeface="Calibri"/>
                <a:cs typeface="Calibri"/>
                <a:sym typeface="Calibri"/>
              </a:rPr>
              <a:t>directly </a:t>
            </a:r>
            <a:r>
              <a:rPr lang="en-US" sz="1200" b="0" i="0" u="none" strike="noStrike" cap="none" baseline="0" dirty="0">
                <a:solidFill>
                  <a:schemeClr val="dk1"/>
                </a:solidFill>
                <a:latin typeface="Calibri"/>
                <a:ea typeface="Calibri"/>
                <a:cs typeface="Calibri"/>
                <a:sym typeface="Calibri"/>
              </a:rPr>
              <a:t>from the Standards themselves and the research from the Supplement to Appendix A of the CCSS on Text Complexity.  </a:t>
            </a: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endParaRPr lang="en-US" sz="1200" b="1" i="0" u="none" strike="noStrike" cap="none" baseline="0" dirty="0">
              <a:solidFill>
                <a:schemeClr val="dk1"/>
              </a:solidFill>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baseline="0" dirty="0">
                <a:solidFill>
                  <a:schemeClr val="dk1"/>
                </a:solidFill>
                <a:latin typeface="Arial"/>
                <a:ea typeface="Arial"/>
                <a:cs typeface="Arial"/>
                <a:sym typeface="Arial"/>
              </a:rPr>
              <a:t>Details:</a:t>
            </a:r>
          </a:p>
          <a:p>
            <a:pPr marL="0" marR="0" lvl="0" indent="0" algn="l" defTabSz="457200" rtl="0" eaLnBrk="1" fontAlgn="auto" latinLnBrk="0" hangingPunct="1">
              <a:lnSpc>
                <a:spcPct val="100000"/>
              </a:lnSpc>
              <a:spcBef>
                <a:spcPts val="0"/>
              </a:spcBef>
              <a:spcAft>
                <a:spcPts val="0"/>
              </a:spcAft>
              <a:buClr>
                <a:schemeClr val="dk1"/>
              </a:buClr>
              <a:buSzTx/>
              <a:buFont typeface="Arial"/>
              <a:buNone/>
              <a:tabLst/>
              <a:defRPr/>
            </a:pPr>
            <a:r>
              <a:rPr lang="en-US" sz="1200" b="0" i="0" u="none" strike="noStrike" cap="none" baseline="0" dirty="0">
                <a:solidFill>
                  <a:schemeClr val="dk1"/>
                </a:solidFill>
                <a:latin typeface="+mn-lt"/>
                <a:ea typeface="Calibri"/>
                <a:cs typeface="Calibri"/>
                <a:sym typeface="Calibri"/>
              </a:rPr>
              <a:t>The second resource provides the updated research base for the text complexity grade band progression outlined in Standard 10. </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282" name="Shape 2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8</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042046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cap="none" baseline="0" dirty="0">
                <a:solidFill>
                  <a:schemeClr val="dk1"/>
                </a:solidFill>
                <a:latin typeface="Calibri"/>
                <a:ea typeface="Calibri"/>
                <a:cs typeface="Calibri"/>
                <a:sym typeface="Calibri"/>
              </a:rPr>
              <a:t>Big Idea</a:t>
            </a:r>
            <a:r>
              <a:rPr lang="en-US" sz="1200" b="0" i="0" u="none" strike="noStrike" cap="none" baseline="0"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mn-lt"/>
                <a:ea typeface="Calibri"/>
                <a:cs typeface="Calibri"/>
                <a:sym typeface="Calibri"/>
              </a:rPr>
              <a:t>The IMET can be used in a variety of situations:</a:t>
            </a:r>
          </a:p>
          <a:p>
            <a:pPr marL="0" marR="0" lvl="0" indent="0" algn="l" rtl="0">
              <a:spcBef>
                <a:spcPts val="0"/>
              </a:spcBef>
              <a:buClr>
                <a:schemeClr val="dk1"/>
              </a:buClr>
              <a:buSzPct val="25000"/>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Tx/>
              <a:buFont typeface="Arial"/>
              <a:buNone/>
              <a:tabLst/>
              <a:defRPr/>
            </a:pPr>
            <a:r>
              <a:rPr lang="en-US" sz="1200" b="1" i="0" u="none" strike="noStrike" cap="none" baseline="0" dirty="0">
                <a:solidFill>
                  <a:schemeClr val="dk1"/>
                </a:solidFill>
                <a:latin typeface="Arial"/>
                <a:ea typeface="Arial"/>
                <a:cs typeface="Arial"/>
                <a:sym typeface="Arial"/>
              </a:rPr>
              <a:t>Details:</a:t>
            </a:r>
            <a:endParaRPr sz="1200" b="0" i="0" u="none" strike="noStrike" cap="none" baseline="0" dirty="0">
              <a:solidFill>
                <a:schemeClr val="dk1"/>
              </a:solidFill>
              <a:latin typeface="Calibri"/>
              <a:ea typeface="Calibri"/>
              <a:cs typeface="Calibri"/>
              <a:sym typeface="Calibri"/>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Procurement: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alignment to the Standards is a critical factor to consider when purchasing.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Evaluating materials in use: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analysis of materials will illuminate flaws in alignment and offer opportunities for thoughtful planning to modify resources.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Developing materials: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guidance for creating aligned curricula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Professional learning: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valuable understanding of instructional approach and components and pedagogy can be gained from reviewing materials using the IMET</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291" name="Shape 2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9</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519270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944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34340" y="1219200"/>
            <a:ext cx="827532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endParaRPr lang="en-US" dirty="0"/>
          </a:p>
        </p:txBody>
      </p:sp>
      <p:sp>
        <p:nvSpPr>
          <p:cNvPr id="15"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3467519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278497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84" r:id="rId5"/>
    <p:sldLayoutId id="2147483677" r:id="rId6"/>
    <p:sldLayoutId id="2147483685" r:id="rId7"/>
    <p:sldLayoutId id="2147483663" r:id="rId8"/>
    <p:sldLayoutId id="2147483661" r:id="rId9"/>
    <p:sldLayoutId id="2147483675" r:id="rId10"/>
    <p:sldLayoutId id="2147483662" r:id="rId11"/>
    <p:sldLayoutId id="2147483650" r:id="rId12"/>
    <p:sldLayoutId id="2147483680" r:id="rId13"/>
    <p:sldLayoutId id="2147483681" r:id="rId14"/>
    <p:sldLayoutId id="2147483678" r:id="rId15"/>
    <p:sldLayoutId id="2147483679" r:id="rId16"/>
    <p:sldLayoutId id="2147483654" r:id="rId17"/>
    <p:sldLayoutId id="2147483655" r:id="rId18"/>
    <p:sldLayoutId id="2147483692" r:id="rId19"/>
    <p:sldLayoutId id="2147483660" r:id="rId20"/>
    <p:sldLayoutId id="2147483652" r:id="rId21"/>
    <p:sldLayoutId id="2147483653" r:id="rId22"/>
    <p:sldLayoutId id="2147483666" r:id="rId23"/>
    <p:sldLayoutId id="2147483668" r:id="rId24"/>
    <p:sldLayoutId id="2147483667" r:id="rId25"/>
    <p:sldLayoutId id="2147483669" r:id="rId26"/>
    <p:sldLayoutId id="2147483693" r:id="rId27"/>
    <p:sldLayoutId id="2147483694" r:id="rId28"/>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package" Target="../embeddings/Microsoft_Word_Document.docx"/></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43.tmp"/></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p>
        </p:txBody>
      </p:sp>
      <p:sp>
        <p:nvSpPr>
          <p:cNvPr id="14" name="Title 13"/>
          <p:cNvSpPr>
            <a:spLocks noGrp="1"/>
          </p:cNvSpPr>
          <p:nvPr>
            <p:ph type="ctrTitle"/>
          </p:nvPr>
        </p:nvSpPr>
        <p:spPr/>
        <p:txBody>
          <a:bodyPr/>
          <a:lstStyle/>
          <a:p>
            <a:r>
              <a:rPr lang="en-US" dirty="0"/>
              <a:t>Reviewing Using the Instructional Materials Evaluation Tool: ELA</a:t>
            </a:r>
          </a:p>
        </p:txBody>
      </p:sp>
      <p:sp>
        <p:nvSpPr>
          <p:cNvPr id="15" name="Subtitle 14"/>
          <p:cNvSpPr>
            <a:spLocks noGrp="1"/>
          </p:cNvSpPr>
          <p:nvPr>
            <p:ph type="subTitle" idx="1"/>
          </p:nvPr>
        </p:nvSpPr>
        <p:spPr>
          <a:xfrm>
            <a:off x="219317" y="3832459"/>
            <a:ext cx="8785852" cy="792406"/>
          </a:xfrm>
        </p:spPr>
        <p:txBody>
          <a:bodyPr>
            <a:normAutofit lnSpcReduction="10000"/>
          </a:bodyPr>
          <a:lstStyle/>
          <a:p>
            <a:r>
              <a:rPr lang="en-US" dirty="0"/>
              <a:t>Module 101: High-quality Text, Evidence-based Discussion and Writing, and Building Knowledge </a:t>
            </a:r>
          </a:p>
        </p:txBody>
      </p:sp>
      <p:sp>
        <p:nvSpPr>
          <p:cNvPr id="4" name="TextBox 3"/>
          <p:cNvSpPr txBox="1"/>
          <p:nvPr/>
        </p:nvSpPr>
        <p:spPr>
          <a:xfrm>
            <a:off x="6161745" y="4589808"/>
            <a:ext cx="3110400" cy="400110"/>
          </a:xfrm>
          <a:prstGeom prst="rect">
            <a:avLst/>
          </a:prstGeom>
          <a:noFill/>
        </p:spPr>
        <p:txBody>
          <a:bodyPr wrap="square" rtlCol="0">
            <a:spAutoFit/>
          </a:bodyPr>
          <a:lstStyle/>
          <a:p>
            <a:r>
              <a:rPr lang="en-US" sz="2000" b="1" dirty="0">
                <a:solidFill>
                  <a:srgbClr val="3F3F39"/>
                </a:solidFill>
              </a:rPr>
              <a:t>www.achievethecore.org</a:t>
            </a:r>
          </a:p>
        </p:txBody>
      </p:sp>
    </p:spTree>
    <p:extLst>
      <p:ext uri="{BB962C8B-B14F-4D97-AF65-F5344CB8AC3E}">
        <p14:creationId xmlns:p14="http://schemas.microsoft.com/office/powerpoint/2010/main" val="186872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8674"/>
            <a:ext cx="8229600" cy="4830763"/>
          </a:xfrm>
        </p:spPr>
        <p:txBody>
          <a:bodyPr>
            <a:normAutofit fontScale="92500" lnSpcReduction="20000"/>
          </a:bodyPr>
          <a:lstStyle/>
          <a:p>
            <a:pPr marL="0" indent="0">
              <a:buNone/>
            </a:pPr>
            <a:endParaRPr lang="en-US" dirty="0"/>
          </a:p>
          <a:p>
            <a:r>
              <a:rPr lang="en-US" sz="2600" dirty="0"/>
              <a:t>Versions for ELA/Literacy: Kindergarten–2</a:t>
            </a:r>
            <a:r>
              <a:rPr lang="en-US" sz="2600" baseline="30000" dirty="0"/>
              <a:t>nd</a:t>
            </a:r>
            <a:r>
              <a:rPr lang="en-US" sz="2600" dirty="0"/>
              <a:t> grade, and 3</a:t>
            </a:r>
            <a:r>
              <a:rPr lang="en-US" sz="2600" baseline="30000" dirty="0"/>
              <a:t>rd</a:t>
            </a:r>
            <a:r>
              <a:rPr lang="en-US" sz="2600" dirty="0"/>
              <a:t>–12</a:t>
            </a:r>
            <a:r>
              <a:rPr lang="en-US" sz="2600" baseline="30000" dirty="0"/>
              <a:t>th</a:t>
            </a:r>
            <a:r>
              <a:rPr lang="en-US" sz="2600" dirty="0"/>
              <a:t> grades </a:t>
            </a:r>
          </a:p>
          <a:p>
            <a:pPr lvl="1">
              <a:buFont typeface="Arial" panose="020B0604020202020204" pitchFamily="34" charset="0"/>
              <a:buChar char="•"/>
            </a:pPr>
            <a:r>
              <a:rPr lang="en-US" sz="2400" dirty="0"/>
              <a:t>For Math: Kindergarten–8</a:t>
            </a:r>
            <a:r>
              <a:rPr lang="en-US" sz="2400" baseline="30000" dirty="0"/>
              <a:t>th</a:t>
            </a:r>
            <a:r>
              <a:rPr lang="en-US" sz="2400" dirty="0"/>
              <a:t> grade, and High School </a:t>
            </a:r>
          </a:p>
          <a:p>
            <a:pPr marL="0" indent="0">
              <a:buNone/>
            </a:pPr>
            <a:endParaRPr lang="en-US" sz="2600" dirty="0"/>
          </a:p>
          <a:p>
            <a:r>
              <a:rPr lang="en-US" sz="2600" dirty="0"/>
              <a:t>Comprehensive curricula </a:t>
            </a:r>
          </a:p>
          <a:p>
            <a:pPr marL="0" indent="0">
              <a:buNone/>
            </a:pPr>
            <a:endParaRPr lang="en-US" sz="2600" dirty="0"/>
          </a:p>
          <a:p>
            <a:r>
              <a:rPr lang="en-US" sz="2600" dirty="0"/>
              <a:t>3 Levels of Alignment:</a:t>
            </a:r>
          </a:p>
          <a:p>
            <a:pPr lvl="1">
              <a:buFont typeface="Arial" panose="020B0604020202020204" pitchFamily="34" charset="0"/>
              <a:buChar char="•"/>
            </a:pPr>
            <a:r>
              <a:rPr lang="en-US" sz="2400" dirty="0"/>
              <a:t>Non-Negotiable (NN) Alignment Criteria</a:t>
            </a:r>
          </a:p>
          <a:p>
            <a:pPr lvl="1">
              <a:buFont typeface="Arial" panose="020B0604020202020204" pitchFamily="34" charset="0"/>
              <a:buChar char="•"/>
            </a:pPr>
            <a:r>
              <a:rPr lang="en-US" sz="2400" dirty="0"/>
              <a:t>Alignment Criteria (AC)</a:t>
            </a:r>
          </a:p>
          <a:p>
            <a:pPr lvl="1">
              <a:buFont typeface="Arial" panose="020B0604020202020204" pitchFamily="34" charset="0"/>
              <a:buChar char="•"/>
            </a:pPr>
            <a:r>
              <a:rPr lang="en-US" sz="2400" dirty="0"/>
              <a:t>Indicators of Quality</a:t>
            </a:r>
          </a:p>
          <a:p>
            <a:pPr marL="457200" lvl="1" indent="0">
              <a:buNone/>
            </a:pPr>
            <a:endParaRPr lang="en-US" sz="2600" dirty="0"/>
          </a:p>
          <a:p>
            <a:r>
              <a:rPr lang="en-US" sz="2600" dirty="0">
                <a:hlinkClick r:id="rId3"/>
              </a:rPr>
              <a:t>www.achievethecore.org</a:t>
            </a:r>
            <a:r>
              <a:rPr lang="en-US" sz="2600" dirty="0"/>
              <a:t>  </a:t>
            </a:r>
          </a:p>
          <a:p>
            <a:pPr marL="914400" lvl="2" indent="0">
              <a:buNone/>
            </a:pPr>
            <a:endParaRPr lang="en-US" dirty="0"/>
          </a:p>
        </p:txBody>
      </p:sp>
      <p:sp>
        <p:nvSpPr>
          <p:cNvPr id="4" name="Title 1"/>
          <p:cNvSpPr txBox="1">
            <a:spLocks/>
          </p:cNvSpPr>
          <p:nvPr/>
        </p:nvSpPr>
        <p:spPr>
          <a:xfrm>
            <a:off x="457200" y="18762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The IMET: An Overview</a:t>
            </a:r>
          </a:p>
        </p:txBody>
      </p:sp>
    </p:spTree>
    <p:extLst>
      <p:ext uri="{BB962C8B-B14F-4D97-AF65-F5344CB8AC3E}">
        <p14:creationId xmlns:p14="http://schemas.microsoft.com/office/powerpoint/2010/main" val="116967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Shape 295"/>
          <p:cNvSpPr/>
          <p:nvPr/>
        </p:nvSpPr>
        <p:spPr>
          <a:xfrm>
            <a:off x="108220" y="2175024"/>
            <a:ext cx="3017827" cy="2077373"/>
          </a:xfrm>
          <a:prstGeom prst="homePlate">
            <a:avLst>
              <a:gd name="adj" fmla="val 50000"/>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0" i="0" u="none" strike="noStrike" cap="none" baseline="0" dirty="0">
                <a:solidFill>
                  <a:srgbClr val="3F3F39"/>
                </a:solidFill>
                <a:latin typeface="Lucida Sans" panose="020B0602030504020204" pitchFamily="34" charset="0"/>
                <a:ea typeface="Calibri"/>
                <a:cs typeface="Calibri"/>
                <a:sym typeface="Calibri"/>
                <a:rtl val="0"/>
              </a:rPr>
              <a:t>Regular practice with </a:t>
            </a:r>
          </a:p>
          <a:p>
            <a:pPr marL="0" marR="0" lvl="0" indent="0" algn="ctr" rtl="0">
              <a:lnSpc>
                <a:spcPct val="100000"/>
              </a:lnSpc>
              <a:spcBef>
                <a:spcPts val="0"/>
              </a:spcBef>
              <a:spcAft>
                <a:spcPts val="0"/>
              </a:spcAft>
              <a:buClr>
                <a:schemeClr val="dk1"/>
              </a:buClr>
              <a:buSzPct val="25000"/>
              <a:buFont typeface="Calibri"/>
              <a:buNone/>
            </a:pPr>
            <a:r>
              <a:rPr lang="en-US" b="1" i="0" u="none" strike="noStrike" cap="none" baseline="0" dirty="0">
                <a:solidFill>
                  <a:srgbClr val="3F3F39"/>
                </a:solidFill>
                <a:latin typeface="Lucida Sans" panose="020B0602030504020204" pitchFamily="34" charset="0"/>
                <a:ea typeface="Calibri"/>
                <a:cs typeface="Calibri"/>
                <a:sym typeface="Calibri"/>
                <a:rtl val="0"/>
              </a:rPr>
              <a:t>complex texts </a:t>
            </a:r>
            <a:r>
              <a:rPr lang="en-US" b="0" i="0" u="none" strike="noStrike" cap="none" baseline="0" dirty="0">
                <a:solidFill>
                  <a:srgbClr val="3F3F39"/>
                </a:solidFill>
                <a:latin typeface="Lucida Sans" panose="020B0602030504020204" pitchFamily="34" charset="0"/>
                <a:ea typeface="Calibri"/>
                <a:cs typeface="Calibri"/>
                <a:sym typeface="Calibri"/>
                <a:rtl val="0"/>
              </a:rPr>
              <a:t>and </a:t>
            </a:r>
            <a:r>
              <a:rPr lang="en-US" dirty="0">
                <a:solidFill>
                  <a:srgbClr val="3F3F39"/>
                </a:solidFill>
                <a:latin typeface="Lucida Sans" panose="020B0602030504020204" pitchFamily="34" charset="0"/>
                <a:ea typeface="Calibri"/>
                <a:cs typeface="Calibri"/>
                <a:sym typeface="Calibri"/>
                <a:rtl val="0"/>
              </a:rPr>
              <a:t>their</a:t>
            </a:r>
            <a:endParaRPr lang="en-US" b="0" i="0" u="none" strike="noStrike" cap="none" baseline="0" dirty="0">
              <a:solidFill>
                <a:srgbClr val="3F3F39"/>
              </a:solidFill>
              <a:latin typeface="Lucida Sans" panose="020B0602030504020204" pitchFamily="34" charset="0"/>
              <a:ea typeface="Calibri"/>
              <a:cs typeface="Calibri"/>
              <a:sym typeface="Calibri"/>
              <a:rtl val="0"/>
            </a:endParaRPr>
          </a:p>
          <a:p>
            <a:pPr marL="0" marR="0" lvl="0" indent="0" algn="ctr" rtl="0">
              <a:lnSpc>
                <a:spcPct val="100000"/>
              </a:lnSpc>
              <a:spcBef>
                <a:spcPts val="0"/>
              </a:spcBef>
              <a:spcAft>
                <a:spcPts val="0"/>
              </a:spcAft>
              <a:buClr>
                <a:schemeClr val="dk1"/>
              </a:buClr>
              <a:buSzPct val="25000"/>
              <a:buFont typeface="Calibri"/>
              <a:buNone/>
            </a:pPr>
            <a:r>
              <a:rPr lang="en-US" b="1" i="0" u="none" strike="noStrike" cap="none" baseline="0" dirty="0">
                <a:solidFill>
                  <a:srgbClr val="3F3F39"/>
                </a:solidFill>
                <a:latin typeface="Lucida Sans" panose="020B0602030504020204" pitchFamily="34" charset="0"/>
                <a:ea typeface="Calibri"/>
                <a:cs typeface="Calibri"/>
                <a:sym typeface="Calibri"/>
                <a:rtl val="0"/>
              </a:rPr>
              <a:t>academic language</a:t>
            </a:r>
          </a:p>
        </p:txBody>
      </p:sp>
      <p:sp>
        <p:nvSpPr>
          <p:cNvPr id="296" name="Shape 296"/>
          <p:cNvSpPr/>
          <p:nvPr/>
        </p:nvSpPr>
        <p:spPr>
          <a:xfrm>
            <a:off x="6243638" y="2175025"/>
            <a:ext cx="2900361" cy="2077373"/>
          </a:xfrm>
          <a:prstGeom prst="homePlate">
            <a:avLst>
              <a:gd name="adj" fmla="val 50000"/>
            </a:avLst>
          </a:prstGeom>
          <a:no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1" i="0" u="none" strike="noStrike" cap="none" baseline="0" dirty="0">
                <a:solidFill>
                  <a:srgbClr val="3F3F39"/>
                </a:solidFill>
                <a:latin typeface="Lucida Sans" panose="020B0602030504020204" pitchFamily="34" charset="0"/>
                <a:ea typeface="Calibri"/>
                <a:cs typeface="Calibri"/>
                <a:sym typeface="Calibri"/>
                <a:rtl val="0"/>
              </a:rPr>
              <a:t>Building knowledge</a:t>
            </a:r>
          </a:p>
          <a:p>
            <a:pPr marL="0" marR="0" lvl="0" indent="0" algn="ctr" rtl="0">
              <a:lnSpc>
                <a:spcPct val="100000"/>
              </a:lnSpc>
              <a:spcBef>
                <a:spcPts val="0"/>
              </a:spcBef>
              <a:spcAft>
                <a:spcPts val="0"/>
              </a:spcAft>
              <a:buClr>
                <a:schemeClr val="dk1"/>
              </a:buClr>
              <a:buSzPct val="25000"/>
              <a:buFont typeface="Calibri"/>
              <a:buNone/>
            </a:pPr>
            <a:r>
              <a:rPr lang="en-US" b="0" i="0" u="none" strike="noStrike" cap="none" baseline="0" dirty="0">
                <a:solidFill>
                  <a:srgbClr val="3F3F39"/>
                </a:solidFill>
                <a:latin typeface="Lucida Sans" panose="020B0602030504020204" pitchFamily="34" charset="0"/>
                <a:ea typeface="Calibri"/>
                <a:cs typeface="Calibri"/>
                <a:sym typeface="Calibri"/>
                <a:rtl val="0"/>
              </a:rPr>
              <a:t>through </a:t>
            </a:r>
          </a:p>
          <a:p>
            <a:pPr marL="0" marR="0" lvl="0" indent="0" algn="ctr" rtl="0">
              <a:lnSpc>
                <a:spcPct val="100000"/>
              </a:lnSpc>
              <a:spcBef>
                <a:spcPts val="0"/>
              </a:spcBef>
              <a:spcAft>
                <a:spcPts val="0"/>
              </a:spcAft>
              <a:buClr>
                <a:schemeClr val="dk1"/>
              </a:buClr>
              <a:buSzPct val="25000"/>
              <a:buFont typeface="Calibri"/>
              <a:buNone/>
            </a:pPr>
            <a:r>
              <a:rPr lang="en-US" b="1" i="0" u="none" strike="noStrike" cap="none" baseline="0" dirty="0">
                <a:solidFill>
                  <a:srgbClr val="3F3F39"/>
                </a:solidFill>
                <a:latin typeface="Lucida Sans" panose="020B0602030504020204" pitchFamily="34" charset="0"/>
                <a:ea typeface="Calibri"/>
                <a:cs typeface="Calibri"/>
                <a:sym typeface="Calibri"/>
                <a:rtl val="0"/>
              </a:rPr>
              <a:t>content-rich</a:t>
            </a:r>
          </a:p>
          <a:p>
            <a:pPr marL="0" marR="0" lvl="0" indent="0" algn="ctr" rtl="0">
              <a:lnSpc>
                <a:spcPct val="100000"/>
              </a:lnSpc>
              <a:spcBef>
                <a:spcPts val="0"/>
              </a:spcBef>
              <a:spcAft>
                <a:spcPts val="0"/>
              </a:spcAft>
              <a:buClr>
                <a:schemeClr val="dk1"/>
              </a:buClr>
              <a:buSzPct val="25000"/>
              <a:buFont typeface="Calibri"/>
              <a:buNone/>
            </a:pPr>
            <a:r>
              <a:rPr lang="en-US" b="1" i="0" u="none" strike="noStrike" cap="none" baseline="0" dirty="0">
                <a:solidFill>
                  <a:srgbClr val="3F3F39"/>
                </a:solidFill>
                <a:latin typeface="Lucida Sans" panose="020B0602030504020204" pitchFamily="34" charset="0"/>
                <a:ea typeface="Calibri"/>
                <a:cs typeface="Calibri"/>
                <a:sym typeface="Calibri"/>
                <a:rtl val="0"/>
              </a:rPr>
              <a:t>non-fiction</a:t>
            </a:r>
          </a:p>
        </p:txBody>
      </p:sp>
      <p:sp>
        <p:nvSpPr>
          <p:cNvPr id="297" name="Shape 297"/>
          <p:cNvSpPr/>
          <p:nvPr/>
        </p:nvSpPr>
        <p:spPr>
          <a:xfrm>
            <a:off x="3126048" y="2175025"/>
            <a:ext cx="3117590" cy="2077373"/>
          </a:xfrm>
          <a:prstGeom prst="homePlate">
            <a:avLst>
              <a:gd name="adj" fmla="val 50000"/>
            </a:avLst>
          </a:prstGeom>
          <a:no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700" b="0" i="0" u="none" strike="noStrike" cap="none" baseline="0" dirty="0">
                <a:solidFill>
                  <a:srgbClr val="3F3F39"/>
                </a:solidFill>
                <a:latin typeface="Lucida Sans" panose="020B0602030504020204" pitchFamily="34" charset="0"/>
                <a:ea typeface="Calibri"/>
                <a:cs typeface="Calibri"/>
                <a:sym typeface="Calibri"/>
                <a:rtl val="0"/>
              </a:rPr>
              <a:t>Reading, writing, and </a:t>
            </a:r>
          </a:p>
          <a:p>
            <a:pPr marL="0" marR="0" lvl="0" indent="0" algn="ctr" rtl="0">
              <a:lnSpc>
                <a:spcPct val="100000"/>
              </a:lnSpc>
              <a:spcBef>
                <a:spcPts val="0"/>
              </a:spcBef>
              <a:spcAft>
                <a:spcPts val="0"/>
              </a:spcAft>
              <a:buClr>
                <a:schemeClr val="dk1"/>
              </a:buClr>
              <a:buSzPct val="25000"/>
              <a:buFont typeface="Calibri"/>
              <a:buNone/>
            </a:pPr>
            <a:r>
              <a:rPr lang="en-US" sz="1700" b="0" i="0" u="none" strike="noStrike" cap="none" baseline="0" dirty="0">
                <a:solidFill>
                  <a:srgbClr val="3F3F39"/>
                </a:solidFill>
                <a:latin typeface="Lucida Sans" panose="020B0602030504020204" pitchFamily="34" charset="0"/>
                <a:ea typeface="Calibri"/>
                <a:cs typeface="Calibri"/>
                <a:sym typeface="Calibri"/>
                <a:rtl val="0"/>
              </a:rPr>
              <a:t>speaking grounded in </a:t>
            </a:r>
          </a:p>
          <a:p>
            <a:pPr marL="0" marR="0" lvl="0" indent="0" algn="ctr" rtl="0">
              <a:lnSpc>
                <a:spcPct val="100000"/>
              </a:lnSpc>
              <a:spcBef>
                <a:spcPts val="0"/>
              </a:spcBef>
              <a:spcAft>
                <a:spcPts val="0"/>
              </a:spcAft>
              <a:buClr>
                <a:schemeClr val="dk1"/>
              </a:buClr>
              <a:buSzPct val="25000"/>
              <a:buFont typeface="Calibri"/>
              <a:buNone/>
            </a:pPr>
            <a:r>
              <a:rPr lang="en-US" sz="1700" b="1" i="0" u="none" strike="noStrike" cap="none" baseline="0" dirty="0">
                <a:solidFill>
                  <a:srgbClr val="3F3F39"/>
                </a:solidFill>
                <a:latin typeface="Lucida Sans" panose="020B0602030504020204" pitchFamily="34" charset="0"/>
                <a:ea typeface="Calibri"/>
                <a:cs typeface="Calibri"/>
                <a:sym typeface="Calibri"/>
                <a:rtl val="0"/>
              </a:rPr>
              <a:t>evidence from text</a:t>
            </a:r>
            <a:r>
              <a:rPr lang="en-US" sz="1700" b="0" i="0" u="none" strike="noStrike" cap="none" baseline="0" dirty="0">
                <a:solidFill>
                  <a:srgbClr val="3F3F39"/>
                </a:solidFill>
                <a:latin typeface="Lucida Sans" panose="020B0602030504020204" pitchFamily="34" charset="0"/>
                <a:ea typeface="Calibri"/>
                <a:cs typeface="Calibri"/>
                <a:sym typeface="Calibri"/>
                <a:rtl val="0"/>
              </a:rPr>
              <a:t>, </a:t>
            </a:r>
          </a:p>
          <a:p>
            <a:pPr marL="0" marR="0" lvl="0" indent="0" algn="ctr" rtl="0">
              <a:lnSpc>
                <a:spcPct val="100000"/>
              </a:lnSpc>
              <a:spcBef>
                <a:spcPts val="0"/>
              </a:spcBef>
              <a:spcAft>
                <a:spcPts val="0"/>
              </a:spcAft>
              <a:buClr>
                <a:schemeClr val="dk1"/>
              </a:buClr>
              <a:buSzPct val="25000"/>
              <a:buFont typeface="Calibri"/>
              <a:buNone/>
            </a:pPr>
            <a:r>
              <a:rPr lang="en-US" sz="1700" b="0" i="0" u="none" strike="noStrike" cap="none" baseline="0" dirty="0">
                <a:solidFill>
                  <a:srgbClr val="3F3F39"/>
                </a:solidFill>
                <a:latin typeface="Lucida Sans" panose="020B0602030504020204" pitchFamily="34" charset="0"/>
                <a:ea typeface="Calibri"/>
                <a:cs typeface="Calibri"/>
                <a:sym typeface="Calibri"/>
                <a:rtl val="0"/>
              </a:rPr>
              <a:t>both literary and </a:t>
            </a:r>
          </a:p>
          <a:p>
            <a:pPr marL="0" marR="0" lvl="0" indent="0" algn="ctr" rtl="0">
              <a:lnSpc>
                <a:spcPct val="100000"/>
              </a:lnSpc>
              <a:spcBef>
                <a:spcPts val="0"/>
              </a:spcBef>
              <a:spcAft>
                <a:spcPts val="0"/>
              </a:spcAft>
              <a:buClr>
                <a:schemeClr val="dk1"/>
              </a:buClr>
              <a:buSzPct val="25000"/>
              <a:buFont typeface="Calibri"/>
              <a:buNone/>
            </a:pPr>
            <a:r>
              <a:rPr lang="en-US" sz="1700" b="0" i="0" u="none" strike="noStrike" cap="none" baseline="0" dirty="0">
                <a:solidFill>
                  <a:srgbClr val="3F3F39"/>
                </a:solidFill>
                <a:latin typeface="Lucida Sans" panose="020B0602030504020204" pitchFamily="34" charset="0"/>
                <a:ea typeface="Calibri"/>
                <a:cs typeface="Calibri"/>
                <a:sym typeface="Calibri"/>
                <a:rtl val="0"/>
              </a:rPr>
              <a:t>informational</a:t>
            </a:r>
          </a:p>
        </p:txBody>
      </p:sp>
      <p:sp>
        <p:nvSpPr>
          <p:cNvPr id="6" name="Title 1"/>
          <p:cNvSpPr txBox="1">
            <a:spLocks/>
          </p:cNvSpPr>
          <p:nvPr/>
        </p:nvSpPr>
        <p:spPr>
          <a:xfrm>
            <a:off x="457200" y="18762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3 Shifts</a:t>
            </a:r>
          </a:p>
        </p:txBody>
      </p:sp>
    </p:spTree>
    <p:extLst>
      <p:ext uri="{BB962C8B-B14F-4D97-AF65-F5344CB8AC3E}">
        <p14:creationId xmlns:p14="http://schemas.microsoft.com/office/powerpoint/2010/main" val="432771038"/>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p:nvPr/>
        </p:nvSpPr>
        <p:spPr>
          <a:xfrm>
            <a:off x="128593" y="2418425"/>
            <a:ext cx="2984024" cy="2293200"/>
          </a:xfrm>
          <a:prstGeom prst="homePlate">
            <a:avLst>
              <a:gd name="adj" fmla="val 50000"/>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baseline="0" dirty="0">
                <a:solidFill>
                  <a:srgbClr val="3F3F39"/>
                </a:solidFill>
                <a:latin typeface="Lucida Sans" panose="020B0602030504020204" pitchFamily="34" charset="0"/>
                <a:ea typeface="Arial"/>
                <a:cs typeface="Arial"/>
                <a:sym typeface="Arial"/>
              </a:rPr>
              <a:t>Regular practice with </a:t>
            </a:r>
          </a:p>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dirty="0">
                <a:solidFill>
                  <a:srgbClr val="24A469"/>
                </a:solidFill>
                <a:latin typeface="Lucida Sans" panose="020B0602030504020204" pitchFamily="34" charset="0"/>
                <a:ea typeface="Arial"/>
                <a:cs typeface="Arial"/>
                <a:sym typeface="Arial"/>
              </a:rPr>
              <a:t>complex texts </a:t>
            </a:r>
            <a:r>
              <a:rPr lang="en-US" sz="2400" b="0" i="0" u="none" strike="noStrike" cap="none" baseline="0" dirty="0">
                <a:solidFill>
                  <a:srgbClr val="3F3F39"/>
                </a:solidFill>
                <a:latin typeface="Lucida Sans" panose="020B0602030504020204" pitchFamily="34" charset="0"/>
                <a:ea typeface="Arial"/>
                <a:cs typeface="Arial"/>
                <a:sym typeface="Arial"/>
              </a:rPr>
              <a:t>and </a:t>
            </a:r>
            <a:r>
              <a:rPr lang="en-US" sz="2400" dirty="0">
                <a:solidFill>
                  <a:srgbClr val="3F3F39"/>
                </a:solidFill>
                <a:latin typeface="Lucida Sans" panose="020B0602030504020204" pitchFamily="34" charset="0"/>
                <a:ea typeface="Arial"/>
                <a:cs typeface="Arial"/>
                <a:sym typeface="Arial"/>
              </a:rPr>
              <a:t>their</a:t>
            </a:r>
            <a:endParaRPr lang="en-US" sz="2400" b="0" i="0" u="none" strike="noStrike" cap="none" baseline="0" dirty="0">
              <a:solidFill>
                <a:srgbClr val="3F3F39"/>
              </a:solidFill>
              <a:latin typeface="Lucida Sans" panose="020B0602030504020204" pitchFamily="34" charset="0"/>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dirty="0">
                <a:solidFill>
                  <a:srgbClr val="24A469"/>
                </a:solidFill>
                <a:latin typeface="Lucida Sans" panose="020B0602030504020204" pitchFamily="34" charset="0"/>
                <a:ea typeface="Arial"/>
                <a:cs typeface="Arial"/>
                <a:sym typeface="Arial"/>
              </a:rPr>
              <a:t>academic language</a:t>
            </a:r>
          </a:p>
        </p:txBody>
      </p:sp>
      <p:sp>
        <p:nvSpPr>
          <p:cNvPr id="304" name="Shape 304"/>
          <p:cNvSpPr/>
          <p:nvPr/>
        </p:nvSpPr>
        <p:spPr>
          <a:xfrm>
            <a:off x="3200399" y="1469349"/>
            <a:ext cx="5777625" cy="4476776"/>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285750" marR="0" lvl="0" indent="-3238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HS to College Gap</a:t>
            </a:r>
          </a:p>
          <a:p>
            <a:pPr marL="285750" marR="0" lvl="0" indent="-171450" algn="l" rtl="0">
              <a:lnSpc>
                <a:spcPct val="100000"/>
              </a:lnSpc>
              <a:spcBef>
                <a:spcPts val="0"/>
              </a:spcBef>
              <a:spcAft>
                <a:spcPts val="0"/>
              </a:spcAft>
              <a:buClr>
                <a:srgbClr val="000000"/>
              </a:buClr>
              <a:buFont typeface="Noto Symbol"/>
              <a:buNone/>
            </a:pPr>
            <a:endParaRPr sz="2400" b="0" i="0" u="none" strike="noStrike" cap="none" baseline="0" dirty="0">
              <a:solidFill>
                <a:srgbClr val="3F3F39"/>
              </a:solidFill>
              <a:latin typeface="Lucida Sans" panose="020B0602030504020204" pitchFamily="34" charset="0"/>
              <a:ea typeface="Arial"/>
              <a:cs typeface="Arial"/>
              <a:sym typeface="Arial"/>
            </a:endParaRPr>
          </a:p>
          <a:p>
            <a:pPr marL="285750" marR="0" lvl="0" indent="-3238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Complexity predicts college success </a:t>
            </a:r>
            <a:r>
              <a:rPr lang="en-US" sz="2400" b="0" i="0" u="none" strike="noStrike" cap="none" baseline="0" dirty="0">
                <a:solidFill>
                  <a:srgbClr val="3F3F39"/>
                </a:solidFill>
                <a:latin typeface="Lucida Sans" panose="020B0602030504020204" pitchFamily="34" charset="0"/>
                <a:ea typeface="Arial"/>
                <a:cs typeface="Arial"/>
                <a:sym typeface="Arial"/>
              </a:rPr>
              <a:t>(ACT study)</a:t>
            </a:r>
          </a:p>
          <a:p>
            <a:pPr marL="285750" marR="0" lvl="0" indent="-171450" algn="l" rtl="0">
              <a:lnSpc>
                <a:spcPct val="100000"/>
              </a:lnSpc>
              <a:spcBef>
                <a:spcPts val="0"/>
              </a:spcBef>
              <a:spcAft>
                <a:spcPts val="0"/>
              </a:spcAft>
              <a:buClr>
                <a:srgbClr val="000000"/>
              </a:buClr>
              <a:buFont typeface="Noto Symbol"/>
              <a:buNone/>
            </a:pPr>
            <a:endParaRPr sz="2400" b="0" i="0" u="none" strike="noStrike" cap="none" baseline="0" dirty="0">
              <a:solidFill>
                <a:srgbClr val="3F3F39"/>
              </a:solidFill>
              <a:latin typeface="Lucida Sans" panose="020B0602030504020204" pitchFamily="34" charset="0"/>
              <a:ea typeface="Arial"/>
              <a:cs typeface="Arial"/>
              <a:sym typeface="Arial"/>
            </a:endParaRPr>
          </a:p>
          <a:p>
            <a:pPr marL="285750" marR="0" lvl="0" indent="-3238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High rates of remediation </a:t>
            </a:r>
          </a:p>
          <a:p>
            <a:pPr marL="285750" marR="0" lvl="0" indent="-171450" algn="l" rtl="0">
              <a:lnSpc>
                <a:spcPct val="100000"/>
              </a:lnSpc>
              <a:spcBef>
                <a:spcPts val="0"/>
              </a:spcBef>
              <a:spcAft>
                <a:spcPts val="0"/>
              </a:spcAft>
              <a:buClr>
                <a:srgbClr val="000000"/>
              </a:buClr>
              <a:buFont typeface="Noto Symbol"/>
              <a:buNone/>
            </a:pPr>
            <a:endParaRPr sz="2400" b="0" i="0" u="none" strike="noStrike" cap="none" baseline="0" dirty="0">
              <a:solidFill>
                <a:srgbClr val="3F3F39"/>
              </a:solidFill>
              <a:latin typeface="Lucida Sans" panose="020B0602030504020204" pitchFamily="34" charset="0"/>
              <a:ea typeface="Arial"/>
              <a:cs typeface="Arial"/>
              <a:sym typeface="Arial"/>
            </a:endParaRPr>
          </a:p>
          <a:p>
            <a:pPr marL="285750" marR="0" lvl="0" indent="-3238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CCSS staircase of complexity: </a:t>
            </a:r>
          </a:p>
          <a:p>
            <a:pPr marR="0" lvl="0" algn="l" rtl="0">
              <a:lnSpc>
                <a:spcPct val="100000"/>
              </a:lnSpc>
              <a:spcBef>
                <a:spcPts val="0"/>
              </a:spcBef>
              <a:spcAft>
                <a:spcPts val="0"/>
              </a:spcAft>
              <a:buClr>
                <a:schemeClr val="dk1"/>
              </a:buClr>
              <a:buSzPct val="100000"/>
            </a:pPr>
            <a:r>
              <a:rPr lang="en-US" sz="2400" dirty="0">
                <a:solidFill>
                  <a:srgbClr val="3F3F39"/>
                </a:solidFill>
                <a:latin typeface="Lucida Sans" panose="020B0602030504020204" pitchFamily="34" charset="0"/>
              </a:rPr>
              <a:t>    ES → HS</a:t>
            </a:r>
          </a:p>
          <a:p>
            <a:pPr marL="285750" marR="0" lvl="0" indent="-171450" algn="l" rtl="0">
              <a:lnSpc>
                <a:spcPct val="100000"/>
              </a:lnSpc>
              <a:spcBef>
                <a:spcPts val="0"/>
              </a:spcBef>
              <a:spcAft>
                <a:spcPts val="0"/>
              </a:spcAft>
              <a:buClr>
                <a:srgbClr val="000000"/>
              </a:buClr>
              <a:buFont typeface="Noto Symbol"/>
              <a:buNone/>
            </a:pPr>
            <a:endParaRPr sz="2400" b="0" i="0" u="none" strike="noStrike" cap="none" baseline="0" dirty="0">
              <a:solidFill>
                <a:srgbClr val="3F3F39"/>
              </a:solidFill>
              <a:latin typeface="Lucida Sans" panose="020B0602030504020204" pitchFamily="34" charset="0"/>
              <a:ea typeface="Arial"/>
              <a:cs typeface="Arial"/>
              <a:sym typeface="Arial"/>
            </a:endParaRPr>
          </a:p>
          <a:p>
            <a:pPr marL="285750" marR="0" lvl="0" indent="-3238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Engaging with complex language and rich vocabulary </a:t>
            </a:r>
          </a:p>
        </p:txBody>
      </p:sp>
      <p:sp>
        <p:nvSpPr>
          <p:cNvPr id="5" name="Title 1"/>
          <p:cNvSpPr txBox="1">
            <a:spLocks/>
          </p:cNvSpPr>
          <p:nvPr/>
        </p:nvSpPr>
        <p:spPr>
          <a:xfrm>
            <a:off x="457200" y="18762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Shift 1: Text Complexity</a:t>
            </a:r>
          </a:p>
        </p:txBody>
      </p:sp>
    </p:spTree>
    <p:extLst>
      <p:ext uri="{BB962C8B-B14F-4D97-AF65-F5344CB8AC3E}">
        <p14:creationId xmlns:p14="http://schemas.microsoft.com/office/powerpoint/2010/main" val="3953418075"/>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p:cNvPicPr preferRelativeResize="0"/>
          <p:nvPr/>
        </p:nvPicPr>
        <p:blipFill rotWithShape="1">
          <a:blip r:embed="rId3">
            <a:alphaModFix/>
          </a:blip>
          <a:srcRect/>
          <a:stretch/>
        </p:blipFill>
        <p:spPr>
          <a:xfrm>
            <a:off x="119064" y="1409700"/>
            <a:ext cx="9036927" cy="4572000"/>
          </a:xfrm>
          <a:prstGeom prst="rect">
            <a:avLst/>
          </a:prstGeom>
          <a:noFill/>
          <a:ln>
            <a:noFill/>
          </a:ln>
        </p:spPr>
      </p:pic>
      <p:sp>
        <p:nvSpPr>
          <p:cNvPr id="313" name="Shape 313"/>
          <p:cNvSpPr txBox="1"/>
          <p:nvPr/>
        </p:nvSpPr>
        <p:spPr>
          <a:xfrm>
            <a:off x="471487" y="381000"/>
            <a:ext cx="8229600" cy="1200329"/>
          </a:xfrm>
          <a:prstGeom prst="rect">
            <a:avLst/>
          </a:prstGeom>
          <a:noFill/>
          <a:ln>
            <a:noFill/>
          </a:ln>
        </p:spPr>
        <p:txBody>
          <a:bodyPr lIns="91425" tIns="45700" rIns="91425" bIns="45700" anchor="t" anchorCtr="0">
            <a:noAutofit/>
          </a:bodyPr>
          <a:lstStyle/>
          <a:p>
            <a:pPr marR="0" lvl="0" indent="0">
              <a:lnSpc>
                <a:spcPct val="100000"/>
              </a:lnSpc>
              <a:spcBef>
                <a:spcPct val="0"/>
              </a:spcBef>
              <a:spcAft>
                <a:spcPts val="0"/>
              </a:spcAft>
              <a:buClr>
                <a:srgbClr val="000000"/>
              </a:buClr>
              <a:buSzPct val="25000"/>
            </a:pPr>
            <a:r>
              <a:rPr lang="en-US" sz="2800" dirty="0">
                <a:solidFill>
                  <a:srgbClr val="3F3F39"/>
                </a:solidFill>
                <a:latin typeface="Lucida Sans"/>
                <a:ea typeface="+mj-ea"/>
                <a:cs typeface="Lucida Sans"/>
                <a:sym typeface="Allerta"/>
              </a:rPr>
              <a:t>Students who can read literally can read inferentially.</a:t>
            </a:r>
          </a:p>
        </p:txBody>
      </p:sp>
    </p:spTree>
    <p:extLst>
      <p:ext uri="{BB962C8B-B14F-4D97-AF65-F5344CB8AC3E}">
        <p14:creationId xmlns:p14="http://schemas.microsoft.com/office/powerpoint/2010/main" val="3508125776"/>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Shape 319"/>
          <p:cNvPicPr preferRelativeResize="0"/>
          <p:nvPr/>
        </p:nvPicPr>
        <p:blipFill rotWithShape="1">
          <a:blip r:embed="rId3">
            <a:alphaModFix/>
          </a:blip>
          <a:srcRect/>
          <a:stretch/>
        </p:blipFill>
        <p:spPr>
          <a:xfrm>
            <a:off x="28832" y="1143000"/>
            <a:ext cx="8962766" cy="5181600"/>
          </a:xfrm>
          <a:prstGeom prst="rect">
            <a:avLst/>
          </a:prstGeom>
          <a:noFill/>
          <a:ln>
            <a:noFill/>
          </a:ln>
        </p:spPr>
      </p:pic>
      <p:sp>
        <p:nvSpPr>
          <p:cNvPr id="320" name="Shape 320"/>
          <p:cNvSpPr txBox="1"/>
          <p:nvPr/>
        </p:nvSpPr>
        <p:spPr>
          <a:xfrm>
            <a:off x="395415" y="312094"/>
            <a:ext cx="8229600" cy="1232760"/>
          </a:xfrm>
          <a:prstGeom prst="rect">
            <a:avLst/>
          </a:prstGeom>
          <a:noFill/>
          <a:ln>
            <a:noFill/>
          </a:ln>
        </p:spPr>
        <p:txBody>
          <a:bodyPr lIns="91425" tIns="45700" rIns="91425" bIns="45700" anchor="t" anchorCtr="0">
            <a:noAutofit/>
          </a:bodyPr>
          <a:lstStyle/>
          <a:p>
            <a:pPr>
              <a:spcBef>
                <a:spcPct val="0"/>
              </a:spcBef>
              <a:buClr>
                <a:srgbClr val="000000"/>
              </a:buClr>
              <a:buSzPct val="25000"/>
              <a:buFont typeface="Allerta"/>
              <a:buNone/>
            </a:pPr>
            <a:r>
              <a:rPr lang="en-US" sz="2800" dirty="0">
                <a:solidFill>
                  <a:srgbClr val="3F3F39"/>
                </a:solidFill>
                <a:latin typeface="Lucida Sans"/>
                <a:ea typeface="+mj-ea"/>
                <a:cs typeface="Lucida Sans"/>
                <a:sym typeface="Allerta"/>
              </a:rPr>
              <a:t>Students who can perform one strategy can perform all strategies.</a:t>
            </a:r>
          </a:p>
        </p:txBody>
      </p:sp>
    </p:spTree>
    <p:extLst>
      <p:ext uri="{BB962C8B-B14F-4D97-AF65-F5344CB8AC3E}">
        <p14:creationId xmlns:p14="http://schemas.microsoft.com/office/powerpoint/2010/main" val="2168255705"/>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Shape 326"/>
          <p:cNvPicPr preferRelativeResize="0"/>
          <p:nvPr/>
        </p:nvPicPr>
        <p:blipFill rotWithShape="1">
          <a:blip r:embed="rId3">
            <a:alphaModFix/>
          </a:blip>
          <a:srcRect t="-1" b="11344"/>
          <a:stretch/>
        </p:blipFill>
        <p:spPr>
          <a:xfrm>
            <a:off x="0" y="1154778"/>
            <a:ext cx="9029700" cy="4992624"/>
          </a:xfrm>
          <a:prstGeom prst="rect">
            <a:avLst/>
          </a:prstGeom>
          <a:noFill/>
          <a:ln>
            <a:noFill/>
          </a:ln>
        </p:spPr>
      </p:pic>
      <p:sp>
        <p:nvSpPr>
          <p:cNvPr id="327" name="Shape 327"/>
          <p:cNvSpPr txBox="1"/>
          <p:nvPr/>
        </p:nvSpPr>
        <p:spPr>
          <a:xfrm>
            <a:off x="304801" y="316033"/>
            <a:ext cx="8839199" cy="1200329"/>
          </a:xfrm>
          <a:prstGeom prst="rect">
            <a:avLst/>
          </a:prstGeom>
          <a:noFill/>
          <a:ln>
            <a:noFill/>
          </a:ln>
        </p:spPr>
        <p:txBody>
          <a:bodyPr lIns="91425" tIns="45700" rIns="91425" bIns="45700" anchor="t" anchorCtr="0">
            <a:noAutofit/>
          </a:bodyPr>
          <a:lstStyle/>
          <a:p>
            <a:pPr>
              <a:spcBef>
                <a:spcPct val="0"/>
              </a:spcBef>
              <a:buClr>
                <a:srgbClr val="000000"/>
              </a:buClr>
              <a:buSzPct val="25000"/>
              <a:buFont typeface="Allerta"/>
              <a:buNone/>
            </a:pPr>
            <a:r>
              <a:rPr lang="en-US" sz="2800" dirty="0">
                <a:solidFill>
                  <a:srgbClr val="3F3F39"/>
                </a:solidFill>
                <a:latin typeface="Lucida Sans"/>
                <a:ea typeface="+mj-ea"/>
                <a:cs typeface="Lucida Sans"/>
                <a:sym typeface="Allerta"/>
              </a:rPr>
              <a:t>Ability to read complex text differentiates college-ready readers.</a:t>
            </a:r>
          </a:p>
        </p:txBody>
      </p:sp>
      <p:sp>
        <p:nvSpPr>
          <p:cNvPr id="328" name="Shape 328"/>
          <p:cNvSpPr/>
          <p:nvPr/>
        </p:nvSpPr>
        <p:spPr>
          <a:xfrm>
            <a:off x="3810000" y="1347519"/>
            <a:ext cx="762000" cy="3910280"/>
          </a:xfrm>
          <a:prstGeom prst="ellipse">
            <a:avLst/>
          </a:prstGeom>
          <a:noFill/>
          <a:ln w="63500" cap="flat" cmpd="sng">
            <a:solidFill>
              <a:srgbClr val="92D05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dirty="0">
              <a:solidFill>
                <a:schemeClr val="dk1"/>
              </a:solidFill>
              <a:latin typeface="Arial"/>
              <a:ea typeface="Arial"/>
              <a:cs typeface="Arial"/>
              <a:sym typeface="Arial"/>
              <a:rtl val="0"/>
            </a:endParaRPr>
          </a:p>
        </p:txBody>
      </p:sp>
    </p:spTree>
    <p:extLst>
      <p:ext uri="{BB962C8B-B14F-4D97-AF65-F5344CB8AC3E}">
        <p14:creationId xmlns:p14="http://schemas.microsoft.com/office/powerpoint/2010/main" val="1637730676"/>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Shape 335"/>
          <p:cNvSpPr/>
          <p:nvPr/>
        </p:nvSpPr>
        <p:spPr>
          <a:xfrm>
            <a:off x="154574" y="2438400"/>
            <a:ext cx="3293476" cy="2228850"/>
          </a:xfrm>
          <a:prstGeom prst="homePlate">
            <a:avLst>
              <a:gd name="adj" fmla="val 39913"/>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200" b="0" i="0" u="none" strike="noStrike" cap="none" baseline="0" dirty="0">
                <a:solidFill>
                  <a:srgbClr val="3F3F39"/>
                </a:solidFill>
                <a:latin typeface="Lucida Sans" panose="020B0602030504020204" pitchFamily="34" charset="0"/>
                <a:ea typeface="Arial"/>
                <a:cs typeface="Arial"/>
                <a:sym typeface="Arial"/>
              </a:rPr>
              <a:t>Reading, writing and speaking grounded in </a:t>
            </a:r>
            <a:r>
              <a:rPr lang="en-US" sz="2200" b="1" i="0" u="none" strike="noStrike" cap="none" baseline="0" dirty="0">
                <a:solidFill>
                  <a:srgbClr val="24A469"/>
                </a:solidFill>
                <a:latin typeface="Lucida Sans" panose="020B0602030504020204" pitchFamily="34" charset="0"/>
                <a:ea typeface="Arial"/>
                <a:cs typeface="Arial"/>
                <a:sym typeface="Arial"/>
              </a:rPr>
              <a:t>evidence from text</a:t>
            </a:r>
            <a:r>
              <a:rPr lang="en-US" sz="2200" b="0" i="0" u="none" strike="noStrike" cap="none" baseline="0" dirty="0">
                <a:solidFill>
                  <a:srgbClr val="24A469"/>
                </a:solidFill>
                <a:latin typeface="Lucida Sans" panose="020B0602030504020204" pitchFamily="34" charset="0"/>
                <a:ea typeface="Arial"/>
                <a:cs typeface="Arial"/>
                <a:sym typeface="Arial"/>
              </a:rPr>
              <a:t>, </a:t>
            </a:r>
          </a:p>
          <a:p>
            <a:pPr marL="0" marR="0" lvl="0" indent="0" algn="ctr" rtl="0">
              <a:lnSpc>
                <a:spcPct val="100000"/>
              </a:lnSpc>
              <a:spcBef>
                <a:spcPts val="0"/>
              </a:spcBef>
              <a:spcAft>
                <a:spcPts val="0"/>
              </a:spcAft>
              <a:buClr>
                <a:schemeClr val="dk1"/>
              </a:buClr>
              <a:buSzPct val="25000"/>
              <a:buFont typeface="Arial"/>
              <a:buNone/>
            </a:pPr>
            <a:r>
              <a:rPr lang="en-US" sz="2200" b="0" i="0" u="none" strike="noStrike" cap="none" baseline="0" dirty="0">
                <a:solidFill>
                  <a:srgbClr val="3F3F39"/>
                </a:solidFill>
                <a:latin typeface="Lucida Sans" panose="020B0602030504020204" pitchFamily="34" charset="0"/>
                <a:ea typeface="Arial"/>
                <a:cs typeface="Arial"/>
                <a:sym typeface="Arial"/>
              </a:rPr>
              <a:t>both literary and </a:t>
            </a:r>
          </a:p>
          <a:p>
            <a:pPr marL="0" marR="0" lvl="0" indent="0" algn="ctr" rtl="0">
              <a:lnSpc>
                <a:spcPct val="100000"/>
              </a:lnSpc>
              <a:spcBef>
                <a:spcPts val="0"/>
              </a:spcBef>
              <a:spcAft>
                <a:spcPts val="0"/>
              </a:spcAft>
              <a:buClr>
                <a:schemeClr val="dk1"/>
              </a:buClr>
              <a:buSzPct val="25000"/>
              <a:buFont typeface="Arial"/>
              <a:buNone/>
            </a:pPr>
            <a:r>
              <a:rPr lang="en-US" sz="2200" b="0" i="0" u="none" strike="noStrike" cap="none" baseline="0" dirty="0">
                <a:solidFill>
                  <a:srgbClr val="3F3F39"/>
                </a:solidFill>
                <a:latin typeface="Lucida Sans" panose="020B0602030504020204" pitchFamily="34" charset="0"/>
                <a:ea typeface="Arial"/>
                <a:cs typeface="Arial"/>
                <a:sym typeface="Arial"/>
              </a:rPr>
              <a:t>informational</a:t>
            </a:r>
          </a:p>
        </p:txBody>
      </p:sp>
      <p:sp>
        <p:nvSpPr>
          <p:cNvPr id="336" name="Shape 336"/>
          <p:cNvSpPr/>
          <p:nvPr/>
        </p:nvSpPr>
        <p:spPr>
          <a:xfrm>
            <a:off x="3581400" y="1656131"/>
            <a:ext cx="5265999" cy="4366668"/>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228600" algn="l" rtl="0">
              <a:lnSpc>
                <a:spcPct val="114000"/>
              </a:lnSpc>
              <a:spcBef>
                <a:spcPts val="0"/>
              </a:spcBef>
              <a:spcAft>
                <a:spcPts val="0"/>
              </a:spcAft>
              <a:buClr>
                <a:srgbClr val="000000"/>
              </a:buClr>
              <a:buFont typeface="Arial"/>
              <a:buNone/>
            </a:pPr>
            <a:endParaRPr sz="2400" b="0" i="0" u="none" strike="noStrike" cap="none" baseline="0" dirty="0">
              <a:solidFill>
                <a:srgbClr val="3F3F39"/>
              </a:solidFill>
              <a:latin typeface="Lucida Sans" panose="020B0602030504020204" pitchFamily="34" charset="0"/>
              <a:ea typeface="Arial"/>
              <a:cs typeface="Arial"/>
              <a:sym typeface="Arial"/>
            </a:endParaRPr>
          </a:p>
          <a:p>
            <a:pPr marL="285750" marR="0" lvl="0" indent="-3619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C</a:t>
            </a:r>
            <a:r>
              <a:rPr lang="en-US" sz="2400" b="0" i="0" u="none" strike="noStrike" cap="none" baseline="0" dirty="0">
                <a:solidFill>
                  <a:srgbClr val="3F3F39"/>
                </a:solidFill>
                <a:latin typeface="Lucida Sans" panose="020B0602030504020204" pitchFamily="34" charset="0"/>
                <a:ea typeface="Arial"/>
                <a:cs typeface="Arial"/>
                <a:sym typeface="Arial"/>
              </a:rPr>
              <a:t>ollege and workplace </a:t>
            </a:r>
            <a:r>
              <a:rPr lang="en-US" sz="2400" dirty="0">
                <a:solidFill>
                  <a:srgbClr val="3F3F39"/>
                </a:solidFill>
                <a:latin typeface="Lucida Sans" panose="020B0602030504020204" pitchFamily="34" charset="0"/>
              </a:rPr>
              <a:t>writing</a:t>
            </a:r>
          </a:p>
          <a:p>
            <a:pPr marL="285750" marR="0" lvl="0" indent="-171450" algn="l" rtl="0">
              <a:lnSpc>
                <a:spcPct val="100000"/>
              </a:lnSpc>
              <a:spcBef>
                <a:spcPts val="0"/>
              </a:spcBef>
              <a:spcAft>
                <a:spcPts val="0"/>
              </a:spcAft>
              <a:buClr>
                <a:srgbClr val="000000"/>
              </a:buClr>
              <a:buFont typeface="Noto Symbol"/>
              <a:buNone/>
            </a:pPr>
            <a:endParaRPr sz="2400" b="0" i="0" u="none" strike="noStrike" cap="none" baseline="0" dirty="0">
              <a:solidFill>
                <a:srgbClr val="3F3F39"/>
              </a:solidFill>
              <a:latin typeface="Lucida Sans" panose="020B0602030504020204" pitchFamily="34" charset="0"/>
              <a:ea typeface="Arial"/>
              <a:cs typeface="Arial"/>
              <a:sym typeface="Arial"/>
            </a:endParaRPr>
          </a:p>
          <a:p>
            <a:pPr marL="285750" marR="0" lvl="0" indent="-3619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M</a:t>
            </a:r>
            <a:r>
              <a:rPr lang="en-US" sz="2400" b="0" i="0" u="none" strike="noStrike" cap="none" baseline="0" dirty="0">
                <a:solidFill>
                  <a:srgbClr val="3F3F39"/>
                </a:solidFill>
                <a:latin typeface="Lucida Sans" panose="020B0602030504020204" pitchFamily="34" charset="0"/>
                <a:ea typeface="Arial"/>
                <a:cs typeface="Arial"/>
                <a:sym typeface="Arial"/>
              </a:rPr>
              <a:t>ajor emphasis of the ELA Standards</a:t>
            </a:r>
          </a:p>
          <a:p>
            <a:pPr marR="0" lvl="0" algn="l" rtl="0">
              <a:lnSpc>
                <a:spcPct val="100000"/>
              </a:lnSpc>
              <a:spcBef>
                <a:spcPts val="0"/>
              </a:spcBef>
              <a:spcAft>
                <a:spcPts val="0"/>
              </a:spcAft>
              <a:buNone/>
            </a:pPr>
            <a:endParaRPr sz="2400" dirty="0">
              <a:solidFill>
                <a:srgbClr val="3F3F39"/>
              </a:solidFill>
              <a:latin typeface="Lucida Sans" panose="020B0602030504020204" pitchFamily="34" charset="0"/>
            </a:endParaRPr>
          </a:p>
          <a:p>
            <a:pPr marL="285750" marR="0" lvl="0" indent="-3619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H</a:t>
            </a:r>
            <a:r>
              <a:rPr lang="en-US" sz="2400" b="0" i="0" u="none" strike="noStrike" cap="none" baseline="0" dirty="0">
                <a:solidFill>
                  <a:srgbClr val="3F3F39"/>
                </a:solidFill>
                <a:latin typeface="Lucida Sans" panose="020B0602030504020204" pitchFamily="34" charset="0"/>
                <a:ea typeface="Arial"/>
                <a:cs typeface="Arial"/>
                <a:sym typeface="Arial"/>
              </a:rPr>
              <a:t>allmarks of strong readers and writers</a:t>
            </a:r>
          </a:p>
          <a:p>
            <a:pPr marR="0" lvl="0" algn="l" rtl="0">
              <a:lnSpc>
                <a:spcPct val="100000"/>
              </a:lnSpc>
              <a:spcBef>
                <a:spcPts val="0"/>
              </a:spcBef>
              <a:spcAft>
                <a:spcPts val="0"/>
              </a:spcAft>
              <a:buNone/>
            </a:pPr>
            <a:endParaRPr sz="2400" dirty="0">
              <a:solidFill>
                <a:srgbClr val="3F3F39"/>
              </a:solidFill>
              <a:latin typeface="Lucida Sans" panose="020B0602030504020204" pitchFamily="34" charset="0"/>
            </a:endParaRPr>
          </a:p>
          <a:p>
            <a:pPr marL="285750" marR="0" lvl="0" indent="-361950" algn="l" rtl="0">
              <a:lnSpc>
                <a:spcPct val="100000"/>
              </a:lnSpc>
              <a:spcBef>
                <a:spcPts val="0"/>
              </a:spcBef>
              <a:spcAft>
                <a:spcPts val="0"/>
              </a:spcAft>
              <a:buClr>
                <a:schemeClr val="dk1"/>
              </a:buClr>
              <a:buSzPct val="100000"/>
              <a:buFont typeface="Noto Symbol"/>
              <a:buChar char="✓"/>
            </a:pPr>
            <a:r>
              <a:rPr lang="en-US" sz="2400" dirty="0">
                <a:solidFill>
                  <a:srgbClr val="3F3F39"/>
                </a:solidFill>
                <a:latin typeface="Lucida Sans" panose="020B0602030504020204" pitchFamily="34" charset="0"/>
              </a:rPr>
              <a:t>Equity </a:t>
            </a:r>
          </a:p>
          <a:p>
            <a:pPr marR="0" lvl="0" algn="l" rtl="0">
              <a:lnSpc>
                <a:spcPct val="100000"/>
              </a:lnSpc>
              <a:spcBef>
                <a:spcPts val="0"/>
              </a:spcBef>
              <a:spcAft>
                <a:spcPts val="0"/>
              </a:spcAft>
              <a:buNone/>
            </a:pPr>
            <a:endParaRPr sz="3000" dirty="0">
              <a:solidFill>
                <a:schemeClr val="dk1"/>
              </a:solidFill>
            </a:endParaRPr>
          </a:p>
          <a:p>
            <a:pPr marR="0" lvl="0" algn="l" rtl="0">
              <a:lnSpc>
                <a:spcPct val="100000"/>
              </a:lnSpc>
              <a:spcBef>
                <a:spcPts val="0"/>
              </a:spcBef>
              <a:spcAft>
                <a:spcPts val="0"/>
              </a:spcAft>
              <a:buNone/>
            </a:pPr>
            <a:endParaRPr sz="3000" dirty="0">
              <a:solidFill>
                <a:schemeClr val="dk1"/>
              </a:solidFill>
            </a:endParaRPr>
          </a:p>
          <a:p>
            <a:pPr marR="0" lvl="0" algn="l" rtl="0">
              <a:lnSpc>
                <a:spcPct val="100000"/>
              </a:lnSpc>
              <a:spcBef>
                <a:spcPts val="0"/>
              </a:spcBef>
              <a:spcAft>
                <a:spcPts val="0"/>
              </a:spcAft>
              <a:buNone/>
            </a:pPr>
            <a:endParaRPr sz="3000" dirty="0">
              <a:solidFill>
                <a:schemeClr val="dk1"/>
              </a:solidFill>
            </a:endParaRPr>
          </a:p>
          <a:p>
            <a:pPr marL="342900" marR="0" lvl="0" indent="-203200" algn="l" rtl="0">
              <a:lnSpc>
                <a:spcPct val="114000"/>
              </a:lnSpc>
              <a:spcBef>
                <a:spcPts val="1200"/>
              </a:spcBef>
              <a:spcAft>
                <a:spcPts val="0"/>
              </a:spcAft>
              <a:buClr>
                <a:srgbClr val="000000"/>
              </a:buClr>
              <a:buFont typeface="Arial"/>
              <a:buNone/>
            </a:pPr>
            <a:endParaRPr sz="1800" b="0" i="0" u="none" strike="noStrike" cap="none" baseline="0" dirty="0">
              <a:solidFill>
                <a:srgbClr val="3F3F39"/>
              </a:solidFill>
              <a:latin typeface="Arial"/>
              <a:ea typeface="Arial"/>
              <a:cs typeface="Arial"/>
              <a:sym typeface="Arial"/>
            </a:endParaRPr>
          </a:p>
        </p:txBody>
      </p:sp>
      <p:sp>
        <p:nvSpPr>
          <p:cNvPr id="5" name="Title 1"/>
          <p:cNvSpPr txBox="1">
            <a:spLocks/>
          </p:cNvSpPr>
          <p:nvPr/>
        </p:nvSpPr>
        <p:spPr>
          <a:xfrm>
            <a:off x="414338" y="15240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Shift 2: Evidence</a:t>
            </a:r>
          </a:p>
        </p:txBody>
      </p:sp>
    </p:spTree>
    <p:extLst>
      <p:ext uri="{BB962C8B-B14F-4D97-AF65-F5344CB8AC3E}">
        <p14:creationId xmlns:p14="http://schemas.microsoft.com/office/powerpoint/2010/main" val="890384262"/>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p:nvPr/>
        </p:nvSpPr>
        <p:spPr>
          <a:xfrm>
            <a:off x="271463" y="2362200"/>
            <a:ext cx="3098025" cy="2077499"/>
          </a:xfrm>
          <a:prstGeom prst="homePlate">
            <a:avLst>
              <a:gd name="adj" fmla="val 50000"/>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dirty="0">
                <a:solidFill>
                  <a:srgbClr val="24A469"/>
                </a:solidFill>
                <a:latin typeface="Lucida Sans" panose="020B0602030504020204" pitchFamily="34" charset="0"/>
                <a:ea typeface="Arial"/>
                <a:cs typeface="Arial"/>
                <a:sym typeface="Arial"/>
              </a:rPr>
              <a:t>Building knowledge</a:t>
            </a:r>
          </a:p>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baseline="0" dirty="0">
                <a:solidFill>
                  <a:srgbClr val="3F3F39"/>
                </a:solidFill>
                <a:latin typeface="Lucida Sans" panose="020B0602030504020204" pitchFamily="34" charset="0"/>
                <a:ea typeface="Arial"/>
                <a:cs typeface="Arial"/>
                <a:sym typeface="Arial"/>
              </a:rPr>
              <a:t>through</a:t>
            </a:r>
            <a:r>
              <a:rPr lang="en-US" sz="2400" b="0" i="0" u="none" strike="noStrike" cap="none" baseline="0" dirty="0">
                <a:solidFill>
                  <a:schemeClr val="dk1"/>
                </a:solidFill>
                <a:latin typeface="Lucida Sans" panose="020B0602030504020204" pitchFamily="34" charset="0"/>
                <a:ea typeface="Arial"/>
                <a:cs typeface="Arial"/>
                <a:sym typeface="Arial"/>
              </a:rPr>
              <a:t> </a:t>
            </a:r>
            <a:r>
              <a:rPr lang="en-US" sz="2400" b="1" i="0" u="none" strike="noStrike" cap="none" baseline="0" dirty="0">
                <a:solidFill>
                  <a:srgbClr val="24A469"/>
                </a:solidFill>
                <a:latin typeface="Lucida Sans" panose="020B0602030504020204" pitchFamily="34" charset="0"/>
                <a:ea typeface="Arial"/>
                <a:cs typeface="Arial"/>
                <a:sym typeface="Arial"/>
              </a:rPr>
              <a:t>content-rich</a:t>
            </a:r>
          </a:p>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dirty="0">
                <a:solidFill>
                  <a:srgbClr val="24A469"/>
                </a:solidFill>
                <a:latin typeface="Lucida Sans" panose="020B0602030504020204" pitchFamily="34" charset="0"/>
                <a:ea typeface="Arial"/>
                <a:cs typeface="Arial"/>
                <a:sym typeface="Arial"/>
              </a:rPr>
              <a:t>non-fiction</a:t>
            </a:r>
          </a:p>
        </p:txBody>
      </p:sp>
      <p:sp>
        <p:nvSpPr>
          <p:cNvPr id="344" name="Shape 344"/>
          <p:cNvSpPr txBox="1"/>
          <p:nvPr/>
        </p:nvSpPr>
        <p:spPr>
          <a:xfrm>
            <a:off x="3555225" y="1473227"/>
            <a:ext cx="5449200" cy="4461599"/>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228600" marR="0" lvl="0" indent="-279400" algn="l" rtl="0">
              <a:lnSpc>
                <a:spcPct val="100000"/>
              </a:lnSpc>
              <a:spcBef>
                <a:spcPts val="400"/>
              </a:spcBef>
              <a:spcAft>
                <a:spcPts val="0"/>
              </a:spcAft>
              <a:buClr>
                <a:schemeClr val="dk1"/>
              </a:buClr>
              <a:buSzPct val="100000"/>
              <a:buFont typeface="Arial"/>
              <a:buChar char="✓"/>
            </a:pPr>
            <a:r>
              <a:rPr lang="en-US" sz="2400" dirty="0">
                <a:solidFill>
                  <a:srgbClr val="3F3F39"/>
                </a:solidFill>
                <a:latin typeface="Lucida Sans" panose="020B0602030504020204" pitchFamily="34" charset="0"/>
              </a:rPr>
              <a:t>Large research base </a:t>
            </a:r>
          </a:p>
          <a:p>
            <a:pPr marR="0" lvl="0" algn="l" rtl="0">
              <a:lnSpc>
                <a:spcPct val="100000"/>
              </a:lnSpc>
              <a:spcBef>
                <a:spcPts val="400"/>
              </a:spcBef>
              <a:spcAft>
                <a:spcPts val="0"/>
              </a:spcAft>
              <a:buNone/>
            </a:pPr>
            <a:endParaRPr sz="2400" dirty="0">
              <a:solidFill>
                <a:srgbClr val="3F3F39"/>
              </a:solidFill>
              <a:latin typeface="Lucida Sans" panose="020B0602030504020204" pitchFamily="34" charset="0"/>
            </a:endParaRPr>
          </a:p>
          <a:p>
            <a:pPr marL="228600" marR="0" lvl="0" indent="-279400" algn="l" rtl="0">
              <a:lnSpc>
                <a:spcPct val="100000"/>
              </a:lnSpc>
              <a:spcBef>
                <a:spcPts val="400"/>
              </a:spcBef>
              <a:spcAft>
                <a:spcPts val="0"/>
              </a:spcAft>
              <a:buClr>
                <a:schemeClr val="dk1"/>
              </a:buClr>
              <a:buSzPct val="100000"/>
              <a:buFont typeface="Arial"/>
              <a:buChar char="✓"/>
            </a:pPr>
            <a:r>
              <a:rPr lang="en-US" sz="2400" dirty="0">
                <a:solidFill>
                  <a:srgbClr val="3F3F39"/>
                </a:solidFill>
                <a:latin typeface="Lucida Sans" panose="020B0602030504020204" pitchFamily="34" charset="0"/>
              </a:rPr>
              <a:t>Knowledge crucial to comprehension</a:t>
            </a:r>
          </a:p>
          <a:p>
            <a:pPr marL="0" marR="0" lvl="0" indent="0" algn="l" rtl="0">
              <a:lnSpc>
                <a:spcPct val="100000"/>
              </a:lnSpc>
              <a:spcBef>
                <a:spcPts val="400"/>
              </a:spcBef>
              <a:spcAft>
                <a:spcPts val="0"/>
              </a:spcAft>
              <a:buClr>
                <a:schemeClr val="dk1"/>
              </a:buClr>
              <a:buFont typeface="Arial"/>
              <a:buNone/>
            </a:pPr>
            <a:endParaRPr sz="2400" b="0" i="0" u="none" strike="noStrike" cap="none" baseline="0" dirty="0">
              <a:solidFill>
                <a:srgbClr val="3F3F39"/>
              </a:solidFill>
              <a:latin typeface="Lucida Sans" panose="020B0602030504020204" pitchFamily="34" charset="0"/>
              <a:sym typeface="Arial"/>
            </a:endParaRPr>
          </a:p>
          <a:p>
            <a:pPr marL="228600" marR="0" lvl="0" indent="-279400" algn="l" rtl="0">
              <a:lnSpc>
                <a:spcPct val="100000"/>
              </a:lnSpc>
              <a:spcBef>
                <a:spcPts val="400"/>
              </a:spcBef>
              <a:spcAft>
                <a:spcPts val="0"/>
              </a:spcAft>
              <a:buClr>
                <a:schemeClr val="dk1"/>
              </a:buClr>
              <a:buSzPct val="100000"/>
              <a:buFont typeface="Arial"/>
              <a:buChar char="✓"/>
            </a:pPr>
            <a:r>
              <a:rPr lang="en-US" sz="2400" dirty="0">
                <a:solidFill>
                  <a:srgbClr val="3F3F39"/>
                </a:solidFill>
                <a:latin typeface="Lucida Sans" panose="020B0602030504020204" pitchFamily="34" charset="0"/>
              </a:rPr>
              <a:t>V</a:t>
            </a:r>
            <a:r>
              <a:rPr lang="en-US" sz="2400" b="0" i="0" u="none" strike="noStrike" cap="none" baseline="0" dirty="0">
                <a:solidFill>
                  <a:srgbClr val="3F3F39"/>
                </a:solidFill>
                <a:latin typeface="Lucida Sans" panose="020B0602030504020204" pitchFamily="34" charset="0"/>
                <a:sym typeface="Arial"/>
              </a:rPr>
              <a:t>ery little </a:t>
            </a:r>
            <a:r>
              <a:rPr lang="en-US" sz="2400" dirty="0">
                <a:solidFill>
                  <a:srgbClr val="3F3F39"/>
                </a:solidFill>
                <a:latin typeface="Lucida Sans" panose="020B0602030504020204" pitchFamily="34" charset="0"/>
              </a:rPr>
              <a:t>nonfiction </a:t>
            </a:r>
            <a:r>
              <a:rPr lang="en-US" sz="2400" b="0" i="0" u="none" strike="noStrike" cap="none" baseline="0" dirty="0">
                <a:solidFill>
                  <a:srgbClr val="3F3F39"/>
                </a:solidFill>
                <a:latin typeface="Lucida Sans" panose="020B0602030504020204" pitchFamily="34" charset="0"/>
                <a:sym typeface="Arial"/>
              </a:rPr>
              <a:t>i</a:t>
            </a:r>
            <a:r>
              <a:rPr lang="en-US" sz="2400" dirty="0">
                <a:solidFill>
                  <a:srgbClr val="3F3F39"/>
                </a:solidFill>
                <a:latin typeface="Lucida Sans" panose="020B0602030504020204" pitchFamily="34" charset="0"/>
              </a:rPr>
              <a:t>n school</a:t>
            </a:r>
          </a:p>
          <a:p>
            <a:pPr marR="0" lvl="0" algn="l" rtl="0">
              <a:lnSpc>
                <a:spcPct val="100000"/>
              </a:lnSpc>
              <a:spcBef>
                <a:spcPts val="400"/>
              </a:spcBef>
              <a:spcAft>
                <a:spcPts val="0"/>
              </a:spcAft>
              <a:buNone/>
            </a:pPr>
            <a:endParaRPr sz="2400" dirty="0">
              <a:solidFill>
                <a:srgbClr val="3F3F39"/>
              </a:solidFill>
              <a:latin typeface="Lucida Sans" panose="020B0602030504020204" pitchFamily="34" charset="0"/>
            </a:endParaRPr>
          </a:p>
          <a:p>
            <a:pPr marL="228600" marR="0" lvl="0" indent="-279400" algn="l" rtl="0">
              <a:lnSpc>
                <a:spcPct val="100000"/>
              </a:lnSpc>
              <a:spcBef>
                <a:spcPts val="400"/>
              </a:spcBef>
              <a:spcAft>
                <a:spcPts val="0"/>
              </a:spcAft>
              <a:buClr>
                <a:schemeClr val="dk1"/>
              </a:buClr>
              <a:buSzPct val="100000"/>
              <a:buFont typeface="Arial"/>
              <a:buChar char="✓"/>
            </a:pPr>
            <a:r>
              <a:rPr lang="en-US" sz="2400" dirty="0">
                <a:solidFill>
                  <a:srgbClr val="3F3F39"/>
                </a:solidFill>
                <a:latin typeface="Lucida Sans" panose="020B0602030504020204" pitchFamily="34" charset="0"/>
              </a:rPr>
              <a:t>C</a:t>
            </a:r>
            <a:r>
              <a:rPr lang="en-US" sz="2400" b="0" i="0" u="none" strike="noStrike" cap="none" baseline="0" dirty="0">
                <a:solidFill>
                  <a:srgbClr val="3F3F39"/>
                </a:solidFill>
                <a:latin typeface="Lucida Sans" panose="020B0602030504020204" pitchFamily="34" charset="0"/>
                <a:sym typeface="Arial"/>
              </a:rPr>
              <a:t>ollege</a:t>
            </a:r>
            <a:r>
              <a:rPr lang="en-US" sz="2400" dirty="0">
                <a:solidFill>
                  <a:srgbClr val="3F3F39"/>
                </a:solidFill>
                <a:latin typeface="Lucida Sans" panose="020B0602030504020204" pitchFamily="34" charset="0"/>
              </a:rPr>
              <a:t> &amp; </a:t>
            </a:r>
            <a:r>
              <a:rPr lang="en-US" sz="2400" b="0" i="0" u="none" strike="noStrike" cap="none" baseline="0" dirty="0">
                <a:solidFill>
                  <a:srgbClr val="3F3F39"/>
                </a:solidFill>
                <a:latin typeface="Lucida Sans" panose="020B0602030504020204" pitchFamily="34" charset="0"/>
                <a:sym typeface="Arial"/>
              </a:rPr>
              <a:t>workplace </a:t>
            </a:r>
            <a:r>
              <a:rPr lang="en-US" sz="2400" dirty="0">
                <a:solidFill>
                  <a:srgbClr val="3F3F39"/>
                </a:solidFill>
                <a:latin typeface="Lucida Sans" panose="020B0602030504020204" pitchFamily="34" charset="0"/>
              </a:rPr>
              <a:t>focus on nonfiction</a:t>
            </a:r>
            <a:endParaRPr lang="en-US" sz="2400" b="0" i="0" u="none" strike="noStrike" cap="none" baseline="0" dirty="0">
              <a:solidFill>
                <a:srgbClr val="3F3F39"/>
              </a:solidFill>
              <a:latin typeface="Lucida Sans" panose="020B0602030504020204" pitchFamily="34" charset="0"/>
              <a:sym typeface="Arial"/>
            </a:endParaRPr>
          </a:p>
          <a:p>
            <a:pPr marL="228600" marR="0" lvl="0" indent="-101600" algn="l" rtl="0">
              <a:lnSpc>
                <a:spcPct val="100000"/>
              </a:lnSpc>
              <a:spcBef>
                <a:spcPts val="400"/>
              </a:spcBef>
              <a:spcAft>
                <a:spcPts val="0"/>
              </a:spcAft>
              <a:buClr>
                <a:schemeClr val="dk1"/>
              </a:buClr>
              <a:buFont typeface="Arial"/>
              <a:buNone/>
            </a:pPr>
            <a:endParaRPr sz="2400" b="0" i="0" u="none" strike="noStrike" cap="none" baseline="0" dirty="0">
              <a:solidFill>
                <a:srgbClr val="3F3F39"/>
              </a:solidFill>
              <a:latin typeface="Lucida Sans" panose="020B0602030504020204" pitchFamily="34" charset="0"/>
              <a:sym typeface="Arial"/>
            </a:endParaRPr>
          </a:p>
          <a:p>
            <a:pPr marL="228600" marR="0" lvl="0" indent="-279400" algn="l" rtl="0">
              <a:lnSpc>
                <a:spcPct val="100000"/>
              </a:lnSpc>
              <a:spcBef>
                <a:spcPts val="400"/>
              </a:spcBef>
              <a:spcAft>
                <a:spcPts val="0"/>
              </a:spcAft>
              <a:buClr>
                <a:schemeClr val="dk1"/>
              </a:buClr>
              <a:buSzPct val="100000"/>
              <a:buFont typeface="Arial"/>
              <a:buChar char="✓"/>
            </a:pPr>
            <a:r>
              <a:rPr lang="en-US" sz="2400" b="0" i="0" u="none" strike="noStrike" cap="none" baseline="0" dirty="0">
                <a:solidFill>
                  <a:srgbClr val="3F3F39"/>
                </a:solidFill>
                <a:latin typeface="Lucida Sans" panose="020B0602030504020204" pitchFamily="34" charset="0"/>
                <a:sym typeface="Arial"/>
              </a:rPr>
              <a:t>Informational text </a:t>
            </a:r>
            <a:r>
              <a:rPr lang="en-US" sz="2400" b="1" i="0" u="none" strike="noStrike" cap="none" baseline="0" dirty="0">
                <a:solidFill>
                  <a:srgbClr val="3F3F39"/>
                </a:solidFill>
                <a:latin typeface="Lucida Sans" panose="020B0602030504020204" pitchFamily="34" charset="0"/>
                <a:sym typeface="Arial"/>
              </a:rPr>
              <a:t>harder</a:t>
            </a:r>
          </a:p>
        </p:txBody>
      </p:sp>
      <p:sp>
        <p:nvSpPr>
          <p:cNvPr id="5" name="Title 1"/>
          <p:cNvSpPr txBox="1">
            <a:spLocks/>
          </p:cNvSpPr>
          <p:nvPr/>
        </p:nvSpPr>
        <p:spPr>
          <a:xfrm>
            <a:off x="271463" y="29469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Shift 3: Knowledge</a:t>
            </a:r>
          </a:p>
        </p:txBody>
      </p:sp>
    </p:spTree>
    <p:extLst>
      <p:ext uri="{BB962C8B-B14F-4D97-AF65-F5344CB8AC3E}">
        <p14:creationId xmlns:p14="http://schemas.microsoft.com/office/powerpoint/2010/main" val="2549686947"/>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662"/>
            <a:ext cx="8229600" cy="749298"/>
          </a:xfrm>
        </p:spPr>
        <p:txBody>
          <a:bodyPr>
            <a:noAutofit/>
          </a:bodyPr>
          <a:lstStyle/>
          <a:p>
            <a:r>
              <a:rPr lang="en-US" dirty="0"/>
              <a:t>Everyone knows knowledge plays a role in comprehension, but how </a:t>
            </a:r>
            <a:r>
              <a:rPr lang="en-US" u="sng" dirty="0"/>
              <a:t>big</a:t>
            </a:r>
            <a:r>
              <a:rPr lang="en-US" dirty="0"/>
              <a:t> of a role?</a:t>
            </a:r>
            <a:br>
              <a:rPr lang="en-US" i="1" dirty="0"/>
            </a:br>
            <a:endParaRPr lang="en-US" dirty="0"/>
          </a:p>
        </p:txBody>
      </p:sp>
      <p:pic>
        <p:nvPicPr>
          <p:cNvPr id="4" name="Picture 3"/>
          <p:cNvPicPr>
            <a:picLocks noChangeAspect="1"/>
          </p:cNvPicPr>
          <p:nvPr/>
        </p:nvPicPr>
        <p:blipFill>
          <a:blip r:embed="rId3"/>
          <a:stretch>
            <a:fillRect/>
          </a:stretch>
        </p:blipFill>
        <p:spPr>
          <a:xfrm>
            <a:off x="1636566" y="1629292"/>
            <a:ext cx="5870868" cy="3968748"/>
          </a:xfrm>
          <a:prstGeom prst="rect">
            <a:avLst/>
          </a:prstGeom>
        </p:spPr>
      </p:pic>
      <p:sp>
        <p:nvSpPr>
          <p:cNvPr id="3" name="Rectangle 2"/>
          <p:cNvSpPr/>
          <p:nvPr/>
        </p:nvSpPr>
        <p:spPr>
          <a:xfrm>
            <a:off x="1714500" y="5706506"/>
            <a:ext cx="5715000" cy="369332"/>
          </a:xfrm>
          <a:prstGeom prst="rect">
            <a:avLst/>
          </a:prstGeom>
        </p:spPr>
        <p:txBody>
          <a:bodyPr wrap="square">
            <a:spAutoFit/>
          </a:bodyPr>
          <a:lstStyle/>
          <a:p>
            <a:pPr algn="ctr"/>
            <a:r>
              <a:rPr lang="en-US" dirty="0">
                <a:latin typeface="+mn-lt"/>
              </a:rPr>
              <a:t>“The Baseball Study” Recht &amp; Leslie (1988)</a:t>
            </a:r>
          </a:p>
        </p:txBody>
      </p:sp>
      <p:sp>
        <p:nvSpPr>
          <p:cNvPr id="5" name="Rectangle 4"/>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944098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2"/>
            <a:ext cx="8229600" cy="1143000"/>
          </a:xfrm>
        </p:spPr>
        <p:txBody>
          <a:bodyPr>
            <a:noAutofit/>
          </a:bodyPr>
          <a:lstStyle/>
          <a:p>
            <a:pPr algn="ctr"/>
            <a:r>
              <a:rPr lang="en-US" dirty="0"/>
              <a:t>The Baseball Study </a:t>
            </a:r>
            <a:br>
              <a:rPr lang="en-US" dirty="0"/>
            </a:br>
            <a:r>
              <a:rPr lang="en-US" dirty="0" err="1"/>
              <a:t>Recht</a:t>
            </a:r>
            <a:r>
              <a:rPr lang="en-US" dirty="0"/>
              <a:t> &amp; Leslie (1988)</a:t>
            </a:r>
          </a:p>
        </p:txBody>
      </p:sp>
      <p:sp>
        <p:nvSpPr>
          <p:cNvPr id="3" name="Content Placeholder 2"/>
          <p:cNvSpPr>
            <a:spLocks noGrp="1"/>
          </p:cNvSpPr>
          <p:nvPr>
            <p:ph idx="1"/>
          </p:nvPr>
        </p:nvSpPr>
        <p:spPr>
          <a:xfrm>
            <a:off x="190500" y="1441452"/>
            <a:ext cx="8229600" cy="4525963"/>
          </a:xfrm>
        </p:spPr>
        <p:txBody>
          <a:bodyPr>
            <a:noAutofit/>
          </a:bodyPr>
          <a:lstStyle/>
          <a:p>
            <a:pPr marL="0" indent="0">
              <a:buNone/>
            </a:pPr>
            <a:r>
              <a:rPr lang="en-US" dirty="0"/>
              <a:t>Compared reading comprehension for four categories of students:</a:t>
            </a:r>
          </a:p>
          <a:p>
            <a:pPr marL="514350" indent="-514350">
              <a:buFont typeface="+mj-lt"/>
              <a:buAutoNum type="arabicParenR"/>
            </a:pP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967743607"/>
              </p:ext>
            </p:extLst>
          </p:nvPr>
        </p:nvGraphicFramePr>
        <p:xfrm>
          <a:off x="495300" y="2561275"/>
          <a:ext cx="8191500" cy="3259957"/>
        </p:xfrm>
        <a:graphic>
          <a:graphicData uri="http://schemas.openxmlformats.org/drawingml/2006/table">
            <a:tbl>
              <a:tblPr firstRow="1" bandRow="1">
                <a:tableStyleId>{5C22544A-7EE6-4342-B048-85BDC9FD1C3A}</a:tableStyleId>
              </a:tblPr>
              <a:tblGrid>
                <a:gridCol w="4095750">
                  <a:extLst>
                    <a:ext uri="{9D8B030D-6E8A-4147-A177-3AD203B41FA5}">
                      <a16:colId xmlns:a16="http://schemas.microsoft.com/office/drawing/2014/main" val="20000"/>
                    </a:ext>
                  </a:extLst>
                </a:gridCol>
                <a:gridCol w="4095750">
                  <a:extLst>
                    <a:ext uri="{9D8B030D-6E8A-4147-A177-3AD203B41FA5}">
                      <a16:colId xmlns:a16="http://schemas.microsoft.com/office/drawing/2014/main" val="20001"/>
                    </a:ext>
                  </a:extLst>
                </a:gridCol>
              </a:tblGrid>
              <a:tr h="1705477">
                <a:tc>
                  <a:txBody>
                    <a:bodyPr/>
                    <a:lstStyle/>
                    <a:p>
                      <a:r>
                        <a:rPr lang="en-US" sz="2400" dirty="0">
                          <a:solidFill>
                            <a:schemeClr val="accent3">
                              <a:lumMod val="60000"/>
                              <a:lumOff val="40000"/>
                            </a:schemeClr>
                          </a:solidFill>
                          <a:latin typeface="Lucida Sans" panose="020B0602030504020204" pitchFamily="34" charset="0"/>
                        </a:rPr>
                        <a:t>High</a:t>
                      </a:r>
                      <a:r>
                        <a:rPr lang="en-US" sz="2400" baseline="0" dirty="0">
                          <a:solidFill>
                            <a:schemeClr val="accent3">
                              <a:lumMod val="60000"/>
                              <a:lumOff val="40000"/>
                            </a:schemeClr>
                          </a:solidFill>
                          <a:latin typeface="Lucida Sans" panose="020B0602030504020204" pitchFamily="34" charset="0"/>
                        </a:rPr>
                        <a:t> reading ability,</a:t>
                      </a:r>
                    </a:p>
                    <a:p>
                      <a:r>
                        <a:rPr lang="en-US" sz="2400" baseline="0" dirty="0">
                          <a:solidFill>
                            <a:schemeClr val="accent3">
                              <a:lumMod val="60000"/>
                              <a:lumOff val="40000"/>
                            </a:schemeClr>
                          </a:solidFill>
                          <a:latin typeface="Lucida Sans" panose="020B0602030504020204" pitchFamily="34" charset="0"/>
                        </a:rPr>
                        <a:t>High knowledge of baseball</a:t>
                      </a:r>
                      <a:endParaRPr lang="en-US" sz="2400" dirty="0">
                        <a:solidFill>
                          <a:schemeClr val="accent3">
                            <a:lumMod val="60000"/>
                            <a:lumOff val="40000"/>
                          </a:schemeClr>
                        </a:solidFill>
                        <a:latin typeface="Lucida Sans" panose="020B0602030504020204" pitchFamily="34" charset="0"/>
                      </a:endParaRPr>
                    </a:p>
                  </a:txBody>
                  <a:tcPr/>
                </a:tc>
                <a:tc>
                  <a:txBody>
                    <a:bodyPr/>
                    <a:lstStyle/>
                    <a:p>
                      <a:r>
                        <a:rPr lang="en-US" sz="2400" dirty="0">
                          <a:solidFill>
                            <a:schemeClr val="accent4">
                              <a:lumMod val="60000"/>
                              <a:lumOff val="40000"/>
                            </a:schemeClr>
                          </a:solidFill>
                          <a:latin typeface="Lucida Sans" panose="020B0602030504020204" pitchFamily="34" charset="0"/>
                        </a:rPr>
                        <a:t>High</a:t>
                      </a:r>
                      <a:r>
                        <a:rPr lang="en-US" sz="2400" baseline="0" dirty="0">
                          <a:solidFill>
                            <a:schemeClr val="accent4">
                              <a:lumMod val="60000"/>
                              <a:lumOff val="40000"/>
                            </a:schemeClr>
                          </a:solidFill>
                          <a:latin typeface="Lucida Sans" panose="020B0602030504020204" pitchFamily="34" charset="0"/>
                        </a:rPr>
                        <a:t> reading ability,</a:t>
                      </a:r>
                    </a:p>
                    <a:p>
                      <a:r>
                        <a:rPr lang="en-US" sz="2400" baseline="0" dirty="0">
                          <a:solidFill>
                            <a:schemeClr val="accent4">
                              <a:lumMod val="60000"/>
                              <a:lumOff val="40000"/>
                            </a:schemeClr>
                          </a:solidFill>
                          <a:latin typeface="Lucida Sans" panose="020B0602030504020204" pitchFamily="34" charset="0"/>
                        </a:rPr>
                        <a:t>Low knowledge of baseball</a:t>
                      </a:r>
                      <a:endParaRPr lang="en-US" sz="2400" dirty="0">
                        <a:solidFill>
                          <a:schemeClr val="accent4">
                            <a:lumMod val="60000"/>
                            <a:lumOff val="40000"/>
                          </a:schemeClr>
                        </a:solidFill>
                        <a:latin typeface="Lucida Sans" panose="020B0602030504020204" pitchFamily="34" charset="0"/>
                      </a:endParaRPr>
                    </a:p>
                    <a:p>
                      <a:endParaRPr lang="en-US" sz="2400" dirty="0">
                        <a:latin typeface="Lucida Sans" panose="020B0602030504020204" pitchFamily="34" charset="0"/>
                      </a:endParaRPr>
                    </a:p>
                  </a:txBody>
                  <a:tcPr/>
                </a:tc>
                <a:extLst>
                  <a:ext uri="{0D108BD9-81ED-4DB2-BD59-A6C34878D82A}">
                    <a16:rowId xmlns:a16="http://schemas.microsoft.com/office/drawing/2014/main" val="10000"/>
                  </a:ext>
                </a:extLst>
              </a:tr>
              <a:tr h="1380624">
                <a:tc>
                  <a:txBody>
                    <a:bodyPr/>
                    <a:lstStyle/>
                    <a:p>
                      <a:r>
                        <a:rPr lang="en-US" sz="2400" dirty="0">
                          <a:solidFill>
                            <a:schemeClr val="accent2">
                              <a:lumMod val="50000"/>
                            </a:schemeClr>
                          </a:solidFill>
                          <a:latin typeface="Lucida Sans" panose="020B0602030504020204" pitchFamily="34" charset="0"/>
                        </a:rPr>
                        <a:t>Low</a:t>
                      </a:r>
                      <a:r>
                        <a:rPr lang="en-US" sz="2400" baseline="0" dirty="0">
                          <a:solidFill>
                            <a:schemeClr val="accent2">
                              <a:lumMod val="50000"/>
                            </a:schemeClr>
                          </a:solidFill>
                          <a:latin typeface="Lucida Sans" panose="020B0602030504020204" pitchFamily="34" charset="0"/>
                        </a:rPr>
                        <a:t> reading ability,</a:t>
                      </a:r>
                    </a:p>
                    <a:p>
                      <a:r>
                        <a:rPr lang="en-US" sz="2400" baseline="0" dirty="0">
                          <a:solidFill>
                            <a:schemeClr val="accent2">
                              <a:lumMod val="50000"/>
                            </a:schemeClr>
                          </a:solidFill>
                          <a:latin typeface="Lucida Sans" panose="020B0602030504020204" pitchFamily="34" charset="0"/>
                        </a:rPr>
                        <a:t>High knowledge of baseball</a:t>
                      </a:r>
                      <a:endParaRPr lang="en-US" sz="2400" dirty="0">
                        <a:solidFill>
                          <a:schemeClr val="accent2">
                            <a:lumMod val="50000"/>
                          </a:schemeClr>
                        </a:solidFill>
                        <a:latin typeface="Lucida Sans" panose="020B0602030504020204" pitchFamily="34" charset="0"/>
                      </a:endParaRPr>
                    </a:p>
                    <a:p>
                      <a:endParaRPr lang="en-US" sz="2400" dirty="0">
                        <a:latin typeface="Lucida Sans" panose="020B0602030504020204" pitchFamily="34" charset="0"/>
                      </a:endParaRPr>
                    </a:p>
                  </a:txBody>
                  <a:tcPr/>
                </a:tc>
                <a:tc>
                  <a:txBody>
                    <a:bodyPr/>
                    <a:lstStyle/>
                    <a:p>
                      <a:r>
                        <a:rPr lang="en-US" sz="2400" dirty="0">
                          <a:solidFill>
                            <a:schemeClr val="accent6">
                              <a:lumMod val="75000"/>
                            </a:schemeClr>
                          </a:solidFill>
                          <a:latin typeface="Lucida Sans" panose="020B0602030504020204" pitchFamily="34" charset="0"/>
                        </a:rPr>
                        <a:t>Low </a:t>
                      </a:r>
                      <a:r>
                        <a:rPr lang="en-US" sz="2400" baseline="0" dirty="0">
                          <a:solidFill>
                            <a:schemeClr val="accent6">
                              <a:lumMod val="75000"/>
                            </a:schemeClr>
                          </a:solidFill>
                          <a:latin typeface="Lucida Sans" panose="020B0602030504020204" pitchFamily="34" charset="0"/>
                        </a:rPr>
                        <a:t>reading ability,</a:t>
                      </a:r>
                    </a:p>
                    <a:p>
                      <a:r>
                        <a:rPr lang="en-US" sz="2400" baseline="0" dirty="0">
                          <a:solidFill>
                            <a:schemeClr val="accent6">
                              <a:lumMod val="75000"/>
                            </a:schemeClr>
                          </a:solidFill>
                          <a:latin typeface="Lucida Sans" panose="020B0602030504020204" pitchFamily="34" charset="0"/>
                        </a:rPr>
                        <a:t>Low knowledge of baseball</a:t>
                      </a:r>
                      <a:endParaRPr lang="en-US" sz="2400" dirty="0">
                        <a:solidFill>
                          <a:schemeClr val="accent6">
                            <a:lumMod val="75000"/>
                          </a:schemeClr>
                        </a:solidFill>
                        <a:latin typeface="Lucida Sans" panose="020B0602030504020204" pitchFamily="34" charset="0"/>
                      </a:endParaRPr>
                    </a:p>
                    <a:p>
                      <a:endParaRPr lang="en-US" sz="2400" dirty="0">
                        <a:latin typeface="Lucida Sans" panose="020B0602030504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494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40"/>
            <a:ext cx="8229600" cy="114300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a:latin typeface="Lucida Sans"/>
                <a:ea typeface="+mj-ea"/>
                <a:cs typeface="Lucida Sans"/>
              </a:rPr>
              <a:t>Essential Questions </a:t>
            </a:r>
          </a:p>
        </p:txBody>
      </p:sp>
      <p:sp>
        <p:nvSpPr>
          <p:cNvPr id="3" name="Content Placeholder 2"/>
          <p:cNvSpPr>
            <a:spLocks noGrp="1"/>
          </p:cNvSpPr>
          <p:nvPr>
            <p:ph idx="1"/>
          </p:nvPr>
        </p:nvSpPr>
        <p:spPr/>
        <p:txBody>
          <a:bodyPr/>
          <a:lstStyle/>
          <a:p>
            <a:pPr lvl="0" fontAlgn="base"/>
            <a:r>
              <a:rPr lang="en-US" dirty="0"/>
              <a:t>How does the </a:t>
            </a:r>
            <a:r>
              <a:rPr lang="en-US" b="1" dirty="0"/>
              <a:t>Instructional Materials Evaluation Tool (IMET</a:t>
            </a:r>
            <a:r>
              <a:rPr lang="en-US" dirty="0"/>
              <a:t>) reflect the major features of the Standards and the Shifts?</a:t>
            </a:r>
          </a:p>
          <a:p>
            <a:pPr lvl="0" fontAlgn="base"/>
            <a:endParaRPr lang="en-US" dirty="0"/>
          </a:p>
          <a:p>
            <a:pPr lvl="0" fontAlgn="base"/>
            <a:r>
              <a:rPr lang="en-US" dirty="0"/>
              <a:t>What understandings support high-quality, accurate application of the IMET metrics?</a:t>
            </a:r>
          </a:p>
          <a:p>
            <a:endParaRPr lang="en-US" dirty="0"/>
          </a:p>
        </p:txBody>
      </p:sp>
    </p:spTree>
    <p:extLst>
      <p:ext uri="{BB962C8B-B14F-4D97-AF65-F5344CB8AC3E}">
        <p14:creationId xmlns:p14="http://schemas.microsoft.com/office/powerpoint/2010/main" val="4191024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extLst>
              <p:ext uri="{D42A27DB-BD31-4B8C-83A1-F6EECF244321}">
                <p14:modId xmlns:p14="http://schemas.microsoft.com/office/powerpoint/2010/main" val="1718639934"/>
              </p:ext>
            </p:extLst>
          </p:nvPr>
        </p:nvGraphicFramePr>
        <p:xfrm>
          <a:off x="403285" y="1569024"/>
          <a:ext cx="8435915" cy="482278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68857" y="184029"/>
            <a:ext cx="8610600" cy="1384995"/>
          </a:xfrm>
          <a:prstGeom prst="rect">
            <a:avLst/>
          </a:prstGeom>
        </p:spPr>
        <p:txBody>
          <a:bodyPr wrap="square">
            <a:spAutoFit/>
          </a:bodyPr>
          <a:lstStyle/>
          <a:p>
            <a:r>
              <a:rPr lang="en-US" sz="2800" dirty="0">
                <a:latin typeface="Lucida Sans" panose="020B0602030504020204" pitchFamily="34" charset="0"/>
              </a:rPr>
              <a:t>Knowledge of the topic had a much bigger impact on comprehension than generalized reading ability did.</a:t>
            </a:r>
          </a:p>
        </p:txBody>
      </p:sp>
    </p:spTree>
    <p:extLst>
      <p:ext uri="{BB962C8B-B14F-4D97-AF65-F5344CB8AC3E}">
        <p14:creationId xmlns:p14="http://schemas.microsoft.com/office/powerpoint/2010/main" val="186256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3200" b="0" i="0" u="none" strike="noStrike" cap="none" baseline="0" dirty="0">
                <a:solidFill>
                  <a:schemeClr val="bg1"/>
                </a:solidFill>
                <a:latin typeface="+mn-lt"/>
                <a:ea typeface="Allerta"/>
                <a:cs typeface="Allerta"/>
                <a:sym typeface="Allerta"/>
                <a:rtl val="0"/>
              </a:rPr>
              <a:t>Activity: Color the Shifts</a:t>
            </a:r>
          </a:p>
        </p:txBody>
      </p:sp>
      <p:sp>
        <p:nvSpPr>
          <p:cNvPr id="373" name="Shape 37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Allerta"/>
              <a:ea typeface="Allerta"/>
              <a:cs typeface="Allerta"/>
              <a:sym typeface="Allerta"/>
              <a:rtl val="0"/>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Allerta"/>
              <a:ea typeface="Allerta"/>
              <a:cs typeface="Allerta"/>
              <a:sym typeface="Allerta"/>
              <a:rtl val="0"/>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Allerta"/>
              <a:ea typeface="Allerta"/>
              <a:cs typeface="Allerta"/>
              <a:sym typeface="Allerta"/>
              <a:rtl val="0"/>
            </a:endParaRPr>
          </a:p>
        </p:txBody>
      </p:sp>
      <p:pic>
        <p:nvPicPr>
          <p:cNvPr id="374" name="Shape 374"/>
          <p:cNvPicPr preferRelativeResize="0"/>
          <p:nvPr/>
        </p:nvPicPr>
        <p:blipFill rotWithShape="1">
          <a:blip r:embed="rId3">
            <a:alphaModFix/>
          </a:blip>
          <a:srcRect/>
          <a:stretch/>
        </p:blipFill>
        <p:spPr>
          <a:xfrm>
            <a:off x="0" y="2349552"/>
            <a:ext cx="9144000" cy="3336758"/>
          </a:xfrm>
          <a:prstGeom prst="rect">
            <a:avLst/>
          </a:prstGeom>
          <a:noFill/>
          <a:ln>
            <a:noFill/>
          </a:ln>
        </p:spPr>
      </p:pic>
    </p:spTree>
    <p:extLst>
      <p:ext uri="{BB962C8B-B14F-4D97-AF65-F5344CB8AC3E}">
        <p14:creationId xmlns:p14="http://schemas.microsoft.com/office/powerpoint/2010/main" val="1417545235"/>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Shape 381"/>
          <p:cNvSpPr txBox="1">
            <a:spLocks noGrp="1"/>
          </p:cNvSpPr>
          <p:nvPr>
            <p:ph idx="1"/>
          </p:nvPr>
        </p:nvSpPr>
        <p:spPr>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rgbClr val="FFFF00"/>
              </a:buClr>
              <a:buSzPct val="100000"/>
              <a:buFont typeface="+mj-lt"/>
              <a:buAutoNum type="arabicPeriod"/>
            </a:pPr>
            <a:r>
              <a:rPr lang="en-US" sz="2800" b="1" i="0" u="none" strike="noStrike" cap="none" baseline="0" dirty="0">
                <a:ln>
                  <a:solidFill>
                    <a:schemeClr val="tx1"/>
                  </a:solidFill>
                </a:ln>
                <a:solidFill>
                  <a:srgbClr val="FFFF00"/>
                </a:solidFill>
                <a:latin typeface="+mn-lt"/>
                <a:ea typeface="Allerta"/>
                <a:cs typeface="Allerta"/>
                <a:sym typeface="Allerta"/>
                <a:rtl val="0"/>
              </a:rPr>
              <a:t>Regular practice with complex text and its academic language</a:t>
            </a:r>
          </a:p>
          <a:p>
            <a:pPr marL="666750" marR="0" lvl="0" indent="-514350" algn="l" rtl="0">
              <a:lnSpc>
                <a:spcPct val="100000"/>
              </a:lnSpc>
              <a:spcBef>
                <a:spcPts val="480"/>
              </a:spcBef>
              <a:spcAft>
                <a:spcPts val="0"/>
              </a:spcAft>
              <a:buClr>
                <a:srgbClr val="3F3F39"/>
              </a:buClr>
              <a:buFont typeface="+mj-lt"/>
              <a:buAutoNum type="arabicPeriod"/>
            </a:pPr>
            <a:endParaRPr sz="2800" b="0" i="0" u="none" strike="noStrike" cap="none" baseline="0" dirty="0">
              <a:solidFill>
                <a:srgbClr val="3F3F39"/>
              </a:solidFill>
              <a:latin typeface="+mn-lt"/>
              <a:ea typeface="Allerta"/>
              <a:cs typeface="Allerta"/>
              <a:sym typeface="Allerta"/>
              <a:rtl val="0"/>
            </a:endParaRPr>
          </a:p>
          <a:p>
            <a:pPr marL="514350" marR="0" lvl="0" indent="-514350" algn="l" rtl="0">
              <a:lnSpc>
                <a:spcPct val="100000"/>
              </a:lnSpc>
              <a:spcBef>
                <a:spcPts val="480"/>
              </a:spcBef>
              <a:spcAft>
                <a:spcPts val="0"/>
              </a:spcAft>
              <a:buClr>
                <a:srgbClr val="4AF22E"/>
              </a:buClr>
              <a:buSzPct val="100000"/>
              <a:buFont typeface="+mj-lt"/>
              <a:buAutoNum type="arabicPeriod"/>
            </a:pPr>
            <a:r>
              <a:rPr lang="en-US" sz="2800" b="0" i="0" u="none" strike="noStrike" cap="none" baseline="0" dirty="0">
                <a:solidFill>
                  <a:srgbClr val="4AF22E"/>
                </a:solidFill>
                <a:latin typeface="+mn-lt"/>
                <a:ea typeface="Allerta"/>
                <a:cs typeface="Allerta"/>
                <a:sym typeface="Allerta"/>
                <a:rtl val="0"/>
              </a:rPr>
              <a:t>Reading, writing, and speaking grounded from</a:t>
            </a:r>
            <a:r>
              <a:rPr lang="en-US" sz="2800" b="0" i="0" u="none" strike="noStrike" cap="none" dirty="0">
                <a:solidFill>
                  <a:srgbClr val="4AF22E"/>
                </a:solidFill>
                <a:latin typeface="+mn-lt"/>
                <a:ea typeface="Allerta"/>
                <a:cs typeface="Allerta"/>
                <a:sym typeface="Allerta"/>
                <a:rtl val="0"/>
              </a:rPr>
              <a:t> </a:t>
            </a:r>
            <a:r>
              <a:rPr lang="en-US" sz="2800" b="1" i="0" u="none" strike="noStrike" cap="none" baseline="0" dirty="0">
                <a:solidFill>
                  <a:srgbClr val="4AF22E"/>
                </a:solidFill>
                <a:latin typeface="+mn-lt"/>
                <a:ea typeface="Allerta"/>
                <a:cs typeface="Allerta"/>
                <a:sym typeface="Allerta"/>
                <a:rtl val="0"/>
              </a:rPr>
              <a:t>evidence from text</a:t>
            </a:r>
            <a:r>
              <a:rPr lang="en-US" sz="2800" b="0" i="0" u="none" strike="noStrike" cap="none" baseline="0" dirty="0">
                <a:solidFill>
                  <a:srgbClr val="4AF22E"/>
                </a:solidFill>
                <a:latin typeface="+mn-lt"/>
                <a:ea typeface="Allerta"/>
                <a:cs typeface="Allerta"/>
                <a:sym typeface="Allerta"/>
                <a:rtl val="0"/>
              </a:rPr>
              <a:t>, both literary and informational</a:t>
            </a:r>
          </a:p>
          <a:p>
            <a:pPr marL="514350" marR="0" lvl="0" indent="-514350" algn="l" rtl="0">
              <a:lnSpc>
                <a:spcPct val="100000"/>
              </a:lnSpc>
              <a:spcBef>
                <a:spcPts val="480"/>
              </a:spcBef>
              <a:spcAft>
                <a:spcPts val="0"/>
              </a:spcAft>
              <a:buClr>
                <a:srgbClr val="E83894"/>
              </a:buClr>
              <a:buSzPct val="100000"/>
              <a:buFont typeface="+mj-lt"/>
              <a:buAutoNum type="arabicPeriod"/>
            </a:pPr>
            <a:endParaRPr lang="en-US" sz="2800" dirty="0">
              <a:latin typeface="+mn-lt"/>
              <a:ea typeface="Allerta"/>
              <a:cs typeface="Allerta"/>
              <a:sym typeface="Allerta"/>
              <a:rtl val="0"/>
            </a:endParaRPr>
          </a:p>
          <a:p>
            <a:pPr marL="514350" marR="0" lvl="0" indent="-514350" algn="l" rtl="0">
              <a:lnSpc>
                <a:spcPct val="100000"/>
              </a:lnSpc>
              <a:spcBef>
                <a:spcPts val="480"/>
              </a:spcBef>
              <a:spcAft>
                <a:spcPts val="0"/>
              </a:spcAft>
              <a:buClr>
                <a:srgbClr val="E83894"/>
              </a:buClr>
              <a:buSzPct val="100000"/>
              <a:buFont typeface="+mj-lt"/>
              <a:buAutoNum type="arabicPeriod"/>
            </a:pPr>
            <a:r>
              <a:rPr lang="en-US" sz="2800" b="1" i="0" u="none" strike="noStrike" cap="none" baseline="0" dirty="0">
                <a:solidFill>
                  <a:srgbClr val="E83894"/>
                </a:solidFill>
                <a:latin typeface="+mn-lt"/>
                <a:ea typeface="Allerta"/>
                <a:cs typeface="Allerta"/>
                <a:sym typeface="Allerta"/>
                <a:rtl val="0"/>
              </a:rPr>
              <a:t>Building knowledge </a:t>
            </a:r>
            <a:r>
              <a:rPr lang="en-US" sz="2800" b="0" i="0" u="none" strike="noStrike" cap="none" baseline="0" dirty="0">
                <a:solidFill>
                  <a:srgbClr val="E83894"/>
                </a:solidFill>
                <a:latin typeface="+mn-lt"/>
                <a:ea typeface="Allerta"/>
                <a:cs typeface="Allerta"/>
                <a:sym typeface="Allerta"/>
                <a:rtl val="0"/>
              </a:rPr>
              <a:t>through </a:t>
            </a:r>
            <a:r>
              <a:rPr lang="en-US" sz="2800" b="1" i="0" u="none" strike="noStrike" cap="none" baseline="0" dirty="0">
                <a:solidFill>
                  <a:srgbClr val="E83894"/>
                </a:solidFill>
                <a:latin typeface="+mn-lt"/>
                <a:ea typeface="Allerta"/>
                <a:cs typeface="Allerta"/>
                <a:sym typeface="Allerta"/>
                <a:rtl val="0"/>
              </a:rPr>
              <a:t>content-rich nonfiction</a:t>
            </a:r>
            <a:r>
              <a:rPr lang="en-US" sz="2800" b="0" i="0" u="none" strike="noStrike" cap="none" baseline="0" dirty="0">
                <a:solidFill>
                  <a:srgbClr val="3F3F39"/>
                </a:solidFill>
                <a:latin typeface="+mn-lt"/>
                <a:ea typeface="Allerta"/>
                <a:cs typeface="Allerta"/>
                <a:sym typeface="Allerta"/>
                <a:rtl val="0"/>
              </a:rPr>
              <a:t> </a:t>
            </a:r>
          </a:p>
        </p:txBody>
      </p:sp>
      <p:sp>
        <p:nvSpPr>
          <p:cNvPr id="4" name="Title 1"/>
          <p:cNvSpPr txBox="1">
            <a:spLocks/>
          </p:cNvSpPr>
          <p:nvPr/>
        </p:nvSpPr>
        <p:spPr>
          <a:xfrm>
            <a:off x="457200" y="304799"/>
            <a:ext cx="8229600" cy="116681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ELA Shifts</a:t>
            </a:r>
          </a:p>
        </p:txBody>
      </p:sp>
    </p:spTree>
    <p:extLst>
      <p:ext uri="{BB962C8B-B14F-4D97-AF65-F5344CB8AC3E}">
        <p14:creationId xmlns:p14="http://schemas.microsoft.com/office/powerpoint/2010/main" val="364018084"/>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857381692"/>
              </p:ext>
            </p:extLst>
          </p:nvPr>
        </p:nvGraphicFramePr>
        <p:xfrm>
          <a:off x="1143000" y="3773488"/>
          <a:ext cx="6858000" cy="177800"/>
        </p:xfrm>
        <a:graphic>
          <a:graphicData uri="http://schemas.openxmlformats.org/presentationml/2006/ole">
            <mc:AlternateContent xmlns:mc="http://schemas.openxmlformats.org/markup-compatibility/2006">
              <mc:Choice xmlns:v="urn:schemas-microsoft-com:vml" Requires="v">
                <p:oleObj spid="_x0000_s1402" name="Document" r:id="rId4" imgW="6858000" imgH="177800" progId="Word.Document.12">
                  <p:embed/>
                </p:oleObj>
              </mc:Choice>
              <mc:Fallback>
                <p:oleObj name="Document" r:id="rId4" imgW="6858000" imgH="177800" progId="Word.Document.12">
                  <p:embed/>
                  <p:pic>
                    <p:nvPicPr>
                      <p:cNvPr id="0" name=""/>
                      <p:cNvPicPr/>
                      <p:nvPr/>
                    </p:nvPicPr>
                    <p:blipFill>
                      <a:blip r:embed="rId5"/>
                      <a:stretch>
                        <a:fillRect/>
                      </a:stretch>
                    </p:blipFill>
                    <p:spPr>
                      <a:xfrm>
                        <a:off x="1143000" y="3773488"/>
                        <a:ext cx="6858000" cy="177800"/>
                      </a:xfrm>
                      <a:prstGeom prst="rect">
                        <a:avLst/>
                      </a:prstGeom>
                    </p:spPr>
                  </p:pic>
                </p:oleObj>
              </mc:Fallback>
            </mc:AlternateContent>
          </a:graphicData>
        </a:graphic>
      </p:graphicFrame>
      <p:pic>
        <p:nvPicPr>
          <p:cNvPr id="3" name="Picture 2"/>
          <p:cNvPicPr>
            <a:picLocks noChangeAspect="1"/>
          </p:cNvPicPr>
          <p:nvPr/>
        </p:nvPicPr>
        <p:blipFill rotWithShape="1">
          <a:blip r:embed="rId6"/>
          <a:srcRect l="2885" t="2382" r="1902" b="2380"/>
          <a:stretch/>
        </p:blipFill>
        <p:spPr>
          <a:xfrm>
            <a:off x="361950" y="323849"/>
            <a:ext cx="8096250" cy="5809269"/>
          </a:xfrm>
          <a:prstGeom prst="rect">
            <a:avLst/>
          </a:prstGeom>
        </p:spPr>
      </p:pic>
    </p:spTree>
    <p:extLst>
      <p:ext uri="{BB962C8B-B14F-4D97-AF65-F5344CB8AC3E}">
        <p14:creationId xmlns:p14="http://schemas.microsoft.com/office/powerpoint/2010/main" val="675042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IMET</a:t>
            </a:r>
          </a:p>
        </p:txBody>
      </p:sp>
      <p:sp>
        <p:nvSpPr>
          <p:cNvPr id="3" name="Content Placeholder 2"/>
          <p:cNvSpPr>
            <a:spLocks noGrp="1"/>
          </p:cNvSpPr>
          <p:nvPr>
            <p:ph idx="1"/>
          </p:nvPr>
        </p:nvSpPr>
        <p:spPr/>
        <p:txBody>
          <a:bodyPr>
            <a:normAutofit/>
          </a:bodyPr>
          <a:lstStyle/>
          <a:p>
            <a:r>
              <a:rPr lang="en-US" dirty="0"/>
              <a:t>Front matter – Purpose, Getting Started</a:t>
            </a:r>
          </a:p>
          <a:p>
            <a:endParaRPr lang="en-US" sz="1800" dirty="0"/>
          </a:p>
          <a:p>
            <a:r>
              <a:rPr lang="en-US" dirty="0"/>
              <a:t>Non-Negotiable Alignment Criteria</a:t>
            </a:r>
          </a:p>
          <a:p>
            <a:pPr lvl="1">
              <a:buFont typeface="Arial" panose="020B0604020202020204" pitchFamily="34" charset="0"/>
              <a:buChar char="•"/>
            </a:pPr>
            <a:r>
              <a:rPr lang="en-US" sz="2200" dirty="0"/>
              <a:t>High Quality Text</a:t>
            </a:r>
          </a:p>
          <a:p>
            <a:pPr lvl="1">
              <a:buFont typeface="Arial" panose="020B0604020202020204" pitchFamily="34" charset="0"/>
              <a:buChar char="•"/>
            </a:pPr>
            <a:r>
              <a:rPr lang="en-US" sz="2200" dirty="0"/>
              <a:t>Evidence-based Discussion and Writing</a:t>
            </a:r>
          </a:p>
          <a:p>
            <a:pPr lvl="1">
              <a:buFont typeface="Arial" panose="020B0604020202020204" pitchFamily="34" charset="0"/>
              <a:buChar char="•"/>
            </a:pPr>
            <a:r>
              <a:rPr lang="en-US" sz="2200" dirty="0"/>
              <a:t>Building Knowledge</a:t>
            </a:r>
          </a:p>
          <a:p>
            <a:pPr lvl="1">
              <a:buFont typeface="Arial" panose="020B0604020202020204" pitchFamily="34" charset="0"/>
              <a:buChar char="•"/>
            </a:pPr>
            <a:r>
              <a:rPr lang="en-US" sz="2200" dirty="0"/>
              <a:t>(K-2) Foundational Skills </a:t>
            </a:r>
          </a:p>
          <a:p>
            <a:pPr marL="457200" lvl="1" indent="0">
              <a:buNone/>
            </a:pPr>
            <a:endParaRPr lang="en-US" dirty="0"/>
          </a:p>
          <a:p>
            <a:r>
              <a:rPr lang="en-US" dirty="0"/>
              <a:t>4 Alignment Criteria</a:t>
            </a:r>
          </a:p>
          <a:p>
            <a:endParaRPr lang="en-US" sz="1800" dirty="0"/>
          </a:p>
          <a:p>
            <a:r>
              <a:rPr lang="en-US" dirty="0"/>
              <a:t>Summary Worksheet</a:t>
            </a:r>
          </a:p>
        </p:txBody>
      </p:sp>
    </p:spTree>
    <p:extLst>
      <p:ext uri="{BB962C8B-B14F-4D97-AF65-F5344CB8AC3E}">
        <p14:creationId xmlns:p14="http://schemas.microsoft.com/office/powerpoint/2010/main" val="281115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the Tool: Begin with Section 1,</a:t>
            </a:r>
            <a:br>
              <a:rPr lang="en-US" dirty="0"/>
            </a:br>
            <a:r>
              <a:rPr lang="en-US" dirty="0"/>
              <a:t>Non-Negotiable Alignment Criteria</a:t>
            </a:r>
          </a:p>
        </p:txBody>
      </p:sp>
      <p:sp>
        <p:nvSpPr>
          <p:cNvPr id="6" name="TextBox 5"/>
          <p:cNvSpPr txBox="1"/>
          <p:nvPr/>
        </p:nvSpPr>
        <p:spPr>
          <a:xfrm>
            <a:off x="3249827" y="5955958"/>
            <a:ext cx="1791730" cy="383058"/>
          </a:xfrm>
          <a:prstGeom prst="rect">
            <a:avLst/>
          </a:prstGeom>
          <a:noFill/>
        </p:spPr>
        <p:txBody>
          <a:bodyPr wrap="square" rtlCol="0">
            <a:spAutoFit/>
          </a:bodyPr>
          <a:lstStyle/>
          <a:p>
            <a:endParaRPr lang="en-US" dirty="0"/>
          </a:p>
        </p:txBody>
      </p:sp>
      <p:sp>
        <p:nvSpPr>
          <p:cNvPr id="10" name="TextBox 9"/>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6</a:t>
            </a:r>
          </a:p>
        </p:txBody>
      </p:sp>
      <p:pic>
        <p:nvPicPr>
          <p:cNvPr id="3" name="Picture 2"/>
          <p:cNvPicPr>
            <a:picLocks noChangeAspect="1"/>
          </p:cNvPicPr>
          <p:nvPr/>
        </p:nvPicPr>
        <p:blipFill rotWithShape="1">
          <a:blip r:embed="rId3"/>
          <a:srcRect t="3681"/>
          <a:stretch/>
        </p:blipFill>
        <p:spPr>
          <a:xfrm>
            <a:off x="641944" y="1417639"/>
            <a:ext cx="7348349" cy="4921378"/>
          </a:xfrm>
          <a:prstGeom prst="rect">
            <a:avLst/>
          </a:prstGeom>
        </p:spPr>
      </p:pic>
      <p:sp>
        <p:nvSpPr>
          <p:cNvPr id="13" name="TextBox 12"/>
          <p:cNvSpPr txBox="1"/>
          <p:nvPr/>
        </p:nvSpPr>
        <p:spPr>
          <a:xfrm>
            <a:off x="641944" y="4017582"/>
            <a:ext cx="1430178" cy="1569660"/>
          </a:xfrm>
          <a:prstGeom prst="rect">
            <a:avLst/>
          </a:prstGeom>
          <a:noFill/>
        </p:spPr>
        <p:txBody>
          <a:bodyPr wrap="square" rtlCol="0">
            <a:spAutoFit/>
          </a:bodyPr>
          <a:lstStyle/>
          <a:p>
            <a:r>
              <a:rPr lang="en-US" sz="1600" b="1" dirty="0">
                <a:latin typeface="Lucida Sans" panose="020B0602030504020204" pitchFamily="34" charset="0"/>
              </a:rPr>
              <a:t>Metric to determine if the Non-Negotiable </a:t>
            </a:r>
          </a:p>
          <a:p>
            <a:r>
              <a:rPr lang="en-US" sz="1600" b="1" dirty="0">
                <a:latin typeface="Lucida Sans" panose="020B0602030504020204" pitchFamily="34" charset="0"/>
              </a:rPr>
              <a:t>Criteria is met</a:t>
            </a:r>
          </a:p>
        </p:txBody>
      </p:sp>
      <p:sp>
        <p:nvSpPr>
          <p:cNvPr id="12" name="Up Arrow 11"/>
          <p:cNvSpPr/>
          <p:nvPr/>
        </p:nvSpPr>
        <p:spPr>
          <a:xfrm>
            <a:off x="1989566" y="4242074"/>
            <a:ext cx="457200" cy="11206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Up Arrow 13"/>
          <p:cNvSpPr/>
          <p:nvPr/>
        </p:nvSpPr>
        <p:spPr>
          <a:xfrm>
            <a:off x="3089290" y="5471510"/>
            <a:ext cx="457200" cy="6456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264217" y="5070362"/>
            <a:ext cx="1826797" cy="584775"/>
          </a:xfrm>
          <a:prstGeom prst="rect">
            <a:avLst/>
          </a:prstGeom>
          <a:noFill/>
        </p:spPr>
        <p:txBody>
          <a:bodyPr wrap="square" rtlCol="0">
            <a:spAutoFit/>
          </a:bodyPr>
          <a:lstStyle/>
          <a:p>
            <a:pPr lvl="0" defTabSz="914400"/>
            <a:r>
              <a:rPr lang="en-US" sz="1600" b="1" dirty="0">
                <a:solidFill>
                  <a:prstClr val="black"/>
                </a:solidFill>
                <a:latin typeface="Lucida Sans" panose="020B0602030504020204" pitchFamily="34" charset="0"/>
              </a:rPr>
              <a:t>Decide: Meet Non-Negotiable?</a:t>
            </a:r>
          </a:p>
        </p:txBody>
      </p:sp>
      <p:sp>
        <p:nvSpPr>
          <p:cNvPr id="15" name="Up Arrow 14"/>
          <p:cNvSpPr/>
          <p:nvPr/>
        </p:nvSpPr>
        <p:spPr>
          <a:xfrm rot="16200000">
            <a:off x="6425331" y="5139310"/>
            <a:ext cx="457200" cy="11206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7445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Navigating the Tool: End with Evaluation Summary</a:t>
            </a:r>
          </a:p>
        </p:txBody>
      </p:sp>
      <p:sp>
        <p:nvSpPr>
          <p:cNvPr id="6" name="TextBox 5"/>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43</a:t>
            </a:r>
          </a:p>
        </p:txBody>
      </p:sp>
      <p:pic>
        <p:nvPicPr>
          <p:cNvPr id="4" name="Picture 3"/>
          <p:cNvPicPr>
            <a:picLocks noChangeAspect="1"/>
          </p:cNvPicPr>
          <p:nvPr/>
        </p:nvPicPr>
        <p:blipFill rotWithShape="1">
          <a:blip r:embed="rId3"/>
          <a:srcRect l="2000" t="2792" r="818" b="1058"/>
          <a:stretch/>
        </p:blipFill>
        <p:spPr>
          <a:xfrm>
            <a:off x="457199" y="1077925"/>
            <a:ext cx="7608628" cy="5147965"/>
          </a:xfrm>
          <a:prstGeom prst="rect">
            <a:avLst/>
          </a:prstGeom>
        </p:spPr>
      </p:pic>
    </p:spTree>
    <p:extLst>
      <p:ext uri="{BB962C8B-B14F-4D97-AF65-F5344CB8AC3E}">
        <p14:creationId xmlns:p14="http://schemas.microsoft.com/office/powerpoint/2010/main" val="1788413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prstGeom prst="rect">
            <a:avLst/>
          </a:prstGeom>
          <a:solidFill>
            <a:schemeClr val="lt1">
              <a:alpha val="80000"/>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3593E"/>
              </a:buClr>
              <a:buSzPct val="25000"/>
              <a:buFont typeface="Allerta"/>
              <a:buNone/>
            </a:pPr>
            <a:r>
              <a:rPr lang="en-US" sz="3200" b="0" i="0" u="none" strike="noStrike" cap="none" baseline="0" dirty="0">
                <a:solidFill>
                  <a:srgbClr val="23593E"/>
                </a:solidFill>
                <a:latin typeface="Lucida Sans" panose="020B0602030504020204" pitchFamily="34" charset="0"/>
                <a:ea typeface="Allerta"/>
                <a:cs typeface="Allerta"/>
                <a:sym typeface="Allerta"/>
                <a:rtl val="0"/>
              </a:rPr>
              <a:t>Non-Negotiable</a:t>
            </a:r>
            <a:r>
              <a:rPr lang="en-US" sz="3200" b="0" i="0" u="none" strike="noStrike" cap="none" dirty="0">
                <a:solidFill>
                  <a:srgbClr val="23593E"/>
                </a:solidFill>
                <a:latin typeface="Lucida Sans" panose="020B0602030504020204" pitchFamily="34" charset="0"/>
                <a:ea typeface="Allerta"/>
                <a:cs typeface="Allerta"/>
                <a:sym typeface="Allerta"/>
                <a:rtl val="0"/>
              </a:rPr>
              <a:t> </a:t>
            </a:r>
            <a:r>
              <a:rPr lang="en-US" sz="3200" b="0" i="0" u="none" strike="noStrike" cap="none" baseline="0" dirty="0">
                <a:solidFill>
                  <a:srgbClr val="23593E"/>
                </a:solidFill>
                <a:latin typeface="Lucida Sans" panose="020B0602030504020204" pitchFamily="34" charset="0"/>
                <a:ea typeface="Allerta"/>
                <a:cs typeface="Allerta"/>
                <a:sym typeface="Allerta"/>
                <a:rtl val="0"/>
              </a:rPr>
              <a:t>1: High</a:t>
            </a:r>
            <a:r>
              <a:rPr lang="en-US" dirty="0">
                <a:latin typeface="Lucida Sans" panose="020B0602030504020204" pitchFamily="34" charset="0"/>
                <a:ea typeface="Allerta"/>
                <a:cs typeface="Allerta"/>
                <a:sym typeface="Allerta"/>
                <a:rtl val="0"/>
              </a:rPr>
              <a:t>-q</a:t>
            </a:r>
            <a:r>
              <a:rPr lang="en-US" sz="3200" b="0" i="0" u="none" strike="noStrike" cap="none" dirty="0">
                <a:solidFill>
                  <a:srgbClr val="23593E"/>
                </a:solidFill>
                <a:latin typeface="Lucida Sans" panose="020B0602030504020204" pitchFamily="34" charset="0"/>
                <a:ea typeface="Allerta"/>
                <a:cs typeface="Allerta"/>
                <a:sym typeface="Allerta"/>
                <a:rtl val="0"/>
              </a:rPr>
              <a:t>uality Text</a:t>
            </a:r>
            <a:endParaRPr lang="en-US" sz="3200" b="0" i="0" u="none" strike="noStrike" cap="none" baseline="0" dirty="0">
              <a:solidFill>
                <a:srgbClr val="23593E"/>
              </a:solidFill>
              <a:latin typeface="Lucida Sans" panose="020B0602030504020204" pitchFamily="34" charset="0"/>
              <a:ea typeface="Allerta"/>
              <a:cs typeface="Allerta"/>
              <a:sym typeface="Allerta"/>
              <a:rtl val="0"/>
            </a:endParaRPr>
          </a:p>
        </p:txBody>
      </p:sp>
    </p:spTree>
    <p:extLst>
      <p:ext uri="{BB962C8B-B14F-4D97-AF65-F5344CB8AC3E}">
        <p14:creationId xmlns:p14="http://schemas.microsoft.com/office/powerpoint/2010/main" val="2525204650"/>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idx="1"/>
          </p:nvPr>
        </p:nvSpPr>
        <p:spPr>
          <a:xfrm>
            <a:off x="457200" y="1403990"/>
            <a:ext cx="8229600" cy="4525963"/>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r>
              <a:rPr lang="en-US" sz="2300" b="1" i="0" u="none" strike="noStrike" cap="none" baseline="0" dirty="0">
                <a:solidFill>
                  <a:srgbClr val="24A469"/>
                </a:solidFill>
                <a:latin typeface="Lucida Sans" panose="020B0602030504020204" pitchFamily="34" charset="0"/>
                <a:ea typeface="Allerta"/>
                <a:cs typeface="Allerta"/>
                <a:sym typeface="Allerta"/>
                <a:rtl val="0"/>
              </a:rPr>
              <a:t>Non-Negotiable 1</a:t>
            </a:r>
            <a:r>
              <a:rPr lang="en-US" sz="2300" b="1" i="0" u="none" strike="noStrike" cap="none" baseline="0" dirty="0">
                <a:solidFill>
                  <a:srgbClr val="2B9650"/>
                </a:solidFill>
                <a:latin typeface="Lucida Sans" panose="020B0602030504020204" pitchFamily="34" charset="0"/>
                <a:ea typeface="Allerta"/>
                <a:cs typeface="Allerta"/>
                <a:sym typeface="Allerta"/>
                <a:rtl val="0"/>
              </a:rPr>
              <a:t>: </a:t>
            </a:r>
            <a:r>
              <a:rPr lang="en-US" sz="2300" dirty="0"/>
              <a:t>Anchor texts are worthy of students’ time and attention. Texts are of quality, containing rich academic language, and are rigorous, meeting the text complexity criteria for each grade.</a:t>
            </a:r>
          </a:p>
          <a:p>
            <a:pPr marL="0" marR="0" lvl="0" indent="0" algn="l" rtl="0">
              <a:lnSpc>
                <a:spcPct val="100000"/>
              </a:lnSpc>
              <a:spcBef>
                <a:spcPts val="0"/>
              </a:spcBef>
              <a:spcAft>
                <a:spcPts val="0"/>
              </a:spcAft>
              <a:buClr>
                <a:schemeClr val="accent4"/>
              </a:buClr>
              <a:buSzPct val="25000"/>
              <a:buFont typeface="Arial"/>
              <a:buNone/>
            </a:pPr>
            <a:endParaRPr sz="1600" b="0" i="0" u="none" strike="noStrike" cap="none" baseline="0" dirty="0">
              <a:latin typeface="Lucida Sans" panose="020B0602030504020204" pitchFamily="34" charset="0"/>
              <a:ea typeface="Allerta"/>
              <a:cs typeface="Allerta"/>
              <a:sym typeface="Allerta"/>
              <a:rtl val="0"/>
            </a:endParaRPr>
          </a:p>
          <a:p>
            <a:pPr marL="342900" marR="0" lvl="1" indent="-342900" algn="l" rtl="0">
              <a:lnSpc>
                <a:spcPct val="100000"/>
              </a:lnSpc>
              <a:spcBef>
                <a:spcPts val="0"/>
              </a:spcBef>
              <a:spcAft>
                <a:spcPts val="0"/>
              </a:spcAft>
              <a:buClr>
                <a:schemeClr val="dk1"/>
              </a:buClr>
              <a:buSzPct val="100000"/>
              <a:buFont typeface="Arial" panose="020B0604020202020204" pitchFamily="34" charset="0"/>
              <a:buChar char="•"/>
            </a:pPr>
            <a:r>
              <a:rPr lang="en-US" sz="2000" b="1" i="0" u="none" strike="noStrike" cap="none" baseline="0" dirty="0">
                <a:latin typeface="Lucida Sans" panose="020B0602030504020204" pitchFamily="34" charset="0"/>
                <a:ea typeface="Allerta"/>
                <a:cs typeface="Allerta"/>
                <a:sym typeface="Allerta"/>
                <a:rtl val="0"/>
              </a:rPr>
              <a:t>Metric 1A:  </a:t>
            </a:r>
            <a:r>
              <a:rPr lang="en-US" sz="2000" b="0" i="0" u="none" strike="noStrike" cap="none" baseline="0" dirty="0">
                <a:latin typeface="Lucida Sans" panose="020B0602030504020204" pitchFamily="34" charset="0"/>
                <a:ea typeface="Allerta"/>
                <a:cs typeface="Allerta"/>
                <a:sym typeface="Allerta"/>
                <a:rtl val="0"/>
              </a:rPr>
              <a:t> Anchor texts in the materials have the appropriate level of</a:t>
            </a:r>
            <a:r>
              <a:rPr lang="en-US" sz="2000" b="0" i="0" u="none" strike="noStrike" cap="none" dirty="0">
                <a:latin typeface="Lucida Sans" panose="020B0602030504020204" pitchFamily="34" charset="0"/>
                <a:ea typeface="Allerta"/>
                <a:cs typeface="Allerta"/>
                <a:sym typeface="Allerta"/>
                <a:rtl val="0"/>
              </a:rPr>
              <a:t> complexity for the grade as defined by the standards, according to </a:t>
            </a:r>
            <a:r>
              <a:rPr lang="en-US" sz="2000" b="1" i="0" u="none" strike="noStrike" cap="none" dirty="0">
                <a:latin typeface="Lucida Sans" panose="020B0602030504020204" pitchFamily="34" charset="0"/>
                <a:ea typeface="Allerta"/>
                <a:cs typeface="Allerta"/>
                <a:sym typeface="Allerta"/>
                <a:rtl val="0"/>
              </a:rPr>
              <a:t>quantitative</a:t>
            </a:r>
            <a:r>
              <a:rPr lang="en-US" sz="2000" b="0" i="0" u="none" strike="noStrike" cap="none" dirty="0">
                <a:latin typeface="Lucida Sans" panose="020B0602030504020204" pitchFamily="34" charset="0"/>
                <a:ea typeface="Allerta"/>
                <a:cs typeface="Allerta"/>
                <a:sym typeface="Allerta"/>
                <a:rtl val="0"/>
              </a:rPr>
              <a:t> and </a:t>
            </a:r>
            <a:r>
              <a:rPr lang="en-US" sz="2000" b="1" i="0" u="none" strike="noStrike" cap="none" dirty="0">
                <a:latin typeface="Lucida Sans" panose="020B0602030504020204" pitchFamily="34" charset="0"/>
                <a:ea typeface="Allerta"/>
                <a:cs typeface="Allerta"/>
                <a:sym typeface="Allerta"/>
                <a:rtl val="0"/>
              </a:rPr>
              <a:t>qualitative </a:t>
            </a:r>
            <a:r>
              <a:rPr lang="en-US" sz="2000" b="0" i="0" u="none" strike="noStrike" cap="none" dirty="0">
                <a:latin typeface="Lucida Sans" panose="020B0602030504020204" pitchFamily="34" charset="0"/>
                <a:ea typeface="Allerta"/>
                <a:cs typeface="Allerta"/>
                <a:sym typeface="Allerta"/>
                <a:rtl val="0"/>
              </a:rPr>
              <a:t>analysis. (Texts that are part of a series or chosen to build knowledge or for independent reading should vary in complexity levels.)</a:t>
            </a:r>
            <a:endParaRPr lang="en-US" sz="2000" b="0" i="0" u="none" strike="noStrike" cap="none" baseline="0" dirty="0">
              <a:latin typeface="Lucida Sans" panose="020B0602030504020204" pitchFamily="34" charset="0"/>
              <a:ea typeface="Allerta"/>
              <a:cs typeface="Allerta"/>
              <a:sym typeface="Allerta"/>
              <a:rtl val="0"/>
            </a:endParaRPr>
          </a:p>
          <a:p>
            <a:pPr marL="457200" marR="0" lvl="1" indent="-342900" algn="l" rtl="0">
              <a:lnSpc>
                <a:spcPct val="100000"/>
              </a:lnSpc>
              <a:spcBef>
                <a:spcPts val="0"/>
              </a:spcBef>
              <a:spcAft>
                <a:spcPts val="0"/>
              </a:spcAft>
              <a:buClr>
                <a:srgbClr val="3F3F39"/>
              </a:buClr>
              <a:buFont typeface="Arial" panose="020B0604020202020204" pitchFamily="34" charset="0"/>
              <a:buChar char="•"/>
            </a:pPr>
            <a:endParaRPr sz="2000" b="0" i="0" u="none" strike="noStrike" cap="none" baseline="0" dirty="0">
              <a:latin typeface="Lucida Sans" panose="020B0602030504020204" pitchFamily="34" charset="0"/>
              <a:ea typeface="Allerta"/>
              <a:cs typeface="Allerta"/>
              <a:sym typeface="Allerta"/>
              <a:rtl val="0"/>
            </a:endParaRPr>
          </a:p>
          <a:p>
            <a:pPr marL="342900" marR="0" lvl="1" indent="-342900" algn="l" rtl="0">
              <a:lnSpc>
                <a:spcPct val="100000"/>
              </a:lnSpc>
              <a:spcBef>
                <a:spcPts val="0"/>
              </a:spcBef>
              <a:spcAft>
                <a:spcPts val="0"/>
              </a:spcAft>
              <a:buClr>
                <a:schemeClr val="dk1"/>
              </a:buClr>
              <a:buSzPct val="100000"/>
              <a:buFont typeface="Arial" panose="020B0604020202020204" pitchFamily="34" charset="0"/>
              <a:buChar char="•"/>
            </a:pPr>
            <a:r>
              <a:rPr lang="en-US" sz="2000" b="1" i="0" u="none" strike="noStrike" cap="none" baseline="0" dirty="0">
                <a:latin typeface="Lucida Sans" panose="020B0602030504020204" pitchFamily="34" charset="0"/>
                <a:ea typeface="Allerta"/>
                <a:cs typeface="Allerta"/>
                <a:sym typeface="Allerta"/>
                <a:rtl val="0"/>
              </a:rPr>
              <a:t>Metric 1B: </a:t>
            </a:r>
            <a:r>
              <a:rPr lang="en-US" sz="2000" b="0" i="0" u="none" strike="noStrike" cap="none" baseline="0" dirty="0">
                <a:latin typeface="Lucida Sans" panose="020B0602030504020204" pitchFamily="34" charset="0"/>
                <a:ea typeface="Allerta"/>
                <a:cs typeface="Allerta"/>
                <a:sym typeface="Allerta"/>
                <a:rtl val="0"/>
              </a:rPr>
              <a:t>Anchor texts in the materials are of publishable quality and worthy of especially careful</a:t>
            </a:r>
            <a:r>
              <a:rPr lang="en-US" sz="2000" b="0" i="0" u="none" strike="noStrike" cap="none" dirty="0">
                <a:latin typeface="Lucida Sans" panose="020B0602030504020204" pitchFamily="34" charset="0"/>
                <a:ea typeface="Allerta"/>
                <a:cs typeface="Allerta"/>
                <a:sym typeface="Allerta"/>
                <a:rtl val="0"/>
              </a:rPr>
              <a:t> reading; they include a mix of informational texts and literature.</a:t>
            </a:r>
            <a:endParaRPr lang="en-US" sz="2000" b="0" i="0" u="none" strike="noStrike" cap="none" baseline="0" dirty="0">
              <a:latin typeface="Lucida Sans" panose="020B0602030504020204" pitchFamily="34" charset="0"/>
              <a:ea typeface="Allerta"/>
              <a:cs typeface="Allerta"/>
              <a:sym typeface="Allerta"/>
              <a:rtl val="0"/>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chemeClr val="dk1"/>
              </a:solidFill>
              <a:latin typeface="Allerta"/>
              <a:ea typeface="Allerta"/>
              <a:cs typeface="Allerta"/>
              <a:sym typeface="Allerta"/>
              <a:rtl val="0"/>
            </a:endParaRPr>
          </a:p>
        </p:txBody>
      </p:sp>
      <p:sp>
        <p:nvSpPr>
          <p:cNvPr id="4" name="Rounded Rectangle 3"/>
          <p:cNvSpPr/>
          <p:nvPr/>
        </p:nvSpPr>
        <p:spPr bwMode="auto">
          <a:xfrm>
            <a:off x="1795345" y="170527"/>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High-quality Text</a:t>
            </a:r>
          </a:p>
        </p:txBody>
      </p:sp>
      <p:sp>
        <p:nvSpPr>
          <p:cNvPr id="5" name="TextBox 4"/>
          <p:cNvSpPr txBox="1"/>
          <p:nvPr/>
        </p:nvSpPr>
        <p:spPr>
          <a:xfrm>
            <a:off x="8115300" y="5941899"/>
            <a:ext cx="1028699"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5 </a:t>
            </a:r>
          </a:p>
        </p:txBody>
      </p:sp>
    </p:spTree>
    <p:extLst>
      <p:ext uri="{BB962C8B-B14F-4D97-AF65-F5344CB8AC3E}">
        <p14:creationId xmlns:p14="http://schemas.microsoft.com/office/powerpoint/2010/main" val="2866509045"/>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Shape 40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215900" algn="l" rtl="0">
              <a:lnSpc>
                <a:spcPct val="100000"/>
              </a:lnSpc>
              <a:spcBef>
                <a:spcPts val="400"/>
              </a:spcBef>
              <a:spcAft>
                <a:spcPts val="0"/>
              </a:spcAft>
              <a:buClr>
                <a:srgbClr val="3F3F39"/>
              </a:buClr>
              <a:buFont typeface="Arial"/>
              <a:buNone/>
            </a:pPr>
            <a:endParaRPr sz="2200" b="0" i="0" u="none" strike="noStrike" cap="none" baseline="0" dirty="0">
              <a:solidFill>
                <a:srgbClr val="3F3F39"/>
              </a:solidFill>
              <a:latin typeface="Lucida Sans" panose="020B0602030504020204" pitchFamily="34" charset="0"/>
              <a:ea typeface="Allerta"/>
              <a:cs typeface="Allerta"/>
              <a:sym typeface="Allerta"/>
              <a:rtl val="0"/>
            </a:endParaRPr>
          </a:p>
          <a:p>
            <a:pPr marL="0" marR="0" lvl="0" indent="0" algn="l" rtl="0">
              <a:lnSpc>
                <a:spcPct val="100000"/>
              </a:lnSpc>
              <a:spcBef>
                <a:spcPts val="480"/>
              </a:spcBef>
              <a:spcAft>
                <a:spcPts val="0"/>
              </a:spcAft>
              <a:buClr>
                <a:srgbClr val="3F3F39"/>
              </a:buClr>
              <a:buFont typeface="Arial"/>
              <a:buNone/>
            </a:pPr>
            <a:endParaRPr sz="2200" b="0" i="0" u="none" strike="noStrike" cap="none" baseline="0" dirty="0">
              <a:solidFill>
                <a:srgbClr val="3F3F39"/>
              </a:solidFill>
              <a:latin typeface="Lucida Sans" panose="020B0602030504020204" pitchFamily="34" charset="0"/>
              <a:ea typeface="Allerta"/>
              <a:cs typeface="Allerta"/>
              <a:sym typeface="Allerta"/>
              <a:rtl val="0"/>
            </a:endParaRPr>
          </a:p>
          <a:p>
            <a:pPr marL="0" marR="0" lvl="0" indent="0" algn="l" rtl="0">
              <a:lnSpc>
                <a:spcPct val="100000"/>
              </a:lnSpc>
              <a:spcBef>
                <a:spcPts val="480"/>
              </a:spcBef>
              <a:spcAft>
                <a:spcPts val="0"/>
              </a:spcAft>
              <a:buClr>
                <a:srgbClr val="3F3F39"/>
              </a:buClr>
              <a:buFont typeface="Arial"/>
              <a:buNone/>
            </a:pPr>
            <a:endParaRPr sz="2200" b="0" i="0" u="none" strike="noStrike" cap="none" baseline="0" dirty="0">
              <a:solidFill>
                <a:srgbClr val="3F3F39"/>
              </a:solidFill>
              <a:latin typeface="Lucida Sans" panose="020B0602030504020204" pitchFamily="34" charset="0"/>
              <a:ea typeface="Allerta"/>
              <a:cs typeface="Allerta"/>
              <a:sym typeface="Allerta"/>
              <a:rtl val="0"/>
            </a:endParaRPr>
          </a:p>
        </p:txBody>
      </p:sp>
      <p:sp>
        <p:nvSpPr>
          <p:cNvPr id="2" name="Title 1"/>
          <p:cNvSpPr>
            <a:spLocks noGrp="1"/>
          </p:cNvSpPr>
          <p:nvPr>
            <p:ph type="title"/>
          </p:nvPr>
        </p:nvSpPr>
        <p:spPr/>
        <p:txBody>
          <a:bodyPr>
            <a:normAutofit fontScale="90000"/>
          </a:bodyPr>
          <a:lstStyle/>
          <a:p>
            <a:br>
              <a:rPr lang="en-US" sz="2200" b="1" dirty="0">
                <a:latin typeface="Lucida Sans" panose="020B0602030504020204" pitchFamily="34" charset="0"/>
                <a:ea typeface="Allerta"/>
                <a:cs typeface="Allerta"/>
                <a:sym typeface="Allerta"/>
                <a:rtl val="0"/>
              </a:rPr>
            </a:br>
            <a:br>
              <a:rPr lang="en-US" sz="2200" b="1" dirty="0">
                <a:latin typeface="Lucida Sans" panose="020B0602030504020204" pitchFamily="34" charset="0"/>
                <a:ea typeface="Allerta"/>
                <a:cs typeface="Allerta"/>
                <a:sym typeface="Allerta"/>
                <a:rtl val="0"/>
              </a:rPr>
            </a:br>
            <a:r>
              <a:rPr lang="en-US" sz="2200" b="1" dirty="0">
                <a:solidFill>
                  <a:schemeClr val="accent2"/>
                </a:solidFill>
                <a:latin typeface="Lucida Sans" panose="020B0602030504020204" pitchFamily="34" charset="0"/>
                <a:ea typeface="Allerta"/>
                <a:cs typeface="Allerta"/>
                <a:sym typeface="Allerta"/>
                <a:rtl val="0"/>
              </a:rPr>
              <a:t>Metric 1A:  </a:t>
            </a:r>
            <a:r>
              <a:rPr lang="en-US" sz="2200" dirty="0">
                <a:solidFill>
                  <a:schemeClr val="accent2"/>
                </a:solidFill>
                <a:latin typeface="Lucida Sans" panose="020B0602030504020204" pitchFamily="34" charset="0"/>
                <a:ea typeface="Allerta"/>
                <a:cs typeface="Allerta"/>
                <a:sym typeface="Allerta"/>
                <a:rtl val="0"/>
              </a:rPr>
              <a:t> </a:t>
            </a:r>
            <a:r>
              <a:rPr lang="en-US" sz="2200" dirty="0">
                <a:latin typeface="Lucida Sans" panose="020B0602030504020204" pitchFamily="34" charset="0"/>
                <a:ea typeface="Allerta"/>
                <a:cs typeface="Allerta"/>
                <a:sym typeface="Allerta"/>
                <a:rtl val="0"/>
              </a:rPr>
              <a:t>Anchor texts in the materials have the appropriate level of complexity for the grade as defined by the standards, according to </a:t>
            </a:r>
            <a:r>
              <a:rPr lang="en-US" sz="2200" b="1" dirty="0">
                <a:latin typeface="Lucida Sans" panose="020B0602030504020204" pitchFamily="34" charset="0"/>
                <a:ea typeface="Allerta"/>
                <a:cs typeface="Allerta"/>
                <a:sym typeface="Allerta"/>
                <a:rtl val="0"/>
              </a:rPr>
              <a:t>quantitative</a:t>
            </a:r>
            <a:r>
              <a:rPr lang="en-US" sz="2200" dirty="0">
                <a:latin typeface="Lucida Sans" panose="020B0602030504020204" pitchFamily="34" charset="0"/>
                <a:ea typeface="Allerta"/>
                <a:cs typeface="Allerta"/>
                <a:sym typeface="Allerta"/>
                <a:rtl val="0"/>
              </a:rPr>
              <a:t> and </a:t>
            </a:r>
            <a:r>
              <a:rPr lang="en-US" sz="2200" b="1" dirty="0">
                <a:latin typeface="Lucida Sans" panose="020B0602030504020204" pitchFamily="34" charset="0"/>
                <a:ea typeface="Allerta"/>
                <a:cs typeface="Allerta"/>
                <a:sym typeface="Allerta"/>
                <a:rtl val="0"/>
              </a:rPr>
              <a:t>qualitative </a:t>
            </a:r>
            <a:r>
              <a:rPr lang="en-US" sz="2200" dirty="0">
                <a:latin typeface="Lucida Sans" panose="020B0602030504020204" pitchFamily="34" charset="0"/>
                <a:ea typeface="Allerta"/>
                <a:cs typeface="Allerta"/>
                <a:sym typeface="Allerta"/>
                <a:rtl val="0"/>
              </a:rPr>
              <a:t>analysis.</a:t>
            </a:r>
            <a:br>
              <a:rPr lang="en-US" dirty="0">
                <a:latin typeface="Lucida Sans" panose="020B0602030504020204" pitchFamily="34" charset="0"/>
                <a:ea typeface="Allerta"/>
                <a:cs typeface="Allerta"/>
                <a:sym typeface="Allerta"/>
                <a:rtl val="0"/>
              </a:rPr>
            </a:br>
            <a:br>
              <a:rPr lang="en-US" dirty="0">
                <a:latin typeface="Lucida Sans" panose="020B0602030504020204" pitchFamily="34" charset="0"/>
                <a:ea typeface="Allerta"/>
                <a:cs typeface="Allerta"/>
                <a:sym typeface="Allerta"/>
                <a:rtl val="0"/>
              </a:rPr>
            </a:br>
            <a:endParaRPr lang="en-US" sz="3100" dirty="0"/>
          </a:p>
        </p:txBody>
      </p:sp>
      <p:sp>
        <p:nvSpPr>
          <p:cNvPr id="5" name="TextBox 4"/>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6</a:t>
            </a:r>
          </a:p>
        </p:txBody>
      </p:sp>
      <p:sp>
        <p:nvSpPr>
          <p:cNvPr id="3" name="TextBox 2"/>
          <p:cNvSpPr txBox="1"/>
          <p:nvPr/>
        </p:nvSpPr>
        <p:spPr>
          <a:xfrm>
            <a:off x="457200" y="3823534"/>
            <a:ext cx="7878113" cy="2031325"/>
          </a:xfrm>
          <a:prstGeom prst="rect">
            <a:avLst/>
          </a:prstGeom>
          <a:noFill/>
        </p:spPr>
        <p:txBody>
          <a:bodyPr wrap="square" rtlCol="0">
            <a:spAutoFit/>
          </a:bodyPr>
          <a:lstStyle/>
          <a:p>
            <a:pPr lvl="0">
              <a:buClr>
                <a:schemeClr val="accent4"/>
              </a:buClr>
              <a:buSzPct val="25000"/>
            </a:pPr>
            <a:r>
              <a:rPr lang="en-US" i="1" dirty="0">
                <a:solidFill>
                  <a:srgbClr val="3F3F39"/>
                </a:solidFill>
                <a:latin typeface="Lucida Sans" panose="020B0602030504020204" pitchFamily="34" charset="0"/>
                <a:ea typeface="Calibri"/>
                <a:cs typeface="Calibri"/>
                <a:sym typeface="Calibri"/>
                <a:rtl val="0"/>
              </a:rPr>
              <a:t>For example, in 4</a:t>
            </a:r>
            <a:r>
              <a:rPr lang="en-US" i="1" baseline="30000" dirty="0">
                <a:solidFill>
                  <a:srgbClr val="3F3F39"/>
                </a:solidFill>
                <a:latin typeface="Lucida Sans" panose="020B0602030504020204" pitchFamily="34" charset="0"/>
                <a:ea typeface="Calibri"/>
                <a:cs typeface="Calibri"/>
                <a:sym typeface="Calibri"/>
                <a:rtl val="0"/>
              </a:rPr>
              <a:t>th</a:t>
            </a:r>
            <a:r>
              <a:rPr lang="en-US" i="1" dirty="0">
                <a:solidFill>
                  <a:srgbClr val="3F3F39"/>
                </a:solidFill>
                <a:latin typeface="Lucida Sans" panose="020B0602030504020204" pitchFamily="34" charset="0"/>
                <a:ea typeface="Calibri"/>
                <a:cs typeface="Calibri"/>
                <a:sym typeface="Calibri"/>
                <a:rtl val="0"/>
              </a:rPr>
              <a:t> grade:</a:t>
            </a:r>
          </a:p>
          <a:p>
            <a:pPr lvl="0">
              <a:buClr>
                <a:schemeClr val="accent4"/>
              </a:buClr>
              <a:buSzPct val="25000"/>
            </a:pPr>
            <a:endParaRPr lang="en-US" i="1" dirty="0">
              <a:solidFill>
                <a:srgbClr val="3F3F39"/>
              </a:solidFill>
              <a:latin typeface="Lucida Sans" panose="020B0602030504020204" pitchFamily="34" charset="0"/>
              <a:ea typeface="Calibri"/>
              <a:cs typeface="Calibri"/>
              <a:sym typeface="Calibri"/>
              <a:rtl val="0"/>
            </a:endParaRPr>
          </a:p>
          <a:p>
            <a:pPr lvl="0">
              <a:buClr>
                <a:schemeClr val="accent4"/>
              </a:buClr>
              <a:buSzPct val="25000"/>
            </a:pPr>
            <a:r>
              <a:rPr lang="en-US" i="1" dirty="0">
                <a:solidFill>
                  <a:srgbClr val="3F3F39"/>
                </a:solidFill>
                <a:latin typeface="Lucida Sans" panose="020B0602030504020204" pitchFamily="34" charset="0"/>
                <a:ea typeface="Calibri"/>
                <a:cs typeface="Calibri"/>
                <a:sym typeface="Calibri"/>
                <a:rtl val="0"/>
              </a:rPr>
              <a:t>By the end of the year, read and comprehend informational texts, including history/social studies, science, and technical texts in the grades 4-5 complexity band proficiently, with scaffolding as needed at the high end of the range.</a:t>
            </a:r>
          </a:p>
          <a:p>
            <a:endParaRPr lang="en-US" dirty="0"/>
          </a:p>
        </p:txBody>
      </p:sp>
      <p:sp>
        <p:nvSpPr>
          <p:cNvPr id="7" name="TextBox 6"/>
          <p:cNvSpPr txBox="1"/>
          <p:nvPr/>
        </p:nvSpPr>
        <p:spPr>
          <a:xfrm>
            <a:off x="457200" y="1600200"/>
            <a:ext cx="7878113" cy="523220"/>
          </a:xfrm>
          <a:prstGeom prst="rect">
            <a:avLst/>
          </a:prstGeom>
          <a:noFill/>
        </p:spPr>
        <p:txBody>
          <a:bodyPr wrap="square" rtlCol="0">
            <a:spAutoFit/>
          </a:bodyPr>
          <a:lstStyle/>
          <a:p>
            <a:pPr lvl="0">
              <a:buClr>
                <a:srgbClr val="16B1C5"/>
              </a:buClr>
              <a:buSzPct val="25000"/>
            </a:pPr>
            <a:r>
              <a:rPr lang="en-US" sz="2800" dirty="0">
                <a:solidFill>
                  <a:srgbClr val="3F3F39"/>
                </a:solidFill>
                <a:latin typeface="Lucida Sans"/>
              </a:rPr>
              <a:t>Text Complexity: What Is It and Why?</a:t>
            </a:r>
          </a:p>
        </p:txBody>
      </p:sp>
      <p:sp>
        <p:nvSpPr>
          <p:cNvPr id="8" name="TextBox 7"/>
          <p:cNvSpPr txBox="1"/>
          <p:nvPr/>
        </p:nvSpPr>
        <p:spPr>
          <a:xfrm>
            <a:off x="457200" y="2351901"/>
            <a:ext cx="7894749" cy="1200329"/>
          </a:xfrm>
          <a:prstGeom prst="rect">
            <a:avLst/>
          </a:prstGeom>
          <a:noFill/>
        </p:spPr>
        <p:txBody>
          <a:bodyPr wrap="square" rtlCol="0">
            <a:spAutoFit/>
          </a:bodyPr>
          <a:lstStyle/>
          <a:p>
            <a:r>
              <a:rPr lang="en-US" sz="2400" dirty="0">
                <a:solidFill>
                  <a:srgbClr val="2B9650"/>
                </a:solidFill>
                <a:latin typeface="Lucida Sans" panose="020B0602030504020204" pitchFamily="34" charset="0"/>
                <a:ea typeface="Calibri" panose="020F0502020204030204" pitchFamily="34" charset="0"/>
                <a:cs typeface="Calibri" panose="020F0502020204030204" pitchFamily="34" charset="0"/>
              </a:rPr>
              <a:t>CCSS.ELA-Literacy.CCRA.R.10 </a:t>
            </a:r>
            <a:endParaRPr lang="en-US" sz="2400" dirty="0">
              <a:latin typeface="Lucida Sans" panose="020B0602030504020204" pitchFamily="34" charset="0"/>
              <a:ea typeface="Times New Roman" panose="02020603050405020304" pitchFamily="18" charset="0"/>
            </a:endParaRPr>
          </a:p>
          <a:p>
            <a:r>
              <a:rPr lang="en-US" sz="2400" dirty="0">
                <a:solidFill>
                  <a:srgbClr val="3F3F39"/>
                </a:solidFill>
                <a:latin typeface="Lucida Sans" panose="020B0602030504020204" pitchFamily="34" charset="0"/>
                <a:ea typeface="Calibri" panose="020F0502020204030204" pitchFamily="34" charset="0"/>
                <a:cs typeface="Calibri" panose="020F0502020204030204" pitchFamily="34" charset="0"/>
              </a:rPr>
              <a:t>Read and comprehend complex literary and informational texts independently and proficiently.</a:t>
            </a:r>
            <a:endParaRPr lang="en-US" sz="2400" dirty="0">
              <a:latin typeface="Lucida Sans" panose="020B0602030504020204" pitchFamily="34" charset="0"/>
              <a:ea typeface="Times New Roman" panose="02020603050405020304" pitchFamily="18" charset="0"/>
            </a:endParaRPr>
          </a:p>
        </p:txBody>
      </p:sp>
    </p:spTree>
    <p:extLst>
      <p:ext uri="{BB962C8B-B14F-4D97-AF65-F5344CB8AC3E}">
        <p14:creationId xmlns:p14="http://schemas.microsoft.com/office/powerpoint/2010/main" val="118207886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4302"/>
            <a:ext cx="8229600" cy="4525963"/>
          </a:xfrm>
        </p:spPr>
        <p:txBody>
          <a:bodyPr>
            <a:normAutofit/>
          </a:bodyPr>
          <a:lstStyle/>
          <a:p>
            <a:r>
              <a:rPr lang="en-US" dirty="0"/>
              <a:t>Understand how aligned materials embody the shifts inherent in the Common Core State Standards</a:t>
            </a:r>
          </a:p>
          <a:p>
            <a:endParaRPr lang="en-US" dirty="0"/>
          </a:p>
          <a:p>
            <a:r>
              <a:rPr lang="en-US" dirty="0">
                <a:ea typeface="Allerta"/>
                <a:sym typeface="Allerta"/>
                <a:rtl val="0"/>
              </a:rPr>
              <a:t>Understand the precise meaning of each metric</a:t>
            </a:r>
          </a:p>
          <a:p>
            <a:endParaRPr lang="en-US" dirty="0">
              <a:ea typeface="Allerta"/>
              <a:sym typeface="Allerta"/>
              <a:rtl val="0"/>
            </a:endParaRPr>
          </a:p>
          <a:p>
            <a:r>
              <a:rPr lang="en-US" dirty="0">
                <a:ea typeface="Allerta"/>
                <a:sym typeface="Allerta"/>
                <a:rtl val="0"/>
              </a:rPr>
              <a:t>Recognize examples and non-examples related to each IMET criteria metric</a:t>
            </a:r>
            <a:endParaRPr lang="en-US" dirty="0"/>
          </a:p>
          <a:p>
            <a:pPr marL="0" indent="0">
              <a:buNone/>
            </a:pPr>
            <a:endParaRPr lang="en-US" dirty="0"/>
          </a:p>
        </p:txBody>
      </p:sp>
      <p:sp>
        <p:nvSpPr>
          <p:cNvPr id="4" name="Title 1"/>
          <p:cNvSpPr txBox="1">
            <a:spLocks/>
          </p:cNvSpPr>
          <p:nvPr/>
        </p:nvSpPr>
        <p:spPr>
          <a:xfrm>
            <a:off x="457200" y="218440"/>
            <a:ext cx="8229600" cy="11430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latin typeface="Lucida Sans"/>
                <a:ea typeface="+mj-ea"/>
                <a:cs typeface="Lucida Sans"/>
              </a:rPr>
              <a:t>Goals</a:t>
            </a:r>
          </a:p>
        </p:txBody>
      </p:sp>
    </p:spTree>
    <p:extLst>
      <p:ext uri="{BB962C8B-B14F-4D97-AF65-F5344CB8AC3E}">
        <p14:creationId xmlns:p14="http://schemas.microsoft.com/office/powerpoint/2010/main" val="4239045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241"/>
          <p:cNvSpPr>
            <a:spLocks noGrp="1"/>
          </p:cNvSpPr>
          <p:nvPr>
            <p:ph type="title"/>
          </p:nvPr>
        </p:nvSpPr>
        <p:spPr>
          <a:xfrm>
            <a:off x="402608" y="404105"/>
            <a:ext cx="8137525" cy="523180"/>
          </a:xfrm>
        </p:spPr>
        <p:txBody>
          <a:bodyPr lIns="91425" tIns="45700" rIns="91425" bIns="45700">
            <a:spAutoFit/>
          </a:bodyPr>
          <a:lstStyle/>
          <a:p>
            <a:pPr>
              <a:buClr>
                <a:srgbClr val="000000"/>
              </a:buClr>
              <a:buSzPct val="25000"/>
            </a:pPr>
            <a:r>
              <a:rPr lang="en-US" dirty="0">
                <a:sym typeface="Arial" charset="0"/>
              </a:rPr>
              <a:t>What Makes a Text Complex?</a:t>
            </a:r>
          </a:p>
        </p:txBody>
      </p:sp>
      <p:sp>
        <p:nvSpPr>
          <p:cNvPr id="41987" name="Shape 242"/>
          <p:cNvSpPr>
            <a:spLocks noGrp="1"/>
          </p:cNvSpPr>
          <p:nvPr>
            <p:ph idx="1"/>
          </p:nvPr>
        </p:nvSpPr>
        <p:spPr>
          <a:xfrm>
            <a:off x="448646" y="1111108"/>
            <a:ext cx="8091487" cy="5315325"/>
          </a:xfrm>
        </p:spPr>
        <p:txBody>
          <a:bodyPr wrap="square" lIns="91425" tIns="45700" rIns="91425" bIns="45700">
            <a:spAutoFit/>
          </a:bodyPr>
          <a:lstStyle/>
          <a:p>
            <a:pPr marL="342900" indent="-342900" eaLnBrk="1" hangingPunct="1">
              <a:lnSpc>
                <a:spcPct val="114000"/>
              </a:lnSpc>
              <a:spcBef>
                <a:spcPts val="600"/>
              </a:spcBef>
              <a:buClr>
                <a:srgbClr val="000000"/>
              </a:buClr>
              <a:buSzPct val="132000"/>
              <a:buFont typeface="Arial" charset="0"/>
              <a:buChar char="•"/>
            </a:pPr>
            <a:r>
              <a:rPr lang="en-US" sz="2000" dirty="0">
                <a:sym typeface="Arial" charset="0"/>
              </a:rPr>
              <a:t>Subtle and/or frequent transitions</a:t>
            </a:r>
          </a:p>
          <a:p>
            <a:pPr marL="342900" indent="-342900" eaLnBrk="1" hangingPunct="1">
              <a:lnSpc>
                <a:spcPct val="114000"/>
              </a:lnSpc>
              <a:spcBef>
                <a:spcPts val="600"/>
              </a:spcBef>
              <a:buClr>
                <a:srgbClr val="000000"/>
              </a:buClr>
              <a:buSzPct val="132000"/>
              <a:buFont typeface="Arial" charset="0"/>
              <a:buChar char="•"/>
            </a:pPr>
            <a:r>
              <a:rPr lang="en-US" sz="2000" dirty="0">
                <a:sym typeface="Arial" charset="0"/>
              </a:rPr>
              <a:t>Multiple and/or subtle themes and purposes</a:t>
            </a:r>
          </a:p>
          <a:p>
            <a:pPr marL="342900" indent="-342900" eaLnBrk="1" hangingPunct="1">
              <a:lnSpc>
                <a:spcPct val="114000"/>
              </a:lnSpc>
              <a:spcBef>
                <a:spcPts val="600"/>
              </a:spcBef>
              <a:buClr>
                <a:srgbClr val="000000"/>
              </a:buClr>
              <a:buSzPct val="132000"/>
              <a:buFont typeface="Arial" charset="0"/>
              <a:buChar char="•"/>
            </a:pPr>
            <a:r>
              <a:rPr lang="en-US" sz="2000" dirty="0">
                <a:sym typeface="Arial" charset="0"/>
              </a:rPr>
              <a:t>Density of information</a:t>
            </a:r>
          </a:p>
          <a:p>
            <a:pPr marL="342900" indent="-342900" eaLnBrk="1" hangingPunct="1">
              <a:lnSpc>
                <a:spcPct val="114000"/>
              </a:lnSpc>
              <a:spcBef>
                <a:spcPts val="600"/>
              </a:spcBef>
              <a:buClr>
                <a:srgbClr val="000000"/>
              </a:buClr>
              <a:buSzPct val="132000"/>
              <a:buFont typeface="Arial" charset="0"/>
              <a:buChar char="•"/>
            </a:pPr>
            <a:r>
              <a:rPr lang="en-US" sz="2000" dirty="0">
                <a:sym typeface="Arial" charset="0"/>
              </a:rPr>
              <a:t>Unfamiliar settings, topics, or events</a:t>
            </a:r>
          </a:p>
          <a:p>
            <a:pPr marL="342900" indent="-342900" eaLnBrk="1" hangingPunct="1">
              <a:lnSpc>
                <a:spcPct val="114000"/>
              </a:lnSpc>
              <a:spcBef>
                <a:spcPts val="600"/>
              </a:spcBef>
              <a:buClr>
                <a:srgbClr val="000000"/>
              </a:buClr>
              <a:buSzPct val="132000"/>
              <a:buFont typeface="Arial" charset="0"/>
              <a:buChar char="•"/>
            </a:pPr>
            <a:r>
              <a:rPr lang="en-US" sz="2000" dirty="0">
                <a:sym typeface="Arial" charset="0"/>
              </a:rPr>
              <a:t>Lack of repetition, overlap, or similarity in words and sentences</a:t>
            </a:r>
          </a:p>
          <a:p>
            <a:pPr marL="342900" indent="-342900" eaLnBrk="1" hangingPunct="1">
              <a:lnSpc>
                <a:spcPct val="114000"/>
              </a:lnSpc>
              <a:spcBef>
                <a:spcPts val="600"/>
              </a:spcBef>
              <a:buClr>
                <a:srgbClr val="000000"/>
              </a:buClr>
              <a:buSzPct val="132000"/>
              <a:buFont typeface="Arial" charset="0"/>
              <a:buChar char="•"/>
            </a:pPr>
            <a:r>
              <a:rPr lang="en-US" sz="2000" dirty="0">
                <a:sym typeface="Arial" charset="0"/>
              </a:rPr>
              <a:t>Complex sentences</a:t>
            </a:r>
          </a:p>
          <a:p>
            <a:pPr marL="342900" indent="-342900" eaLnBrk="1" hangingPunct="1">
              <a:lnSpc>
                <a:spcPct val="114000"/>
              </a:lnSpc>
              <a:spcBef>
                <a:spcPts val="600"/>
              </a:spcBef>
              <a:buClr>
                <a:srgbClr val="000000"/>
              </a:buClr>
              <a:buSzPct val="132000"/>
              <a:buFont typeface="Arial" charset="0"/>
              <a:buChar char="•"/>
            </a:pPr>
            <a:r>
              <a:rPr lang="en-US" sz="2000" dirty="0">
                <a:sym typeface="Arial" charset="0"/>
              </a:rPr>
              <a:t>Uncommon vocabulary</a:t>
            </a:r>
          </a:p>
          <a:p>
            <a:pPr marL="342900" indent="-342900" eaLnBrk="1" hangingPunct="1">
              <a:lnSpc>
                <a:spcPct val="114000"/>
              </a:lnSpc>
              <a:spcBef>
                <a:spcPts val="600"/>
              </a:spcBef>
              <a:buClr>
                <a:srgbClr val="000000"/>
              </a:buClr>
              <a:buSzPct val="132000"/>
              <a:buFont typeface="Arial" charset="0"/>
              <a:buChar char="•"/>
            </a:pPr>
            <a:r>
              <a:rPr lang="en-US" sz="2000" dirty="0">
                <a:sym typeface="Arial" charset="0"/>
              </a:rPr>
              <a:t>Lack of words, sentences, or paragraphs that review or pull things together for the student</a:t>
            </a:r>
          </a:p>
          <a:p>
            <a:pPr marL="342900" indent="-342900" eaLnBrk="1" hangingPunct="1">
              <a:lnSpc>
                <a:spcPct val="114000"/>
              </a:lnSpc>
              <a:spcBef>
                <a:spcPts val="600"/>
              </a:spcBef>
              <a:buClr>
                <a:srgbClr val="000000"/>
              </a:buClr>
              <a:buSzPct val="132000"/>
              <a:buFont typeface="Arial" charset="0"/>
              <a:buChar char="•"/>
            </a:pPr>
            <a:r>
              <a:rPr lang="en-US" sz="2000" dirty="0">
                <a:sym typeface="Arial" charset="0"/>
              </a:rPr>
              <a:t>Longer paragraphs</a:t>
            </a:r>
          </a:p>
          <a:p>
            <a:pPr marL="342900" indent="-342900" eaLnBrk="1" hangingPunct="1">
              <a:lnSpc>
                <a:spcPct val="114000"/>
              </a:lnSpc>
              <a:spcBef>
                <a:spcPts val="600"/>
              </a:spcBef>
              <a:buClr>
                <a:srgbClr val="000000"/>
              </a:buClr>
              <a:buSzPct val="132000"/>
              <a:buFont typeface="Arial" charset="0"/>
              <a:buChar char="•"/>
            </a:pPr>
            <a:r>
              <a:rPr lang="en-US" sz="2000" dirty="0">
                <a:sym typeface="Arial" charset="0"/>
              </a:rPr>
              <a:t>Any text structure which is less narrative and/or mixes structures</a:t>
            </a:r>
          </a:p>
        </p:txBody>
      </p:sp>
    </p:spTree>
    <p:extLst>
      <p:ext uri="{BB962C8B-B14F-4D97-AF65-F5344CB8AC3E}">
        <p14:creationId xmlns:p14="http://schemas.microsoft.com/office/powerpoint/2010/main" val="6470250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987">
                                            <p:txEl>
                                              <p:pRg st="6" end="6"/>
                                            </p:txEl>
                                          </p:spTgt>
                                        </p:tgtEl>
                                        <p:attrNameLst>
                                          <p:attrName>style.visibility</p:attrName>
                                        </p:attrNameLst>
                                      </p:cBhvr>
                                      <p:to>
                                        <p:strVal val="visible"/>
                                      </p:to>
                                    </p:set>
                                    <p:anim calcmode="lin" valueType="num">
                                      <p:cBhvr additive="base">
                                        <p:cTn id="43"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987">
                                            <p:txEl>
                                              <p:pRg st="7" end="7"/>
                                            </p:txEl>
                                          </p:spTgt>
                                        </p:tgtEl>
                                        <p:attrNameLst>
                                          <p:attrName>style.visibility</p:attrName>
                                        </p:attrNameLst>
                                      </p:cBhvr>
                                      <p:to>
                                        <p:strVal val="visible"/>
                                      </p:to>
                                    </p:set>
                                    <p:anim calcmode="lin" valueType="num">
                                      <p:cBhvr additive="base">
                                        <p:cTn id="49"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9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987">
                                            <p:txEl>
                                              <p:pRg st="8" end="8"/>
                                            </p:txEl>
                                          </p:spTgt>
                                        </p:tgtEl>
                                        <p:attrNameLst>
                                          <p:attrName>style.visibility</p:attrName>
                                        </p:attrNameLst>
                                      </p:cBhvr>
                                      <p:to>
                                        <p:strVal val="visible"/>
                                      </p:to>
                                    </p:set>
                                    <p:anim calcmode="lin" valueType="num">
                                      <p:cBhvr additive="base">
                                        <p:cTn id="55"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1987">
                                            <p:txEl>
                                              <p:pRg st="9" end="9"/>
                                            </p:txEl>
                                          </p:spTgt>
                                        </p:tgtEl>
                                        <p:attrNameLst>
                                          <p:attrName>style.visibility</p:attrName>
                                        </p:attrNameLst>
                                      </p:cBhvr>
                                      <p:to>
                                        <p:strVal val="visible"/>
                                      </p:to>
                                    </p:set>
                                    <p:anim calcmode="lin" valueType="num">
                                      <p:cBhvr additive="base">
                                        <p:cTn id="61" dur="500" fill="hold"/>
                                        <p:tgtEl>
                                          <p:spTgt spid="419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19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nodeType="clickEffect">
                                  <p:stCondLst>
                                    <p:cond delay="0"/>
                                  </p:stCondLst>
                                  <p:childTnLst>
                                    <p:animScale>
                                      <p:cBhvr>
                                        <p:cTn id="66" dur="2000" fill="hold"/>
                                        <p:tgtEl>
                                          <p:spTgt spid="41987">
                                            <p:txEl>
                                              <p:pRg st="6" end="6"/>
                                            </p:txEl>
                                          </p:spTgt>
                                        </p:tgtEl>
                                      </p:cBhvr>
                                      <p:by x="150000" y="150000"/>
                                    </p:animScale>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nodeType="clickEffect">
                                  <p:stCondLst>
                                    <p:cond delay="0"/>
                                  </p:stCondLst>
                                  <p:childTnLst>
                                    <p:animScale>
                                      <p:cBhvr>
                                        <p:cTn id="70" dur="2000" fill="hold"/>
                                        <p:tgtEl>
                                          <p:spTgt spid="41987">
                                            <p:txEl>
                                              <p:pRg st="3" end="3"/>
                                            </p:txEl>
                                          </p:spTgt>
                                        </p:tgtEl>
                                      </p:cBhvr>
                                      <p:by x="150000" y="150000"/>
                                    </p:animScale>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6" name="Shape 416"/>
          <p:cNvPicPr preferRelativeResize="0"/>
          <p:nvPr/>
        </p:nvPicPr>
        <p:blipFill rotWithShape="1">
          <a:blip r:embed="rId3">
            <a:alphaModFix/>
          </a:blip>
          <a:srcRect/>
          <a:stretch/>
        </p:blipFill>
        <p:spPr>
          <a:xfrm>
            <a:off x="1270043" y="1066799"/>
            <a:ext cx="6810917" cy="4984928"/>
          </a:xfrm>
          <a:prstGeom prst="rect">
            <a:avLst/>
          </a:prstGeom>
          <a:noFill/>
          <a:ln>
            <a:noFill/>
          </a:ln>
        </p:spPr>
      </p:pic>
      <p:sp>
        <p:nvSpPr>
          <p:cNvPr id="2" name="Title 1"/>
          <p:cNvSpPr>
            <a:spLocks noGrp="1"/>
          </p:cNvSpPr>
          <p:nvPr>
            <p:ph type="title"/>
          </p:nvPr>
        </p:nvSpPr>
        <p:spPr/>
        <p:txBody>
          <a:bodyPr/>
          <a:lstStyle/>
          <a:p>
            <a:r>
              <a:rPr lang="en-US" dirty="0"/>
              <a:t>Analyzing Text Quality</a:t>
            </a:r>
          </a:p>
        </p:txBody>
      </p:sp>
    </p:spTree>
    <p:extLst>
      <p:ext uri="{BB962C8B-B14F-4D97-AF65-F5344CB8AC3E}">
        <p14:creationId xmlns:p14="http://schemas.microsoft.com/office/powerpoint/2010/main" val="133594225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88286"/>
            <a:ext cx="8229600" cy="1143000"/>
          </a:xfrm>
        </p:spPr>
        <p:txBody>
          <a:bodyPr/>
          <a:lstStyle/>
          <a:p>
            <a:r>
              <a:rPr lang="en-US" dirty="0"/>
              <a:t>Analyzing Text Complexity: Quantitative</a:t>
            </a:r>
          </a:p>
        </p:txBody>
      </p:sp>
      <p:sp>
        <p:nvSpPr>
          <p:cNvPr id="8" name="TextBox 7"/>
          <p:cNvSpPr txBox="1"/>
          <p:nvPr/>
        </p:nvSpPr>
        <p:spPr>
          <a:xfrm>
            <a:off x="317500" y="1417638"/>
            <a:ext cx="8102600" cy="830997"/>
          </a:xfrm>
          <a:prstGeom prst="rect">
            <a:avLst/>
          </a:prstGeom>
          <a:noFill/>
        </p:spPr>
        <p:txBody>
          <a:bodyPr wrap="square" rtlCol="0">
            <a:spAutoFit/>
          </a:bodyPr>
          <a:lstStyle/>
          <a:p>
            <a:r>
              <a:rPr lang="en-US" sz="2400" dirty="0">
                <a:latin typeface="Lucida Sans" panose="020B0602030504020204" pitchFamily="34" charset="0"/>
              </a:rPr>
              <a:t>Verify that each text has been placed within a grade band based on at least one </a:t>
            </a:r>
            <a:r>
              <a:rPr lang="en-US" sz="2400" b="1" dirty="0">
                <a:latin typeface="Lucida Sans" panose="020B0602030504020204" pitchFamily="34" charset="0"/>
              </a:rPr>
              <a:t>quantitative </a:t>
            </a:r>
            <a:r>
              <a:rPr lang="en-US" sz="2400" dirty="0">
                <a:latin typeface="Lucida Sans" panose="020B0602030504020204" pitchFamily="34" charset="0"/>
              </a:rPr>
              <a:t>measure. </a:t>
            </a:r>
          </a:p>
        </p:txBody>
      </p:sp>
      <p:pic>
        <p:nvPicPr>
          <p:cNvPr id="4" name="Content Placeholder 3" descr="Screen Shot 2015-09-17 at 7.53.58 AM.png"/>
          <p:cNvPicPr>
            <a:picLocks noGrp="1" noChangeAspect="1"/>
          </p:cNvPicPr>
          <p:nvPr>
            <p:ph idx="1"/>
          </p:nvPr>
        </p:nvPicPr>
        <p:blipFill>
          <a:blip r:embed="rId3">
            <a:extLst>
              <a:ext uri="{28A0092B-C50C-407E-A947-70E740481C1C}">
                <a14:useLocalDpi xmlns:a14="http://schemas.microsoft.com/office/drawing/2010/main" val="0"/>
              </a:ext>
            </a:extLst>
          </a:blip>
          <a:srcRect t="-11926" b="-11926"/>
          <a:stretch>
            <a:fillRect/>
          </a:stretch>
        </p:blipFill>
        <p:spPr>
          <a:xfrm>
            <a:off x="457200" y="2395538"/>
            <a:ext cx="8229600" cy="3730625"/>
          </a:xfrm>
        </p:spPr>
      </p:pic>
    </p:spTree>
    <p:extLst>
      <p:ext uri="{BB962C8B-B14F-4D97-AF65-F5344CB8AC3E}">
        <p14:creationId xmlns:p14="http://schemas.microsoft.com/office/powerpoint/2010/main" val="2771188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067" y="1448345"/>
            <a:ext cx="6068231" cy="4525963"/>
          </a:xfrm>
        </p:spPr>
        <p:txBody>
          <a:bodyPr>
            <a:normAutofit fontScale="92500" lnSpcReduction="20000"/>
          </a:bodyPr>
          <a:lstStyle/>
          <a:p>
            <a:pPr marL="0" indent="0">
              <a:buNone/>
            </a:pPr>
            <a:r>
              <a:rPr lang="en-US" sz="2600" dirty="0"/>
              <a:t>Read the excerpt from </a:t>
            </a:r>
            <a:r>
              <a:rPr lang="en-US" sz="2600" i="1" dirty="0"/>
              <a:t>The Great Fire</a:t>
            </a:r>
            <a:r>
              <a:rPr lang="en-US" sz="2600" dirty="0"/>
              <a:t>, and, with your table group, analyze the quality of the text:</a:t>
            </a:r>
          </a:p>
          <a:p>
            <a:pPr marL="342892" lvl="1" indent="0">
              <a:buNone/>
            </a:pPr>
            <a:endParaRPr lang="en-US" sz="1700" dirty="0"/>
          </a:p>
          <a:p>
            <a:pPr marL="342892" lvl="1" indent="0">
              <a:buNone/>
            </a:pPr>
            <a:r>
              <a:rPr lang="en-US" sz="2200" b="1" dirty="0"/>
              <a:t>Quantitative Analysis:</a:t>
            </a:r>
            <a:r>
              <a:rPr lang="en-US" sz="2200" dirty="0"/>
              <a:t>  Study the two measures and determine the appropriate grade band.</a:t>
            </a:r>
          </a:p>
          <a:p>
            <a:pPr marL="342892" lvl="1" indent="0">
              <a:buNone/>
            </a:pPr>
            <a:endParaRPr lang="en-US" sz="2200" dirty="0"/>
          </a:p>
          <a:p>
            <a:pPr marL="342892" lvl="1" indent="0">
              <a:buNone/>
            </a:pPr>
            <a:r>
              <a:rPr lang="en-US" sz="2200" b="1" dirty="0"/>
              <a:t>Qualitative Analysis</a:t>
            </a:r>
            <a:r>
              <a:rPr lang="en-US" sz="2200" dirty="0"/>
              <a:t>: Using the rubric, evaluate the qualitative features of the text.  Provide evidence for each feature.  Place the passage in the appropriate grade.</a:t>
            </a:r>
          </a:p>
          <a:p>
            <a:pPr marL="342892" lvl="1" indent="0">
              <a:buNone/>
            </a:pPr>
            <a:endParaRPr lang="en-US" sz="2200" dirty="0"/>
          </a:p>
          <a:p>
            <a:pPr marL="342892" lvl="1" indent="0">
              <a:buNone/>
            </a:pPr>
            <a:r>
              <a:rPr lang="en-US" sz="2200" b="1" dirty="0"/>
              <a:t>Quality Criteria</a:t>
            </a:r>
            <a:r>
              <a:rPr lang="en-US" sz="2200" dirty="0"/>
              <a:t>: Considering the qualitative criteria, is this text worth reading?</a:t>
            </a:r>
          </a:p>
          <a:p>
            <a:pPr marL="342892" lvl="1" indent="0">
              <a:buNone/>
            </a:pPr>
            <a:endParaRPr lang="en-US" dirty="0"/>
          </a:p>
          <a:p>
            <a:pPr marL="0" indent="0">
              <a:buNone/>
            </a:pPr>
            <a:endParaRPr lang="en-US" dirty="0"/>
          </a:p>
          <a:p>
            <a:pPr marL="0" indent="0">
              <a:buNone/>
            </a:pPr>
            <a:endParaRPr lang="en-US" dirty="0"/>
          </a:p>
        </p:txBody>
      </p:sp>
      <p:sp>
        <p:nvSpPr>
          <p:cNvPr id="5" name="Oval 4"/>
          <p:cNvSpPr>
            <a:spLocks noChangeArrowheads="1"/>
          </p:cNvSpPr>
          <p:nvPr/>
        </p:nvSpPr>
        <p:spPr bwMode="auto">
          <a:xfrm>
            <a:off x="170873" y="2817932"/>
            <a:ext cx="365125" cy="365125"/>
          </a:xfrm>
          <a:prstGeom prst="ellipse">
            <a:avLst/>
          </a:prstGeom>
          <a:solidFill>
            <a:schemeClr val="accent1"/>
          </a:solidFill>
          <a:ln w="9525" algn="ctr">
            <a:noFill/>
            <a:round/>
            <a:headEnd/>
            <a:tailEnd/>
          </a:ln>
        </p:spPr>
        <p:txBody>
          <a:bodyPr wrap="none"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sz="2400" dirty="0">
                <a:solidFill>
                  <a:schemeClr val="bg1"/>
                </a:solidFill>
                <a:latin typeface="Tw Cen MT Condensed" pitchFamily="34" charset="0"/>
                <a:sym typeface="Webdings" pitchFamily="18" charset="2"/>
              </a:rPr>
              <a:t>1</a:t>
            </a:r>
          </a:p>
        </p:txBody>
      </p:sp>
      <p:sp>
        <p:nvSpPr>
          <p:cNvPr id="6" name="Oval 5"/>
          <p:cNvSpPr>
            <a:spLocks noChangeArrowheads="1"/>
          </p:cNvSpPr>
          <p:nvPr/>
        </p:nvSpPr>
        <p:spPr bwMode="auto">
          <a:xfrm>
            <a:off x="191435" y="4112114"/>
            <a:ext cx="365125" cy="366713"/>
          </a:xfrm>
          <a:prstGeom prst="ellipse">
            <a:avLst/>
          </a:prstGeom>
          <a:solidFill>
            <a:schemeClr val="accent1"/>
          </a:solidFill>
          <a:ln w="9525" algn="ctr">
            <a:noFill/>
            <a:round/>
            <a:headEnd/>
            <a:tailEnd/>
          </a:ln>
        </p:spPr>
        <p:txBody>
          <a:bodyPr wrap="none"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sz="2400" dirty="0">
                <a:solidFill>
                  <a:schemeClr val="bg1"/>
                </a:solidFill>
                <a:latin typeface="Tw Cen MT Condensed" pitchFamily="34" charset="0"/>
                <a:sym typeface="Webdings" pitchFamily="18" charset="2"/>
              </a:rPr>
              <a:t>2</a:t>
            </a:r>
          </a:p>
        </p:txBody>
      </p:sp>
      <p:sp>
        <p:nvSpPr>
          <p:cNvPr id="7" name="Oval 6"/>
          <p:cNvSpPr>
            <a:spLocks noChangeArrowheads="1"/>
          </p:cNvSpPr>
          <p:nvPr/>
        </p:nvSpPr>
        <p:spPr bwMode="auto">
          <a:xfrm>
            <a:off x="170873" y="5459866"/>
            <a:ext cx="365125" cy="366713"/>
          </a:xfrm>
          <a:prstGeom prst="ellipse">
            <a:avLst/>
          </a:prstGeom>
          <a:solidFill>
            <a:schemeClr val="accent1"/>
          </a:solidFill>
          <a:ln w="9525" algn="ctr">
            <a:noFill/>
            <a:round/>
            <a:headEnd/>
            <a:tailEnd/>
          </a:ln>
        </p:spPr>
        <p:txBody>
          <a:bodyPr wrap="none"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sz="2400" dirty="0">
                <a:solidFill>
                  <a:schemeClr val="bg1"/>
                </a:solidFill>
                <a:latin typeface="Tw Cen MT Condensed" pitchFamily="34" charset="0"/>
                <a:sym typeface="Webdings" pitchFamily="18" charset="2"/>
              </a:rPr>
              <a:t>3</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950" y="1959781"/>
            <a:ext cx="2553932" cy="3286456"/>
          </a:xfrm>
          <a:prstGeom prst="rect">
            <a:avLst/>
          </a:prstGeom>
        </p:spPr>
      </p:pic>
      <p:sp>
        <p:nvSpPr>
          <p:cNvPr id="8" name="Title 1"/>
          <p:cNvSpPr txBox="1">
            <a:spLocks/>
          </p:cNvSpPr>
          <p:nvPr/>
        </p:nvSpPr>
        <p:spPr>
          <a:xfrm>
            <a:off x="253126"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b="1" dirty="0">
                <a:solidFill>
                  <a:srgbClr val="24A469"/>
                </a:solidFill>
              </a:rPr>
              <a:t>Practice: </a:t>
            </a:r>
            <a:r>
              <a:rPr lang="en-US" dirty="0"/>
              <a:t>Analyzing Text Quality</a:t>
            </a:r>
          </a:p>
        </p:txBody>
      </p:sp>
      <p:sp>
        <p:nvSpPr>
          <p:cNvPr id="11" name="Rectangle 10"/>
          <p:cNvSpPr/>
          <p:nvPr/>
        </p:nvSpPr>
        <p:spPr>
          <a:xfrm>
            <a:off x="68250" y="2490135"/>
            <a:ext cx="6305266" cy="1020718"/>
          </a:xfrm>
          <a:prstGeom prst="rect">
            <a:avLst/>
          </a:prstGeom>
          <a:noFill/>
          <a:ln w="28575">
            <a:solidFill>
              <a:srgbClr val="FF102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Tree>
    <p:extLst>
      <p:ext uri="{BB962C8B-B14F-4D97-AF65-F5344CB8AC3E}">
        <p14:creationId xmlns:p14="http://schemas.microsoft.com/office/powerpoint/2010/main" val="1908079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Shape 423"/>
          <p:cNvPicPr preferRelativeResize="0"/>
          <p:nvPr/>
        </p:nvPicPr>
        <p:blipFill rotWithShape="1">
          <a:blip r:embed="rId3">
            <a:alphaModFix/>
          </a:blip>
          <a:srcRect/>
          <a:stretch/>
        </p:blipFill>
        <p:spPr>
          <a:xfrm>
            <a:off x="685800" y="1536380"/>
            <a:ext cx="2950010" cy="4327796"/>
          </a:xfrm>
          <a:prstGeom prst="rect">
            <a:avLst/>
          </a:prstGeom>
          <a:noFill/>
          <a:ln w="9525" cap="flat" cmpd="sng">
            <a:solidFill>
              <a:srgbClr val="5B7172"/>
            </a:solidFill>
            <a:prstDash val="solid"/>
            <a:round/>
            <a:headEnd type="none" w="med" len="med"/>
            <a:tailEnd type="none" w="med" len="med"/>
          </a:ln>
        </p:spPr>
      </p:pic>
      <p:pic>
        <p:nvPicPr>
          <p:cNvPr id="424" name="Shape 424"/>
          <p:cNvPicPr preferRelativeResize="0"/>
          <p:nvPr/>
        </p:nvPicPr>
        <p:blipFill rotWithShape="1">
          <a:blip r:embed="rId4">
            <a:alphaModFix/>
          </a:blip>
          <a:srcRect/>
          <a:stretch/>
        </p:blipFill>
        <p:spPr>
          <a:xfrm>
            <a:off x="4825367" y="1536380"/>
            <a:ext cx="3279716" cy="3225097"/>
          </a:xfrm>
          <a:prstGeom prst="rect">
            <a:avLst/>
          </a:prstGeom>
          <a:noFill/>
          <a:ln>
            <a:noFill/>
          </a:ln>
        </p:spPr>
      </p:pic>
      <p:sp>
        <p:nvSpPr>
          <p:cNvPr id="427" name="Shape 427"/>
          <p:cNvSpPr/>
          <p:nvPr/>
        </p:nvSpPr>
        <p:spPr>
          <a:xfrm>
            <a:off x="4495800" y="4191000"/>
            <a:ext cx="4335484" cy="218521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endParaRPr lang="en-US" sz="1800" b="0" i="0" u="none" strike="noStrike" cap="none" baseline="0" dirty="0">
              <a:solidFill>
                <a:srgbClr val="000000"/>
              </a:solidFill>
              <a:latin typeface="Calibri"/>
              <a:ea typeface="Calibri"/>
              <a:cs typeface="Calibri"/>
              <a:sym typeface="Calibri"/>
              <a:rtl val="0"/>
            </a:endParaRPr>
          </a:p>
        </p:txBody>
      </p:sp>
      <p:sp>
        <p:nvSpPr>
          <p:cNvPr id="10" name="Rectangle 9"/>
          <p:cNvSpPr/>
          <p:nvPr/>
        </p:nvSpPr>
        <p:spPr>
          <a:xfrm>
            <a:off x="3635810" y="5117818"/>
            <a:ext cx="5195473" cy="746358"/>
          </a:xfrm>
          <a:prstGeom prst="rect">
            <a:avLst/>
          </a:prstGeom>
        </p:spPr>
        <p:txBody>
          <a:bodyPr wrap="square">
            <a:spAutoFit/>
          </a:bodyPr>
          <a:lstStyle/>
          <a:p>
            <a:pPr marL="742950" lvl="1" indent="-285750">
              <a:buClr>
                <a:schemeClr val="accent1"/>
              </a:buClr>
              <a:buSzPct val="25000"/>
            </a:pPr>
            <a:r>
              <a:rPr lang="en-US" sz="2000" b="1" i="1" dirty="0">
                <a:solidFill>
                  <a:srgbClr val="3F3F39"/>
                </a:solidFill>
                <a:latin typeface="Allerta"/>
                <a:ea typeface="Allerta"/>
                <a:cs typeface="Allerta"/>
                <a:sym typeface="Allerta"/>
              </a:rPr>
              <a:t>Grapes of Wrath </a:t>
            </a:r>
            <a:r>
              <a:rPr lang="en-US" sz="2000" b="1" dirty="0">
                <a:solidFill>
                  <a:srgbClr val="3F3F39"/>
                </a:solidFill>
                <a:latin typeface="Allerta"/>
                <a:ea typeface="Allerta"/>
                <a:cs typeface="Allerta"/>
                <a:sym typeface="Allerta"/>
              </a:rPr>
              <a:t>Lexile Score:  680L</a:t>
            </a:r>
          </a:p>
          <a:p>
            <a:pPr marL="742950" lvl="1" indent="-285750">
              <a:spcBef>
                <a:spcPts val="330"/>
              </a:spcBef>
              <a:buClr>
                <a:schemeClr val="accent1"/>
              </a:buClr>
              <a:buSzPct val="25000"/>
            </a:pPr>
            <a:r>
              <a:rPr lang="en-US" sz="2000" b="1" dirty="0">
                <a:solidFill>
                  <a:srgbClr val="3F3F39"/>
                </a:solidFill>
                <a:latin typeface="Allerta"/>
                <a:ea typeface="Allerta"/>
                <a:cs typeface="Allerta"/>
                <a:sym typeface="Allerta"/>
              </a:rPr>
              <a:t>Grade Band Placement:  2-3?</a:t>
            </a:r>
          </a:p>
        </p:txBody>
      </p:sp>
      <p:sp>
        <p:nvSpPr>
          <p:cNvPr id="3" name="Title 2"/>
          <p:cNvSpPr>
            <a:spLocks noGrp="1"/>
          </p:cNvSpPr>
          <p:nvPr>
            <p:ph type="title"/>
          </p:nvPr>
        </p:nvSpPr>
        <p:spPr/>
        <p:txBody>
          <a:bodyPr/>
          <a:lstStyle/>
          <a:p>
            <a:r>
              <a:rPr lang="en-US" dirty="0"/>
              <a:t>Quantitative Text Complexity</a:t>
            </a:r>
          </a:p>
        </p:txBody>
      </p:sp>
    </p:spTree>
    <p:extLst>
      <p:ext uri="{BB962C8B-B14F-4D97-AF65-F5344CB8AC3E}">
        <p14:creationId xmlns:p14="http://schemas.microsoft.com/office/powerpoint/2010/main" val="178017197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Shape 44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25000"/>
              <a:buFont typeface="Arial"/>
              <a:buNone/>
            </a:pPr>
            <a:endParaRPr lang="en-US" sz="2800" b="1" i="0" u="none" strike="noStrike" cap="none" baseline="0" dirty="0">
              <a:solidFill>
                <a:srgbClr val="3F3F39"/>
              </a:solidFill>
              <a:latin typeface="+mn-lt"/>
              <a:ea typeface="Allerta"/>
              <a:cs typeface="Allerta"/>
              <a:sym typeface="Allerta"/>
              <a:rtl val="0"/>
            </a:endParaRPr>
          </a:p>
          <a:p>
            <a:pPr marL="342900" marR="0" lvl="0" indent="-342900" algn="l" rtl="0">
              <a:lnSpc>
                <a:spcPct val="100000"/>
              </a:lnSpc>
              <a:spcBef>
                <a:spcPts val="0"/>
              </a:spcBef>
              <a:spcAft>
                <a:spcPts val="0"/>
              </a:spcAft>
              <a:buClr>
                <a:srgbClr val="3F3F39"/>
              </a:buClr>
              <a:buSzPct val="25000"/>
              <a:buFont typeface="Arial"/>
              <a:buNone/>
            </a:pPr>
            <a:r>
              <a:rPr lang="en-US" b="1" i="0" u="none" strike="noStrike" cap="none" baseline="0" dirty="0">
                <a:solidFill>
                  <a:srgbClr val="3F3F39"/>
                </a:solidFill>
                <a:latin typeface="Lucida Sans" panose="020B0602030504020204" pitchFamily="34" charset="0"/>
                <a:ea typeface="Allerta"/>
                <a:cs typeface="Allerta"/>
                <a:sym typeface="Allerta"/>
                <a:rtl val="0"/>
              </a:rPr>
              <a:t>Qualitative measures consider:</a:t>
            </a:r>
          </a:p>
          <a:p>
            <a:pPr marL="742950" marR="0" lvl="1" indent="-285750" algn="l" rtl="0">
              <a:lnSpc>
                <a:spcPct val="100000"/>
              </a:lnSpc>
              <a:spcBef>
                <a:spcPts val="1760"/>
              </a:spcBef>
              <a:spcAft>
                <a:spcPts val="0"/>
              </a:spcAft>
              <a:buClr>
                <a:srgbClr val="3F3F39"/>
              </a:buClr>
              <a:buSzPct val="100000"/>
              <a:buFont typeface="Noto Symbol"/>
              <a:buChar char="✓"/>
            </a:pPr>
            <a:r>
              <a:rPr lang="en-US" sz="2400" b="0" i="0" u="none" strike="noStrike" cap="none" baseline="0" dirty="0">
                <a:solidFill>
                  <a:srgbClr val="3F3F39"/>
                </a:solidFill>
                <a:latin typeface="Lucida Sans" panose="020B0602030504020204" pitchFamily="34" charset="0"/>
                <a:ea typeface="Allerta"/>
                <a:cs typeface="Allerta"/>
                <a:sym typeface="Allerta"/>
                <a:rtl val="0"/>
              </a:rPr>
              <a:t>Text Structures</a:t>
            </a:r>
          </a:p>
          <a:p>
            <a:pPr marL="742950" marR="0" lvl="1" indent="-285750" algn="l" rtl="0">
              <a:lnSpc>
                <a:spcPct val="100000"/>
              </a:lnSpc>
              <a:spcBef>
                <a:spcPts val="360"/>
              </a:spcBef>
              <a:spcAft>
                <a:spcPts val="0"/>
              </a:spcAft>
              <a:buClr>
                <a:srgbClr val="3F3F39"/>
              </a:buClr>
              <a:buSzPct val="100000"/>
              <a:buFont typeface="Noto Symbol"/>
              <a:buChar char="✓"/>
            </a:pPr>
            <a:r>
              <a:rPr lang="en-US" sz="2400" b="0" i="0" u="none" strike="noStrike" cap="none" baseline="0" dirty="0">
                <a:solidFill>
                  <a:srgbClr val="3F3F39"/>
                </a:solidFill>
                <a:latin typeface="Lucida Sans" panose="020B0602030504020204" pitchFamily="34" charset="0"/>
                <a:ea typeface="Allerta"/>
                <a:cs typeface="Allerta"/>
                <a:sym typeface="Allerta"/>
                <a:rtl val="0"/>
              </a:rPr>
              <a:t>Language Features</a:t>
            </a:r>
          </a:p>
          <a:p>
            <a:pPr marL="742950" marR="0" lvl="1" indent="-285750" algn="l" rtl="0">
              <a:lnSpc>
                <a:spcPct val="100000"/>
              </a:lnSpc>
              <a:spcBef>
                <a:spcPts val="360"/>
              </a:spcBef>
              <a:spcAft>
                <a:spcPts val="0"/>
              </a:spcAft>
              <a:buClr>
                <a:srgbClr val="3F3F39"/>
              </a:buClr>
              <a:buSzPct val="100000"/>
              <a:buFont typeface="Noto Symbol"/>
              <a:buChar char="✓"/>
            </a:pPr>
            <a:r>
              <a:rPr lang="en-US" sz="2400" b="0" i="0" u="none" strike="noStrike" cap="none" baseline="0" dirty="0">
                <a:solidFill>
                  <a:srgbClr val="3F3F39"/>
                </a:solidFill>
                <a:latin typeface="Lucida Sans" panose="020B0602030504020204" pitchFamily="34" charset="0"/>
                <a:ea typeface="Allerta"/>
                <a:cs typeface="Allerta"/>
                <a:sym typeface="Allerta"/>
                <a:rtl val="0"/>
              </a:rPr>
              <a:t>Meaning/Purpose</a:t>
            </a:r>
          </a:p>
          <a:p>
            <a:pPr marL="742950" marR="0" lvl="1" indent="-285750" algn="l" rtl="0">
              <a:lnSpc>
                <a:spcPct val="100000"/>
              </a:lnSpc>
              <a:spcBef>
                <a:spcPts val="360"/>
              </a:spcBef>
              <a:spcAft>
                <a:spcPts val="0"/>
              </a:spcAft>
              <a:buClr>
                <a:srgbClr val="3F3F39"/>
              </a:buClr>
              <a:buSzPct val="100000"/>
              <a:buFont typeface="Noto Symbol"/>
              <a:buChar char="✓"/>
            </a:pPr>
            <a:r>
              <a:rPr lang="en-US" sz="2400" b="0" i="0" u="none" strike="noStrike" cap="none" baseline="0" dirty="0">
                <a:solidFill>
                  <a:srgbClr val="3F3F39"/>
                </a:solidFill>
                <a:latin typeface="Lucida Sans" panose="020B0602030504020204" pitchFamily="34" charset="0"/>
                <a:ea typeface="Allerta"/>
                <a:cs typeface="Allerta"/>
                <a:sym typeface="Allerta"/>
                <a:rtl val="0"/>
              </a:rPr>
              <a:t>Knowledge Demands</a:t>
            </a:r>
          </a:p>
          <a:p>
            <a:pPr marL="342900" marR="0" lvl="1" indent="0" algn="l" rtl="0">
              <a:lnSpc>
                <a:spcPct val="100000"/>
              </a:lnSpc>
              <a:spcBef>
                <a:spcPts val="360"/>
              </a:spcBef>
              <a:spcAft>
                <a:spcPts val="0"/>
              </a:spcAft>
              <a:buClr>
                <a:srgbClr val="3F3F39"/>
              </a:buClr>
              <a:buFont typeface="Arial"/>
              <a:buNone/>
            </a:pPr>
            <a:endParaRPr sz="2800" b="0" i="0" u="none" strike="noStrike" cap="none" baseline="0" dirty="0">
              <a:solidFill>
                <a:srgbClr val="3F3F39"/>
              </a:solidFill>
              <a:latin typeface="+mn-lt"/>
              <a:ea typeface="Allerta"/>
              <a:cs typeface="Allerta"/>
              <a:sym typeface="Allerta"/>
              <a:rtl val="0"/>
            </a:endParaRPr>
          </a:p>
          <a:p>
            <a:pPr marL="342900" marR="0" lvl="0" indent="0" algn="l" rtl="0">
              <a:lnSpc>
                <a:spcPct val="100000"/>
              </a:lnSpc>
              <a:spcBef>
                <a:spcPts val="360"/>
              </a:spcBef>
              <a:spcAft>
                <a:spcPts val="0"/>
              </a:spcAft>
              <a:buClr>
                <a:srgbClr val="3F3F39"/>
              </a:buClr>
              <a:buSzPct val="25000"/>
              <a:buFont typeface="Arial"/>
              <a:buNone/>
            </a:pPr>
            <a:endParaRPr lang="en-US" sz="2800" b="1" dirty="0">
              <a:solidFill>
                <a:srgbClr val="3F3F39"/>
              </a:solidFill>
              <a:latin typeface="+mn-lt"/>
              <a:ea typeface="Allerta"/>
              <a:cs typeface="Allerta"/>
              <a:sym typeface="Allerta"/>
            </a:endParaRPr>
          </a:p>
          <a:p>
            <a:pPr marL="342900" marR="0" lvl="0" indent="0" algn="l" rtl="0">
              <a:lnSpc>
                <a:spcPct val="100000"/>
              </a:lnSpc>
              <a:spcBef>
                <a:spcPts val="360"/>
              </a:spcBef>
              <a:spcAft>
                <a:spcPts val="0"/>
              </a:spcAft>
              <a:buClr>
                <a:srgbClr val="3F3F39"/>
              </a:buClr>
              <a:buSzPct val="25000"/>
              <a:buFont typeface="Arial"/>
              <a:buNone/>
            </a:pPr>
            <a:r>
              <a:rPr lang="en-US" sz="1800" b="0" i="0" u="none" strike="noStrike" cap="none" baseline="0" dirty="0">
                <a:solidFill>
                  <a:srgbClr val="3F3F39"/>
                </a:solidFill>
                <a:latin typeface="Allerta"/>
                <a:ea typeface="Allerta"/>
                <a:cs typeface="Allerta"/>
                <a:sym typeface="Allerta"/>
                <a:rtl val="0"/>
              </a:rPr>
              <a:t>..</a:t>
            </a:r>
          </a:p>
        </p:txBody>
      </p:sp>
      <p:pic>
        <p:nvPicPr>
          <p:cNvPr id="442" name="Shape 442"/>
          <p:cNvPicPr preferRelativeResize="0"/>
          <p:nvPr/>
        </p:nvPicPr>
        <p:blipFill rotWithShape="1">
          <a:blip r:embed="rId3">
            <a:alphaModFix/>
          </a:blip>
          <a:srcRect l="-13706" t="-9995" r="-13706" b="-9995"/>
          <a:stretch/>
        </p:blipFill>
        <p:spPr>
          <a:xfrm>
            <a:off x="4749800" y="1943100"/>
            <a:ext cx="4229100" cy="3840162"/>
          </a:xfrm>
          <a:prstGeom prst="rect">
            <a:avLst/>
          </a:prstGeom>
          <a:noFill/>
          <a:ln>
            <a:noFill/>
          </a:ln>
        </p:spPr>
      </p:pic>
      <p:sp>
        <p:nvSpPr>
          <p:cNvPr id="2" name="Title 1"/>
          <p:cNvSpPr>
            <a:spLocks noGrp="1"/>
          </p:cNvSpPr>
          <p:nvPr>
            <p:ph type="title"/>
          </p:nvPr>
        </p:nvSpPr>
        <p:spPr/>
        <p:txBody>
          <a:bodyPr/>
          <a:lstStyle/>
          <a:p>
            <a:r>
              <a:rPr lang="en-US" dirty="0"/>
              <a:t>Qualitative Measures</a:t>
            </a:r>
          </a:p>
        </p:txBody>
      </p:sp>
    </p:spTree>
    <p:extLst>
      <p:ext uri="{BB962C8B-B14F-4D97-AF65-F5344CB8AC3E}">
        <p14:creationId xmlns:p14="http://schemas.microsoft.com/office/powerpoint/2010/main" val="396356683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5"/>
            <a:ext cx="8229600" cy="1143000"/>
          </a:xfrm>
        </p:spPr>
        <p:txBody>
          <a:bodyPr>
            <a:normAutofit/>
          </a:bodyPr>
          <a:lstStyle/>
          <a:p>
            <a:r>
              <a:rPr lang="en-US" dirty="0"/>
              <a:t>Text Complexity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83626"/>
              </p:ext>
            </p:extLst>
          </p:nvPr>
        </p:nvGraphicFramePr>
        <p:xfrm>
          <a:off x="457200" y="990600"/>
          <a:ext cx="77724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171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D9EC4F5-8AAB-4DC2-8CC2-8D9D7A6873CB}"/>
                                            </p:graphicEl>
                                          </p:spTgt>
                                        </p:tgtEl>
                                        <p:attrNameLst>
                                          <p:attrName>style.visibility</p:attrName>
                                        </p:attrNameLst>
                                      </p:cBhvr>
                                      <p:to>
                                        <p:strVal val="visible"/>
                                      </p:to>
                                    </p:set>
                                    <p:animEffect transition="in" filter="fade">
                                      <p:cBhvr>
                                        <p:cTn id="7" dur="500"/>
                                        <p:tgtEl>
                                          <p:spTgt spid="5">
                                            <p:graphicEl>
                                              <a:dgm id="{ED9EC4F5-8AAB-4DC2-8CC2-8D9D7A6873C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D9EFE4BA-42D3-4835-BAE2-881DCED9D7DA}"/>
                                            </p:graphicEl>
                                          </p:spTgt>
                                        </p:tgtEl>
                                        <p:attrNameLst>
                                          <p:attrName>style.visibility</p:attrName>
                                        </p:attrNameLst>
                                      </p:cBhvr>
                                      <p:to>
                                        <p:strVal val="visible"/>
                                      </p:to>
                                    </p:set>
                                    <p:animEffect transition="in" filter="fade">
                                      <p:cBhvr>
                                        <p:cTn id="10" dur="500"/>
                                        <p:tgtEl>
                                          <p:spTgt spid="5">
                                            <p:graphicEl>
                                              <a:dgm id="{D9EFE4BA-42D3-4835-BAE2-881DCED9D7D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7A1565AB-D14E-4728-BB5A-E2B5C6732B86}"/>
                                            </p:graphicEl>
                                          </p:spTgt>
                                        </p:tgtEl>
                                        <p:attrNameLst>
                                          <p:attrName>style.visibility</p:attrName>
                                        </p:attrNameLst>
                                      </p:cBhvr>
                                      <p:to>
                                        <p:strVal val="visible"/>
                                      </p:to>
                                    </p:set>
                                    <p:animEffect transition="in" filter="fade">
                                      <p:cBhvr>
                                        <p:cTn id="13" dur="500"/>
                                        <p:tgtEl>
                                          <p:spTgt spid="5">
                                            <p:graphicEl>
                                              <a:dgm id="{7A1565AB-D14E-4728-BB5A-E2B5C6732B86}"/>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F2BD748F-1FDB-4C37-9D81-483A39B447F4}"/>
                                            </p:graphicEl>
                                          </p:spTgt>
                                        </p:tgtEl>
                                        <p:attrNameLst>
                                          <p:attrName>style.visibility</p:attrName>
                                        </p:attrNameLst>
                                      </p:cBhvr>
                                      <p:to>
                                        <p:strVal val="visible"/>
                                      </p:to>
                                    </p:set>
                                    <p:animEffect transition="in" filter="fade">
                                      <p:cBhvr>
                                        <p:cTn id="16" dur="500"/>
                                        <p:tgtEl>
                                          <p:spTgt spid="5">
                                            <p:graphicEl>
                                              <a:dgm id="{F2BD748F-1FDB-4C37-9D81-483A39B447F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graphicEl>
                                              <a:dgm id="{C0BDC9E9-CF23-429B-9A3B-02CC4BE6B5EB}"/>
                                            </p:graphicEl>
                                          </p:spTgt>
                                        </p:tgtEl>
                                        <p:attrNameLst>
                                          <p:attrName>style.visibility</p:attrName>
                                        </p:attrNameLst>
                                      </p:cBhvr>
                                      <p:to>
                                        <p:strVal val="visible"/>
                                      </p:to>
                                    </p:set>
                                    <p:animEffect transition="in" filter="fade">
                                      <p:cBhvr>
                                        <p:cTn id="19" dur="500"/>
                                        <p:tgtEl>
                                          <p:spTgt spid="5">
                                            <p:graphicEl>
                                              <a:dgm id="{C0BDC9E9-CF23-429B-9A3B-02CC4BE6B5EB}"/>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graphicEl>
                                              <a:dgm id="{DEB0FDC0-55D1-4037-8099-115271A64B3F}"/>
                                            </p:graphicEl>
                                          </p:spTgt>
                                        </p:tgtEl>
                                        <p:attrNameLst>
                                          <p:attrName>style.visibility</p:attrName>
                                        </p:attrNameLst>
                                      </p:cBhvr>
                                      <p:to>
                                        <p:strVal val="visible"/>
                                      </p:to>
                                    </p:set>
                                    <p:animEffect transition="in" filter="fade">
                                      <p:cBhvr>
                                        <p:cTn id="22" dur="500"/>
                                        <p:tgtEl>
                                          <p:spTgt spid="5">
                                            <p:graphicEl>
                                              <a:dgm id="{DEB0FDC0-55D1-4037-8099-115271A64B3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04D01D45-D10D-41B9-81B4-E60AAA6775B7}"/>
                                            </p:graphicEl>
                                          </p:spTgt>
                                        </p:tgtEl>
                                        <p:attrNameLst>
                                          <p:attrName>style.visibility</p:attrName>
                                        </p:attrNameLst>
                                      </p:cBhvr>
                                      <p:to>
                                        <p:strVal val="visible"/>
                                      </p:to>
                                    </p:set>
                                    <p:animEffect transition="in" filter="fade">
                                      <p:cBhvr>
                                        <p:cTn id="27" dur="500"/>
                                        <p:tgtEl>
                                          <p:spTgt spid="5">
                                            <p:graphicEl>
                                              <a:dgm id="{04D01D45-D10D-41B9-81B4-E60AAA6775B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138A21AE-AEE0-4C84-BF05-5DB2913E635C}"/>
                                            </p:graphicEl>
                                          </p:spTgt>
                                        </p:tgtEl>
                                        <p:attrNameLst>
                                          <p:attrName>style.visibility</p:attrName>
                                        </p:attrNameLst>
                                      </p:cBhvr>
                                      <p:to>
                                        <p:strVal val="visible"/>
                                      </p:to>
                                    </p:set>
                                    <p:animEffect transition="in" filter="fade">
                                      <p:cBhvr>
                                        <p:cTn id="32" dur="500"/>
                                        <p:tgtEl>
                                          <p:spTgt spid="5">
                                            <p:graphicEl>
                                              <a:dgm id="{138A21AE-AEE0-4C84-BF05-5DB2913E635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B494ECF7-6387-45E0-9E8B-BAD3F88BD68F}"/>
                                            </p:graphicEl>
                                          </p:spTgt>
                                        </p:tgtEl>
                                        <p:attrNameLst>
                                          <p:attrName>style.visibility</p:attrName>
                                        </p:attrNameLst>
                                      </p:cBhvr>
                                      <p:to>
                                        <p:strVal val="visible"/>
                                      </p:to>
                                    </p:set>
                                    <p:animEffect transition="in" filter="fade">
                                      <p:cBhvr>
                                        <p:cTn id="37" dur="500"/>
                                        <p:tgtEl>
                                          <p:spTgt spid="5">
                                            <p:graphicEl>
                                              <a:dgm id="{B494ECF7-6387-45E0-9E8B-BAD3F88BD68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229F5DD6-63BF-4B95-8F77-EE2D2595ED5B}"/>
                                            </p:graphicEl>
                                          </p:spTgt>
                                        </p:tgtEl>
                                        <p:attrNameLst>
                                          <p:attrName>style.visibility</p:attrName>
                                        </p:attrNameLst>
                                      </p:cBhvr>
                                      <p:to>
                                        <p:strVal val="visible"/>
                                      </p:to>
                                    </p:set>
                                    <p:animEffect transition="in" filter="fade">
                                      <p:cBhvr>
                                        <p:cTn id="42" dur="500"/>
                                        <p:tgtEl>
                                          <p:spTgt spid="5">
                                            <p:graphicEl>
                                              <a:dgm id="{229F5DD6-63BF-4B95-8F77-EE2D2595ED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body" idx="4294967295"/>
          </p:nvPr>
        </p:nvSpPr>
        <p:spPr>
          <a:xfrm>
            <a:off x="0" y="1066800"/>
            <a:ext cx="8274050" cy="5245100"/>
          </a:xfrm>
          <a:prstGeom prst="rect">
            <a:avLst/>
          </a:prstGeom>
          <a:noFill/>
          <a:ln>
            <a:noFill/>
          </a:ln>
        </p:spPr>
        <p:txBody>
          <a:bodyPr lIns="91425" tIns="45700" rIns="91425" bIns="45700" anchor="t" anchorCtr="0">
            <a:noAutofit/>
          </a:bodyPr>
          <a:lstStyle/>
          <a:p>
            <a:pPr marL="342900" marR="0" lvl="0" indent="-16510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llerta"/>
              <a:ea typeface="Allerta"/>
              <a:cs typeface="Allerta"/>
              <a:sym typeface="Allerta"/>
              <a:rtl val="0"/>
            </a:endParaRPr>
          </a:p>
        </p:txBody>
      </p:sp>
      <p:pic>
        <p:nvPicPr>
          <p:cNvPr id="450" name="Shape 450"/>
          <p:cNvPicPr preferRelativeResize="0"/>
          <p:nvPr/>
        </p:nvPicPr>
        <p:blipFill rotWithShape="1">
          <a:blip r:embed="rId3">
            <a:alphaModFix/>
          </a:blip>
          <a:srcRect/>
          <a:stretch/>
        </p:blipFill>
        <p:spPr>
          <a:xfrm>
            <a:off x="298051" y="1066800"/>
            <a:ext cx="8220474" cy="5042407"/>
          </a:xfrm>
          <a:prstGeom prst="rect">
            <a:avLst/>
          </a:prstGeom>
          <a:noFill/>
          <a:ln w="9525" cap="flat" cmpd="sng">
            <a:solidFill>
              <a:schemeClr val="dk1"/>
            </a:solidFill>
            <a:prstDash val="solid"/>
            <a:round/>
            <a:headEnd type="none" w="med" len="med"/>
            <a:tailEnd type="none" w="med" len="med"/>
          </a:ln>
        </p:spPr>
      </p:pic>
      <p:sp>
        <p:nvSpPr>
          <p:cNvPr id="6" name="Title 1"/>
          <p:cNvSpPr txBox="1">
            <a:spLocks/>
          </p:cNvSpPr>
          <p:nvPr/>
        </p:nvSpPr>
        <p:spPr>
          <a:xfrm>
            <a:off x="457200" y="274638"/>
            <a:ext cx="8229600" cy="1143000"/>
          </a:xfrm>
          <a:prstGeom prst="rect">
            <a:avLst/>
          </a:prstGeom>
        </p:spPr>
        <p:txBody>
          <a:bodyPr/>
          <a:lstStyle>
            <a:lvl1pPr algn="l" defTabSz="457200" rtl="0" eaLnBrk="1" latinLnBrk="0" hangingPunct="1">
              <a:spcBef>
                <a:spcPct val="0"/>
              </a:spcBef>
              <a:buNone/>
              <a:defRPr sz="2800" kern="1200">
                <a:solidFill>
                  <a:schemeClr val="tx1"/>
                </a:solidFill>
                <a:latin typeface="Lucida Sans"/>
                <a:ea typeface="+mj-ea"/>
                <a:cs typeface="Lucida Sans"/>
              </a:defRPr>
            </a:lvl1pPr>
          </a:lstStyle>
          <a:p>
            <a:r>
              <a:rPr lang="en-US" dirty="0">
                <a:solidFill>
                  <a:srgbClr val="3F3F39"/>
                </a:solidFill>
              </a:rPr>
              <a:t>Tool: Analyzing Text Quality</a:t>
            </a:r>
          </a:p>
        </p:txBody>
      </p:sp>
    </p:spTree>
    <p:extLst>
      <p:ext uri="{BB962C8B-B14F-4D97-AF65-F5344CB8AC3E}">
        <p14:creationId xmlns:p14="http://schemas.microsoft.com/office/powerpoint/2010/main" val="3612898154"/>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17638"/>
            <a:ext cx="8229600" cy="4708525"/>
          </a:xfrm>
        </p:spPr>
      </p:pic>
      <p:sp>
        <p:nvSpPr>
          <p:cNvPr id="3" name="Title 2"/>
          <p:cNvSpPr>
            <a:spLocks noGrp="1"/>
          </p:cNvSpPr>
          <p:nvPr>
            <p:ph type="title"/>
          </p:nvPr>
        </p:nvSpPr>
        <p:spPr/>
        <p:txBody>
          <a:bodyPr/>
          <a:lstStyle/>
          <a:p>
            <a:r>
              <a:rPr lang="en-US" dirty="0"/>
              <a:t>Tool: Grade-Band Placement</a:t>
            </a:r>
          </a:p>
        </p:txBody>
      </p:sp>
    </p:spTree>
    <p:extLst>
      <p:ext uri="{BB962C8B-B14F-4D97-AF65-F5344CB8AC3E}">
        <p14:creationId xmlns:p14="http://schemas.microsoft.com/office/powerpoint/2010/main" val="2070944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3265" y="325341"/>
            <a:ext cx="8229600" cy="1143000"/>
          </a:xfrm>
          <a:prstGeom prst="rect">
            <a:avLst/>
          </a:prstGeom>
        </p:spPr>
        <p:txBody>
          <a:bodyPr/>
          <a:lstStyle>
            <a:lvl1pPr algn="l" defTabSz="457200" rtl="0" eaLnBrk="1" latinLnBrk="0" hangingPunct="1">
              <a:spcBef>
                <a:spcPct val="0"/>
              </a:spcBef>
              <a:buNone/>
              <a:defRPr sz="2800" kern="1200">
                <a:solidFill>
                  <a:schemeClr val="tx1"/>
                </a:solidFill>
                <a:latin typeface="Lucida Sans"/>
                <a:ea typeface="+mj-ea"/>
                <a:cs typeface="Lucida Sans"/>
              </a:defRPr>
            </a:lvl1pPr>
          </a:lstStyle>
          <a:p>
            <a:r>
              <a:rPr lang="en-US" dirty="0">
                <a:solidFill>
                  <a:srgbClr val="3F3F39"/>
                </a:solidFill>
              </a:rPr>
              <a:t>Tool: Quantitative and Qualitative Analysis</a:t>
            </a:r>
          </a:p>
        </p:txBody>
      </p:sp>
      <p:pic>
        <p:nvPicPr>
          <p:cNvPr id="4" name="Picture 3"/>
          <p:cNvPicPr>
            <a:picLocks noChangeAspect="1"/>
          </p:cNvPicPr>
          <p:nvPr/>
        </p:nvPicPr>
        <p:blipFill>
          <a:blip r:embed="rId3"/>
          <a:stretch>
            <a:fillRect/>
          </a:stretch>
        </p:blipFill>
        <p:spPr>
          <a:xfrm>
            <a:off x="233264" y="1238162"/>
            <a:ext cx="4391791" cy="3986982"/>
          </a:xfrm>
          <a:prstGeom prst="rect">
            <a:avLst/>
          </a:prstGeom>
        </p:spPr>
      </p:pic>
      <p:pic>
        <p:nvPicPr>
          <p:cNvPr id="5" name="Picture 4"/>
          <p:cNvPicPr>
            <a:picLocks noChangeAspect="1"/>
          </p:cNvPicPr>
          <p:nvPr/>
        </p:nvPicPr>
        <p:blipFill>
          <a:blip r:embed="rId4"/>
          <a:stretch>
            <a:fillRect/>
          </a:stretch>
        </p:blipFill>
        <p:spPr>
          <a:xfrm>
            <a:off x="4331948" y="2535179"/>
            <a:ext cx="4812051" cy="1944940"/>
          </a:xfrm>
          <a:prstGeom prst="rect">
            <a:avLst/>
          </a:prstGeom>
        </p:spPr>
      </p:pic>
    </p:spTree>
    <p:extLst>
      <p:ext uri="{BB962C8B-B14F-4D97-AF65-F5344CB8AC3E}">
        <p14:creationId xmlns:p14="http://schemas.microsoft.com/office/powerpoint/2010/main" val="379713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503238"/>
            <a:ext cx="8229600" cy="1143000"/>
          </a:xfrm>
          <a:prstGeom prst="rect">
            <a:avLst/>
          </a:prstGeom>
          <a:noFill/>
          <a:ln>
            <a:noFill/>
          </a:ln>
        </p:spPr>
        <p:txBody>
          <a:bodyPr lIns="91425" tIns="45700" rIns="91425" bIns="45700" anchor="ctr" anchorCtr="0">
            <a:noAutofit/>
          </a:bodyPr>
          <a:lstStyle/>
          <a:p>
            <a:pPr marR="0" lvl="0" indent="0">
              <a:lnSpc>
                <a:spcPct val="100000"/>
              </a:lnSpc>
              <a:spcAft>
                <a:spcPts val="0"/>
              </a:spcAft>
              <a:buClr>
                <a:srgbClr val="3F3F39"/>
              </a:buClr>
              <a:buSzPct val="25000"/>
            </a:pPr>
            <a:r>
              <a:rPr lang="en-US" dirty="0">
                <a:sym typeface="Allerta"/>
              </a:rPr>
              <a:t>The quality of instructional materials in our classrooms has a large impact on student learning.</a:t>
            </a:r>
          </a:p>
        </p:txBody>
      </p:sp>
      <p:sp>
        <p:nvSpPr>
          <p:cNvPr id="264" name="Shape 264"/>
          <p:cNvSpPr txBox="1">
            <a:spLocks noGrp="1"/>
          </p:cNvSpPr>
          <p:nvPr>
            <p:ph idx="1"/>
          </p:nvPr>
        </p:nvSpPr>
        <p:spPr>
          <a:xfrm>
            <a:off x="457200" y="2157414"/>
            <a:ext cx="8229600" cy="394335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Arial"/>
              <a:buNone/>
            </a:pPr>
            <a:r>
              <a:rPr lang="en-US" b="0" i="0" u="none" strike="noStrike" cap="none" baseline="0" dirty="0">
                <a:solidFill>
                  <a:srgbClr val="24A469"/>
                </a:solidFill>
                <a:latin typeface="Lucida Sans" panose="020B0602030504020204" pitchFamily="34" charset="0"/>
                <a:ea typeface="Arial"/>
                <a:cs typeface="Arial"/>
                <a:sym typeface="Arial"/>
                <a:rtl val="0"/>
              </a:rPr>
              <a:t>“There is strong evidence that the choice of instructional materials has large effects on student learning – effects that rival in size those that are associated with differences in teacher effectiveness.” </a:t>
            </a:r>
          </a:p>
          <a:p>
            <a:pPr marL="0" marR="0" lvl="0" indent="0" algn="r" rtl="0">
              <a:lnSpc>
                <a:spcPct val="100000"/>
              </a:lnSpc>
              <a:spcBef>
                <a:spcPts val="480"/>
              </a:spcBef>
              <a:spcAft>
                <a:spcPts val="0"/>
              </a:spcAft>
              <a:buClr>
                <a:srgbClr val="3F3F39"/>
              </a:buClr>
              <a:buSzPct val="25000"/>
              <a:buFont typeface="Arial"/>
              <a:buNone/>
            </a:pPr>
            <a:r>
              <a:rPr lang="en-US" sz="2400" b="0" i="0" u="none" strike="noStrike" cap="none" baseline="0" dirty="0">
                <a:solidFill>
                  <a:srgbClr val="3F3F39"/>
                </a:solidFill>
                <a:latin typeface="Allerta"/>
                <a:ea typeface="Allerta"/>
                <a:cs typeface="Allerta"/>
                <a:sym typeface="Allerta"/>
                <a:rtl val="0"/>
              </a:rPr>
              <a:t>						</a:t>
            </a:r>
            <a:r>
              <a:rPr lang="en-US" sz="1800" b="0" i="0" u="none" strike="noStrike" cap="none" baseline="0" dirty="0">
                <a:solidFill>
                  <a:srgbClr val="3F3F39"/>
                </a:solidFill>
                <a:latin typeface="Arial"/>
                <a:ea typeface="Arial"/>
                <a:cs typeface="Arial"/>
                <a:sym typeface="Arial"/>
                <a:rtl val="0"/>
              </a:rPr>
              <a:t>	</a:t>
            </a:r>
            <a:r>
              <a:rPr lang="en-US" sz="1800" b="0" i="0" u="none" strike="noStrike" cap="none" baseline="0" dirty="0">
                <a:solidFill>
                  <a:srgbClr val="3F3F39"/>
                </a:solidFill>
                <a:latin typeface="Lucida Sans" panose="020B0602030504020204" pitchFamily="34" charset="0"/>
                <a:ea typeface="Arial"/>
                <a:cs typeface="Arial"/>
                <a:sym typeface="Arial"/>
                <a:rtl val="0"/>
              </a:rPr>
              <a:t>Chingos &amp; Whitehurst,</a:t>
            </a:r>
          </a:p>
          <a:p>
            <a:pPr marL="0" marR="0" lvl="0" indent="0" algn="r" rtl="0">
              <a:lnSpc>
                <a:spcPct val="100000"/>
              </a:lnSpc>
              <a:spcBef>
                <a:spcPts val="360"/>
              </a:spcBef>
              <a:spcAft>
                <a:spcPts val="0"/>
              </a:spcAft>
              <a:buClr>
                <a:srgbClr val="3F3F39"/>
              </a:buClr>
              <a:buSzPct val="25000"/>
              <a:buFont typeface="Arial"/>
              <a:buNone/>
            </a:pPr>
            <a:r>
              <a:rPr lang="en-US" sz="1800" b="0" i="1" u="none" strike="noStrike" cap="none" baseline="0" dirty="0">
                <a:solidFill>
                  <a:srgbClr val="3F3F39"/>
                </a:solidFill>
                <a:latin typeface="Lucida Sans" panose="020B0602030504020204" pitchFamily="34" charset="0"/>
                <a:ea typeface="Arial"/>
                <a:cs typeface="Arial"/>
                <a:sym typeface="Arial"/>
                <a:rtl val="0"/>
              </a:rPr>
              <a:t>				Choosing Blindly: Instructional Materials, Teacher Effectiveness, and the Common Core</a:t>
            </a:r>
          </a:p>
          <a:p>
            <a:pPr marL="0" marR="0" lvl="0" indent="0" algn="l" rtl="0">
              <a:lnSpc>
                <a:spcPct val="100000"/>
              </a:lnSpc>
              <a:spcBef>
                <a:spcPts val="320"/>
              </a:spcBef>
              <a:spcAft>
                <a:spcPts val="0"/>
              </a:spcAft>
              <a:buClr>
                <a:srgbClr val="3F3F39"/>
              </a:buClr>
              <a:buSzPct val="25000"/>
              <a:buFont typeface="Arial"/>
              <a:buNone/>
            </a:pPr>
            <a:r>
              <a:rPr lang="en-US" sz="1600" b="0" i="0" u="none" strike="noStrike" cap="none" baseline="0" dirty="0">
                <a:solidFill>
                  <a:srgbClr val="3F3F39"/>
                </a:solidFill>
                <a:latin typeface="Allerta"/>
                <a:ea typeface="Allerta"/>
                <a:cs typeface="Allerta"/>
                <a:sym typeface="Allerta"/>
                <a:rtl val="0"/>
              </a:rPr>
              <a:t> </a:t>
            </a: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Allerta"/>
              <a:ea typeface="Allerta"/>
              <a:cs typeface="Allerta"/>
              <a:sym typeface="Allerta"/>
              <a:rtl val="0"/>
            </a:endParaRPr>
          </a:p>
        </p:txBody>
      </p:sp>
    </p:spTree>
    <p:extLst>
      <p:ext uri="{BB962C8B-B14F-4D97-AF65-F5344CB8AC3E}">
        <p14:creationId xmlns:p14="http://schemas.microsoft.com/office/powerpoint/2010/main" val="1768886886"/>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9779" y="1334240"/>
            <a:ext cx="6121021" cy="4525963"/>
          </a:xfrm>
          <a:ln>
            <a:noFill/>
          </a:ln>
        </p:spPr>
        <p:txBody>
          <a:bodyPr>
            <a:normAutofit fontScale="92500" lnSpcReduction="20000"/>
          </a:bodyPr>
          <a:lstStyle/>
          <a:p>
            <a:pPr marL="0" indent="0">
              <a:buNone/>
            </a:pPr>
            <a:r>
              <a:rPr lang="en-US" sz="2600" dirty="0"/>
              <a:t>Read the excerpt from </a:t>
            </a:r>
            <a:r>
              <a:rPr lang="en-US" sz="2600" i="1" dirty="0"/>
              <a:t>The Great Fire</a:t>
            </a:r>
            <a:r>
              <a:rPr lang="en-US" sz="2600" dirty="0"/>
              <a:t> and, with your table group, analyze the quality of the text:</a:t>
            </a:r>
          </a:p>
          <a:p>
            <a:pPr marL="342892" lvl="1" indent="0">
              <a:buNone/>
            </a:pPr>
            <a:endParaRPr lang="en-US" sz="1700" dirty="0"/>
          </a:p>
          <a:p>
            <a:pPr marL="342892" lvl="1" indent="0">
              <a:buNone/>
            </a:pPr>
            <a:r>
              <a:rPr lang="en-US" sz="2200" b="1" dirty="0"/>
              <a:t>Quantitative Analysis:</a:t>
            </a:r>
            <a:r>
              <a:rPr lang="en-US" sz="2200" dirty="0"/>
              <a:t>  Study the two measures and determine the appropriate grade band.</a:t>
            </a:r>
          </a:p>
          <a:p>
            <a:pPr marL="342892" lvl="1" indent="0">
              <a:buNone/>
            </a:pPr>
            <a:endParaRPr lang="en-US" sz="2200" dirty="0"/>
          </a:p>
          <a:p>
            <a:pPr marL="342892" lvl="1" indent="0">
              <a:buNone/>
            </a:pPr>
            <a:r>
              <a:rPr lang="en-US" sz="2200" b="1" dirty="0"/>
              <a:t>Qualitative Analysis</a:t>
            </a:r>
            <a:r>
              <a:rPr lang="en-US" sz="2200" dirty="0"/>
              <a:t>: Using the rubric, evaluate the qualitative features of the text.  Provide evidence for each feature.  Place the passage in the appropriate grade.</a:t>
            </a:r>
          </a:p>
          <a:p>
            <a:pPr marL="342892" lvl="1" indent="0">
              <a:buNone/>
            </a:pPr>
            <a:endParaRPr lang="en-US" sz="2200" dirty="0"/>
          </a:p>
          <a:p>
            <a:pPr marL="342892" lvl="1" indent="0">
              <a:buNone/>
            </a:pPr>
            <a:r>
              <a:rPr lang="en-US" sz="2200" b="1" dirty="0"/>
              <a:t>Quality Criteria</a:t>
            </a:r>
            <a:r>
              <a:rPr lang="en-US" sz="2200" dirty="0"/>
              <a:t>: Considering the qualitative criteria, is this text worth reading?</a:t>
            </a:r>
          </a:p>
          <a:p>
            <a:pPr marL="342892" lvl="1" indent="0">
              <a:buNone/>
            </a:pPr>
            <a:endParaRPr lang="en-US" dirty="0"/>
          </a:p>
          <a:p>
            <a:pPr marL="0" indent="0">
              <a:buNone/>
            </a:pPr>
            <a:endParaRPr lang="en-US" dirty="0"/>
          </a:p>
          <a:p>
            <a:pPr marL="0" indent="0">
              <a:buNone/>
            </a:pPr>
            <a:endParaRPr lang="en-US" dirty="0"/>
          </a:p>
        </p:txBody>
      </p:sp>
      <p:sp>
        <p:nvSpPr>
          <p:cNvPr id="5" name="Oval 4"/>
          <p:cNvSpPr>
            <a:spLocks noChangeArrowheads="1"/>
          </p:cNvSpPr>
          <p:nvPr/>
        </p:nvSpPr>
        <p:spPr bwMode="auto">
          <a:xfrm>
            <a:off x="274634" y="2683553"/>
            <a:ext cx="365124" cy="419566"/>
          </a:xfrm>
          <a:prstGeom prst="ellipse">
            <a:avLst/>
          </a:prstGeom>
          <a:solidFill>
            <a:schemeClr val="accent1"/>
          </a:solidFill>
          <a:ln w="9525" algn="ctr">
            <a:noFill/>
            <a:round/>
            <a:headEnd/>
            <a:tailEnd/>
          </a:ln>
        </p:spPr>
        <p:txBody>
          <a:bodyPr wrap="none"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sz="2400" dirty="0">
                <a:solidFill>
                  <a:schemeClr val="bg1"/>
                </a:solidFill>
                <a:latin typeface="Tw Cen MT Condensed" pitchFamily="34" charset="0"/>
                <a:sym typeface="Webdings" pitchFamily="18" charset="2"/>
              </a:rPr>
              <a:t>1</a:t>
            </a:r>
          </a:p>
        </p:txBody>
      </p:sp>
      <p:sp>
        <p:nvSpPr>
          <p:cNvPr id="6" name="Oval 5"/>
          <p:cNvSpPr>
            <a:spLocks noChangeArrowheads="1"/>
          </p:cNvSpPr>
          <p:nvPr/>
        </p:nvSpPr>
        <p:spPr bwMode="auto">
          <a:xfrm>
            <a:off x="274636" y="3919945"/>
            <a:ext cx="365125" cy="366713"/>
          </a:xfrm>
          <a:prstGeom prst="ellipse">
            <a:avLst/>
          </a:prstGeom>
          <a:solidFill>
            <a:schemeClr val="accent1"/>
          </a:solidFill>
          <a:ln w="9525" algn="ctr">
            <a:noFill/>
            <a:round/>
            <a:headEnd/>
            <a:tailEnd/>
          </a:ln>
        </p:spPr>
        <p:txBody>
          <a:bodyPr wrap="none"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sz="2400" dirty="0">
                <a:solidFill>
                  <a:schemeClr val="bg1"/>
                </a:solidFill>
                <a:latin typeface="Tw Cen MT Condensed" pitchFamily="34" charset="0"/>
                <a:sym typeface="Webdings" pitchFamily="18" charset="2"/>
              </a:rPr>
              <a:t>2</a:t>
            </a:r>
          </a:p>
        </p:txBody>
      </p:sp>
      <p:sp>
        <p:nvSpPr>
          <p:cNvPr id="7" name="Oval 6"/>
          <p:cNvSpPr>
            <a:spLocks noChangeArrowheads="1"/>
          </p:cNvSpPr>
          <p:nvPr/>
        </p:nvSpPr>
        <p:spPr bwMode="auto">
          <a:xfrm>
            <a:off x="279779" y="5361359"/>
            <a:ext cx="365125" cy="366713"/>
          </a:xfrm>
          <a:prstGeom prst="ellipse">
            <a:avLst/>
          </a:prstGeom>
          <a:solidFill>
            <a:schemeClr val="accent1"/>
          </a:solidFill>
          <a:ln w="9525" algn="ctr">
            <a:noFill/>
            <a:round/>
            <a:headEnd/>
            <a:tailEnd/>
          </a:ln>
        </p:spPr>
        <p:txBody>
          <a:bodyPr wrap="none"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sz="2400" dirty="0">
                <a:solidFill>
                  <a:schemeClr val="bg1"/>
                </a:solidFill>
                <a:latin typeface="Tw Cen MT Condensed" pitchFamily="34" charset="0"/>
                <a:sym typeface="Webdings" pitchFamily="18" charset="2"/>
              </a:rPr>
              <a:t>3</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919305"/>
            <a:ext cx="2553932" cy="3286456"/>
          </a:xfrm>
          <a:prstGeom prst="rect">
            <a:avLst/>
          </a:prstGeom>
        </p:spPr>
      </p:pic>
      <p:sp>
        <p:nvSpPr>
          <p:cNvPr id="8" name="Title 1"/>
          <p:cNvSpPr txBox="1">
            <a:spLocks/>
          </p:cNvSpPr>
          <p:nvPr/>
        </p:nvSpPr>
        <p:spPr>
          <a:xfrm>
            <a:off x="322397" y="19124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b="1" dirty="0">
                <a:solidFill>
                  <a:srgbClr val="24A469"/>
                </a:solidFill>
              </a:rPr>
              <a:t>Practice</a:t>
            </a:r>
            <a:r>
              <a:rPr lang="en-US" b="1" dirty="0">
                <a:solidFill>
                  <a:srgbClr val="2B9650"/>
                </a:solidFill>
              </a:rPr>
              <a:t>: </a:t>
            </a:r>
            <a:r>
              <a:rPr lang="en-US" dirty="0"/>
              <a:t>Analyzing Text Quality</a:t>
            </a:r>
          </a:p>
        </p:txBody>
      </p:sp>
      <p:sp>
        <p:nvSpPr>
          <p:cNvPr id="10" name="Rectangle 9"/>
          <p:cNvSpPr/>
          <p:nvPr/>
        </p:nvSpPr>
        <p:spPr>
          <a:xfrm>
            <a:off x="146066" y="3451878"/>
            <a:ext cx="6102113" cy="1302846"/>
          </a:xfrm>
          <a:prstGeom prst="rect">
            <a:avLst/>
          </a:prstGeom>
          <a:noFill/>
          <a:ln w="28575">
            <a:solidFill>
              <a:srgbClr val="FF102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Tree>
    <p:extLst>
      <p:ext uri="{BB962C8B-B14F-4D97-AF65-F5344CB8AC3E}">
        <p14:creationId xmlns:p14="http://schemas.microsoft.com/office/powerpoint/2010/main" val="3306472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p:nvPr/>
        </p:nvSpPr>
        <p:spPr>
          <a:xfrm>
            <a:off x="457200" y="1417638"/>
            <a:ext cx="4758851" cy="450944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200" b="1" i="0" u="none" strike="noStrike" cap="none" baseline="0" dirty="0">
                <a:solidFill>
                  <a:srgbClr val="3F3F39"/>
                </a:solidFill>
                <a:latin typeface="Lucida Sans" panose="020B0602030504020204" pitchFamily="34" charset="0"/>
                <a:ea typeface="Calibri"/>
                <a:cs typeface="Calibri"/>
                <a:sym typeface="Calibri"/>
                <a:rtl val="0"/>
              </a:rPr>
              <a:t>Finally, there are factors relating to your readers and the task to consider:</a:t>
            </a:r>
          </a:p>
          <a:p>
            <a:pPr marL="0" marR="0" lvl="0" indent="0" algn="l" rtl="0">
              <a:lnSpc>
                <a:spcPct val="100000"/>
              </a:lnSpc>
              <a:spcBef>
                <a:spcPts val="0"/>
              </a:spcBef>
              <a:spcAft>
                <a:spcPts val="0"/>
              </a:spcAft>
              <a:buClr>
                <a:srgbClr val="000000"/>
              </a:buClr>
              <a:buFont typeface="Arial"/>
              <a:buNone/>
            </a:pPr>
            <a:endParaRPr sz="2200" b="1" i="0" u="none" strike="noStrike" cap="none" baseline="0" dirty="0">
              <a:solidFill>
                <a:srgbClr val="3F3F39"/>
              </a:solidFill>
              <a:latin typeface="Lucida Sans" panose="020B0602030504020204" pitchFamily="34" charset="0"/>
              <a:ea typeface="Calibri"/>
              <a:cs typeface="Calibri"/>
              <a:sym typeface="Calibri"/>
              <a:rtl val="0"/>
            </a:endParaRPr>
          </a:p>
          <a:p>
            <a:pPr marL="742950" marR="0" lvl="1" indent="-285750" algn="l" rtl="0">
              <a:lnSpc>
                <a:spcPct val="100000"/>
              </a:lnSpc>
              <a:spcBef>
                <a:spcPts val="600"/>
              </a:spcBef>
              <a:spcAft>
                <a:spcPts val="0"/>
              </a:spcAft>
              <a:buClr>
                <a:schemeClr val="dk1"/>
              </a:buClr>
              <a:buSzPct val="90000"/>
              <a:buFont typeface="Noto Symbol"/>
              <a:buChar char="✓"/>
            </a:pPr>
            <a:r>
              <a:rPr lang="en-US" sz="2200" b="0" i="0" u="none" strike="noStrike" cap="none" baseline="0" dirty="0">
                <a:solidFill>
                  <a:srgbClr val="3F3F39"/>
                </a:solidFill>
                <a:latin typeface="Lucida Sans" panose="020B0602030504020204" pitchFamily="34" charset="0"/>
                <a:ea typeface="Calibri"/>
                <a:cs typeface="Calibri"/>
                <a:sym typeface="Calibri"/>
                <a:rtl val="0"/>
              </a:rPr>
              <a:t>Desired Outcomes/Understandings</a:t>
            </a:r>
          </a:p>
          <a:p>
            <a:pPr marL="742950" marR="0" lvl="1" indent="-285750" algn="l" rtl="0">
              <a:lnSpc>
                <a:spcPct val="100000"/>
              </a:lnSpc>
              <a:spcBef>
                <a:spcPts val="600"/>
              </a:spcBef>
              <a:spcAft>
                <a:spcPts val="0"/>
              </a:spcAft>
              <a:buClr>
                <a:schemeClr val="dk1"/>
              </a:buClr>
              <a:buSzPct val="90000"/>
              <a:buFont typeface="Noto Symbol"/>
              <a:buChar char="✓"/>
            </a:pPr>
            <a:r>
              <a:rPr lang="en-US" sz="2200" b="0" i="0" u="none" strike="noStrike" cap="none" baseline="0" dirty="0">
                <a:solidFill>
                  <a:srgbClr val="3F3F39"/>
                </a:solidFill>
                <a:latin typeface="Lucida Sans" panose="020B0602030504020204" pitchFamily="34" charset="0"/>
                <a:ea typeface="Calibri"/>
                <a:cs typeface="Calibri"/>
                <a:sym typeface="Calibri"/>
                <a:rtl val="0"/>
              </a:rPr>
              <a:t>Complexity of Content </a:t>
            </a:r>
          </a:p>
          <a:p>
            <a:pPr marL="742950" marR="0" lvl="1" indent="-285750" algn="l" rtl="0">
              <a:lnSpc>
                <a:spcPct val="100000"/>
              </a:lnSpc>
              <a:spcBef>
                <a:spcPts val="600"/>
              </a:spcBef>
              <a:spcAft>
                <a:spcPts val="0"/>
              </a:spcAft>
              <a:buClr>
                <a:schemeClr val="dk1"/>
              </a:buClr>
              <a:buSzPct val="90000"/>
              <a:buFont typeface="Noto Symbol"/>
              <a:buChar char="✓"/>
            </a:pPr>
            <a:r>
              <a:rPr lang="en-US" sz="2200" b="0" i="0" u="none" strike="noStrike" cap="none" baseline="0" dirty="0">
                <a:solidFill>
                  <a:srgbClr val="3F3F39"/>
                </a:solidFill>
                <a:latin typeface="Lucida Sans" panose="020B0602030504020204" pitchFamily="34" charset="0"/>
                <a:ea typeface="Calibri"/>
                <a:cs typeface="Calibri"/>
                <a:sym typeface="Calibri"/>
                <a:rtl val="0"/>
              </a:rPr>
              <a:t>Specific student needs </a:t>
            </a:r>
          </a:p>
          <a:p>
            <a:pPr marL="742950" marR="0" lvl="1" indent="-285750" algn="l" rtl="0">
              <a:lnSpc>
                <a:spcPct val="100000"/>
              </a:lnSpc>
              <a:spcBef>
                <a:spcPts val="600"/>
              </a:spcBef>
              <a:spcAft>
                <a:spcPts val="0"/>
              </a:spcAft>
              <a:buClr>
                <a:schemeClr val="dk1"/>
              </a:buClr>
              <a:buSzPct val="90000"/>
              <a:buFont typeface="Noto Symbol"/>
              <a:buChar char="✓"/>
            </a:pPr>
            <a:r>
              <a:rPr lang="en-US" sz="2200" b="0" i="0" u="none" strike="noStrike" cap="none" baseline="0" dirty="0">
                <a:solidFill>
                  <a:srgbClr val="3F3F39"/>
                </a:solidFill>
                <a:latin typeface="Lucida Sans" panose="020B0602030504020204" pitchFamily="34" charset="0"/>
                <a:ea typeface="Calibri"/>
                <a:cs typeface="Calibri"/>
                <a:sym typeface="Calibri"/>
                <a:rtl val="0"/>
              </a:rPr>
              <a:t>Reading Skills</a:t>
            </a:r>
          </a:p>
          <a:p>
            <a:pPr marL="742950" marR="0" lvl="1" indent="-285750" algn="l" rtl="0">
              <a:lnSpc>
                <a:spcPct val="100000"/>
              </a:lnSpc>
              <a:spcBef>
                <a:spcPts val="600"/>
              </a:spcBef>
              <a:spcAft>
                <a:spcPts val="0"/>
              </a:spcAft>
              <a:buClr>
                <a:schemeClr val="dk1"/>
              </a:buClr>
              <a:buSzPct val="90000"/>
              <a:buFont typeface="Noto Symbol"/>
              <a:buChar char="✓"/>
            </a:pPr>
            <a:r>
              <a:rPr lang="en-US" sz="2200" b="0" i="0" u="none" strike="noStrike" cap="none" baseline="0" dirty="0">
                <a:solidFill>
                  <a:srgbClr val="3F3F39"/>
                </a:solidFill>
                <a:latin typeface="Lucida Sans" panose="020B0602030504020204" pitchFamily="34" charset="0"/>
                <a:ea typeface="Calibri"/>
                <a:cs typeface="Calibri"/>
                <a:sym typeface="Calibri"/>
                <a:rtl val="0"/>
              </a:rPr>
              <a:t>Motivation &amp; Engagement</a:t>
            </a:r>
          </a:p>
          <a:p>
            <a:pPr marL="742950" marR="0" lvl="1" indent="-285750" algn="l" rtl="0">
              <a:lnSpc>
                <a:spcPct val="100000"/>
              </a:lnSpc>
              <a:spcBef>
                <a:spcPts val="600"/>
              </a:spcBef>
              <a:spcAft>
                <a:spcPts val="0"/>
              </a:spcAft>
              <a:buClr>
                <a:schemeClr val="dk1"/>
              </a:buClr>
              <a:buSzPct val="90000"/>
              <a:buFont typeface="Noto Symbol"/>
              <a:buChar char="✓"/>
            </a:pPr>
            <a:r>
              <a:rPr lang="en-US" sz="2200" b="0" i="0" u="none" strike="noStrike" cap="none" baseline="0" dirty="0">
                <a:solidFill>
                  <a:srgbClr val="3F3F39"/>
                </a:solidFill>
                <a:latin typeface="Lucida Sans" panose="020B0602030504020204" pitchFamily="34" charset="0"/>
                <a:ea typeface="Calibri"/>
                <a:cs typeface="Calibri"/>
                <a:sym typeface="Calibri"/>
                <a:rtl val="0"/>
              </a:rPr>
              <a:t>Prior Knowledge</a:t>
            </a:r>
          </a:p>
          <a:p>
            <a:pPr marL="463550" marR="0" lvl="0" indent="-463550" algn="l" rtl="0">
              <a:lnSpc>
                <a:spcPct val="100000"/>
              </a:lnSpc>
              <a:spcBef>
                <a:spcPts val="2000"/>
              </a:spcBef>
              <a:spcAft>
                <a:spcPts val="0"/>
              </a:spcAft>
              <a:buClr>
                <a:schemeClr val="dk1"/>
              </a:buClr>
              <a:buFont typeface="Calibri"/>
              <a:buNone/>
            </a:pPr>
            <a:endParaRPr sz="2200" b="1" i="0" u="none" strike="noStrike" cap="none" baseline="0" dirty="0">
              <a:solidFill>
                <a:schemeClr val="dk1"/>
              </a:solidFill>
              <a:latin typeface="Lucida Sans" panose="020B0602030504020204" pitchFamily="34" charset="0"/>
              <a:ea typeface="Calibri"/>
              <a:cs typeface="Calibri"/>
              <a:sym typeface="Calibri"/>
              <a:rtl val="0"/>
            </a:endParaRPr>
          </a:p>
        </p:txBody>
      </p:sp>
      <p:pic>
        <p:nvPicPr>
          <p:cNvPr id="457" name="Shape 457"/>
          <p:cNvPicPr preferRelativeResize="0"/>
          <p:nvPr/>
        </p:nvPicPr>
        <p:blipFill rotWithShape="1">
          <a:blip r:embed="rId3">
            <a:alphaModFix/>
          </a:blip>
          <a:srcRect l="-67" t="7143" r="-67" b="-7143"/>
          <a:stretch/>
        </p:blipFill>
        <p:spPr>
          <a:xfrm>
            <a:off x="5321620" y="2305333"/>
            <a:ext cx="3259611" cy="3200400"/>
          </a:xfrm>
          <a:prstGeom prst="rect">
            <a:avLst/>
          </a:prstGeom>
          <a:noFill/>
          <a:ln>
            <a:noFill/>
          </a:ln>
        </p:spPr>
      </p:pic>
      <p:sp>
        <p:nvSpPr>
          <p:cNvPr id="2" name="Title 1"/>
          <p:cNvSpPr>
            <a:spLocks noGrp="1"/>
          </p:cNvSpPr>
          <p:nvPr>
            <p:ph type="title"/>
          </p:nvPr>
        </p:nvSpPr>
        <p:spPr/>
        <p:txBody>
          <a:bodyPr/>
          <a:lstStyle/>
          <a:p>
            <a:r>
              <a:rPr lang="en-US" dirty="0"/>
              <a:t>Reader and Task Considerations</a:t>
            </a:r>
          </a:p>
        </p:txBody>
      </p:sp>
    </p:spTree>
    <p:extLst>
      <p:ext uri="{BB962C8B-B14F-4D97-AF65-F5344CB8AC3E}">
        <p14:creationId xmlns:p14="http://schemas.microsoft.com/office/powerpoint/2010/main" val="266988780"/>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8018" y="1189131"/>
            <a:ext cx="5220269" cy="4525963"/>
          </a:xfrm>
        </p:spPr>
        <p:txBody>
          <a:bodyPr>
            <a:normAutofit fontScale="85000" lnSpcReduction="20000"/>
          </a:bodyPr>
          <a:lstStyle/>
          <a:p>
            <a:pPr marL="0" indent="0">
              <a:buNone/>
            </a:pPr>
            <a:r>
              <a:rPr lang="en-US" sz="2600" dirty="0"/>
              <a:t>Read the excerpt from </a:t>
            </a:r>
            <a:r>
              <a:rPr lang="en-US" sz="2600" i="1" dirty="0"/>
              <a:t>The Great Fire</a:t>
            </a:r>
            <a:r>
              <a:rPr lang="en-US" sz="2600" dirty="0"/>
              <a:t>, and, with your table group, analyze the quality of the text:</a:t>
            </a:r>
          </a:p>
          <a:p>
            <a:pPr marL="342892" lvl="1" indent="0">
              <a:buNone/>
            </a:pPr>
            <a:endParaRPr lang="en-US" dirty="0"/>
          </a:p>
          <a:p>
            <a:pPr marL="342892" lvl="1" indent="0">
              <a:buNone/>
            </a:pPr>
            <a:r>
              <a:rPr lang="en-US" sz="2200" b="1" dirty="0"/>
              <a:t>Quantitative Analysis:</a:t>
            </a:r>
            <a:r>
              <a:rPr lang="en-US" sz="2200" dirty="0"/>
              <a:t>  Study the two measures and determine the appropriate grade band.</a:t>
            </a:r>
          </a:p>
          <a:p>
            <a:pPr marL="342892" lvl="1" indent="0">
              <a:buNone/>
            </a:pPr>
            <a:endParaRPr lang="en-US" sz="2200" dirty="0"/>
          </a:p>
          <a:p>
            <a:pPr marL="342892" lvl="1" indent="0">
              <a:buNone/>
            </a:pPr>
            <a:r>
              <a:rPr lang="en-US" sz="2200" b="1" dirty="0"/>
              <a:t>Qualitative Analysis</a:t>
            </a:r>
            <a:r>
              <a:rPr lang="en-US" sz="2200" dirty="0"/>
              <a:t>: Using the rubric, evaluate the qualitative features of the text.  Provide evidence for each feature.  Place the passage in the appropriate grade.</a:t>
            </a:r>
          </a:p>
          <a:p>
            <a:pPr marL="342892" lvl="1" indent="0">
              <a:buNone/>
            </a:pPr>
            <a:endParaRPr lang="en-US" sz="2200" dirty="0"/>
          </a:p>
          <a:p>
            <a:pPr marL="342892" lvl="1" indent="0">
              <a:buNone/>
            </a:pPr>
            <a:r>
              <a:rPr lang="en-US" sz="2200" b="1" dirty="0"/>
              <a:t>Quality Criteria</a:t>
            </a:r>
            <a:r>
              <a:rPr lang="en-US" sz="2200" dirty="0"/>
              <a:t>: Considering the qualitative criteria, is this text worth reading?</a:t>
            </a:r>
          </a:p>
          <a:p>
            <a:pPr marL="342892" lvl="1" indent="0">
              <a:buNone/>
            </a:pPr>
            <a:endParaRPr lang="en-US" dirty="0"/>
          </a:p>
          <a:p>
            <a:pPr marL="0" indent="0">
              <a:buNone/>
            </a:pPr>
            <a:endParaRPr lang="en-US" dirty="0"/>
          </a:p>
          <a:p>
            <a:pPr marL="0" indent="0">
              <a:buNone/>
            </a:pPr>
            <a:endParaRPr lang="en-US" dirty="0"/>
          </a:p>
        </p:txBody>
      </p:sp>
      <p:sp>
        <p:nvSpPr>
          <p:cNvPr id="5" name="Oval 4"/>
          <p:cNvSpPr>
            <a:spLocks noChangeArrowheads="1"/>
          </p:cNvSpPr>
          <p:nvPr/>
        </p:nvSpPr>
        <p:spPr bwMode="auto">
          <a:xfrm>
            <a:off x="306313" y="2401221"/>
            <a:ext cx="365125" cy="365125"/>
          </a:xfrm>
          <a:prstGeom prst="ellipse">
            <a:avLst/>
          </a:prstGeom>
          <a:solidFill>
            <a:schemeClr val="accent1"/>
          </a:solidFill>
          <a:ln w="9525" algn="ctr">
            <a:noFill/>
            <a:round/>
            <a:headEnd/>
            <a:tailEnd/>
          </a:ln>
        </p:spPr>
        <p:txBody>
          <a:bodyPr wrap="none"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sz="2400" dirty="0">
                <a:solidFill>
                  <a:schemeClr val="bg1"/>
                </a:solidFill>
                <a:latin typeface="Tw Cen MT Condensed" pitchFamily="34" charset="0"/>
                <a:sym typeface="Webdings" pitchFamily="18" charset="2"/>
              </a:rPr>
              <a:t>1</a:t>
            </a:r>
          </a:p>
        </p:txBody>
      </p:sp>
      <p:sp>
        <p:nvSpPr>
          <p:cNvPr id="6" name="Oval 5"/>
          <p:cNvSpPr>
            <a:spLocks noChangeArrowheads="1"/>
          </p:cNvSpPr>
          <p:nvPr/>
        </p:nvSpPr>
        <p:spPr bwMode="auto">
          <a:xfrm>
            <a:off x="306313" y="3619274"/>
            <a:ext cx="365125" cy="366713"/>
          </a:xfrm>
          <a:prstGeom prst="ellipse">
            <a:avLst/>
          </a:prstGeom>
          <a:solidFill>
            <a:schemeClr val="accent1"/>
          </a:solidFill>
          <a:ln w="9525" algn="ctr">
            <a:noFill/>
            <a:round/>
            <a:headEnd/>
            <a:tailEnd/>
          </a:ln>
        </p:spPr>
        <p:txBody>
          <a:bodyPr wrap="none"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sz="2400" dirty="0">
                <a:solidFill>
                  <a:schemeClr val="bg1"/>
                </a:solidFill>
                <a:latin typeface="Tw Cen MT Condensed" pitchFamily="34" charset="0"/>
                <a:sym typeface="Webdings" pitchFamily="18" charset="2"/>
              </a:rPr>
              <a:t>2</a:t>
            </a:r>
          </a:p>
        </p:txBody>
      </p:sp>
      <p:sp>
        <p:nvSpPr>
          <p:cNvPr id="7" name="Oval 6"/>
          <p:cNvSpPr>
            <a:spLocks noChangeArrowheads="1"/>
          </p:cNvSpPr>
          <p:nvPr/>
        </p:nvSpPr>
        <p:spPr bwMode="auto">
          <a:xfrm>
            <a:off x="306313" y="5094008"/>
            <a:ext cx="365125" cy="366713"/>
          </a:xfrm>
          <a:prstGeom prst="ellipse">
            <a:avLst/>
          </a:prstGeom>
          <a:solidFill>
            <a:schemeClr val="accent1"/>
          </a:solidFill>
          <a:ln w="9525" algn="ctr">
            <a:noFill/>
            <a:round/>
            <a:headEnd/>
            <a:tailEnd/>
          </a:ln>
        </p:spPr>
        <p:txBody>
          <a:bodyPr wrap="none"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pPr>
            <a:r>
              <a:rPr lang="en-US" sz="2400" dirty="0">
                <a:solidFill>
                  <a:schemeClr val="bg1"/>
                </a:solidFill>
                <a:latin typeface="Tw Cen MT Condensed" pitchFamily="34" charset="0"/>
                <a:sym typeface="Webdings" pitchFamily="18" charset="2"/>
              </a:rPr>
              <a:t>3</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580380"/>
            <a:ext cx="2553932" cy="3286456"/>
          </a:xfrm>
          <a:prstGeom prst="rect">
            <a:avLst/>
          </a:prstGeom>
        </p:spPr>
      </p:pic>
      <p:sp>
        <p:nvSpPr>
          <p:cNvPr id="10" name="Title 1"/>
          <p:cNvSpPr txBox="1">
            <a:spLocks/>
          </p:cNvSpPr>
          <p:nvPr/>
        </p:nvSpPr>
        <p:spPr>
          <a:xfrm>
            <a:off x="348018" y="182047"/>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b="1" dirty="0">
                <a:solidFill>
                  <a:srgbClr val="24A469"/>
                </a:solidFill>
              </a:rPr>
              <a:t>Practice: </a:t>
            </a:r>
            <a:r>
              <a:rPr lang="en-US" dirty="0"/>
              <a:t>Analyzing Text Quality</a:t>
            </a:r>
          </a:p>
        </p:txBody>
      </p:sp>
      <p:sp>
        <p:nvSpPr>
          <p:cNvPr id="11" name="Rectangle 10"/>
          <p:cNvSpPr/>
          <p:nvPr/>
        </p:nvSpPr>
        <p:spPr>
          <a:xfrm>
            <a:off x="99084" y="4698791"/>
            <a:ext cx="5373668" cy="1023582"/>
          </a:xfrm>
          <a:prstGeom prst="rect">
            <a:avLst/>
          </a:prstGeom>
          <a:noFill/>
          <a:ln w="28575">
            <a:solidFill>
              <a:srgbClr val="FF102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Tree>
    <p:extLst>
      <p:ext uri="{BB962C8B-B14F-4D97-AF65-F5344CB8AC3E}">
        <p14:creationId xmlns:p14="http://schemas.microsoft.com/office/powerpoint/2010/main" val="827737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256"/>
            <a:ext cx="8229600" cy="1143000"/>
          </a:xfrm>
        </p:spPr>
        <p:txBody>
          <a:bodyPr>
            <a:noAutofit/>
          </a:bodyPr>
          <a:lstStyle/>
          <a:p>
            <a:pPr marR="0" lvl="1" algn="l" rtl="0">
              <a:lnSpc>
                <a:spcPct val="100000"/>
              </a:lnSpc>
              <a:spcBef>
                <a:spcPts val="0"/>
              </a:spcBef>
              <a:spcAft>
                <a:spcPts val="0"/>
              </a:spcAft>
              <a:buClr>
                <a:schemeClr val="dk1"/>
              </a:buClr>
              <a:buSzPct val="100000"/>
            </a:pPr>
            <a:r>
              <a:rPr lang="en-US" sz="2000" b="1" i="0" u="none" strike="noStrike" cap="none" baseline="0" dirty="0">
                <a:solidFill>
                  <a:schemeClr val="accent2"/>
                </a:solidFill>
                <a:latin typeface="Lucida Sans" panose="020B0602030504020204" pitchFamily="34" charset="0"/>
                <a:ea typeface="Allerta"/>
                <a:cs typeface="Allerta"/>
                <a:sym typeface="Allerta"/>
                <a:rtl val="0"/>
              </a:rPr>
              <a:t>Metric 1B: </a:t>
            </a:r>
            <a:r>
              <a:rPr lang="en-US" sz="2000" b="0" i="0" u="none" strike="noStrike" cap="none" baseline="0" dirty="0">
                <a:latin typeface="Lucida Sans" panose="020B0602030504020204" pitchFamily="34" charset="0"/>
                <a:ea typeface="Allerta"/>
                <a:cs typeface="Allerta"/>
                <a:sym typeface="Allerta"/>
                <a:rtl val="0"/>
              </a:rPr>
              <a:t>Anchor texts in the materials are of publishable quality and worthy of especially careful</a:t>
            </a:r>
            <a:r>
              <a:rPr lang="en-US" sz="2000" b="0" i="0" u="none" strike="noStrike" cap="none" dirty="0">
                <a:latin typeface="Lucida Sans" panose="020B0602030504020204" pitchFamily="34" charset="0"/>
                <a:ea typeface="Allerta"/>
                <a:cs typeface="Allerta"/>
                <a:sym typeface="Allerta"/>
                <a:rtl val="0"/>
              </a:rPr>
              <a:t> reading; they include a mix of informational texts and literature.</a:t>
            </a:r>
            <a:endParaRPr lang="en-US" sz="2000" b="0" i="0" u="none" strike="noStrike" cap="none" baseline="0" dirty="0">
              <a:latin typeface="Lucida Sans" panose="020B0602030504020204" pitchFamily="34" charset="0"/>
              <a:ea typeface="Allerta"/>
              <a:cs typeface="Allerta"/>
              <a:sym typeface="Allerta"/>
              <a:rtl val="0"/>
            </a:endParaRPr>
          </a:p>
        </p:txBody>
      </p:sp>
      <p:sp>
        <p:nvSpPr>
          <p:cNvPr id="3" name="Content Placeholder 2"/>
          <p:cNvSpPr>
            <a:spLocks noGrp="1"/>
          </p:cNvSpPr>
          <p:nvPr>
            <p:ph idx="1"/>
          </p:nvPr>
        </p:nvSpPr>
        <p:spPr>
          <a:xfrm>
            <a:off x="469557" y="1628264"/>
            <a:ext cx="8229600" cy="1641764"/>
          </a:xfrm>
        </p:spPr>
        <p:txBody>
          <a:bodyPr>
            <a:normAutofit fontScale="92500" lnSpcReduction="20000"/>
          </a:bodyPr>
          <a:lstStyle/>
          <a:p>
            <a:r>
              <a:rPr lang="en-US" dirty="0"/>
              <a:t>Consider:  Which of these K-2 read aloud texts are worthy of careful reading?</a:t>
            </a:r>
          </a:p>
          <a:p>
            <a:r>
              <a:rPr lang="en-US" dirty="0"/>
              <a:t>Discuss: What would instructions supporting careful reading look like for teachers or students? What actions and directions would materials include?</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919469"/>
            <a:ext cx="2501900" cy="230367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912580"/>
            <a:ext cx="3352800" cy="2310565"/>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7</a:t>
            </a:r>
          </a:p>
        </p:txBody>
      </p:sp>
    </p:spTree>
    <p:extLst>
      <p:ext uri="{BB962C8B-B14F-4D97-AF65-F5344CB8AC3E}">
        <p14:creationId xmlns:p14="http://schemas.microsoft.com/office/powerpoint/2010/main" val="2074376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2512" y="1100137"/>
            <a:ext cx="7038975" cy="4657725"/>
          </a:xfrm>
          <a:prstGeom prst="rect">
            <a:avLst/>
          </a:prstGeom>
        </p:spPr>
      </p:pic>
      <p:sp>
        <p:nvSpPr>
          <p:cNvPr id="2" name="Title 1"/>
          <p:cNvSpPr>
            <a:spLocks noGrp="1"/>
          </p:cNvSpPr>
          <p:nvPr>
            <p:ph type="title"/>
          </p:nvPr>
        </p:nvSpPr>
        <p:spPr/>
        <p:txBody>
          <a:bodyPr/>
          <a:lstStyle/>
          <a:p>
            <a:r>
              <a:rPr lang="en-US" dirty="0"/>
              <a:t>How Does This Look in the IMET?</a:t>
            </a:r>
          </a:p>
        </p:txBody>
      </p:sp>
      <p:sp>
        <p:nvSpPr>
          <p:cNvPr id="10" name="TextBox 9"/>
          <p:cNvSpPr txBox="1"/>
          <p:nvPr/>
        </p:nvSpPr>
        <p:spPr>
          <a:xfrm>
            <a:off x="8115301" y="5937183"/>
            <a:ext cx="1028699"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7 </a:t>
            </a:r>
          </a:p>
        </p:txBody>
      </p:sp>
      <p:sp>
        <p:nvSpPr>
          <p:cNvPr id="13" name="TextBox 12"/>
          <p:cNvSpPr txBox="1"/>
          <p:nvPr/>
        </p:nvSpPr>
        <p:spPr>
          <a:xfrm>
            <a:off x="573990" y="3376205"/>
            <a:ext cx="1430178" cy="1569660"/>
          </a:xfrm>
          <a:prstGeom prst="rect">
            <a:avLst/>
          </a:prstGeom>
          <a:noFill/>
        </p:spPr>
        <p:txBody>
          <a:bodyPr wrap="square" rtlCol="0">
            <a:spAutoFit/>
          </a:bodyPr>
          <a:lstStyle/>
          <a:p>
            <a:r>
              <a:rPr lang="en-US" sz="1600" b="1" dirty="0">
                <a:latin typeface="Lucida Sans" panose="020B0602030504020204" pitchFamily="34" charset="0"/>
              </a:rPr>
              <a:t>Metric to determine if the Non-Negotiable </a:t>
            </a:r>
          </a:p>
          <a:p>
            <a:r>
              <a:rPr lang="en-US" sz="1600" b="1" dirty="0">
                <a:latin typeface="Lucida Sans" panose="020B0602030504020204" pitchFamily="34" charset="0"/>
              </a:rPr>
              <a:t>Criterion is met</a:t>
            </a:r>
          </a:p>
        </p:txBody>
      </p:sp>
      <p:sp>
        <p:nvSpPr>
          <p:cNvPr id="12" name="Up Arrow 11"/>
          <p:cNvSpPr/>
          <p:nvPr/>
        </p:nvSpPr>
        <p:spPr>
          <a:xfrm>
            <a:off x="1985021" y="3376205"/>
            <a:ext cx="457200" cy="11206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Up Arrow 13"/>
          <p:cNvSpPr/>
          <p:nvPr/>
        </p:nvSpPr>
        <p:spPr>
          <a:xfrm>
            <a:off x="3187836" y="5296381"/>
            <a:ext cx="457200" cy="6456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Up Arrow 14"/>
          <p:cNvSpPr/>
          <p:nvPr/>
        </p:nvSpPr>
        <p:spPr>
          <a:xfrm rot="16200000">
            <a:off x="6485703" y="4751958"/>
            <a:ext cx="457200" cy="8515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178088" y="5113969"/>
            <a:ext cx="1826797" cy="584775"/>
          </a:xfrm>
          <a:prstGeom prst="rect">
            <a:avLst/>
          </a:prstGeom>
          <a:noFill/>
        </p:spPr>
        <p:txBody>
          <a:bodyPr wrap="square" rtlCol="0">
            <a:spAutoFit/>
          </a:bodyPr>
          <a:lstStyle/>
          <a:p>
            <a:pPr lvl="0" defTabSz="914400"/>
            <a:r>
              <a:rPr lang="en-US" sz="1600" b="1" dirty="0">
                <a:solidFill>
                  <a:prstClr val="black"/>
                </a:solidFill>
                <a:latin typeface="Lucida Sans" panose="020B0602030504020204" pitchFamily="34" charset="0"/>
              </a:rPr>
              <a:t>Decide: Meet Non-Negotiable?</a:t>
            </a:r>
          </a:p>
        </p:txBody>
      </p:sp>
    </p:spTree>
    <p:extLst>
      <p:ext uri="{BB962C8B-B14F-4D97-AF65-F5344CB8AC3E}">
        <p14:creationId xmlns:p14="http://schemas.microsoft.com/office/powerpoint/2010/main" val="173080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Shape 470"/>
          <p:cNvPicPr preferRelativeResize="0">
            <a:picLocks noGrp="1"/>
          </p:cNvPicPr>
          <p:nvPr>
            <p:ph idx="1"/>
          </p:nvPr>
        </p:nvPicPr>
        <p:blipFill rotWithShape="1">
          <a:blip r:embed="rId3">
            <a:alphaModFix/>
          </a:blip>
          <a:srcRect l="-580" t="396" r="-2215" b="1098"/>
          <a:stretch/>
        </p:blipFill>
        <p:spPr>
          <a:xfrm rot="5400000">
            <a:off x="2141172" y="415213"/>
            <a:ext cx="4748463" cy="7199795"/>
          </a:xfrm>
          <a:prstGeom prst="rect">
            <a:avLst/>
          </a:prstGeom>
          <a:noFill/>
          <a:ln>
            <a:noFill/>
          </a:ln>
        </p:spPr>
      </p:pic>
      <p:sp>
        <p:nvSpPr>
          <p:cNvPr id="471" name="Shape 471"/>
          <p:cNvSpPr/>
          <p:nvPr/>
        </p:nvSpPr>
        <p:spPr>
          <a:xfrm>
            <a:off x="915506" y="2562956"/>
            <a:ext cx="1937982" cy="12954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baseline="0" dirty="0">
              <a:solidFill>
                <a:schemeClr val="lt1"/>
              </a:solidFill>
              <a:latin typeface="Allerta"/>
              <a:ea typeface="Allerta"/>
              <a:cs typeface="Allerta"/>
              <a:sym typeface="Allerta"/>
              <a:rtl val="0"/>
            </a:endParaRPr>
          </a:p>
        </p:txBody>
      </p:sp>
      <p:sp>
        <p:nvSpPr>
          <p:cNvPr id="4" name="Title 3"/>
          <p:cNvSpPr>
            <a:spLocks noGrp="1"/>
          </p:cNvSpPr>
          <p:nvPr>
            <p:ph type="title"/>
          </p:nvPr>
        </p:nvSpPr>
        <p:spPr>
          <a:xfrm>
            <a:off x="431010" y="439143"/>
            <a:ext cx="8229600" cy="1143000"/>
          </a:xfrm>
        </p:spPr>
        <p:txBody>
          <a:bodyPr>
            <a:normAutofit fontScale="90000"/>
          </a:bodyPr>
          <a:lstStyle/>
          <a:p>
            <a:br>
              <a:rPr lang="en-US" dirty="0"/>
            </a:br>
            <a:br>
              <a:rPr lang="en-US" dirty="0"/>
            </a:br>
            <a:r>
              <a:rPr lang="en-US" sz="2700" dirty="0"/>
              <a:t>Example or Non-example?</a:t>
            </a:r>
          </a:p>
        </p:txBody>
      </p:sp>
      <p:sp>
        <p:nvSpPr>
          <p:cNvPr id="6" name="Rounded Rectangle 5"/>
          <p:cNvSpPr/>
          <p:nvPr/>
        </p:nvSpPr>
        <p:spPr bwMode="auto">
          <a:xfrm>
            <a:off x="1702353" y="31969"/>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High-quality Text</a:t>
            </a:r>
          </a:p>
        </p:txBody>
      </p:sp>
    </p:spTree>
    <p:extLst>
      <p:ext uri="{BB962C8B-B14F-4D97-AF65-F5344CB8AC3E}">
        <p14:creationId xmlns:p14="http://schemas.microsoft.com/office/powerpoint/2010/main" val="895946163"/>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br>
              <a:rPr lang="en-US" dirty="0">
                <a:latin typeface="Lucida Sans" panose="020B0602030504020204" pitchFamily="34" charset="0"/>
                <a:ea typeface="Allerta"/>
                <a:cs typeface="Allerta"/>
                <a:sym typeface="Allerta"/>
                <a:rtl val="0"/>
              </a:rPr>
            </a:br>
            <a:br>
              <a:rPr lang="en-US" dirty="0">
                <a:latin typeface="Lucida Sans" panose="020B0602030504020204" pitchFamily="34" charset="0"/>
                <a:ea typeface="Allerta"/>
                <a:cs typeface="Allerta"/>
                <a:sym typeface="Allerta"/>
                <a:rtl val="0"/>
              </a:rPr>
            </a:br>
            <a:r>
              <a:rPr lang="en-US" sz="2400" dirty="0">
                <a:latin typeface="Lucida Sans" panose="020B0602030504020204" pitchFamily="34" charset="0"/>
                <a:ea typeface="Allerta"/>
                <a:cs typeface="Allerta"/>
                <a:sym typeface="Allerta"/>
                <a:rtl val="0"/>
              </a:rPr>
              <a:t>Example or Non-example?</a:t>
            </a:r>
            <a:r>
              <a:rPr lang="en-US" sz="2400" b="0" i="0" u="none" strike="noStrike" cap="none" baseline="0" dirty="0">
                <a:solidFill>
                  <a:srgbClr val="3F3F39"/>
                </a:solidFill>
                <a:latin typeface="Lucida Sans" panose="020B0602030504020204" pitchFamily="34" charset="0"/>
                <a:ea typeface="Allerta"/>
                <a:cs typeface="Allerta"/>
                <a:sym typeface="Allerta"/>
                <a:rtl val="0"/>
              </a:rPr>
              <a:t> </a:t>
            </a:r>
          </a:p>
        </p:txBody>
      </p:sp>
      <p:pic>
        <p:nvPicPr>
          <p:cNvPr id="479" name="Shape 479"/>
          <p:cNvPicPr preferRelativeResize="0"/>
          <p:nvPr/>
        </p:nvPicPr>
        <p:blipFill rotWithShape="1">
          <a:blip r:embed="rId3">
            <a:alphaModFix/>
          </a:blip>
          <a:srcRect/>
          <a:stretch/>
        </p:blipFill>
        <p:spPr>
          <a:xfrm>
            <a:off x="501650" y="1660307"/>
            <a:ext cx="8140700" cy="4610099"/>
          </a:xfrm>
          <a:prstGeom prst="rect">
            <a:avLst/>
          </a:prstGeom>
          <a:noFill/>
          <a:ln>
            <a:noFill/>
          </a:ln>
        </p:spPr>
      </p:pic>
      <p:sp>
        <p:nvSpPr>
          <p:cNvPr id="480" name="Shape 480"/>
          <p:cNvSpPr/>
          <p:nvPr/>
        </p:nvSpPr>
        <p:spPr>
          <a:xfrm>
            <a:off x="3200399" y="5410200"/>
            <a:ext cx="5502729" cy="64633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lang="en-US" sz="1800" b="1" i="0" u="none" strike="noStrike" cap="none" baseline="0" dirty="0">
              <a:solidFill>
                <a:schemeClr val="dk1"/>
              </a:solidFill>
              <a:latin typeface="Calibri"/>
              <a:ea typeface="Calibri"/>
              <a:cs typeface="Calibri"/>
              <a:sym typeface="Calibri"/>
              <a:rtl val="0"/>
            </a:endParaRPr>
          </a:p>
        </p:txBody>
      </p:sp>
      <p:sp>
        <p:nvSpPr>
          <p:cNvPr id="5" name="Rounded Rectangle 4"/>
          <p:cNvSpPr/>
          <p:nvPr/>
        </p:nvSpPr>
        <p:spPr bwMode="auto">
          <a:xfrm>
            <a:off x="1702353" y="31969"/>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High-quality Text</a:t>
            </a:r>
          </a:p>
        </p:txBody>
      </p:sp>
    </p:spTree>
    <p:extLst>
      <p:ext uri="{BB962C8B-B14F-4D97-AF65-F5344CB8AC3E}">
        <p14:creationId xmlns:p14="http://schemas.microsoft.com/office/powerpoint/2010/main" val="3847475475"/>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19" y="354572"/>
            <a:ext cx="8229600" cy="1143000"/>
          </a:xfrm>
        </p:spPr>
        <p:txBody>
          <a:bodyPr>
            <a:normAutofit fontScale="90000"/>
          </a:bodyPr>
          <a:lstStyle/>
          <a:p>
            <a:br>
              <a:rPr lang="en-US" dirty="0"/>
            </a:br>
            <a:br>
              <a:rPr lang="en-US" dirty="0"/>
            </a:br>
            <a:br>
              <a:rPr lang="en-US" dirty="0"/>
            </a:br>
            <a:br>
              <a:rPr lang="en-US" dirty="0"/>
            </a:br>
            <a:r>
              <a:rPr lang="en-US" dirty="0"/>
              <a:t>Example or Non-example?</a:t>
            </a:r>
          </a:p>
        </p:txBody>
      </p:sp>
      <p:pic>
        <p:nvPicPr>
          <p:cNvPr id="4" name="Content Placeholder 3" descr="Screen Shot 2015-09-24 at 12.34.54 PM.png"/>
          <p:cNvPicPr>
            <a:picLocks noGrp="1" noChangeAspect="1"/>
          </p:cNvPicPr>
          <p:nvPr>
            <p:ph idx="1"/>
          </p:nvPr>
        </p:nvPicPr>
        <p:blipFill>
          <a:blip r:embed="rId3">
            <a:extLst>
              <a:ext uri="{28A0092B-C50C-407E-A947-70E740481C1C}">
                <a14:useLocalDpi xmlns:a14="http://schemas.microsoft.com/office/drawing/2010/main" val="0"/>
              </a:ext>
            </a:extLst>
          </a:blip>
          <a:srcRect t="-8044" b="-8044"/>
          <a:stretch>
            <a:fillRect/>
          </a:stretch>
        </p:blipFill>
        <p:spPr>
          <a:xfrm>
            <a:off x="234626" y="1730087"/>
            <a:ext cx="8561554" cy="4708525"/>
          </a:xfrm>
        </p:spPr>
      </p:pic>
      <p:sp>
        <p:nvSpPr>
          <p:cNvPr id="6" name="Rounded Rectangle 5"/>
          <p:cNvSpPr/>
          <p:nvPr/>
        </p:nvSpPr>
        <p:spPr bwMode="auto">
          <a:xfrm>
            <a:off x="1702353" y="317999"/>
            <a:ext cx="5626100" cy="978674"/>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High Quality Text</a:t>
            </a:r>
          </a:p>
        </p:txBody>
      </p:sp>
    </p:spTree>
    <p:extLst>
      <p:ext uri="{BB962C8B-B14F-4D97-AF65-F5344CB8AC3E}">
        <p14:creationId xmlns:p14="http://schemas.microsoft.com/office/powerpoint/2010/main" val="4291606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Rating</a:t>
            </a:r>
          </a:p>
        </p:txBody>
      </p:sp>
      <p:sp>
        <p:nvSpPr>
          <p:cNvPr id="7" name="TextBox 6"/>
          <p:cNvSpPr txBox="1"/>
          <p:nvPr/>
        </p:nvSpPr>
        <p:spPr>
          <a:xfrm>
            <a:off x="8115301" y="5937183"/>
            <a:ext cx="1028699"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8</a:t>
            </a:r>
          </a:p>
        </p:txBody>
      </p:sp>
      <p:pic>
        <p:nvPicPr>
          <p:cNvPr id="3" name="Picture 2"/>
          <p:cNvPicPr>
            <a:picLocks noChangeAspect="1"/>
          </p:cNvPicPr>
          <p:nvPr/>
        </p:nvPicPr>
        <p:blipFill>
          <a:blip r:embed="rId3"/>
          <a:stretch>
            <a:fillRect/>
          </a:stretch>
        </p:blipFill>
        <p:spPr>
          <a:xfrm>
            <a:off x="1071494" y="1417638"/>
            <a:ext cx="7001012" cy="1844665"/>
          </a:xfrm>
          <a:prstGeom prst="rect">
            <a:avLst/>
          </a:prstGeom>
        </p:spPr>
      </p:pic>
      <p:pic>
        <p:nvPicPr>
          <p:cNvPr id="8" name="Picture 7"/>
          <p:cNvPicPr>
            <a:picLocks noChangeAspect="1"/>
          </p:cNvPicPr>
          <p:nvPr/>
        </p:nvPicPr>
        <p:blipFill>
          <a:blip r:embed="rId4"/>
          <a:stretch>
            <a:fillRect/>
          </a:stretch>
        </p:blipFill>
        <p:spPr>
          <a:xfrm>
            <a:off x="3916816" y="3242073"/>
            <a:ext cx="3641666" cy="2009195"/>
          </a:xfrm>
          <a:prstGeom prst="rect">
            <a:avLst/>
          </a:prstGeom>
        </p:spPr>
      </p:pic>
    </p:spTree>
    <p:extLst>
      <p:ext uri="{BB962C8B-B14F-4D97-AF65-F5344CB8AC3E}">
        <p14:creationId xmlns:p14="http://schemas.microsoft.com/office/powerpoint/2010/main" val="3412038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Alignment Criterion 1: </a:t>
            </a:r>
            <a:br>
              <a:rPr lang="en-US" dirty="0"/>
            </a:br>
            <a:r>
              <a:rPr lang="en-US" dirty="0"/>
              <a:t>Range and Quality of Texts</a:t>
            </a:r>
          </a:p>
        </p:txBody>
      </p:sp>
    </p:spTree>
    <p:extLst>
      <p:ext uri="{BB962C8B-B14F-4D97-AF65-F5344CB8AC3E}">
        <p14:creationId xmlns:p14="http://schemas.microsoft.com/office/powerpoint/2010/main" val="421872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 and Upcoming Modules</a:t>
            </a:r>
          </a:p>
        </p:txBody>
      </p:sp>
      <p:sp>
        <p:nvSpPr>
          <p:cNvPr id="3" name="Content Placeholder 2"/>
          <p:cNvSpPr>
            <a:spLocks noGrp="1"/>
          </p:cNvSpPr>
          <p:nvPr>
            <p:ph idx="1"/>
          </p:nvPr>
        </p:nvSpPr>
        <p:spPr>
          <a:xfrm>
            <a:off x="457200" y="1152940"/>
            <a:ext cx="8686800" cy="4973224"/>
          </a:xfrm>
        </p:spPr>
        <p:txBody>
          <a:bodyPr>
            <a:normAutofit fontScale="85000" lnSpcReduction="20000"/>
          </a:bodyPr>
          <a:lstStyle/>
          <a:p>
            <a:pPr marL="0" indent="0">
              <a:buNone/>
            </a:pPr>
            <a:endParaRPr lang="en-US" dirty="0"/>
          </a:p>
          <a:p>
            <a:pPr marL="0" indent="0">
              <a:buNone/>
            </a:pPr>
            <a:r>
              <a:rPr lang="en-US" sz="2200" i="1" dirty="0"/>
              <a:t>Today</a:t>
            </a:r>
            <a:r>
              <a:rPr lang="en-US" sz="2200" dirty="0"/>
              <a:t> - Module 101:</a:t>
            </a:r>
          </a:p>
          <a:p>
            <a:pPr>
              <a:buFont typeface="Arial" panose="020B0604020202020204" pitchFamily="34" charset="0"/>
              <a:buChar char="•"/>
            </a:pPr>
            <a:r>
              <a:rPr lang="en-US" sz="2200" dirty="0"/>
              <a:t>Introduction to the IMET </a:t>
            </a:r>
          </a:p>
          <a:p>
            <a:pPr>
              <a:buFont typeface="Arial" panose="020B0604020202020204" pitchFamily="34" charset="0"/>
              <a:buChar char="•"/>
            </a:pPr>
            <a:r>
              <a:rPr lang="en-US" sz="2200" dirty="0"/>
              <a:t>Non-Negotiable 1: High-quality Text</a:t>
            </a:r>
          </a:p>
          <a:p>
            <a:pPr>
              <a:buFont typeface="Arial" panose="020B0604020202020204" pitchFamily="34" charset="0"/>
              <a:buChar char="•"/>
            </a:pPr>
            <a:r>
              <a:rPr lang="en-US" sz="2200" dirty="0"/>
              <a:t>Alignment Criterion 1: Range and Quality of Texts</a:t>
            </a:r>
          </a:p>
          <a:p>
            <a:endParaRPr lang="en-US" sz="2200" dirty="0"/>
          </a:p>
          <a:p>
            <a:pPr marL="0" indent="0">
              <a:buNone/>
            </a:pPr>
            <a:r>
              <a:rPr lang="en-US" sz="2200" dirty="0"/>
              <a:t>Module 102:</a:t>
            </a:r>
          </a:p>
          <a:p>
            <a:pPr>
              <a:buFont typeface="Arial" panose="020B0604020202020204" pitchFamily="34" charset="0"/>
              <a:buChar char="•"/>
            </a:pPr>
            <a:r>
              <a:rPr lang="en-US" sz="2200" dirty="0"/>
              <a:t>Non-Negotiable 2: Evidence-based Discussion and Writing</a:t>
            </a:r>
          </a:p>
          <a:p>
            <a:pPr>
              <a:buFont typeface="Arial" panose="020B0604020202020204" pitchFamily="34" charset="0"/>
              <a:buChar char="•"/>
            </a:pPr>
            <a:r>
              <a:rPr lang="en-US" sz="2200" dirty="0"/>
              <a:t>Alignment Criterion 2: Questions, Tasks, and Assignments</a:t>
            </a:r>
          </a:p>
          <a:p>
            <a:pPr>
              <a:buFont typeface="Arial" panose="020B0604020202020204" pitchFamily="34" charset="0"/>
              <a:buChar char="•"/>
            </a:pPr>
            <a:endParaRPr lang="en-US" sz="2200" dirty="0"/>
          </a:p>
          <a:p>
            <a:pPr marL="0" indent="0">
              <a:buNone/>
            </a:pPr>
            <a:r>
              <a:rPr lang="en-US" sz="2200" dirty="0"/>
              <a:t>Module 103:</a:t>
            </a:r>
          </a:p>
          <a:p>
            <a:pPr>
              <a:buFont typeface="Arial" panose="020B0604020202020204" pitchFamily="34" charset="0"/>
              <a:buChar char="•"/>
            </a:pPr>
            <a:r>
              <a:rPr lang="en-US" sz="2200" dirty="0"/>
              <a:t>Non-Negotiable 3: Building Knowledge</a:t>
            </a:r>
          </a:p>
          <a:p>
            <a:pPr>
              <a:buFont typeface="Arial" panose="020B0604020202020204" pitchFamily="34" charset="0"/>
              <a:buChar char="•"/>
            </a:pPr>
            <a:r>
              <a:rPr lang="en-US" sz="2200" dirty="0"/>
              <a:t>Alignment Criterion 3: Building Knowledge with Texts, Vocabulary, and Tasks </a:t>
            </a:r>
          </a:p>
          <a:p>
            <a:r>
              <a:rPr lang="en-US" sz="2200" dirty="0"/>
              <a:t>Alignment Criterion 4:  Access for All Students</a:t>
            </a:r>
          </a:p>
          <a:p>
            <a:pPr marL="0" indent="0">
              <a:buNone/>
            </a:pPr>
            <a:endParaRPr lang="en-US" sz="2200" dirty="0"/>
          </a:p>
          <a:p>
            <a:pPr marL="0" indent="0">
              <a:buNone/>
            </a:pPr>
            <a:r>
              <a:rPr lang="en-US" sz="2200" dirty="0"/>
              <a:t>Module 104: (K-2 supplement): Foundational Skills</a:t>
            </a:r>
          </a:p>
          <a:p>
            <a:endParaRPr lang="en-US" dirty="0"/>
          </a:p>
        </p:txBody>
      </p:sp>
    </p:spTree>
    <p:extLst>
      <p:ext uri="{BB962C8B-B14F-4D97-AF65-F5344CB8AC3E}">
        <p14:creationId xmlns:p14="http://schemas.microsoft.com/office/powerpoint/2010/main" val="2538196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3680538"/>
          <a:ext cx="8001000" cy="741680"/>
        </p:xfrm>
        <a:graphic>
          <a:graphicData uri="http://schemas.openxmlformats.org/drawingml/2006/table">
            <a:tbl>
              <a:tblPr firstRow="1" bandRow="1">
                <a:tableStyleId>{2D5ABB26-0587-4C30-8999-92F81FD0307C}</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370840">
                <a:tc>
                  <a:txBody>
                    <a:bodyPr/>
                    <a:lstStyle/>
                    <a:p>
                      <a:pPr algn="ctr"/>
                      <a:r>
                        <a:rPr lang="en-US" b="1" dirty="0">
                          <a:solidFill>
                            <a:schemeClr val="accent1"/>
                          </a:solidFill>
                        </a:rPr>
                        <a:t>Example</a:t>
                      </a:r>
                    </a:p>
                  </a:txBody>
                  <a:tcPr>
                    <a:solidFill>
                      <a:schemeClr val="bg1">
                        <a:lumMod val="95000"/>
                      </a:schemeClr>
                    </a:solidFill>
                  </a:tcPr>
                </a:tc>
                <a:tc>
                  <a:txBody>
                    <a:bodyPr/>
                    <a:lstStyle/>
                    <a:p>
                      <a:pPr algn="ctr"/>
                      <a:r>
                        <a:rPr lang="en-US" b="1" dirty="0">
                          <a:solidFill>
                            <a:schemeClr val="tx1">
                              <a:lumMod val="65000"/>
                              <a:lumOff val="35000"/>
                            </a:schemeClr>
                          </a:solidFill>
                        </a:rPr>
                        <a:t>Non-Example</a:t>
                      </a:r>
                      <a:r>
                        <a:rPr lang="en-US" b="1" baseline="0" dirty="0">
                          <a:solidFill>
                            <a:schemeClr val="tx1">
                              <a:lumMod val="65000"/>
                              <a:lumOff val="35000"/>
                            </a:schemeClr>
                          </a:solidFill>
                        </a:rPr>
                        <a:t> </a:t>
                      </a:r>
                      <a:endParaRPr lang="en-US" b="1"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7" name="Content Placeholder 1"/>
          <p:cNvSpPr txBox="1">
            <a:spLocks/>
          </p:cNvSpPr>
          <p:nvPr/>
        </p:nvSpPr>
        <p:spPr bwMode="auto">
          <a:xfrm>
            <a:off x="341196" y="1459269"/>
            <a:ext cx="8534400" cy="4442538"/>
          </a:xfrm>
          <a:prstGeom prst="rect">
            <a:avLst/>
          </a:prstGeom>
          <a:ln w="25400" cap="flat" cmpd="sng" algn="ctr">
            <a:no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chemeClr val="tx1"/>
              </a:buClr>
              <a:buChar char="•"/>
              <a:defRPr sz="1400">
                <a:solidFill>
                  <a:schemeClr val="dk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400">
                <a:solidFill>
                  <a:schemeClr val="dk1"/>
                </a:solidFill>
                <a:latin typeface="+mn-lt"/>
                <a:ea typeface="+mn-ea"/>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400">
                <a:solidFill>
                  <a:schemeClr val="dk1"/>
                </a:solidFill>
                <a:latin typeface="+mn-lt"/>
                <a:ea typeface="+mn-ea"/>
                <a:cs typeface="+mn-cs"/>
              </a:defRPr>
            </a:lvl3pPr>
            <a:lvl4pPr marL="1257300" indent="-228600" algn="l" rtl="0" eaLnBrk="1" fontAlgn="base" hangingPunct="1">
              <a:spcBef>
                <a:spcPct val="20000"/>
              </a:spcBef>
              <a:spcAft>
                <a:spcPct val="0"/>
              </a:spcAft>
              <a:buClr>
                <a:schemeClr val="tx1"/>
              </a:buClr>
              <a:buChar char="•"/>
              <a:defRPr sz="1400">
                <a:solidFill>
                  <a:schemeClr val="dk1"/>
                </a:solidFill>
                <a:latin typeface="+mn-lt"/>
                <a:ea typeface="+mn-ea"/>
                <a:cs typeface="+mn-cs"/>
              </a:defRPr>
            </a:lvl4pPr>
            <a:lvl5pPr marL="1600200" indent="-228600" algn="l" rtl="0" eaLnBrk="1" fontAlgn="base" hangingPunct="1">
              <a:spcBef>
                <a:spcPct val="25000"/>
              </a:spcBef>
              <a:spcAft>
                <a:spcPct val="0"/>
              </a:spcAft>
              <a:buClr>
                <a:schemeClr val="tx1"/>
              </a:buClr>
              <a:buChar char="•"/>
              <a:defRPr sz="1400">
                <a:solidFill>
                  <a:schemeClr val="dk1"/>
                </a:solidFill>
                <a:latin typeface="+mn-lt"/>
                <a:ea typeface="+mn-ea"/>
                <a:cs typeface="+mn-cs"/>
              </a:defRPr>
            </a:lvl5pPr>
            <a:lvl6pPr marL="20574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6pPr>
            <a:lvl7pPr marL="25146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7pPr>
            <a:lvl8pPr marL="29718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8pPr>
            <a:lvl9pPr marL="34290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9pPr>
          </a:lstStyle>
          <a:p>
            <a:pPr marL="0" indent="0">
              <a:buNone/>
            </a:pPr>
            <a:r>
              <a:rPr lang="en-US" sz="2400" b="1" kern="0" dirty="0">
                <a:solidFill>
                  <a:srgbClr val="24A469"/>
                </a:solidFill>
                <a:latin typeface="Lucida Sans" panose="020B0602030504020204" pitchFamily="34" charset="0"/>
              </a:rPr>
              <a:t>Alignment Criterion 1: </a:t>
            </a:r>
            <a:r>
              <a:rPr lang="en-US" sz="2400" dirty="0">
                <a:solidFill>
                  <a:schemeClr val="tx2"/>
                </a:solidFill>
                <a:latin typeface="Lucida Sans" panose="020B0602030504020204" pitchFamily="34" charset="0"/>
              </a:rPr>
              <a:t>Range and Quality of Texts: Materials reflect the distribution of text types and genres required by the Standards and are at the right text complexity for grade level, student, and task.</a:t>
            </a:r>
          </a:p>
          <a:p>
            <a:pPr marL="0" indent="0">
              <a:buFontTx/>
              <a:buNone/>
            </a:pPr>
            <a:endParaRPr lang="en-US" sz="1600" kern="0" dirty="0">
              <a:solidFill>
                <a:schemeClr val="tx2"/>
              </a:solidFill>
              <a:latin typeface="Lucida Sans" panose="020B0602030504020204" pitchFamily="34" charset="0"/>
            </a:endParaRPr>
          </a:p>
          <a:p>
            <a:pPr>
              <a:buFont typeface="Arial" panose="020B0604020202020204" pitchFamily="34" charset="0"/>
              <a:buChar char="•"/>
            </a:pPr>
            <a:r>
              <a:rPr lang="en-US" sz="1800" b="1" kern="0" dirty="0">
                <a:solidFill>
                  <a:schemeClr val="tx2"/>
                </a:solidFill>
                <a:latin typeface="Lucida Sans" panose="020B0602030504020204" pitchFamily="34" charset="0"/>
              </a:rPr>
              <a:t>Metric 1A</a:t>
            </a:r>
            <a:r>
              <a:rPr lang="en-US" sz="1800" dirty="0">
                <a:solidFill>
                  <a:schemeClr val="tx2"/>
                </a:solidFill>
                <a:latin typeface="Lucida Sans" panose="020B0602030504020204" pitchFamily="34" charset="0"/>
              </a:rPr>
              <a:t>: Balance of text types and instructional time</a:t>
            </a:r>
          </a:p>
          <a:p>
            <a:pPr>
              <a:buFont typeface="Arial" panose="020B0604020202020204" pitchFamily="34" charset="0"/>
              <a:buChar char="•"/>
            </a:pPr>
            <a:endParaRPr lang="en-US" sz="1600" kern="0" dirty="0">
              <a:solidFill>
                <a:schemeClr val="tx2"/>
              </a:solidFill>
              <a:latin typeface="Lucida Sans" panose="020B0602030504020204" pitchFamily="34" charset="0"/>
            </a:endParaRPr>
          </a:p>
          <a:p>
            <a:pPr>
              <a:buFont typeface="Arial" panose="020B0604020202020204" pitchFamily="34" charset="0"/>
              <a:buChar char="•"/>
            </a:pPr>
            <a:r>
              <a:rPr lang="en-US" sz="1800" b="1" kern="0" dirty="0">
                <a:solidFill>
                  <a:schemeClr val="tx2"/>
                </a:solidFill>
                <a:latin typeface="Lucida Sans" panose="020B0602030504020204" pitchFamily="34" charset="0"/>
              </a:rPr>
              <a:t>Metric 1B</a:t>
            </a:r>
            <a:r>
              <a:rPr lang="en-US" sz="1800" dirty="0">
                <a:solidFill>
                  <a:schemeClr val="tx2"/>
                </a:solidFill>
                <a:latin typeface="Lucida Sans" panose="020B0602030504020204" pitchFamily="34" charset="0"/>
              </a:rPr>
              <a:t>: Reflect text characteristics and genres called for by the standards</a:t>
            </a:r>
          </a:p>
          <a:p>
            <a:pPr>
              <a:buFont typeface="Arial" panose="020B0604020202020204" pitchFamily="34" charset="0"/>
              <a:buChar char="•"/>
            </a:pPr>
            <a:endParaRPr lang="en-US" sz="1800" dirty="0">
              <a:solidFill>
                <a:schemeClr val="tx2"/>
              </a:solidFill>
              <a:latin typeface="Lucida Sans" panose="020B0602030504020204" pitchFamily="34" charset="0"/>
            </a:endParaRPr>
          </a:p>
          <a:p>
            <a:pPr>
              <a:buFont typeface="Arial" panose="020B0604020202020204" pitchFamily="34" charset="0"/>
              <a:buChar char="•"/>
            </a:pPr>
            <a:r>
              <a:rPr lang="en-US" sz="1800" b="1" dirty="0">
                <a:solidFill>
                  <a:schemeClr val="tx2"/>
                </a:solidFill>
                <a:latin typeface="Lucida Sans" panose="020B0602030504020204" pitchFamily="34" charset="0"/>
              </a:rPr>
              <a:t>Metric 1C: </a:t>
            </a:r>
            <a:r>
              <a:rPr lang="en-US" sz="1800" dirty="0">
                <a:solidFill>
                  <a:schemeClr val="tx2"/>
                </a:solidFill>
                <a:latin typeface="Lucida Sans" panose="020B0602030504020204" pitchFamily="34" charset="0"/>
              </a:rPr>
              <a:t>Support materials provide opportunities for a range and volume of reading to achieve fluency </a:t>
            </a:r>
          </a:p>
          <a:p>
            <a:pPr marL="228600" lvl="1">
              <a:spcBef>
                <a:spcPts val="0"/>
              </a:spcBef>
              <a:buFont typeface="Wingdings" panose="05000000000000000000" pitchFamily="2" charset="2"/>
              <a:buChar char="ü"/>
            </a:pPr>
            <a:endParaRPr lang="en-US" sz="1600" kern="0" dirty="0"/>
          </a:p>
          <a:p>
            <a:pPr marL="0" lvl="1" indent="0">
              <a:spcBef>
                <a:spcPts val="0"/>
              </a:spcBef>
              <a:buNone/>
            </a:pPr>
            <a:endParaRPr lang="en-US" sz="1600" kern="0" dirty="0"/>
          </a:p>
          <a:p>
            <a:endParaRPr lang="en-US" kern="0" dirty="0"/>
          </a:p>
          <a:p>
            <a:pPr marL="0" indent="0">
              <a:buFontTx/>
              <a:buNone/>
            </a:pPr>
            <a:endParaRPr lang="en-US" kern="0" dirty="0"/>
          </a:p>
        </p:txBody>
      </p:sp>
      <p:sp>
        <p:nvSpPr>
          <p:cNvPr id="9" name="Rounded Rectangle 8"/>
          <p:cNvSpPr/>
          <p:nvPr/>
        </p:nvSpPr>
        <p:spPr bwMode="auto">
          <a:xfrm>
            <a:off x="1795345" y="411981"/>
            <a:ext cx="5626100" cy="773925"/>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Range and Quality of Texts</a:t>
            </a:r>
          </a:p>
        </p:txBody>
      </p:sp>
      <p:sp>
        <p:nvSpPr>
          <p:cNvPr id="6" name="TextBox 5"/>
          <p:cNvSpPr txBox="1"/>
          <p:nvPr/>
        </p:nvSpPr>
        <p:spPr>
          <a:xfrm>
            <a:off x="8071230" y="5941899"/>
            <a:ext cx="1072770"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17</a:t>
            </a:r>
          </a:p>
        </p:txBody>
      </p:sp>
    </p:spTree>
    <p:extLst>
      <p:ext uri="{BB962C8B-B14F-4D97-AF65-F5344CB8AC3E}">
        <p14:creationId xmlns:p14="http://schemas.microsoft.com/office/powerpoint/2010/main" val="1075673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18" y="1048143"/>
            <a:ext cx="8229600" cy="1143000"/>
          </a:xfrm>
        </p:spPr>
        <p:txBody>
          <a:bodyPr>
            <a:noAutofit/>
          </a:bodyPr>
          <a:lstStyle/>
          <a:p>
            <a:r>
              <a:rPr lang="en-US" sz="2400" b="1" dirty="0">
                <a:solidFill>
                  <a:srgbClr val="24A469"/>
                </a:solidFill>
              </a:rPr>
              <a:t>Alignment Criterion 1A: </a:t>
            </a:r>
            <a:r>
              <a:rPr lang="en-US" sz="2400" dirty="0"/>
              <a:t>Materials should reflect the </a:t>
            </a:r>
            <a:r>
              <a:rPr lang="en-US" sz="2400" dirty="0">
                <a:solidFill>
                  <a:srgbClr val="24A469"/>
                </a:solidFill>
              </a:rPr>
              <a:t>balance of texts </a:t>
            </a:r>
            <a:r>
              <a:rPr lang="en-US" sz="2400" dirty="0"/>
              <a:t>and instructional time called for in the Standards.</a:t>
            </a:r>
          </a:p>
        </p:txBody>
      </p:sp>
      <p:sp>
        <p:nvSpPr>
          <p:cNvPr id="3" name="Content Placeholder 2"/>
          <p:cNvSpPr>
            <a:spLocks noGrp="1"/>
          </p:cNvSpPr>
          <p:nvPr>
            <p:ph idx="1"/>
          </p:nvPr>
        </p:nvSpPr>
        <p:spPr>
          <a:xfrm>
            <a:off x="457200" y="2330975"/>
            <a:ext cx="8229600" cy="4097534"/>
          </a:xfrm>
        </p:spPr>
        <p:txBody>
          <a:bodyPr>
            <a:normAutofit/>
          </a:bodyPr>
          <a:lstStyle/>
          <a:p>
            <a:pPr marL="0" indent="0">
              <a:buNone/>
            </a:pPr>
            <a:r>
              <a:rPr lang="en-US" sz="2200" dirty="0"/>
              <a:t>Given this shift, what do you think is the percentage of informational texts, including literary nonfiction, the Standards require for both instruction and assessment?  </a:t>
            </a:r>
            <a:r>
              <a:rPr lang="en-US" sz="2200" i="1" dirty="0"/>
              <a:t>(Jot it down on a post-it.) </a:t>
            </a:r>
            <a:endParaRPr lang="en-US" sz="1800" i="1" dirty="0"/>
          </a:p>
          <a:p>
            <a:pPr marL="1085850" lvl="1" indent="-342900">
              <a:buFont typeface="Arial" panose="020B0604020202020204" pitchFamily="34" charset="0"/>
              <a:buChar char="•"/>
            </a:pPr>
            <a:r>
              <a:rPr lang="en-US" sz="2000" dirty="0"/>
              <a:t>In the </a:t>
            </a:r>
            <a:r>
              <a:rPr lang="en-US" sz="2000" u="sng" dirty="0"/>
              <a:t>elementary school</a:t>
            </a:r>
            <a:r>
              <a:rPr lang="en-US" sz="2000" dirty="0"/>
              <a:t> grades? </a:t>
            </a:r>
          </a:p>
          <a:p>
            <a:pPr marL="1428750" lvl="2" indent="-342900">
              <a:buFont typeface="Arial" panose="020B0604020202020204" pitchFamily="34" charset="0"/>
              <a:buChar char="•"/>
            </a:pPr>
            <a:r>
              <a:rPr lang="en-US" sz="2000" b="1" i="1" dirty="0">
                <a:solidFill>
                  <a:srgbClr val="24A469"/>
                </a:solidFill>
                <a:latin typeface="Calibri" pitchFamily="34" charset="0"/>
              </a:rPr>
              <a:t>50%</a:t>
            </a:r>
            <a:r>
              <a:rPr lang="en-US" sz="2000" i="1" dirty="0">
                <a:solidFill>
                  <a:srgbClr val="24A469"/>
                </a:solidFill>
                <a:latin typeface="Calibri" pitchFamily="34" charset="0"/>
              </a:rPr>
              <a:t> informational and </a:t>
            </a:r>
            <a:r>
              <a:rPr lang="en-US" sz="2000" b="1" i="1" dirty="0">
                <a:solidFill>
                  <a:srgbClr val="24A469"/>
                </a:solidFill>
                <a:latin typeface="Calibri" pitchFamily="34" charset="0"/>
              </a:rPr>
              <a:t>50%</a:t>
            </a:r>
            <a:r>
              <a:rPr lang="en-US" sz="2000" i="1" dirty="0">
                <a:solidFill>
                  <a:srgbClr val="24A469"/>
                </a:solidFill>
                <a:latin typeface="Calibri" pitchFamily="34" charset="0"/>
              </a:rPr>
              <a:t> literary (grades K-5)</a:t>
            </a:r>
            <a:endParaRPr lang="en-US" sz="2000" dirty="0">
              <a:solidFill>
                <a:srgbClr val="24A469"/>
              </a:solidFill>
            </a:endParaRPr>
          </a:p>
          <a:p>
            <a:pPr marL="1085850" lvl="1" indent="-342900">
              <a:buFont typeface="Arial" panose="020B0604020202020204" pitchFamily="34" charset="0"/>
              <a:buChar char="•"/>
            </a:pPr>
            <a:r>
              <a:rPr lang="en-US" sz="2000" dirty="0"/>
              <a:t>In the </a:t>
            </a:r>
            <a:r>
              <a:rPr lang="en-US" sz="2000" u="sng" dirty="0"/>
              <a:t>middle school</a:t>
            </a:r>
            <a:r>
              <a:rPr lang="en-US" sz="2000" dirty="0"/>
              <a:t> grades?  </a:t>
            </a:r>
          </a:p>
          <a:p>
            <a:pPr marL="1428750" lvl="2" indent="-342900">
              <a:buFont typeface="Arial" panose="020B0604020202020204" pitchFamily="34" charset="0"/>
              <a:buChar char="•"/>
            </a:pPr>
            <a:r>
              <a:rPr lang="en-US" sz="2000" b="1" i="1" dirty="0">
                <a:solidFill>
                  <a:srgbClr val="24A469"/>
                </a:solidFill>
                <a:latin typeface="Calibri" pitchFamily="34" charset="0"/>
              </a:rPr>
              <a:t>55%</a:t>
            </a:r>
            <a:r>
              <a:rPr lang="en-US" sz="2000" i="1" dirty="0">
                <a:solidFill>
                  <a:srgbClr val="24A469"/>
                </a:solidFill>
                <a:latin typeface="Calibri" pitchFamily="34" charset="0"/>
              </a:rPr>
              <a:t> informational and </a:t>
            </a:r>
            <a:r>
              <a:rPr lang="en-US" sz="2000" b="1" i="1" dirty="0">
                <a:solidFill>
                  <a:srgbClr val="24A469"/>
                </a:solidFill>
                <a:latin typeface="Calibri" pitchFamily="34" charset="0"/>
              </a:rPr>
              <a:t>45%</a:t>
            </a:r>
            <a:r>
              <a:rPr lang="en-US" sz="2000" i="1" dirty="0">
                <a:solidFill>
                  <a:srgbClr val="24A469"/>
                </a:solidFill>
                <a:latin typeface="Calibri" pitchFamily="34" charset="0"/>
              </a:rPr>
              <a:t> literary (grades 6-8)</a:t>
            </a:r>
            <a:endParaRPr lang="en-US" sz="2000" dirty="0">
              <a:solidFill>
                <a:srgbClr val="24A469"/>
              </a:solidFill>
            </a:endParaRPr>
          </a:p>
          <a:p>
            <a:pPr marL="1085850" lvl="1" indent="-342900">
              <a:buFont typeface="Arial" panose="020B0604020202020204" pitchFamily="34" charset="0"/>
              <a:buChar char="•"/>
            </a:pPr>
            <a:r>
              <a:rPr lang="en-US" sz="2000" dirty="0"/>
              <a:t>In </a:t>
            </a:r>
            <a:r>
              <a:rPr lang="en-US" sz="2000" u="sng" dirty="0"/>
              <a:t>high school</a:t>
            </a:r>
            <a:r>
              <a:rPr lang="en-US" sz="2000" dirty="0"/>
              <a:t>?  </a:t>
            </a:r>
          </a:p>
          <a:p>
            <a:pPr marL="1428750" lvl="2" indent="-342900">
              <a:buFont typeface="Arial" panose="020B0604020202020204" pitchFamily="34" charset="0"/>
              <a:buChar char="•"/>
            </a:pPr>
            <a:r>
              <a:rPr lang="en-US" sz="2000" b="1" i="1" dirty="0">
                <a:solidFill>
                  <a:srgbClr val="24A469"/>
                </a:solidFill>
                <a:latin typeface="Calibri" pitchFamily="34" charset="0"/>
              </a:rPr>
              <a:t>70%</a:t>
            </a:r>
            <a:r>
              <a:rPr lang="en-US" sz="2000" i="1" dirty="0">
                <a:solidFill>
                  <a:srgbClr val="24A469"/>
                </a:solidFill>
                <a:latin typeface="Calibri" pitchFamily="34" charset="0"/>
              </a:rPr>
              <a:t> informational and </a:t>
            </a:r>
            <a:r>
              <a:rPr lang="en-US" sz="2000" b="1" i="1" dirty="0">
                <a:solidFill>
                  <a:srgbClr val="24A469"/>
                </a:solidFill>
                <a:latin typeface="Calibri" pitchFamily="34" charset="0"/>
              </a:rPr>
              <a:t>30%</a:t>
            </a:r>
            <a:r>
              <a:rPr lang="en-US" sz="2000" i="1" dirty="0">
                <a:solidFill>
                  <a:srgbClr val="24A469"/>
                </a:solidFill>
                <a:latin typeface="Calibri" pitchFamily="34" charset="0"/>
              </a:rPr>
              <a:t> literary (grades 9-12)</a:t>
            </a:r>
          </a:p>
          <a:p>
            <a:pPr marL="1428750" lvl="2" indent="-342900">
              <a:buClr>
                <a:srgbClr val="0070C0"/>
              </a:buClr>
            </a:pPr>
            <a:endParaRPr lang="en-US" sz="1800" dirty="0">
              <a:solidFill>
                <a:schemeClr val="tx1"/>
              </a:solidFill>
            </a:endParaRPr>
          </a:p>
          <a:p>
            <a:endParaRPr lang="en-US" dirty="0"/>
          </a:p>
        </p:txBody>
      </p:sp>
      <p:sp>
        <p:nvSpPr>
          <p:cNvPr id="4" name="Rounded Rectangle 3"/>
          <p:cNvSpPr/>
          <p:nvPr/>
        </p:nvSpPr>
        <p:spPr bwMode="auto">
          <a:xfrm>
            <a:off x="1649768" y="155356"/>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Range and Quality of Texts</a:t>
            </a:r>
          </a:p>
        </p:txBody>
      </p:sp>
      <p:sp>
        <p:nvSpPr>
          <p:cNvPr id="5" name="TextBox 4"/>
          <p:cNvSpPr txBox="1"/>
          <p:nvPr/>
        </p:nvSpPr>
        <p:spPr>
          <a:xfrm>
            <a:off x="8065828" y="5946139"/>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18 </a:t>
            </a:r>
          </a:p>
        </p:txBody>
      </p:sp>
    </p:spTree>
    <p:extLst>
      <p:ext uri="{BB962C8B-B14F-4D97-AF65-F5344CB8AC3E}">
        <p14:creationId xmlns:p14="http://schemas.microsoft.com/office/powerpoint/2010/main" val="270310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35" y="1124622"/>
            <a:ext cx="8229600" cy="1338943"/>
          </a:xfrm>
        </p:spPr>
        <p:txBody>
          <a:bodyPr>
            <a:noAutofit/>
          </a:bodyPr>
          <a:lstStyle/>
          <a:p>
            <a:r>
              <a:rPr lang="en-US" sz="2200" b="1" dirty="0">
                <a:solidFill>
                  <a:srgbClr val="24A469"/>
                </a:solidFill>
              </a:rPr>
              <a:t>Alignment Criterion 1B</a:t>
            </a:r>
            <a:r>
              <a:rPr lang="en-US" sz="2200" dirty="0"/>
              <a:t>: A large majority of texts included in the instructional materials reflect the </a:t>
            </a:r>
            <a:r>
              <a:rPr lang="en-US" sz="2200" dirty="0">
                <a:solidFill>
                  <a:schemeClr val="accent2"/>
                </a:solidFill>
              </a:rPr>
              <a:t>text characteristics and genres </a:t>
            </a:r>
            <a:r>
              <a:rPr lang="en-US" sz="2200" dirty="0"/>
              <a:t>that are specifically required by the Standards at each grade level.</a:t>
            </a:r>
            <a:endParaRPr lang="en-US" sz="2200" i="1"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84" y="2600862"/>
            <a:ext cx="8020675" cy="2034263"/>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84" y="4635126"/>
            <a:ext cx="8020675" cy="1618792"/>
          </a:xfrm>
          <a:prstGeom prst="rect">
            <a:avLst/>
          </a:prstGeom>
        </p:spPr>
      </p:pic>
      <p:sp>
        <p:nvSpPr>
          <p:cNvPr id="6" name="Rounded Rectangle 5"/>
          <p:cNvSpPr/>
          <p:nvPr/>
        </p:nvSpPr>
        <p:spPr bwMode="auto">
          <a:xfrm>
            <a:off x="1669685" y="262721"/>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Range and Quality of Texts</a:t>
            </a:r>
          </a:p>
        </p:txBody>
      </p:sp>
      <p:sp>
        <p:nvSpPr>
          <p:cNvPr id="7" name="TextBox 6"/>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19 </a:t>
            </a:r>
          </a:p>
        </p:txBody>
      </p:sp>
    </p:spTree>
    <p:extLst>
      <p:ext uri="{BB962C8B-B14F-4D97-AF65-F5344CB8AC3E}">
        <p14:creationId xmlns:p14="http://schemas.microsoft.com/office/powerpoint/2010/main" val="1732005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18" y="875760"/>
            <a:ext cx="8229600" cy="1637907"/>
          </a:xfrm>
        </p:spPr>
        <p:txBody>
          <a:bodyPr>
            <a:noAutofit/>
          </a:bodyPr>
          <a:lstStyle/>
          <a:p>
            <a:br>
              <a:rPr lang="en-US" sz="2400" b="1" dirty="0">
                <a:solidFill>
                  <a:srgbClr val="24A469"/>
                </a:solidFill>
              </a:rPr>
            </a:br>
            <a:r>
              <a:rPr lang="en-US" sz="2400" b="1" dirty="0">
                <a:solidFill>
                  <a:srgbClr val="24A469"/>
                </a:solidFill>
              </a:rPr>
              <a:t>Alignment Criterion 1C: </a:t>
            </a:r>
            <a:r>
              <a:rPr lang="en-US" sz="2400" dirty="0"/>
              <a:t>Support materials for the anchor text(s) provide opportunities</a:t>
            </a:r>
            <a:r>
              <a:rPr lang="en-US" sz="2400" b="1" dirty="0"/>
              <a:t> </a:t>
            </a:r>
            <a:r>
              <a:rPr lang="en-US" sz="2400" dirty="0"/>
              <a:t>for students to engage in a range and volume of reading to</a:t>
            </a:r>
            <a:r>
              <a:rPr lang="en-US" sz="2400" b="1" dirty="0"/>
              <a:t> </a:t>
            </a:r>
            <a:r>
              <a:rPr lang="en-US" sz="2400" dirty="0"/>
              <a:t>achieve reading fluency of grade-level complex text as required by the Foundational Skills Standards.</a:t>
            </a:r>
          </a:p>
        </p:txBody>
      </p:sp>
      <p:sp>
        <p:nvSpPr>
          <p:cNvPr id="3" name="Content Placeholder 2"/>
          <p:cNvSpPr>
            <a:spLocks noGrp="1"/>
          </p:cNvSpPr>
          <p:nvPr>
            <p:ph idx="1"/>
          </p:nvPr>
        </p:nvSpPr>
        <p:spPr>
          <a:xfrm>
            <a:off x="2133600" y="2330975"/>
            <a:ext cx="4610100" cy="4097534"/>
          </a:xfrm>
        </p:spPr>
        <p:txBody>
          <a:bodyPr>
            <a:normAutofit/>
          </a:bodyPr>
          <a:lstStyle/>
          <a:p>
            <a:pPr marL="0" indent="0">
              <a:buNone/>
            </a:pPr>
            <a:r>
              <a:rPr lang="en-US" sz="2200" dirty="0"/>
              <a:t> </a:t>
            </a:r>
            <a:endParaRPr lang="en-US" sz="2000" i="1" dirty="0">
              <a:solidFill>
                <a:srgbClr val="24A469"/>
              </a:solidFill>
              <a:latin typeface="Calibri" pitchFamily="34" charset="0"/>
            </a:endParaRPr>
          </a:p>
          <a:p>
            <a:pPr marL="1428750" lvl="2" indent="-342900">
              <a:buClr>
                <a:srgbClr val="0070C0"/>
              </a:buClr>
            </a:pPr>
            <a:endParaRPr lang="en-US" sz="1800" dirty="0">
              <a:solidFill>
                <a:schemeClr val="tx1"/>
              </a:solidFill>
            </a:endParaRPr>
          </a:p>
          <a:p>
            <a:endParaRPr lang="en-US" dirty="0"/>
          </a:p>
        </p:txBody>
      </p:sp>
      <p:sp>
        <p:nvSpPr>
          <p:cNvPr id="4" name="Rounded Rectangle 3"/>
          <p:cNvSpPr/>
          <p:nvPr/>
        </p:nvSpPr>
        <p:spPr bwMode="auto">
          <a:xfrm>
            <a:off x="1649768" y="155356"/>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Range and Quality of Texts</a:t>
            </a:r>
          </a:p>
        </p:txBody>
      </p:sp>
      <p:sp>
        <p:nvSpPr>
          <p:cNvPr id="5" name="TextBox 4"/>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20</a:t>
            </a:r>
          </a:p>
        </p:txBody>
      </p:sp>
      <p:pic>
        <p:nvPicPr>
          <p:cNvPr id="7" name="Picture 6"/>
          <p:cNvPicPr>
            <a:picLocks noChangeAspect="1"/>
          </p:cNvPicPr>
          <p:nvPr/>
        </p:nvPicPr>
        <p:blipFill>
          <a:blip r:embed="rId3"/>
          <a:stretch>
            <a:fillRect/>
          </a:stretch>
        </p:blipFill>
        <p:spPr>
          <a:xfrm>
            <a:off x="2676236" y="2863909"/>
            <a:ext cx="3305796" cy="3236119"/>
          </a:xfrm>
          <a:prstGeom prst="rect">
            <a:avLst/>
          </a:prstGeom>
        </p:spPr>
      </p:pic>
      <p:sp>
        <p:nvSpPr>
          <p:cNvPr id="6" name="Oval 5"/>
          <p:cNvSpPr/>
          <p:nvPr/>
        </p:nvSpPr>
        <p:spPr>
          <a:xfrm>
            <a:off x="5108830" y="3714748"/>
            <a:ext cx="324183" cy="16668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
        <p:nvSpPr>
          <p:cNvPr id="11" name="Oval 10"/>
          <p:cNvSpPr/>
          <p:nvPr/>
        </p:nvSpPr>
        <p:spPr>
          <a:xfrm>
            <a:off x="5305092" y="4943473"/>
            <a:ext cx="324183" cy="16668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830" y="4299404"/>
            <a:ext cx="3349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79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2224"/>
          <a:stretch/>
        </p:blipFill>
        <p:spPr>
          <a:xfrm>
            <a:off x="1718007" y="1053549"/>
            <a:ext cx="5439391" cy="5072249"/>
          </a:xfrm>
        </p:spPr>
      </p:pic>
      <p:sp>
        <p:nvSpPr>
          <p:cNvPr id="7" name="Rounded Rectangle 6"/>
          <p:cNvSpPr/>
          <p:nvPr/>
        </p:nvSpPr>
        <p:spPr bwMode="auto">
          <a:xfrm>
            <a:off x="1649768" y="155356"/>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Range and Quality of Texts</a:t>
            </a:r>
          </a:p>
        </p:txBody>
      </p:sp>
    </p:spTree>
    <p:extLst>
      <p:ext uri="{BB962C8B-B14F-4D97-AF65-F5344CB8AC3E}">
        <p14:creationId xmlns:p14="http://schemas.microsoft.com/office/powerpoint/2010/main" val="1997156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075" y="2140528"/>
            <a:ext cx="8229600" cy="4525963"/>
          </a:xfrm>
        </p:spPr>
        <p:txBody>
          <a:bodyPr/>
          <a:lstStyle/>
          <a:p>
            <a:r>
              <a:rPr lang="en-US" dirty="0"/>
              <a:t>Louisiana Guidebook Overview, Grades 3-5</a:t>
            </a:r>
          </a:p>
          <a:p>
            <a:r>
              <a:rPr lang="en-US" dirty="0"/>
              <a:t>Expeditionary Learning ELA Curriculum Plan, Grades 3-5</a:t>
            </a:r>
          </a:p>
          <a:p>
            <a:pPr marL="0" indent="0">
              <a:buNone/>
            </a:pPr>
            <a:endParaRPr lang="en-US" sz="2200" dirty="0"/>
          </a:p>
          <a:p>
            <a:pPr marL="0" indent="0">
              <a:buNone/>
            </a:pPr>
            <a:r>
              <a:rPr lang="en-US" dirty="0"/>
              <a:t>Individually rate the materials against AC 1, noting evidence and questions. </a:t>
            </a:r>
          </a:p>
          <a:p>
            <a:pPr marL="0" indent="0">
              <a:buNone/>
            </a:pPr>
            <a:endParaRPr lang="en-US" dirty="0"/>
          </a:p>
          <a:p>
            <a:pPr marL="0" indent="0">
              <a:buNone/>
            </a:pPr>
            <a:r>
              <a:rPr lang="en-US" dirty="0"/>
              <a:t>Be ready to share evidence you collected for metrics A-C.</a:t>
            </a:r>
          </a:p>
          <a:p>
            <a:endParaRPr lang="en-US" dirty="0"/>
          </a:p>
        </p:txBody>
      </p:sp>
      <p:sp>
        <p:nvSpPr>
          <p:cNvPr id="4" name="Title 1"/>
          <p:cNvSpPr txBox="1">
            <a:spLocks/>
          </p:cNvSpPr>
          <p:nvPr/>
        </p:nvSpPr>
        <p:spPr>
          <a:xfrm>
            <a:off x="307075" y="1032247"/>
            <a:ext cx="8229600" cy="10504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sz="2400" b="1" dirty="0">
                <a:solidFill>
                  <a:srgbClr val="24A469"/>
                </a:solidFill>
              </a:rPr>
              <a:t>Practice: </a:t>
            </a:r>
            <a:r>
              <a:rPr lang="en-US" sz="2400" dirty="0"/>
              <a:t>Assessing Alignment Criterion 1  </a:t>
            </a:r>
          </a:p>
        </p:txBody>
      </p:sp>
      <p:sp>
        <p:nvSpPr>
          <p:cNvPr id="5" name="Rounded Rectangle 4"/>
          <p:cNvSpPr/>
          <p:nvPr/>
        </p:nvSpPr>
        <p:spPr bwMode="auto">
          <a:xfrm>
            <a:off x="1869784" y="254363"/>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Range and Quality of Texts</a:t>
            </a:r>
          </a:p>
        </p:txBody>
      </p:sp>
    </p:spTree>
    <p:extLst>
      <p:ext uri="{BB962C8B-B14F-4D97-AF65-F5344CB8AC3E}">
        <p14:creationId xmlns:p14="http://schemas.microsoft.com/office/powerpoint/2010/main" val="3560441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6909"/>
            <a:ext cx="8229600" cy="1143000"/>
          </a:xfrm>
        </p:spPr>
        <p:txBody>
          <a:bodyPr>
            <a:normAutofit/>
          </a:bodyPr>
          <a:lstStyle/>
          <a:p>
            <a:r>
              <a:rPr lang="en-US" sz="2400" dirty="0"/>
              <a:t>Let’s reach consensus:</a:t>
            </a:r>
          </a:p>
        </p:txBody>
      </p:sp>
      <p:sp>
        <p:nvSpPr>
          <p:cNvPr id="3" name="Content Placeholder 2"/>
          <p:cNvSpPr>
            <a:spLocks noGrp="1"/>
          </p:cNvSpPr>
          <p:nvPr>
            <p:ph idx="1"/>
          </p:nvPr>
        </p:nvSpPr>
        <p:spPr>
          <a:xfrm>
            <a:off x="457200" y="2653146"/>
            <a:ext cx="8229600" cy="2583873"/>
          </a:xfrm>
        </p:spPr>
        <p:txBody>
          <a:bodyPr>
            <a:normAutofit/>
          </a:bodyPr>
          <a:lstStyle/>
          <a:p>
            <a:pPr>
              <a:buFont typeface="Arial" panose="020B0604020202020204" pitchFamily="34" charset="0"/>
              <a:buChar char="•"/>
            </a:pPr>
            <a:r>
              <a:rPr lang="en-US" dirty="0"/>
              <a:t>What evidence did you find where your materials were in alignment with the criterion?</a:t>
            </a:r>
          </a:p>
          <a:p>
            <a:pPr>
              <a:buFont typeface="Arial" panose="020B0604020202020204" pitchFamily="34" charset="0"/>
              <a:buChar char="•"/>
            </a:pPr>
            <a:endParaRPr lang="en-US" dirty="0"/>
          </a:p>
          <a:p>
            <a:pPr>
              <a:buFont typeface="Arial" panose="020B0604020202020204" pitchFamily="34" charset="0"/>
              <a:buChar char="•"/>
            </a:pPr>
            <a:r>
              <a:rPr lang="en-US" dirty="0"/>
              <a:t>What other evidence would you want to collect? </a:t>
            </a:r>
          </a:p>
        </p:txBody>
      </p:sp>
      <p:sp>
        <p:nvSpPr>
          <p:cNvPr id="4" name="Rounded Rectangle 3"/>
          <p:cNvSpPr/>
          <p:nvPr/>
        </p:nvSpPr>
        <p:spPr bwMode="auto">
          <a:xfrm>
            <a:off x="1869784" y="395279"/>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Range and Quality of Texts</a:t>
            </a:r>
          </a:p>
        </p:txBody>
      </p:sp>
    </p:spTree>
    <p:extLst>
      <p:ext uri="{BB962C8B-B14F-4D97-AF65-F5344CB8AC3E}">
        <p14:creationId xmlns:p14="http://schemas.microsoft.com/office/powerpoint/2010/main" val="1387852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40"/>
            <a:ext cx="8229600" cy="114300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a:latin typeface="Lucida Sans"/>
                <a:ea typeface="+mj-ea"/>
                <a:cs typeface="Lucida Sans"/>
              </a:rPr>
              <a:t>Essential Questions </a:t>
            </a:r>
          </a:p>
        </p:txBody>
      </p:sp>
      <p:sp>
        <p:nvSpPr>
          <p:cNvPr id="3" name="Content Placeholder 2"/>
          <p:cNvSpPr>
            <a:spLocks noGrp="1"/>
          </p:cNvSpPr>
          <p:nvPr>
            <p:ph idx="1"/>
          </p:nvPr>
        </p:nvSpPr>
        <p:spPr/>
        <p:txBody>
          <a:bodyPr/>
          <a:lstStyle/>
          <a:p>
            <a:pPr lvl="0" fontAlgn="base"/>
            <a:r>
              <a:rPr lang="en-US" dirty="0"/>
              <a:t>How does the </a:t>
            </a:r>
            <a:r>
              <a:rPr lang="en-US" b="1" dirty="0"/>
              <a:t>Instructional Materials Evaluation Tool (IMET</a:t>
            </a:r>
            <a:r>
              <a:rPr lang="en-US" dirty="0"/>
              <a:t>) reflect the major features of the Standards and the Shifts?</a:t>
            </a:r>
          </a:p>
          <a:p>
            <a:pPr lvl="0" fontAlgn="base"/>
            <a:endParaRPr lang="en-US" dirty="0"/>
          </a:p>
          <a:p>
            <a:pPr lvl="0" fontAlgn="base"/>
            <a:r>
              <a:rPr lang="en-US" dirty="0"/>
              <a:t>What understandings support high-quality, accurate application of the IMET metrics?</a:t>
            </a:r>
          </a:p>
          <a:p>
            <a:endParaRPr lang="en-US" dirty="0"/>
          </a:p>
        </p:txBody>
      </p:sp>
    </p:spTree>
    <p:extLst>
      <p:ext uri="{BB962C8B-B14F-4D97-AF65-F5344CB8AC3E}">
        <p14:creationId xmlns:p14="http://schemas.microsoft.com/office/powerpoint/2010/main" val="23470268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4302"/>
            <a:ext cx="8229600" cy="4525963"/>
          </a:xfrm>
        </p:spPr>
        <p:txBody>
          <a:bodyPr>
            <a:normAutofit/>
          </a:bodyPr>
          <a:lstStyle/>
          <a:p>
            <a:r>
              <a:rPr lang="en-US" dirty="0"/>
              <a:t>Understand how aligned materials embody the shifts inherent in the Common Core State Standards</a:t>
            </a:r>
          </a:p>
          <a:p>
            <a:endParaRPr lang="en-US" dirty="0"/>
          </a:p>
          <a:p>
            <a:r>
              <a:rPr lang="en-US" dirty="0">
                <a:ea typeface="Allerta"/>
                <a:sym typeface="Allerta"/>
                <a:rtl val="0"/>
              </a:rPr>
              <a:t>Understand the precise meaning of each metric</a:t>
            </a:r>
          </a:p>
          <a:p>
            <a:endParaRPr lang="en-US" dirty="0">
              <a:ea typeface="Allerta"/>
              <a:sym typeface="Allerta"/>
              <a:rtl val="0"/>
            </a:endParaRPr>
          </a:p>
          <a:p>
            <a:r>
              <a:rPr lang="en-US" dirty="0">
                <a:ea typeface="Allerta"/>
                <a:sym typeface="Allerta"/>
                <a:rtl val="0"/>
              </a:rPr>
              <a:t>Recognize examples and non-examples related to each IMET criteria metric</a:t>
            </a:r>
            <a:endParaRPr lang="en-US" dirty="0"/>
          </a:p>
          <a:p>
            <a:pPr marL="0" indent="0">
              <a:buNone/>
            </a:pPr>
            <a:endParaRPr lang="en-US" dirty="0"/>
          </a:p>
        </p:txBody>
      </p:sp>
      <p:sp>
        <p:nvSpPr>
          <p:cNvPr id="4" name="Title 1"/>
          <p:cNvSpPr txBox="1">
            <a:spLocks/>
          </p:cNvSpPr>
          <p:nvPr/>
        </p:nvSpPr>
        <p:spPr>
          <a:xfrm>
            <a:off x="457200" y="218440"/>
            <a:ext cx="8229600" cy="11430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latin typeface="Lucida Sans"/>
                <a:ea typeface="+mj-ea"/>
                <a:cs typeface="Lucida Sans"/>
              </a:rPr>
              <a:t>Goals</a:t>
            </a:r>
          </a:p>
        </p:txBody>
      </p:sp>
    </p:spTree>
    <p:extLst>
      <p:ext uri="{BB962C8B-B14F-4D97-AF65-F5344CB8AC3E}">
        <p14:creationId xmlns:p14="http://schemas.microsoft.com/office/powerpoint/2010/main" val="394245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Norms for Our Work </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Consider two norms you’d like to see us adhere to for the next two days.</a:t>
            </a:r>
          </a:p>
          <a:p>
            <a:endParaRPr lang="en-US" dirty="0"/>
          </a:p>
          <a:p>
            <a:r>
              <a:rPr lang="en-US" dirty="0"/>
              <a:t>Discuss your thoughts with your shoulder partner.</a:t>
            </a:r>
          </a:p>
          <a:p>
            <a:endParaRPr lang="en-US" dirty="0"/>
          </a:p>
          <a:p>
            <a:r>
              <a:rPr lang="en-US" dirty="0"/>
              <a:t>Be ready to share.</a:t>
            </a:r>
          </a:p>
        </p:txBody>
      </p:sp>
    </p:spTree>
    <p:extLst>
      <p:ext uri="{BB962C8B-B14F-4D97-AF65-F5344CB8AC3E}">
        <p14:creationId xmlns:p14="http://schemas.microsoft.com/office/powerpoint/2010/main" val="425250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Shape 263"/>
          <p:cNvSpPr txBox="1">
            <a:spLocks noGrp="1"/>
          </p:cNvSpPr>
          <p:nvPr>
            <p:ph idx="1"/>
          </p:nvPr>
        </p:nvSpPr>
        <p:spPr>
          <a:prstGeom prst="rect">
            <a:avLst/>
          </a:prstGeom>
          <a:noFill/>
          <a:ln>
            <a:noFill/>
          </a:ln>
        </p:spPr>
        <p:txBody>
          <a:bodyPr lIns="91425" tIns="91425" rIns="91425" bIns="91425" anchor="t" anchorCtr="0">
            <a:noAutofit/>
          </a:bodyPr>
          <a:lstStyle/>
          <a:p>
            <a:pPr>
              <a:lnSpc>
                <a:spcPct val="80000"/>
              </a:lnSpc>
              <a:buClr>
                <a:schemeClr val="dk1"/>
              </a:buClr>
              <a:buSzPct val="100000"/>
            </a:pPr>
            <a:r>
              <a:rPr lang="en-US" dirty="0">
                <a:sym typeface="Arial"/>
              </a:rPr>
              <a:t>Achieve</a:t>
            </a:r>
          </a:p>
          <a:p>
            <a:pPr>
              <a:lnSpc>
                <a:spcPct val="80000"/>
              </a:lnSpc>
              <a:buClr>
                <a:schemeClr val="dk1"/>
              </a:buClr>
              <a:buSzPct val="100000"/>
            </a:pPr>
            <a:r>
              <a:rPr lang="en-US" dirty="0">
                <a:sym typeface="Arial"/>
              </a:rPr>
              <a:t>Student Achievement Partners</a:t>
            </a:r>
          </a:p>
          <a:p>
            <a:pPr marR="0" lvl="0">
              <a:lnSpc>
                <a:spcPct val="80000"/>
              </a:lnSpc>
              <a:spcAft>
                <a:spcPts val="0"/>
              </a:spcAft>
              <a:buClr>
                <a:schemeClr val="dk1"/>
              </a:buClr>
              <a:buSzPct val="100000"/>
            </a:pPr>
            <a:r>
              <a:rPr lang="en-US" dirty="0">
                <a:sym typeface="Arial"/>
              </a:rPr>
              <a:t>Council of Chief State School Officers</a:t>
            </a:r>
          </a:p>
          <a:p>
            <a:pPr marL="342900" marR="0" lvl="0" indent="-101600" algn="l" rtl="0">
              <a:lnSpc>
                <a:spcPct val="100000"/>
              </a:lnSpc>
              <a:spcBef>
                <a:spcPts val="0"/>
              </a:spcBef>
              <a:spcAft>
                <a:spcPts val="0"/>
              </a:spcAft>
              <a:buClr>
                <a:schemeClr val="dk1"/>
              </a:buClr>
              <a:buSzPct val="100000"/>
              <a:buFont typeface="Arial"/>
              <a:buChar char="•"/>
            </a:pPr>
            <a:endParaRPr lang="en-US" sz="2800" dirty="0"/>
          </a:p>
          <a:p>
            <a:pPr marL="342900" marR="0" lvl="0" indent="-101600" algn="l" rtl="0">
              <a:lnSpc>
                <a:spcPct val="100000"/>
              </a:lnSpc>
              <a:spcBef>
                <a:spcPts val="0"/>
              </a:spcBef>
              <a:spcAft>
                <a:spcPts val="0"/>
              </a:spcAft>
              <a:buClr>
                <a:schemeClr val="dk1"/>
              </a:buClr>
              <a:buSzPct val="100000"/>
              <a:buFont typeface="Arial"/>
              <a:buChar char="•"/>
            </a:pPr>
            <a:endParaRPr lang="en-US" sz="2800" b="0" i="0" u="none" strike="noStrike" cap="none" baseline="0" dirty="0">
              <a:solidFill>
                <a:srgbClr val="000000"/>
              </a:solidFill>
              <a:latin typeface="Arial"/>
              <a:ea typeface="Arial"/>
              <a:cs typeface="Arial"/>
              <a:sym typeface="Arial"/>
              <a:rtl val="0"/>
            </a:endParaRPr>
          </a:p>
        </p:txBody>
      </p:sp>
      <p:pic>
        <p:nvPicPr>
          <p:cNvPr id="2" name="Picture 1"/>
          <p:cNvPicPr>
            <a:picLocks noChangeAspect="1"/>
          </p:cNvPicPr>
          <p:nvPr/>
        </p:nvPicPr>
        <p:blipFill>
          <a:blip r:embed="rId3"/>
          <a:stretch>
            <a:fillRect/>
          </a:stretch>
        </p:blipFill>
        <p:spPr>
          <a:xfrm>
            <a:off x="2631635" y="3206121"/>
            <a:ext cx="3606800" cy="2247900"/>
          </a:xfrm>
          <a:prstGeom prst="rect">
            <a:avLst/>
          </a:prstGeom>
        </p:spPr>
      </p:pic>
      <p:sp>
        <p:nvSpPr>
          <p:cNvPr id="5" name="Title 1"/>
          <p:cNvSpPr txBox="1">
            <a:spLocks/>
          </p:cNvSpPr>
          <p:nvPr/>
        </p:nvSpPr>
        <p:spPr>
          <a:xfrm>
            <a:off x="457200" y="32702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History of the IMET</a:t>
            </a:r>
          </a:p>
        </p:txBody>
      </p:sp>
    </p:spTree>
    <p:extLst>
      <p:ext uri="{BB962C8B-B14F-4D97-AF65-F5344CB8AC3E}">
        <p14:creationId xmlns:p14="http://schemas.microsoft.com/office/powerpoint/2010/main" val="195706107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Shape 276"/>
          <p:cNvSpPr txBox="1"/>
          <p:nvPr/>
        </p:nvSpPr>
        <p:spPr>
          <a:xfrm>
            <a:off x="457200" y="1402814"/>
            <a:ext cx="8229600" cy="3490200"/>
          </a:xfrm>
          <a:prstGeom prst="rect">
            <a:avLst/>
          </a:prstGeom>
          <a:noFill/>
          <a:ln>
            <a:noFill/>
          </a:ln>
        </p:spPr>
        <p:txBody>
          <a:bodyPr lIns="91425" tIns="45700" rIns="91425" bIns="45700" anchor="t" anchorCtr="0">
            <a:noAutofit/>
          </a:bodyPr>
          <a:lstStyle/>
          <a:p>
            <a:pPr marL="342900" marR="0" lvl="0" indent="-342900">
              <a:lnSpc>
                <a:spcPct val="100000"/>
              </a:lnSpc>
              <a:spcBef>
                <a:spcPct val="20000"/>
              </a:spcBef>
              <a:spcAft>
                <a:spcPts val="0"/>
              </a:spcAft>
              <a:buClr>
                <a:srgbClr val="3F3F39"/>
              </a:buClr>
              <a:buSzPct val="100000"/>
              <a:buFont typeface="Arial"/>
              <a:buChar char="•"/>
            </a:pPr>
            <a:r>
              <a:rPr lang="en-US" sz="2400" dirty="0">
                <a:solidFill>
                  <a:srgbClr val="3F3F39"/>
                </a:solidFill>
                <a:latin typeface="Lucida Sans"/>
                <a:cs typeface="Lucida Sans"/>
                <a:sym typeface="Allerta"/>
              </a:rPr>
              <a:t>Common Core State Standards for English Language Arts &amp; Literacy in History/Social Studies, Science, and Technical Subjects</a:t>
            </a:r>
          </a:p>
          <a:p>
            <a:pPr marL="342900" marR="0" lvl="0" indent="-342900">
              <a:lnSpc>
                <a:spcPct val="100000"/>
              </a:lnSpc>
              <a:spcBef>
                <a:spcPct val="20000"/>
              </a:spcBef>
              <a:spcAft>
                <a:spcPts val="0"/>
              </a:spcAft>
              <a:buClr>
                <a:srgbClr val="3F3F39"/>
              </a:buClr>
              <a:buSzPct val="100000"/>
              <a:buFont typeface="Arial"/>
              <a:buChar char="•"/>
            </a:pPr>
            <a:endParaRPr lang="en-US" sz="1100" dirty="0">
              <a:solidFill>
                <a:srgbClr val="3F3F39"/>
              </a:solidFill>
              <a:latin typeface="Lucida Sans"/>
              <a:cs typeface="Lucida Sans"/>
              <a:sym typeface="Allerta"/>
            </a:endParaRPr>
          </a:p>
          <a:p>
            <a:pPr marL="342900" indent="-342900">
              <a:spcBef>
                <a:spcPct val="20000"/>
              </a:spcBef>
              <a:buClr>
                <a:srgbClr val="3F3F39"/>
              </a:buClr>
              <a:buSzPct val="100000"/>
              <a:buFont typeface="Arial"/>
              <a:buChar char="•"/>
            </a:pPr>
            <a:r>
              <a:rPr lang="en-US" sz="2400" dirty="0">
                <a:solidFill>
                  <a:srgbClr val="3F3F39"/>
                </a:solidFill>
                <a:latin typeface="Lucida Sans"/>
                <a:cs typeface="Lucida Sans"/>
                <a:sym typeface="Allerta"/>
              </a:rPr>
              <a:t>Supplement to Appendix A of the Common Core State Standards for ELA/Literacy: New Research on Text Complexity</a:t>
            </a:r>
          </a:p>
          <a:p>
            <a:pPr marL="0" marR="0" lvl="0" indent="0" algn="l" rtl="0">
              <a:lnSpc>
                <a:spcPct val="100000"/>
              </a:lnSpc>
              <a:spcBef>
                <a:spcPts val="480"/>
              </a:spcBef>
              <a:spcAft>
                <a:spcPts val="0"/>
              </a:spcAft>
              <a:buClr>
                <a:srgbClr val="3F3F39"/>
              </a:buClr>
              <a:buSzPct val="25000"/>
              <a:buFont typeface="Allerta"/>
              <a:buNone/>
            </a:pPr>
            <a:r>
              <a:rPr lang="en-US" sz="2400" b="0" i="0" u="none" strike="noStrike" cap="none" baseline="0" dirty="0">
                <a:solidFill>
                  <a:srgbClr val="3F3F39"/>
                </a:solidFill>
                <a:latin typeface="Allerta"/>
                <a:ea typeface="Allerta"/>
                <a:cs typeface="Allerta"/>
                <a:sym typeface="Allerta"/>
                <a:rtl val="0"/>
              </a:rPr>
              <a:t> </a:t>
            </a:r>
          </a:p>
        </p:txBody>
      </p:sp>
      <p:sp>
        <p:nvSpPr>
          <p:cNvPr id="277" name="Shape 277"/>
          <p:cNvSpPr txBox="1"/>
          <p:nvPr/>
        </p:nvSpPr>
        <p:spPr>
          <a:xfrm>
            <a:off x="3753853" y="2053389"/>
            <a:ext cx="4932947" cy="36896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Calibri"/>
              <a:ea typeface="Calibri"/>
              <a:cs typeface="Calibri"/>
              <a:sym typeface="Calibri"/>
              <a:rtl val="0"/>
            </a:endParaRPr>
          </a:p>
        </p:txBody>
      </p:sp>
      <p:sp>
        <p:nvSpPr>
          <p:cNvPr id="6" name="Title 1"/>
          <p:cNvSpPr txBox="1">
            <a:spLocks/>
          </p:cNvSpPr>
          <p:nvPr/>
        </p:nvSpPr>
        <p:spPr>
          <a:xfrm>
            <a:off x="457200" y="18762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IMET Sources</a:t>
            </a:r>
          </a:p>
        </p:txBody>
      </p:sp>
      <p:pic>
        <p:nvPicPr>
          <p:cNvPr id="2" name="Picture 1"/>
          <p:cNvPicPr>
            <a:picLocks noChangeAspect="1"/>
          </p:cNvPicPr>
          <p:nvPr/>
        </p:nvPicPr>
        <p:blipFill>
          <a:blip r:embed="rId3"/>
          <a:stretch>
            <a:fillRect/>
          </a:stretch>
        </p:blipFill>
        <p:spPr>
          <a:xfrm>
            <a:off x="4876800" y="4140200"/>
            <a:ext cx="3810000" cy="2133600"/>
          </a:xfrm>
          <a:prstGeom prst="rect">
            <a:avLst/>
          </a:prstGeom>
        </p:spPr>
      </p:pic>
    </p:spTree>
    <p:extLst>
      <p:ext uri="{BB962C8B-B14F-4D97-AF65-F5344CB8AC3E}">
        <p14:creationId xmlns:p14="http://schemas.microsoft.com/office/powerpoint/2010/main" val="363769829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Shape 285"/>
          <p:cNvSpPr txBox="1"/>
          <p:nvPr/>
        </p:nvSpPr>
        <p:spPr>
          <a:xfrm>
            <a:off x="457200" y="1414421"/>
            <a:ext cx="3296653" cy="3490200"/>
          </a:xfrm>
          <a:prstGeom prst="rect">
            <a:avLst/>
          </a:prstGeom>
          <a:noFill/>
          <a:ln>
            <a:noFill/>
          </a:ln>
        </p:spPr>
        <p:txBody>
          <a:bodyPr lIns="91425" tIns="45700" rIns="91425" bIns="45700" anchor="t" anchorCtr="0">
            <a:noAutofit/>
          </a:bodyPr>
          <a:lstStyle/>
          <a:p>
            <a:pPr marL="342900" indent="-342900">
              <a:spcBef>
                <a:spcPct val="20000"/>
              </a:spcBef>
              <a:buClr>
                <a:srgbClr val="3F3F39"/>
              </a:buClr>
              <a:buSzPct val="100000"/>
              <a:buFont typeface="Arial"/>
              <a:buChar char="•"/>
            </a:pPr>
            <a:r>
              <a:rPr lang="en-US" sz="2400" dirty="0">
                <a:solidFill>
                  <a:srgbClr val="3F3F39"/>
                </a:solidFill>
                <a:latin typeface="Lucida Sans"/>
                <a:cs typeface="Lucida Sans"/>
                <a:sym typeface="Arial"/>
              </a:rPr>
              <a:t>Purchasing or evaluating new materials</a:t>
            </a:r>
          </a:p>
          <a:p>
            <a:pPr marL="342900" indent="-342900">
              <a:spcBef>
                <a:spcPct val="20000"/>
              </a:spcBef>
              <a:buClr>
                <a:srgbClr val="3F3F39"/>
              </a:buClr>
              <a:buSzPct val="100000"/>
              <a:buFont typeface="Arial"/>
              <a:buChar char="•"/>
            </a:pPr>
            <a:r>
              <a:rPr lang="en-US" sz="2400" dirty="0">
                <a:solidFill>
                  <a:srgbClr val="3F3F39"/>
                </a:solidFill>
                <a:latin typeface="Lucida Sans"/>
                <a:cs typeface="Lucida Sans"/>
                <a:sym typeface="Arial"/>
              </a:rPr>
              <a:t>Evaluating materials currently in use</a:t>
            </a:r>
          </a:p>
          <a:p>
            <a:pPr marL="342900" indent="-342900">
              <a:spcBef>
                <a:spcPct val="20000"/>
              </a:spcBef>
              <a:buClr>
                <a:srgbClr val="3F3F39"/>
              </a:buClr>
              <a:buSzPct val="100000"/>
              <a:buFont typeface="Arial"/>
              <a:buChar char="•"/>
            </a:pPr>
            <a:r>
              <a:rPr lang="en-US" sz="2400" dirty="0">
                <a:solidFill>
                  <a:srgbClr val="3F3F39"/>
                </a:solidFill>
                <a:latin typeface="Lucida Sans"/>
                <a:cs typeface="Lucida Sans"/>
                <a:sym typeface="Arial"/>
              </a:rPr>
              <a:t>Developing materials</a:t>
            </a:r>
          </a:p>
          <a:p>
            <a:pPr marL="342900" indent="-342900">
              <a:spcBef>
                <a:spcPct val="20000"/>
              </a:spcBef>
              <a:buClr>
                <a:srgbClr val="3F3F39"/>
              </a:buClr>
              <a:buSzPct val="100000"/>
              <a:buFont typeface="Arial"/>
              <a:buChar char="•"/>
            </a:pPr>
            <a:r>
              <a:rPr lang="en-US" sz="2400" dirty="0">
                <a:solidFill>
                  <a:srgbClr val="3F3F39"/>
                </a:solidFill>
                <a:latin typeface="Lucida Sans"/>
                <a:cs typeface="Lucida Sans"/>
                <a:sym typeface="Arial"/>
              </a:rPr>
              <a:t>Understanding key design principles </a:t>
            </a:r>
          </a:p>
          <a:p>
            <a:pPr marL="342900" marR="0" lvl="0" indent="-190500" algn="l" rtl="0">
              <a:lnSpc>
                <a:spcPct val="100000"/>
              </a:lnSpc>
              <a:spcBef>
                <a:spcPts val="480"/>
              </a:spcBef>
              <a:spcAft>
                <a:spcPts val="0"/>
              </a:spcAft>
              <a:buClr>
                <a:schemeClr val="dk1"/>
              </a:buClr>
              <a:buFont typeface="Arial"/>
              <a:buNone/>
            </a:pPr>
            <a:endParaRPr sz="2200" b="0" i="0" u="none" strike="noStrike" cap="none" baseline="0" dirty="0">
              <a:solidFill>
                <a:srgbClr val="3F3F39"/>
              </a:solidFill>
              <a:latin typeface="Allerta"/>
              <a:ea typeface="Allerta"/>
              <a:cs typeface="Allerta"/>
              <a:sym typeface="Allerta"/>
              <a:rtl val="0"/>
            </a:endParaRPr>
          </a:p>
          <a:p>
            <a:pPr marL="0" marR="0" lvl="0" indent="0" algn="l" rtl="0">
              <a:lnSpc>
                <a:spcPct val="100000"/>
              </a:lnSpc>
              <a:spcBef>
                <a:spcPts val="480"/>
              </a:spcBef>
              <a:spcAft>
                <a:spcPts val="0"/>
              </a:spcAft>
              <a:buClr>
                <a:srgbClr val="3F3F39"/>
              </a:buClr>
              <a:buSzPct val="25000"/>
              <a:buFont typeface="Allerta"/>
              <a:buNone/>
            </a:pPr>
            <a:r>
              <a:rPr lang="en-US" sz="2200" b="0" i="0" u="none" strike="noStrike" cap="none" baseline="0" dirty="0">
                <a:solidFill>
                  <a:srgbClr val="3F3F39"/>
                </a:solidFill>
                <a:latin typeface="Allerta"/>
                <a:ea typeface="Allerta"/>
                <a:cs typeface="Allerta"/>
                <a:sym typeface="Allerta"/>
                <a:rtl val="0"/>
              </a:rPr>
              <a:t> </a:t>
            </a:r>
          </a:p>
        </p:txBody>
      </p:sp>
      <p:sp>
        <p:nvSpPr>
          <p:cNvPr id="286" name="Shape 286"/>
          <p:cNvSpPr txBox="1"/>
          <p:nvPr/>
        </p:nvSpPr>
        <p:spPr>
          <a:xfrm>
            <a:off x="3753853" y="2053389"/>
            <a:ext cx="4932947" cy="36896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Calibri"/>
              <a:ea typeface="Calibri"/>
              <a:cs typeface="Calibri"/>
              <a:sym typeface="Calibri"/>
              <a:rtl val="0"/>
            </a:endParaRPr>
          </a:p>
        </p:txBody>
      </p:sp>
      <p:sp>
        <p:nvSpPr>
          <p:cNvPr id="6" name="Title 1"/>
          <p:cNvSpPr txBox="1">
            <a:spLocks/>
          </p:cNvSpPr>
          <p:nvPr/>
        </p:nvSpPr>
        <p:spPr>
          <a:xfrm>
            <a:off x="457200" y="18762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When to Use the IMET</a:t>
            </a:r>
          </a:p>
        </p:txBody>
      </p:sp>
      <p:pic>
        <p:nvPicPr>
          <p:cNvPr id="8" name="Picture 7"/>
          <p:cNvPicPr>
            <a:picLocks noChangeAspect="1"/>
          </p:cNvPicPr>
          <p:nvPr/>
        </p:nvPicPr>
        <p:blipFill rotWithShape="1">
          <a:blip r:embed="rId3"/>
          <a:srcRect l="3055" t="6103" r="2669"/>
          <a:stretch/>
        </p:blipFill>
        <p:spPr>
          <a:xfrm>
            <a:off x="3497786" y="1559417"/>
            <a:ext cx="5646214" cy="3429000"/>
          </a:xfrm>
          <a:prstGeom prst="rect">
            <a:avLst/>
          </a:prstGeom>
        </p:spPr>
      </p:pic>
    </p:spTree>
    <p:extLst>
      <p:ext uri="{BB962C8B-B14F-4D97-AF65-F5344CB8AC3E}">
        <p14:creationId xmlns:p14="http://schemas.microsoft.com/office/powerpoint/2010/main" val="2558149065"/>
      </p:ext>
    </p:extLst>
  </p:cSld>
  <p:clrMapOvr>
    <a:masterClrMapping/>
  </p:clrMapOvr>
  <p:transition spd="slow">
    <p:cut/>
  </p:transition>
</p:sld>
</file>

<file path=ppt/theme/theme1.xml><?xml version="1.0" encoding="utf-8"?>
<a:theme xmlns:a="http://schemas.openxmlformats.org/drawingml/2006/main" name="SAP-ATC-PPT-Template-khkl (3)">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43530</TotalTime>
  <Words>12693</Words>
  <Application>Microsoft Office PowerPoint</Application>
  <PresentationFormat>On-screen Show (4:3)</PresentationFormat>
  <Paragraphs>954</Paragraphs>
  <Slides>58</Slides>
  <Notes>58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8" baseType="lpstr">
      <vt:lpstr>Allerta</vt:lpstr>
      <vt:lpstr>Arial</vt:lpstr>
      <vt:lpstr>Calibri</vt:lpstr>
      <vt:lpstr>Lucida Sans</vt:lpstr>
      <vt:lpstr>Noto Symbol</vt:lpstr>
      <vt:lpstr>Quattrocento Sans</vt:lpstr>
      <vt:lpstr>Tw Cen MT Condensed</vt:lpstr>
      <vt:lpstr>Wingdings</vt:lpstr>
      <vt:lpstr>SAP-ATC-PPT-Template-khkl (3)</vt:lpstr>
      <vt:lpstr>Document</vt:lpstr>
      <vt:lpstr>Reviewing Using the Instructional Materials Evaluation Tool: ELA</vt:lpstr>
      <vt:lpstr>Essential Questions </vt:lpstr>
      <vt:lpstr>PowerPoint Presentation</vt:lpstr>
      <vt:lpstr>The quality of instructional materials in our classrooms has a large impact on student learning.</vt:lpstr>
      <vt:lpstr>Agenda and Upcoming Modules</vt:lpstr>
      <vt:lpstr>Norms for Our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Everyone knows knowledge plays a role in comprehension, but how big of a role? </vt:lpstr>
      <vt:lpstr>The Baseball Study  Recht &amp; Leslie (1988)</vt:lpstr>
      <vt:lpstr>PowerPoint Presentation</vt:lpstr>
      <vt:lpstr>Activity: Color the Shifts</vt:lpstr>
      <vt:lpstr>PowerPoint Presentation</vt:lpstr>
      <vt:lpstr>PowerPoint Presentation</vt:lpstr>
      <vt:lpstr>Structure of the IMET</vt:lpstr>
      <vt:lpstr>Navigating the Tool: Begin with Section 1, Non-Negotiable Alignment Criteria</vt:lpstr>
      <vt:lpstr>Navigating the Tool: End with Evaluation Summary</vt:lpstr>
      <vt:lpstr>Non-Negotiable 1: High-quality Text</vt:lpstr>
      <vt:lpstr>PowerPoint Presentation</vt:lpstr>
      <vt:lpstr>  Metric 1A:   Anchor texts in the materials have the appropriate level of complexity for the grade as defined by the standards, according to quantitative and qualitative analysis.  </vt:lpstr>
      <vt:lpstr>What Makes a Text Complex?</vt:lpstr>
      <vt:lpstr>Analyzing Text Quality</vt:lpstr>
      <vt:lpstr>Analyzing Text Complexity: Quantitative</vt:lpstr>
      <vt:lpstr>PowerPoint Presentation</vt:lpstr>
      <vt:lpstr>Quantitative Text Complexity</vt:lpstr>
      <vt:lpstr>Qualitative Measures</vt:lpstr>
      <vt:lpstr>Text Complexity </vt:lpstr>
      <vt:lpstr>PowerPoint Presentation</vt:lpstr>
      <vt:lpstr>Tool: Grade-Band Placement</vt:lpstr>
      <vt:lpstr>PowerPoint Presentation</vt:lpstr>
      <vt:lpstr>PowerPoint Presentation</vt:lpstr>
      <vt:lpstr>Reader and Task Considerations</vt:lpstr>
      <vt:lpstr>PowerPoint Presentation</vt:lpstr>
      <vt:lpstr>Metric 1B: Anchor texts in the materials are of publishable quality and worthy of especially careful reading; they include a mix of informational texts and literature.</vt:lpstr>
      <vt:lpstr>How Does This Look in the IMET?</vt:lpstr>
      <vt:lpstr>  Example or Non-example?</vt:lpstr>
      <vt:lpstr>  Example or Non-example? </vt:lpstr>
      <vt:lpstr>    Example or Non-example?</vt:lpstr>
      <vt:lpstr>Rating</vt:lpstr>
      <vt:lpstr>Alignment Criterion 1:  Range and Quality of Texts</vt:lpstr>
      <vt:lpstr>PowerPoint Presentation</vt:lpstr>
      <vt:lpstr>Alignment Criterion 1A: Materials should reflect the balance of texts and instructional time called for in the Standards.</vt:lpstr>
      <vt:lpstr>Alignment Criterion 1B: A large majority of texts included in the instructional materials reflect the text characteristics and genres that are specifically required by the Standards at each grade level.</vt:lpstr>
      <vt:lpstr> Alignment Criterion 1C: Support materials for the anchor text(s) provide opportunities for students to engage in a range and volume of reading to achieve reading fluency of grade-level complex text as required by the Foundational Skills Standards.</vt:lpstr>
      <vt:lpstr>PowerPoint Presentation</vt:lpstr>
      <vt:lpstr>PowerPoint Presentation</vt:lpstr>
      <vt:lpstr>Let’s reach consensus:</vt:lpstr>
      <vt:lpstr>Essential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Pascale Joseph</cp:lastModifiedBy>
  <cp:revision>594</cp:revision>
  <cp:lastPrinted>2013-12-05T18:14:54Z</cp:lastPrinted>
  <dcterms:created xsi:type="dcterms:W3CDTF">2014-09-02T17:40:14Z</dcterms:created>
  <dcterms:modified xsi:type="dcterms:W3CDTF">2020-01-23T18:51:14Z</dcterms:modified>
</cp:coreProperties>
</file>