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521" r:id="rId2"/>
    <p:sldId id="522" r:id="rId3"/>
    <p:sldId id="523" r:id="rId4"/>
    <p:sldId id="524" r:id="rId5"/>
    <p:sldId id="525" r:id="rId6"/>
    <p:sldId id="526" r:id="rId7"/>
    <p:sldId id="455" r:id="rId8"/>
    <p:sldId id="327" r:id="rId9"/>
    <p:sldId id="531" r:id="rId10"/>
    <p:sldId id="332" r:id="rId11"/>
    <p:sldId id="450" r:id="rId12"/>
    <p:sldId id="417" r:id="rId13"/>
    <p:sldId id="418" r:id="rId14"/>
    <p:sldId id="474" r:id="rId15"/>
    <p:sldId id="446" r:id="rId16"/>
    <p:sldId id="501" r:id="rId17"/>
    <p:sldId id="500" r:id="rId18"/>
    <p:sldId id="502" r:id="rId19"/>
    <p:sldId id="503" r:id="rId20"/>
    <p:sldId id="466" r:id="rId21"/>
    <p:sldId id="467" r:id="rId22"/>
    <p:sldId id="376" r:id="rId23"/>
    <p:sldId id="377" r:id="rId24"/>
    <p:sldId id="457" r:id="rId25"/>
    <p:sldId id="492" r:id="rId26"/>
    <p:sldId id="540" r:id="rId27"/>
    <p:sldId id="404" r:id="rId28"/>
    <p:sldId id="422" r:id="rId29"/>
    <p:sldId id="458" r:id="rId30"/>
    <p:sldId id="420" r:id="rId31"/>
    <p:sldId id="405" r:id="rId32"/>
    <p:sldId id="536" r:id="rId33"/>
    <p:sldId id="519" r:id="rId34"/>
    <p:sldId id="520" r:id="rId35"/>
    <p:sldId id="537" r:id="rId36"/>
    <p:sldId id="506" r:id="rId37"/>
    <p:sldId id="530" r:id="rId38"/>
    <p:sldId id="529" r:id="rId39"/>
    <p:sldId id="532" r:id="rId40"/>
    <p:sldId id="539" r:id="rId41"/>
    <p:sldId id="508" r:id="rId42"/>
    <p:sldId id="535" r:id="rId43"/>
    <p:sldId id="527" r:id="rId44"/>
    <p:sldId id="538" r:id="rId45"/>
    <p:sldId id="452" r:id="rId46"/>
    <p:sldId id="469" r:id="rId47"/>
    <p:sldId id="490" r:id="rId48"/>
    <p:sldId id="49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 id="7" name="Emily" initials="EK" lastIdx="6" clrIdx="7"/>
  <p:cmAuthor id="1" name="Cathy Schmidt" initials="" lastIdx="30" clrIdx="1"/>
  <p:cmAuthor id="2" name="Admin" initials="A" lastIdx="17" clrIdx="2"/>
  <p:cmAuthor id="3" name="emk" initials="e" lastIdx="58" clrIdx="3"/>
  <p:cmAuthor id="4" name="Marni Greenstein" initials="MG" lastIdx="32" clrIdx="4"/>
  <p:cmAuthor id="5" name="Carey Swanson" initials="CS" lastIdx="162" clrIdx="5"/>
  <p:cmAuthor id="6" name="cswanson" initials="c"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a:srgbClr val="24A469"/>
    <a:srgbClr val="0E6641"/>
    <a:srgbClr val="000000"/>
    <a:srgbClr val="2B9650"/>
    <a:srgbClr val="23593E"/>
    <a:srgbClr val="FF1021"/>
    <a:srgbClr val="EC6302"/>
    <a:srgbClr val="416795"/>
    <a:srgbClr val="23A3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70870" autoAdjust="0"/>
  </p:normalViewPr>
  <p:slideViewPr>
    <p:cSldViewPr snapToGrid="0" snapToObjects="1">
      <p:cViewPr varScale="1">
        <p:scale>
          <a:sx n="51" d="100"/>
          <a:sy n="51" d="100"/>
        </p:scale>
        <p:origin x="1776" y="66"/>
      </p:cViewPr>
      <p:guideLst>
        <p:guide orient="horz" pos="3969"/>
        <p:guide orient="horz" pos="3006"/>
        <p:guide orient="horz" pos="3486"/>
        <p:guide pos="197"/>
      </p:guideLst>
    </p:cSldViewPr>
  </p:slideViewPr>
  <p:notesTextViewPr>
    <p:cViewPr>
      <p:scale>
        <a:sx n="100" d="100"/>
        <a:sy n="100" d="100"/>
      </p:scale>
      <p:origin x="0" y="0"/>
    </p:cViewPr>
  </p:notesTextViewPr>
  <p:notesViewPr>
    <p:cSldViewPr snapToGrid="0" snapToObjects="1">
      <p:cViewPr varScale="1">
        <p:scale>
          <a:sx n="111" d="100"/>
          <a:sy n="111" d="100"/>
        </p:scale>
        <p:origin x="-26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ECED33-859A-49EC-9132-C4217FA8BB1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A4BAC02-A922-41AC-A2CC-7FA2E4176FFF}">
      <dgm:prSet phldrT="[Text]" custT="1"/>
      <dgm:spPr/>
      <dgm:t>
        <a:bodyPr/>
        <a:lstStyle/>
        <a:p>
          <a:r>
            <a:rPr lang="en-US" sz="2400" dirty="0">
              <a:latin typeface="Lucida Sans" panose="020B0602030504020204" pitchFamily="34" charset="0"/>
            </a:rPr>
            <a:t>Tier 1</a:t>
          </a:r>
        </a:p>
      </dgm:t>
    </dgm:pt>
    <dgm:pt modelId="{D272AD97-05C0-4BE0-AC80-2E1F621F2A17}" type="parTrans" cxnId="{9467677D-B277-424C-A086-74323DB8E564}">
      <dgm:prSet/>
      <dgm:spPr/>
      <dgm:t>
        <a:bodyPr/>
        <a:lstStyle/>
        <a:p>
          <a:endParaRPr lang="en-US">
            <a:latin typeface="Lucida Sans" panose="020B0602030504020204" pitchFamily="34" charset="0"/>
          </a:endParaRPr>
        </a:p>
      </dgm:t>
    </dgm:pt>
    <dgm:pt modelId="{6EF30002-D1FE-43BC-B86B-0DF64078D8F5}" type="sibTrans" cxnId="{9467677D-B277-424C-A086-74323DB8E564}">
      <dgm:prSet/>
      <dgm:spPr/>
      <dgm:t>
        <a:bodyPr/>
        <a:lstStyle/>
        <a:p>
          <a:endParaRPr lang="en-US">
            <a:latin typeface="Lucida Sans" panose="020B0602030504020204" pitchFamily="34" charset="0"/>
          </a:endParaRPr>
        </a:p>
      </dgm:t>
    </dgm:pt>
    <dgm:pt modelId="{AF9836EE-E846-41C0-9E48-5C227105544A}">
      <dgm:prSet phldrT="[Text]" custT="1"/>
      <dgm:spPr/>
      <dgm:t>
        <a:bodyPr/>
        <a:lstStyle/>
        <a:p>
          <a:r>
            <a:rPr lang="en-US" sz="2400" dirty="0">
              <a:latin typeface="Lucida Sans" panose="020B0602030504020204" pitchFamily="34" charset="0"/>
            </a:rPr>
            <a:t>Tier 2</a:t>
          </a:r>
        </a:p>
      </dgm:t>
    </dgm:pt>
    <dgm:pt modelId="{E33A151B-13DE-4C95-9E95-6E26552A833C}" type="parTrans" cxnId="{6A6EE5FB-565E-4C9A-93E3-7B42E4633F69}">
      <dgm:prSet/>
      <dgm:spPr/>
      <dgm:t>
        <a:bodyPr/>
        <a:lstStyle/>
        <a:p>
          <a:endParaRPr lang="en-US">
            <a:latin typeface="Lucida Sans" panose="020B0602030504020204" pitchFamily="34" charset="0"/>
          </a:endParaRPr>
        </a:p>
      </dgm:t>
    </dgm:pt>
    <dgm:pt modelId="{4097259A-7328-4BE8-9F66-97225BD3BF3E}" type="sibTrans" cxnId="{6A6EE5FB-565E-4C9A-93E3-7B42E4633F69}">
      <dgm:prSet/>
      <dgm:spPr/>
      <dgm:t>
        <a:bodyPr/>
        <a:lstStyle/>
        <a:p>
          <a:endParaRPr lang="en-US">
            <a:latin typeface="Lucida Sans" panose="020B0602030504020204" pitchFamily="34" charset="0"/>
          </a:endParaRPr>
        </a:p>
      </dgm:t>
    </dgm:pt>
    <dgm:pt modelId="{B8C3D703-9B18-49CF-A737-9EF0C79B9C11}">
      <dgm:prSet phldrT="[Text]" custT="1"/>
      <dgm:spPr/>
      <dgm:t>
        <a:bodyPr/>
        <a:lstStyle/>
        <a:p>
          <a:r>
            <a:rPr lang="en-US" sz="2400" dirty="0">
              <a:latin typeface="Lucida Sans" panose="020B0602030504020204" pitchFamily="34" charset="0"/>
            </a:rPr>
            <a:t>Tier 3</a:t>
          </a:r>
        </a:p>
      </dgm:t>
    </dgm:pt>
    <dgm:pt modelId="{35A1E37E-DB8C-47B2-8324-0B371FDB7BC1}" type="parTrans" cxnId="{4A4886A8-803C-413F-9344-90A995F0B6AB}">
      <dgm:prSet/>
      <dgm:spPr/>
      <dgm:t>
        <a:bodyPr/>
        <a:lstStyle/>
        <a:p>
          <a:endParaRPr lang="en-US">
            <a:latin typeface="Lucida Sans" panose="020B0602030504020204" pitchFamily="34" charset="0"/>
          </a:endParaRPr>
        </a:p>
      </dgm:t>
    </dgm:pt>
    <dgm:pt modelId="{0D95979D-E45D-40B0-AF82-2263BB04617D}" type="sibTrans" cxnId="{4A4886A8-803C-413F-9344-90A995F0B6AB}">
      <dgm:prSet/>
      <dgm:spPr/>
      <dgm:t>
        <a:bodyPr/>
        <a:lstStyle/>
        <a:p>
          <a:endParaRPr lang="en-US">
            <a:latin typeface="Lucida Sans" panose="020B0602030504020204" pitchFamily="34" charset="0"/>
          </a:endParaRPr>
        </a:p>
      </dgm:t>
    </dgm:pt>
    <dgm:pt modelId="{DF0783B7-6275-49D7-B1B4-6944E31EE8F2}">
      <dgm:prSet custT="1"/>
      <dgm:spPr/>
      <dgm:t>
        <a:bodyPr/>
        <a:lstStyle/>
        <a:p>
          <a:pPr>
            <a:lnSpc>
              <a:spcPct val="100000"/>
            </a:lnSpc>
            <a:spcAft>
              <a:spcPts val="0"/>
            </a:spcAft>
          </a:pPr>
          <a:r>
            <a:rPr lang="en-US" sz="1600" dirty="0">
              <a:solidFill>
                <a:srgbClr val="3F3F39"/>
              </a:solidFill>
              <a:latin typeface="Lucida Sans" panose="020B0602030504020204" pitchFamily="34" charset="0"/>
            </a:rPr>
            <a:t>Words of everyday speech</a:t>
          </a:r>
        </a:p>
      </dgm:t>
    </dgm:pt>
    <dgm:pt modelId="{1EEB10C5-A668-4DC5-AE1B-158E21D7BF03}" type="parTrans" cxnId="{144B53F3-0DFB-4421-B811-28E228B525E8}">
      <dgm:prSet/>
      <dgm:spPr/>
      <dgm:t>
        <a:bodyPr/>
        <a:lstStyle/>
        <a:p>
          <a:endParaRPr lang="en-US">
            <a:latin typeface="Lucida Sans" panose="020B0602030504020204" pitchFamily="34" charset="0"/>
          </a:endParaRPr>
        </a:p>
      </dgm:t>
    </dgm:pt>
    <dgm:pt modelId="{A930C017-BA46-426C-80EE-6C7B6A1D3628}" type="sibTrans" cxnId="{144B53F3-0DFB-4421-B811-28E228B525E8}">
      <dgm:prSet/>
      <dgm:spPr/>
      <dgm:t>
        <a:bodyPr/>
        <a:lstStyle/>
        <a:p>
          <a:endParaRPr lang="en-US">
            <a:latin typeface="Lucida Sans" panose="020B0602030504020204" pitchFamily="34" charset="0"/>
          </a:endParaRPr>
        </a:p>
      </dgm:t>
    </dgm:pt>
    <dgm:pt modelId="{1CE754C3-2DBE-48BE-9B2E-BC567230E618}">
      <dgm:prSet custT="1"/>
      <dgm:spPr/>
      <dgm:t>
        <a:bodyPr/>
        <a:lstStyle/>
        <a:p>
          <a:r>
            <a:rPr lang="en-US" sz="1600" dirty="0">
              <a:solidFill>
                <a:srgbClr val="3F3F39"/>
              </a:solidFill>
              <a:latin typeface="Lucida Sans" panose="020B0602030504020204" pitchFamily="34" charset="0"/>
            </a:rPr>
            <a:t>Appear in a range of texts</a:t>
          </a:r>
        </a:p>
      </dgm:t>
    </dgm:pt>
    <dgm:pt modelId="{402CF49F-2CE4-47D8-922B-5BA38104A412}" type="parTrans" cxnId="{474FCB47-AFA4-47BF-AC4E-0D24FB5CDC96}">
      <dgm:prSet/>
      <dgm:spPr/>
      <dgm:t>
        <a:bodyPr/>
        <a:lstStyle/>
        <a:p>
          <a:endParaRPr lang="en-US">
            <a:latin typeface="Lucida Sans" panose="020B0602030504020204" pitchFamily="34" charset="0"/>
          </a:endParaRPr>
        </a:p>
      </dgm:t>
    </dgm:pt>
    <dgm:pt modelId="{0CFB448A-9A59-4C0C-BE31-1590F2C574EE}" type="sibTrans" cxnId="{474FCB47-AFA4-47BF-AC4E-0D24FB5CDC96}">
      <dgm:prSet/>
      <dgm:spPr/>
      <dgm:t>
        <a:bodyPr/>
        <a:lstStyle/>
        <a:p>
          <a:endParaRPr lang="en-US">
            <a:latin typeface="Lucida Sans" panose="020B0602030504020204" pitchFamily="34" charset="0"/>
          </a:endParaRPr>
        </a:p>
      </dgm:t>
    </dgm:pt>
    <dgm:pt modelId="{033DC8A5-BFD9-4739-BCEB-F6581B15571D}">
      <dgm:prSet custT="1"/>
      <dgm:spPr/>
      <dgm:t>
        <a:bodyPr/>
        <a:lstStyle/>
        <a:p>
          <a:r>
            <a:rPr lang="en-US" sz="1600" dirty="0">
              <a:solidFill>
                <a:srgbClr val="3F3F39"/>
              </a:solidFill>
              <a:latin typeface="Lucida Sans" panose="020B0602030504020204" pitchFamily="34" charset="0"/>
            </a:rPr>
            <a:t>Specific to a domain or field of study</a:t>
          </a:r>
        </a:p>
      </dgm:t>
    </dgm:pt>
    <dgm:pt modelId="{F58D4156-91B2-463F-AC72-87624F97FE88}" type="parTrans" cxnId="{50DAC604-F058-4E8E-95BF-7EE935FE6ECD}">
      <dgm:prSet/>
      <dgm:spPr/>
      <dgm:t>
        <a:bodyPr/>
        <a:lstStyle/>
        <a:p>
          <a:endParaRPr lang="en-US">
            <a:latin typeface="Lucida Sans" panose="020B0602030504020204" pitchFamily="34" charset="0"/>
          </a:endParaRPr>
        </a:p>
      </dgm:t>
    </dgm:pt>
    <dgm:pt modelId="{A66506EF-DB45-43DC-9783-87CCA768E2A3}" type="sibTrans" cxnId="{50DAC604-F058-4E8E-95BF-7EE935FE6ECD}">
      <dgm:prSet/>
      <dgm:spPr/>
      <dgm:t>
        <a:bodyPr/>
        <a:lstStyle/>
        <a:p>
          <a:endParaRPr lang="en-US">
            <a:latin typeface="Lucida Sans" panose="020B0602030504020204" pitchFamily="34" charset="0"/>
          </a:endParaRPr>
        </a:p>
      </dgm:t>
    </dgm:pt>
    <dgm:pt modelId="{82005064-35A3-4606-802E-F190C1637B4A}">
      <dgm:prSet custT="1"/>
      <dgm:spPr/>
      <dgm:t>
        <a:bodyPr/>
        <a:lstStyle/>
        <a:p>
          <a:r>
            <a:rPr lang="en-US" sz="1600" dirty="0">
              <a:solidFill>
                <a:srgbClr val="3F3F39"/>
              </a:solidFill>
              <a:latin typeface="Lucida Sans" panose="020B0602030504020204" pitchFamily="34" charset="0"/>
            </a:rPr>
            <a:t>Ex: lava, amoeba, legislature, aorta, circumference</a:t>
          </a:r>
        </a:p>
      </dgm:t>
    </dgm:pt>
    <dgm:pt modelId="{A79E3486-86A6-4BFE-8E04-AAD67F97AF8A}" type="parTrans" cxnId="{FD54C8FC-BE9A-4645-805F-208755B8355C}">
      <dgm:prSet/>
      <dgm:spPr/>
      <dgm:t>
        <a:bodyPr/>
        <a:lstStyle/>
        <a:p>
          <a:endParaRPr lang="en-US">
            <a:latin typeface="Lucida Sans" panose="020B0602030504020204" pitchFamily="34" charset="0"/>
          </a:endParaRPr>
        </a:p>
      </dgm:t>
    </dgm:pt>
    <dgm:pt modelId="{56D69D83-FD83-4C33-9748-840EF4E75983}" type="sibTrans" cxnId="{FD54C8FC-BE9A-4645-805F-208755B8355C}">
      <dgm:prSet/>
      <dgm:spPr/>
      <dgm:t>
        <a:bodyPr/>
        <a:lstStyle/>
        <a:p>
          <a:endParaRPr lang="en-US">
            <a:latin typeface="Lucida Sans" panose="020B0602030504020204" pitchFamily="34" charset="0"/>
          </a:endParaRPr>
        </a:p>
      </dgm:t>
    </dgm:pt>
    <dgm:pt modelId="{B215692C-9881-4E4F-97D3-A6F5C2328D59}">
      <dgm:prSet custT="1"/>
      <dgm:spPr/>
      <dgm:t>
        <a:bodyPr/>
        <a:lstStyle/>
        <a:p>
          <a:r>
            <a:rPr lang="en-US" sz="1600" dirty="0">
              <a:solidFill>
                <a:srgbClr val="3F3F39"/>
              </a:solidFill>
              <a:latin typeface="Lucida Sans" panose="020B0602030504020204" pitchFamily="34" charset="0"/>
            </a:rPr>
            <a:t>Ex: relative, accumulate, formulate, specificity</a:t>
          </a:r>
        </a:p>
      </dgm:t>
    </dgm:pt>
    <dgm:pt modelId="{A45E1C31-35DC-4670-9193-6EFBF90FE4B3}" type="parTrans" cxnId="{D38276CE-8E57-4E8D-8498-07854006ADCA}">
      <dgm:prSet/>
      <dgm:spPr/>
      <dgm:t>
        <a:bodyPr/>
        <a:lstStyle/>
        <a:p>
          <a:endParaRPr lang="en-US">
            <a:latin typeface="Lucida Sans" panose="020B0602030504020204" pitchFamily="34" charset="0"/>
          </a:endParaRPr>
        </a:p>
      </dgm:t>
    </dgm:pt>
    <dgm:pt modelId="{1A29EA1E-FE2A-4779-B62A-C595AFF6587F}" type="sibTrans" cxnId="{D38276CE-8E57-4E8D-8498-07854006ADCA}">
      <dgm:prSet/>
      <dgm:spPr/>
      <dgm:t>
        <a:bodyPr/>
        <a:lstStyle/>
        <a:p>
          <a:endParaRPr lang="en-US">
            <a:latin typeface="Lucida Sans" panose="020B0602030504020204" pitchFamily="34" charset="0"/>
          </a:endParaRPr>
        </a:p>
      </dgm:t>
    </dgm:pt>
    <dgm:pt modelId="{706605F5-B921-4AA7-B891-6504E3750D7E}">
      <dgm:prSet custT="1"/>
      <dgm:spPr/>
      <dgm:t>
        <a:bodyPr/>
        <a:lstStyle/>
        <a:p>
          <a:pPr>
            <a:lnSpc>
              <a:spcPct val="100000"/>
            </a:lnSpc>
            <a:spcAft>
              <a:spcPts val="0"/>
            </a:spcAft>
          </a:pPr>
          <a:r>
            <a:rPr lang="en-US" sz="1600" dirty="0">
              <a:solidFill>
                <a:srgbClr val="3F3F39"/>
              </a:solidFill>
              <a:latin typeface="Lucida Sans" panose="020B0602030504020204" pitchFamily="34" charset="0"/>
            </a:rPr>
            <a:t>Ex: chair, book, drive	</a:t>
          </a:r>
        </a:p>
      </dgm:t>
    </dgm:pt>
    <dgm:pt modelId="{9CEB4212-2996-4039-8901-895CE811279C}" type="parTrans" cxnId="{2686EFAF-973D-4BA7-BF7A-FB9FB317D96E}">
      <dgm:prSet/>
      <dgm:spPr/>
      <dgm:t>
        <a:bodyPr/>
        <a:lstStyle/>
        <a:p>
          <a:endParaRPr lang="en-US">
            <a:latin typeface="Lucida Sans" panose="020B0602030504020204" pitchFamily="34" charset="0"/>
          </a:endParaRPr>
        </a:p>
      </dgm:t>
    </dgm:pt>
    <dgm:pt modelId="{9523DB4D-012A-43EA-BDEE-7E7820491B71}" type="sibTrans" cxnId="{2686EFAF-973D-4BA7-BF7A-FB9FB317D96E}">
      <dgm:prSet/>
      <dgm:spPr/>
      <dgm:t>
        <a:bodyPr/>
        <a:lstStyle/>
        <a:p>
          <a:endParaRPr lang="en-US">
            <a:latin typeface="Lucida Sans" panose="020B0602030504020204" pitchFamily="34" charset="0"/>
          </a:endParaRPr>
        </a:p>
      </dgm:t>
    </dgm:pt>
    <dgm:pt modelId="{F035933A-72BF-4D6C-9925-F02BF5FDDEBB}" type="pres">
      <dgm:prSet presAssocID="{D8ECED33-859A-49EC-9132-C4217FA8BB1A}" presName="Name0" presStyleCnt="0">
        <dgm:presLayoutVars>
          <dgm:dir/>
          <dgm:animLvl val="lvl"/>
          <dgm:resizeHandles val="exact"/>
        </dgm:presLayoutVars>
      </dgm:prSet>
      <dgm:spPr/>
    </dgm:pt>
    <dgm:pt modelId="{4A749794-3403-41FA-87E9-25500DBC05F4}" type="pres">
      <dgm:prSet presAssocID="{FA4BAC02-A922-41AC-A2CC-7FA2E4176FFF}" presName="composite" presStyleCnt="0"/>
      <dgm:spPr/>
    </dgm:pt>
    <dgm:pt modelId="{66E12794-1441-44A5-BCC4-B729BC34C0AD}" type="pres">
      <dgm:prSet presAssocID="{FA4BAC02-A922-41AC-A2CC-7FA2E4176FFF}" presName="parTx" presStyleLbl="alignNode1" presStyleIdx="0" presStyleCnt="3">
        <dgm:presLayoutVars>
          <dgm:chMax val="0"/>
          <dgm:chPref val="0"/>
          <dgm:bulletEnabled val="1"/>
        </dgm:presLayoutVars>
      </dgm:prSet>
      <dgm:spPr/>
    </dgm:pt>
    <dgm:pt modelId="{64A2C6C0-45B6-440D-948B-6E5FAFA833B0}" type="pres">
      <dgm:prSet presAssocID="{FA4BAC02-A922-41AC-A2CC-7FA2E4176FFF}" presName="desTx" presStyleLbl="alignAccFollowNode1" presStyleIdx="0" presStyleCnt="3">
        <dgm:presLayoutVars>
          <dgm:bulletEnabled val="1"/>
        </dgm:presLayoutVars>
      </dgm:prSet>
      <dgm:spPr/>
    </dgm:pt>
    <dgm:pt modelId="{F770E5D6-4DC7-4786-92C7-B8CC922DD501}" type="pres">
      <dgm:prSet presAssocID="{6EF30002-D1FE-43BC-B86B-0DF64078D8F5}" presName="space" presStyleCnt="0"/>
      <dgm:spPr/>
    </dgm:pt>
    <dgm:pt modelId="{F48DF427-CF94-4885-848E-A5DC28B72273}" type="pres">
      <dgm:prSet presAssocID="{AF9836EE-E846-41C0-9E48-5C227105544A}" presName="composite" presStyleCnt="0"/>
      <dgm:spPr/>
    </dgm:pt>
    <dgm:pt modelId="{CE12DF8A-313C-4685-AE9B-9B02645C9AD0}" type="pres">
      <dgm:prSet presAssocID="{AF9836EE-E846-41C0-9E48-5C227105544A}" presName="parTx" presStyleLbl="alignNode1" presStyleIdx="1" presStyleCnt="3">
        <dgm:presLayoutVars>
          <dgm:chMax val="0"/>
          <dgm:chPref val="0"/>
          <dgm:bulletEnabled val="1"/>
        </dgm:presLayoutVars>
      </dgm:prSet>
      <dgm:spPr/>
    </dgm:pt>
    <dgm:pt modelId="{2A2DDB38-903C-4ADD-8939-DD13E39C27C3}" type="pres">
      <dgm:prSet presAssocID="{AF9836EE-E846-41C0-9E48-5C227105544A}" presName="desTx" presStyleLbl="alignAccFollowNode1" presStyleIdx="1" presStyleCnt="3">
        <dgm:presLayoutVars>
          <dgm:bulletEnabled val="1"/>
        </dgm:presLayoutVars>
      </dgm:prSet>
      <dgm:spPr/>
    </dgm:pt>
    <dgm:pt modelId="{3F01DEBF-6AB1-49B7-8B2B-93BA5526792D}" type="pres">
      <dgm:prSet presAssocID="{4097259A-7328-4BE8-9F66-97225BD3BF3E}" presName="space" presStyleCnt="0"/>
      <dgm:spPr/>
    </dgm:pt>
    <dgm:pt modelId="{0A6B5648-1F8A-4781-A7E3-7997728FCB6F}" type="pres">
      <dgm:prSet presAssocID="{B8C3D703-9B18-49CF-A737-9EF0C79B9C11}" presName="composite" presStyleCnt="0"/>
      <dgm:spPr/>
    </dgm:pt>
    <dgm:pt modelId="{AE87A21E-FB07-4D85-ABDB-16BB07276EE2}" type="pres">
      <dgm:prSet presAssocID="{B8C3D703-9B18-49CF-A737-9EF0C79B9C11}" presName="parTx" presStyleLbl="alignNode1" presStyleIdx="2" presStyleCnt="3">
        <dgm:presLayoutVars>
          <dgm:chMax val="0"/>
          <dgm:chPref val="0"/>
          <dgm:bulletEnabled val="1"/>
        </dgm:presLayoutVars>
      </dgm:prSet>
      <dgm:spPr/>
    </dgm:pt>
    <dgm:pt modelId="{EA2CBCA6-6011-41B6-B73E-9ECAACC742F4}" type="pres">
      <dgm:prSet presAssocID="{B8C3D703-9B18-49CF-A737-9EF0C79B9C11}" presName="desTx" presStyleLbl="alignAccFollowNode1" presStyleIdx="2" presStyleCnt="3">
        <dgm:presLayoutVars>
          <dgm:bulletEnabled val="1"/>
        </dgm:presLayoutVars>
      </dgm:prSet>
      <dgm:spPr/>
    </dgm:pt>
  </dgm:ptLst>
  <dgm:cxnLst>
    <dgm:cxn modelId="{50DAC604-F058-4E8E-95BF-7EE935FE6ECD}" srcId="{B8C3D703-9B18-49CF-A737-9EF0C79B9C11}" destId="{033DC8A5-BFD9-4739-BCEB-F6581B15571D}" srcOrd="0" destOrd="0" parTransId="{F58D4156-91B2-463F-AC72-87624F97FE88}" sibTransId="{A66506EF-DB45-43DC-9783-87CCA768E2A3}"/>
    <dgm:cxn modelId="{827F210B-481A-944B-99AD-D94BC58D4818}" type="presOf" srcId="{DF0783B7-6275-49D7-B1B4-6944E31EE8F2}" destId="{64A2C6C0-45B6-440D-948B-6E5FAFA833B0}" srcOrd="0" destOrd="0" presId="urn:microsoft.com/office/officeart/2005/8/layout/hList1"/>
    <dgm:cxn modelId="{6BCA4732-49FF-E841-B2D3-D4BC8AC4E887}" type="presOf" srcId="{B215692C-9881-4E4F-97D3-A6F5C2328D59}" destId="{2A2DDB38-903C-4ADD-8939-DD13E39C27C3}" srcOrd="0" destOrd="1" presId="urn:microsoft.com/office/officeart/2005/8/layout/hList1"/>
    <dgm:cxn modelId="{A2E40541-33EB-5746-B064-25A2F20D4B59}" type="presOf" srcId="{82005064-35A3-4606-802E-F190C1637B4A}" destId="{EA2CBCA6-6011-41B6-B73E-9ECAACC742F4}" srcOrd="0" destOrd="1" presId="urn:microsoft.com/office/officeart/2005/8/layout/hList1"/>
    <dgm:cxn modelId="{474FCB47-AFA4-47BF-AC4E-0D24FB5CDC96}" srcId="{AF9836EE-E846-41C0-9E48-5C227105544A}" destId="{1CE754C3-2DBE-48BE-9B2E-BC567230E618}" srcOrd="0" destOrd="0" parTransId="{402CF49F-2CE4-47D8-922B-5BA38104A412}" sibTransId="{0CFB448A-9A59-4C0C-BE31-1590F2C574EE}"/>
    <dgm:cxn modelId="{D149EC67-D384-7E4A-B829-9B593EF6745A}" type="presOf" srcId="{D8ECED33-859A-49EC-9132-C4217FA8BB1A}" destId="{F035933A-72BF-4D6C-9925-F02BF5FDDEBB}" srcOrd="0" destOrd="0" presId="urn:microsoft.com/office/officeart/2005/8/layout/hList1"/>
    <dgm:cxn modelId="{EFB55C58-E258-FF4E-AFE1-563680B54989}" type="presOf" srcId="{033DC8A5-BFD9-4739-BCEB-F6581B15571D}" destId="{EA2CBCA6-6011-41B6-B73E-9ECAACC742F4}" srcOrd="0" destOrd="0" presId="urn:microsoft.com/office/officeart/2005/8/layout/hList1"/>
    <dgm:cxn modelId="{9467677D-B277-424C-A086-74323DB8E564}" srcId="{D8ECED33-859A-49EC-9132-C4217FA8BB1A}" destId="{FA4BAC02-A922-41AC-A2CC-7FA2E4176FFF}" srcOrd="0" destOrd="0" parTransId="{D272AD97-05C0-4BE0-AC80-2E1F621F2A17}" sibTransId="{6EF30002-D1FE-43BC-B86B-0DF64078D8F5}"/>
    <dgm:cxn modelId="{E6376AA2-8266-2849-9C04-664B13904F56}" type="presOf" srcId="{706605F5-B921-4AA7-B891-6504E3750D7E}" destId="{64A2C6C0-45B6-440D-948B-6E5FAFA833B0}" srcOrd="0" destOrd="1" presId="urn:microsoft.com/office/officeart/2005/8/layout/hList1"/>
    <dgm:cxn modelId="{E0746FA8-5B0F-5F45-95F3-9E669EE07AEE}" type="presOf" srcId="{FA4BAC02-A922-41AC-A2CC-7FA2E4176FFF}" destId="{66E12794-1441-44A5-BCC4-B729BC34C0AD}" srcOrd="0" destOrd="0" presId="urn:microsoft.com/office/officeart/2005/8/layout/hList1"/>
    <dgm:cxn modelId="{4A4886A8-803C-413F-9344-90A995F0B6AB}" srcId="{D8ECED33-859A-49EC-9132-C4217FA8BB1A}" destId="{B8C3D703-9B18-49CF-A737-9EF0C79B9C11}" srcOrd="2" destOrd="0" parTransId="{35A1E37E-DB8C-47B2-8324-0B371FDB7BC1}" sibTransId="{0D95979D-E45D-40B0-AF82-2263BB04617D}"/>
    <dgm:cxn modelId="{2686EFAF-973D-4BA7-BF7A-FB9FB317D96E}" srcId="{FA4BAC02-A922-41AC-A2CC-7FA2E4176FFF}" destId="{706605F5-B921-4AA7-B891-6504E3750D7E}" srcOrd="1" destOrd="0" parTransId="{9CEB4212-2996-4039-8901-895CE811279C}" sibTransId="{9523DB4D-012A-43EA-BDEE-7E7820491B71}"/>
    <dgm:cxn modelId="{6C6FF9C9-D31E-E94B-883D-79802B53E5DE}" type="presOf" srcId="{AF9836EE-E846-41C0-9E48-5C227105544A}" destId="{CE12DF8A-313C-4685-AE9B-9B02645C9AD0}" srcOrd="0" destOrd="0" presId="urn:microsoft.com/office/officeart/2005/8/layout/hList1"/>
    <dgm:cxn modelId="{D38276CE-8E57-4E8D-8498-07854006ADCA}" srcId="{AF9836EE-E846-41C0-9E48-5C227105544A}" destId="{B215692C-9881-4E4F-97D3-A6F5C2328D59}" srcOrd="1" destOrd="0" parTransId="{A45E1C31-35DC-4670-9193-6EFBF90FE4B3}" sibTransId="{1A29EA1E-FE2A-4779-B62A-C595AFF6587F}"/>
    <dgm:cxn modelId="{FFE692DF-F9C6-E148-BC9D-E30B50258C75}" type="presOf" srcId="{B8C3D703-9B18-49CF-A737-9EF0C79B9C11}" destId="{AE87A21E-FB07-4D85-ABDB-16BB07276EE2}" srcOrd="0" destOrd="0" presId="urn:microsoft.com/office/officeart/2005/8/layout/hList1"/>
    <dgm:cxn modelId="{1AB072E0-FB55-6345-BE2D-FA3A17E429DF}" type="presOf" srcId="{1CE754C3-2DBE-48BE-9B2E-BC567230E618}" destId="{2A2DDB38-903C-4ADD-8939-DD13E39C27C3}" srcOrd="0" destOrd="0" presId="urn:microsoft.com/office/officeart/2005/8/layout/hList1"/>
    <dgm:cxn modelId="{144B53F3-0DFB-4421-B811-28E228B525E8}" srcId="{FA4BAC02-A922-41AC-A2CC-7FA2E4176FFF}" destId="{DF0783B7-6275-49D7-B1B4-6944E31EE8F2}" srcOrd="0" destOrd="0" parTransId="{1EEB10C5-A668-4DC5-AE1B-158E21D7BF03}" sibTransId="{A930C017-BA46-426C-80EE-6C7B6A1D3628}"/>
    <dgm:cxn modelId="{6A6EE5FB-565E-4C9A-93E3-7B42E4633F69}" srcId="{D8ECED33-859A-49EC-9132-C4217FA8BB1A}" destId="{AF9836EE-E846-41C0-9E48-5C227105544A}" srcOrd="1" destOrd="0" parTransId="{E33A151B-13DE-4C95-9E95-6E26552A833C}" sibTransId="{4097259A-7328-4BE8-9F66-97225BD3BF3E}"/>
    <dgm:cxn modelId="{FD54C8FC-BE9A-4645-805F-208755B8355C}" srcId="{B8C3D703-9B18-49CF-A737-9EF0C79B9C11}" destId="{82005064-35A3-4606-802E-F190C1637B4A}" srcOrd="1" destOrd="0" parTransId="{A79E3486-86A6-4BFE-8E04-AAD67F97AF8A}" sibTransId="{56D69D83-FD83-4C33-9748-840EF4E75983}"/>
    <dgm:cxn modelId="{FB57EF33-7586-2248-B7C0-184E0CAFE923}" type="presParOf" srcId="{F035933A-72BF-4D6C-9925-F02BF5FDDEBB}" destId="{4A749794-3403-41FA-87E9-25500DBC05F4}" srcOrd="0" destOrd="0" presId="urn:microsoft.com/office/officeart/2005/8/layout/hList1"/>
    <dgm:cxn modelId="{3AB3E80F-2B31-6041-811B-800FEAD130D0}" type="presParOf" srcId="{4A749794-3403-41FA-87E9-25500DBC05F4}" destId="{66E12794-1441-44A5-BCC4-B729BC34C0AD}" srcOrd="0" destOrd="0" presId="urn:microsoft.com/office/officeart/2005/8/layout/hList1"/>
    <dgm:cxn modelId="{A656C438-38A0-784D-B976-E017A5079351}" type="presParOf" srcId="{4A749794-3403-41FA-87E9-25500DBC05F4}" destId="{64A2C6C0-45B6-440D-948B-6E5FAFA833B0}" srcOrd="1" destOrd="0" presId="urn:microsoft.com/office/officeart/2005/8/layout/hList1"/>
    <dgm:cxn modelId="{26E6DEB7-3D17-F649-8C32-E2FFDA1100B1}" type="presParOf" srcId="{F035933A-72BF-4D6C-9925-F02BF5FDDEBB}" destId="{F770E5D6-4DC7-4786-92C7-B8CC922DD501}" srcOrd="1" destOrd="0" presId="urn:microsoft.com/office/officeart/2005/8/layout/hList1"/>
    <dgm:cxn modelId="{3C5F0B90-4082-D242-B0D7-A9C7237EE051}" type="presParOf" srcId="{F035933A-72BF-4D6C-9925-F02BF5FDDEBB}" destId="{F48DF427-CF94-4885-848E-A5DC28B72273}" srcOrd="2" destOrd="0" presId="urn:microsoft.com/office/officeart/2005/8/layout/hList1"/>
    <dgm:cxn modelId="{4730804E-AEA2-3B47-B1ED-F00A5BCAB5F4}" type="presParOf" srcId="{F48DF427-CF94-4885-848E-A5DC28B72273}" destId="{CE12DF8A-313C-4685-AE9B-9B02645C9AD0}" srcOrd="0" destOrd="0" presId="urn:microsoft.com/office/officeart/2005/8/layout/hList1"/>
    <dgm:cxn modelId="{DE964753-7C90-624D-9BA7-B14D1346793F}" type="presParOf" srcId="{F48DF427-CF94-4885-848E-A5DC28B72273}" destId="{2A2DDB38-903C-4ADD-8939-DD13E39C27C3}" srcOrd="1" destOrd="0" presId="urn:microsoft.com/office/officeart/2005/8/layout/hList1"/>
    <dgm:cxn modelId="{987DD027-E444-084B-BC4E-D5D82D179A17}" type="presParOf" srcId="{F035933A-72BF-4D6C-9925-F02BF5FDDEBB}" destId="{3F01DEBF-6AB1-49B7-8B2B-93BA5526792D}" srcOrd="3" destOrd="0" presId="urn:microsoft.com/office/officeart/2005/8/layout/hList1"/>
    <dgm:cxn modelId="{7DA4587E-C372-3F49-9D94-D6DC082E4A6A}" type="presParOf" srcId="{F035933A-72BF-4D6C-9925-F02BF5FDDEBB}" destId="{0A6B5648-1F8A-4781-A7E3-7997728FCB6F}" srcOrd="4" destOrd="0" presId="urn:microsoft.com/office/officeart/2005/8/layout/hList1"/>
    <dgm:cxn modelId="{8DD9F589-E717-5F40-8EBC-1FBDDCB8FE2B}" type="presParOf" srcId="{0A6B5648-1F8A-4781-A7E3-7997728FCB6F}" destId="{AE87A21E-FB07-4D85-ABDB-16BB07276EE2}" srcOrd="0" destOrd="0" presId="urn:microsoft.com/office/officeart/2005/8/layout/hList1"/>
    <dgm:cxn modelId="{4FAB7755-434D-0B46-8986-D31524A90839}" type="presParOf" srcId="{0A6B5648-1F8A-4781-A7E3-7997728FCB6F}" destId="{EA2CBCA6-6011-41B6-B73E-9ECAACC742F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12794-1441-44A5-BCC4-B729BC34C0AD}">
      <dsp:nvSpPr>
        <dsp:cNvPr id="0" name=""/>
        <dsp:cNvSpPr/>
      </dsp:nvSpPr>
      <dsp:spPr>
        <a:xfrm>
          <a:off x="2159" y="1442"/>
          <a:ext cx="2105833" cy="633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Lucida Sans" panose="020B0602030504020204" pitchFamily="34" charset="0"/>
            </a:rPr>
            <a:t>Tier 1</a:t>
          </a:r>
        </a:p>
      </dsp:txBody>
      <dsp:txXfrm>
        <a:off x="2159" y="1442"/>
        <a:ext cx="2105833" cy="633600"/>
      </dsp:txXfrm>
    </dsp:sp>
    <dsp:sp modelId="{64A2C6C0-45B6-440D-948B-6E5FAFA833B0}">
      <dsp:nvSpPr>
        <dsp:cNvPr id="0" name=""/>
        <dsp:cNvSpPr/>
      </dsp:nvSpPr>
      <dsp:spPr>
        <a:xfrm>
          <a:off x="2159" y="635042"/>
          <a:ext cx="2105833" cy="154560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0"/>
            </a:spcAft>
            <a:buChar char="•"/>
          </a:pPr>
          <a:r>
            <a:rPr lang="en-US" sz="1600" kern="1200" dirty="0">
              <a:solidFill>
                <a:srgbClr val="3F3F39"/>
              </a:solidFill>
              <a:latin typeface="Lucida Sans" panose="020B0602030504020204" pitchFamily="34" charset="0"/>
            </a:rPr>
            <a:t>Words of everyday speech</a:t>
          </a:r>
        </a:p>
        <a:p>
          <a:pPr marL="171450" lvl="1" indent="-171450" algn="l" defTabSz="711200">
            <a:lnSpc>
              <a:spcPct val="100000"/>
            </a:lnSpc>
            <a:spcBef>
              <a:spcPct val="0"/>
            </a:spcBef>
            <a:spcAft>
              <a:spcPts val="0"/>
            </a:spcAft>
            <a:buChar char="•"/>
          </a:pPr>
          <a:r>
            <a:rPr lang="en-US" sz="1600" kern="1200" dirty="0">
              <a:solidFill>
                <a:srgbClr val="3F3F39"/>
              </a:solidFill>
              <a:latin typeface="Lucida Sans" panose="020B0602030504020204" pitchFamily="34" charset="0"/>
            </a:rPr>
            <a:t>Ex: chair, book, drive	</a:t>
          </a:r>
        </a:p>
      </dsp:txBody>
      <dsp:txXfrm>
        <a:off x="2159" y="635042"/>
        <a:ext cx="2105833" cy="1545606"/>
      </dsp:txXfrm>
    </dsp:sp>
    <dsp:sp modelId="{CE12DF8A-313C-4685-AE9B-9B02645C9AD0}">
      <dsp:nvSpPr>
        <dsp:cNvPr id="0" name=""/>
        <dsp:cNvSpPr/>
      </dsp:nvSpPr>
      <dsp:spPr>
        <a:xfrm>
          <a:off x="2402810" y="1442"/>
          <a:ext cx="2105833"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Lucida Sans" panose="020B0602030504020204" pitchFamily="34" charset="0"/>
            </a:rPr>
            <a:t>Tier 2</a:t>
          </a:r>
        </a:p>
      </dsp:txBody>
      <dsp:txXfrm>
        <a:off x="2402810" y="1442"/>
        <a:ext cx="2105833" cy="633600"/>
      </dsp:txXfrm>
    </dsp:sp>
    <dsp:sp modelId="{2A2DDB38-903C-4ADD-8939-DD13E39C27C3}">
      <dsp:nvSpPr>
        <dsp:cNvPr id="0" name=""/>
        <dsp:cNvSpPr/>
      </dsp:nvSpPr>
      <dsp:spPr>
        <a:xfrm>
          <a:off x="2402810" y="635042"/>
          <a:ext cx="2105833" cy="154560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3F3F39"/>
              </a:solidFill>
              <a:latin typeface="Lucida Sans" panose="020B0602030504020204" pitchFamily="34" charset="0"/>
            </a:rPr>
            <a:t>Appear in a range of texts</a:t>
          </a:r>
        </a:p>
        <a:p>
          <a:pPr marL="171450" lvl="1" indent="-171450" algn="l" defTabSz="711200">
            <a:lnSpc>
              <a:spcPct val="90000"/>
            </a:lnSpc>
            <a:spcBef>
              <a:spcPct val="0"/>
            </a:spcBef>
            <a:spcAft>
              <a:spcPct val="15000"/>
            </a:spcAft>
            <a:buChar char="•"/>
          </a:pPr>
          <a:r>
            <a:rPr lang="en-US" sz="1600" kern="1200" dirty="0">
              <a:solidFill>
                <a:srgbClr val="3F3F39"/>
              </a:solidFill>
              <a:latin typeface="Lucida Sans" panose="020B0602030504020204" pitchFamily="34" charset="0"/>
            </a:rPr>
            <a:t>Ex: relative, accumulate, formulate, specificity</a:t>
          </a:r>
        </a:p>
      </dsp:txBody>
      <dsp:txXfrm>
        <a:off x="2402810" y="635042"/>
        <a:ext cx="2105833" cy="1545606"/>
      </dsp:txXfrm>
    </dsp:sp>
    <dsp:sp modelId="{AE87A21E-FB07-4D85-ABDB-16BB07276EE2}">
      <dsp:nvSpPr>
        <dsp:cNvPr id="0" name=""/>
        <dsp:cNvSpPr/>
      </dsp:nvSpPr>
      <dsp:spPr>
        <a:xfrm>
          <a:off x="4803460" y="1442"/>
          <a:ext cx="2105833" cy="633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Lucida Sans" panose="020B0602030504020204" pitchFamily="34" charset="0"/>
            </a:rPr>
            <a:t>Tier 3</a:t>
          </a:r>
        </a:p>
      </dsp:txBody>
      <dsp:txXfrm>
        <a:off x="4803460" y="1442"/>
        <a:ext cx="2105833" cy="633600"/>
      </dsp:txXfrm>
    </dsp:sp>
    <dsp:sp modelId="{EA2CBCA6-6011-41B6-B73E-9ECAACC742F4}">
      <dsp:nvSpPr>
        <dsp:cNvPr id="0" name=""/>
        <dsp:cNvSpPr/>
      </dsp:nvSpPr>
      <dsp:spPr>
        <a:xfrm>
          <a:off x="4803460" y="635042"/>
          <a:ext cx="2105833" cy="1545606"/>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3F3F39"/>
              </a:solidFill>
              <a:latin typeface="Lucida Sans" panose="020B0602030504020204" pitchFamily="34" charset="0"/>
            </a:rPr>
            <a:t>Specific to a domain or field of study</a:t>
          </a:r>
        </a:p>
        <a:p>
          <a:pPr marL="171450" lvl="1" indent="-171450" algn="l" defTabSz="711200">
            <a:lnSpc>
              <a:spcPct val="90000"/>
            </a:lnSpc>
            <a:spcBef>
              <a:spcPct val="0"/>
            </a:spcBef>
            <a:spcAft>
              <a:spcPct val="15000"/>
            </a:spcAft>
            <a:buChar char="•"/>
          </a:pPr>
          <a:r>
            <a:rPr lang="en-US" sz="1600" kern="1200" dirty="0">
              <a:solidFill>
                <a:srgbClr val="3F3F39"/>
              </a:solidFill>
              <a:latin typeface="Lucida Sans" panose="020B0602030504020204" pitchFamily="34" charset="0"/>
            </a:rPr>
            <a:t>Ex: lava, amoeba, legislature, aorta, circumference</a:t>
          </a:r>
        </a:p>
      </dsp:txBody>
      <dsp:txXfrm>
        <a:off x="4803460" y="635042"/>
        <a:ext cx="2105833" cy="154560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F892B-6627-994E-B68D-E99C83311AB5}" type="datetimeFigureOut">
              <a:rPr lang="en-US" smtClean="0"/>
              <a:t>1/23/2020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EF523-DFFF-3849-AB64-4EC8F28D8BCC}" type="slidenum">
              <a:rPr lang="en-US" smtClean="0"/>
              <a:t>‹#›</a:t>
            </a:fld>
            <a:endParaRPr lang="en-US" dirty="0"/>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1EAEE7-98CF-EA48-844B-D8A167580137}" type="datetimeFigureOut">
              <a:rPr lang="en-US" smtClean="0"/>
              <a:t>1/23/2020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D8A4C-6D1B-3B4B-98CA-A63C166858A7}" type="slidenum">
              <a:rPr lang="en-US" smtClean="0"/>
              <a:t>‹#›</a:t>
            </a:fld>
            <a:endParaRPr lang="en-US" dirty="0"/>
          </a:p>
        </p:txBody>
      </p:sp>
    </p:spTree>
    <p:extLst>
      <p:ext uri="{BB962C8B-B14F-4D97-AF65-F5344CB8AC3E}">
        <p14:creationId xmlns:p14="http://schemas.microsoft.com/office/powerpoint/2010/main" val="19275099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ifl.pitt.edu/index.php/educator_resources/video_library/ask_the_educator/lauren_resnick"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This module was last updated on October 2016.</a:t>
            </a:r>
          </a:p>
        </p:txBody>
      </p:sp>
      <p:sp>
        <p:nvSpPr>
          <p:cNvPr id="4" name="Slide Number Placeholder 3"/>
          <p:cNvSpPr>
            <a:spLocks noGrp="1"/>
          </p:cNvSpPr>
          <p:nvPr>
            <p:ph type="sldNum" sz="quarter" idx="10"/>
          </p:nvPr>
        </p:nvSpPr>
        <p:spPr/>
        <p:txBody>
          <a:bodyPr/>
          <a:lstStyle/>
          <a:p>
            <a:fld id="{87BD8A4C-6D1B-3B4B-98CA-A63C166858A7}" type="slidenum">
              <a:rPr lang="en-US" smtClean="0"/>
              <a:t>1</a:t>
            </a:fld>
            <a:endParaRPr lang="en-US" dirty="0"/>
          </a:p>
        </p:txBody>
      </p:sp>
    </p:spTree>
    <p:extLst>
      <p:ext uri="{BB962C8B-B14F-4D97-AF65-F5344CB8AC3E}">
        <p14:creationId xmlns:p14="http://schemas.microsoft.com/office/powerpoint/2010/main" val="4268972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 </a:t>
            </a:r>
          </a:p>
          <a:p>
            <a:r>
              <a:rPr lang="en-US" sz="1200" kern="1200" dirty="0">
                <a:solidFill>
                  <a:schemeClr val="tx1"/>
                </a:solidFill>
                <a:effectLst/>
                <a:latin typeface="+mn-lt"/>
                <a:ea typeface="+mn-ea"/>
                <a:cs typeface="+mn-cs"/>
              </a:rPr>
              <a:t>Text-dependent questions help students make meaning from text, solidify learning, and teach them how to better approach reading the next text.</a:t>
            </a:r>
          </a:p>
          <a:p>
            <a:endParaRPr lang="en-US" baseline="0" dirty="0"/>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Background: When surveying elementary basal programs, a large % of the questions asked of students were found to not be text dependent; that is, they could be answered without any evidence of having read.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criteria can be helpful in determining whether a question can be considered text dependent.</a:t>
            </a:r>
            <a:endParaRPr lang="en-US" b="1" dirty="0"/>
          </a:p>
        </p:txBody>
      </p:sp>
      <p:sp>
        <p:nvSpPr>
          <p:cNvPr id="4" name="Slide Number Placeholder 3"/>
          <p:cNvSpPr>
            <a:spLocks noGrp="1"/>
          </p:cNvSpPr>
          <p:nvPr>
            <p:ph type="sldNum" sz="quarter" idx="10"/>
          </p:nvPr>
        </p:nvSpPr>
        <p:spPr/>
        <p:txBody>
          <a:bodyPr/>
          <a:lstStyle/>
          <a:p>
            <a:fld id="{95FA5B0E-8558-45BD-B1C6-E80503665E4C}" type="slidenum">
              <a:rPr lang="en-US" smtClean="0"/>
              <a:t>10</a:t>
            </a:fld>
            <a:endParaRPr lang="en-US" dirty="0"/>
          </a:p>
        </p:txBody>
      </p:sp>
    </p:spTree>
    <p:extLst>
      <p:ext uri="{BB962C8B-B14F-4D97-AF65-F5344CB8AC3E}">
        <p14:creationId xmlns:p14="http://schemas.microsoft.com/office/powerpoint/2010/main" val="203965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Handout in packet on p. 3. There is animation added to show the first two numbers and click when ready to refer participants to the answer key.</a:t>
            </a:r>
          </a:p>
          <a:p>
            <a:endParaRPr lang="en-US" sz="1200" i="1" kern="1200" dirty="0">
              <a:solidFill>
                <a:schemeClr val="tx1"/>
              </a:solidFill>
              <a:effectLst/>
              <a:latin typeface="+mn-lt"/>
              <a:ea typeface="+mn-ea"/>
              <a:cs typeface="+mn-cs"/>
            </a:endParaRPr>
          </a:p>
          <a:p>
            <a:r>
              <a:rPr lang="en-US" b="1" dirty="0"/>
              <a:t>Big Idea: </a:t>
            </a:r>
          </a:p>
          <a:p>
            <a:r>
              <a:rPr lang="en-US" sz="1200" kern="1200" dirty="0">
                <a:solidFill>
                  <a:schemeClr val="tx1"/>
                </a:solidFill>
                <a:effectLst/>
                <a:latin typeface="+mn-lt"/>
                <a:ea typeface="+mn-ea"/>
                <a:cs typeface="+mn-cs"/>
              </a:rPr>
              <a:t>On the next page in your packet are some sample questions that could be paired with </a:t>
            </a:r>
            <a:r>
              <a:rPr lang="en-US" sz="1200" i="1" kern="1200" dirty="0">
                <a:solidFill>
                  <a:schemeClr val="tx1"/>
                </a:solidFill>
                <a:effectLst/>
                <a:latin typeface="+mn-lt"/>
                <a:ea typeface="+mn-ea"/>
                <a:cs typeface="+mn-cs"/>
              </a:rPr>
              <a:t>The Great Fire</a:t>
            </a:r>
            <a:r>
              <a:rPr lang="en-US" sz="1200" kern="1200" dirty="0">
                <a:solidFill>
                  <a:schemeClr val="tx1"/>
                </a:solidFill>
                <a:effectLst/>
                <a:latin typeface="+mn-lt"/>
                <a:ea typeface="+mn-ea"/>
                <a:cs typeface="+mn-cs"/>
              </a:rPr>
              <a:t> excerpt you read and worked with</a:t>
            </a:r>
            <a:r>
              <a:rPr lang="en-US" sz="1200" kern="1200" baseline="0" dirty="0">
                <a:solidFill>
                  <a:schemeClr val="tx1"/>
                </a:solidFill>
                <a:effectLst/>
                <a:latin typeface="+mn-lt"/>
                <a:ea typeface="+mn-ea"/>
                <a:cs typeface="+mn-cs"/>
              </a:rPr>
              <a:t> during the last session</a:t>
            </a:r>
            <a:r>
              <a:rPr lang="en-US" sz="1200" kern="1200" dirty="0">
                <a:solidFill>
                  <a:schemeClr val="tx1"/>
                </a:solidFill>
                <a:effectLst/>
                <a:latin typeface="+mn-lt"/>
                <a:ea typeface="+mn-ea"/>
                <a:cs typeface="+mn-cs"/>
              </a:rPr>
              <a:t>. </a:t>
            </a:r>
            <a:br>
              <a:rPr lang="en-US" baseline="0" dirty="0">
                <a:latin typeface="Calibri"/>
              </a:rPr>
            </a:br>
            <a:endParaRPr lang="en-US" baseline="0" dirty="0">
              <a:latin typeface="Calibri"/>
            </a:endParaRPr>
          </a:p>
          <a:p>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 to the handout on p. 3.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[Allow participants 10 minutes to evaluate the questions using the criteria listed on the handout to guide their analysis.] Are the questions text-dependent?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Debrief using the answer key and discuss any questions that prove difficult. </a:t>
            </a:r>
          </a:p>
        </p:txBody>
      </p:sp>
      <p:sp>
        <p:nvSpPr>
          <p:cNvPr id="4" name="Slide Number Placeholder 3"/>
          <p:cNvSpPr>
            <a:spLocks noGrp="1"/>
          </p:cNvSpPr>
          <p:nvPr>
            <p:ph type="sldNum" sz="quarter" idx="10"/>
          </p:nvPr>
        </p:nvSpPr>
        <p:spPr/>
        <p:txBody>
          <a:bodyPr/>
          <a:lstStyle/>
          <a:p>
            <a:fld id="{87BD8A4C-6D1B-3B4B-98CA-A63C166858A7}" type="slidenum">
              <a:rPr lang="en-US" smtClean="0"/>
              <a:t>11</a:t>
            </a:fld>
            <a:endParaRPr lang="en-US" dirty="0"/>
          </a:p>
        </p:txBody>
      </p:sp>
    </p:spTree>
    <p:extLst>
      <p:ext uri="{BB962C8B-B14F-4D97-AF65-F5344CB8AC3E}">
        <p14:creationId xmlns:p14="http://schemas.microsoft.com/office/powerpoint/2010/main" val="249334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Big Idea:</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Non-Negotiable 2 also requires that the vast majority of the text-dependent questions be text-specific. Text-specific questions are text-dependent questions tailored to the specific text under consideration and are an indication that they have been crafted to address the specific complexities of the text. They are a higher quality of question. </a:t>
            </a:r>
          </a:p>
          <a:p>
            <a:pPr marL="173736" marR="0" lvl="0" indent="-173736"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3736" marR="0" lvl="0" indent="-173736"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Details:</a:t>
            </a:r>
          </a:p>
          <a:p>
            <a:pPr marL="1737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Found on p. 7 in handout</a:t>
            </a:r>
          </a:p>
          <a:p>
            <a:pPr marL="1737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Text-specific questions are a type of text-dependent question. As with the relationship between a rectangle and a square: all squares are rectangles, but not all rectangles are squares. In the same way, all text-specific questions are text-dependent, but not all text-dependent questions are text-specific. </a:t>
            </a:r>
          </a:p>
          <a:p>
            <a:pPr marL="1737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These questions are unique to the text and cannot be applied to another text.</a:t>
            </a:r>
          </a:p>
          <a:p>
            <a:pPr marL="1737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standards call for questions which are text-dependent and text-specific. </a:t>
            </a:r>
            <a:endParaRPr lang="en-US" dirty="0"/>
          </a:p>
        </p:txBody>
      </p:sp>
      <p:sp>
        <p:nvSpPr>
          <p:cNvPr id="4" name="Slide Number Placeholder 3"/>
          <p:cNvSpPr>
            <a:spLocks noGrp="1"/>
          </p:cNvSpPr>
          <p:nvPr>
            <p:ph type="sldNum" sz="quarter" idx="10"/>
          </p:nvPr>
        </p:nvSpPr>
        <p:spPr/>
        <p:txBody>
          <a:bodyPr/>
          <a:lstStyle/>
          <a:p>
            <a:fld id="{57CA4621-35DE-434B-BEE3-2ECA5246E3B6}" type="slidenum">
              <a:rPr lang="en-US" smtClean="0"/>
              <a:pPr/>
              <a:t>12</a:t>
            </a:fld>
            <a:endParaRPr lang="en-US" dirty="0"/>
          </a:p>
        </p:txBody>
      </p:sp>
    </p:spTree>
    <p:extLst>
      <p:ext uri="{BB962C8B-B14F-4D97-AF65-F5344CB8AC3E}">
        <p14:creationId xmlns:p14="http://schemas.microsoft.com/office/powerpoint/2010/main" val="232830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145"/>
          <p:cNvSpPr>
            <a:spLocks noGrp="1" noRot="1" noChangeAspect="1" noTextEdit="1"/>
          </p:cNvSpPr>
          <p:nvPr>
            <p:ph type="sldImg" idx="2"/>
          </p:nvPr>
        </p:nvSpPr>
        <p:spPr>
          <a:noFill/>
          <a:ln>
            <a:headEnd/>
            <a:tailEnd/>
          </a:ln>
        </p:spPr>
      </p:sp>
      <p:sp>
        <p:nvSpPr>
          <p:cNvPr id="59395" name="Shape 146"/>
          <p:cNvSpPr txBox="1">
            <a:spLocks noGrp="1"/>
          </p:cNvSpPr>
          <p:nvPr>
            <p:ph type="body" idx="1"/>
          </p:nvPr>
        </p:nvSpPr>
        <p:spPr bwMode="auto">
          <a:xfrm>
            <a:off x="685800" y="4343403"/>
            <a:ext cx="5486400" cy="21236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tIns="45700" bIns="45700" numCol="1" anchor="t" compatLnSpc="1">
            <a:prstTxWarp prst="textNoShape">
              <a:avLst/>
            </a:prstTxWarp>
            <a:spAutoFit/>
          </a:bodyPr>
          <a:lstStyle/>
          <a:p>
            <a:pPr marL="173736" marR="0" lvl="0" indent="-173736" algn="l" defTabSz="914400" rtl="0" eaLnBrk="1" fontAlgn="auto" latinLnBrk="0" hangingPunct="1">
              <a:lnSpc>
                <a:spcPct val="100000"/>
              </a:lnSpc>
              <a:spcBef>
                <a:spcPct val="0"/>
              </a:spcBef>
              <a:spcAft>
                <a:spcPts val="0"/>
              </a:spcAft>
              <a:buClr>
                <a:srgbClr val="000000"/>
              </a:buClr>
              <a:buSzPct val="130000"/>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Big Idea:</a:t>
            </a:r>
          </a:p>
          <a:p>
            <a:pPr marL="0" marR="0" lvl="1" indent="0" algn="l" defTabSz="914400" rtl="0" eaLnBrk="1" fontAlgn="auto" latinLnBrk="0" hangingPunct="1">
              <a:lnSpc>
                <a:spcPct val="100000"/>
              </a:lnSpc>
              <a:spcBef>
                <a:spcPct val="0"/>
              </a:spcBef>
              <a:spcAft>
                <a:spcPts val="0"/>
              </a:spcAft>
              <a:buClr>
                <a:srgbClr val="000000"/>
              </a:buClr>
              <a:buSzPct val="130000"/>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Participants will be able to identify a text-specific question. Text-specific questions focus on  what is complex and worthy of study in this particular text. </a:t>
            </a:r>
          </a:p>
          <a:p>
            <a:pPr marL="173736" marR="0" lvl="1" indent="-173736" algn="l" defTabSz="914400" rtl="0" eaLnBrk="1" fontAlgn="auto" latinLnBrk="0" hangingPunct="1">
              <a:lnSpc>
                <a:spcPct val="100000"/>
              </a:lnSpc>
              <a:spcBef>
                <a:spcPct val="0"/>
              </a:spcBef>
              <a:spcAft>
                <a:spcPts val="0"/>
              </a:spcAft>
              <a:buClr>
                <a:srgbClr val="000000"/>
              </a:buClr>
              <a:buSzPct val="130000"/>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a:p>
            <a:pPr marL="173736" marR="0" lvl="0" indent="-173736" algn="l" defTabSz="914400" rtl="0" eaLnBrk="1" fontAlgn="auto" latinLnBrk="0" hangingPunct="1">
              <a:lnSpc>
                <a:spcPct val="100000"/>
              </a:lnSpc>
              <a:spcBef>
                <a:spcPct val="0"/>
              </a:spcBef>
              <a:spcAft>
                <a:spcPts val="0"/>
              </a:spcAft>
              <a:buClr>
                <a:srgbClr val="000000"/>
              </a:buClr>
              <a:buSzPct val="130000"/>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Details:</a:t>
            </a:r>
          </a:p>
          <a:p>
            <a:pPr marL="173736" marR="0" lvl="1" indent="-173736" algn="l" defTabSz="914400" rtl="0" eaLnBrk="1" fontAlgn="auto" latinLnBrk="0" hangingPunct="1">
              <a:lnSpc>
                <a:spcPct val="100000"/>
              </a:lnSpc>
              <a:spcBef>
                <a:spcPct val="0"/>
              </a:spcBef>
              <a:spcAft>
                <a:spcPts val="0"/>
              </a:spcAft>
              <a:buClr>
                <a:srgbClr val="000000"/>
              </a:buClr>
              <a:buSzPct val="13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Found on p. 7 in handout</a:t>
            </a: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a:p>
            <a:pPr marL="173736" marR="0" lvl="1" indent="-173736" algn="l" defTabSz="914400" rtl="0" eaLnBrk="1" fontAlgn="auto" latinLnBrk="0" hangingPunct="1">
              <a:lnSpc>
                <a:spcPct val="100000"/>
              </a:lnSpc>
              <a:spcBef>
                <a:spcPct val="0"/>
              </a:spcBef>
              <a:spcAft>
                <a:spcPts val="0"/>
              </a:spcAft>
              <a:buClr>
                <a:srgbClr val="000000"/>
              </a:buClr>
              <a:buSzPct val="13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These are all real life examples of other sorts of questions compared to a text-dependent one about the same text.</a:t>
            </a:r>
          </a:p>
          <a:p>
            <a:pPr marL="173736" marR="0" lvl="1" indent="-173736" algn="l" defTabSz="914400" rtl="0" eaLnBrk="1" fontAlgn="auto" latinLnBrk="0" hangingPunct="1">
              <a:lnSpc>
                <a:spcPct val="100000"/>
              </a:lnSpc>
              <a:spcBef>
                <a:spcPct val="0"/>
              </a:spcBef>
              <a:spcAft>
                <a:spcPts val="0"/>
              </a:spcAft>
              <a:buClr>
                <a:srgbClr val="000000"/>
              </a:buClr>
              <a:buSzPct val="130000"/>
              <a:buFont typeface="Arial" panose="020B0604020202020204" pitchFamily="34" charset="0"/>
              <a:buChar char="•"/>
              <a:tabLst/>
              <a:defRPr/>
            </a:pPr>
            <a:r>
              <a:rPr lang="en-US" baseline="0" dirty="0">
                <a:latin typeface="Arial" charset="0"/>
              </a:rPr>
              <a:t>It is easy for participants to see that the questions on the left side can be asked of any text, while the questions on the right can only be answered by reading the excerpt by Monk. </a:t>
            </a:r>
            <a:endParaRPr lang="en-US" dirty="0">
              <a:latin typeface="Arial" charset="0"/>
            </a:endParaRPr>
          </a:p>
        </p:txBody>
      </p:sp>
      <p:sp>
        <p:nvSpPr>
          <p:cNvPr id="59396" name="Shape 147"/>
          <p:cNvSpPr>
            <a:spLocks noGrp="1"/>
          </p:cNvSpPr>
          <p:nvPr>
            <p:ph type="sldNum" sz="quarter" idx="12"/>
          </p:nvPr>
        </p:nvSpPr>
        <p:spPr>
          <a:xfrm>
            <a:off x="3884614" y="8861901"/>
            <a:ext cx="2971800" cy="280514"/>
          </a:xfrm>
          <a:noFill/>
        </p:spPr>
        <p:txBody>
          <a:bodyPr tIns="45700"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SzPct val="25000"/>
              <a:buFont typeface="Arial" charset="0"/>
              <a:buNone/>
            </a:pPr>
            <a:r>
              <a:rPr lang="en-US" sz="1200" dirty="0"/>
              <a:t> </a:t>
            </a:r>
          </a:p>
        </p:txBody>
      </p:sp>
    </p:spTree>
    <p:extLst>
      <p:ext uri="{BB962C8B-B14F-4D97-AF65-F5344CB8AC3E}">
        <p14:creationId xmlns:p14="http://schemas.microsoft.com/office/powerpoint/2010/main" val="261337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a:t>
            </a:r>
            <a:r>
              <a:rPr lang="en-US" b="1" baseline="0" dirty="0"/>
              <a:t> Idea: </a:t>
            </a:r>
          </a:p>
          <a:p>
            <a:r>
              <a:rPr lang="en-US" b="0" baseline="0" dirty="0"/>
              <a:t>Non-Negotiable 2 not only requires questions be text dependent, but also that they must reflect the thinking required by the Standards for the grade level.  Students must have the opportunity to show and share their thinking by providing evidence both orally and in written assignments.  </a:t>
            </a:r>
          </a:p>
          <a:p>
            <a:endParaRPr lang="en-US" b="0" baseline="0" dirty="0"/>
          </a:p>
          <a:p>
            <a:r>
              <a:rPr lang="en-US" b="1" baseline="0" dirty="0"/>
              <a:t> </a:t>
            </a:r>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14</a:t>
            </a:fld>
            <a:endParaRPr lang="en-US" dirty="0"/>
          </a:p>
        </p:txBody>
      </p:sp>
    </p:spTree>
    <p:extLst>
      <p:ext uri="{BB962C8B-B14F-4D97-AF65-F5344CB8AC3E}">
        <p14:creationId xmlns:p14="http://schemas.microsoft.com/office/powerpoint/2010/main" val="2384345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2" name="Shape 5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Calibri"/>
              <a:buNone/>
            </a:pPr>
            <a:r>
              <a:rPr lang="en-US" sz="1100" b="1" i="0" u="none" strike="noStrike" cap="none" baseline="0" dirty="0">
                <a:solidFill>
                  <a:schemeClr val="dk1"/>
                </a:solidFill>
                <a:latin typeface="Calibri"/>
                <a:ea typeface="Calibri"/>
                <a:cs typeface="Calibri"/>
                <a:sym typeface="Calibri"/>
              </a:rPr>
              <a:t>Big Idea:</a:t>
            </a:r>
            <a:r>
              <a:rPr lang="en-US" sz="1100" b="0" i="0" u="none" strike="noStrike" cap="none" baseline="0" dirty="0">
                <a:solidFill>
                  <a:schemeClr val="dk1"/>
                </a:solidFill>
                <a:latin typeface="Allerta"/>
                <a:ea typeface="Allerta"/>
                <a:cs typeface="Allerta"/>
                <a:sym typeface="Allerta"/>
                <a:rtl val="0"/>
              </a:rPr>
              <a:t> </a:t>
            </a:r>
          </a:p>
          <a:p>
            <a:pPr marL="0" marR="0" lvl="0" indent="0" algn="l" rtl="0">
              <a:lnSpc>
                <a:spcPct val="80000"/>
              </a:lnSpc>
              <a:spcBef>
                <a:spcPts val="0"/>
              </a:spcBef>
              <a:buClr>
                <a:schemeClr val="dk1"/>
              </a:buClr>
              <a:buSzPct val="25000"/>
              <a:buFont typeface="Calibri"/>
              <a:buNone/>
            </a:pPr>
            <a:r>
              <a:rPr lang="en-US" sz="1200" kern="1200" dirty="0">
                <a:solidFill>
                  <a:schemeClr val="tx1"/>
                </a:solidFill>
                <a:effectLst/>
                <a:latin typeface="+mn-lt"/>
                <a:ea typeface="+mn-ea"/>
                <a:cs typeface="+mn-cs"/>
              </a:rPr>
              <a:t>In materials, consider what writing looks like in a way that requires students to demonstrate the thinking required of</a:t>
            </a:r>
            <a:r>
              <a:rPr lang="en-US" sz="1200" kern="1200" baseline="0" dirty="0">
                <a:solidFill>
                  <a:schemeClr val="tx1"/>
                </a:solidFill>
                <a:effectLst/>
                <a:latin typeface="+mn-lt"/>
                <a:ea typeface="+mn-ea"/>
                <a:cs typeface="+mn-cs"/>
              </a:rPr>
              <a:t> the standards.</a:t>
            </a:r>
            <a:br>
              <a:rPr lang="en-US" sz="1100" b="0" i="0" u="none" strike="noStrike" cap="none" baseline="0" dirty="0">
                <a:solidFill>
                  <a:schemeClr val="dk1"/>
                </a:solidFill>
                <a:latin typeface="Calibri"/>
                <a:ea typeface="Calibri"/>
                <a:cs typeface="Calibri"/>
                <a:sym typeface="Calibri"/>
              </a:rPr>
            </a:br>
            <a:endParaRPr sz="1100"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0"/>
              </a:spcBef>
              <a:buClr>
                <a:schemeClr val="dk1"/>
              </a:buClr>
              <a:buSzPct val="25000"/>
              <a:buFont typeface="Calibri"/>
              <a:buNone/>
            </a:pPr>
            <a:r>
              <a:rPr lang="en-US" sz="1100" b="1" i="0" u="none" strike="noStrike" cap="none" baseline="0" dirty="0">
                <a:solidFill>
                  <a:schemeClr val="dk1"/>
                </a:solidFill>
                <a:latin typeface="Calibri"/>
                <a:ea typeface="Calibri"/>
                <a:cs typeface="Calibri"/>
                <a:sym typeface="Calibri"/>
              </a:rPr>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 to your handout on p. 8.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High-quality text-dependent questions are the second non-negotiable criteria for aligned materials. While this resource</a:t>
            </a:r>
            <a:r>
              <a:rPr lang="en-US" sz="1200" kern="1200" baseline="0" dirty="0">
                <a:solidFill>
                  <a:schemeClr val="tx1"/>
                </a:solidFill>
                <a:effectLst/>
                <a:latin typeface="+mn-lt"/>
                <a:ea typeface="+mn-ea"/>
                <a:cs typeface="+mn-cs"/>
              </a:rPr>
              <a:t> is described as CC aligned, this writing prompt is a NON-example.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text dependency has been a relatively easy shift, in that we are seeing far more teaching and learning anchored in the text, there are fewer (though still some) non-examples, as shown here.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Say: “Take a moment to read the example. What do you notice about this task?  How could it be improved?”</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Some answers may include: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task does not require students to go back to the text or to demonstrate a deep understanding of what they have read. There is no direction to refer to any text(s) or to use evidence. It is not clear how the Venn diagram connects to the assignment.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example is also off because it assumes that if someone gets excited about playing with puppies,</a:t>
            </a:r>
            <a:r>
              <a:rPr lang="en-US" sz="1200" kern="1200" baseline="0" dirty="0">
                <a:solidFill>
                  <a:schemeClr val="tx1"/>
                </a:solidFill>
                <a:effectLst/>
                <a:latin typeface="+mn-lt"/>
                <a:ea typeface="+mn-ea"/>
                <a:cs typeface="+mn-cs"/>
              </a:rPr>
              <a:t> then </a:t>
            </a:r>
            <a:r>
              <a:rPr lang="en-US" sz="1200" kern="1200" dirty="0">
                <a:solidFill>
                  <a:schemeClr val="tx1"/>
                </a:solidFill>
                <a:effectLst/>
                <a:latin typeface="+mn-lt"/>
                <a:ea typeface="+mn-ea"/>
                <a:cs typeface="+mn-cs"/>
              </a:rPr>
              <a:t>they will have a positive attitude towards animals in general.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Although the instructions do not specifically require or call for evidence/using the text, these could be simply poor instructions.  Not sure what grade this is but where, other than the text, would these students likely get much information on this topic?  In other words– poor instructions are not the same as failure to require text-based evidence.  This example is likely just that.  </a:t>
            </a:r>
          </a:p>
        </p:txBody>
      </p:sp>
      <p:sp>
        <p:nvSpPr>
          <p:cNvPr id="523" name="Shape 5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15</a:t>
            </a:fld>
            <a:endParaRPr lang="en-US" sz="1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482427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In the handout</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the sample on the right is</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expanded to include the entire sample lesson.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Big</a:t>
            </a:r>
            <a:r>
              <a:rPr lang="en-US" sz="1200" b="1" kern="1200" baseline="0" dirty="0">
                <a:solidFill>
                  <a:schemeClr val="tx1"/>
                </a:solidFill>
                <a:effectLst/>
                <a:latin typeface="+mn-lt"/>
                <a:ea typeface="+mn-ea"/>
                <a:cs typeface="+mn-cs"/>
              </a:rPr>
              <a:t> Idea: </a:t>
            </a:r>
            <a:endParaRPr lang="en-US" sz="1200" b="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These two examples illustrate how writing expectations have shifted with the new Standards.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Details: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In handout, pp. 8-9</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Look</a:t>
            </a:r>
            <a:r>
              <a:rPr lang="en-US" sz="1200" kern="1200" baseline="0" dirty="0">
                <a:solidFill>
                  <a:schemeClr val="tx1"/>
                </a:solidFill>
                <a:effectLst/>
                <a:latin typeface="+mn-lt"/>
                <a:ea typeface="+mn-ea"/>
                <a:cs typeface="+mn-cs"/>
              </a:rPr>
              <a:t> at these two writing tasks: On the left is a grade 9 task as compared with (read aloud Document Based Questions, 2</a:t>
            </a:r>
            <a:r>
              <a:rPr lang="en-US" sz="1200" kern="1200" baseline="30000" dirty="0">
                <a:solidFill>
                  <a:schemeClr val="tx1"/>
                </a:solidFill>
                <a:effectLst/>
                <a:latin typeface="+mn-lt"/>
                <a:ea typeface="+mn-ea"/>
                <a:cs typeface="+mn-cs"/>
              </a:rPr>
              <a:t>nd</a:t>
            </a:r>
            <a:r>
              <a:rPr lang="en-US" sz="1200" kern="1200" baseline="0" dirty="0">
                <a:solidFill>
                  <a:schemeClr val="tx1"/>
                </a:solidFill>
                <a:effectLst/>
                <a:latin typeface="+mn-lt"/>
                <a:ea typeface="+mn-ea"/>
                <a:cs typeface="+mn-cs"/>
              </a:rPr>
              <a:t> grade task) on the right.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In the prompt on the left, which represents what we are moving from in instructional materials, students are asked to “choose a problem that deeply interests you.” The prompt is not text-dependent.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The second piece requires students to demonstrate a deep understanding of the central texts used in class.</a:t>
            </a:r>
            <a:r>
              <a:rPr lang="en-US" baseline="0" dirty="0"/>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Often writing activities consume more time than shorter answers to text-dependent questions.  Thus it is even more important these are text dependent, specific and aligned. The culminating assignment on the right falls after students have worked through the Core Knowledge Unit on the Asian civilizations. They’ve encountered read </a:t>
            </a:r>
            <a:r>
              <a:rPr lang="en-US" baseline="0" dirty="0" err="1"/>
              <a:t>alouds</a:t>
            </a:r>
            <a:r>
              <a:rPr lang="en-US" baseline="0" dirty="0"/>
              <a:t>, pictures and documents to build knowledge about the importance of water to the cultures, and are now supported in writing using the vocabulary of the unit.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The prompt on the left does not reference any text, nor does it support students in choosing or writing the essay. </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16</a:t>
            </a:fld>
            <a:endParaRPr lang="en-US" dirty="0"/>
          </a:p>
        </p:txBody>
      </p:sp>
    </p:spTree>
    <p:extLst>
      <p:ext uri="{BB962C8B-B14F-4D97-AF65-F5344CB8AC3E}">
        <p14:creationId xmlns:p14="http://schemas.microsoft.com/office/powerpoint/2010/main" val="3197966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b="0" dirty="0"/>
              <a:t>Non Negotiable 2 ,</a:t>
            </a:r>
            <a:r>
              <a:rPr lang="en-US" b="0" baseline="0" dirty="0"/>
              <a:t> Metric 2B, expects </a:t>
            </a:r>
            <a:r>
              <a:rPr lang="en-US" sz="1200" dirty="0">
                <a:latin typeface="Lucida Sans" panose="020B0602030504020204" pitchFamily="34" charset="0"/>
              </a:rPr>
              <a:t>evidence-based discussions and writing to support careful analyses, well-defended claims and the analytical</a:t>
            </a:r>
            <a:r>
              <a:rPr lang="en-US" sz="1200" baseline="0" dirty="0">
                <a:latin typeface="Lucida Sans" panose="020B0602030504020204" pitchFamily="34" charset="0"/>
              </a:rPr>
              <a:t> thinking required by the standards.</a:t>
            </a:r>
            <a:endParaRPr lang="en-US" b="0" dirty="0"/>
          </a:p>
          <a:p>
            <a:endParaRPr lang="en-US" dirty="0"/>
          </a:p>
          <a:p>
            <a:r>
              <a:rPr lang="en-US" b="1" dirty="0"/>
              <a:t>Details:</a:t>
            </a:r>
          </a:p>
          <a:p>
            <a:pPr marL="171450" indent="-171450">
              <a:buFont typeface="Arial" panose="020B0604020202020204" pitchFamily="34" charset="0"/>
              <a:buChar char="•"/>
            </a:pPr>
            <a:r>
              <a:rPr lang="en-US" dirty="0">
                <a:solidFill>
                  <a:schemeClr val="tx1"/>
                </a:solidFill>
              </a:rPr>
              <a:t>The CCSS demand that students directly engage with texts of sufficient complexity and make assertions about those texts based on textual evidence. Reading</a:t>
            </a:r>
            <a:r>
              <a:rPr lang="en-US" baseline="0" dirty="0">
                <a:solidFill>
                  <a:schemeClr val="tx1"/>
                </a:solidFill>
              </a:rPr>
              <a:t> </a:t>
            </a:r>
            <a:r>
              <a:rPr lang="en-US" dirty="0">
                <a:solidFill>
                  <a:schemeClr val="tx1"/>
                </a:solidFill>
              </a:rPr>
              <a:t>comprehension</a:t>
            </a:r>
            <a:r>
              <a:rPr lang="en-US" baseline="0" dirty="0">
                <a:solidFill>
                  <a:schemeClr val="tx1"/>
                </a:solidFill>
              </a:rPr>
              <a:t> tasks should provide students instruction and practice</a:t>
            </a:r>
            <a:r>
              <a:rPr lang="en-US" dirty="0">
                <a:solidFill>
                  <a:schemeClr val="tx1"/>
                </a:solidFill>
              </a:rPr>
              <a:t> aligned to standard 1 and at least one other standard as a foundation for text-based claims or inferences. Similarly, Writing Standard 9, which asks students to draw evidence from literary or informational texts to support analysis, reflection, and research, underlies standards-aligned writing tasks. With the exception of some narrative tasks, which will be discussed later, CCSS writing requires </a:t>
            </a:r>
            <a:r>
              <a:rPr lang="en-US" b="1" dirty="0">
                <a:solidFill>
                  <a:schemeClr val="tx1"/>
                </a:solidFill>
              </a:rPr>
              <a:t>writing to sources </a:t>
            </a:r>
            <a:r>
              <a:rPr lang="en-US" dirty="0">
                <a:solidFill>
                  <a:schemeClr val="tx1"/>
                </a:solidFill>
              </a:rPr>
              <a:t>in both instruction and assessment</a:t>
            </a:r>
            <a:r>
              <a:rPr lang="en-US" b="1" dirty="0">
                <a:solidFill>
                  <a:schemeClr val="tx1"/>
                </a:solidFill>
              </a:rPr>
              <a:t>.”</a:t>
            </a:r>
          </a:p>
          <a:p>
            <a:pPr marL="171450" indent="-171450">
              <a:buFont typeface="Arial"/>
              <a:buChar char="•"/>
            </a:pPr>
            <a:r>
              <a:rPr lang="en-US" dirty="0">
                <a:solidFill>
                  <a:schemeClr val="tx1"/>
                </a:solidFill>
              </a:rPr>
              <a:t>The </a:t>
            </a:r>
            <a:r>
              <a:rPr lang="en-US" b="1" dirty="0">
                <a:solidFill>
                  <a:schemeClr val="tx1"/>
                </a:solidFill>
              </a:rPr>
              <a:t>integration of reading and writing </a:t>
            </a:r>
            <a:r>
              <a:rPr lang="en-US" dirty="0">
                <a:solidFill>
                  <a:schemeClr val="tx1"/>
                </a:solidFill>
              </a:rPr>
              <a:t>is fundamental to the CCSS.  It is not only possible to align writing prompts to both reading and writing standards, but it’s also desirable.  Writing prompts</a:t>
            </a:r>
            <a:r>
              <a:rPr lang="en-US" baseline="0" dirty="0">
                <a:solidFill>
                  <a:schemeClr val="tx1"/>
                </a:solidFill>
              </a:rPr>
              <a:t> </a:t>
            </a:r>
            <a:r>
              <a:rPr lang="en-US" dirty="0">
                <a:solidFill>
                  <a:schemeClr val="tx1"/>
                </a:solidFill>
              </a:rPr>
              <a:t>should allow students ample opportunity to address questions across the domains. The reading standards, in fact, often provide the language used in the prompt itself, while the writing standards outline the mode of the response. Later today we’ll talk also about the integration of the Language standards with the Writing and Reading standards.”</a:t>
            </a:r>
          </a:p>
          <a:p>
            <a:pPr marL="171450" indent="-171450" defTabSz="903976">
              <a:buFont typeface="Arial" panose="020B0604020202020204" pitchFamily="34" charset="0"/>
              <a:buChar char="•"/>
              <a:defRPr/>
            </a:pPr>
            <a:endParaRPr lang="en-US" dirty="0">
              <a:solidFill>
                <a:schemeClr val="tx1"/>
              </a:solidFill>
            </a:endParaRPr>
          </a:p>
          <a:p>
            <a:pPr marL="171450" indent="-171450" defTabSz="903976">
              <a:buFont typeface="Arial" panose="020B0604020202020204" pitchFamily="34" charset="0"/>
              <a:buChar char="•"/>
              <a:defRPr/>
            </a:pPr>
            <a:r>
              <a:rPr lang="en-US" baseline="0" dirty="0">
                <a:solidFill>
                  <a:schemeClr val="tx1"/>
                </a:solidFill>
              </a:rPr>
              <a:t>This means reviewers must look for questions, tasks, and assignments that require discussion AND writing to ensure that both of these opportunities are present and prominent.  </a:t>
            </a:r>
            <a:endParaRPr lang="en-US" dirty="0">
              <a:solidFill>
                <a:schemeClr val="tx1"/>
              </a:solidFill>
            </a:endParaRPr>
          </a:p>
          <a:p>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4039D3E9-41A5-47FF-808A-084071081DD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56616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This activity requires advanced preparation. The prompts on Activity sheet on pp. 10-11 should be cut apart and readied to be passed out to small groups or partnerships. The activity can be adjusted to having partnerships discuss the prompts and indicate yes or no for text dependent on the sheet itself. Both the participant and facilitator packet includes the answer key on pp.</a:t>
            </a:r>
            <a:r>
              <a:rPr lang="en-US" sz="1200" i="1" kern="1200" baseline="0" dirty="0">
                <a:solidFill>
                  <a:schemeClr val="tx1"/>
                </a:solidFill>
                <a:effectLst/>
                <a:latin typeface="+mn-lt"/>
                <a:ea typeface="+mn-ea"/>
                <a:cs typeface="+mn-cs"/>
              </a:rPr>
              <a:t> 12-13</a:t>
            </a:r>
            <a:r>
              <a:rPr lang="en-US" sz="1200" i="1" kern="1200" dirty="0">
                <a:solidFill>
                  <a:schemeClr val="tx1"/>
                </a:solidFill>
                <a:effectLst/>
                <a:latin typeface="+mn-lt"/>
                <a:ea typeface="+mn-ea"/>
                <a:cs typeface="+mn-cs"/>
              </a:rPr>
              <a:t>. </a:t>
            </a:r>
          </a:p>
          <a:p>
            <a:endParaRPr lang="en-US" b="1" baseline="0" dirty="0"/>
          </a:p>
          <a:p>
            <a:r>
              <a:rPr lang="en-US" b="1" baseline="0" dirty="0"/>
              <a:t>Big Idea: </a:t>
            </a:r>
          </a:p>
          <a:p>
            <a:r>
              <a:rPr lang="en-US" sz="1200" kern="1200" dirty="0">
                <a:solidFill>
                  <a:schemeClr val="tx1"/>
                </a:solidFill>
                <a:effectLst/>
                <a:latin typeface="+mn-lt"/>
                <a:ea typeface="+mn-ea"/>
                <a:cs typeface="+mn-cs"/>
              </a:rPr>
              <a:t>As a materials reviewer, you will need to analyze prompts and writing assignments to ensure writing to sources is required. This ensures students are expected and taught how to meet the expectations of the CCSS.</a:t>
            </a:r>
          </a:p>
          <a:p>
            <a:endParaRPr lang="en-US" baseline="0" dirty="0"/>
          </a:p>
          <a:p>
            <a:r>
              <a:rPr lang="en-US" b="1" baseline="0" dirty="0"/>
              <a:t>Details: </a:t>
            </a:r>
            <a:r>
              <a:rPr lang="en-US" b="0" baseline="0" dirty="0"/>
              <a:t>(activity instructions)</a:t>
            </a:r>
            <a:endParaRPr lang="en-US" b="1"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&lt;On your tables (or in your packet on pp.</a:t>
            </a:r>
            <a:r>
              <a:rPr lang="en-US" sz="1200" kern="1200" baseline="0" dirty="0">
                <a:solidFill>
                  <a:schemeClr val="tx1"/>
                </a:solidFill>
                <a:effectLst/>
                <a:latin typeface="+mn-lt"/>
                <a:ea typeface="+mn-ea"/>
                <a:cs typeface="+mn-cs"/>
              </a:rPr>
              <a:t> 10-11</a:t>
            </a:r>
            <a:r>
              <a:rPr lang="en-US" sz="1200" kern="1200" dirty="0">
                <a:solidFill>
                  <a:schemeClr val="tx1"/>
                </a:solidFill>
                <a:effectLst/>
                <a:latin typeface="+mn-lt"/>
                <a:ea typeface="+mn-ea"/>
                <a:cs typeface="+mn-cs"/>
              </a:rPr>
              <a:t>) you’ll find a sampling of writing prompts. Work with your partner(s) to sort the prompts, discussing what makes them text-dependent or not. Take about 10 minutes to discuss the prompts and we’ll reconvene to discuss the activity.&gt;</a:t>
            </a:r>
          </a:p>
          <a:p>
            <a:endParaRPr lang="en-US" b="1" baseline="0" dirty="0"/>
          </a:p>
        </p:txBody>
      </p:sp>
      <p:sp>
        <p:nvSpPr>
          <p:cNvPr id="4" name="Slide Number Placeholder 3"/>
          <p:cNvSpPr>
            <a:spLocks noGrp="1"/>
          </p:cNvSpPr>
          <p:nvPr>
            <p:ph type="sldNum" sz="quarter" idx="10"/>
          </p:nvPr>
        </p:nvSpPr>
        <p:spPr/>
        <p:txBody>
          <a:bodyPr/>
          <a:lstStyle/>
          <a:p>
            <a:fld id="{4039D3E9-41A5-47FF-808A-084071081DD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511480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dirty="0"/>
              <a:t>Debrief the sorting/classifying activity. </a:t>
            </a:r>
          </a:p>
          <a:p>
            <a:endParaRPr lang="en-US" dirty="0"/>
          </a:p>
          <a:p>
            <a:r>
              <a:rPr lang="en-US" b="1" dirty="0"/>
              <a:t>Details:</a:t>
            </a:r>
            <a:endParaRPr lang="en-US"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Allow 5 minutes</a:t>
            </a:r>
            <a:r>
              <a:rPr lang="en-US" baseline="0" dirty="0"/>
              <a:t> for initial discussion.</a:t>
            </a:r>
            <a:r>
              <a:rPr lang="en-US" b="1" baseline="0" dirty="0"/>
              <a:t> </a:t>
            </a:r>
            <a:r>
              <a:rPr lang="en-US" b="0" baseline="0" dirty="0"/>
              <a:t>The answer key is in the handout packet on pp. 12-13.</a:t>
            </a:r>
            <a:endParaRPr lang="en-US" baseline="0" dirty="0"/>
          </a:p>
          <a:p>
            <a:pPr marL="171450" indent="-171450">
              <a:buFont typeface="Arial"/>
              <a:buChar char="•"/>
            </a:pPr>
            <a:r>
              <a:rPr lang="en-US" baseline="0" dirty="0"/>
              <a:t>Allow a few additional minutes of discussion once participants receive the answer key.</a:t>
            </a:r>
            <a:endParaRPr lang="en-US" dirty="0"/>
          </a:p>
        </p:txBody>
      </p:sp>
      <p:sp>
        <p:nvSpPr>
          <p:cNvPr id="4" name="Slide Number Placeholder 3"/>
          <p:cNvSpPr>
            <a:spLocks noGrp="1"/>
          </p:cNvSpPr>
          <p:nvPr>
            <p:ph type="sldNum" sz="quarter" idx="10"/>
          </p:nvPr>
        </p:nvSpPr>
        <p:spPr/>
        <p:txBody>
          <a:bodyPr/>
          <a:lstStyle/>
          <a:p>
            <a:fld id="{4039D3E9-41A5-47FF-808A-084071081DD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6751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Estimated</a:t>
            </a:r>
            <a:r>
              <a:rPr lang="en-US" sz="1200" b="0" i="1" kern="1200" baseline="0" dirty="0">
                <a:solidFill>
                  <a:schemeClr val="tx1"/>
                </a:solidFill>
                <a:effectLst/>
                <a:latin typeface="+mn-lt"/>
                <a:ea typeface="+mn-ea"/>
                <a:cs typeface="+mn-cs"/>
              </a:rPr>
              <a:t> time for slides 2-10</a:t>
            </a:r>
            <a:r>
              <a:rPr lang="en-US" sz="1200" b="0" i="1" kern="1200" baseline="0">
                <a:solidFill>
                  <a:schemeClr val="tx1"/>
                </a:solidFill>
                <a:effectLst/>
                <a:latin typeface="+mn-lt"/>
                <a:ea typeface="+mn-ea"/>
                <a:cs typeface="+mn-cs"/>
              </a:rPr>
              <a:t>: </a:t>
            </a:r>
            <a:r>
              <a:rPr lang="en-US" sz="1200" b="1" i="1" kern="1200" baseline="0">
                <a:solidFill>
                  <a:schemeClr val="tx1"/>
                </a:solidFill>
                <a:effectLst/>
                <a:latin typeface="+mn-lt"/>
                <a:ea typeface="+mn-ea"/>
                <a:cs typeface="+mn-cs"/>
              </a:rPr>
              <a:t>5-10 </a:t>
            </a:r>
            <a:r>
              <a:rPr lang="en-US" sz="1200" b="1" i="1" kern="1200" baseline="0" dirty="0">
                <a:solidFill>
                  <a:schemeClr val="tx1"/>
                </a:solidFill>
                <a:effectLst/>
                <a:latin typeface="+mn-lt"/>
                <a:ea typeface="+mn-ea"/>
                <a:cs typeface="+mn-cs"/>
              </a:rPr>
              <a:t>minutes (more if teams did not do 101)</a:t>
            </a:r>
            <a:endParaRPr lang="en-US" b="1" i="1" dirty="0"/>
          </a:p>
          <a:p>
            <a:endParaRPr lang="en-US" b="1" dirty="0"/>
          </a:p>
          <a:p>
            <a:r>
              <a:rPr lang="en-US" b="1" dirty="0"/>
              <a:t>Big</a:t>
            </a:r>
            <a:r>
              <a:rPr lang="en-US" b="1" baseline="0" dirty="0"/>
              <a:t> Idea</a:t>
            </a: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the overarching questions we’ll be considering as we move through the IMET training.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Details:</a:t>
            </a:r>
            <a:endParaRPr lang="en-US"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participants read over the Essential Questions (p.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you are here to learn as a future trainer of reviewers, a reviewer yourself, or as a learner, we’ll hope that you will ask questions, let us know if you don’t agree with something, and participate in conversations with your colleagues.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Looking at materials with a critical eye on content and alignment to standards, although done in the past, is more important than ever in ensuring our students are moving through the K-12 system and graduating ready for the demands of career and/or college.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major purpose while we are together is to build a deeper understanding of the IMET as a tool to analyze instructional material alignment to the Common Core State Standards (or any state college- and career-ready standards). </a:t>
            </a:r>
          </a:p>
          <a:p>
            <a:endParaRPr lang="en-US" baseline="0" dirty="0">
              <a:latin typeface="Calibri"/>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2</a:t>
            </a:fld>
            <a:endParaRPr lang="en-US" dirty="0"/>
          </a:p>
        </p:txBody>
      </p:sp>
    </p:spTree>
    <p:extLst>
      <p:ext uri="{BB962C8B-B14F-4D97-AF65-F5344CB8AC3E}">
        <p14:creationId xmlns:p14="http://schemas.microsoft.com/office/powerpoint/2010/main" val="2625127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Passages and question sets are in the handout packet. It is time to practice in some passages drawn from grade</a:t>
            </a:r>
            <a:r>
              <a:rPr lang="en-US" sz="1200" kern="1200" baseline="0" dirty="0">
                <a:solidFill>
                  <a:schemeClr val="tx1"/>
                </a:solidFill>
                <a:effectLst/>
                <a:latin typeface="+mn-lt"/>
                <a:ea typeface="+mn-ea"/>
                <a:cs typeface="+mn-cs"/>
              </a:rPr>
              <a:t> 5</a:t>
            </a:r>
            <a:r>
              <a:rPr lang="en-US" sz="1200" kern="1200" dirty="0">
                <a:solidFill>
                  <a:schemeClr val="tx1"/>
                </a:solidFill>
                <a:effectLst/>
                <a:latin typeface="+mn-lt"/>
                <a:ea typeface="+mn-ea"/>
                <a:cs typeface="+mn-cs"/>
              </a:rPr>
              <a:t> materials.</a:t>
            </a:r>
            <a:endParaRPr lang="en-US" baseline="0" dirty="0"/>
          </a:p>
          <a:p>
            <a:endParaRPr lang="en-US" baseline="0" dirty="0">
              <a:latin typeface="Calibri"/>
            </a:endParaRPr>
          </a:p>
          <a:p>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 to your handout,</a:t>
            </a:r>
            <a:r>
              <a:rPr lang="en-US" sz="1200" kern="1200" baseline="0" dirty="0">
                <a:solidFill>
                  <a:schemeClr val="tx1"/>
                </a:solidFill>
                <a:effectLst/>
                <a:latin typeface="+mn-lt"/>
                <a:ea typeface="+mn-ea"/>
                <a:cs typeface="+mn-cs"/>
              </a:rPr>
              <a:t> pp.</a:t>
            </a:r>
            <a:r>
              <a:rPr lang="en-US" sz="1200" kern="1200" dirty="0">
                <a:solidFill>
                  <a:schemeClr val="tx1"/>
                </a:solidFill>
                <a:effectLst/>
                <a:latin typeface="+mn-lt"/>
                <a:ea typeface="+mn-ea"/>
                <a:cs typeface="+mn-cs"/>
              </a:rPr>
              <a:t> 14-26.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your handout, there are two non-fiction lessons, Fossil Fish Found! and Earthquakes. Skim and annotate the passages and read the associated question sets. This is what reviewers are instructed to do with occasional sets of questions. Collect evidence – examples and non-examples of alignment from the questions and tasks.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8 -10 minutes to look at the Fossil Fish Found! and Earthquakes lessons. Skim the stories and look closely at the questions and tasks. Notice</a:t>
            </a:r>
            <a:r>
              <a:rPr lang="en-US" sz="1200" kern="1200" baseline="0" dirty="0">
                <a:solidFill>
                  <a:schemeClr val="tx1"/>
                </a:solidFill>
                <a:effectLst/>
                <a:latin typeface="+mn-lt"/>
                <a:ea typeface="+mn-ea"/>
                <a:cs typeface="+mn-cs"/>
              </a:rPr>
              <a:t> that, </a:t>
            </a:r>
            <a:r>
              <a:rPr lang="en-US" sz="1200" kern="1200" dirty="0">
                <a:solidFill>
                  <a:schemeClr val="tx1"/>
                </a:solidFill>
                <a:effectLst/>
                <a:latin typeface="+mn-lt"/>
                <a:ea typeface="+mn-ea"/>
                <a:cs typeface="+mn-cs"/>
              </a:rPr>
              <a:t>with the Earthquakes assignment, the </a:t>
            </a:r>
            <a:r>
              <a:rPr lang="en-US" sz="1200" kern="1200" dirty="0" err="1">
                <a:solidFill>
                  <a:schemeClr val="tx1"/>
                </a:solidFill>
                <a:effectLst/>
                <a:latin typeface="+mn-lt"/>
                <a:ea typeface="+mn-ea"/>
                <a:cs typeface="+mn-cs"/>
              </a:rPr>
              <a:t>notetaker</a:t>
            </a:r>
            <a:r>
              <a:rPr lang="en-US" sz="1200" kern="1200" dirty="0">
                <a:solidFill>
                  <a:schemeClr val="tx1"/>
                </a:solidFill>
                <a:effectLst/>
                <a:latin typeface="+mn-lt"/>
                <a:ea typeface="+mn-ea"/>
                <a:cs typeface="+mn-cs"/>
              </a:rPr>
              <a:t> students are to fill out is filled in (this is the teacher answer key). Students would be working to complete this organizer. Gather evidence of text dependency in the questions and tasks.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Debrief the evidence pairs found using the next slide.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Earthquakes piece is part of a grade 5 unit on natural disasters. The culminating unit task involves writing an opinion letter to describe how governments should respond to natural disasters. </a:t>
            </a:r>
          </a:p>
          <a:p>
            <a:pPr marL="171450" indent="-171450">
              <a:buFont typeface="Arial" panose="020B0604020202020204" pitchFamily="34" charset="0"/>
              <a:buChar char="•"/>
            </a:pPr>
            <a:endParaRPr lang="en-US" b="0" baseline="0" dirty="0"/>
          </a:p>
        </p:txBody>
      </p:sp>
      <p:sp>
        <p:nvSpPr>
          <p:cNvPr id="4" name="Slide Number Placeholder 3"/>
          <p:cNvSpPr>
            <a:spLocks noGrp="1"/>
          </p:cNvSpPr>
          <p:nvPr>
            <p:ph type="sldNum" sz="quarter" idx="10"/>
          </p:nvPr>
        </p:nvSpPr>
        <p:spPr/>
        <p:txBody>
          <a:bodyPr/>
          <a:lstStyle/>
          <a:p>
            <a:fld id="{87BD8A4C-6D1B-3B4B-98CA-A63C166858A7}" type="slidenum">
              <a:rPr lang="en-US" smtClean="0"/>
              <a:t>20</a:t>
            </a:fld>
            <a:endParaRPr lang="en-US" dirty="0"/>
          </a:p>
        </p:txBody>
      </p:sp>
    </p:spTree>
    <p:extLst>
      <p:ext uri="{BB962C8B-B14F-4D97-AF65-F5344CB8AC3E}">
        <p14:creationId xmlns:p14="http://schemas.microsoft.com/office/powerpoint/2010/main" val="2872238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sz="1200" kern="1200" dirty="0">
                <a:solidFill>
                  <a:schemeClr val="tx1"/>
                </a:solidFill>
                <a:effectLst/>
                <a:latin typeface="+mn-lt"/>
                <a:ea typeface="+mn-ea"/>
                <a:cs typeface="+mn-cs"/>
              </a:rPr>
              <a:t>Debrief their findings from Fossil Fish Found! and Earthquakes. </a:t>
            </a:r>
          </a:p>
          <a:p>
            <a:endParaRPr lang="en-US" baseline="0" dirty="0"/>
          </a:p>
          <a:p>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Remember that we have just looked at one passage from a submission. The IMET instructs teams to “dip in” and look closely at the quality of texts and the associated task sets every fourth story. So, conclusions about the whole program should not be drawn from one text and task. What we are looking for is quality across the year and years in any given set of materials.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Fossil Fish Found!: The questions in both examples are text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dependent. The questions associated with Fossil Fish Found! are very low-level and although they force students to use evidence from the text (RI.5.1), the level of thinking the students must do is not aligned with the intent of the Standards. The</a:t>
            </a:r>
            <a:r>
              <a:rPr lang="en-US" sz="1200" kern="1200" baseline="0" dirty="0">
                <a:solidFill>
                  <a:schemeClr val="tx1"/>
                </a:solidFill>
                <a:effectLst/>
                <a:latin typeface="+mn-lt"/>
                <a:ea typeface="+mn-ea"/>
                <a:cs typeface="+mn-cs"/>
              </a:rPr>
              <a:t> writing tasks associated are very low level, merely copying and matching names and letters.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Earthquakes: The questions associated with Earthquakes forces the students to consider the sequence of events and provide evidence from the text.  The task</a:t>
            </a:r>
            <a:r>
              <a:rPr lang="en-US" sz="1200" kern="1200" baseline="0" dirty="0">
                <a:solidFill>
                  <a:schemeClr val="tx1"/>
                </a:solidFill>
                <a:effectLst/>
                <a:latin typeface="+mn-lt"/>
                <a:ea typeface="+mn-ea"/>
                <a:cs typeface="+mn-cs"/>
              </a:rPr>
              <a:t> itself has students writing (use of </a:t>
            </a:r>
            <a:r>
              <a:rPr lang="en-US" sz="1200" kern="1200" baseline="0" dirty="0" err="1">
                <a:solidFill>
                  <a:schemeClr val="tx1"/>
                </a:solidFill>
                <a:effectLst/>
                <a:latin typeface="+mn-lt"/>
                <a:ea typeface="+mn-ea"/>
                <a:cs typeface="+mn-cs"/>
              </a:rPr>
              <a:t>notetaker</a:t>
            </a:r>
            <a:r>
              <a:rPr lang="en-US" sz="1200" kern="1200" baseline="0" dirty="0">
                <a:solidFill>
                  <a:schemeClr val="tx1"/>
                </a:solidFill>
                <a:effectLst/>
                <a:latin typeface="+mn-lt"/>
                <a:ea typeface="+mn-ea"/>
                <a:cs typeface="+mn-cs"/>
              </a:rPr>
              <a:t>), while the Fossil Fish tasks have matching work done by hand, not actual student thinking through writing.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we move into the alignment criteria, we’ll take a deeper dive into the quality of questions and tasks. </a:t>
            </a:r>
          </a:p>
        </p:txBody>
      </p:sp>
      <p:sp>
        <p:nvSpPr>
          <p:cNvPr id="4" name="Slide Number Placeholder 3"/>
          <p:cNvSpPr>
            <a:spLocks noGrp="1"/>
          </p:cNvSpPr>
          <p:nvPr>
            <p:ph type="sldNum" sz="quarter" idx="10"/>
          </p:nvPr>
        </p:nvSpPr>
        <p:spPr/>
        <p:txBody>
          <a:bodyPr/>
          <a:lstStyle/>
          <a:p>
            <a:fld id="{87BD8A4C-6D1B-3B4B-98CA-A63C166858A7}" type="slidenum">
              <a:rPr lang="en-US" smtClean="0"/>
              <a:t>21</a:t>
            </a:fld>
            <a:endParaRPr lang="en-US" dirty="0"/>
          </a:p>
        </p:txBody>
      </p:sp>
    </p:spTree>
    <p:extLst>
      <p:ext uri="{BB962C8B-B14F-4D97-AF65-F5344CB8AC3E}">
        <p14:creationId xmlns:p14="http://schemas.microsoft.com/office/powerpoint/2010/main" val="2384345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Estimated time for slides 23-48: </a:t>
            </a:r>
            <a:r>
              <a:rPr lang="en-US" sz="1200" b="1" i="1" kern="1200" dirty="0">
                <a:solidFill>
                  <a:schemeClr val="tx1"/>
                </a:solidFill>
                <a:effectLst/>
                <a:latin typeface="+mn-lt"/>
                <a:ea typeface="+mn-ea"/>
                <a:cs typeface="+mn-cs"/>
              </a:rPr>
              <a:t>45-60</a:t>
            </a:r>
            <a:r>
              <a:rPr lang="en-US" sz="1200" b="1" i="1" kern="1200" baseline="0" dirty="0">
                <a:solidFill>
                  <a:schemeClr val="tx1"/>
                </a:solidFill>
                <a:effectLst/>
                <a:latin typeface="+mn-lt"/>
                <a:ea typeface="+mn-ea"/>
                <a:cs typeface="+mn-cs"/>
              </a:rPr>
              <a:t> minutes</a:t>
            </a:r>
            <a:endParaRPr lang="en-US" sz="1200" b="1"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Alignment Criteria must</a:t>
            </a:r>
            <a:r>
              <a:rPr lang="en-US" baseline="0" dirty="0"/>
              <a:t> each be met for materials to be considered aligned to the shifts and major features of the Standards. Each AC has metrics associated with it; a specific number of these metrics must be met or partially met in order for the criterion as a whole to be met. AC 2 digs deeply into the questions, tasks and assignments found within a program.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Note that while NN 2 is more thoroughly focused on the questions and tasks that accompany an anchor text, AC2 focuses on any of the questions, tasks, and assignments that are part of the comprehensive curriculum.  This also includes grammar and foundational skills.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Move to the next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22</a:t>
            </a:fld>
            <a:endParaRPr lang="en-US" dirty="0"/>
          </a:p>
        </p:txBody>
      </p:sp>
    </p:spTree>
    <p:extLst>
      <p:ext uri="{BB962C8B-B14F-4D97-AF65-F5344CB8AC3E}">
        <p14:creationId xmlns:p14="http://schemas.microsoft.com/office/powerpoint/2010/main" val="2586567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a:t>Facilitator Note: To</a:t>
            </a:r>
            <a:r>
              <a:rPr lang="en-US" b="0" i="1" baseline="0" dirty="0"/>
              <a:t> provide more active engagement here, have participants make eye contact with someone across the room and join them while standing. Have a conversation about what is important in the metrics of this criterion. Switch partners several times to give pairs time to discuss all of the metrics. </a:t>
            </a:r>
            <a:endParaRPr lang="en-US" b="0" i="1" dirty="0"/>
          </a:p>
          <a:p>
            <a:endParaRPr lang="en-US" b="1" dirty="0"/>
          </a:p>
          <a:p>
            <a:r>
              <a:rPr lang="en-US" b="1" dirty="0"/>
              <a:t>Big Idea: </a:t>
            </a:r>
          </a:p>
          <a:p>
            <a:r>
              <a:rPr lang="en-US" sz="1200" kern="1200" dirty="0">
                <a:solidFill>
                  <a:schemeClr val="tx1"/>
                </a:solidFill>
                <a:effectLst/>
                <a:latin typeface="+mn-lt"/>
                <a:ea typeface="+mn-ea"/>
                <a:cs typeface="+mn-cs"/>
              </a:rPr>
              <a:t>We are moving now to Alignment Criterion 2,</a:t>
            </a:r>
            <a:r>
              <a:rPr lang="en-US" sz="1200" kern="1200" baseline="0" dirty="0">
                <a:solidFill>
                  <a:schemeClr val="tx1"/>
                </a:solidFill>
                <a:effectLst/>
                <a:latin typeface="+mn-lt"/>
                <a:ea typeface="+mn-ea"/>
                <a:cs typeface="+mn-cs"/>
              </a:rPr>
              <a:t> looking more deeply at what students are guided to do within a program</a:t>
            </a:r>
            <a:r>
              <a:rPr lang="en-US" sz="1200" kern="1200" dirty="0">
                <a:solidFill>
                  <a:schemeClr val="tx1"/>
                </a:solidFill>
                <a:effectLst/>
                <a:latin typeface="+mn-lt"/>
                <a:ea typeface="+mn-ea"/>
                <a:cs typeface="+mn-cs"/>
              </a:rPr>
              <a:t>. Once materials</a:t>
            </a:r>
            <a:r>
              <a:rPr lang="en-US" sz="1200" kern="1200" baseline="0" dirty="0">
                <a:solidFill>
                  <a:schemeClr val="tx1"/>
                </a:solidFill>
                <a:effectLst/>
                <a:latin typeface="+mn-lt"/>
                <a:ea typeface="+mn-ea"/>
                <a:cs typeface="+mn-cs"/>
              </a:rPr>
              <a:t> have been analyzed for the requirement that evidence be used in writing and speaking, </a:t>
            </a:r>
            <a:r>
              <a:rPr lang="en-US" sz="1200" kern="1200" dirty="0">
                <a:solidFill>
                  <a:schemeClr val="tx1"/>
                </a:solidFill>
                <a:effectLst/>
                <a:latin typeface="+mn-lt"/>
                <a:ea typeface="+mn-ea"/>
                <a:cs typeface="+mn-cs"/>
              </a:rPr>
              <a:t>AC 2 guides reviewers to more deeply examine what students are asked to do when working with texts,</a:t>
            </a:r>
            <a:r>
              <a:rPr lang="en-US" sz="1200" kern="1200" baseline="0" dirty="0">
                <a:solidFill>
                  <a:schemeClr val="tx1"/>
                </a:solidFill>
                <a:effectLst/>
                <a:latin typeface="+mn-lt"/>
                <a:ea typeface="+mn-ea"/>
                <a:cs typeface="+mn-cs"/>
              </a:rPr>
              <a:t> as well as how grammar and foundational skills are addressed.  </a:t>
            </a:r>
            <a:endParaRPr lang="en-US" sz="1200" kern="1200" dirty="0">
              <a:solidFill>
                <a:schemeClr val="tx1"/>
              </a:solidFill>
              <a:effectLst/>
              <a:latin typeface="+mn-lt"/>
              <a:ea typeface="+mn-ea"/>
              <a:cs typeface="+mn-cs"/>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i="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a:t>
            </a:r>
            <a:r>
              <a:rPr lang="en-US" sz="1200" kern="1200" baseline="0" dirty="0">
                <a:solidFill>
                  <a:schemeClr val="tx1"/>
                </a:solidFill>
                <a:effectLst/>
                <a:latin typeface="+mn-lt"/>
                <a:ea typeface="+mn-ea"/>
                <a:cs typeface="+mn-cs"/>
              </a:rPr>
              <a:t> 27 in handout.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Read AC 2, the metrics and the How to Find Evidence columns, underlining what is important in</a:t>
            </a:r>
            <a:r>
              <a:rPr lang="en-US" sz="1200" kern="1200" baseline="0" dirty="0">
                <a:solidFill>
                  <a:schemeClr val="tx1"/>
                </a:solidFill>
                <a:effectLst/>
                <a:latin typeface="+mn-lt"/>
                <a:ea typeface="+mn-ea"/>
                <a:cs typeface="+mn-cs"/>
              </a:rPr>
              <a:t> each of the metrics</a:t>
            </a:r>
            <a:r>
              <a:rPr lang="en-US" sz="1200" kern="1200" dirty="0">
                <a:solidFill>
                  <a:schemeClr val="tx1"/>
                </a:solidFill>
                <a:effectLst/>
                <a:latin typeface="+mn-lt"/>
                <a:ea typeface="+mn-ea"/>
                <a:cs typeface="+mn-cs"/>
              </a:rPr>
              <a:t>.  Note that there are 7</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metrics associated with AC2. </a:t>
            </a:r>
          </a:p>
          <a:p>
            <a:pPr marL="0" lvl="0" indent="0">
              <a:buFont typeface="Arial" panose="020B0604020202020204" pitchFamily="34" charset="0"/>
              <a:buNone/>
            </a:pP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23</a:t>
            </a:fld>
            <a:endParaRPr lang="en-US" dirty="0"/>
          </a:p>
        </p:txBody>
      </p:sp>
    </p:spTree>
    <p:extLst>
      <p:ext uri="{BB962C8B-B14F-4D97-AF65-F5344CB8AC3E}">
        <p14:creationId xmlns:p14="http://schemas.microsoft.com/office/powerpoint/2010/main" val="1914471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Allow participants to read</a:t>
            </a:r>
            <a:r>
              <a:rPr lang="en-US" baseline="0" dirty="0"/>
              <a:t> The Making of a Scientist on pp. 30-32 in the handout packet (pp. 3-5 of the lesson). </a:t>
            </a:r>
            <a:br>
              <a:rPr lang="en-US" dirty="0">
                <a:latin typeface="Calibri"/>
              </a:rPr>
            </a:b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Details: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We</a:t>
            </a:r>
            <a:r>
              <a:rPr lang="en-US" baseline="0" dirty="0"/>
              <a:t> will use this lesson to find evidence for AC 2 in just a minute.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24</a:t>
            </a:fld>
            <a:endParaRPr lang="en-US" dirty="0"/>
          </a:p>
        </p:txBody>
      </p:sp>
    </p:spTree>
    <p:extLst>
      <p:ext uri="{BB962C8B-B14F-4D97-AF65-F5344CB8AC3E}">
        <p14:creationId xmlns:p14="http://schemas.microsoft.com/office/powerpoint/2010/main" val="115006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Big Idea:</a:t>
            </a:r>
            <a:r>
              <a:rPr lang="en-US" b="0" dirty="0"/>
              <a:t> </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Text-dependent questions are not just checks for understanding. They are designed to deepen the students’ understanding of the passage. When analyzing question and tasks sets, these metrics are used to analyze alignment to the Standards. </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In the Feynman lesson</a:t>
            </a:r>
            <a:r>
              <a:rPr lang="en-US" b="0" baseline="0" dirty="0"/>
              <a:t> you just read, these are some of the</a:t>
            </a:r>
            <a:r>
              <a:rPr lang="en-US" baseline="0" dirty="0"/>
              <a:t> questions that guide students through the text. They are designed to support students in making meaning from the text.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Details:</a:t>
            </a:r>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Challenging portions of the text often need explaining.  Why deliberately craft questions that address the most difficult parts of a text?  Might want to give participants a turn and talk to discuss.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reason this</a:t>
            </a:r>
            <a:r>
              <a:rPr lang="en-US" sz="1200" kern="1200" baseline="0" dirty="0">
                <a:solidFill>
                  <a:schemeClr val="tx1"/>
                </a:solidFill>
                <a:effectLst/>
                <a:latin typeface="+mn-lt"/>
                <a:ea typeface="+mn-ea"/>
                <a:cs typeface="+mn-cs"/>
              </a:rPr>
              <a:t> is done is that </a:t>
            </a:r>
            <a:r>
              <a:rPr lang="en-US" sz="1200" kern="1200" dirty="0">
                <a:solidFill>
                  <a:schemeClr val="tx1"/>
                </a:solidFill>
                <a:effectLst/>
                <a:latin typeface="+mn-lt"/>
                <a:ea typeface="+mn-ea"/>
                <a:cs typeface="+mn-cs"/>
              </a:rPr>
              <a:t>there are many ways a text can be difficult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it is still finite; the more we call this to students’ attention both</a:t>
            </a:r>
            <a:r>
              <a:rPr lang="en-US" sz="1200" kern="1200" baseline="0" dirty="0">
                <a:solidFill>
                  <a:schemeClr val="tx1"/>
                </a:solidFill>
                <a:effectLst/>
                <a:latin typeface="+mn-lt"/>
                <a:ea typeface="+mn-ea"/>
                <a:cs typeface="+mn-cs"/>
              </a:rPr>
              <a:t> through text-dependent questions and through the discussion of how students learn and put things together (metacognition), the better.</a:t>
            </a:r>
            <a:endParaRPr lang="en-US" sz="1200" b="1"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baseline="0" dirty="0"/>
              <a:t>These questions providing support in building understanding of each of the examples, so when the students are asked to write, they have the raw material.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Students are asked to draw conclusions based on evidence and can have discussions to clarify their thinking with well-crafted questions.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Students practice foundational skills through, in this case, rereading.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Metric 2A requires series of questions guide students in understanding what the text is saying, not just practicing reading skills.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This is an aligned set of questions in terms of AC 2A - </a:t>
            </a:r>
            <a:r>
              <a:rPr lang="en-US" sz="1200" kern="1200" dirty="0">
                <a:solidFill>
                  <a:schemeClr val="tx1"/>
                </a:solidFill>
                <a:effectLst/>
                <a:latin typeface="+mn-lt"/>
                <a:ea typeface="+mn-ea"/>
                <a:cs typeface="+mn-cs"/>
              </a:rPr>
              <a:t>these are 3 examples of the aligned set of questions that accompany the text in the directions for teachers/ guiding questions for students portion of the lesson plan.</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team working with the IMET needs more practice and information about text-dependent questions and tasks, there is a PD module available to provide more support. </a:t>
            </a:r>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25</a:t>
            </a:fld>
            <a:endParaRPr lang="en-US" dirty="0"/>
          </a:p>
        </p:txBody>
      </p:sp>
    </p:spTree>
    <p:extLst>
      <p:ext uri="{BB962C8B-B14F-4D97-AF65-F5344CB8AC3E}">
        <p14:creationId xmlns:p14="http://schemas.microsoft.com/office/powerpoint/2010/main" val="115006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 </a:t>
            </a:r>
          </a:p>
          <a:p>
            <a:r>
              <a:rPr lang="en-US" sz="1200" kern="1200" dirty="0">
                <a:solidFill>
                  <a:schemeClr val="tx1"/>
                </a:solidFill>
                <a:effectLst/>
                <a:latin typeface="+mn-lt"/>
                <a:ea typeface="+mn-ea"/>
                <a:cs typeface="+mn-cs"/>
              </a:rPr>
              <a:t>Alignment Criterion</a:t>
            </a:r>
            <a:r>
              <a:rPr lang="en-US" sz="1200" kern="1200" baseline="0" dirty="0">
                <a:solidFill>
                  <a:schemeClr val="tx1"/>
                </a:solidFill>
                <a:effectLst/>
                <a:latin typeface="+mn-lt"/>
                <a:ea typeface="+mn-ea"/>
                <a:cs typeface="+mn-cs"/>
              </a:rPr>
              <a:t> 2B specifically points to the need for text-based questions and tasks that call attention to the academic language that makes up complex text.</a:t>
            </a:r>
            <a:endParaRPr lang="en-US" sz="1200" kern="1200" dirty="0">
              <a:solidFill>
                <a:schemeClr val="tx1"/>
              </a:solidFill>
              <a:effectLst/>
              <a:latin typeface="+mn-lt"/>
              <a:ea typeface="+mn-ea"/>
              <a:cs typeface="+mn-cs"/>
            </a:endParaRPr>
          </a:p>
          <a:p>
            <a:endParaRPr lang="en-US" b="1" baseline="0" dirty="0"/>
          </a:p>
          <a:p>
            <a:r>
              <a:rPr lang="en-US" b="1" baseline="0" dirty="0"/>
              <a:t>Details: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Found on p. 40 in handout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Meaning should be determined from the context of what is read, not through isolated vocabulary activities that are disassociated from text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Materials should requires students to return to the text to analyze the impact of word choice and/or sentence structure, in context.</a:t>
            </a:r>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26</a:t>
            </a:fld>
            <a:endParaRPr lang="en-US" dirty="0"/>
          </a:p>
        </p:txBody>
      </p:sp>
    </p:spTree>
    <p:extLst>
      <p:ext uri="{BB962C8B-B14F-4D97-AF65-F5344CB8AC3E}">
        <p14:creationId xmlns:p14="http://schemas.microsoft.com/office/powerpoint/2010/main" val="2414751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p>
          <a:p>
            <a:r>
              <a:rPr lang="en-US" sz="1200" kern="1200" dirty="0">
                <a:solidFill>
                  <a:schemeClr val="tx1"/>
                </a:solidFill>
                <a:effectLst/>
                <a:latin typeface="+mn-lt"/>
                <a:ea typeface="+mn-ea"/>
                <a:cs typeface="+mn-cs"/>
              </a:rPr>
              <a:t>These are words that are drawn from the lesson. So how do we build vocabulary instruction that will build the student capacity that is so critical in understanding passages containing these words?</a:t>
            </a:r>
          </a:p>
          <a:p>
            <a:endParaRPr lang="en-US" baseline="0" dirty="0"/>
          </a:p>
          <a:p>
            <a:r>
              <a:rPr lang="en-US" b="1" baseline="0" dirty="0"/>
              <a:t>Details:</a:t>
            </a:r>
            <a:endParaRPr lang="en-US" b="1"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CCSS vocabulary standards, found in both the Reading and Language standards, are based on the work of Isabell Beck and Margaret McKeown and colleagues (Robust Vocabulary Instruction, Bringing Words to Life). They classify words into tiers to help teachers decide how to most effectively teach vocabulary.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many of you know the 3-tier classification system?  </a:t>
            </a:r>
          </a:p>
        </p:txBody>
      </p:sp>
      <p:sp>
        <p:nvSpPr>
          <p:cNvPr id="4" name="Slide Number Placeholder 3"/>
          <p:cNvSpPr>
            <a:spLocks noGrp="1"/>
          </p:cNvSpPr>
          <p:nvPr>
            <p:ph type="sldNum" sz="quarter" idx="10"/>
          </p:nvPr>
        </p:nvSpPr>
        <p:spPr/>
        <p:txBody>
          <a:bodyPr/>
          <a:lstStyle/>
          <a:p>
            <a:fld id="{CB92E288-0D9A-42D5-9361-C908F019CCF0}" type="slidenum">
              <a:rPr lang="en-US" smtClean="0"/>
              <a:t>27</a:t>
            </a:fld>
            <a:endParaRPr lang="en-US" dirty="0"/>
          </a:p>
        </p:txBody>
      </p:sp>
    </p:spTree>
    <p:extLst>
      <p:ext uri="{BB962C8B-B14F-4D97-AF65-F5344CB8AC3E}">
        <p14:creationId xmlns:p14="http://schemas.microsoft.com/office/powerpoint/2010/main" val="1007079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Big Idea: </a:t>
            </a:r>
          </a:p>
          <a:p>
            <a:r>
              <a:rPr lang="en-US" sz="1200" kern="1200" dirty="0">
                <a:solidFill>
                  <a:schemeClr val="tx1"/>
                </a:solidFill>
                <a:effectLst/>
                <a:latin typeface="+mn-lt"/>
                <a:ea typeface="+mn-ea"/>
                <a:cs typeface="+mn-cs"/>
              </a:rPr>
              <a:t>When evaluating materials, look for their treatment of vocabulary.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Check whether questions and tasks guide students to determine the meaning of these words from the context or how they are being used in the text.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 for questions and tasks that require students to explain the impact of specific word choices on the text with emphasis on those words that are consequential to the meaning of the text.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 for ample opportunities for students to practice the use of academic vocabulary in their speaking and writing.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 for ample opportunities for students to notice and practice using academic language. </a:t>
            </a:r>
          </a:p>
          <a:p>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28</a:t>
            </a:fld>
            <a:endParaRPr lang="en-US" dirty="0"/>
          </a:p>
        </p:txBody>
      </p:sp>
    </p:spTree>
    <p:extLst>
      <p:ext uri="{BB962C8B-B14F-4D97-AF65-F5344CB8AC3E}">
        <p14:creationId xmlns:p14="http://schemas.microsoft.com/office/powerpoint/2010/main" val="4285719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dirty="0"/>
              <a:t>Consider the two examples from “CCSS-aligned”</a:t>
            </a:r>
            <a:r>
              <a:rPr lang="en-US" baseline="0" dirty="0"/>
              <a:t> textbooks. The one on the left has students working with vocabulary “in context” on cards. The words are supported with a picture and a sentence definition not drawn from the central text.  The example on the right is embedded in the context of the central selection. </a:t>
            </a:r>
          </a:p>
          <a:p>
            <a:r>
              <a:rPr lang="en-US" baseline="0" dirty="0"/>
              <a:t>Which do you think aligns with the expectations of Alignment Criterion 2B? </a:t>
            </a:r>
          </a:p>
          <a:p>
            <a:endParaRPr lang="en-US" baseline="0" dirty="0">
              <a:latin typeface="Calibri"/>
            </a:endParaRPr>
          </a:p>
          <a:p>
            <a:r>
              <a:rPr lang="en-US" b="1" baseline="0" dirty="0"/>
              <a:t>Details: </a:t>
            </a:r>
            <a:endParaRPr lang="en-US" baseline="0" dirty="0"/>
          </a:p>
          <a:p>
            <a:pPr marL="171450" indent="-171450">
              <a:buFont typeface="Arial" panose="020B0604020202020204" pitchFamily="34" charset="0"/>
              <a:buChar char="•"/>
            </a:pPr>
            <a:r>
              <a:rPr lang="en-US" baseline="0" dirty="0"/>
              <a:t>Found in p. 42 in handout.</a:t>
            </a:r>
          </a:p>
          <a:p>
            <a:pPr marL="171450" indent="-171450">
              <a:buFont typeface="Arial" panose="020B0604020202020204" pitchFamily="34" charset="0"/>
              <a:buChar char="•"/>
            </a:pPr>
            <a:r>
              <a:rPr lang="en-US" baseline="0" dirty="0"/>
              <a:t>Vocabulary in context means related to words and phrases in more than one sentence. The context of a story or text passage will better support students in learning vocabulary. In the example on the left, the context of the passage is not mentioned or available to the students. </a:t>
            </a:r>
            <a:endParaRPr lang="en-US" baseline="0" dirty="0">
              <a:latin typeface="Calibri"/>
            </a:endParaRPr>
          </a:p>
          <a:p>
            <a:pPr marL="171450" indent="-171450">
              <a:buFont typeface="Arial" panose="020B0604020202020204" pitchFamily="34" charset="0"/>
              <a:buChar char="•"/>
            </a:pPr>
            <a:r>
              <a:rPr lang="en-US" baseline="0" dirty="0"/>
              <a:t>In the example on the right, students have the passage at the ready. They can refer back to the text for evidence and justification for reasoning about words or phrases. </a:t>
            </a:r>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29</a:t>
            </a:fld>
            <a:endParaRPr lang="en-US" dirty="0"/>
          </a:p>
        </p:txBody>
      </p:sp>
    </p:spTree>
    <p:extLst>
      <p:ext uri="{BB962C8B-B14F-4D97-AF65-F5344CB8AC3E}">
        <p14:creationId xmlns:p14="http://schemas.microsoft.com/office/powerpoint/2010/main" val="256080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1" i="0" dirty="0"/>
              <a:t>:</a:t>
            </a:r>
            <a:endParaRPr lang="en-US" b="1" i="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our goals for the IMET module training. </a:t>
            </a:r>
          </a:p>
          <a:p>
            <a:endParaRPr lang="en-US" baseline="0" dirty="0">
              <a:latin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Details: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Both the Essential Questions and Goals are printed on your agenda and we’ll refer back to them at the conclusion of the training.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participants read over the goals (p. 1).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first goal speaks to the understanding we will build regarding the major shifts, or changes inherent in college- and career-ready standards and how the IMET ensures alignment to them.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second and third goals reflect the work we’ll begin as we go through the IMET and apply the tool to evaluate actual material examples for alignment to the Standards.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Both the Essential Questions and goals are printed on your agenda and we’ll refer back to them at the conclusion of the training. </a:t>
            </a:r>
          </a:p>
          <a:p>
            <a:endParaRPr lang="en-US" b="1" baseline="0" dirty="0"/>
          </a:p>
        </p:txBody>
      </p:sp>
      <p:sp>
        <p:nvSpPr>
          <p:cNvPr id="4" name="Slide Number Placeholder 3"/>
          <p:cNvSpPr>
            <a:spLocks noGrp="1"/>
          </p:cNvSpPr>
          <p:nvPr>
            <p:ph type="sldNum" sz="quarter" idx="10"/>
          </p:nvPr>
        </p:nvSpPr>
        <p:spPr/>
        <p:txBody>
          <a:bodyPr/>
          <a:lstStyle/>
          <a:p>
            <a:fld id="{87BD8A4C-6D1B-3B4B-98CA-A63C166858A7}" type="slidenum">
              <a:rPr lang="en-US" smtClean="0"/>
              <a:t>3</a:t>
            </a:fld>
            <a:endParaRPr lang="en-US" dirty="0"/>
          </a:p>
        </p:txBody>
      </p:sp>
    </p:spTree>
    <p:extLst>
      <p:ext uri="{BB962C8B-B14F-4D97-AF65-F5344CB8AC3E}">
        <p14:creationId xmlns:p14="http://schemas.microsoft.com/office/powerpoint/2010/main" val="2486936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Facilitator Notes:</a:t>
            </a:r>
            <a:r>
              <a:rPr lang="en-US" sz="1200" i="1" kern="1200" baseline="0" dirty="0">
                <a:solidFill>
                  <a:schemeClr val="tx1"/>
                </a:solidFill>
                <a:effectLst/>
                <a:latin typeface="+mn-lt"/>
                <a:ea typeface="+mn-ea"/>
                <a:cs typeface="+mn-cs"/>
              </a:rPr>
              <a:t> S</a:t>
            </a:r>
            <a:r>
              <a:rPr lang="en-US" sz="1200" i="1" kern="1200" dirty="0">
                <a:solidFill>
                  <a:schemeClr val="tx1"/>
                </a:solidFill>
                <a:effectLst/>
                <a:latin typeface="+mn-lt"/>
                <a:ea typeface="+mn-ea"/>
                <a:cs typeface="+mn-cs"/>
              </a:rPr>
              <a:t>ample task is from Expeditionary Learning </a:t>
            </a:r>
            <a:r>
              <a:rPr lang="en-US" sz="1200" i="1" dirty="0"/>
              <a:t>(Grade 4, Module 2B, Unit 1, Lesson 8) </a:t>
            </a:r>
            <a:r>
              <a:rPr lang="en-US" sz="1200" i="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Big</a:t>
            </a:r>
            <a:r>
              <a:rPr lang="en-US" sz="1200" b="1" kern="1200" baseline="0" dirty="0">
                <a:solidFill>
                  <a:schemeClr val="tx1"/>
                </a:solidFill>
                <a:effectLst/>
                <a:latin typeface="+mn-lt"/>
                <a:ea typeface="+mn-ea"/>
                <a:cs typeface="+mn-cs"/>
              </a:rPr>
              <a:t> Idea:</a:t>
            </a:r>
          </a:p>
          <a:p>
            <a:r>
              <a:rPr lang="en-US" sz="1200" b="0" kern="1200" baseline="0" dirty="0">
                <a:solidFill>
                  <a:schemeClr val="tx1"/>
                </a:solidFill>
                <a:effectLst/>
                <a:latin typeface="+mn-lt"/>
                <a:ea typeface="+mn-ea"/>
                <a:cs typeface="+mn-cs"/>
              </a:rPr>
              <a:t>Here is an example of a task that is aligned to AC2B</a:t>
            </a:r>
          </a:p>
          <a:p>
            <a:endParaRPr lang="en-US" sz="1200" b="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Details:</a:t>
            </a:r>
            <a:endParaRPr lang="en-US" sz="1200" b="1"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Found on p. 43 in handout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slide shows a sample of a 4</a:t>
            </a:r>
            <a:r>
              <a:rPr lang="en-US" baseline="30000" dirty="0"/>
              <a:t>th</a:t>
            </a:r>
            <a:r>
              <a:rPr lang="en-US" baseline="0" dirty="0"/>
              <a:t> grade </a:t>
            </a:r>
            <a:r>
              <a:rPr lang="en-US" sz="1200" dirty="0"/>
              <a:t>Vocabulary Word Cards Lesson</a:t>
            </a:r>
            <a:r>
              <a:rPr lang="en-US" sz="1200" baseline="0" dirty="0"/>
              <a:t> </a:t>
            </a:r>
            <a:r>
              <a:rPr lang="en-US" sz="1200" dirty="0"/>
              <a:t>shows that students are building academic</a:t>
            </a:r>
            <a:r>
              <a:rPr lang="en-US" sz="1200" baseline="0" dirty="0"/>
              <a:t> vocabulary through both learning words and meaning from more traditional flashcards and then reading to look for evidence of the words in the context of their texts on animal defense mechanisms.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Take a look at your materials and look back at </a:t>
            </a:r>
            <a:r>
              <a:rPr lang="en-US" i="1" baseline="0" dirty="0"/>
              <a:t>The Making of A Scientist</a:t>
            </a:r>
            <a:r>
              <a:rPr lang="en-US" baseline="0" dirty="0"/>
              <a:t>.  Where do you see examples of 2B in this assignment?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Answers: words are defined beside the text itself; vocabulary is listed at the end of the materials with a note about whether words can be inferred based on meaning; “vocabulary task” is the 2</a:t>
            </a:r>
            <a:r>
              <a:rPr lang="en-US" baseline="30000" dirty="0"/>
              <a:t>nd</a:t>
            </a:r>
            <a:r>
              <a:rPr lang="en-US" baseline="0" dirty="0"/>
              <a:t> component of the first page of the lesson plan; Q’s 2 and 4 examine use of specific words and use of italics.  </a:t>
            </a:r>
          </a:p>
          <a:p>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30</a:t>
            </a:fld>
            <a:endParaRPr lang="en-US" dirty="0"/>
          </a:p>
        </p:txBody>
      </p:sp>
    </p:spTree>
    <p:extLst>
      <p:ext uri="{BB962C8B-B14F-4D97-AF65-F5344CB8AC3E}">
        <p14:creationId xmlns:p14="http://schemas.microsoft.com/office/powerpoint/2010/main" val="4118406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“We’ll now turn to the other 5 Alignment</a:t>
            </a:r>
            <a:r>
              <a:rPr lang="en-US" b="0" baseline="0" dirty="0"/>
              <a:t> Criteria to define them and illustrate some examples and non-examples.”</a:t>
            </a:r>
          </a:p>
          <a:p>
            <a:endParaRPr lang="en-US" b="1" dirty="0"/>
          </a:p>
          <a:p>
            <a:r>
              <a:rPr lang="en-US" b="1" dirty="0"/>
              <a:t>Big Idea: </a:t>
            </a:r>
          </a:p>
          <a:p>
            <a:r>
              <a:rPr lang="en-US" sz="1200" kern="1200" dirty="0">
                <a:solidFill>
                  <a:schemeClr val="tx1"/>
                </a:solidFill>
                <a:effectLst/>
                <a:latin typeface="+mn-lt"/>
                <a:ea typeface="+mn-ea"/>
                <a:cs typeface="+mn-cs"/>
              </a:rPr>
              <a:t>Alignment</a:t>
            </a:r>
            <a:r>
              <a:rPr lang="en-US" sz="1200" kern="1200" baseline="0" dirty="0">
                <a:solidFill>
                  <a:schemeClr val="tx1"/>
                </a:solidFill>
                <a:effectLst/>
                <a:latin typeface="+mn-lt"/>
                <a:ea typeface="+mn-ea"/>
                <a:cs typeface="+mn-cs"/>
              </a:rPr>
              <a:t> Criterion 2C moves beyond writing as a means of answering text-dependent questions and into more extended writing tasks where students must construct an argument or present information.</a:t>
            </a:r>
            <a:r>
              <a:rPr lang="en-US" sz="1200" kern="1200" dirty="0">
                <a:solidFill>
                  <a:schemeClr val="tx1"/>
                </a:solidFill>
                <a:effectLst/>
                <a:latin typeface="+mn-lt"/>
                <a:ea typeface="+mn-ea"/>
                <a:cs typeface="+mn-cs"/>
              </a:rPr>
              <a:t>   The balance between types of writing is a</a:t>
            </a:r>
            <a:r>
              <a:rPr lang="en-US" sz="1200" kern="1200" baseline="0" dirty="0">
                <a:solidFill>
                  <a:schemeClr val="tx1"/>
                </a:solidFill>
                <a:effectLst/>
                <a:latin typeface="+mn-lt"/>
                <a:ea typeface="+mn-ea"/>
                <a:cs typeface="+mn-cs"/>
              </a:rPr>
              <a:t> critical shift.</a:t>
            </a:r>
            <a:endParaRPr lang="en-US" sz="1200" kern="1200" dirty="0">
              <a:solidFill>
                <a:schemeClr val="tx1"/>
              </a:solidFill>
              <a:effectLst/>
              <a:latin typeface="+mn-lt"/>
              <a:ea typeface="+mn-ea"/>
              <a:cs typeface="+mn-cs"/>
            </a:endParaRPr>
          </a:p>
          <a:p>
            <a:endParaRPr lang="en-US" dirty="0"/>
          </a:p>
          <a:p>
            <a:r>
              <a:rPr lang="en-US" b="1"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a:t>
            </a:r>
            <a:r>
              <a:rPr lang="en-US" sz="1200" kern="1200" baseline="0" dirty="0">
                <a:solidFill>
                  <a:schemeClr val="tx1"/>
                </a:solidFill>
                <a:effectLst/>
                <a:latin typeface="+mn-lt"/>
                <a:ea typeface="+mn-ea"/>
                <a:cs typeface="+mn-cs"/>
              </a:rPr>
              <a:t> on p. 44 in handout.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proportions</a:t>
            </a:r>
            <a:r>
              <a:rPr lang="en-US" sz="1200" kern="1200" baseline="0" dirty="0">
                <a:solidFill>
                  <a:schemeClr val="tx1"/>
                </a:solidFill>
                <a:effectLst/>
                <a:latin typeface="+mn-lt"/>
                <a:ea typeface="+mn-ea"/>
                <a:cs typeface="+mn-cs"/>
              </a:rPr>
              <a:t> of expository, opinion, and narrative writing by grade level band are highlighted here.</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Note that this is a slight variance from the K-2 expectations, where a range of writing tasks are expected but without the proportion requirements.  </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Reviewers must examine the writing tasks and culminating tasks in order to determine how well they match with the grade level distribution.</a:t>
            </a:r>
            <a:endParaRPr lang="en-US" sz="1200" kern="1200" dirty="0">
              <a:solidFill>
                <a:schemeClr val="tx1"/>
              </a:solidFill>
              <a:effectLst/>
              <a:latin typeface="+mn-lt"/>
              <a:ea typeface="+mn-ea"/>
              <a:cs typeface="+mn-cs"/>
            </a:endParaRPr>
          </a:p>
          <a:p>
            <a:endParaRPr lang="en-US" b="0" baseline="0" dirty="0">
              <a:solidFill>
                <a:srgbClr val="FFFF00"/>
              </a:solidFill>
            </a:endParaRPr>
          </a:p>
        </p:txBody>
      </p:sp>
      <p:sp>
        <p:nvSpPr>
          <p:cNvPr id="4" name="Slide Number Placeholder 3"/>
          <p:cNvSpPr>
            <a:spLocks noGrp="1"/>
          </p:cNvSpPr>
          <p:nvPr>
            <p:ph type="sldNum" sz="quarter" idx="10"/>
          </p:nvPr>
        </p:nvSpPr>
        <p:spPr/>
        <p:txBody>
          <a:bodyPr/>
          <a:lstStyle/>
          <a:p>
            <a:fld id="{95FA5B0E-8558-45BD-B1C6-E80503665E4C}" type="slidenum">
              <a:rPr lang="en-US" smtClean="0"/>
              <a:t>31</a:t>
            </a:fld>
            <a:endParaRPr lang="en-US" dirty="0"/>
          </a:p>
        </p:txBody>
      </p:sp>
    </p:spTree>
    <p:extLst>
      <p:ext uri="{BB962C8B-B14F-4D97-AF65-F5344CB8AC3E}">
        <p14:creationId xmlns:p14="http://schemas.microsoft.com/office/powerpoint/2010/main" val="3849574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p>
          <a:p>
            <a:r>
              <a:rPr lang="en-US" sz="1200" kern="1200" dirty="0">
                <a:solidFill>
                  <a:schemeClr val="tx1"/>
                </a:solidFill>
                <a:effectLst/>
                <a:latin typeface="+mn-lt"/>
                <a:ea typeface="+mn-ea"/>
                <a:cs typeface="+mn-cs"/>
              </a:rPr>
              <a:t>Take a</a:t>
            </a:r>
            <a:r>
              <a:rPr lang="en-US" sz="1200" kern="1200" baseline="0" dirty="0">
                <a:solidFill>
                  <a:schemeClr val="tx1"/>
                </a:solidFill>
                <a:effectLst/>
                <a:latin typeface="+mn-lt"/>
                <a:ea typeface="+mn-ea"/>
                <a:cs typeface="+mn-cs"/>
              </a:rPr>
              <a:t> look at the culminating task for </a:t>
            </a:r>
            <a:r>
              <a:rPr lang="en-US" sz="1200" i="1" kern="1200" baseline="0" dirty="0">
                <a:solidFill>
                  <a:schemeClr val="tx1"/>
                </a:solidFill>
                <a:effectLst/>
                <a:latin typeface="+mn-lt"/>
                <a:ea typeface="+mn-ea"/>
                <a:cs typeface="+mn-cs"/>
              </a:rPr>
              <a:t>The Making of a Scientist. </a:t>
            </a:r>
          </a:p>
          <a:p>
            <a:endParaRPr lang="en-US" b="0" dirty="0"/>
          </a:p>
          <a:p>
            <a:r>
              <a:rPr lang="en-US" b="1" dirty="0"/>
              <a:t>Details:</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What is strong about this task?  Will the outcome be expository, opinion, or narrative?  What is required from students? </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The task will be expository. </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Students will need to use evidence from the reading and question responses to write. </a:t>
            </a:r>
          </a:p>
          <a:p>
            <a:pPr marL="171450" lvl="0" indent="-171450">
              <a:buFont typeface="Arial" panose="020B0604020202020204" pitchFamily="34" charset="0"/>
              <a:buChar char="•"/>
            </a:pPr>
            <a:r>
              <a:rPr lang="en-US" sz="1200" i="0" kern="1200" baseline="0" dirty="0">
                <a:solidFill>
                  <a:schemeClr val="tx1"/>
                </a:solidFill>
                <a:effectLst/>
                <a:latin typeface="+mn-lt"/>
                <a:ea typeface="+mn-ea"/>
                <a:cs typeface="+mn-cs"/>
              </a:rPr>
              <a:t>They will also need a deep understanding of the central ideas of the text to complete the assignment.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32</a:t>
            </a:fld>
            <a:endParaRPr lang="en-US" dirty="0"/>
          </a:p>
        </p:txBody>
      </p:sp>
    </p:spTree>
    <p:extLst>
      <p:ext uri="{BB962C8B-B14F-4D97-AF65-F5344CB8AC3E}">
        <p14:creationId xmlns:p14="http://schemas.microsoft.com/office/powerpoint/2010/main" val="2833990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 </a:t>
            </a:r>
          </a:p>
          <a:p>
            <a:r>
              <a:rPr lang="en-US" sz="1200" kern="1200" dirty="0">
                <a:solidFill>
                  <a:schemeClr val="tx1"/>
                </a:solidFill>
                <a:effectLst/>
                <a:latin typeface="+mn-lt"/>
                <a:ea typeface="+mn-ea"/>
                <a:cs typeface="+mn-cs"/>
              </a:rPr>
              <a:t>Alignment Criterion 2D will ask your team to look at the writing tasks across the submission. To become proficient writers, students should be offered and expected to write across the curriculum, for a variety of purposes and audiences.</a:t>
            </a:r>
            <a:endParaRPr lang="en-US" baseline="0" dirty="0"/>
          </a:p>
          <a:p>
            <a:endParaRPr lang="en-US" b="1" baseline="0" dirty="0"/>
          </a:p>
          <a:p>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a:t>
            </a:r>
            <a:r>
              <a:rPr lang="en-US" sz="1200" kern="1200" baseline="0" dirty="0">
                <a:solidFill>
                  <a:schemeClr val="tx1"/>
                </a:solidFill>
                <a:effectLst/>
                <a:latin typeface="+mn-lt"/>
                <a:ea typeface="+mn-ea"/>
                <a:cs typeface="+mn-cs"/>
              </a:rPr>
              <a:t> p. 44 in handout.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an example of a varied grade 9 writing task.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asks students to write a question from a character, then respond using information from a second text.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Frequent, varied writing assignments provides students the practice opportunities they need to become proficient writers. Materials should feature both writing assignments and instructional support.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a:t>
            </a:r>
            <a:r>
              <a:rPr lang="en-US" sz="1200" kern="1200" baseline="0" dirty="0">
                <a:solidFill>
                  <a:schemeClr val="tx1"/>
                </a:solidFill>
                <a:effectLst/>
                <a:latin typeface="+mn-lt"/>
                <a:ea typeface="+mn-ea"/>
                <a:cs typeface="+mn-cs"/>
              </a:rPr>
              <a:t> example is shown on the next slide.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33</a:t>
            </a:fld>
            <a:endParaRPr lang="en-US" dirty="0"/>
          </a:p>
        </p:txBody>
      </p:sp>
    </p:spTree>
    <p:extLst>
      <p:ext uri="{BB962C8B-B14F-4D97-AF65-F5344CB8AC3E}">
        <p14:creationId xmlns:p14="http://schemas.microsoft.com/office/powerpoint/2010/main" val="2481638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a:t>
            </a:r>
            <a:r>
              <a:rPr lang="en-US" b="1"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In aligned materials, writing and reading are integrating in meaningful ways to support students in making meaning from text. This should happen often and in a variety of ways. This is an example of using writing to make meaning from text in grade 9. </a:t>
            </a:r>
            <a:endParaRPr lang="en-US" b="1" dirty="0"/>
          </a:p>
          <a:p>
            <a:endParaRPr lang="en-US" b="1" dirty="0"/>
          </a:p>
          <a:p>
            <a:r>
              <a:rPr lang="en-US" b="1" dirty="0"/>
              <a:t>Details: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Handout in packet, p. 45</a:t>
            </a:r>
            <a:endParaRPr lang="en-US" b="1" dirty="0"/>
          </a:p>
          <a:p>
            <a:pPr marL="171450" indent="-171450">
              <a:buFont typeface="Arial" panose="020B0604020202020204" pitchFamily="34" charset="0"/>
              <a:buChar char="•"/>
            </a:pPr>
            <a:r>
              <a:rPr lang="en-US" dirty="0"/>
              <a:t>Varied writing</a:t>
            </a:r>
            <a:r>
              <a:rPr lang="en-US" baseline="0" dirty="0"/>
              <a:t> means varied across the materials in terms of purpose, length, form and type. Students should be using writing to convey and synthesize thinking about things they are learning through listening, discussion and reading. In this example, students are using writing to respond to questions about the text and to show their thinking. This is very powerful for the student and the teacher. </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This is an example of varied writing.</a:t>
            </a:r>
            <a:r>
              <a:rPr lang="en-US" sz="1200" kern="1200" baseline="0" dirty="0">
                <a:solidFill>
                  <a:schemeClr val="tx1"/>
                </a:solidFill>
                <a:effectLst/>
                <a:latin typeface="+mn-lt"/>
                <a:ea typeface="+mn-ea"/>
                <a:cs typeface="+mn-cs"/>
              </a:rPr>
              <a:t> If assignments and uses like these are included across the submission, along with prominent culminating tasks, writing opportunities would be considered prominent and varied.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34</a:t>
            </a:fld>
            <a:endParaRPr lang="en-US" dirty="0"/>
          </a:p>
        </p:txBody>
      </p:sp>
    </p:spTree>
    <p:extLst>
      <p:ext uri="{BB962C8B-B14F-4D97-AF65-F5344CB8AC3E}">
        <p14:creationId xmlns:p14="http://schemas.microsoft.com/office/powerpoint/2010/main" val="384564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p>
          <a:p>
            <a:r>
              <a:rPr lang="en-US" b="0" dirty="0"/>
              <a:t>Note that AC2D not only</a:t>
            </a:r>
            <a:r>
              <a:rPr lang="en-US" b="0" baseline="0" dirty="0"/>
              <a:t> calls for prominent and varied writing tasks, but for materials that support students’ developing skills.  </a:t>
            </a:r>
          </a:p>
          <a:p>
            <a:endParaRPr lang="en-US" b="0" dirty="0"/>
          </a:p>
          <a:p>
            <a:r>
              <a:rPr lang="en-US" b="1" dirty="0"/>
              <a:t>Details:</a:t>
            </a:r>
          </a:p>
          <a:p>
            <a:pPr marL="171450" indent="-171450">
              <a:buFont typeface="Arial" panose="020B0604020202020204" pitchFamily="34" charset="0"/>
              <a:buChar char="•"/>
            </a:pPr>
            <a:r>
              <a:rPr lang="en-US" b="0" dirty="0"/>
              <a:t>The</a:t>
            </a:r>
            <a:r>
              <a:rPr lang="en-US" b="0" baseline="0" dirty="0"/>
              <a:t> next example on your handout is a description of one of the assessments in the grade 4 Expeditionary Learning curriculum, in unit 2.  A clear description of the task and teacher notes are written out for you on p. 46 in your handout.</a:t>
            </a:r>
          </a:p>
          <a:p>
            <a:pPr marL="171450" indent="-171450">
              <a:buFont typeface="Arial" panose="020B0604020202020204" pitchFamily="34" charset="0"/>
              <a:buChar char="•"/>
            </a:pPr>
            <a:r>
              <a:rPr lang="en-US" b="0" baseline="0" dirty="0"/>
              <a:t>What do you notice about this task, and the highlighted teacher note?  How does this support students’ as they are developing writing skills?</a:t>
            </a:r>
          </a:p>
        </p:txBody>
      </p:sp>
      <p:sp>
        <p:nvSpPr>
          <p:cNvPr id="4" name="Slide Number Placeholder 3"/>
          <p:cNvSpPr>
            <a:spLocks noGrp="1"/>
          </p:cNvSpPr>
          <p:nvPr>
            <p:ph type="sldNum" sz="quarter" idx="10"/>
          </p:nvPr>
        </p:nvSpPr>
        <p:spPr/>
        <p:txBody>
          <a:bodyPr/>
          <a:lstStyle/>
          <a:p>
            <a:fld id="{87BD8A4C-6D1B-3B4B-98CA-A63C166858A7}" type="slidenum">
              <a:rPr lang="en-US" smtClean="0"/>
              <a:t>35</a:t>
            </a:fld>
            <a:endParaRPr lang="en-US" dirty="0"/>
          </a:p>
        </p:txBody>
      </p:sp>
    </p:spTree>
    <p:extLst>
      <p:ext uri="{BB962C8B-B14F-4D97-AF65-F5344CB8AC3E}">
        <p14:creationId xmlns:p14="http://schemas.microsoft.com/office/powerpoint/2010/main" val="3543145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Alignment Criterion 2E focuses on the critical need for speaking</a:t>
            </a:r>
            <a:r>
              <a:rPr lang="en-US" sz="1200" kern="1200" baseline="0" dirty="0">
                <a:solidFill>
                  <a:schemeClr val="tx1"/>
                </a:solidFill>
                <a:effectLst/>
                <a:latin typeface="+mn-lt"/>
                <a:ea typeface="+mn-ea"/>
                <a:cs typeface="+mn-cs"/>
              </a:rPr>
              <a:t> and listening opportunities to be a part of instruction.  </a:t>
            </a:r>
            <a:r>
              <a:rPr lang="en-US" sz="1200" b="0" i="0" kern="1200" dirty="0">
                <a:solidFill>
                  <a:schemeClr val="tx1"/>
                </a:solidFill>
                <a:effectLst/>
                <a:latin typeface="+mn-lt"/>
                <a:ea typeface="+mn-ea"/>
                <a:cs typeface="+mn-cs"/>
              </a:rPr>
              <a:t>Discussion has to be one of the best scaffolds for getting students into complex text and supporting students in strong writing and thinking</a:t>
            </a:r>
            <a:r>
              <a:rPr lang="en-US" sz="1200" b="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a moment to read the 6-8 or K-2 grade level’s S&amp;L standards and discuss with your shoulder partner what you notice. (If you are using paper</a:t>
            </a:r>
            <a:r>
              <a:rPr lang="en-US" sz="1200" kern="1200" baseline="0" dirty="0">
                <a:solidFill>
                  <a:schemeClr val="tx1"/>
                </a:solidFill>
                <a:effectLst/>
                <a:latin typeface="+mn-lt"/>
                <a:ea typeface="+mn-ea"/>
                <a:cs typeface="+mn-cs"/>
              </a:rPr>
              <a:t> copies of the Common Core State Standards, refer to page 23 for the K-2 Standards or page 49 for 6-8.)</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you dig into materials, these expectations should be present!</a:t>
            </a:r>
            <a:r>
              <a:rPr lang="en-US" sz="1200" kern="1200" baseline="0" dirty="0">
                <a:solidFill>
                  <a:schemeClr val="tx1"/>
                </a:solidFill>
                <a:effectLst/>
                <a:latin typeface="+mn-lt"/>
                <a:ea typeface="+mn-ea"/>
                <a:cs typeface="+mn-cs"/>
              </a:rPr>
              <a:t>  Why?  [answers below]</a:t>
            </a:r>
            <a:endParaRPr lang="en-US" b="1"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Speaking and listening are tied together – discussions require the practice of both.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elementary school, speaking and listening is support for struggling students and new-to-English speakers. It can empower learners and provide preparation for writing.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must teach children how to have conversations – many do not know how. Teachers often ask for more support in orchestrating classroom discussions. Aligned materials include support.</a:t>
            </a:r>
          </a:p>
        </p:txBody>
      </p:sp>
      <p:sp>
        <p:nvSpPr>
          <p:cNvPr id="4" name="Slide Number Placeholder 3"/>
          <p:cNvSpPr>
            <a:spLocks noGrp="1"/>
          </p:cNvSpPr>
          <p:nvPr>
            <p:ph type="sldNum" sz="quarter" idx="10"/>
          </p:nvPr>
        </p:nvSpPr>
        <p:spPr/>
        <p:txBody>
          <a:bodyPr/>
          <a:lstStyle/>
          <a:p>
            <a:fld id="{95FA5B0E-8558-45BD-B1C6-E80503665E4C}" type="slidenum">
              <a:rPr lang="en-US" smtClean="0"/>
              <a:t>36</a:t>
            </a:fld>
            <a:endParaRPr lang="en-US" dirty="0"/>
          </a:p>
        </p:txBody>
      </p:sp>
    </p:spTree>
    <p:extLst>
      <p:ext uri="{BB962C8B-B14F-4D97-AF65-F5344CB8AC3E}">
        <p14:creationId xmlns:p14="http://schemas.microsoft.com/office/powerpoint/2010/main" val="2654828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0" dirty="0"/>
              <a:t> Support</a:t>
            </a:r>
            <a:r>
              <a:rPr lang="en-US" b="0" baseline="0" dirty="0"/>
              <a:t> for classroom discourse should be present in materials to allow all students access to the Speaking and Listening Standards. </a:t>
            </a:r>
          </a:p>
          <a:p>
            <a:endParaRPr lang="en-US" b="0" baseline="0" dirty="0"/>
          </a:p>
          <a:p>
            <a:r>
              <a:rPr lang="en-US" b="1" baseline="0" dirty="0"/>
              <a:t>Details:</a:t>
            </a:r>
            <a:endParaRPr lang="en-US" b="1" dirty="0"/>
          </a:p>
          <a:p>
            <a:pPr marL="171450" indent="-171450">
              <a:buFont typeface="Arial" panose="020B0604020202020204" pitchFamily="34" charset="0"/>
              <a:buChar char="•"/>
            </a:pPr>
            <a:r>
              <a:rPr lang="en-US" b="0" baseline="0" dirty="0"/>
              <a:t>In this task, students are asked to watch a video where discussion and annotation are modeled. Then, in pairs, students use the model to continue working on the text under study. This is an example of well-aligned support for students using discussion to process the complex text under study. </a:t>
            </a:r>
          </a:p>
          <a:p>
            <a:pPr marL="171450" indent="-171450">
              <a:buFont typeface="Arial" panose="020B0604020202020204" pitchFamily="34" charset="0"/>
              <a:buChar char="•"/>
            </a:pPr>
            <a:r>
              <a:rPr lang="en-US" b="0" baseline="0" dirty="0"/>
              <a:t>Next, we are going to hear from a Common Core State Standard workgroup member about the importance of speaking and listening. </a:t>
            </a:r>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37</a:t>
            </a:fld>
            <a:endParaRPr lang="en-US" dirty="0"/>
          </a:p>
        </p:txBody>
      </p:sp>
    </p:spTree>
    <p:extLst>
      <p:ext uri="{BB962C8B-B14F-4D97-AF65-F5344CB8AC3E}">
        <p14:creationId xmlns:p14="http://schemas.microsoft.com/office/powerpoint/2010/main" val="2706238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Prepare the video clip and have speaker capability set up in advance of the slide. </a:t>
            </a:r>
            <a:r>
              <a:rPr lang="en-US" sz="1200" i="1" u="sng" kern="1200" dirty="0">
                <a:solidFill>
                  <a:schemeClr val="tx1"/>
                </a:solidFill>
                <a:effectLst/>
                <a:latin typeface="+mn-lt"/>
                <a:ea typeface="+mn-ea"/>
                <a:cs typeface="+mn-cs"/>
                <a:hlinkClick r:id="rId3"/>
              </a:rPr>
              <a:t>http://ifl.pitt.edu/index.php/educator_resources/video_library/ask_the_educator/lauren_resnick</a:t>
            </a:r>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(Video title: How Does Accountable Talk promote learning?)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i="0"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a:t>Big Idea:</a:t>
            </a:r>
          </a:p>
          <a:p>
            <a:r>
              <a:rPr lang="en-US" sz="1200" kern="1200" dirty="0">
                <a:solidFill>
                  <a:schemeClr val="tx1"/>
                </a:solidFill>
                <a:effectLst/>
                <a:latin typeface="+mn-lt"/>
                <a:ea typeface="+mn-ea"/>
                <a:cs typeface="+mn-cs"/>
              </a:rPr>
              <a:t>This clip of Lauren Resnick, a professor at the University of Pittsburgh, illustrates the critical importance of having students engage in a range of conversations. As you watch and listen, consider the questions on the right of the screen, also in your packet with space to take notes. This provides background</a:t>
            </a:r>
            <a:r>
              <a:rPr lang="en-US" sz="1200" kern="1200" baseline="0" dirty="0">
                <a:solidFill>
                  <a:schemeClr val="tx1"/>
                </a:solidFill>
                <a:effectLst/>
                <a:latin typeface="+mn-lt"/>
                <a:ea typeface="+mn-ea"/>
                <a:cs typeface="+mn-cs"/>
              </a:rPr>
              <a:t> for the Speaking and Listening criteria. </a:t>
            </a:r>
            <a:endParaRPr lang="en-US" sz="1200" kern="1200" dirty="0">
              <a:solidFill>
                <a:schemeClr val="tx1"/>
              </a:solidFill>
              <a:effectLst/>
              <a:latin typeface="+mn-lt"/>
              <a:ea typeface="+mn-ea"/>
              <a:cs typeface="+mn-cs"/>
            </a:endParaRPr>
          </a:p>
          <a:p>
            <a:endParaRPr lang="en-US" b="1" dirty="0"/>
          </a:p>
          <a:p>
            <a:r>
              <a:rPr lang="en-US" b="1"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find our discussion questions in your packet on p. 47.</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&lt;After clip, discuss and debrief&gt;</a:t>
            </a: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38</a:t>
            </a:fld>
            <a:endParaRPr lang="en-US" dirty="0"/>
          </a:p>
        </p:txBody>
      </p:sp>
    </p:spTree>
    <p:extLst>
      <p:ext uri="{BB962C8B-B14F-4D97-AF65-F5344CB8AC3E}">
        <p14:creationId xmlns:p14="http://schemas.microsoft.com/office/powerpoint/2010/main" val="271367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Big Idea: </a:t>
            </a:r>
          </a:p>
          <a:p>
            <a:r>
              <a:rPr lang="en-US" dirty="0"/>
              <a:t>The</a:t>
            </a:r>
            <a:r>
              <a:rPr lang="en-US" baseline="0" dirty="0"/>
              <a:t> Language Standards include students’ knowledge and application of conventions and vocabulary. Since vocabulary is covered in AC2B with questions and tasks, AC2F deals exclusively with knowledge and application of conventions and language. </a:t>
            </a:r>
            <a:endParaRPr lang="en-US" dirty="0"/>
          </a:p>
          <a:p>
            <a:endParaRPr lang="en-US" b="1" dirty="0"/>
          </a:p>
          <a:p>
            <a:r>
              <a:rPr lang="en-US" b="1" dirty="0"/>
              <a:t>Details: </a:t>
            </a:r>
            <a:endParaRPr lang="en-US" dirty="0"/>
          </a:p>
          <a:p>
            <a:pPr marL="171450" indent="-171450">
              <a:buFont typeface="Arial"/>
              <a:buChar char="•"/>
            </a:pPr>
            <a:r>
              <a:rPr lang="en-US" dirty="0">
                <a:solidFill>
                  <a:schemeClr val="tx1"/>
                </a:solidFill>
              </a:rPr>
              <a:t>In the conventions category at each grade, there are standards for two topics: </a:t>
            </a:r>
          </a:p>
          <a:p>
            <a:r>
              <a:rPr lang="en-US" dirty="0">
                <a:solidFill>
                  <a:schemeClr val="tx1"/>
                </a:solidFill>
              </a:rPr>
              <a:t>	1. Grammar and usage</a:t>
            </a:r>
          </a:p>
          <a:p>
            <a:r>
              <a:rPr lang="en-US" dirty="0">
                <a:solidFill>
                  <a:schemeClr val="tx1"/>
                </a:solidFill>
              </a:rPr>
              <a:t>	2. Punctuation, capitalization, and spelling</a:t>
            </a:r>
          </a:p>
          <a:p>
            <a:pPr marL="171450" indent="-171450">
              <a:buFont typeface="Arial"/>
              <a:buChar char="•"/>
            </a:pPr>
            <a:r>
              <a:rPr lang="en-US" dirty="0">
                <a:solidFill>
                  <a:schemeClr val="tx1"/>
                </a:solidFill>
              </a:rPr>
              <a:t>Within these two topics, there is usually a different emphasis at each grade or grade band. For example in Conventions, for spelling the emphasis</a:t>
            </a:r>
            <a:r>
              <a:rPr lang="en-US" baseline="0" dirty="0">
                <a:solidFill>
                  <a:schemeClr val="tx1"/>
                </a:solidFill>
              </a:rPr>
              <a:t> grows in the following way</a:t>
            </a:r>
            <a:r>
              <a:rPr lang="en-US" dirty="0">
                <a:solidFill>
                  <a:schemeClr val="tx1"/>
                </a:solidFill>
              </a:rPr>
              <a:t>: </a:t>
            </a:r>
          </a:p>
          <a:p>
            <a:pPr marL="1077815" lvl="1" indent="-340363"/>
            <a:r>
              <a:rPr lang="en-US" dirty="0">
                <a:solidFill>
                  <a:schemeClr val="tx1"/>
                </a:solidFill>
              </a:rPr>
              <a:t>Lower elementary grades  --  students are required (not surprisingly) to learn spelling patterns. </a:t>
            </a:r>
          </a:p>
          <a:p>
            <a:pPr marL="1077815" lvl="1" indent="-340363"/>
            <a:r>
              <a:rPr lang="en-US" dirty="0">
                <a:solidFill>
                  <a:schemeClr val="tx1"/>
                </a:solidFill>
              </a:rPr>
              <a:t>Upper elementary grades  --  This requirement evolves to requiring use of resources to determine correct spelling.  </a:t>
            </a:r>
          </a:p>
          <a:p>
            <a:pPr marL="1077815" lvl="1" indent="-340363"/>
            <a:r>
              <a:rPr lang="en-US" dirty="0">
                <a:solidFill>
                  <a:schemeClr val="tx1"/>
                </a:solidFill>
              </a:rPr>
              <a:t>Grades 6-12  --  The requirement is simply to “spell correctly.” </a:t>
            </a:r>
            <a:endParaRPr lang="en-US" i="1" dirty="0">
              <a:solidFill>
                <a:schemeClr val="tx1"/>
              </a:solidFill>
            </a:endParaRP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i="0" dirty="0">
                <a:solidFill>
                  <a:schemeClr val="tx1"/>
                </a:solidFill>
              </a:rPr>
              <a:t>The</a:t>
            </a:r>
            <a:r>
              <a:rPr lang="en-US" i="0" baseline="0" dirty="0">
                <a:solidFill>
                  <a:schemeClr val="tx1"/>
                </a:solidFill>
              </a:rPr>
              <a:t> last</a:t>
            </a:r>
            <a:r>
              <a:rPr lang="en-US" i="0" dirty="0">
                <a:solidFill>
                  <a:schemeClr val="tx1"/>
                </a:solidFill>
              </a:rPr>
              <a:t> bullet</a:t>
            </a:r>
            <a:r>
              <a:rPr lang="en-US" i="0" baseline="0" dirty="0">
                <a:solidFill>
                  <a:schemeClr val="tx1"/>
                </a:solidFill>
              </a:rPr>
              <a:t> indicates materials should include refreshers from earlier grades. Reviewers might ask, H</a:t>
            </a:r>
            <a:r>
              <a:rPr lang="en-US" i="0" dirty="0">
                <a:solidFill>
                  <a:schemeClr val="tx1"/>
                </a:solidFill>
              </a:rPr>
              <a:t>ow do we know which conventions should be included from earlier grades? Refer to the chart in the Standards</a:t>
            </a:r>
            <a:r>
              <a:rPr lang="en-US" i="0" baseline="0" dirty="0">
                <a:solidFill>
                  <a:schemeClr val="tx1"/>
                </a:solidFill>
              </a:rPr>
              <a:t> on page 30</a:t>
            </a:r>
            <a:r>
              <a:rPr lang="en-US" i="1" baseline="0" dirty="0">
                <a:solidFill>
                  <a:schemeClr val="tx1"/>
                </a:solidFill>
              </a:rPr>
              <a:t>. </a:t>
            </a:r>
            <a:r>
              <a:rPr lang="en-US" i="0" baseline="0" dirty="0">
                <a:solidFill>
                  <a:schemeClr val="tx1"/>
                </a:solidFill>
              </a:rPr>
              <a:t>In the case of Language, reviewers should pay close attention to the Standards.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i="0" baseline="0" dirty="0">
                <a:solidFill>
                  <a:schemeClr val="tx1"/>
                </a:solidFill>
              </a:rPr>
              <a:t>Beyond conventions, students are also expected to understand how word choice can have intentional meaning, and make use of precise and effective word choice.  </a:t>
            </a:r>
            <a:endParaRPr lang="en-US" i="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39</a:t>
            </a:fld>
            <a:endParaRPr lang="en-US" dirty="0"/>
          </a:p>
        </p:txBody>
      </p:sp>
    </p:spTree>
    <p:extLst>
      <p:ext uri="{BB962C8B-B14F-4D97-AF65-F5344CB8AC3E}">
        <p14:creationId xmlns:p14="http://schemas.microsoft.com/office/powerpoint/2010/main" val="164498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200" i="1" kern="1200" dirty="0">
                <a:solidFill>
                  <a:schemeClr val="tx1"/>
                </a:solidFill>
                <a:effectLst/>
                <a:latin typeface="+mn-lt"/>
                <a:ea typeface="+mn-ea"/>
                <a:cs typeface="+mn-cs"/>
              </a:rPr>
              <a:t>Facilitator Notes:</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Skip</a:t>
            </a:r>
            <a:r>
              <a:rPr lang="en-US" sz="1200" i="1" kern="1200" baseline="0" dirty="0">
                <a:solidFill>
                  <a:schemeClr val="tx1"/>
                </a:solidFill>
                <a:effectLst/>
                <a:latin typeface="+mn-lt"/>
                <a:ea typeface="+mn-ea"/>
                <a:cs typeface="+mn-cs"/>
              </a:rPr>
              <a:t> this slide if</a:t>
            </a:r>
            <a:r>
              <a:rPr lang="en-US" sz="1200" i="1" kern="1200" dirty="0">
                <a:solidFill>
                  <a:schemeClr val="tx1"/>
                </a:solidFill>
                <a:effectLst/>
                <a:latin typeface="+mn-lt"/>
                <a:ea typeface="+mn-ea"/>
                <a:cs typeface="+mn-cs"/>
              </a:rPr>
              <a:t> participants already discussed this slide in Module</a:t>
            </a:r>
            <a:r>
              <a:rPr lang="en-US" sz="1200" i="1" kern="1200" baseline="0" dirty="0">
                <a:solidFill>
                  <a:schemeClr val="tx1"/>
                </a:solidFill>
                <a:effectLst/>
                <a:latin typeface="+mn-lt"/>
                <a:ea typeface="+mn-ea"/>
                <a:cs typeface="+mn-cs"/>
              </a:rPr>
              <a:t> 101</a:t>
            </a:r>
            <a:endParaRPr lang="en-US" sz="1200" i="1"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rgbClr val="3F3F39"/>
                </a:solidFill>
                <a:latin typeface="Allerta"/>
                <a:ea typeface="Allerta"/>
                <a:cs typeface="Allerta"/>
                <a:sym typeface="Allerta"/>
                <a:rtl val="0"/>
              </a:rPr>
              <a:t>The quality of instructional materials in our classrooms has a large impact on student learning. Why</a:t>
            </a:r>
            <a:r>
              <a:rPr lang="en-US" sz="1200" b="0" i="0" u="none" strike="noStrike" cap="none" baseline="0" dirty="0">
                <a:solidFill>
                  <a:schemeClr val="dk1"/>
                </a:solidFill>
                <a:latin typeface="Calibri"/>
                <a:ea typeface="Calibri"/>
                <a:cs typeface="Calibri"/>
                <a:sym typeface="Calibri"/>
              </a:rPr>
              <a:t> is this work important?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baseline="0" dirty="0">
                <a:solidFill>
                  <a:schemeClr val="dk1"/>
                </a:solidFill>
                <a:latin typeface="+mn-lt"/>
                <a:ea typeface="Calibri"/>
                <a:cs typeface="Calibri"/>
                <a:sym typeface="Calibri"/>
              </a:rPr>
              <a:t>Details</a:t>
            </a:r>
            <a:r>
              <a:rPr lang="en-US" sz="1200" b="0" i="0" u="none" strike="noStrike" cap="none" baseline="0" dirty="0">
                <a:solidFill>
                  <a:schemeClr val="dk1"/>
                </a:solidFill>
                <a:latin typeface="+mn-lt"/>
                <a:ea typeface="Calibri"/>
                <a:cs typeface="Calibri"/>
                <a:sym typeface="Calibri"/>
              </a:rPr>
              <a:t>: </a:t>
            </a:r>
            <a:endParaRPr lang="en-US" sz="1200" b="0" i="0" u="none" strike="noStrike" cap="none" baseline="0" dirty="0">
              <a:solidFill>
                <a:schemeClr val="dk1"/>
              </a:solidFill>
              <a:latin typeface="Calibri"/>
              <a:ea typeface="Calibri"/>
              <a:cs typeface="Calibri"/>
              <a:sym typeface="Calibri"/>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Instructional materials in classrooms matter. If we are going to realize the promise of college and career readiness, we must pay attention to the choice of materials offered to teachers and students.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all know the emphasis placed over the past decades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ensuring effective teaching. Perhaps we should be hearing as much about the choice of curricular materials.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With that in mind, we must recognize that reviewing materials is a time-intensive process. And it is an investment that pays off in the long run, because if teachers and students do not have well-aligned materials, the promise of the standards and college and career readiness may not come true.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Quote is drawn from a Brookings Institution report from 2012, available here: https://www.brookings.edu/research/choosing-blindly-instructional-materials-teacher-effectiveness-and-the-common-core/</a:t>
            </a:r>
          </a:p>
          <a:p>
            <a:pPr marL="0" marR="0" lvl="0" indent="0" algn="l" rtl="0">
              <a:lnSpc>
                <a:spcPct val="100000"/>
              </a:lnSpc>
              <a:spcBef>
                <a:spcPts val="360"/>
              </a:spcBef>
              <a:spcAft>
                <a:spcPts val="0"/>
              </a:spcAft>
              <a:buClr>
                <a:schemeClr val="dk1"/>
              </a:buClr>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35268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p>
          <a:p>
            <a:r>
              <a:rPr lang="en-US" b="0" dirty="0"/>
              <a:t>Reviewers</a:t>
            </a:r>
            <a:r>
              <a:rPr lang="en-US" b="0" baseline="0" dirty="0"/>
              <a:t> need to look for evidence of explicit grammar instruction in and out of context.</a:t>
            </a:r>
          </a:p>
          <a:p>
            <a:endParaRPr lang="en-US" b="0" dirty="0"/>
          </a:p>
          <a:p>
            <a:r>
              <a:rPr lang="en-US" b="1" dirty="0"/>
              <a:t>Details</a:t>
            </a:r>
          </a:p>
          <a:p>
            <a:pPr marL="171450" indent="-171450">
              <a:buFont typeface="Arial" panose="020B0604020202020204" pitchFamily="34" charset="0"/>
              <a:buChar char="•"/>
            </a:pPr>
            <a:r>
              <a:rPr lang="en-US" b="0" dirty="0"/>
              <a:t>Found on</a:t>
            </a:r>
            <a:r>
              <a:rPr lang="en-US" b="0" baseline="0" dirty="0"/>
              <a:t> p. 48 in handout</a:t>
            </a:r>
            <a:endParaRPr lang="en-US" b="0" dirty="0"/>
          </a:p>
          <a:p>
            <a:pPr marL="171450" indent="-171450">
              <a:buFont typeface="Arial" panose="020B0604020202020204" pitchFamily="34" charset="0"/>
              <a:buChar char="•"/>
            </a:pPr>
            <a:r>
              <a:rPr lang="en-US" b="0" dirty="0"/>
              <a:t>Take a look at the weekly planner found in the Journeys</a:t>
            </a:r>
            <a:r>
              <a:rPr lang="en-US" b="0" baseline="0" dirty="0"/>
              <a:t> Curriculum.  Where would you begin in order to evaluate AC2F?  </a:t>
            </a:r>
          </a:p>
          <a:p>
            <a:pPr marL="171450" indent="-171450">
              <a:buFont typeface="Arial" panose="020B0604020202020204" pitchFamily="34" charset="0"/>
              <a:buChar char="•"/>
            </a:pPr>
            <a:r>
              <a:rPr lang="en-US" b="0" dirty="0"/>
              <a:t>Note: the “out of context” grammar is clear</a:t>
            </a:r>
            <a:r>
              <a:rPr lang="en-US" b="0" baseline="0" dirty="0"/>
              <a:t>ly labeled in the planner.  Reviewers would have to take a look at the work with the anchor text in order to see whether grammar instruction within the context of the text is included.  </a:t>
            </a: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40</a:t>
            </a:fld>
            <a:endParaRPr lang="en-US" dirty="0"/>
          </a:p>
        </p:txBody>
      </p:sp>
    </p:spTree>
    <p:extLst>
      <p:ext uri="{BB962C8B-B14F-4D97-AF65-F5344CB8AC3E}">
        <p14:creationId xmlns:p14="http://schemas.microsoft.com/office/powerpoint/2010/main" val="664806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baseline="0" dirty="0"/>
              <a:t>Reading Standards: Foundational Skills are only applicable for grades K-5. For teams working with materials in grades 6 and up, this criteria is not applicable. </a:t>
            </a:r>
          </a:p>
          <a:p>
            <a:r>
              <a:rPr lang="en-US" b="0" i="1" baseline="0" dirty="0"/>
              <a:t>For teams working with K-2, NN4 is present in the K-2 IMET to provide more in depth guidance here.  This module is available as an add-on for K-2 reviewers– Module 104.</a:t>
            </a:r>
          </a:p>
          <a:p>
            <a:r>
              <a:rPr lang="en-US" b="0" i="1" baseline="0" dirty="0"/>
              <a:t>Please differentiate this part of the module to be appropriate for the team with whom you are working. </a:t>
            </a:r>
            <a:endParaRPr lang="en-US" b="0"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The</a:t>
            </a:r>
            <a:r>
              <a:rPr lang="en-US" b="0" baseline="0" dirty="0"/>
              <a:t> Reading Standards: Foundational Skills are reflected in Alignment Criterion 2G on the IMET. As you would expect, there are differences between the K-2 and 3-12 IMETs for this criteria. </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Have participants read p.</a:t>
            </a:r>
            <a:r>
              <a:rPr lang="en-US" b="0" baseline="0" dirty="0"/>
              <a:t> 29 of IMET. What does this section of IMET suggest are the key component of materials that support the instruction of foundational skills?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The key components are: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A variety of materials for systematic, regular and frequent practice off all foundational skills.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A transparent progression of foundational skill instruction in phonics, word recognition, vocabulary, syntax, and reading fluency.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Routines and procedures that support this component of instruction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A connection to making meaning– comprehension and purpose.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Frequent practice of oral and silent reading to achieve fluency. </a:t>
            </a:r>
          </a:p>
          <a:p>
            <a:endParaRPr lang="en-US" b="0" baseline="0" dirty="0">
              <a:solidFill>
                <a:srgbClr val="FFFF00"/>
              </a:solidFill>
            </a:endParaRPr>
          </a:p>
        </p:txBody>
      </p:sp>
      <p:sp>
        <p:nvSpPr>
          <p:cNvPr id="4" name="Slide Number Placeholder 3"/>
          <p:cNvSpPr>
            <a:spLocks noGrp="1"/>
          </p:cNvSpPr>
          <p:nvPr>
            <p:ph type="sldNum" sz="quarter" idx="10"/>
          </p:nvPr>
        </p:nvSpPr>
        <p:spPr/>
        <p:txBody>
          <a:bodyPr/>
          <a:lstStyle/>
          <a:p>
            <a:fld id="{95FA5B0E-8558-45BD-B1C6-E80503665E4C}" type="slidenum">
              <a:rPr lang="en-US" smtClean="0"/>
              <a:t>41</a:t>
            </a:fld>
            <a:endParaRPr lang="en-US" dirty="0"/>
          </a:p>
        </p:txBody>
      </p:sp>
    </p:spTree>
    <p:extLst>
      <p:ext uri="{BB962C8B-B14F-4D97-AF65-F5344CB8AC3E}">
        <p14:creationId xmlns:p14="http://schemas.microsoft.com/office/powerpoint/2010/main" val="1342436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854">
              <a:defRPr/>
            </a:pPr>
            <a:r>
              <a:rPr lang="en-US" b="0" i="1" dirty="0"/>
              <a:t>For K-2 and 3-5</a:t>
            </a:r>
          </a:p>
          <a:p>
            <a:pPr defTabSz="924854">
              <a:defRPr/>
            </a:pPr>
            <a:endParaRPr lang="en-US" b="1" i="1" dirty="0"/>
          </a:p>
          <a:p>
            <a:pPr defTabSz="924854">
              <a:defRPr/>
            </a:pPr>
            <a:r>
              <a:rPr lang="en-US" b="0" i="1" dirty="0"/>
              <a:t>(Optional): Included</a:t>
            </a:r>
            <a:r>
              <a:rPr lang="en-US" b="0" i="1" baseline="0" dirty="0"/>
              <a:t> in your packet on p. 49 is the </a:t>
            </a:r>
            <a:r>
              <a:rPr lang="en-US" b="0" i="1" dirty="0"/>
              <a:t>Reading</a:t>
            </a:r>
            <a:r>
              <a:rPr lang="en-US" b="0" i="1" baseline="0" dirty="0"/>
              <a:t> Foundational Skills Scavenger Hunt worksheet and activity. If participants are not familiar with the Foundational Skills Standards, this activity builds knowledge of the progression of skills required at each grade level. Allow 10 minutes for the completion of the Scavenger Hunt and 3-5 minutes for debrief, if used. </a:t>
            </a:r>
          </a:p>
          <a:p>
            <a:pPr defTabSz="924854">
              <a:defRPr/>
            </a:pPr>
            <a:endParaRPr lang="en-US" b="1" i="0" baseline="0" dirty="0"/>
          </a:p>
          <a:p>
            <a:pPr defTabSz="924854">
              <a:defRPr/>
            </a:pPr>
            <a:r>
              <a:rPr lang="en-US" b="1" i="0" baseline="0" dirty="0"/>
              <a:t>Big Idea: </a:t>
            </a:r>
          </a:p>
          <a:p>
            <a:r>
              <a:rPr lang="en-US" sz="1200" kern="1200" dirty="0">
                <a:solidFill>
                  <a:schemeClr val="tx1"/>
                </a:solidFill>
                <a:effectLst/>
                <a:latin typeface="+mn-lt"/>
                <a:ea typeface="+mn-ea"/>
                <a:cs typeface="+mn-cs"/>
              </a:rPr>
              <a:t>There is a progression of foundational skills called for in the Standards.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Reviewers of K-5 materials need to be familiar with the Standards. Appendix A of the Common Core State Standards provides further detail on the research behind and the progression of the foundational skills sequence.</a:t>
            </a:r>
          </a:p>
        </p:txBody>
      </p:sp>
      <p:sp>
        <p:nvSpPr>
          <p:cNvPr id="4" name="Slide Number Placeholder 3"/>
          <p:cNvSpPr>
            <a:spLocks noGrp="1"/>
          </p:cNvSpPr>
          <p:nvPr>
            <p:ph type="sldNum" sz="quarter" idx="10"/>
          </p:nvPr>
        </p:nvSpPr>
        <p:spPr/>
        <p:txBody>
          <a:bodyPr/>
          <a:lstStyle/>
          <a:p>
            <a:fld id="{2FD13107-EE22-46DD-98C0-67FAAA2C5B6C}" type="slidenum">
              <a:rPr lang="en-US" smtClean="0"/>
              <a:pPr/>
              <a:t>42</a:t>
            </a:fld>
            <a:endParaRPr lang="en-US" dirty="0"/>
          </a:p>
        </p:txBody>
      </p:sp>
    </p:spTree>
    <p:extLst>
      <p:ext uri="{BB962C8B-B14F-4D97-AF65-F5344CB8AC3E}">
        <p14:creationId xmlns:p14="http://schemas.microsoft.com/office/powerpoint/2010/main" val="4008927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mn-lt"/>
              </a:rPr>
              <a:t>Instructional materials must include explicit opportunities to build foundational skills.  </a:t>
            </a:r>
            <a:br>
              <a:rPr lang="en-US" baseline="0" dirty="0">
                <a:latin typeface="+mn-lt"/>
              </a:rPr>
            </a:br>
            <a:endParaRPr lang="en-US"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Details: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Found on p. 50 in handout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To gauge the quality of these materials, reviewers would have to look more closely at the content and ensure that it meets the expectations outlined in the How to Find Evidence column on the IMET.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This example shows how the Expeditionary Learning curriculum provides users with a sequence showing how and where related foundational skills and language standards are taught, by grade level.</a:t>
            </a: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43</a:t>
            </a:fld>
            <a:endParaRPr lang="en-US" dirty="0"/>
          </a:p>
        </p:txBody>
      </p:sp>
    </p:spTree>
    <p:extLst>
      <p:ext uri="{BB962C8B-B14F-4D97-AF65-F5344CB8AC3E}">
        <p14:creationId xmlns:p14="http://schemas.microsoft.com/office/powerpoint/2010/main" val="3110251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Big Idea: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example comes from the fluency packets associated with CKLA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texts are tied by</a:t>
            </a:r>
            <a:r>
              <a:rPr lang="en-US" sz="1200" kern="1200" baseline="0" dirty="0">
                <a:solidFill>
                  <a:schemeClr val="tx1"/>
                </a:solidFill>
                <a:effectLst/>
                <a:latin typeface="+mn-lt"/>
                <a:ea typeface="+mn-ea"/>
                <a:cs typeface="+mn-cs"/>
              </a:rPr>
              <a:t> topic to the grade level skills unit reader, and give time for students to practice fluency and prosody on a regular basis.</a:t>
            </a:r>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44</a:t>
            </a:fld>
            <a:endParaRPr lang="en-US" dirty="0"/>
          </a:p>
        </p:txBody>
      </p:sp>
    </p:spTree>
    <p:extLst>
      <p:ext uri="{BB962C8B-B14F-4D97-AF65-F5344CB8AC3E}">
        <p14:creationId xmlns:p14="http://schemas.microsoft.com/office/powerpoint/2010/main" val="2361911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 Alignment Criterion 2 indicators allow reviewers to analyze the quality of the questions, assignments, and tasks in any program. Remember that we have just looked at single passages. The IMET instructs teams to “dip in” and look closely at the quality of texts and the associated task sets every fourth story. So, conclusions about the whole program should not be drawn from one text and task. What we are looking for is quality across the year and years in any given set of materials. </a:t>
            </a:r>
          </a:p>
          <a:p>
            <a:endParaRPr lang="en-US" b="1" baseline="0" dirty="0"/>
          </a:p>
          <a:p>
            <a:r>
              <a:rPr lang="en-US" b="1" baseline="0" dirty="0"/>
              <a:t>Details:</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In the materials we were able to see examples of AC2A, 2B and 2C, and some opportunities for 2F Speaking and Listening, though more would be expected.</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Reviewers would need to look much more closely in order to evaluate materials for 2D, 2E, and 2G.</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And, of course, we are just looking at one sample. To accurately gauge program alignment, the IMET recommends reviewers  analyze every 4</a:t>
            </a:r>
            <a:r>
              <a:rPr lang="en-US" sz="1200" b="0" kern="1200" baseline="30000" dirty="0">
                <a:solidFill>
                  <a:schemeClr val="tx1"/>
                </a:solidFill>
                <a:effectLst/>
                <a:latin typeface="+mn-lt"/>
                <a:ea typeface="+mn-ea"/>
                <a:cs typeface="+mn-cs"/>
              </a:rPr>
              <a:t>th</a:t>
            </a:r>
            <a:r>
              <a:rPr lang="en-US" sz="1200" b="0" kern="1200" baseline="0" dirty="0">
                <a:solidFill>
                  <a:schemeClr val="tx1"/>
                </a:solidFill>
                <a:effectLst/>
                <a:latin typeface="+mn-lt"/>
                <a:ea typeface="+mn-ea"/>
                <a:cs typeface="+mn-cs"/>
              </a:rPr>
              <a:t> set of questions and tasks. </a:t>
            </a:r>
          </a:p>
        </p:txBody>
      </p:sp>
      <p:sp>
        <p:nvSpPr>
          <p:cNvPr id="4" name="Slide Number Placeholder 3"/>
          <p:cNvSpPr>
            <a:spLocks noGrp="1"/>
          </p:cNvSpPr>
          <p:nvPr>
            <p:ph type="sldNum" sz="quarter" idx="10"/>
          </p:nvPr>
        </p:nvSpPr>
        <p:spPr/>
        <p:txBody>
          <a:bodyPr/>
          <a:lstStyle/>
          <a:p>
            <a:fld id="{87BD8A4C-6D1B-3B4B-98CA-A63C166858A7}" type="slidenum">
              <a:rPr lang="en-US" smtClean="0"/>
              <a:t>45</a:t>
            </a:fld>
            <a:endParaRPr lang="en-US" dirty="0"/>
          </a:p>
        </p:txBody>
      </p:sp>
    </p:spTree>
    <p:extLst>
      <p:ext uri="{BB962C8B-B14F-4D97-AF65-F5344CB8AC3E}">
        <p14:creationId xmlns:p14="http://schemas.microsoft.com/office/powerpoint/2010/main" val="3787845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Insert</a:t>
            </a:r>
            <a:r>
              <a:rPr lang="en-US" sz="1200" i="1" kern="1200" baseline="0" dirty="0">
                <a:solidFill>
                  <a:schemeClr val="tx1"/>
                </a:solidFill>
                <a:effectLst/>
                <a:latin typeface="+mn-lt"/>
                <a:ea typeface="+mn-ea"/>
                <a:cs typeface="+mn-cs"/>
              </a:rPr>
              <a:t> slide wherever a break is needed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46</a:t>
            </a:fld>
            <a:endParaRPr lang="en-US" dirty="0"/>
          </a:p>
        </p:txBody>
      </p:sp>
    </p:spTree>
    <p:extLst>
      <p:ext uri="{BB962C8B-B14F-4D97-AF65-F5344CB8AC3E}">
        <p14:creationId xmlns:p14="http://schemas.microsoft.com/office/powerpoint/2010/main" val="2783766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a:t>
            </a:r>
            <a:r>
              <a:rPr lang="en-US" b="1" baseline="0" dirty="0"/>
              <a:t> Idea</a:t>
            </a:r>
            <a:r>
              <a:rPr lang="en-US" baseline="0" dirty="0"/>
              <a:t>: </a:t>
            </a:r>
          </a:p>
          <a:p>
            <a:r>
              <a:rPr lang="en-US" baseline="0" dirty="0"/>
              <a:t>Wherever you end the session, insert these questions and goals to reflect back on what is still unclear and what has been learned. </a:t>
            </a:r>
          </a:p>
          <a:p>
            <a:endParaRPr lang="en-US" baseline="0" dirty="0"/>
          </a:p>
          <a:p>
            <a:r>
              <a:rPr lang="en-US" b="1" baseline="0" dirty="0"/>
              <a:t> </a:t>
            </a:r>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47</a:t>
            </a:fld>
            <a:endParaRPr lang="en-US" dirty="0"/>
          </a:p>
        </p:txBody>
      </p:sp>
    </p:spTree>
    <p:extLst>
      <p:ext uri="{BB962C8B-B14F-4D97-AF65-F5344CB8AC3E}">
        <p14:creationId xmlns:p14="http://schemas.microsoft.com/office/powerpoint/2010/main" val="2481107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0" i="0" dirty="0"/>
              <a:t>:</a:t>
            </a:r>
          </a:p>
          <a:p>
            <a:r>
              <a:rPr lang="en-US" b="0" i="0" dirty="0"/>
              <a:t>How has our work today helped clarify</a:t>
            </a:r>
            <a:r>
              <a:rPr lang="en-US" b="0" i="0" baseline="0" dirty="0"/>
              <a:t> these goals? </a:t>
            </a:r>
            <a:endParaRPr lang="en-US" b="0" i="0" dirty="0"/>
          </a:p>
          <a:p>
            <a:r>
              <a:rPr lang="en-US" b="0" i="0" baseline="0" dirty="0"/>
              <a:t> </a:t>
            </a:r>
            <a:endParaRPr lang="en-US" b="1" baseline="0" dirty="0"/>
          </a:p>
        </p:txBody>
      </p:sp>
      <p:sp>
        <p:nvSpPr>
          <p:cNvPr id="4" name="Slide Number Placeholder 3"/>
          <p:cNvSpPr>
            <a:spLocks noGrp="1"/>
          </p:cNvSpPr>
          <p:nvPr>
            <p:ph type="sldNum" sz="quarter" idx="10"/>
          </p:nvPr>
        </p:nvSpPr>
        <p:spPr/>
        <p:txBody>
          <a:bodyPr/>
          <a:lstStyle/>
          <a:p>
            <a:fld id="{87BD8A4C-6D1B-3B4B-98CA-A63C166858A7}" type="slidenum">
              <a:rPr lang="en-US" smtClean="0"/>
              <a:t>48</a:t>
            </a:fld>
            <a:endParaRPr lang="en-US" dirty="0"/>
          </a:p>
        </p:txBody>
      </p:sp>
    </p:spTree>
    <p:extLst>
      <p:ext uri="{BB962C8B-B14F-4D97-AF65-F5344CB8AC3E}">
        <p14:creationId xmlns:p14="http://schemas.microsoft.com/office/powerpoint/2010/main" val="327810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Adjust this agenda based on your time allocation</a:t>
            </a:r>
            <a:r>
              <a:rPr lang="en-US" dirty="0"/>
              <a:t>. </a:t>
            </a:r>
          </a:p>
          <a:p>
            <a:endParaRPr lang="en-US" b="1" dirty="0"/>
          </a:p>
          <a:p>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frame for the day. </a:t>
            </a:r>
          </a:p>
          <a:p>
            <a:endParaRPr lang="en-US" baseline="0" dirty="0"/>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Today we will work through the second Non-Negotiable criteria in the IMET: Evidence-based Discussion and</a:t>
            </a:r>
            <a:r>
              <a:rPr lang="en-US" sz="1200" kern="1200" baseline="0" dirty="0">
                <a:solidFill>
                  <a:schemeClr val="tx1"/>
                </a:solidFill>
                <a:effectLst/>
                <a:latin typeface="+mn-lt"/>
                <a:ea typeface="+mn-ea"/>
                <a:cs typeface="+mn-cs"/>
              </a:rPr>
              <a:t> Writing.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We</a:t>
            </a:r>
            <a:r>
              <a:rPr lang="en-US" sz="1200" b="0" kern="1200" baseline="0" dirty="0">
                <a:solidFill>
                  <a:schemeClr val="tx1"/>
                </a:solidFill>
                <a:effectLst/>
                <a:latin typeface="+mn-lt"/>
                <a:ea typeface="+mn-ea"/>
                <a:cs typeface="+mn-cs"/>
              </a:rPr>
              <a:t> will then look closely at the alignment criteria metrics that dig deeper into the quality of questions, tasks, and assignments. </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The next module looks at Non-Negotiable 3, as well as the alignment criteria for building knowledge and access for all students.</a:t>
            </a: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5</a:t>
            </a:fld>
            <a:endParaRPr lang="en-US" dirty="0"/>
          </a:p>
        </p:txBody>
      </p:sp>
    </p:spTree>
    <p:extLst>
      <p:ext uri="{BB962C8B-B14F-4D97-AF65-F5344CB8AC3E}">
        <p14:creationId xmlns:p14="http://schemas.microsoft.com/office/powerpoint/2010/main" val="320472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Facilitator</a:t>
            </a:r>
            <a:r>
              <a:rPr lang="en-US" b="0" i="1" baseline="0" dirty="0"/>
              <a:t> Note: If the group has already established norms with Module 101, omit this slide. </a:t>
            </a:r>
            <a:endParaRPr lang="en-US" b="0" i="1" dirty="0"/>
          </a:p>
          <a:p>
            <a:endParaRPr lang="en-US" b="1" dirty="0"/>
          </a:p>
          <a:p>
            <a:r>
              <a:rPr lang="en-US" b="1" dirty="0"/>
              <a:t>Big Idea: </a:t>
            </a:r>
          </a:p>
          <a:p>
            <a:r>
              <a:rPr lang="en-US" b="0" dirty="0"/>
              <a:t>Norms</a:t>
            </a:r>
            <a:r>
              <a:rPr lang="en-US" b="0" baseline="0" dirty="0"/>
              <a:t> will help groups work effectively with the content in the IMET Modules. </a:t>
            </a:r>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 </a:t>
            </a:r>
          </a:p>
          <a:p>
            <a:pPr marL="0" marR="0" indent="0" algn="l" defTabSz="457200" rtl="0" eaLnBrk="1" fontAlgn="auto" latinLnBrk="0" hangingPunct="1">
              <a:lnSpc>
                <a:spcPct val="100000"/>
              </a:lnSpc>
              <a:spcBef>
                <a:spcPts val="0"/>
              </a:spcBef>
              <a:spcAft>
                <a:spcPts val="0"/>
              </a:spcAft>
              <a:buClrTx/>
              <a:buSzTx/>
              <a:buFontTx/>
              <a:buNone/>
              <a:tabLst/>
              <a:defRPr/>
            </a:pPr>
            <a:r>
              <a:rPr lang="en-US" b="0" i="1" dirty="0"/>
              <a:t>Optional:</a:t>
            </a:r>
            <a:r>
              <a:rPr lang="en-US" b="0" i="1" baseline="0" dirty="0"/>
              <a:t> If the group has established norms, insert here. If not, take the time to allow table groups to narrow down to 2 suggested norms and then chart the suggestions, noting repeats. Material needed: chart paper, markers</a:t>
            </a:r>
            <a:endParaRPr lang="en-US" b="0" i="1" dirty="0"/>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6</a:t>
            </a:fld>
            <a:endParaRPr lang="en-US" dirty="0"/>
          </a:p>
        </p:txBody>
      </p:sp>
    </p:spTree>
    <p:extLst>
      <p:ext uri="{BB962C8B-B14F-4D97-AF65-F5344CB8AC3E}">
        <p14:creationId xmlns:p14="http://schemas.microsoft.com/office/powerpoint/2010/main" val="38627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 Estimated time for slides 8-21: </a:t>
            </a:r>
            <a:r>
              <a:rPr lang="en-US" sz="1200" b="1" i="1" kern="1200" dirty="0">
                <a:solidFill>
                  <a:schemeClr val="tx1"/>
                </a:solidFill>
                <a:effectLst/>
                <a:latin typeface="+mn-lt"/>
                <a:ea typeface="+mn-ea"/>
                <a:cs typeface="+mn-cs"/>
              </a:rPr>
              <a:t>45-50</a:t>
            </a:r>
            <a:r>
              <a:rPr lang="en-US" sz="1200" b="1" i="1" kern="1200" baseline="0" dirty="0">
                <a:solidFill>
                  <a:schemeClr val="tx1"/>
                </a:solidFill>
                <a:effectLst/>
                <a:latin typeface="+mn-lt"/>
                <a:ea typeface="+mn-ea"/>
                <a:cs typeface="+mn-cs"/>
              </a:rPr>
              <a:t> minutes</a:t>
            </a:r>
            <a:endParaRPr lang="en-US" b="1" i="1" dirty="0"/>
          </a:p>
          <a:p>
            <a:endParaRPr lang="en-US" b="1" dirty="0"/>
          </a:p>
          <a:p>
            <a:r>
              <a:rPr lang="en-US" b="1" dirty="0"/>
              <a:t>Big Idea: </a:t>
            </a:r>
          </a:p>
          <a:p>
            <a:r>
              <a:rPr lang="en-US" b="0" dirty="0"/>
              <a:t>Once you have an idea of the quality of the texts in a program,</a:t>
            </a:r>
            <a:r>
              <a:rPr lang="en-US" b="0" baseline="0" dirty="0"/>
              <a:t> attention should be paid to what is happening with those texts. Non-Negotiable 2 is Evidence-based Discussion and Writing.</a:t>
            </a:r>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7</a:t>
            </a:fld>
            <a:endParaRPr lang="en-US" dirty="0"/>
          </a:p>
        </p:txBody>
      </p:sp>
    </p:spTree>
    <p:extLst>
      <p:ext uri="{BB962C8B-B14F-4D97-AF65-F5344CB8AC3E}">
        <p14:creationId xmlns:p14="http://schemas.microsoft.com/office/powerpoint/2010/main" val="155799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sz="1200" kern="1200" dirty="0">
                <a:solidFill>
                  <a:schemeClr val="tx1"/>
                </a:solidFill>
                <a:effectLst/>
                <a:latin typeface="+mn-lt"/>
                <a:ea typeface="+mn-ea"/>
                <a:cs typeface="+mn-cs"/>
              </a:rPr>
              <a:t>Reading Standard 1 requires the use of textual evidence to determine what the texts says, to make logical inferences, and to support conclusions in both writing and speaking. If we expect students to become adept with this, we need materials which guide students in gathering evidence and growing knowledge. </a:t>
            </a:r>
          </a:p>
          <a:p>
            <a:endParaRPr lang="en-US" baseline="0" dirty="0"/>
          </a:p>
          <a:p>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 2 in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Briefly discuss with the person sitting next to you what these metrics require for materials to meet Non-Negotiable 2, highlighting or underlining the important words.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that while multiple standards will be addressed with every text, not every standard must be addressed with every text. Understanding</a:t>
            </a:r>
            <a:r>
              <a:rPr lang="en-US" sz="1200" kern="1200" baseline="0" dirty="0">
                <a:solidFill>
                  <a:schemeClr val="tx1"/>
                </a:solidFill>
                <a:effectLst/>
                <a:latin typeface="+mn-lt"/>
                <a:ea typeface="+mn-ea"/>
                <a:cs typeface="+mn-cs"/>
              </a:rPr>
              <a:t> the text is paramount. </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 two metrics under this NN underscore the integrated nature of reading, writing, and speaking.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8</a:t>
            </a:fld>
            <a:endParaRPr lang="en-US" dirty="0"/>
          </a:p>
        </p:txBody>
      </p:sp>
    </p:spTree>
    <p:extLst>
      <p:ext uri="{BB962C8B-B14F-4D97-AF65-F5344CB8AC3E}">
        <p14:creationId xmlns:p14="http://schemas.microsoft.com/office/powerpoint/2010/main" val="50942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p>
          <a:p>
            <a:r>
              <a:rPr lang="en-US" b="0" dirty="0"/>
              <a:t>In order to look closely at Metric 2A, we need to have a clear idea of what text-dependent and text-specific questions and tasks look like and mean.</a:t>
            </a:r>
          </a:p>
          <a:p>
            <a:endParaRPr lang="en-US" b="0" dirty="0"/>
          </a:p>
          <a:p>
            <a:r>
              <a:rPr lang="en-US" b="0" i="1" dirty="0"/>
              <a:t>Go to the next slide.</a:t>
            </a:r>
          </a:p>
        </p:txBody>
      </p:sp>
      <p:sp>
        <p:nvSpPr>
          <p:cNvPr id="4" name="Slide Number Placeholder 3"/>
          <p:cNvSpPr>
            <a:spLocks noGrp="1"/>
          </p:cNvSpPr>
          <p:nvPr>
            <p:ph type="sldNum" sz="quarter" idx="10"/>
          </p:nvPr>
        </p:nvSpPr>
        <p:spPr/>
        <p:txBody>
          <a:bodyPr/>
          <a:lstStyle/>
          <a:p>
            <a:fld id="{87BD8A4C-6D1B-3B4B-98CA-A63C166858A7}" type="slidenum">
              <a:rPr lang="en-US" smtClean="0"/>
              <a:t>9</a:t>
            </a:fld>
            <a:endParaRPr lang="en-US" dirty="0"/>
          </a:p>
        </p:txBody>
      </p:sp>
    </p:spTree>
    <p:extLst>
      <p:ext uri="{BB962C8B-B14F-4D97-AF65-F5344CB8AC3E}">
        <p14:creationId xmlns:p14="http://schemas.microsoft.com/office/powerpoint/2010/main" val="1784744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811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039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2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126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882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97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9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p:nvPr>
        </p:nvSpPr>
        <p:spPr>
          <a:xfrm>
            <a:off x="0"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0928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21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91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74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830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935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944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34340" y="1219200"/>
            <a:ext cx="827532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endParaRPr lang="en-US" dirty="0"/>
          </a:p>
        </p:txBody>
      </p:sp>
      <p:sp>
        <p:nvSpPr>
          <p:cNvPr id="15"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3467519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278497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78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2534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8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84" r:id="rId5"/>
    <p:sldLayoutId id="2147483677" r:id="rId6"/>
    <p:sldLayoutId id="2147483685" r:id="rId7"/>
    <p:sldLayoutId id="2147483663" r:id="rId8"/>
    <p:sldLayoutId id="2147483661" r:id="rId9"/>
    <p:sldLayoutId id="2147483675" r:id="rId10"/>
    <p:sldLayoutId id="2147483662" r:id="rId11"/>
    <p:sldLayoutId id="2147483650" r:id="rId12"/>
    <p:sldLayoutId id="2147483680" r:id="rId13"/>
    <p:sldLayoutId id="2147483681" r:id="rId14"/>
    <p:sldLayoutId id="2147483678" r:id="rId15"/>
    <p:sldLayoutId id="2147483679" r:id="rId16"/>
    <p:sldLayoutId id="2147483654" r:id="rId17"/>
    <p:sldLayoutId id="2147483655" r:id="rId18"/>
    <p:sldLayoutId id="2147483692" r:id="rId19"/>
    <p:sldLayoutId id="2147483660" r:id="rId20"/>
    <p:sldLayoutId id="2147483652" r:id="rId21"/>
    <p:sldLayoutId id="2147483653" r:id="rId22"/>
    <p:sldLayoutId id="2147483666" r:id="rId23"/>
    <p:sldLayoutId id="2147483668" r:id="rId24"/>
    <p:sldLayoutId id="2147483667" r:id="rId25"/>
    <p:sldLayoutId id="2147483669" r:id="rId26"/>
    <p:sldLayoutId id="2147483693" r:id="rId27"/>
    <p:sldLayoutId id="2147483694" r:id="rId28"/>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package" Target="../embeddings/Microsoft_Word_Document.docx"/><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20.emf"/><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endParaRPr lang="en-US" dirty="0"/>
          </a:p>
        </p:txBody>
      </p:sp>
      <p:sp>
        <p:nvSpPr>
          <p:cNvPr id="14" name="Title 13"/>
          <p:cNvSpPr>
            <a:spLocks noGrp="1"/>
          </p:cNvSpPr>
          <p:nvPr>
            <p:ph type="ctrTitle"/>
          </p:nvPr>
        </p:nvSpPr>
        <p:spPr/>
        <p:txBody>
          <a:bodyPr/>
          <a:lstStyle/>
          <a:p>
            <a:r>
              <a:rPr lang="en-US" dirty="0"/>
              <a:t>Reviewing Using the Instructional Materials Evaluation Tool: ELA</a:t>
            </a:r>
          </a:p>
        </p:txBody>
      </p:sp>
      <p:sp>
        <p:nvSpPr>
          <p:cNvPr id="15" name="Subtitle 14"/>
          <p:cNvSpPr>
            <a:spLocks noGrp="1"/>
          </p:cNvSpPr>
          <p:nvPr>
            <p:ph type="subTitle" idx="1"/>
          </p:nvPr>
        </p:nvSpPr>
        <p:spPr>
          <a:xfrm>
            <a:off x="219317" y="3832459"/>
            <a:ext cx="8785852" cy="792406"/>
          </a:xfrm>
        </p:spPr>
        <p:txBody>
          <a:bodyPr>
            <a:normAutofit/>
          </a:bodyPr>
          <a:lstStyle/>
          <a:p>
            <a:r>
              <a:rPr lang="en-US" dirty="0"/>
              <a:t>Module 102: Questions, Tasks, and Assignments </a:t>
            </a:r>
          </a:p>
        </p:txBody>
      </p:sp>
      <p:sp>
        <p:nvSpPr>
          <p:cNvPr id="4" name="TextBox 3"/>
          <p:cNvSpPr txBox="1"/>
          <p:nvPr/>
        </p:nvSpPr>
        <p:spPr>
          <a:xfrm>
            <a:off x="6161745" y="4589808"/>
            <a:ext cx="3110400" cy="400110"/>
          </a:xfrm>
          <a:prstGeom prst="rect">
            <a:avLst/>
          </a:prstGeom>
          <a:noFill/>
        </p:spPr>
        <p:txBody>
          <a:bodyPr wrap="square" rtlCol="0">
            <a:spAutoFit/>
          </a:bodyPr>
          <a:lstStyle/>
          <a:p>
            <a:r>
              <a:rPr lang="en-US" sz="2000" b="1" dirty="0">
                <a:solidFill>
                  <a:srgbClr val="3F3F39"/>
                </a:solidFill>
              </a:rPr>
              <a:t>www.achievethecore.org</a:t>
            </a:r>
          </a:p>
        </p:txBody>
      </p:sp>
    </p:spTree>
    <p:extLst>
      <p:ext uri="{BB962C8B-B14F-4D97-AF65-F5344CB8AC3E}">
        <p14:creationId xmlns:p14="http://schemas.microsoft.com/office/powerpoint/2010/main" val="3585427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10337" cy="1143000"/>
          </a:xfrm>
        </p:spPr>
        <p:txBody>
          <a:bodyPr>
            <a:normAutofit/>
          </a:bodyPr>
          <a:lstStyle/>
          <a:p>
            <a:r>
              <a:rPr lang="en-US" dirty="0"/>
              <a:t>Considering Text Dependency</a:t>
            </a:r>
          </a:p>
        </p:txBody>
      </p:sp>
      <p:sp>
        <p:nvSpPr>
          <p:cNvPr id="3" name="Content Placeholder 2"/>
          <p:cNvSpPr>
            <a:spLocks noGrp="1"/>
          </p:cNvSpPr>
          <p:nvPr>
            <p:ph idx="1"/>
          </p:nvPr>
        </p:nvSpPr>
        <p:spPr>
          <a:xfrm>
            <a:off x="457199" y="1578661"/>
            <a:ext cx="7646157" cy="4495800"/>
          </a:xfrm>
        </p:spPr>
        <p:txBody>
          <a:bodyPr>
            <a:noAutofit/>
          </a:bodyPr>
          <a:lstStyle/>
          <a:p>
            <a:pPr>
              <a:buFont typeface="Arial" panose="020B0604020202020204" pitchFamily="34" charset="0"/>
              <a:buChar char="•"/>
            </a:pPr>
            <a:r>
              <a:rPr lang="en-US" dirty="0">
                <a:latin typeface="Lucida Sans" panose="020B0602030504020204" pitchFamily="34" charset="0"/>
                <a:cs typeface="+mn-cs"/>
              </a:rPr>
              <a:t>Does answering the question require that students have read the passage?</a:t>
            </a:r>
          </a:p>
          <a:p>
            <a:pPr>
              <a:buFont typeface="Arial" panose="020B0604020202020204" pitchFamily="34" charset="0"/>
              <a:buChar char="•"/>
            </a:pPr>
            <a:r>
              <a:rPr lang="en-US" dirty="0">
                <a:latin typeface="Lucida Sans" panose="020B0602030504020204" pitchFamily="34" charset="0"/>
                <a:cs typeface="+mn-cs"/>
              </a:rPr>
              <a:t>Is the question tied to a passage (not stand-alone)?</a:t>
            </a:r>
          </a:p>
          <a:p>
            <a:pPr>
              <a:buFont typeface="Arial" panose="020B0604020202020204" pitchFamily="34" charset="0"/>
              <a:buChar char="•"/>
            </a:pPr>
            <a:r>
              <a:rPr lang="en-US" dirty="0">
                <a:latin typeface="Lucida Sans" panose="020B0602030504020204" pitchFamily="34" charset="0"/>
                <a:cs typeface="+mn-cs"/>
              </a:rPr>
              <a:t>Does the question require students to cite or use evidence from the passage to determine the correct answer?</a:t>
            </a:r>
          </a:p>
          <a:p>
            <a:pPr>
              <a:buFont typeface="Arial" panose="020B0604020202020204" pitchFamily="34" charset="0"/>
              <a:buChar char="•"/>
            </a:pPr>
            <a:r>
              <a:rPr lang="en-US" dirty="0">
                <a:latin typeface="Lucida Sans" panose="020B0602030504020204" pitchFamily="34" charset="0"/>
                <a:cs typeface="+mn-cs"/>
              </a:rPr>
              <a:t>Does the question require students to follow the  details of, make inferences from, and/or evaluate what is read?</a:t>
            </a:r>
          </a:p>
        </p:txBody>
      </p:sp>
    </p:spTree>
    <p:extLst>
      <p:ext uri="{BB962C8B-B14F-4D97-AF65-F5344CB8AC3E}">
        <p14:creationId xmlns:p14="http://schemas.microsoft.com/office/powerpoint/2010/main" val="4001218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AutoNum type="arabicPeriod"/>
            </a:pPr>
            <a:r>
              <a:rPr lang="en-US" dirty="0"/>
              <a:t>With your partner, analyze the sample questions for </a:t>
            </a:r>
            <a:r>
              <a:rPr lang="en-US" i="1" dirty="0"/>
              <a:t>The Great Fire </a:t>
            </a:r>
            <a:r>
              <a:rPr lang="en-US" dirty="0"/>
              <a:t>excerpt in your handouts.</a:t>
            </a:r>
          </a:p>
          <a:p>
            <a:pPr marL="457200" indent="-457200">
              <a:buAutoNum type="arabicPeriod"/>
            </a:pPr>
            <a:endParaRPr lang="en-US" dirty="0"/>
          </a:p>
          <a:p>
            <a:pPr marL="457200" indent="-457200">
              <a:buAutoNum type="arabicPeriod"/>
            </a:pPr>
            <a:r>
              <a:rPr lang="en-US" dirty="0"/>
              <a:t>Use the criteria on the next page in your packet to guide your analysis of text dependency. </a:t>
            </a:r>
          </a:p>
          <a:p>
            <a:pPr marL="457200" indent="-457200">
              <a:buAutoNum type="arabicPeriod"/>
            </a:pPr>
            <a:endParaRPr lang="en-US" dirty="0"/>
          </a:p>
          <a:p>
            <a:pPr marL="457200" indent="-457200">
              <a:buAutoNum type="arabicPeriod"/>
            </a:pPr>
            <a:r>
              <a:rPr lang="en-US" dirty="0"/>
              <a:t>Compare your responses to the Answer Key on the next page. </a:t>
            </a:r>
          </a:p>
        </p:txBody>
      </p:sp>
      <p:sp>
        <p:nvSpPr>
          <p:cNvPr id="4" name="Title 1"/>
          <p:cNvSpPr txBox="1">
            <a:spLocks/>
          </p:cNvSpPr>
          <p:nvPr/>
        </p:nvSpPr>
        <p:spPr>
          <a:xfrm>
            <a:off x="457200" y="274637"/>
            <a:ext cx="8229600" cy="10504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b="1" dirty="0">
                <a:solidFill>
                  <a:srgbClr val="24A469"/>
                </a:solidFill>
              </a:rPr>
              <a:t>Practice: </a:t>
            </a:r>
            <a:r>
              <a:rPr lang="en-US" dirty="0"/>
              <a:t>Analyzing Question Quality</a:t>
            </a:r>
          </a:p>
        </p:txBody>
      </p:sp>
    </p:spTree>
    <p:extLst>
      <p:ext uri="{BB962C8B-B14F-4D97-AF65-F5344CB8AC3E}">
        <p14:creationId xmlns:p14="http://schemas.microsoft.com/office/powerpoint/2010/main" val="31854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786"/>
            <a:ext cx="8229600" cy="1143000"/>
          </a:xfrm>
        </p:spPr>
        <p:txBody>
          <a:bodyPr>
            <a:normAutofit/>
          </a:bodyPr>
          <a:lstStyle/>
          <a:p>
            <a:r>
              <a:rPr lang="en-US" dirty="0">
                <a:latin typeface="Lucida Sans" panose="020B0602030504020204" pitchFamily="34" charset="0"/>
              </a:rPr>
              <a:t>Defining Text-Specific Questions</a:t>
            </a:r>
          </a:p>
        </p:txBody>
      </p:sp>
      <p:sp>
        <p:nvSpPr>
          <p:cNvPr id="3" name="Content Placeholder 2"/>
          <p:cNvSpPr>
            <a:spLocks noGrp="1"/>
          </p:cNvSpPr>
          <p:nvPr>
            <p:ph idx="1"/>
          </p:nvPr>
        </p:nvSpPr>
        <p:spPr>
          <a:xfrm>
            <a:off x="457200" y="1617784"/>
            <a:ext cx="8229600" cy="3886200"/>
          </a:xfrm>
        </p:spPr>
        <p:txBody>
          <a:bodyPr>
            <a:normAutofit/>
          </a:bodyPr>
          <a:lstStyle/>
          <a:p>
            <a:r>
              <a:rPr lang="en-US" dirty="0">
                <a:latin typeface="Lucida Sans" panose="020B0602030504020204" pitchFamily="34" charset="0"/>
              </a:rPr>
              <a:t>Text-specific questions are a</a:t>
            </a:r>
            <a:r>
              <a:rPr lang="en-US" i="1" dirty="0">
                <a:latin typeface="Lucida Sans" panose="020B0602030504020204" pitchFamily="34" charset="0"/>
              </a:rPr>
              <a:t> subset of </a:t>
            </a:r>
            <a:r>
              <a:rPr lang="en-US" dirty="0">
                <a:latin typeface="Lucida Sans" panose="020B0602030504020204" pitchFamily="34" charset="0"/>
              </a:rPr>
              <a:t>text-dependent questions.</a:t>
            </a:r>
          </a:p>
          <a:p>
            <a:endParaRPr lang="en-US" sz="1050" dirty="0">
              <a:latin typeface="Lucida Sans" panose="020B0602030504020204" pitchFamily="34" charset="0"/>
            </a:endParaRPr>
          </a:p>
          <a:p>
            <a:r>
              <a:rPr lang="en-US" dirty="0">
                <a:latin typeface="Lucida Sans" panose="020B0602030504020204" pitchFamily="34" charset="0"/>
              </a:rPr>
              <a:t>The questions probe the specifics of the text and avoid “canned” questions that could be asked of any text.</a:t>
            </a:r>
          </a:p>
          <a:p>
            <a:endParaRPr lang="en-US" sz="1100" dirty="0">
              <a:latin typeface="Lucida Sans" panose="020B0602030504020204" pitchFamily="34" charset="0"/>
            </a:endParaRPr>
          </a:p>
          <a:p>
            <a:r>
              <a:rPr lang="en-US" dirty="0">
                <a:latin typeface="Lucida Sans" panose="020B0602030504020204" pitchFamily="34" charset="0"/>
              </a:rPr>
              <a:t>These questions can only be applied to one specific text. </a:t>
            </a:r>
          </a:p>
        </p:txBody>
      </p:sp>
      <p:sp>
        <p:nvSpPr>
          <p:cNvPr id="4" name="Rectangle 3"/>
          <p:cNvSpPr/>
          <p:nvPr/>
        </p:nvSpPr>
        <p:spPr>
          <a:xfrm>
            <a:off x="2045155" y="4836748"/>
            <a:ext cx="914400" cy="914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
        <p:nvSpPr>
          <p:cNvPr id="5" name="Rectangle 4"/>
          <p:cNvSpPr/>
          <p:nvPr/>
        </p:nvSpPr>
        <p:spPr>
          <a:xfrm>
            <a:off x="5037542" y="4836748"/>
            <a:ext cx="2238908" cy="914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Tree>
    <p:extLst>
      <p:ext uri="{BB962C8B-B14F-4D97-AF65-F5344CB8AC3E}">
        <p14:creationId xmlns:p14="http://schemas.microsoft.com/office/powerpoint/2010/main" val="16456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hape 136"/>
          <p:cNvSpPr>
            <a:spLocks noGrp="1"/>
          </p:cNvSpPr>
          <p:nvPr>
            <p:ph idx="4294967295"/>
          </p:nvPr>
        </p:nvSpPr>
        <p:spPr>
          <a:xfrm>
            <a:off x="228600" y="1514235"/>
            <a:ext cx="4022725" cy="4406900"/>
          </a:xfrm>
        </p:spPr>
        <p:txBody>
          <a:bodyPr lIns="91425" tIns="45700" rIns="91425" bIns="45700">
            <a:spAutoFit/>
          </a:bodyPr>
          <a:lstStyle/>
          <a:p>
            <a:pPr marL="0" indent="0" eaLnBrk="1" hangingPunct="1">
              <a:lnSpc>
                <a:spcPct val="90000"/>
              </a:lnSpc>
              <a:spcBef>
                <a:spcPct val="0"/>
              </a:spcBef>
              <a:buClr>
                <a:srgbClr val="000000"/>
              </a:buClr>
              <a:buSzPct val="173000"/>
              <a:buNone/>
            </a:pPr>
            <a:r>
              <a:rPr lang="en-US" sz="1800" dirty="0">
                <a:solidFill>
                  <a:schemeClr val="tx1"/>
                </a:solidFill>
                <a:latin typeface="Lucida Sans" panose="020B0602030504020204" pitchFamily="34" charset="0"/>
                <a:cs typeface="Helvetica"/>
                <a:sym typeface="Arial" charset="0"/>
              </a:rPr>
              <a:t>What is the author’s message in the text?</a:t>
            </a:r>
          </a:p>
          <a:p>
            <a:pPr marL="0" indent="0" eaLnBrk="1" hangingPunct="1">
              <a:lnSpc>
                <a:spcPct val="90000"/>
              </a:lnSpc>
              <a:spcBef>
                <a:spcPct val="0"/>
              </a:spcBef>
              <a:buClr>
                <a:srgbClr val="000000"/>
              </a:buClr>
              <a:buSzPct val="173000"/>
              <a:buNone/>
            </a:pPr>
            <a:endParaRPr lang="en-US" sz="1800" dirty="0">
              <a:latin typeface="Lucida Sans" panose="020B0602030504020204" pitchFamily="34" charset="0"/>
              <a:cs typeface="Helvetica"/>
              <a:sym typeface="Arial" charset="0"/>
            </a:endParaRPr>
          </a:p>
          <a:p>
            <a:pPr marL="0" indent="0" eaLnBrk="1" hangingPunct="1">
              <a:lnSpc>
                <a:spcPct val="90000"/>
              </a:lnSpc>
              <a:spcBef>
                <a:spcPct val="0"/>
              </a:spcBef>
              <a:buClr>
                <a:srgbClr val="000000"/>
              </a:buClr>
              <a:buSzPct val="173000"/>
              <a:buNone/>
            </a:pPr>
            <a:endParaRPr lang="en-US" sz="1800" dirty="0">
              <a:solidFill>
                <a:schemeClr val="tx1"/>
              </a:solidFill>
              <a:latin typeface="Lucida Sans" panose="020B0602030504020204" pitchFamily="34" charset="0"/>
              <a:cs typeface="Helvetica"/>
              <a:sym typeface="Arial" charset="0"/>
            </a:endParaRPr>
          </a:p>
          <a:p>
            <a:pPr marL="0" indent="0" eaLnBrk="1" hangingPunct="1">
              <a:lnSpc>
                <a:spcPct val="90000"/>
              </a:lnSpc>
              <a:spcBef>
                <a:spcPct val="0"/>
              </a:spcBef>
              <a:buClr>
                <a:srgbClr val="000000"/>
              </a:buClr>
              <a:buSzPct val="173000"/>
              <a:buNone/>
            </a:pPr>
            <a:endParaRPr lang="en-US" sz="1800" dirty="0">
              <a:solidFill>
                <a:schemeClr val="tx1"/>
              </a:solidFill>
              <a:latin typeface="Lucida Sans" panose="020B0602030504020204" pitchFamily="34" charset="0"/>
              <a:cs typeface="Helvetica"/>
              <a:sym typeface="Arial" charset="0"/>
            </a:endParaRPr>
          </a:p>
          <a:p>
            <a:pPr marL="0" indent="0" eaLnBrk="1" hangingPunct="1">
              <a:lnSpc>
                <a:spcPct val="90000"/>
              </a:lnSpc>
              <a:spcBef>
                <a:spcPct val="0"/>
              </a:spcBef>
              <a:buClr>
                <a:srgbClr val="000000"/>
              </a:buClr>
              <a:buSzPct val="173000"/>
              <a:buNone/>
            </a:pPr>
            <a:endParaRPr lang="en-US" sz="1800" dirty="0">
              <a:solidFill>
                <a:schemeClr val="tx1"/>
              </a:solidFill>
              <a:latin typeface="Lucida Sans" panose="020B0602030504020204" pitchFamily="34" charset="0"/>
              <a:cs typeface="Helvetica"/>
              <a:sym typeface="Arial" charset="0"/>
            </a:endParaRPr>
          </a:p>
          <a:p>
            <a:pPr marL="0" indent="0" eaLnBrk="1" hangingPunct="1">
              <a:lnSpc>
                <a:spcPct val="90000"/>
              </a:lnSpc>
              <a:spcBef>
                <a:spcPct val="0"/>
              </a:spcBef>
              <a:buClr>
                <a:srgbClr val="000000"/>
              </a:buClr>
              <a:buSzPct val="173000"/>
              <a:buNone/>
            </a:pPr>
            <a:r>
              <a:rPr lang="en-US" sz="1800" dirty="0">
                <a:solidFill>
                  <a:schemeClr val="tx1"/>
                </a:solidFill>
                <a:latin typeface="Lucida Sans" panose="020B0602030504020204" pitchFamily="34" charset="0"/>
                <a:cs typeface="Helvetica"/>
                <a:sym typeface="Arial" charset="0"/>
              </a:rPr>
              <a:t>What is the main idea of the passage?</a:t>
            </a:r>
          </a:p>
          <a:p>
            <a:pPr marL="0" indent="0" eaLnBrk="1" hangingPunct="1">
              <a:lnSpc>
                <a:spcPct val="90000"/>
              </a:lnSpc>
              <a:spcBef>
                <a:spcPct val="0"/>
              </a:spcBef>
              <a:buClr>
                <a:srgbClr val="000000"/>
              </a:buClr>
              <a:buSzPct val="173000"/>
              <a:buNone/>
            </a:pPr>
            <a:endParaRPr lang="en-US" sz="1800" dirty="0">
              <a:solidFill>
                <a:schemeClr val="tx1"/>
              </a:solidFill>
              <a:latin typeface="Lucida Sans" panose="020B0602030504020204" pitchFamily="34" charset="0"/>
              <a:cs typeface="Helvetica"/>
              <a:sym typeface="Arial" charset="0"/>
            </a:endParaRPr>
          </a:p>
          <a:p>
            <a:pPr marL="0" indent="0" eaLnBrk="1" hangingPunct="1">
              <a:lnSpc>
                <a:spcPct val="90000"/>
              </a:lnSpc>
              <a:spcBef>
                <a:spcPct val="0"/>
              </a:spcBef>
              <a:buClr>
                <a:srgbClr val="000000"/>
              </a:buClr>
              <a:buSzPct val="173000"/>
            </a:pPr>
            <a:endParaRPr lang="en-US" sz="1800" dirty="0">
              <a:solidFill>
                <a:schemeClr val="tx1"/>
              </a:solidFill>
              <a:latin typeface="Lucida Sans" panose="020B0602030504020204" pitchFamily="34" charset="0"/>
              <a:cs typeface="Helvetica"/>
              <a:sym typeface="Arial" charset="0"/>
            </a:endParaRPr>
          </a:p>
          <a:p>
            <a:pPr marL="0" indent="0">
              <a:lnSpc>
                <a:spcPct val="90000"/>
              </a:lnSpc>
              <a:spcBef>
                <a:spcPct val="0"/>
              </a:spcBef>
              <a:buClr>
                <a:srgbClr val="000000"/>
              </a:buClr>
              <a:buSzPct val="173000"/>
              <a:buNone/>
            </a:pPr>
            <a:endParaRPr lang="en-US" sz="1800" i="1" dirty="0">
              <a:solidFill>
                <a:srgbClr val="000000"/>
              </a:solidFill>
              <a:latin typeface="Lucida Sans" panose="020B0602030504020204" pitchFamily="34" charset="0"/>
              <a:cs typeface="Arial" charset="0"/>
              <a:sym typeface="Arial" charset="0"/>
            </a:endParaRPr>
          </a:p>
          <a:p>
            <a:pPr marL="0" indent="0">
              <a:lnSpc>
                <a:spcPct val="90000"/>
              </a:lnSpc>
              <a:spcBef>
                <a:spcPct val="0"/>
              </a:spcBef>
              <a:buClr>
                <a:srgbClr val="000000"/>
              </a:buClr>
              <a:buSzPct val="173000"/>
              <a:buNone/>
            </a:pPr>
            <a:endParaRPr lang="en-US" sz="1800" i="1" dirty="0">
              <a:solidFill>
                <a:srgbClr val="000000"/>
              </a:solidFill>
              <a:latin typeface="Lucida Sans" panose="020B0602030504020204" pitchFamily="34" charset="0"/>
              <a:cs typeface="Arial" charset="0"/>
              <a:sym typeface="Arial" charset="0"/>
            </a:endParaRPr>
          </a:p>
          <a:p>
            <a:pPr marL="0" indent="0">
              <a:lnSpc>
                <a:spcPct val="90000"/>
              </a:lnSpc>
              <a:spcBef>
                <a:spcPct val="0"/>
              </a:spcBef>
              <a:buClr>
                <a:srgbClr val="000000"/>
              </a:buClr>
              <a:buSzPct val="173000"/>
              <a:buNone/>
            </a:pPr>
            <a:endParaRPr lang="en-US" sz="2000" i="1" dirty="0">
              <a:solidFill>
                <a:srgbClr val="000000"/>
              </a:solidFill>
              <a:latin typeface="Lucida Sans" panose="020B0602030504020204" pitchFamily="34" charset="0"/>
              <a:cs typeface="Arial" charset="0"/>
              <a:sym typeface="Arial" charset="0"/>
            </a:endParaRPr>
          </a:p>
          <a:p>
            <a:pPr marL="0" indent="0">
              <a:lnSpc>
                <a:spcPct val="90000"/>
              </a:lnSpc>
              <a:spcBef>
                <a:spcPct val="0"/>
              </a:spcBef>
              <a:buClr>
                <a:srgbClr val="000000"/>
              </a:buClr>
              <a:buSzPct val="173000"/>
              <a:buNone/>
            </a:pPr>
            <a:r>
              <a:rPr lang="en-US" sz="1800" dirty="0">
                <a:solidFill>
                  <a:srgbClr val="000000"/>
                </a:solidFill>
                <a:latin typeface="Lucida Sans" panose="020B0602030504020204" pitchFamily="34" charset="0"/>
                <a:cs typeface="Arial" charset="0"/>
                <a:sym typeface="Arial" charset="0"/>
              </a:rPr>
              <a:t>What details can you find that support the main idea?</a:t>
            </a:r>
          </a:p>
          <a:p>
            <a:pPr marL="0" indent="0">
              <a:lnSpc>
                <a:spcPct val="90000"/>
              </a:lnSpc>
              <a:spcBef>
                <a:spcPct val="0"/>
              </a:spcBef>
              <a:buClr>
                <a:srgbClr val="000000"/>
              </a:buClr>
              <a:buSzPct val="173000"/>
              <a:buNone/>
            </a:pPr>
            <a:r>
              <a:rPr lang="en-US" sz="1800" i="1" dirty="0">
                <a:solidFill>
                  <a:srgbClr val="000000"/>
                </a:solidFill>
                <a:latin typeface="Lucida Sans" panose="020B0602030504020204" pitchFamily="34" charset="0"/>
                <a:cs typeface="Arial" charset="0"/>
                <a:sym typeface="Arial" charset="0"/>
              </a:rPr>
              <a:t>  </a:t>
            </a:r>
          </a:p>
          <a:p>
            <a:pPr marL="0" indent="0" eaLnBrk="1" hangingPunct="1">
              <a:lnSpc>
                <a:spcPct val="114000"/>
              </a:lnSpc>
              <a:spcBef>
                <a:spcPct val="0"/>
              </a:spcBef>
              <a:buClr>
                <a:srgbClr val="000000"/>
              </a:buClr>
              <a:buSzPct val="173000"/>
            </a:pPr>
            <a:endParaRPr lang="en-US" sz="1800" dirty="0">
              <a:solidFill>
                <a:srgbClr val="000000"/>
              </a:solidFill>
              <a:latin typeface="Calibri" charset="0"/>
              <a:cs typeface="Arial" charset="0"/>
              <a:sym typeface="Arial" charset="0"/>
            </a:endParaRPr>
          </a:p>
        </p:txBody>
      </p:sp>
      <p:sp>
        <p:nvSpPr>
          <p:cNvPr id="137" name="Shape 137"/>
          <p:cNvSpPr txBox="1">
            <a:spLocks noGrp="1"/>
          </p:cNvSpPr>
          <p:nvPr>
            <p:ph type="body" idx="4294967295"/>
          </p:nvPr>
        </p:nvSpPr>
        <p:spPr>
          <a:xfrm>
            <a:off x="5302250" y="1497013"/>
            <a:ext cx="3841750" cy="4324350"/>
          </a:xfrm>
        </p:spPr>
        <p:txBody>
          <a:bodyPr lIns="91425" tIns="45700" rIns="91425" bIns="45700">
            <a:spAutoFit/>
          </a:bodyPr>
          <a:lstStyle/>
          <a:p>
            <a:pPr marL="0" indent="0" eaLnBrk="1" hangingPunct="1">
              <a:spcBef>
                <a:spcPct val="0"/>
              </a:spcBef>
              <a:buClr>
                <a:srgbClr val="000000"/>
              </a:buClr>
              <a:buSzPct val="25000"/>
              <a:buNone/>
            </a:pPr>
            <a:r>
              <a:rPr lang="en-US" sz="1800" dirty="0">
                <a:solidFill>
                  <a:srgbClr val="000000"/>
                </a:solidFill>
                <a:latin typeface="Lucida Sans" panose="020B0602030504020204" pitchFamily="34" charset="0"/>
                <a:cs typeface="Helvetica"/>
                <a:sym typeface="Arial" charset="0"/>
              </a:rPr>
              <a:t>Why does Monk ask this question, “Which ‘We the People’ has ‘troubled the nation’”?</a:t>
            </a:r>
          </a:p>
          <a:p>
            <a:pPr marL="0" indent="0" eaLnBrk="1" hangingPunct="1">
              <a:spcBef>
                <a:spcPct val="0"/>
              </a:spcBef>
              <a:buClr>
                <a:srgbClr val="000000"/>
              </a:buClr>
              <a:buSzPct val="25000"/>
            </a:pPr>
            <a:endParaRPr lang="en-US" sz="1800" dirty="0">
              <a:solidFill>
                <a:srgbClr val="000000"/>
              </a:solidFill>
              <a:latin typeface="Lucida Sans" panose="020B0602030504020204" pitchFamily="34" charset="0"/>
              <a:cs typeface="Helvetica"/>
              <a:sym typeface="Arial" charset="0"/>
            </a:endParaRPr>
          </a:p>
          <a:p>
            <a:pPr marL="0" indent="0" eaLnBrk="1" hangingPunct="1">
              <a:spcBef>
                <a:spcPct val="0"/>
              </a:spcBef>
              <a:buClr>
                <a:srgbClr val="000000"/>
              </a:buClr>
              <a:buSzPct val="25000"/>
              <a:buNone/>
            </a:pPr>
            <a:endParaRPr lang="en-US" sz="1800" dirty="0">
              <a:solidFill>
                <a:srgbClr val="000000"/>
              </a:solidFill>
              <a:latin typeface="Lucida Sans" panose="020B0602030504020204" pitchFamily="34" charset="0"/>
              <a:cs typeface="Helvetica"/>
              <a:sym typeface="Arial" charset="0"/>
            </a:endParaRPr>
          </a:p>
          <a:p>
            <a:pPr marL="0" indent="0" eaLnBrk="1" hangingPunct="1">
              <a:spcBef>
                <a:spcPct val="0"/>
              </a:spcBef>
              <a:buClr>
                <a:srgbClr val="000000"/>
              </a:buClr>
              <a:buSzPct val="25000"/>
              <a:buNone/>
            </a:pPr>
            <a:r>
              <a:rPr lang="en-US" sz="1800" dirty="0">
                <a:solidFill>
                  <a:srgbClr val="000000"/>
                </a:solidFill>
                <a:latin typeface="Lucida Sans" panose="020B0602030504020204" pitchFamily="34" charset="0"/>
                <a:cs typeface="Helvetica"/>
                <a:sym typeface="Arial" charset="0"/>
              </a:rPr>
              <a:t>Why does Monk claim that popular sovereignty is the form of government in America?</a:t>
            </a:r>
          </a:p>
          <a:p>
            <a:pPr marL="0" indent="0" eaLnBrk="1" hangingPunct="1">
              <a:spcBef>
                <a:spcPct val="0"/>
              </a:spcBef>
              <a:buClr>
                <a:srgbClr val="000000"/>
              </a:buClr>
              <a:buSzPct val="25000"/>
              <a:buNone/>
            </a:pPr>
            <a:endParaRPr lang="en-US" sz="1800" dirty="0">
              <a:solidFill>
                <a:srgbClr val="000000"/>
              </a:solidFill>
              <a:latin typeface="Lucida Sans" panose="020B0602030504020204" pitchFamily="34" charset="0"/>
              <a:cs typeface="Helvetica"/>
              <a:sym typeface="Arial" charset="0"/>
            </a:endParaRPr>
          </a:p>
          <a:p>
            <a:pPr marL="0" indent="0" eaLnBrk="1" hangingPunct="1">
              <a:spcBef>
                <a:spcPct val="0"/>
              </a:spcBef>
              <a:buClr>
                <a:srgbClr val="000000"/>
              </a:buClr>
              <a:buSzPct val="25000"/>
              <a:buNone/>
            </a:pPr>
            <a:endParaRPr lang="en-US" sz="1800" dirty="0">
              <a:solidFill>
                <a:srgbClr val="000000"/>
              </a:solidFill>
              <a:latin typeface="Lucida Sans" panose="020B0602030504020204" pitchFamily="34" charset="0"/>
              <a:cs typeface="Helvetica"/>
              <a:sym typeface="Arial" charset="0"/>
            </a:endParaRPr>
          </a:p>
          <a:p>
            <a:pPr marL="0" indent="0">
              <a:spcBef>
                <a:spcPts val="638"/>
              </a:spcBef>
              <a:buClr>
                <a:srgbClr val="000000"/>
              </a:buClr>
              <a:buSzPct val="25000"/>
              <a:buNone/>
            </a:pPr>
            <a:r>
              <a:rPr lang="en-US" sz="1800" dirty="0">
                <a:solidFill>
                  <a:srgbClr val="000000"/>
                </a:solidFill>
                <a:latin typeface="Lucida Sans" panose="020B0602030504020204" pitchFamily="34" charset="0"/>
                <a:cs typeface="Helvetica"/>
                <a:sym typeface="Arial" charset="0"/>
              </a:rPr>
              <a:t>What evidence is there in paragraph three regarding Marshall’s claim about the “evolving nature of the constitution”?</a:t>
            </a:r>
          </a:p>
        </p:txBody>
      </p:sp>
      <p:sp>
        <p:nvSpPr>
          <p:cNvPr id="35846" name="Shape 139"/>
          <p:cNvSpPr txBox="1">
            <a:spLocks noChangeArrowheads="1"/>
          </p:cNvSpPr>
          <p:nvPr/>
        </p:nvSpPr>
        <p:spPr bwMode="auto">
          <a:xfrm>
            <a:off x="228600" y="6122988"/>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buClr>
                <a:srgbClr val="000000"/>
              </a:buClr>
              <a:buSzPct val="25000"/>
              <a:buFont typeface="Arial" charset="0"/>
              <a:buNone/>
            </a:pPr>
            <a:r>
              <a:rPr lang="en-US" dirty="0"/>
              <a:t> </a:t>
            </a:r>
          </a:p>
        </p:txBody>
      </p:sp>
      <p:grpSp>
        <p:nvGrpSpPr>
          <p:cNvPr id="2" name="Group 2"/>
          <p:cNvGrpSpPr>
            <a:grpSpLocks/>
          </p:cNvGrpSpPr>
          <p:nvPr/>
        </p:nvGrpSpPr>
        <p:grpSpPr bwMode="auto">
          <a:xfrm>
            <a:off x="4391025" y="1203084"/>
            <a:ext cx="549275" cy="5029200"/>
            <a:chOff x="4479106" y="1320798"/>
            <a:chExt cx="548641" cy="5029199"/>
          </a:xfrm>
        </p:grpSpPr>
        <p:cxnSp>
          <p:nvCxnSpPr>
            <p:cNvPr id="138" name="Shape 138"/>
            <p:cNvCxnSpPr/>
            <p:nvPr/>
          </p:nvCxnSpPr>
          <p:spPr>
            <a:xfrm rot="5400000">
              <a:off x="2210284" y="3835398"/>
              <a:ext cx="5029199" cy="0"/>
            </a:xfrm>
            <a:prstGeom prst="straightConnector1">
              <a:avLst/>
            </a:prstGeom>
            <a:noFill/>
            <a:ln w="19050" cap="flat">
              <a:solidFill>
                <a:schemeClr val="tx2">
                  <a:lumMod val="50000"/>
                </a:schemeClr>
              </a:solidFill>
              <a:prstDash val="solid"/>
              <a:round/>
              <a:headEnd type="none" w="med" len="med"/>
              <a:tailEnd type="none" w="med" len="med"/>
            </a:ln>
          </p:spPr>
        </p:cxnSp>
        <p:sp>
          <p:nvSpPr>
            <p:cNvPr id="140" name="Shape 140"/>
            <p:cNvSpPr/>
            <p:nvPr/>
          </p:nvSpPr>
          <p:spPr>
            <a:xfrm rot="10800000" flipH="1">
              <a:off x="4479106" y="1836736"/>
              <a:ext cx="548641" cy="365125"/>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endParaRPr>
            </a:p>
          </p:txBody>
        </p:sp>
        <p:sp>
          <p:nvSpPr>
            <p:cNvPr id="12" name="Shape 140"/>
            <p:cNvSpPr/>
            <p:nvPr/>
          </p:nvSpPr>
          <p:spPr>
            <a:xfrm rot="10800000" flipH="1">
              <a:off x="4479106" y="3071811"/>
              <a:ext cx="548641" cy="365125"/>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endParaRPr>
            </a:p>
          </p:txBody>
        </p:sp>
        <p:sp>
          <p:nvSpPr>
            <p:cNvPr id="13" name="Shape 140"/>
            <p:cNvSpPr/>
            <p:nvPr/>
          </p:nvSpPr>
          <p:spPr>
            <a:xfrm rot="10800000" flipH="1">
              <a:off x="4479106" y="4756265"/>
              <a:ext cx="548641" cy="366712"/>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endParaRPr>
            </a:p>
          </p:txBody>
        </p:sp>
      </p:grpSp>
      <p:sp>
        <p:nvSpPr>
          <p:cNvPr id="15" name="TextBox 14"/>
          <p:cNvSpPr txBox="1"/>
          <p:nvPr/>
        </p:nvSpPr>
        <p:spPr>
          <a:xfrm>
            <a:off x="4997450" y="422034"/>
            <a:ext cx="3841750" cy="781051"/>
          </a:xfrm>
          <a:prstGeom prst="rect">
            <a:avLst/>
          </a:prstGeom>
          <a:solidFill>
            <a:schemeClr val="accent1"/>
          </a:solidFill>
        </p:spPr>
        <p:txBody>
          <a:bodyPr anchor="ctr">
            <a:normAutofit/>
          </a:bodyPr>
          <a:lstStyle/>
          <a:p>
            <a:pPr algn="ctr" fontAlgn="auto">
              <a:spcBef>
                <a:spcPts val="0"/>
              </a:spcBef>
              <a:spcAft>
                <a:spcPts val="0"/>
              </a:spcAft>
              <a:defRPr/>
            </a:pPr>
            <a:r>
              <a:rPr lang="en-US" sz="3200" b="1" kern="0" dirty="0">
                <a:solidFill>
                  <a:schemeClr val="bg1"/>
                </a:solidFill>
                <a:latin typeface="Lucida Sans" panose="020B0602030504020204" pitchFamily="34" charset="0"/>
                <a:ea typeface="Arial"/>
                <a:cs typeface="Helvetica"/>
                <a:sym typeface="Arial"/>
              </a:rPr>
              <a:t>Text-Specific</a:t>
            </a:r>
          </a:p>
        </p:txBody>
      </p:sp>
      <p:sp>
        <p:nvSpPr>
          <p:cNvPr id="14" name="TextBox 13"/>
          <p:cNvSpPr txBox="1"/>
          <p:nvPr/>
        </p:nvSpPr>
        <p:spPr>
          <a:xfrm>
            <a:off x="381000" y="427891"/>
            <a:ext cx="3841750" cy="781051"/>
          </a:xfrm>
          <a:prstGeom prst="rect">
            <a:avLst/>
          </a:prstGeom>
          <a:solidFill>
            <a:schemeClr val="accent1"/>
          </a:solidFill>
        </p:spPr>
        <p:txBody>
          <a:bodyPr anchor="ctr">
            <a:normAutofit/>
          </a:bodyPr>
          <a:lstStyle/>
          <a:p>
            <a:pPr algn="ctr" fontAlgn="auto">
              <a:spcBef>
                <a:spcPts val="0"/>
              </a:spcBef>
              <a:spcAft>
                <a:spcPts val="0"/>
              </a:spcAft>
              <a:defRPr/>
            </a:pPr>
            <a:r>
              <a:rPr lang="en-US" sz="3200" b="1" kern="0" dirty="0">
                <a:solidFill>
                  <a:schemeClr val="bg1"/>
                </a:solidFill>
                <a:latin typeface="Lucida Sans" panose="020B0602030504020204" pitchFamily="34" charset="0"/>
                <a:ea typeface="Arial"/>
                <a:cs typeface="Helvetica"/>
                <a:sym typeface="Arial"/>
              </a:rPr>
              <a:t>Text-Dependent</a:t>
            </a:r>
          </a:p>
        </p:txBody>
      </p:sp>
    </p:spTree>
    <p:extLst>
      <p:ext uri="{BB962C8B-B14F-4D97-AF65-F5344CB8AC3E}">
        <p14:creationId xmlns:p14="http://schemas.microsoft.com/office/powerpoint/2010/main" val="33000307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115" y="3657171"/>
            <a:ext cx="8229600" cy="3089891"/>
          </a:xfrm>
        </p:spPr>
        <p:txBody>
          <a:bodyPr>
            <a:normAutofit/>
          </a:bodyPr>
          <a:lstStyle/>
          <a:p>
            <a:r>
              <a:rPr lang="en-US" sz="2200" dirty="0"/>
              <a:t>Text dependency is not enough.</a:t>
            </a:r>
          </a:p>
          <a:p>
            <a:pPr marL="0" indent="0">
              <a:buNone/>
            </a:pPr>
            <a:endParaRPr lang="en-US" sz="1600" dirty="0"/>
          </a:p>
          <a:p>
            <a:r>
              <a:rPr lang="en-US" sz="2200" dirty="0"/>
              <a:t>Questions must reflect the analytical thinking required by the Standards for the grade level.  </a:t>
            </a:r>
          </a:p>
          <a:p>
            <a:endParaRPr lang="en-US" sz="1600" dirty="0"/>
          </a:p>
          <a:p>
            <a:r>
              <a:rPr lang="en-US" sz="2200" dirty="0"/>
              <a:t>Materials must include opportunities for evidence- based </a:t>
            </a:r>
            <a:r>
              <a:rPr lang="en-US" sz="2200" b="1" dirty="0"/>
              <a:t>discussions </a:t>
            </a:r>
            <a:r>
              <a:rPr lang="en-US" sz="2200" dirty="0"/>
              <a:t>AND </a:t>
            </a:r>
            <a:r>
              <a:rPr lang="en-US" sz="2200" b="1" dirty="0"/>
              <a:t>writing.</a:t>
            </a:r>
            <a:endParaRPr lang="en-US" sz="2200" dirty="0"/>
          </a:p>
        </p:txBody>
      </p:sp>
      <p:sp>
        <p:nvSpPr>
          <p:cNvPr id="4" name="Rounded Rectangle 3"/>
          <p:cNvSpPr/>
          <p:nvPr/>
        </p:nvSpPr>
        <p:spPr bwMode="auto">
          <a:xfrm>
            <a:off x="753479" y="292351"/>
            <a:ext cx="7688873"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Evidence-based Discussion and Writing</a:t>
            </a:r>
          </a:p>
        </p:txBody>
      </p:sp>
      <p:sp>
        <p:nvSpPr>
          <p:cNvPr id="5" name="Rectangle 4"/>
          <p:cNvSpPr/>
          <p:nvPr/>
        </p:nvSpPr>
        <p:spPr>
          <a:xfrm>
            <a:off x="483115" y="1252707"/>
            <a:ext cx="8229600" cy="2308324"/>
          </a:xfrm>
          <a:prstGeom prst="rect">
            <a:avLst/>
          </a:prstGeom>
        </p:spPr>
        <p:txBody>
          <a:bodyPr wrap="square">
            <a:spAutoFit/>
          </a:bodyPr>
          <a:lstStyle/>
          <a:p>
            <a:r>
              <a:rPr lang="en-US" sz="2400" b="1" dirty="0">
                <a:solidFill>
                  <a:schemeClr val="accent2"/>
                </a:solidFill>
                <a:latin typeface="Lucida Sans" panose="020B0602030504020204" pitchFamily="34" charset="0"/>
              </a:rPr>
              <a:t>Metric 2B: </a:t>
            </a:r>
            <a:r>
              <a:rPr lang="en-US" sz="2400" dirty="0">
                <a:latin typeface="Lucida Sans" panose="020B0602030504020204" pitchFamily="34" charset="0"/>
              </a:rPr>
              <a:t>Materials include frequent opportunities for evidence-based discussions and writing to support careful analyses, well-defended claims, and clear information about texts to address the analytical thinking required by the Standards at each grade level.</a:t>
            </a:r>
          </a:p>
        </p:txBody>
      </p:sp>
    </p:spTree>
    <p:extLst>
      <p:ext uri="{BB962C8B-B14F-4D97-AF65-F5344CB8AC3E}">
        <p14:creationId xmlns:p14="http://schemas.microsoft.com/office/powerpoint/2010/main" val="51080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190500" algn="l" rtl="0">
              <a:lnSpc>
                <a:spcPct val="100000"/>
              </a:lnSpc>
              <a:spcBef>
                <a:spcPts val="0"/>
              </a:spcBef>
              <a:spcAft>
                <a:spcPts val="0"/>
              </a:spcAft>
              <a:buClr>
                <a:schemeClr val="dk1"/>
              </a:buClr>
              <a:buFont typeface="Arial"/>
              <a:buNone/>
            </a:pPr>
            <a:endParaRPr sz="2400" b="0" i="0" u="none" strike="noStrike" cap="none" baseline="0" dirty="0">
              <a:solidFill>
                <a:schemeClr val="dk1"/>
              </a:solidFill>
              <a:latin typeface="Allerta"/>
              <a:ea typeface="Allerta"/>
              <a:cs typeface="Allerta"/>
              <a:sym typeface="Allerta"/>
              <a:rtl val="0"/>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dirty="0">
              <a:solidFill>
                <a:schemeClr val="dk1"/>
              </a:solidFill>
              <a:latin typeface="Allerta"/>
              <a:ea typeface="Allerta"/>
              <a:cs typeface="Allerta"/>
              <a:sym typeface="Allerta"/>
              <a:rtl val="0"/>
            </a:endParaRPr>
          </a:p>
        </p:txBody>
      </p:sp>
      <p:pic>
        <p:nvPicPr>
          <p:cNvPr id="518" name="Shape 518"/>
          <p:cNvPicPr preferRelativeResize="0"/>
          <p:nvPr/>
        </p:nvPicPr>
        <p:blipFill rotWithShape="1">
          <a:blip r:embed="rId3">
            <a:alphaModFix/>
          </a:blip>
          <a:srcRect t="1503" b="40022"/>
          <a:stretch/>
        </p:blipFill>
        <p:spPr>
          <a:xfrm>
            <a:off x="457200" y="1366459"/>
            <a:ext cx="8229600" cy="4663211"/>
          </a:xfrm>
          <a:prstGeom prst="rect">
            <a:avLst/>
          </a:prstGeom>
          <a:noFill/>
          <a:ln>
            <a:noFill/>
          </a:ln>
        </p:spPr>
      </p:pic>
      <p:sp>
        <p:nvSpPr>
          <p:cNvPr id="2" name="Title 1"/>
          <p:cNvSpPr>
            <a:spLocks noGrp="1"/>
          </p:cNvSpPr>
          <p:nvPr>
            <p:ph type="title"/>
          </p:nvPr>
        </p:nvSpPr>
        <p:spPr/>
        <p:txBody>
          <a:bodyPr/>
          <a:lstStyle/>
          <a:p>
            <a:r>
              <a:rPr lang="en-US" dirty="0"/>
              <a:t>Example or Non-Example?</a:t>
            </a:r>
          </a:p>
        </p:txBody>
      </p:sp>
    </p:spTree>
    <p:extLst>
      <p:ext uri="{BB962C8B-B14F-4D97-AF65-F5344CB8AC3E}">
        <p14:creationId xmlns:p14="http://schemas.microsoft.com/office/powerpoint/2010/main" val="3898656099"/>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76" y="1291912"/>
            <a:ext cx="8229600" cy="1143000"/>
          </a:xfrm>
        </p:spPr>
        <p:txBody>
          <a:bodyPr>
            <a:noAutofit/>
          </a:bodyPr>
          <a:lstStyle/>
          <a:p>
            <a:r>
              <a:rPr lang="en-US" sz="2000" b="1" dirty="0">
                <a:solidFill>
                  <a:srgbClr val="24A469"/>
                </a:solidFill>
              </a:rPr>
              <a:t>Writing to Sources: </a:t>
            </a:r>
            <a:r>
              <a:rPr lang="en-US" sz="2000" dirty="0">
                <a:solidFill>
                  <a:schemeClr val="tx1"/>
                </a:solidFill>
              </a:rPr>
              <a:t>Materials should require writing to sources at all grade levels (about ¾ of tasks), with minimal use of decontextualized prompts and an expectation to use evidence.</a:t>
            </a:r>
          </a:p>
        </p:txBody>
      </p:sp>
      <p:graphicFrame>
        <p:nvGraphicFramePr>
          <p:cNvPr id="4" name="Content Placeholder 3"/>
          <p:cNvGraphicFramePr>
            <a:graphicFrameLocks noGrp="1"/>
          </p:cNvGraphicFramePr>
          <p:nvPr>
            <p:ph idx="1"/>
          </p:nvPr>
        </p:nvGraphicFramePr>
        <p:xfrm>
          <a:off x="424076" y="2434912"/>
          <a:ext cx="7829549" cy="370840"/>
        </p:xfrm>
        <a:graphic>
          <a:graphicData uri="http://schemas.openxmlformats.org/drawingml/2006/table">
            <a:tbl>
              <a:tblPr firstRow="1" bandRow="1">
                <a:tableStyleId>{5C22544A-7EE6-4342-B048-85BDC9FD1C3A}</a:tableStyleId>
              </a:tblPr>
              <a:tblGrid>
                <a:gridCol w="3407304">
                  <a:extLst>
                    <a:ext uri="{9D8B030D-6E8A-4147-A177-3AD203B41FA5}">
                      <a16:colId xmlns:a16="http://schemas.microsoft.com/office/drawing/2014/main" val="20000"/>
                    </a:ext>
                  </a:extLst>
                </a:gridCol>
                <a:gridCol w="4422245">
                  <a:extLst>
                    <a:ext uri="{9D8B030D-6E8A-4147-A177-3AD203B41FA5}">
                      <a16:colId xmlns:a16="http://schemas.microsoft.com/office/drawing/2014/main" val="20001"/>
                    </a:ext>
                  </a:extLst>
                </a:gridCol>
              </a:tblGrid>
              <a:tr h="370840">
                <a:tc>
                  <a:txBody>
                    <a:bodyPr/>
                    <a:lstStyle/>
                    <a:p>
                      <a:r>
                        <a:rPr lang="en-US" dirty="0">
                          <a:latin typeface="Lucida Sans" panose="020B0602030504020204" pitchFamily="34" charset="0"/>
                        </a:rPr>
                        <a:t>Moving From</a:t>
                      </a:r>
                    </a:p>
                  </a:txBody>
                  <a:tcPr/>
                </a:tc>
                <a:tc>
                  <a:txBody>
                    <a:bodyPr/>
                    <a:lstStyle/>
                    <a:p>
                      <a:r>
                        <a:rPr lang="en-US" dirty="0">
                          <a:latin typeface="Lucida Sans" panose="020B0602030504020204" pitchFamily="34" charset="0"/>
                        </a:rPr>
                        <a:t>Moving To</a:t>
                      </a:r>
                    </a:p>
                  </a:txBody>
                  <a:tcPr/>
                </a:tc>
                <a:extLst>
                  <a:ext uri="{0D108BD9-81ED-4DB2-BD59-A6C34878D82A}">
                    <a16:rowId xmlns:a16="http://schemas.microsoft.com/office/drawing/2014/main" val="10000"/>
                  </a:ext>
                </a:extLst>
              </a:tr>
            </a:tbl>
          </a:graphicData>
        </a:graphic>
      </p:graphicFrame>
      <p:sp>
        <p:nvSpPr>
          <p:cNvPr id="5" name="TextBox 4"/>
          <p:cNvSpPr txBox="1"/>
          <p:nvPr/>
        </p:nvSpPr>
        <p:spPr>
          <a:xfrm>
            <a:off x="457201" y="2085474"/>
            <a:ext cx="4034588" cy="3416968"/>
          </a:xfrm>
          <a:prstGeom prst="rect">
            <a:avLst/>
          </a:prstGeom>
          <a:noFill/>
        </p:spPr>
        <p:txBody>
          <a:bodyPr wrap="square" rtlCol="0">
            <a:spAutoFit/>
          </a:bodyPr>
          <a:lstStyle/>
          <a:p>
            <a:endParaRPr lang="en-US" dirty="0"/>
          </a:p>
        </p:txBody>
      </p:sp>
      <p:pic>
        <p:nvPicPr>
          <p:cNvPr id="8" name="Picture 7" descr="Screen Shot 2015-09-27 at 6.46.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8" y="2838450"/>
            <a:ext cx="3028951" cy="3449541"/>
          </a:xfrm>
          <a:prstGeom prst="rect">
            <a:avLst/>
          </a:prstGeom>
        </p:spPr>
      </p:pic>
      <p:graphicFrame>
        <p:nvGraphicFramePr>
          <p:cNvPr id="9" name="Object 8"/>
          <p:cNvGraphicFramePr>
            <a:graphicFrameLocks noChangeAspect="1"/>
          </p:cNvGraphicFramePr>
          <p:nvPr/>
        </p:nvGraphicFramePr>
        <p:xfrm>
          <a:off x="4338851" y="3012433"/>
          <a:ext cx="3508664" cy="3275558"/>
        </p:xfrm>
        <a:graphic>
          <a:graphicData uri="http://schemas.openxmlformats.org/presentationml/2006/ole">
            <mc:AlternateContent xmlns:mc="http://schemas.openxmlformats.org/markup-compatibility/2006">
              <mc:Choice xmlns:v="urn:schemas-microsoft-com:vml" Requires="v">
                <p:oleObj spid="_x0000_s2145" name="Document" r:id="rId5" imgW="6553200" imgH="3505200" progId="Word.Document.12">
                  <p:embed/>
                </p:oleObj>
              </mc:Choice>
              <mc:Fallback>
                <p:oleObj name="Document" r:id="rId5" imgW="6553200" imgH="3505200" progId="Word.Document.12">
                  <p:embed/>
                  <p:pic>
                    <p:nvPicPr>
                      <p:cNvPr id="0" name=""/>
                      <p:cNvPicPr/>
                      <p:nvPr/>
                    </p:nvPicPr>
                    <p:blipFill>
                      <a:blip r:embed="rId6"/>
                      <a:stretch>
                        <a:fillRect/>
                      </a:stretch>
                    </p:blipFill>
                    <p:spPr>
                      <a:xfrm>
                        <a:off x="4338851" y="3012433"/>
                        <a:ext cx="3508664" cy="3275558"/>
                      </a:xfrm>
                      <a:prstGeom prst="rect">
                        <a:avLst/>
                      </a:prstGeom>
                    </p:spPr>
                  </p:pic>
                </p:oleObj>
              </mc:Fallback>
            </mc:AlternateContent>
          </a:graphicData>
        </a:graphic>
      </p:graphicFrame>
      <p:sp>
        <p:nvSpPr>
          <p:cNvPr id="10" name="TextBox 9"/>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11</a:t>
            </a:r>
          </a:p>
        </p:txBody>
      </p:sp>
      <p:sp>
        <p:nvSpPr>
          <p:cNvPr id="11" name="Rounded Rectangle 10"/>
          <p:cNvSpPr/>
          <p:nvPr/>
        </p:nvSpPr>
        <p:spPr bwMode="auto">
          <a:xfrm>
            <a:off x="620374" y="292351"/>
            <a:ext cx="763325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Evidence-based Discussion and Writing</a:t>
            </a:r>
          </a:p>
        </p:txBody>
      </p:sp>
    </p:spTree>
    <p:extLst>
      <p:ext uri="{BB962C8B-B14F-4D97-AF65-F5344CB8AC3E}">
        <p14:creationId xmlns:p14="http://schemas.microsoft.com/office/powerpoint/2010/main" val="1140480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43400"/>
          </a:xfrm>
        </p:spPr>
        <p:txBody>
          <a:bodyPr>
            <a:noAutofit/>
          </a:bodyPr>
          <a:lstStyle/>
          <a:p>
            <a:pPr marL="342900" indent="-342900">
              <a:buFont typeface="Arial" pitchFamily="34" charset="0"/>
              <a:buChar char="•"/>
            </a:pPr>
            <a:r>
              <a:rPr lang="en-US" dirty="0"/>
              <a:t>Engage with texts of sufficient complexity and make assertions about those texts based on textual evidence. </a:t>
            </a:r>
          </a:p>
          <a:p>
            <a:pPr marL="342900" indent="-342900">
              <a:buFont typeface="Arial" pitchFamily="34" charset="0"/>
              <a:buChar char="•"/>
            </a:pPr>
            <a:r>
              <a:rPr lang="en-US" dirty="0"/>
              <a:t>Draw evidence from literary or informational texts to support analysis, reflection, and research, underlies standards-aligned writing tasks. </a:t>
            </a:r>
          </a:p>
          <a:p>
            <a:pPr marL="342900" indent="-342900">
              <a:buFont typeface="Arial" pitchFamily="34" charset="0"/>
              <a:buChar char="•"/>
            </a:pPr>
            <a:r>
              <a:rPr lang="en-US" b="1" dirty="0"/>
              <a:t>CCSS writing requires writing to sources </a:t>
            </a:r>
            <a:r>
              <a:rPr lang="en-US" dirty="0"/>
              <a:t>in instructional materials.</a:t>
            </a:r>
          </a:p>
          <a:p>
            <a:pPr marL="342900" indent="-342900">
              <a:buFont typeface="Arial" pitchFamily="34" charset="0"/>
              <a:buChar char="•"/>
            </a:pPr>
            <a:r>
              <a:rPr lang="en-US" b="1" dirty="0"/>
              <a:t>Integration of reading and writing </a:t>
            </a:r>
            <a:r>
              <a:rPr lang="en-US" dirty="0"/>
              <a:t>is fundamental. </a:t>
            </a:r>
          </a:p>
          <a:p>
            <a:pPr marL="342900" indent="-342900">
              <a:buFont typeface="Arial" pitchFamily="34" charset="0"/>
              <a:buChar char="•"/>
            </a:pPr>
            <a:endParaRPr lang="en-US" b="1" dirty="0"/>
          </a:p>
          <a:p>
            <a:pPr marL="342900" indent="-342900">
              <a:buFont typeface="Arial" pitchFamily="34" charset="0"/>
              <a:buChar char="•"/>
            </a:pPr>
            <a:endParaRPr lang="en-US" b="1" dirty="0"/>
          </a:p>
        </p:txBody>
      </p:sp>
      <p:sp>
        <p:nvSpPr>
          <p:cNvPr id="6" name="Rounded Rectangle 5"/>
          <p:cNvSpPr/>
          <p:nvPr/>
        </p:nvSpPr>
        <p:spPr bwMode="auto">
          <a:xfrm>
            <a:off x="867720" y="292351"/>
            <a:ext cx="7422237"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Evidence-based Discussion and Writing</a:t>
            </a:r>
          </a:p>
        </p:txBody>
      </p:sp>
    </p:spTree>
    <p:extLst>
      <p:ext uri="{BB962C8B-B14F-4D97-AF65-F5344CB8AC3E}">
        <p14:creationId xmlns:p14="http://schemas.microsoft.com/office/powerpoint/2010/main" val="1522465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8812"/>
            <a:ext cx="8229600" cy="4343400"/>
          </a:xfrm>
        </p:spPr>
        <p:txBody>
          <a:bodyPr>
            <a:noAutofit/>
          </a:bodyPr>
          <a:lstStyle/>
          <a:p>
            <a:pPr marL="0" indent="0">
              <a:buNone/>
            </a:pPr>
            <a:r>
              <a:rPr lang="en-US" b="1" dirty="0"/>
              <a:t>Activity – Analyzing Prompts for Text-Dependency</a:t>
            </a:r>
          </a:p>
          <a:p>
            <a:pPr marL="342900" indent="-342900">
              <a:buFont typeface="Arial" pitchFamily="34" charset="0"/>
              <a:buChar char="•"/>
            </a:pPr>
            <a:r>
              <a:rPr lang="en-US" dirty="0"/>
              <a:t>Working in pairs at your table, take the next 10 minutes to analyze the writing prompts in the envelope for the activity. </a:t>
            </a:r>
          </a:p>
          <a:p>
            <a:pPr marL="342900" indent="-342900">
              <a:buFont typeface="Arial" pitchFamily="34" charset="0"/>
              <a:buChar char="•"/>
            </a:pPr>
            <a:r>
              <a:rPr lang="en-US" dirty="0"/>
              <a:t>Sort the prompts into piles: text-dependent, not text-dependent, unsure. </a:t>
            </a:r>
          </a:p>
          <a:p>
            <a:pPr marL="342900" indent="-342900">
              <a:buFont typeface="Arial" pitchFamily="34" charset="0"/>
              <a:buChar char="•"/>
            </a:pPr>
            <a:r>
              <a:rPr lang="en-US" dirty="0"/>
              <a:t>To save time, we are not giving you the associated passages for this activity. But you can figure out which prompts are not text-dependent without them!</a:t>
            </a:r>
          </a:p>
          <a:p>
            <a:pPr marL="342900" lvl="0" indent="-342900" fontAlgn="base">
              <a:buFont typeface="Arial" pitchFamily="34" charset="0"/>
              <a:buChar char="•"/>
            </a:pPr>
            <a:endParaRPr lang="en-US" dirty="0">
              <a:solidFill>
                <a:schemeClr val="tx1"/>
              </a:solidFill>
            </a:endParaRPr>
          </a:p>
        </p:txBody>
      </p:sp>
      <p:sp>
        <p:nvSpPr>
          <p:cNvPr id="4" name="Title 1"/>
          <p:cNvSpPr txBox="1">
            <a:spLocks/>
          </p:cNvSpPr>
          <p:nvPr/>
        </p:nvSpPr>
        <p:spPr>
          <a:xfrm>
            <a:off x="457200" y="1027760"/>
            <a:ext cx="8229600" cy="10504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b="1" dirty="0">
                <a:solidFill>
                  <a:srgbClr val="24A469"/>
                </a:solidFill>
              </a:rPr>
              <a:t>Practice</a:t>
            </a:r>
            <a:r>
              <a:rPr lang="en-US" b="1" dirty="0">
                <a:solidFill>
                  <a:srgbClr val="2B9650"/>
                </a:solidFill>
              </a:rPr>
              <a:t>: </a:t>
            </a:r>
            <a:r>
              <a:rPr lang="en-US" dirty="0"/>
              <a:t>Writing to Sources</a:t>
            </a:r>
          </a:p>
        </p:txBody>
      </p:sp>
      <p:sp>
        <p:nvSpPr>
          <p:cNvPr id="6" name="Rounded Rectangle 5"/>
          <p:cNvSpPr/>
          <p:nvPr/>
        </p:nvSpPr>
        <p:spPr bwMode="auto">
          <a:xfrm>
            <a:off x="864704" y="223849"/>
            <a:ext cx="7414591" cy="803911"/>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Evidence-based Discussion and Writing</a:t>
            </a:r>
          </a:p>
        </p:txBody>
      </p:sp>
    </p:spTree>
    <p:extLst>
      <p:ext uri="{BB962C8B-B14F-4D97-AF65-F5344CB8AC3E}">
        <p14:creationId xmlns:p14="http://schemas.microsoft.com/office/powerpoint/2010/main" val="2759014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08622"/>
            <a:ext cx="8229600" cy="2057400"/>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dirty="0">
                <a:latin typeface="Lucida Sans" panose="020B0602030504020204" pitchFamily="34" charset="0"/>
              </a:rPr>
              <a:t>Discuss:</a:t>
            </a:r>
          </a:p>
          <a:p>
            <a:pPr marL="0" indent="0">
              <a:buNone/>
            </a:pPr>
            <a:endParaRPr lang="en-US" sz="1400" dirty="0">
              <a:latin typeface="Lucida Sans" panose="020B0602030504020204" pitchFamily="34" charset="0"/>
            </a:endParaRPr>
          </a:p>
          <a:p>
            <a:r>
              <a:rPr lang="en-US" dirty="0">
                <a:latin typeface="Lucida Sans" panose="020B0602030504020204" pitchFamily="34" charset="0"/>
              </a:rPr>
              <a:t>What clues did you come up with that helped you determine text dependency of the prompts? </a:t>
            </a:r>
          </a:p>
          <a:p>
            <a:r>
              <a:rPr lang="en-US" dirty="0">
                <a:latin typeface="Lucida Sans" panose="020B0602030504020204" pitchFamily="34" charset="0"/>
              </a:rPr>
              <a:t>Did you have difficulty classifying any of the prompts? If so, which ones? Why? </a:t>
            </a:r>
          </a:p>
          <a:p>
            <a:pPr lvl="0" fontAlgn="base"/>
            <a:endParaRPr lang="en-US" dirty="0">
              <a:solidFill>
                <a:schemeClr val="tx1"/>
              </a:solidFill>
              <a:latin typeface="Lucida Sans" panose="020B0602030504020204" pitchFamily="34" charset="0"/>
            </a:endParaRPr>
          </a:p>
        </p:txBody>
      </p:sp>
      <p:sp>
        <p:nvSpPr>
          <p:cNvPr id="6" name="Title 1"/>
          <p:cNvSpPr>
            <a:spLocks noGrp="1"/>
          </p:cNvSpPr>
          <p:nvPr>
            <p:ph type="title"/>
          </p:nvPr>
        </p:nvSpPr>
        <p:spPr>
          <a:xfrm>
            <a:off x="381000" y="198438"/>
            <a:ext cx="8229600" cy="868362"/>
          </a:xfrm>
        </p:spPr>
        <p:txBody>
          <a:bodyPr>
            <a:normAutofit fontScale="90000"/>
          </a:bodyPr>
          <a:lstStyle/>
          <a:p>
            <a:br>
              <a:rPr lang="en-US" dirty="0">
                <a:solidFill>
                  <a:srgbClr val="1F497D">
                    <a:lumMod val="75000"/>
                  </a:srgbClr>
                </a:solidFill>
                <a:latin typeface="Calibri"/>
              </a:rPr>
            </a:br>
            <a:br>
              <a:rPr lang="en-US" dirty="0">
                <a:solidFill>
                  <a:srgbClr val="1F497D">
                    <a:lumMod val="75000"/>
                  </a:srgbClr>
                </a:solidFill>
                <a:latin typeface="Calibri"/>
              </a:rPr>
            </a:br>
            <a:br>
              <a:rPr lang="en-US" dirty="0">
                <a:solidFill>
                  <a:srgbClr val="1F497D">
                    <a:lumMod val="75000"/>
                  </a:srgbClr>
                </a:solidFill>
                <a:latin typeface="Calibri"/>
              </a:rPr>
            </a:br>
            <a:r>
              <a:rPr lang="en-US" dirty="0">
                <a:solidFill>
                  <a:srgbClr val="1F497D">
                    <a:lumMod val="75000"/>
                  </a:srgbClr>
                </a:solidFill>
                <a:latin typeface="Calibri"/>
              </a:rPr>
              <a:t>	</a:t>
            </a:r>
            <a:endParaRPr lang="en-US" sz="2200" dirty="0">
              <a:latin typeface="+mj-lt"/>
            </a:endParaRPr>
          </a:p>
        </p:txBody>
      </p:sp>
      <p:sp>
        <p:nvSpPr>
          <p:cNvPr id="5" name="Title 1"/>
          <p:cNvSpPr txBox="1">
            <a:spLocks/>
          </p:cNvSpPr>
          <p:nvPr/>
        </p:nvSpPr>
        <p:spPr>
          <a:xfrm>
            <a:off x="457199" y="1034400"/>
            <a:ext cx="8229600" cy="10504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b="1" dirty="0">
                <a:solidFill>
                  <a:srgbClr val="24A469"/>
                </a:solidFill>
              </a:rPr>
              <a:t>Practice</a:t>
            </a:r>
            <a:r>
              <a:rPr lang="en-US" b="1" dirty="0">
                <a:solidFill>
                  <a:srgbClr val="2B9650"/>
                </a:solidFill>
              </a:rPr>
              <a:t>: </a:t>
            </a:r>
            <a:r>
              <a:rPr lang="en-US" dirty="0"/>
              <a:t>Writing to Sources</a:t>
            </a:r>
          </a:p>
        </p:txBody>
      </p:sp>
      <p:sp>
        <p:nvSpPr>
          <p:cNvPr id="7" name="Rounded Rectangle 6"/>
          <p:cNvSpPr/>
          <p:nvPr/>
        </p:nvSpPr>
        <p:spPr bwMode="auto">
          <a:xfrm>
            <a:off x="864703" y="221367"/>
            <a:ext cx="7414591" cy="803911"/>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Evidence-based Discussion and Writing</a:t>
            </a:r>
          </a:p>
        </p:txBody>
      </p:sp>
    </p:spTree>
    <p:extLst>
      <p:ext uri="{BB962C8B-B14F-4D97-AF65-F5344CB8AC3E}">
        <p14:creationId xmlns:p14="http://schemas.microsoft.com/office/powerpoint/2010/main" val="110621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40"/>
            <a:ext cx="8229600" cy="1143000"/>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a:latin typeface="Lucida Sans"/>
                <a:ea typeface="+mj-ea"/>
                <a:cs typeface="Lucida Sans"/>
              </a:rPr>
              <a:t>Essential Questions </a:t>
            </a:r>
          </a:p>
        </p:txBody>
      </p:sp>
      <p:sp>
        <p:nvSpPr>
          <p:cNvPr id="3" name="Content Placeholder 2"/>
          <p:cNvSpPr>
            <a:spLocks noGrp="1"/>
          </p:cNvSpPr>
          <p:nvPr>
            <p:ph idx="1"/>
          </p:nvPr>
        </p:nvSpPr>
        <p:spPr/>
        <p:txBody>
          <a:bodyPr/>
          <a:lstStyle/>
          <a:p>
            <a:pPr lvl="0" fontAlgn="base"/>
            <a:r>
              <a:rPr lang="en-US" dirty="0"/>
              <a:t>How does the </a:t>
            </a:r>
            <a:r>
              <a:rPr lang="en-US" b="1" dirty="0"/>
              <a:t>Instructional Materials Evaluation Tool (IMET</a:t>
            </a:r>
            <a:r>
              <a:rPr lang="en-US" dirty="0"/>
              <a:t>) reflect the major features of the Standards and the Shifts?</a:t>
            </a:r>
          </a:p>
          <a:p>
            <a:pPr lvl="0" fontAlgn="base"/>
            <a:endParaRPr lang="en-US" dirty="0"/>
          </a:p>
          <a:p>
            <a:pPr lvl="0" fontAlgn="base"/>
            <a:r>
              <a:rPr lang="en-US" dirty="0"/>
              <a:t>What understandings support high-quality, accurate application of the IMET metrics?</a:t>
            </a:r>
          </a:p>
          <a:p>
            <a:endParaRPr lang="en-US" dirty="0"/>
          </a:p>
        </p:txBody>
      </p:sp>
    </p:spTree>
    <p:extLst>
      <p:ext uri="{BB962C8B-B14F-4D97-AF65-F5344CB8AC3E}">
        <p14:creationId xmlns:p14="http://schemas.microsoft.com/office/powerpoint/2010/main" val="531993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3901"/>
            <a:ext cx="8229600" cy="602325"/>
          </a:xfrm>
        </p:spPr>
        <p:txBody>
          <a:bodyPr>
            <a:normAutofit fontScale="90000"/>
          </a:bodyPr>
          <a:lstStyle/>
          <a:p>
            <a:r>
              <a:rPr lang="en-US" sz="3100" b="1" dirty="0">
                <a:solidFill>
                  <a:srgbClr val="24A469"/>
                </a:solidFill>
              </a:rPr>
              <a:t>Practice: </a:t>
            </a:r>
            <a:r>
              <a:rPr lang="en-US" sz="3100" dirty="0"/>
              <a:t>Text-Dependent and Text-Specific  Questions </a:t>
            </a:r>
            <a:br>
              <a:rPr lang="en-US" dirty="0"/>
            </a:br>
            <a:endParaRPr lang="en-US" dirty="0"/>
          </a:p>
        </p:txBody>
      </p:sp>
      <p:sp>
        <p:nvSpPr>
          <p:cNvPr id="3" name="Content Placeholder 2"/>
          <p:cNvSpPr>
            <a:spLocks noGrp="1"/>
          </p:cNvSpPr>
          <p:nvPr>
            <p:ph idx="1"/>
          </p:nvPr>
        </p:nvSpPr>
        <p:spPr>
          <a:xfrm>
            <a:off x="457200" y="2511714"/>
            <a:ext cx="8229600" cy="3307195"/>
          </a:xfrm>
        </p:spPr>
        <p:txBody>
          <a:bodyPr/>
          <a:lstStyle/>
          <a:p>
            <a:r>
              <a:rPr lang="en-US" dirty="0"/>
              <a:t>Use the passages (</a:t>
            </a:r>
            <a:r>
              <a:rPr lang="en-US" i="1" dirty="0"/>
              <a:t>Fossil Fish Found! </a:t>
            </a:r>
            <a:r>
              <a:rPr lang="en-US" dirty="0"/>
              <a:t>and </a:t>
            </a:r>
            <a:r>
              <a:rPr lang="en-US" i="1" dirty="0"/>
              <a:t>Earthquakes</a:t>
            </a:r>
            <a:r>
              <a:rPr lang="en-US" dirty="0"/>
              <a:t>) and associated question sets to gather evidence for the NN 2 metrics. </a:t>
            </a:r>
          </a:p>
          <a:p>
            <a:endParaRPr lang="en-US" dirty="0"/>
          </a:p>
          <a:p>
            <a:r>
              <a:rPr lang="en-US" dirty="0"/>
              <a:t>Be prepared to share your findings. </a:t>
            </a:r>
          </a:p>
          <a:p>
            <a:endParaRPr lang="en-US" dirty="0"/>
          </a:p>
        </p:txBody>
      </p:sp>
      <p:sp>
        <p:nvSpPr>
          <p:cNvPr id="5" name="Rounded Rectangle 4"/>
          <p:cNvSpPr/>
          <p:nvPr/>
        </p:nvSpPr>
        <p:spPr bwMode="auto">
          <a:xfrm>
            <a:off x="748147" y="199238"/>
            <a:ext cx="7414591" cy="803911"/>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Evidence-based Discussion and Writing</a:t>
            </a:r>
          </a:p>
        </p:txBody>
      </p:sp>
    </p:spTree>
    <p:extLst>
      <p:ext uri="{BB962C8B-B14F-4D97-AF65-F5344CB8AC3E}">
        <p14:creationId xmlns:p14="http://schemas.microsoft.com/office/powerpoint/2010/main" val="1041900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22219"/>
            <a:ext cx="8229600" cy="1143000"/>
          </a:xfrm>
        </p:spPr>
        <p:txBody>
          <a:bodyPr>
            <a:normAutofit/>
          </a:bodyPr>
          <a:lstStyle/>
          <a:p>
            <a:r>
              <a:rPr lang="en-US" sz="2400" dirty="0"/>
              <a:t>Let’s reach consensus:</a:t>
            </a:r>
          </a:p>
        </p:txBody>
      </p:sp>
      <p:sp>
        <p:nvSpPr>
          <p:cNvPr id="3" name="Content Placeholder 2"/>
          <p:cNvSpPr>
            <a:spLocks noGrp="1"/>
          </p:cNvSpPr>
          <p:nvPr>
            <p:ph idx="1"/>
          </p:nvPr>
        </p:nvSpPr>
        <p:spPr>
          <a:xfrm>
            <a:off x="457200" y="2265219"/>
            <a:ext cx="8229600" cy="3276600"/>
          </a:xfrm>
        </p:spPr>
        <p:txBody>
          <a:bodyPr/>
          <a:lstStyle/>
          <a:p>
            <a:r>
              <a:rPr lang="en-US" dirty="0"/>
              <a:t>What evidence did you find where the passages and question sets were in alignment with the criteria?</a:t>
            </a:r>
          </a:p>
          <a:p>
            <a:endParaRPr lang="en-US" dirty="0"/>
          </a:p>
          <a:p>
            <a:r>
              <a:rPr lang="en-US" dirty="0"/>
              <a:t>What other evidence would you want to collect? </a:t>
            </a:r>
          </a:p>
        </p:txBody>
      </p:sp>
      <p:sp>
        <p:nvSpPr>
          <p:cNvPr id="7" name="Rounded Rectangle 6"/>
          <p:cNvSpPr/>
          <p:nvPr/>
        </p:nvSpPr>
        <p:spPr bwMode="auto">
          <a:xfrm>
            <a:off x="939339" y="204742"/>
            <a:ext cx="7414591" cy="803911"/>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Evidence-based Discussion and Writing</a:t>
            </a:r>
          </a:p>
        </p:txBody>
      </p:sp>
    </p:spTree>
    <p:extLst>
      <p:ext uri="{BB962C8B-B14F-4D97-AF65-F5344CB8AC3E}">
        <p14:creationId xmlns:p14="http://schemas.microsoft.com/office/powerpoint/2010/main" val="84745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Alignment Criterion 2: Questions, Tasks, and Assignments</a:t>
            </a:r>
          </a:p>
        </p:txBody>
      </p:sp>
    </p:spTree>
    <p:extLst>
      <p:ext uri="{BB962C8B-B14F-4D97-AF65-F5344CB8AC3E}">
        <p14:creationId xmlns:p14="http://schemas.microsoft.com/office/powerpoint/2010/main" val="910187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3680538"/>
          <a:ext cx="8001000" cy="741680"/>
        </p:xfrm>
        <a:graphic>
          <a:graphicData uri="http://schemas.openxmlformats.org/drawingml/2006/table">
            <a:tbl>
              <a:tblPr firstRow="1" bandRow="1">
                <a:tableStyleId>{2D5ABB26-0587-4C30-8999-92F81FD0307C}</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370840">
                <a:tc>
                  <a:txBody>
                    <a:bodyPr/>
                    <a:lstStyle/>
                    <a:p>
                      <a:pPr algn="ctr"/>
                      <a:r>
                        <a:rPr lang="en-US" b="1" dirty="0">
                          <a:solidFill>
                            <a:schemeClr val="accent1"/>
                          </a:solidFill>
                        </a:rPr>
                        <a:t>Example</a:t>
                      </a:r>
                    </a:p>
                  </a:txBody>
                  <a:tcPr>
                    <a:solidFill>
                      <a:schemeClr val="bg1">
                        <a:lumMod val="95000"/>
                      </a:schemeClr>
                    </a:solidFill>
                  </a:tcPr>
                </a:tc>
                <a:tc>
                  <a:txBody>
                    <a:bodyPr/>
                    <a:lstStyle/>
                    <a:p>
                      <a:pPr algn="ctr"/>
                      <a:r>
                        <a:rPr lang="en-US" b="1" dirty="0">
                          <a:solidFill>
                            <a:schemeClr val="tx1">
                              <a:lumMod val="65000"/>
                              <a:lumOff val="35000"/>
                            </a:schemeClr>
                          </a:solidFill>
                        </a:rPr>
                        <a:t>Non-Example</a:t>
                      </a:r>
                      <a:r>
                        <a:rPr lang="en-US" b="1" baseline="0" dirty="0">
                          <a:solidFill>
                            <a:schemeClr val="tx1">
                              <a:lumMod val="65000"/>
                              <a:lumOff val="35000"/>
                            </a:schemeClr>
                          </a:solidFill>
                        </a:rPr>
                        <a:t> </a:t>
                      </a:r>
                      <a:endParaRPr lang="en-US" b="1"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7" name="Content Placeholder 1"/>
          <p:cNvSpPr txBox="1">
            <a:spLocks/>
          </p:cNvSpPr>
          <p:nvPr/>
        </p:nvSpPr>
        <p:spPr bwMode="auto">
          <a:xfrm>
            <a:off x="533400" y="953260"/>
            <a:ext cx="8001000" cy="5266584"/>
          </a:xfrm>
          <a:prstGeom prst="rect">
            <a:avLst/>
          </a:prstGeom>
          <a:ln w="25400" cap="flat" cmpd="sng" algn="ctr">
            <a:no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chemeClr val="tx1"/>
              </a:buClr>
              <a:buChar char="•"/>
              <a:defRPr sz="1400">
                <a:solidFill>
                  <a:schemeClr val="dk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400">
                <a:solidFill>
                  <a:schemeClr val="dk1"/>
                </a:solidFill>
                <a:latin typeface="+mn-lt"/>
                <a:ea typeface="+mn-ea"/>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400">
                <a:solidFill>
                  <a:schemeClr val="dk1"/>
                </a:solidFill>
                <a:latin typeface="+mn-lt"/>
                <a:ea typeface="+mn-ea"/>
                <a:cs typeface="+mn-cs"/>
              </a:defRPr>
            </a:lvl3pPr>
            <a:lvl4pPr marL="1257300" indent="-228600" algn="l" rtl="0" eaLnBrk="1" fontAlgn="base" hangingPunct="1">
              <a:spcBef>
                <a:spcPct val="20000"/>
              </a:spcBef>
              <a:spcAft>
                <a:spcPct val="0"/>
              </a:spcAft>
              <a:buClr>
                <a:schemeClr val="tx1"/>
              </a:buClr>
              <a:buChar char="•"/>
              <a:defRPr sz="1400">
                <a:solidFill>
                  <a:schemeClr val="dk1"/>
                </a:solidFill>
                <a:latin typeface="+mn-lt"/>
                <a:ea typeface="+mn-ea"/>
                <a:cs typeface="+mn-cs"/>
              </a:defRPr>
            </a:lvl4pPr>
            <a:lvl5pPr marL="1600200" indent="-228600" algn="l" rtl="0" eaLnBrk="1" fontAlgn="base" hangingPunct="1">
              <a:spcBef>
                <a:spcPct val="25000"/>
              </a:spcBef>
              <a:spcAft>
                <a:spcPct val="0"/>
              </a:spcAft>
              <a:buClr>
                <a:schemeClr val="tx1"/>
              </a:buClr>
              <a:buChar char="•"/>
              <a:defRPr sz="1400">
                <a:solidFill>
                  <a:schemeClr val="dk1"/>
                </a:solidFill>
                <a:latin typeface="+mn-lt"/>
                <a:ea typeface="+mn-ea"/>
                <a:cs typeface="+mn-cs"/>
              </a:defRPr>
            </a:lvl5pPr>
            <a:lvl6pPr marL="20574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6pPr>
            <a:lvl7pPr marL="25146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7pPr>
            <a:lvl8pPr marL="29718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8pPr>
            <a:lvl9pPr marL="34290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9pPr>
          </a:lstStyle>
          <a:p>
            <a:pPr marL="0" indent="0">
              <a:buFontTx/>
              <a:buNone/>
            </a:pPr>
            <a:endParaRPr lang="en-US" sz="1600" b="1" kern="0" dirty="0">
              <a:solidFill>
                <a:schemeClr val="accent4"/>
              </a:solidFill>
            </a:endParaRPr>
          </a:p>
          <a:p>
            <a:pPr marL="0" indent="0">
              <a:buNone/>
            </a:pPr>
            <a:r>
              <a:rPr lang="en-US" sz="2400" b="1" kern="0" dirty="0">
                <a:solidFill>
                  <a:srgbClr val="24A469"/>
                </a:solidFill>
                <a:latin typeface="Lucida Sans" panose="020B0602030504020204" pitchFamily="34" charset="0"/>
              </a:rPr>
              <a:t>Alignment Criterion 2: </a:t>
            </a:r>
            <a:r>
              <a:rPr lang="en-US" sz="2400" dirty="0">
                <a:latin typeface="Lucida Sans" panose="020B0602030504020204" pitchFamily="34" charset="0"/>
              </a:rPr>
              <a:t>Questions, Tasks, and Assignments: Materials support students in building reading comprehension, in finding and producing the textual evidence to support their responses, and in developing grade level academic language.</a:t>
            </a:r>
          </a:p>
          <a:p>
            <a:pPr marL="0" indent="0">
              <a:buNone/>
            </a:pPr>
            <a:endParaRPr lang="en-US" sz="2400" dirty="0">
              <a:latin typeface="Lucida Sans" panose="020B0602030504020204" pitchFamily="34" charset="0"/>
            </a:endParaRPr>
          </a:p>
          <a:p>
            <a:pPr marL="0" indent="0">
              <a:buNone/>
            </a:pPr>
            <a:endParaRPr lang="en-US" sz="300" kern="0" dirty="0">
              <a:latin typeface="Lucida Sans" panose="020B0602030504020204" pitchFamily="34" charset="0"/>
            </a:endParaRPr>
          </a:p>
          <a:p>
            <a:pPr>
              <a:buFont typeface="Arial" panose="020B0604020202020204" pitchFamily="34" charset="0"/>
              <a:buChar char="•"/>
            </a:pPr>
            <a:r>
              <a:rPr lang="en-US" sz="1800" b="1" dirty="0">
                <a:latin typeface="Lucida Sans" panose="020B0602030504020204" pitchFamily="34" charset="0"/>
              </a:rPr>
              <a:t>AC Metric 2A</a:t>
            </a:r>
            <a:r>
              <a:rPr lang="en-US" sz="1800" dirty="0">
                <a:latin typeface="Lucida Sans" panose="020B0602030504020204" pitchFamily="34" charset="0"/>
              </a:rPr>
              <a:t>: High-quality sequences of text-dependent questions </a:t>
            </a:r>
          </a:p>
          <a:p>
            <a:pPr>
              <a:buFont typeface="Arial" panose="020B0604020202020204" pitchFamily="34" charset="0"/>
              <a:buChar char="•"/>
            </a:pPr>
            <a:r>
              <a:rPr lang="en-US" sz="1800" b="1" dirty="0">
                <a:latin typeface="Lucida Sans" panose="020B0602030504020204" pitchFamily="34" charset="0"/>
              </a:rPr>
              <a:t>AC Metric 2B</a:t>
            </a:r>
            <a:r>
              <a:rPr lang="en-US" sz="1800" dirty="0">
                <a:latin typeface="Lucida Sans" panose="020B0602030504020204" pitchFamily="34" charset="0"/>
              </a:rPr>
              <a:t>: Academic language (vocabulary and syntax) </a:t>
            </a:r>
          </a:p>
          <a:p>
            <a:pPr>
              <a:buFont typeface="Arial" panose="020B0604020202020204" pitchFamily="34" charset="0"/>
              <a:buChar char="•"/>
            </a:pPr>
            <a:r>
              <a:rPr lang="en-US" sz="1800" b="1" dirty="0">
                <a:latin typeface="Lucida Sans" panose="020B0602030504020204" pitchFamily="34" charset="0"/>
              </a:rPr>
              <a:t>AC Metric 2C</a:t>
            </a:r>
            <a:r>
              <a:rPr lang="en-US" sz="1800" dirty="0">
                <a:latin typeface="Lucida Sans" panose="020B0602030504020204" pitchFamily="34" charset="0"/>
              </a:rPr>
              <a:t>: Balance of writing types </a:t>
            </a:r>
          </a:p>
          <a:p>
            <a:pPr>
              <a:buFont typeface="Arial" panose="020B0604020202020204" pitchFamily="34" charset="0"/>
              <a:buChar char="•"/>
            </a:pPr>
            <a:r>
              <a:rPr lang="en-US" sz="1800" dirty="0">
                <a:latin typeface="Lucida Sans" panose="020B0602030504020204" pitchFamily="34" charset="0"/>
              </a:rPr>
              <a:t>A</a:t>
            </a:r>
            <a:r>
              <a:rPr lang="en-US" sz="1800" b="1" dirty="0">
                <a:latin typeface="Lucida Sans" panose="020B0602030504020204" pitchFamily="34" charset="0"/>
              </a:rPr>
              <a:t>C Metric 2D</a:t>
            </a:r>
            <a:r>
              <a:rPr lang="en-US" sz="1800" dirty="0">
                <a:latin typeface="Lucida Sans" panose="020B0602030504020204" pitchFamily="34" charset="0"/>
              </a:rPr>
              <a:t>: Developing writing skills</a:t>
            </a:r>
          </a:p>
          <a:p>
            <a:pPr>
              <a:buFont typeface="Arial" panose="020B0604020202020204" pitchFamily="34" charset="0"/>
              <a:buChar char="•"/>
            </a:pPr>
            <a:r>
              <a:rPr lang="en-US" sz="1800" b="1" dirty="0">
                <a:solidFill>
                  <a:srgbClr val="3F3F39"/>
                </a:solidFill>
                <a:latin typeface="Lucida Sans" panose="020B0602030504020204" pitchFamily="34" charset="0"/>
              </a:rPr>
              <a:t>AC Metric 2E</a:t>
            </a:r>
            <a:r>
              <a:rPr lang="en-US" sz="1800" dirty="0">
                <a:solidFill>
                  <a:srgbClr val="3F3F39"/>
                </a:solidFill>
                <a:latin typeface="Lucida Sans" panose="020B0602030504020204" pitchFamily="34" charset="0"/>
              </a:rPr>
              <a:t>: Speaking &amp; Listening </a:t>
            </a:r>
          </a:p>
          <a:p>
            <a:pPr>
              <a:buFont typeface="Arial" panose="020B0604020202020204" pitchFamily="34" charset="0"/>
              <a:buChar char="•"/>
            </a:pPr>
            <a:r>
              <a:rPr lang="en-US" sz="1800" b="1" dirty="0">
                <a:solidFill>
                  <a:srgbClr val="3F3F39"/>
                </a:solidFill>
                <a:latin typeface="Lucida Sans" panose="020B0602030504020204" pitchFamily="34" charset="0"/>
              </a:rPr>
              <a:t>AC Metric 2F</a:t>
            </a:r>
            <a:r>
              <a:rPr lang="en-US" sz="1800" dirty="0">
                <a:solidFill>
                  <a:srgbClr val="3F3F39"/>
                </a:solidFill>
                <a:latin typeface="Lucida Sans" panose="020B0602030504020204" pitchFamily="34" charset="0"/>
              </a:rPr>
              <a:t>: Grammar &amp; Conventions</a:t>
            </a:r>
          </a:p>
          <a:p>
            <a:pPr>
              <a:buFont typeface="Arial" panose="020B0604020202020204" pitchFamily="34" charset="0"/>
              <a:buChar char="•"/>
            </a:pPr>
            <a:r>
              <a:rPr lang="en-US" sz="1800" b="1" dirty="0">
                <a:solidFill>
                  <a:srgbClr val="3F3F39"/>
                </a:solidFill>
                <a:latin typeface="Lucida Sans" panose="020B0602030504020204" pitchFamily="34" charset="0"/>
              </a:rPr>
              <a:t>AC Metric 2G</a:t>
            </a:r>
            <a:r>
              <a:rPr lang="en-US" sz="1800" dirty="0">
                <a:solidFill>
                  <a:srgbClr val="3F3F39"/>
                </a:solidFill>
                <a:latin typeface="Lucida Sans" panose="020B0602030504020204" pitchFamily="34" charset="0"/>
              </a:rPr>
              <a:t>: Foundational Skills </a:t>
            </a:r>
          </a:p>
          <a:p>
            <a:pPr marL="228600" lvl="1">
              <a:spcBef>
                <a:spcPts val="0"/>
              </a:spcBef>
              <a:buFont typeface="Wingdings" panose="05000000000000000000" pitchFamily="2" charset="2"/>
              <a:buChar char="ü"/>
            </a:pPr>
            <a:endParaRPr lang="en-US" sz="1600" kern="0" dirty="0"/>
          </a:p>
          <a:p>
            <a:pPr marL="0" lvl="1" indent="0">
              <a:spcBef>
                <a:spcPts val="0"/>
              </a:spcBef>
              <a:buNone/>
            </a:pPr>
            <a:endParaRPr lang="en-US" sz="1600" kern="0" dirty="0"/>
          </a:p>
          <a:p>
            <a:endParaRPr lang="en-US" kern="0" dirty="0"/>
          </a:p>
          <a:p>
            <a:pPr marL="0" indent="0">
              <a:buFontTx/>
              <a:buNone/>
            </a:pPr>
            <a:endParaRPr lang="en-US" kern="0" dirty="0"/>
          </a:p>
        </p:txBody>
      </p:sp>
      <p:sp>
        <p:nvSpPr>
          <p:cNvPr id="6" name="TextBox 5"/>
          <p:cNvSpPr txBox="1"/>
          <p:nvPr/>
        </p:nvSpPr>
        <p:spPr>
          <a:xfrm>
            <a:off x="8065828" y="5912067"/>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22 </a:t>
            </a:r>
          </a:p>
        </p:txBody>
      </p:sp>
      <p:sp>
        <p:nvSpPr>
          <p:cNvPr id="8" name="Rounded Rectangle 7"/>
          <p:cNvSpPr/>
          <p:nvPr/>
        </p:nvSpPr>
        <p:spPr bwMode="auto">
          <a:xfrm>
            <a:off x="915046" y="355010"/>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Tree>
    <p:extLst>
      <p:ext uri="{BB962C8B-B14F-4D97-AF65-F5344CB8AC3E}">
        <p14:creationId xmlns:p14="http://schemas.microsoft.com/office/powerpoint/2010/main" val="2099977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50"/>
            <a:ext cx="8229600" cy="4697413"/>
          </a:xfrm>
        </p:spPr>
        <p:txBody>
          <a:bodyPr>
            <a:normAutofit/>
          </a:bodyPr>
          <a:lstStyle/>
          <a:p>
            <a:r>
              <a:rPr lang="en-US" dirty="0"/>
              <a:t>Read </a:t>
            </a:r>
            <a:r>
              <a:rPr lang="en-US" i="1" dirty="0"/>
              <a:t>The Making of a Scientist</a:t>
            </a:r>
            <a:r>
              <a:rPr lang="en-US" dirty="0"/>
              <a:t>. </a:t>
            </a:r>
          </a:p>
        </p:txBody>
      </p:sp>
      <p:pic>
        <p:nvPicPr>
          <p:cNvPr id="6" name="Picture 5"/>
          <p:cNvPicPr>
            <a:picLocks noChangeAspect="1"/>
          </p:cNvPicPr>
          <p:nvPr/>
        </p:nvPicPr>
        <p:blipFill>
          <a:blip r:embed="rId3"/>
          <a:stretch>
            <a:fillRect/>
          </a:stretch>
        </p:blipFill>
        <p:spPr>
          <a:xfrm>
            <a:off x="1619250" y="2413000"/>
            <a:ext cx="6127750" cy="3676670"/>
          </a:xfrm>
          <a:prstGeom prst="rect">
            <a:avLst/>
          </a:prstGeom>
        </p:spPr>
      </p:pic>
      <p:sp>
        <p:nvSpPr>
          <p:cNvPr id="5" name="Rounded Rectangle 4"/>
          <p:cNvSpPr/>
          <p:nvPr/>
        </p:nvSpPr>
        <p:spPr bwMode="auto">
          <a:xfrm>
            <a:off x="915045" y="332752"/>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Tree>
    <p:extLst>
      <p:ext uri="{BB962C8B-B14F-4D97-AF65-F5344CB8AC3E}">
        <p14:creationId xmlns:p14="http://schemas.microsoft.com/office/powerpoint/2010/main" val="1345394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66109"/>
            <a:ext cx="8229600" cy="3660054"/>
          </a:xfrm>
        </p:spPr>
        <p:txBody>
          <a:bodyPr>
            <a:normAutofit fontScale="92500" lnSpcReduction="20000"/>
          </a:bodyPr>
          <a:lstStyle/>
          <a:p>
            <a:pPr marL="285750" indent="-285750"/>
            <a:endParaRPr lang="en-US" b="1" dirty="0"/>
          </a:p>
          <a:p>
            <a:pPr marL="285750" indent="-285750"/>
            <a:r>
              <a:rPr lang="en-US" dirty="0"/>
              <a:t>What was Feynman’s father trying to teach his son with the tiles?  What sentence is the main point of this scene?</a:t>
            </a:r>
          </a:p>
          <a:p>
            <a:pPr marL="0" indent="0">
              <a:buNone/>
            </a:pPr>
            <a:endParaRPr lang="en-US" dirty="0"/>
          </a:p>
          <a:p>
            <a:pPr marL="285750" indent="-285750"/>
            <a:r>
              <a:rPr lang="en-US" dirty="0"/>
              <a:t>In this section of the text, Feynman put the word “doing” (in the final paragraph) in italics to draw attention to it.  Why is he focusing on that word, and how does it connect to the lesson his father is trying to teach him in this example?</a:t>
            </a:r>
          </a:p>
          <a:p>
            <a:pPr marL="285750" indent="-285750"/>
            <a:endParaRPr lang="en-US" dirty="0"/>
          </a:p>
          <a:p>
            <a:pPr marL="285750" indent="-285750"/>
            <a:r>
              <a:rPr lang="en-US" dirty="0"/>
              <a:t>Why does Feynman’s father tell him about the lice and the mites on birds? </a:t>
            </a:r>
          </a:p>
          <a:p>
            <a:endParaRPr lang="en-US" dirty="0"/>
          </a:p>
        </p:txBody>
      </p:sp>
      <p:sp>
        <p:nvSpPr>
          <p:cNvPr id="5" name="Title 1"/>
          <p:cNvSpPr txBox="1">
            <a:spLocks noGrp="1"/>
          </p:cNvSpPr>
          <p:nvPr>
            <p:ph type="title"/>
          </p:nvPr>
        </p:nvSpPr>
        <p:spPr>
          <a:xfrm>
            <a:off x="457200" y="1141524"/>
            <a:ext cx="8229600" cy="16155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br>
              <a:rPr lang="en-US" sz="2400" b="1" dirty="0">
                <a:solidFill>
                  <a:schemeClr val="accent1"/>
                </a:solidFill>
              </a:rPr>
            </a:br>
            <a:r>
              <a:rPr lang="en-US" sz="2400" b="1" dirty="0">
                <a:solidFill>
                  <a:srgbClr val="24A469"/>
                </a:solidFill>
              </a:rPr>
              <a:t>Alignment Criterion 2A</a:t>
            </a:r>
            <a:r>
              <a:rPr lang="en-US" sz="2400" b="1" dirty="0">
                <a:solidFill>
                  <a:schemeClr val="accent1"/>
                </a:solidFill>
              </a:rPr>
              <a:t>: </a:t>
            </a:r>
            <a:r>
              <a:rPr lang="en-US" sz="2400" dirty="0">
                <a:latin typeface="Lucida Sans" panose="020B0602030504020204" pitchFamily="34" charset="0"/>
              </a:rPr>
              <a:t>High-quality sequences of text-dependent questions are prevalent in the materials and build to a deep understanding of the knowledge and central ideas of the text.</a:t>
            </a:r>
            <a:br>
              <a:rPr lang="en-US" sz="2400" dirty="0">
                <a:latin typeface="Lucida Sans" panose="020B0602030504020204" pitchFamily="34" charset="0"/>
              </a:rPr>
            </a:br>
            <a:endParaRPr lang="en-US" sz="2400" dirty="0"/>
          </a:p>
        </p:txBody>
      </p:sp>
      <p:sp>
        <p:nvSpPr>
          <p:cNvPr id="8" name="Rounded Rectangle 7"/>
          <p:cNvSpPr/>
          <p:nvPr/>
        </p:nvSpPr>
        <p:spPr bwMode="auto">
          <a:xfrm>
            <a:off x="915046" y="205381"/>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
        <p:nvSpPr>
          <p:cNvPr id="6" name="TextBox 5"/>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23</a:t>
            </a:r>
          </a:p>
        </p:txBody>
      </p:sp>
    </p:spTree>
    <p:extLst>
      <p:ext uri="{BB962C8B-B14F-4D97-AF65-F5344CB8AC3E}">
        <p14:creationId xmlns:p14="http://schemas.microsoft.com/office/powerpoint/2010/main" val="2770366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5616" y="1126362"/>
            <a:ext cx="7454347" cy="1569660"/>
          </a:xfrm>
          <a:prstGeom prst="rect">
            <a:avLst/>
          </a:prstGeom>
        </p:spPr>
        <p:txBody>
          <a:bodyPr wrap="square">
            <a:spAutoFit/>
          </a:bodyPr>
          <a:lstStyle/>
          <a:p>
            <a:r>
              <a:rPr lang="en-US" sz="2400" b="1" dirty="0">
                <a:solidFill>
                  <a:srgbClr val="24A469"/>
                </a:solidFill>
                <a:latin typeface="Lucida Sans" panose="020B0602030504020204" pitchFamily="34" charset="0"/>
              </a:rPr>
              <a:t>Alignment Criterion 2B: </a:t>
            </a:r>
            <a:r>
              <a:rPr lang="en-US" sz="2400" dirty="0">
                <a:latin typeface="Lucida Sans" panose="020B0602030504020204" pitchFamily="34" charset="0"/>
              </a:rPr>
              <a:t>Questions and tasks in the materials support students in understanding the academic language (vocabulary and syntax) prevalent in complex texts.</a:t>
            </a:r>
          </a:p>
        </p:txBody>
      </p:sp>
      <p:pic>
        <p:nvPicPr>
          <p:cNvPr id="3" name="Picture 2"/>
          <p:cNvPicPr>
            <a:picLocks noChangeAspect="1"/>
          </p:cNvPicPr>
          <p:nvPr/>
        </p:nvPicPr>
        <p:blipFill rotWithShape="1">
          <a:blip r:embed="rId3"/>
          <a:srcRect l="2858" r="1519" b="1237"/>
          <a:stretch/>
        </p:blipFill>
        <p:spPr>
          <a:xfrm>
            <a:off x="410245" y="2980309"/>
            <a:ext cx="8305800" cy="2779825"/>
          </a:xfrm>
          <a:prstGeom prst="rect">
            <a:avLst/>
          </a:prstGeom>
        </p:spPr>
      </p:pic>
      <p:sp>
        <p:nvSpPr>
          <p:cNvPr id="5" name="Rounded Rectangle 4"/>
          <p:cNvSpPr/>
          <p:nvPr/>
        </p:nvSpPr>
        <p:spPr bwMode="auto">
          <a:xfrm>
            <a:off x="881864" y="280906"/>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
        <p:nvSpPr>
          <p:cNvPr id="7" name="TextBox 6"/>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24</a:t>
            </a:r>
          </a:p>
        </p:txBody>
      </p:sp>
    </p:spTree>
    <p:extLst>
      <p:ext uri="{BB962C8B-B14F-4D97-AF65-F5344CB8AC3E}">
        <p14:creationId xmlns:p14="http://schemas.microsoft.com/office/powerpoint/2010/main" val="28097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53" y="875986"/>
            <a:ext cx="8065827" cy="1141786"/>
          </a:xfrm>
        </p:spPr>
        <p:txBody>
          <a:bodyPr>
            <a:noAutofit/>
          </a:bodyPr>
          <a:lstStyle/>
          <a:p>
            <a:r>
              <a:rPr lang="en-US" sz="2200" dirty="0"/>
              <a:t>The three vocabulary tiers are vital to comprehension, </a:t>
            </a:r>
            <a:br>
              <a:rPr lang="en-US" sz="2200" dirty="0"/>
            </a:br>
            <a:r>
              <a:rPr lang="en-US" sz="2200" dirty="0"/>
              <a:t>but Tiers 2 and 3 typically require more deliberate effort.</a:t>
            </a:r>
          </a:p>
        </p:txBody>
      </p:sp>
      <p:sp>
        <p:nvSpPr>
          <p:cNvPr id="3" name="Content Placeholder 2"/>
          <p:cNvSpPr>
            <a:spLocks noGrp="1"/>
          </p:cNvSpPr>
          <p:nvPr>
            <p:ph sz="half" idx="4294967295"/>
          </p:nvPr>
        </p:nvSpPr>
        <p:spPr>
          <a:xfrm>
            <a:off x="1576528" y="4570064"/>
            <a:ext cx="6232676" cy="1345302"/>
          </a:xfrm>
        </p:spPr>
        <p:txBody>
          <a:bodyPr numCol="3">
            <a:noAutofit/>
          </a:bodyPr>
          <a:lstStyle/>
          <a:p>
            <a:r>
              <a:rPr lang="en-US" sz="1800" b="1" dirty="0">
                <a:solidFill>
                  <a:srgbClr val="3F3F39"/>
                </a:solidFill>
              </a:rPr>
              <a:t>highchair</a:t>
            </a:r>
            <a:endParaRPr lang="en-US" sz="1800" dirty="0">
              <a:solidFill>
                <a:srgbClr val="3F3F39"/>
              </a:solidFill>
            </a:endParaRPr>
          </a:p>
          <a:p>
            <a:r>
              <a:rPr lang="en-US" sz="1800" b="1" dirty="0">
                <a:solidFill>
                  <a:srgbClr val="3F3F39"/>
                </a:solidFill>
              </a:rPr>
              <a:t>vertically</a:t>
            </a:r>
            <a:endParaRPr lang="en-US" sz="1800" dirty="0">
              <a:solidFill>
                <a:srgbClr val="3F3F39"/>
              </a:solidFill>
            </a:endParaRPr>
          </a:p>
          <a:p>
            <a:r>
              <a:rPr lang="en-US" sz="1800" b="1" dirty="0">
                <a:solidFill>
                  <a:srgbClr val="3F3F39"/>
                </a:solidFill>
              </a:rPr>
              <a:t>seconds</a:t>
            </a:r>
            <a:endParaRPr lang="en-US" sz="1800" dirty="0">
              <a:solidFill>
                <a:srgbClr val="3F3F39"/>
              </a:solidFill>
            </a:endParaRPr>
          </a:p>
          <a:p>
            <a:r>
              <a:rPr lang="en-US" sz="1800" b="1" dirty="0">
                <a:solidFill>
                  <a:srgbClr val="3F3F39"/>
                </a:solidFill>
              </a:rPr>
              <a:t>complicated</a:t>
            </a:r>
            <a:endParaRPr lang="en-US" sz="1800" dirty="0">
              <a:solidFill>
                <a:srgbClr val="3F3F39"/>
              </a:solidFill>
            </a:endParaRPr>
          </a:p>
          <a:p>
            <a:r>
              <a:rPr lang="en-US" sz="1800" b="1" dirty="0">
                <a:solidFill>
                  <a:srgbClr val="3F3F39"/>
                </a:solidFill>
              </a:rPr>
              <a:t>elementary</a:t>
            </a:r>
            <a:endParaRPr lang="en-US" sz="1800" dirty="0">
              <a:solidFill>
                <a:srgbClr val="3F3F39"/>
              </a:solidFill>
            </a:endParaRPr>
          </a:p>
          <a:p>
            <a:r>
              <a:rPr lang="en-US" sz="1800" b="1" dirty="0">
                <a:solidFill>
                  <a:srgbClr val="3F3F39"/>
                </a:solidFill>
              </a:rPr>
              <a:t>translate</a:t>
            </a:r>
            <a:endParaRPr lang="en-US" sz="1800" dirty="0">
              <a:solidFill>
                <a:srgbClr val="3F3F39"/>
              </a:solidFill>
            </a:endParaRPr>
          </a:p>
          <a:p>
            <a:r>
              <a:rPr lang="en-US" sz="1800" b="1" dirty="0">
                <a:solidFill>
                  <a:srgbClr val="3F3F39"/>
                </a:solidFill>
              </a:rPr>
              <a:t>reality</a:t>
            </a:r>
            <a:endParaRPr lang="en-US" sz="1800" dirty="0">
              <a:solidFill>
                <a:srgbClr val="3F3F39"/>
              </a:solidFill>
            </a:endParaRPr>
          </a:p>
          <a:p>
            <a:r>
              <a:rPr lang="en-US" sz="1800" b="1" dirty="0">
                <a:solidFill>
                  <a:srgbClr val="3F3F39"/>
                </a:solidFill>
              </a:rPr>
              <a:t>magnitude</a:t>
            </a:r>
            <a:endParaRPr lang="en-US" sz="1800" dirty="0">
              <a:solidFill>
                <a:srgbClr val="3F3F39"/>
              </a:solidFill>
            </a:endParaRPr>
          </a:p>
          <a:p>
            <a:r>
              <a:rPr lang="en-US" sz="1800" b="1" dirty="0">
                <a:solidFill>
                  <a:srgbClr val="3F3F39"/>
                </a:solidFill>
              </a:rPr>
              <a:t>frightened</a:t>
            </a:r>
            <a:endParaRPr lang="en-US" sz="1800" dirty="0">
              <a:solidFill>
                <a:srgbClr val="3F3F39"/>
              </a:solidFill>
            </a:endParaRPr>
          </a:p>
          <a:p>
            <a:r>
              <a:rPr lang="en-US" sz="1800" b="1" dirty="0">
                <a:solidFill>
                  <a:srgbClr val="3F3F39"/>
                </a:solidFill>
              </a:rPr>
              <a:t>consequence</a:t>
            </a:r>
            <a:endParaRPr lang="en-US" sz="1800" dirty="0">
              <a:solidFill>
                <a:srgbClr val="3F3F39"/>
              </a:solidFill>
            </a:endParaRPr>
          </a:p>
          <a:p>
            <a:r>
              <a:rPr lang="en-US" sz="1800" b="1" dirty="0">
                <a:solidFill>
                  <a:srgbClr val="3F3F39"/>
                </a:solidFill>
              </a:rPr>
              <a:t>slightest</a:t>
            </a:r>
            <a:endParaRPr lang="en-US" sz="1800" dirty="0">
              <a:solidFill>
                <a:srgbClr val="3F3F39"/>
              </a:solidFill>
            </a:endParaRPr>
          </a:p>
          <a:p>
            <a:r>
              <a:rPr lang="en-US" sz="1800" b="1" dirty="0">
                <a:solidFill>
                  <a:srgbClr val="3F3F39"/>
                </a:solidFill>
              </a:rPr>
              <a:t>peck</a:t>
            </a:r>
            <a:endParaRPr lang="en-US" sz="1800" dirty="0">
              <a:solidFill>
                <a:srgbClr val="3F3F39"/>
              </a:solidFill>
            </a:endParaRPr>
          </a:p>
          <a:p>
            <a:r>
              <a:rPr lang="en-US" sz="1800" b="1" dirty="0">
                <a:solidFill>
                  <a:srgbClr val="3F3F39"/>
                </a:solidFill>
              </a:rPr>
              <a:t>lice</a:t>
            </a:r>
            <a:endParaRPr lang="en-US" sz="1800" dirty="0">
              <a:solidFill>
                <a:srgbClr val="3F3F39"/>
              </a:solidFill>
            </a:endParaRPr>
          </a:p>
          <a:p>
            <a:r>
              <a:rPr lang="en-US" sz="1800" b="1" dirty="0">
                <a:solidFill>
                  <a:srgbClr val="3F3F39"/>
                </a:solidFill>
              </a:rPr>
              <a:t>flakes</a:t>
            </a:r>
            <a:endParaRPr lang="en-US" sz="1800" dirty="0">
              <a:solidFill>
                <a:srgbClr val="3F3F39"/>
              </a:solidFill>
            </a:endParaRPr>
          </a:p>
          <a:p>
            <a:r>
              <a:rPr lang="en-US" sz="1800" b="1" dirty="0">
                <a:solidFill>
                  <a:srgbClr val="3F3F39"/>
                </a:solidFill>
              </a:rPr>
              <a:t>protein</a:t>
            </a:r>
            <a:endParaRPr lang="en-US" sz="1800" dirty="0">
              <a:solidFill>
                <a:srgbClr val="3F3F39"/>
              </a:solidFill>
            </a:endParaRPr>
          </a:p>
          <a:p>
            <a:endParaRPr lang="en-US" sz="1200" dirty="0"/>
          </a:p>
        </p:txBody>
      </p:sp>
      <p:graphicFrame>
        <p:nvGraphicFramePr>
          <p:cNvPr id="4" name="Diagram 3"/>
          <p:cNvGraphicFramePr/>
          <p:nvPr>
            <p:extLst>
              <p:ext uri="{D42A27DB-BD31-4B8C-83A1-F6EECF244321}">
                <p14:modId xmlns:p14="http://schemas.microsoft.com/office/powerpoint/2010/main" val="379581978"/>
              </p:ext>
            </p:extLst>
          </p:nvPr>
        </p:nvGraphicFramePr>
        <p:xfrm>
          <a:off x="1237140" y="1984354"/>
          <a:ext cx="6911454" cy="2182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bwMode="auto">
          <a:xfrm>
            <a:off x="659953" y="4166445"/>
            <a:ext cx="8065827" cy="2098888"/>
          </a:xfrm>
          <a:prstGeom prst="rect">
            <a:avLst/>
          </a:prstGeom>
          <a:noFill/>
          <a:ln w="19050" algn="ctr">
            <a:solidFill>
              <a:schemeClr val="accent1"/>
            </a:solidFill>
            <a:round/>
            <a:headEnd/>
            <a:tailEnd type="triangle" w="med" len="med"/>
          </a:ln>
        </p:spPr>
        <p:txBody>
          <a:bodyPr wrap="none" rtlCol="0" anchor="ctr"/>
          <a:lstStyle/>
          <a:p>
            <a:pPr algn="ctr"/>
            <a:endParaRPr lang="en-US" dirty="0">
              <a:latin typeface="Lucida Sans" panose="020B0602030504020204" pitchFamily="34" charset="0"/>
            </a:endParaRPr>
          </a:p>
        </p:txBody>
      </p:sp>
      <p:sp>
        <p:nvSpPr>
          <p:cNvPr id="8" name="TextBox 7"/>
          <p:cNvSpPr txBox="1"/>
          <p:nvPr/>
        </p:nvSpPr>
        <p:spPr>
          <a:xfrm>
            <a:off x="1511576" y="4216212"/>
            <a:ext cx="6535260" cy="369332"/>
          </a:xfrm>
          <a:prstGeom prst="rect">
            <a:avLst/>
          </a:prstGeom>
          <a:noFill/>
        </p:spPr>
        <p:txBody>
          <a:bodyPr wrap="square" rtlCol="0">
            <a:spAutoFit/>
          </a:bodyPr>
          <a:lstStyle/>
          <a:p>
            <a:pPr algn="ctr"/>
            <a:r>
              <a:rPr lang="en-US" b="1" dirty="0">
                <a:solidFill>
                  <a:srgbClr val="3F3F39"/>
                </a:solidFill>
                <a:latin typeface="Lucida Sans" panose="020B0602030504020204" pitchFamily="34" charset="0"/>
              </a:rPr>
              <a:t>Consider these words found in the Feynman lesson:</a:t>
            </a:r>
          </a:p>
        </p:txBody>
      </p:sp>
      <p:sp>
        <p:nvSpPr>
          <p:cNvPr id="9" name="Rounded Rectangle 8"/>
          <p:cNvSpPr/>
          <p:nvPr/>
        </p:nvSpPr>
        <p:spPr bwMode="auto">
          <a:xfrm>
            <a:off x="1097926" y="316809"/>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Tree>
    <p:extLst>
      <p:ext uri="{BB962C8B-B14F-4D97-AF65-F5344CB8AC3E}">
        <p14:creationId xmlns:p14="http://schemas.microsoft.com/office/powerpoint/2010/main" val="796816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078" y="1446415"/>
            <a:ext cx="8229600" cy="3851273"/>
          </a:xfrm>
        </p:spPr>
        <p:txBody>
          <a:bodyPr>
            <a:normAutofit fontScale="92500"/>
          </a:bodyPr>
          <a:lstStyle/>
          <a:p>
            <a:pPr marL="0" indent="0">
              <a:buNone/>
            </a:pPr>
            <a:r>
              <a:rPr lang="en-US" sz="2800" dirty="0">
                <a:ea typeface="+mj-ea"/>
              </a:rPr>
              <a:t>Guidelines for Vocabulary</a:t>
            </a:r>
          </a:p>
          <a:p>
            <a:pPr marL="0" indent="0">
              <a:buNone/>
            </a:pPr>
            <a:endParaRPr lang="en-US" sz="1100" b="1" dirty="0">
              <a:solidFill>
                <a:schemeClr val="accent2"/>
              </a:solidFill>
            </a:endParaRPr>
          </a:p>
          <a:p>
            <a:pPr marL="342900" lvl="1" indent="-342900">
              <a:buFont typeface="Arial"/>
              <a:buChar char="•"/>
            </a:pPr>
            <a:r>
              <a:rPr lang="en-US" sz="2400" dirty="0"/>
              <a:t>Focus primarily on tier 2 words?</a:t>
            </a:r>
          </a:p>
          <a:p>
            <a:pPr marL="342900" lvl="1" indent="-342900">
              <a:buFont typeface="Arial"/>
              <a:buChar char="•"/>
            </a:pPr>
            <a:r>
              <a:rPr lang="en-US" sz="2400" dirty="0"/>
              <a:t>Target words or phrases that are central to understanding the text?</a:t>
            </a:r>
          </a:p>
          <a:p>
            <a:pPr marL="342900" lvl="1" indent="-342900">
              <a:buFont typeface="Arial"/>
              <a:buChar char="•"/>
            </a:pPr>
            <a:r>
              <a:rPr lang="en-US" sz="2400" dirty="0"/>
              <a:t>Ask students to use context to determine meaning?</a:t>
            </a:r>
          </a:p>
          <a:p>
            <a:pPr marL="342900" lvl="1" indent="-342900">
              <a:buFont typeface="Arial"/>
              <a:buChar char="•"/>
            </a:pPr>
            <a:r>
              <a:rPr lang="en-US" sz="2400" dirty="0"/>
              <a:t>Ask about the meaning of figurative language, not labels of literary terms?</a:t>
            </a:r>
          </a:p>
          <a:p>
            <a:pPr marL="342900" lvl="1" indent="-342900">
              <a:buFont typeface="Arial"/>
              <a:buChar char="•"/>
            </a:pPr>
            <a:r>
              <a:rPr lang="en-US" sz="2400" dirty="0"/>
              <a:t>Require use of resources?</a:t>
            </a:r>
          </a:p>
          <a:p>
            <a:pPr marL="342900" lvl="1" indent="-342900">
              <a:buFont typeface="Arial"/>
              <a:buChar char="•"/>
            </a:pPr>
            <a:r>
              <a:rPr lang="en-US" sz="2400" dirty="0"/>
              <a:t>Attend to the particulars of the standards at each grade? </a:t>
            </a:r>
          </a:p>
          <a:p>
            <a:endParaRPr lang="en-US" dirty="0"/>
          </a:p>
        </p:txBody>
      </p:sp>
      <p:sp>
        <p:nvSpPr>
          <p:cNvPr id="7" name="Rounded Rectangle 6"/>
          <p:cNvSpPr/>
          <p:nvPr/>
        </p:nvSpPr>
        <p:spPr bwMode="auto">
          <a:xfrm>
            <a:off x="1097926" y="421512"/>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Tree>
    <p:extLst>
      <p:ext uri="{BB962C8B-B14F-4D97-AF65-F5344CB8AC3E}">
        <p14:creationId xmlns:p14="http://schemas.microsoft.com/office/powerpoint/2010/main" val="2028822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C 2B_Nonex_JourneysGr5.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9437" t="39308" r="-53345" b="-4565"/>
          <a:stretch/>
        </p:blipFill>
        <p:spPr>
          <a:xfrm>
            <a:off x="334900" y="2274869"/>
            <a:ext cx="8229600" cy="4186751"/>
          </a:xfrm>
        </p:spPr>
      </p:pic>
      <p:pic>
        <p:nvPicPr>
          <p:cNvPr id="6" name="Picture 5" descr="Collections_Academic_Voca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206" y="2006230"/>
            <a:ext cx="4152900" cy="4289136"/>
          </a:xfrm>
          <a:prstGeom prst="rect">
            <a:avLst/>
          </a:prstGeom>
        </p:spPr>
      </p:pic>
      <p:sp>
        <p:nvSpPr>
          <p:cNvPr id="3" name="Title 2"/>
          <p:cNvSpPr>
            <a:spLocks noGrp="1"/>
          </p:cNvSpPr>
          <p:nvPr>
            <p:ph type="title"/>
          </p:nvPr>
        </p:nvSpPr>
        <p:spPr>
          <a:xfrm>
            <a:off x="149629" y="1121856"/>
            <a:ext cx="9659389" cy="766474"/>
          </a:xfrm>
        </p:spPr>
        <p:txBody>
          <a:bodyPr>
            <a:noAutofit/>
          </a:bodyPr>
          <a:lstStyle/>
          <a:p>
            <a:r>
              <a:rPr lang="en-US" dirty="0"/>
              <a:t>Academic Vocabulary: Examples or Non-Examples?</a:t>
            </a:r>
          </a:p>
        </p:txBody>
      </p:sp>
      <p:sp>
        <p:nvSpPr>
          <p:cNvPr id="7" name="Rounded Rectangle 6"/>
          <p:cNvSpPr/>
          <p:nvPr/>
        </p:nvSpPr>
        <p:spPr bwMode="auto">
          <a:xfrm>
            <a:off x="1097926" y="421512"/>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Tree>
    <p:extLst>
      <p:ext uri="{BB962C8B-B14F-4D97-AF65-F5344CB8AC3E}">
        <p14:creationId xmlns:p14="http://schemas.microsoft.com/office/powerpoint/2010/main" val="132156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4302"/>
            <a:ext cx="8229600" cy="4525963"/>
          </a:xfrm>
        </p:spPr>
        <p:txBody>
          <a:bodyPr>
            <a:normAutofit/>
          </a:bodyPr>
          <a:lstStyle/>
          <a:p>
            <a:r>
              <a:rPr lang="en-US" sz="2600" dirty="0"/>
              <a:t>Understand how aligned materials embody the shifts inherent in the Common Core State Standards</a:t>
            </a:r>
          </a:p>
          <a:p>
            <a:endParaRPr lang="en-US" sz="2600" dirty="0"/>
          </a:p>
          <a:p>
            <a:r>
              <a:rPr lang="en-US" sz="2600" dirty="0">
                <a:ea typeface="Allerta"/>
                <a:sym typeface="Allerta"/>
                <a:rtl val="0"/>
              </a:rPr>
              <a:t>Understand the precise meaning of each metric</a:t>
            </a:r>
          </a:p>
          <a:p>
            <a:endParaRPr lang="en-US" sz="2600" dirty="0">
              <a:ea typeface="Allerta"/>
              <a:sym typeface="Allerta"/>
              <a:rtl val="0"/>
            </a:endParaRPr>
          </a:p>
          <a:p>
            <a:r>
              <a:rPr lang="en-US" sz="2600" dirty="0">
                <a:ea typeface="Allerta"/>
                <a:sym typeface="Allerta"/>
                <a:rtl val="0"/>
              </a:rPr>
              <a:t>Recognize examples and non-examples related to each IMET criteria metric</a:t>
            </a:r>
            <a:endParaRPr lang="en-US" dirty="0"/>
          </a:p>
          <a:p>
            <a:pPr marL="0" indent="0">
              <a:buNone/>
            </a:pPr>
            <a:endParaRPr lang="en-US" dirty="0"/>
          </a:p>
        </p:txBody>
      </p:sp>
      <p:sp>
        <p:nvSpPr>
          <p:cNvPr id="4" name="Title 1"/>
          <p:cNvSpPr txBox="1">
            <a:spLocks/>
          </p:cNvSpPr>
          <p:nvPr/>
        </p:nvSpPr>
        <p:spPr>
          <a:xfrm>
            <a:off x="457200" y="218440"/>
            <a:ext cx="8229600" cy="11430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latin typeface="Lucida Sans"/>
                <a:ea typeface="+mj-ea"/>
                <a:cs typeface="Lucida Sans"/>
              </a:rPr>
              <a:t>Goals</a:t>
            </a:r>
          </a:p>
        </p:txBody>
      </p:sp>
    </p:spTree>
    <p:extLst>
      <p:ext uri="{BB962C8B-B14F-4D97-AF65-F5344CB8AC3E}">
        <p14:creationId xmlns:p14="http://schemas.microsoft.com/office/powerpoint/2010/main" val="2525522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124193"/>
            <a:ext cx="8229600" cy="4165772"/>
          </a:xfrm>
        </p:spPr>
        <p:txBody>
          <a:bodyPr>
            <a:normAutofit/>
          </a:bodyPr>
          <a:lstStyle/>
          <a:p>
            <a:pPr marL="0" indent="0">
              <a:buNone/>
            </a:pPr>
            <a:endParaRPr lang="en-US" sz="1800" b="1" dirty="0"/>
          </a:p>
          <a:p>
            <a:pPr marL="0" indent="0">
              <a:buNone/>
            </a:pPr>
            <a:endParaRPr lang="en-US" sz="1800" b="1" dirty="0"/>
          </a:p>
          <a:p>
            <a:endParaRPr lang="en-US" dirty="0">
              <a:solidFill>
                <a:schemeClr val="tx1">
                  <a:lumMod val="75000"/>
                  <a:lumOff val="25000"/>
                </a:schemeClr>
              </a:solidFill>
            </a:endParaRPr>
          </a:p>
          <a:p>
            <a:endParaRPr lang="en-US" dirty="0"/>
          </a:p>
        </p:txBody>
      </p:sp>
      <p:sp>
        <p:nvSpPr>
          <p:cNvPr id="5" name="Title 1"/>
          <p:cNvSpPr txBox="1">
            <a:spLocks/>
          </p:cNvSpPr>
          <p:nvPr/>
        </p:nvSpPr>
        <p:spPr>
          <a:xfrm>
            <a:off x="457200" y="981193"/>
            <a:ext cx="82296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endParaRPr lang="en-US" sz="2400" b="1" dirty="0">
              <a:solidFill>
                <a:srgbClr val="24A469"/>
              </a:solidFill>
            </a:endParaRPr>
          </a:p>
          <a:p>
            <a:endParaRPr lang="en-US" sz="2400" b="1" dirty="0">
              <a:solidFill>
                <a:srgbClr val="24A469"/>
              </a:solidFill>
            </a:endParaRPr>
          </a:p>
        </p:txBody>
      </p:sp>
      <p:pic>
        <p:nvPicPr>
          <p:cNvPr id="6" name="Picture 5"/>
          <p:cNvPicPr>
            <a:picLocks noChangeAspect="1"/>
          </p:cNvPicPr>
          <p:nvPr/>
        </p:nvPicPr>
        <p:blipFill>
          <a:blip r:embed="rId3"/>
          <a:stretch>
            <a:fillRect/>
          </a:stretch>
        </p:blipFill>
        <p:spPr>
          <a:xfrm>
            <a:off x="1097926" y="2211615"/>
            <a:ext cx="2511852" cy="1216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stretch>
            <a:fillRect/>
          </a:stretch>
        </p:blipFill>
        <p:spPr>
          <a:xfrm>
            <a:off x="5190559" y="2211615"/>
            <a:ext cx="2483227" cy="1145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ounded Rectangle 10"/>
          <p:cNvSpPr/>
          <p:nvPr/>
        </p:nvSpPr>
        <p:spPr bwMode="auto">
          <a:xfrm>
            <a:off x="1097926" y="421512"/>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
        <p:nvSpPr>
          <p:cNvPr id="3" name="TextBox 2"/>
          <p:cNvSpPr txBox="1"/>
          <p:nvPr/>
        </p:nvSpPr>
        <p:spPr>
          <a:xfrm>
            <a:off x="732166" y="1321133"/>
            <a:ext cx="3657600" cy="523220"/>
          </a:xfrm>
          <a:prstGeom prst="rect">
            <a:avLst/>
          </a:prstGeom>
          <a:noFill/>
        </p:spPr>
        <p:txBody>
          <a:bodyPr wrap="square" rtlCol="0">
            <a:spAutoFit/>
          </a:bodyPr>
          <a:lstStyle/>
          <a:p>
            <a:r>
              <a:rPr lang="en-US" sz="2800" dirty="0">
                <a:solidFill>
                  <a:srgbClr val="3F3F39"/>
                </a:solidFill>
                <a:latin typeface="Lucida Sans" panose="020B0602030504020204" pitchFamily="34" charset="0"/>
              </a:rPr>
              <a:t>Example</a:t>
            </a:r>
          </a:p>
        </p:txBody>
      </p:sp>
      <p:pic>
        <p:nvPicPr>
          <p:cNvPr id="8" name="Picture 7"/>
          <p:cNvPicPr>
            <a:picLocks noChangeAspect="1"/>
          </p:cNvPicPr>
          <p:nvPr/>
        </p:nvPicPr>
        <p:blipFill>
          <a:blip r:embed="rId5"/>
          <a:stretch>
            <a:fillRect/>
          </a:stretch>
        </p:blipFill>
        <p:spPr>
          <a:xfrm>
            <a:off x="1437962" y="3657906"/>
            <a:ext cx="6268075" cy="2406261"/>
          </a:xfrm>
          <a:prstGeom prst="rect">
            <a:avLst/>
          </a:prstGeom>
        </p:spPr>
      </p:pic>
    </p:spTree>
    <p:extLst>
      <p:ext uri="{BB962C8B-B14F-4D97-AF65-F5344CB8AC3E}">
        <p14:creationId xmlns:p14="http://schemas.microsoft.com/office/powerpoint/2010/main" val="3922255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405719" y="2438400"/>
            <a:ext cx="5757081" cy="2438400"/>
          </a:xfrm>
          <a:prstGeom prst="rect">
            <a:avLst/>
          </a:prstGeom>
          <a:noFill/>
          <a:ln w="19050" algn="ctr">
            <a:noFill/>
            <a:round/>
            <a:headEnd/>
            <a:tailEnd type="triangle" w="med" len="med"/>
          </a:ln>
        </p:spPr>
        <p:txBody>
          <a:bodyPr wrap="none" rtlCol="0" anchor="ctr"/>
          <a:lstStyle/>
          <a:p>
            <a:pPr algn="ctr"/>
            <a:endParaRPr lang="en-US" dirty="0">
              <a:latin typeface="Book Antiqua" pitchFamily="18" charset="0"/>
            </a:endParaRPr>
          </a:p>
        </p:txBody>
      </p:sp>
      <p:sp>
        <p:nvSpPr>
          <p:cNvPr id="9" name="Title 1"/>
          <p:cNvSpPr txBox="1">
            <a:spLocks/>
          </p:cNvSpPr>
          <p:nvPr/>
        </p:nvSpPr>
        <p:spPr>
          <a:xfrm>
            <a:off x="805549" y="1581501"/>
            <a:ext cx="7947314"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sz="2400" b="1" dirty="0">
                <a:solidFill>
                  <a:srgbClr val="24A469"/>
                </a:solidFill>
              </a:rPr>
              <a:t>Alignment Criterion 2C</a:t>
            </a:r>
            <a:r>
              <a:rPr lang="en-US" sz="2400" dirty="0">
                <a:solidFill>
                  <a:srgbClr val="24A469"/>
                </a:solidFill>
              </a:rPr>
              <a:t>: </a:t>
            </a:r>
            <a:r>
              <a:rPr lang="en-US" sz="2400" dirty="0"/>
              <a:t>Materials focus on argument and informative writing in the specified proportions. Alternately, they may reflect blended forms in similar proportions (e.g. exposition and persuasion). </a:t>
            </a:r>
          </a:p>
        </p:txBody>
      </p:sp>
      <p:sp>
        <p:nvSpPr>
          <p:cNvPr id="7" name="TextBox 6"/>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25</a:t>
            </a:r>
          </a:p>
        </p:txBody>
      </p:sp>
      <p:sp>
        <p:nvSpPr>
          <p:cNvPr id="10" name="Rounded Rectangle 9"/>
          <p:cNvSpPr/>
          <p:nvPr/>
        </p:nvSpPr>
        <p:spPr bwMode="auto">
          <a:xfrm>
            <a:off x="1097926" y="421512"/>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graphicFrame>
        <p:nvGraphicFramePr>
          <p:cNvPr id="6" name="Table 5"/>
          <p:cNvGraphicFramePr>
            <a:graphicFrameLocks noGrp="1"/>
          </p:cNvGraphicFramePr>
          <p:nvPr>
            <p:extLst>
              <p:ext uri="{D42A27DB-BD31-4B8C-83A1-F6EECF244321}">
                <p14:modId xmlns:p14="http://schemas.microsoft.com/office/powerpoint/2010/main" val="1574904090"/>
              </p:ext>
            </p:extLst>
          </p:nvPr>
        </p:nvGraphicFramePr>
        <p:xfrm>
          <a:off x="1081104" y="3569583"/>
          <a:ext cx="6984723" cy="2164116"/>
        </p:xfrm>
        <a:graphic>
          <a:graphicData uri="http://schemas.openxmlformats.org/drawingml/2006/table">
            <a:tbl>
              <a:tblPr firstRow="1" bandRow="1">
                <a:tableStyleId>{5C22544A-7EE6-4342-B048-85BDC9FD1C3A}</a:tableStyleId>
              </a:tblPr>
              <a:tblGrid>
                <a:gridCol w="2328241">
                  <a:extLst>
                    <a:ext uri="{9D8B030D-6E8A-4147-A177-3AD203B41FA5}">
                      <a16:colId xmlns:a16="http://schemas.microsoft.com/office/drawing/2014/main" val="20000"/>
                    </a:ext>
                  </a:extLst>
                </a:gridCol>
                <a:gridCol w="2328241">
                  <a:extLst>
                    <a:ext uri="{9D8B030D-6E8A-4147-A177-3AD203B41FA5}">
                      <a16:colId xmlns:a16="http://schemas.microsoft.com/office/drawing/2014/main" val="20001"/>
                    </a:ext>
                  </a:extLst>
                </a:gridCol>
                <a:gridCol w="2328241">
                  <a:extLst>
                    <a:ext uri="{9D8B030D-6E8A-4147-A177-3AD203B41FA5}">
                      <a16:colId xmlns:a16="http://schemas.microsoft.com/office/drawing/2014/main" val="20002"/>
                    </a:ext>
                  </a:extLst>
                </a:gridCol>
              </a:tblGrid>
              <a:tr h="541029">
                <a:tc>
                  <a:txBody>
                    <a:bodyPr/>
                    <a:lstStyle/>
                    <a:p>
                      <a:r>
                        <a:rPr lang="en-US" sz="2400" dirty="0"/>
                        <a:t>3-5</a:t>
                      </a:r>
                    </a:p>
                  </a:txBody>
                  <a:tcPr/>
                </a:tc>
                <a:tc>
                  <a:txBody>
                    <a:bodyPr/>
                    <a:lstStyle/>
                    <a:p>
                      <a:r>
                        <a:rPr lang="en-US" sz="2400" dirty="0"/>
                        <a:t>6-8</a:t>
                      </a:r>
                    </a:p>
                  </a:txBody>
                  <a:tcPr/>
                </a:tc>
                <a:tc>
                  <a:txBody>
                    <a:bodyPr/>
                    <a:lstStyle/>
                    <a:p>
                      <a:r>
                        <a:rPr lang="en-US" sz="2400" dirty="0"/>
                        <a:t>9-12</a:t>
                      </a:r>
                    </a:p>
                  </a:txBody>
                  <a:tcPr/>
                </a:tc>
                <a:extLst>
                  <a:ext uri="{0D108BD9-81ED-4DB2-BD59-A6C34878D82A}">
                    <a16:rowId xmlns:a16="http://schemas.microsoft.com/office/drawing/2014/main" val="10000"/>
                  </a:ext>
                </a:extLst>
              </a:tr>
              <a:tr h="541029">
                <a:tc>
                  <a:txBody>
                    <a:bodyPr/>
                    <a:lstStyle/>
                    <a:p>
                      <a:r>
                        <a:rPr lang="en-US" sz="2400" dirty="0"/>
                        <a:t>Exposition 35%</a:t>
                      </a:r>
                    </a:p>
                  </a:txBody>
                  <a:tcPr/>
                </a:tc>
                <a:tc>
                  <a:txBody>
                    <a:bodyPr/>
                    <a:lstStyle/>
                    <a:p>
                      <a:r>
                        <a:rPr lang="en-US" sz="2400" dirty="0"/>
                        <a:t>Exposition 35%</a:t>
                      </a:r>
                    </a:p>
                  </a:txBody>
                  <a:tcPr/>
                </a:tc>
                <a:tc>
                  <a:txBody>
                    <a:bodyPr/>
                    <a:lstStyle/>
                    <a:p>
                      <a:r>
                        <a:rPr lang="en-US" sz="2400" dirty="0"/>
                        <a:t>Exposition 40%</a:t>
                      </a:r>
                    </a:p>
                  </a:txBody>
                  <a:tcPr/>
                </a:tc>
                <a:extLst>
                  <a:ext uri="{0D108BD9-81ED-4DB2-BD59-A6C34878D82A}">
                    <a16:rowId xmlns:a16="http://schemas.microsoft.com/office/drawing/2014/main" val="10001"/>
                  </a:ext>
                </a:extLst>
              </a:tr>
              <a:tr h="541029">
                <a:tc>
                  <a:txBody>
                    <a:bodyPr/>
                    <a:lstStyle/>
                    <a:p>
                      <a:r>
                        <a:rPr lang="en-US" sz="2400" dirty="0"/>
                        <a:t>Opinion 30%</a:t>
                      </a:r>
                    </a:p>
                  </a:txBody>
                  <a:tcPr/>
                </a:tc>
                <a:tc>
                  <a:txBody>
                    <a:bodyPr/>
                    <a:lstStyle/>
                    <a:p>
                      <a:r>
                        <a:rPr lang="en-US" sz="2400" dirty="0"/>
                        <a:t>Opinion 35%</a:t>
                      </a:r>
                    </a:p>
                  </a:txBody>
                  <a:tcPr/>
                </a:tc>
                <a:tc>
                  <a:txBody>
                    <a:bodyPr/>
                    <a:lstStyle/>
                    <a:p>
                      <a:r>
                        <a:rPr lang="en-US" sz="2400" dirty="0"/>
                        <a:t>Opinion 40%</a:t>
                      </a:r>
                    </a:p>
                  </a:txBody>
                  <a:tcPr/>
                </a:tc>
                <a:extLst>
                  <a:ext uri="{0D108BD9-81ED-4DB2-BD59-A6C34878D82A}">
                    <a16:rowId xmlns:a16="http://schemas.microsoft.com/office/drawing/2014/main" val="10002"/>
                  </a:ext>
                </a:extLst>
              </a:tr>
              <a:tr h="541029">
                <a:tc>
                  <a:txBody>
                    <a:bodyPr/>
                    <a:lstStyle/>
                    <a:p>
                      <a:r>
                        <a:rPr lang="en-US" sz="2400" dirty="0"/>
                        <a:t>Narrative 35%</a:t>
                      </a:r>
                    </a:p>
                  </a:txBody>
                  <a:tcPr/>
                </a:tc>
                <a:tc>
                  <a:txBody>
                    <a:bodyPr/>
                    <a:lstStyle/>
                    <a:p>
                      <a:r>
                        <a:rPr lang="en-US" sz="2400" dirty="0"/>
                        <a:t>Narrative</a:t>
                      </a:r>
                      <a:r>
                        <a:rPr lang="en-US" sz="2400" baseline="0" dirty="0"/>
                        <a:t> 30%</a:t>
                      </a:r>
                      <a:endParaRPr lang="en-US" sz="2400" dirty="0"/>
                    </a:p>
                  </a:txBody>
                  <a:tcPr/>
                </a:tc>
                <a:tc>
                  <a:txBody>
                    <a:bodyPr/>
                    <a:lstStyle/>
                    <a:p>
                      <a:r>
                        <a:rPr lang="en-US" sz="2400" dirty="0"/>
                        <a:t>Narrative</a:t>
                      </a:r>
                      <a:r>
                        <a:rPr lang="en-US" sz="2400" baseline="0" dirty="0"/>
                        <a:t> 20%</a:t>
                      </a: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72890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6224"/>
            <a:ext cx="8229600" cy="3998105"/>
          </a:xfrm>
        </p:spPr>
        <p:txBody>
          <a:bodyPr/>
          <a:lstStyle/>
          <a:p>
            <a:pPr marL="285750" indent="-285750"/>
            <a:endParaRPr lang="en-US" dirty="0">
              <a:latin typeface="Lucida Sans" panose="020B0602030504020204" pitchFamily="34" charset="0"/>
            </a:endParaRPr>
          </a:p>
          <a:p>
            <a:pPr marL="285750" indent="-285750"/>
            <a:r>
              <a:rPr lang="en-US" dirty="0">
                <a:latin typeface="Lucida Sans" panose="020B0602030504020204" pitchFamily="34" charset="0"/>
              </a:rPr>
              <a:t>Culminating Task: In the final paragraph Feynman says he “was given something wonderful when he was a child.”  Using two of the examples from the text, explain what he was given and how it influenced his life.</a:t>
            </a:r>
          </a:p>
          <a:p>
            <a:endParaRPr lang="en-US" dirty="0"/>
          </a:p>
        </p:txBody>
      </p:sp>
      <p:sp>
        <p:nvSpPr>
          <p:cNvPr id="4" name="Rounded Rectangle 3"/>
          <p:cNvSpPr/>
          <p:nvPr/>
        </p:nvSpPr>
        <p:spPr bwMode="auto">
          <a:xfrm>
            <a:off x="1097926" y="421512"/>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
        <p:nvSpPr>
          <p:cNvPr id="6" name="TextBox 5"/>
          <p:cNvSpPr txBox="1"/>
          <p:nvPr/>
        </p:nvSpPr>
        <p:spPr>
          <a:xfrm>
            <a:off x="457200" y="1433004"/>
            <a:ext cx="3657600" cy="523220"/>
          </a:xfrm>
          <a:prstGeom prst="rect">
            <a:avLst/>
          </a:prstGeom>
          <a:noFill/>
        </p:spPr>
        <p:txBody>
          <a:bodyPr wrap="square" rtlCol="0">
            <a:spAutoFit/>
          </a:bodyPr>
          <a:lstStyle/>
          <a:p>
            <a:r>
              <a:rPr lang="en-US" sz="2800" dirty="0">
                <a:solidFill>
                  <a:srgbClr val="3F3F39"/>
                </a:solidFill>
                <a:latin typeface="Lucida Sans" panose="020B0602030504020204" pitchFamily="34" charset="0"/>
              </a:rPr>
              <a:t>Example</a:t>
            </a:r>
          </a:p>
        </p:txBody>
      </p:sp>
    </p:spTree>
    <p:extLst>
      <p:ext uri="{BB962C8B-B14F-4D97-AF65-F5344CB8AC3E}">
        <p14:creationId xmlns:p14="http://schemas.microsoft.com/office/powerpoint/2010/main" val="250632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252"/>
            <a:ext cx="8365524" cy="1391406"/>
          </a:xfrm>
          <a:no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400" b="1" dirty="0">
                <a:solidFill>
                  <a:srgbClr val="24A469"/>
                </a:solidFill>
                <a:latin typeface="Lucida Sans" panose="020B0602030504020204" pitchFamily="34" charset="0"/>
              </a:rPr>
              <a:t>Alignment Criterion 2D: </a:t>
            </a:r>
            <a:r>
              <a:rPr lang="en-US" sz="2400" dirty="0">
                <a:latin typeface="Lucida Sans" panose="020B0602030504020204" pitchFamily="34" charset="0"/>
              </a:rPr>
              <a:t>Materials support students’ developing writing skills over the course of the school year. This includes writing opportunities for students that are prominent and varied.</a:t>
            </a:r>
          </a:p>
        </p:txBody>
      </p:sp>
      <p:sp>
        <p:nvSpPr>
          <p:cNvPr id="4" name="Content Placeholder 2"/>
          <p:cNvSpPr>
            <a:spLocks noGrp="1"/>
          </p:cNvSpPr>
          <p:nvPr>
            <p:ph idx="1"/>
          </p:nvPr>
        </p:nvSpPr>
        <p:spPr>
          <a:xfrm>
            <a:off x="457200" y="2635661"/>
            <a:ext cx="8229600" cy="920749"/>
          </a:xfrm>
          <a:noFill/>
          <a:ln>
            <a:noFill/>
          </a:ln>
        </p:spPr>
        <p:style>
          <a:lnRef idx="3">
            <a:schemeClr val="lt1"/>
          </a:lnRef>
          <a:fillRef idx="1">
            <a:schemeClr val="accent6"/>
          </a:fillRef>
          <a:effectRef idx="1">
            <a:schemeClr val="accent6"/>
          </a:effectRef>
          <a:fontRef idx="minor">
            <a:schemeClr val="lt1"/>
          </a:fontRef>
        </p:style>
        <p:txBody>
          <a:bodyPr>
            <a:normAutofit/>
          </a:bodyPr>
          <a:lstStyle/>
          <a:p>
            <a:pPr marL="0" indent="0">
              <a:buNone/>
            </a:pPr>
            <a:r>
              <a:rPr lang="en-US" dirty="0"/>
              <a:t>Do students write to </a:t>
            </a:r>
            <a:r>
              <a:rPr lang="en-US" dirty="0">
                <a:solidFill>
                  <a:schemeClr val="accent1"/>
                </a:solidFill>
              </a:rPr>
              <a:t>build understanding </a:t>
            </a:r>
            <a:r>
              <a:rPr lang="en-US" dirty="0"/>
              <a:t>of text as well as for teachers to </a:t>
            </a:r>
            <a:r>
              <a:rPr lang="en-US" dirty="0">
                <a:solidFill>
                  <a:schemeClr val="accent1"/>
                </a:solidFill>
              </a:rPr>
              <a:t>assess understanding </a:t>
            </a:r>
            <a:r>
              <a:rPr lang="en-US" dirty="0"/>
              <a:t>of text?</a:t>
            </a:r>
          </a:p>
        </p:txBody>
      </p:sp>
      <p:pic>
        <p:nvPicPr>
          <p:cNvPr id="3" name="Picture 2" descr="Screen Shot 2015-08-26 at 10.29.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00" y="3473591"/>
            <a:ext cx="6771640" cy="2780326"/>
          </a:xfrm>
          <a:prstGeom prst="rect">
            <a:avLst/>
          </a:prstGeom>
        </p:spPr>
      </p:pic>
      <p:sp>
        <p:nvSpPr>
          <p:cNvPr id="6" name="TextBox 5"/>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26</a:t>
            </a:r>
          </a:p>
        </p:txBody>
      </p:sp>
      <p:sp>
        <p:nvSpPr>
          <p:cNvPr id="8" name="Rounded Rectangle 7"/>
          <p:cNvSpPr/>
          <p:nvPr/>
        </p:nvSpPr>
        <p:spPr bwMode="auto">
          <a:xfrm>
            <a:off x="1075575" y="267037"/>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Tree>
    <p:extLst>
      <p:ext uri="{BB962C8B-B14F-4D97-AF65-F5344CB8AC3E}">
        <p14:creationId xmlns:p14="http://schemas.microsoft.com/office/powerpoint/2010/main" val="2917943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471"/>
            <a:ext cx="8229600" cy="1143000"/>
          </a:xfrm>
        </p:spPr>
        <p:txBody>
          <a:bodyPr>
            <a:normAutofit/>
          </a:bodyPr>
          <a:lstStyle/>
          <a:p>
            <a:r>
              <a:rPr lang="en-US" sz="2400" b="1" dirty="0">
                <a:solidFill>
                  <a:srgbClr val="24A469"/>
                </a:solidFill>
              </a:rPr>
              <a:t>Alignment Criterion 2D</a:t>
            </a:r>
            <a:r>
              <a:rPr lang="en-US" sz="2400" dirty="0"/>
              <a:t>: Example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218" b="218"/>
          <a:stretch>
            <a:fillRect/>
          </a:stretch>
        </p:blipFill>
        <p:spPr>
          <a:xfrm>
            <a:off x="647700" y="1579113"/>
            <a:ext cx="7787217" cy="4547050"/>
          </a:xfrm>
          <a:prstGeom prst="rect">
            <a:avLst/>
          </a:prstGeom>
          <a:ln>
            <a:solidFill>
              <a:schemeClr val="tx1"/>
            </a:solidFill>
          </a:ln>
        </p:spPr>
      </p:pic>
      <p:sp>
        <p:nvSpPr>
          <p:cNvPr id="5" name="Rounded Rectangle 4"/>
          <p:cNvSpPr/>
          <p:nvPr/>
        </p:nvSpPr>
        <p:spPr bwMode="auto">
          <a:xfrm>
            <a:off x="1017343" y="274465"/>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Tree>
    <p:extLst>
      <p:ext uri="{BB962C8B-B14F-4D97-AF65-F5344CB8AC3E}">
        <p14:creationId xmlns:p14="http://schemas.microsoft.com/office/powerpoint/2010/main" val="3388804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pPr marL="0" indent="0">
              <a:buNone/>
            </a:pPr>
            <a:r>
              <a:rPr lang="en-US" sz="2800" dirty="0"/>
              <a:t>Example</a:t>
            </a:r>
          </a:p>
          <a:p>
            <a:pPr marL="0" indent="0">
              <a:buNone/>
            </a:pPr>
            <a:endParaRPr lang="en-US" dirty="0"/>
          </a:p>
        </p:txBody>
      </p:sp>
      <p:sp>
        <p:nvSpPr>
          <p:cNvPr id="4" name="Rounded Rectangle 3"/>
          <p:cNvSpPr/>
          <p:nvPr/>
        </p:nvSpPr>
        <p:spPr bwMode="auto">
          <a:xfrm>
            <a:off x="1090225" y="360122"/>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pic>
        <p:nvPicPr>
          <p:cNvPr id="5" name="Picture 4"/>
          <p:cNvPicPr>
            <a:picLocks noChangeAspect="1"/>
          </p:cNvPicPr>
          <p:nvPr/>
        </p:nvPicPr>
        <p:blipFill>
          <a:blip r:embed="rId3"/>
          <a:stretch>
            <a:fillRect/>
          </a:stretch>
        </p:blipFill>
        <p:spPr>
          <a:xfrm>
            <a:off x="0" y="2499461"/>
            <a:ext cx="8952971" cy="2162175"/>
          </a:xfrm>
          <a:prstGeom prst="rect">
            <a:avLst/>
          </a:prstGeom>
        </p:spPr>
      </p:pic>
    </p:spTree>
    <p:extLst>
      <p:ext uri="{BB962C8B-B14F-4D97-AF65-F5344CB8AC3E}">
        <p14:creationId xmlns:p14="http://schemas.microsoft.com/office/powerpoint/2010/main" val="2035036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405719" y="2438400"/>
            <a:ext cx="5757081" cy="2438400"/>
          </a:xfrm>
          <a:prstGeom prst="rect">
            <a:avLst/>
          </a:prstGeom>
          <a:noFill/>
          <a:ln w="19050" algn="ctr">
            <a:noFill/>
            <a:round/>
            <a:headEnd/>
            <a:tailEnd type="triangle" w="med" len="med"/>
          </a:ln>
        </p:spPr>
        <p:txBody>
          <a:bodyPr wrap="none" rtlCol="0" anchor="ctr"/>
          <a:lstStyle/>
          <a:p>
            <a:pPr algn="ctr"/>
            <a:endParaRPr lang="en-US" dirty="0">
              <a:latin typeface="Book Antiqua" pitchFamily="18" charset="0"/>
            </a:endParaRPr>
          </a:p>
        </p:txBody>
      </p:sp>
      <p:sp>
        <p:nvSpPr>
          <p:cNvPr id="9" name="Title 1"/>
          <p:cNvSpPr txBox="1">
            <a:spLocks/>
          </p:cNvSpPr>
          <p:nvPr/>
        </p:nvSpPr>
        <p:spPr>
          <a:xfrm>
            <a:off x="513173" y="996096"/>
            <a:ext cx="7947314"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pPr lvl="2"/>
            <a:endParaRPr lang="en-US" sz="2400" b="1" dirty="0">
              <a:solidFill>
                <a:srgbClr val="24A469"/>
              </a:solidFill>
            </a:endParaRPr>
          </a:p>
          <a:p>
            <a:pPr lvl="2"/>
            <a:endParaRPr lang="en-US" sz="2400" b="1" dirty="0">
              <a:solidFill>
                <a:srgbClr val="24A469"/>
              </a:solidFill>
            </a:endParaRPr>
          </a:p>
          <a:p>
            <a:pPr lvl="2"/>
            <a:endParaRPr lang="en-US" sz="2400" b="1" dirty="0">
              <a:solidFill>
                <a:srgbClr val="24A469"/>
              </a:solidFill>
            </a:endParaRPr>
          </a:p>
          <a:p>
            <a:pPr lvl="2"/>
            <a:endParaRPr lang="en-US" sz="2400" b="1" dirty="0">
              <a:solidFill>
                <a:srgbClr val="24A469"/>
              </a:solidFill>
            </a:endParaRPr>
          </a:p>
          <a:p>
            <a:pPr lvl="2"/>
            <a:r>
              <a:rPr lang="en-US" sz="2400" b="1" dirty="0">
                <a:solidFill>
                  <a:srgbClr val="24A469"/>
                </a:solidFill>
                <a:latin typeface="Lucida Sans" panose="020B0602030504020204" pitchFamily="34" charset="0"/>
              </a:rPr>
              <a:t>Alignment Criterion 2E: </a:t>
            </a:r>
            <a:r>
              <a:rPr lang="en-US" sz="2400" dirty="0">
                <a:latin typeface="Lucida Sans" panose="020B0602030504020204" pitchFamily="34" charset="0"/>
              </a:rPr>
              <a:t>Materials integrate speaking and listening into lessons, questions, and tasks and build in frequent opportunities for collaborative discussions.</a:t>
            </a:r>
          </a:p>
          <a:p>
            <a:endParaRPr lang="en-US" sz="2400" dirty="0"/>
          </a:p>
        </p:txBody>
      </p:sp>
      <p:sp>
        <p:nvSpPr>
          <p:cNvPr id="7" name="TextBox 6"/>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27</a:t>
            </a:r>
          </a:p>
        </p:txBody>
      </p:sp>
      <p:sp>
        <p:nvSpPr>
          <p:cNvPr id="3" name="Rectangle 2"/>
          <p:cNvSpPr/>
          <p:nvPr/>
        </p:nvSpPr>
        <p:spPr>
          <a:xfrm>
            <a:off x="397565" y="3171125"/>
            <a:ext cx="8348870" cy="2308324"/>
          </a:xfrm>
          <a:prstGeom prst="rect">
            <a:avLst/>
          </a:prstGeom>
        </p:spPr>
        <p:txBody>
          <a:bodyPr wrap="square">
            <a:spAutoFit/>
          </a:bodyPr>
          <a:lstStyle/>
          <a:p>
            <a:pPr marL="342900" indent="-342900">
              <a:buFont typeface="Arial" panose="020B0604020202020204" pitchFamily="34" charset="0"/>
              <a:buChar char="•"/>
            </a:pPr>
            <a:r>
              <a:rPr lang="en-US" sz="2400" dirty="0">
                <a:latin typeface="Lucida Sans" panose="020B0602030504020204" pitchFamily="34" charset="0"/>
              </a:rPr>
              <a:t>What do the Standards say about speaking and listening?</a:t>
            </a:r>
          </a:p>
          <a:p>
            <a:pPr marL="342900" indent="-342900">
              <a:buFont typeface="Arial" panose="020B0604020202020204" pitchFamily="34" charset="0"/>
              <a:buChar char="•"/>
            </a:pPr>
            <a:endParaRPr lang="en-US" sz="2400" dirty="0">
              <a:latin typeface="Lucida Sans" panose="020B0602030504020204" pitchFamily="34" charset="0"/>
            </a:endParaRPr>
          </a:p>
          <a:p>
            <a:pPr marL="342900" indent="-342900">
              <a:buFont typeface="Arial" panose="020B0604020202020204" pitchFamily="34" charset="0"/>
              <a:buChar char="•"/>
            </a:pPr>
            <a:r>
              <a:rPr lang="en-US" sz="2400" dirty="0">
                <a:latin typeface="Lucida Sans" panose="020B0602030504020204" pitchFamily="34" charset="0"/>
              </a:rPr>
              <a:t>Read either the 6-8 or K-2 Speaking and Listening Standards. Discuss with your shoulder partner what you notice. </a:t>
            </a:r>
          </a:p>
        </p:txBody>
      </p:sp>
      <p:sp>
        <p:nvSpPr>
          <p:cNvPr id="10" name="Rounded Rectangle 9"/>
          <p:cNvSpPr/>
          <p:nvPr/>
        </p:nvSpPr>
        <p:spPr bwMode="auto">
          <a:xfrm>
            <a:off x="1097926" y="421512"/>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Tree>
    <p:extLst>
      <p:ext uri="{BB962C8B-B14F-4D97-AF65-F5344CB8AC3E}">
        <p14:creationId xmlns:p14="http://schemas.microsoft.com/office/powerpoint/2010/main" val="3841200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15" y="1243600"/>
            <a:ext cx="8229600" cy="1143000"/>
          </a:xfrm>
        </p:spPr>
        <p:txBody>
          <a:bodyPr/>
          <a:lstStyle/>
          <a:p>
            <a:r>
              <a:rPr lang="en-US" dirty="0"/>
              <a:t>Example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099" y="2386600"/>
            <a:ext cx="7887801" cy="2953162"/>
          </a:xfrm>
          <a:prstGeom prst="rect">
            <a:avLst/>
          </a:prstGeom>
          <a:ln>
            <a:solidFill>
              <a:schemeClr val="tx1"/>
            </a:solidFill>
          </a:ln>
        </p:spPr>
      </p:pic>
      <p:sp>
        <p:nvSpPr>
          <p:cNvPr id="6" name="Rounded Rectangle 5"/>
          <p:cNvSpPr/>
          <p:nvPr/>
        </p:nvSpPr>
        <p:spPr bwMode="auto">
          <a:xfrm>
            <a:off x="1621559" y="554516"/>
            <a:ext cx="59934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Tree>
    <p:extLst>
      <p:ext uri="{BB962C8B-B14F-4D97-AF65-F5344CB8AC3E}">
        <p14:creationId xmlns:p14="http://schemas.microsoft.com/office/powerpoint/2010/main" val="3399973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3"/>
          </p:nvPr>
        </p:nvSpPr>
        <p:spPr>
          <a:xfrm>
            <a:off x="457200" y="2011680"/>
            <a:ext cx="3887391" cy="67323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2100" dirty="0">
                <a:solidFill>
                  <a:schemeClr val="bg1"/>
                </a:solidFill>
                <a:latin typeface="Lucida Sans" panose="020B0602030504020204" pitchFamily="34" charset="0"/>
              </a:rPr>
              <a:t>Why speaking and listening?</a:t>
            </a:r>
          </a:p>
        </p:txBody>
      </p:sp>
      <p:sp>
        <p:nvSpPr>
          <p:cNvPr id="10" name="Content Placeholder 9"/>
          <p:cNvSpPr>
            <a:spLocks noGrp="1"/>
          </p:cNvSpPr>
          <p:nvPr>
            <p:ph sz="quarter" idx="4"/>
          </p:nvPr>
        </p:nvSpPr>
        <p:spPr>
          <a:xfrm>
            <a:off x="457200" y="2877993"/>
            <a:ext cx="3887391" cy="3300220"/>
          </a:xfrm>
          <a:ln>
            <a:solidFill>
              <a:schemeClr val="accent1"/>
            </a:solidFill>
          </a:ln>
        </p:spPr>
        <p:style>
          <a:lnRef idx="2">
            <a:schemeClr val="accent4"/>
          </a:lnRef>
          <a:fillRef idx="1">
            <a:schemeClr val="lt1"/>
          </a:fillRef>
          <a:effectRef idx="0">
            <a:schemeClr val="accent4"/>
          </a:effectRef>
          <a:fontRef idx="minor">
            <a:schemeClr val="dk1"/>
          </a:fontRef>
        </p:style>
        <p:txBody>
          <a:bodyPr/>
          <a:lstStyle/>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r>
              <a:rPr lang="en-US" sz="1600" b="1" dirty="0"/>
              <a:t>Lauren Resnick, University of Pittsburgh</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79" y="3012118"/>
            <a:ext cx="3525032" cy="2672122"/>
          </a:xfrm>
          <a:prstGeom prst="rect">
            <a:avLst/>
          </a:prstGeom>
        </p:spPr>
      </p:pic>
      <p:sp>
        <p:nvSpPr>
          <p:cNvPr id="15" name="Text Placeholder 8"/>
          <p:cNvSpPr>
            <a:spLocks noGrp="1"/>
          </p:cNvSpPr>
          <p:nvPr>
            <p:ph type="body" sz="quarter" idx="3"/>
          </p:nvPr>
        </p:nvSpPr>
        <p:spPr>
          <a:xfrm>
            <a:off x="4942165" y="2011680"/>
            <a:ext cx="3887391" cy="673230"/>
          </a:xfr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p>
            <a:pPr algn="ctr"/>
            <a:r>
              <a:rPr lang="en-US" sz="2200" dirty="0">
                <a:solidFill>
                  <a:schemeClr val="bg1"/>
                </a:solidFill>
                <a:latin typeface="Lucida Sans" panose="020B0602030504020204" pitchFamily="34" charset="0"/>
              </a:rPr>
              <a:t>Consider the following:</a:t>
            </a:r>
          </a:p>
        </p:txBody>
      </p:sp>
      <p:sp>
        <p:nvSpPr>
          <p:cNvPr id="14" name="Rectangle 13"/>
          <p:cNvSpPr/>
          <p:nvPr/>
        </p:nvSpPr>
        <p:spPr>
          <a:xfrm>
            <a:off x="4942164" y="2851165"/>
            <a:ext cx="3887391" cy="3353877"/>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p>
            <a:pPr marL="514350" lvl="1" indent="-285750">
              <a:spcBef>
                <a:spcPct val="20000"/>
              </a:spcBef>
              <a:buFont typeface="Arial" panose="020B0604020202020204" pitchFamily="34" charset="0"/>
              <a:buChar char="•"/>
            </a:pPr>
            <a:r>
              <a:rPr lang="en-US" dirty="0">
                <a:solidFill>
                  <a:srgbClr val="3F3F39"/>
                </a:solidFill>
                <a:latin typeface="Lucida Sans" panose="020B0602030504020204" pitchFamily="34" charset="0"/>
              </a:rPr>
              <a:t>How does Accountable Talk provide the conditions for all students to be focusing on text?</a:t>
            </a:r>
          </a:p>
          <a:p>
            <a:pPr marL="514350" lvl="1" indent="-285750">
              <a:spcBef>
                <a:spcPct val="20000"/>
              </a:spcBef>
              <a:buFont typeface="Arial" panose="020B0604020202020204" pitchFamily="34" charset="0"/>
              <a:buChar char="•"/>
            </a:pPr>
            <a:r>
              <a:rPr lang="en-US" dirty="0">
                <a:solidFill>
                  <a:srgbClr val="3F3F39"/>
                </a:solidFill>
                <a:latin typeface="Lucida Sans" panose="020B0602030504020204" pitchFamily="34" charset="0"/>
              </a:rPr>
              <a:t>What are the roles of Accountable Talk in improving learning?</a:t>
            </a:r>
          </a:p>
          <a:p>
            <a:pPr marL="514350" lvl="1" indent="-285750">
              <a:spcBef>
                <a:spcPct val="20000"/>
              </a:spcBef>
              <a:buFont typeface="Arial" panose="020B0604020202020204" pitchFamily="34" charset="0"/>
              <a:buChar char="•"/>
            </a:pPr>
            <a:r>
              <a:rPr lang="en-US" dirty="0">
                <a:solidFill>
                  <a:srgbClr val="3F3F39"/>
                </a:solidFill>
                <a:latin typeface="Lucida Sans" panose="020B0602030504020204" pitchFamily="34" charset="0"/>
              </a:rPr>
              <a:t>Why does having all students engaging in the work of the lesson address the “equity” issue?  </a:t>
            </a:r>
          </a:p>
        </p:txBody>
      </p:sp>
      <p:sp>
        <p:nvSpPr>
          <p:cNvPr id="8" name="Rounded Rectangle 7"/>
          <p:cNvSpPr/>
          <p:nvPr/>
        </p:nvSpPr>
        <p:spPr bwMode="auto">
          <a:xfrm>
            <a:off x="1097926" y="421512"/>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Tree>
    <p:extLst>
      <p:ext uri="{BB962C8B-B14F-4D97-AF65-F5344CB8AC3E}">
        <p14:creationId xmlns:p14="http://schemas.microsoft.com/office/powerpoint/2010/main" val="1574598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0171"/>
            <a:ext cx="8534400" cy="1325563"/>
          </a:xfrm>
        </p:spPr>
        <p:txBody>
          <a:bodyPr>
            <a:normAutofit/>
          </a:bodyPr>
          <a:lstStyle/>
          <a:p>
            <a:pPr lvl="2"/>
            <a:r>
              <a:rPr lang="en-US" sz="2000" b="1" dirty="0">
                <a:solidFill>
                  <a:srgbClr val="24A469"/>
                </a:solidFill>
                <a:latin typeface="Lucida Sans" panose="020B0602030504020204" pitchFamily="34" charset="0"/>
              </a:rPr>
              <a:t>Alignment Criterion 2F:</a:t>
            </a:r>
            <a:r>
              <a:rPr lang="en-US" sz="2000" dirty="0">
                <a:latin typeface="Lucida Sans" panose="020B0602030504020204" pitchFamily="34" charset="0"/>
              </a:rPr>
              <a:t> Materials include explicit instruction of the grammar and</a:t>
            </a:r>
            <a:r>
              <a:rPr lang="en-US" sz="2000" b="1" dirty="0">
                <a:latin typeface="Lucida Sans" panose="020B0602030504020204" pitchFamily="34" charset="0"/>
              </a:rPr>
              <a:t> </a:t>
            </a:r>
            <a:r>
              <a:rPr lang="en-US" sz="2000" dirty="0">
                <a:latin typeface="Lucida Sans" panose="020B0602030504020204" pitchFamily="34" charset="0"/>
              </a:rPr>
              <a:t>conventions standards for grade level as applied in</a:t>
            </a:r>
            <a:r>
              <a:rPr lang="en-US" sz="2000" b="1" dirty="0">
                <a:latin typeface="Lucida Sans" panose="020B0602030504020204" pitchFamily="34" charset="0"/>
              </a:rPr>
              <a:t> </a:t>
            </a:r>
            <a:r>
              <a:rPr lang="en-US" sz="2000" dirty="0">
                <a:latin typeface="Lucida Sans" panose="020B0602030504020204" pitchFamily="34" charset="0"/>
              </a:rPr>
              <a:t>increasingly sophisticated contexts, with opportunities for</a:t>
            </a:r>
            <a:r>
              <a:rPr lang="en-US" sz="2000" b="1" dirty="0">
                <a:latin typeface="Lucida Sans" panose="020B0602030504020204" pitchFamily="34" charset="0"/>
              </a:rPr>
              <a:t> </a:t>
            </a:r>
            <a:r>
              <a:rPr lang="en-US" sz="2000" dirty="0">
                <a:latin typeface="Lucida Sans" panose="020B0602030504020204" pitchFamily="34" charset="0"/>
              </a:rPr>
              <a:t>application both </a:t>
            </a:r>
            <a:r>
              <a:rPr lang="en-US" sz="2000" dirty="0">
                <a:solidFill>
                  <a:schemeClr val="accent2"/>
                </a:solidFill>
                <a:latin typeface="Lucida Sans" panose="020B0602030504020204" pitchFamily="34" charset="0"/>
              </a:rPr>
              <a:t>in and out of context.</a:t>
            </a:r>
          </a:p>
        </p:txBody>
      </p:sp>
      <p:sp>
        <p:nvSpPr>
          <p:cNvPr id="4" name="Text Placeholder 3"/>
          <p:cNvSpPr>
            <a:spLocks noGrp="1"/>
          </p:cNvSpPr>
          <p:nvPr>
            <p:ph type="body" idx="1"/>
          </p:nvPr>
        </p:nvSpPr>
        <p:spPr>
          <a:xfrm>
            <a:off x="731276" y="2207793"/>
            <a:ext cx="3459723" cy="749300"/>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2000" dirty="0">
                <a:solidFill>
                  <a:schemeClr val="bg1"/>
                </a:solidFill>
                <a:latin typeface="Lucida Sans" panose="020B0602030504020204" pitchFamily="34" charset="0"/>
              </a:rPr>
              <a:t>Conventions of Standard English</a:t>
            </a:r>
          </a:p>
        </p:txBody>
      </p:sp>
      <p:sp>
        <p:nvSpPr>
          <p:cNvPr id="5" name="Text Placeholder 4"/>
          <p:cNvSpPr>
            <a:spLocks noGrp="1"/>
          </p:cNvSpPr>
          <p:nvPr>
            <p:ph type="body" sz="quarter" idx="3"/>
          </p:nvPr>
        </p:nvSpPr>
        <p:spPr>
          <a:xfrm>
            <a:off x="4800600" y="2207794"/>
            <a:ext cx="3429001" cy="749299"/>
          </a:xfr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r>
              <a:rPr lang="en-US" sz="2000" dirty="0">
                <a:solidFill>
                  <a:schemeClr val="bg1"/>
                </a:solidFill>
                <a:latin typeface="Lucida Sans" panose="020B0602030504020204" pitchFamily="34" charset="0"/>
              </a:rPr>
              <a:t>Knowledge of Language</a:t>
            </a:r>
          </a:p>
        </p:txBody>
      </p:sp>
      <p:sp>
        <p:nvSpPr>
          <p:cNvPr id="7" name="Content Placeholder 6"/>
          <p:cNvSpPr>
            <a:spLocks noGrp="1"/>
          </p:cNvSpPr>
          <p:nvPr>
            <p:ph sz="half" idx="2"/>
          </p:nvPr>
        </p:nvSpPr>
        <p:spPr>
          <a:xfrm>
            <a:off x="731275" y="3061368"/>
            <a:ext cx="3459723" cy="3182236"/>
          </a:xfrm>
          <a:ln>
            <a:solidFill>
              <a:schemeClr val="accent1"/>
            </a:solid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US" sz="1600" dirty="0">
                <a:latin typeface="Lucida Sans" panose="020B0602030504020204" pitchFamily="34" charset="0"/>
              </a:rPr>
              <a:t>There are standards for two topics: </a:t>
            </a:r>
          </a:p>
          <a:p>
            <a:r>
              <a:rPr lang="en-US" sz="1600" dirty="0">
                <a:latin typeface="Lucida Sans" panose="020B0602030504020204" pitchFamily="34" charset="0"/>
              </a:rPr>
              <a:t>Grammar and usage</a:t>
            </a:r>
          </a:p>
          <a:p>
            <a:r>
              <a:rPr lang="en-US" sz="1600" dirty="0">
                <a:latin typeface="Lucida Sans" panose="020B0602030504020204" pitchFamily="34" charset="0"/>
              </a:rPr>
              <a:t>Punctuation, capitalization, and spelling</a:t>
            </a:r>
          </a:p>
          <a:p>
            <a:endParaRPr lang="en-US" sz="900" dirty="0">
              <a:latin typeface="Lucida Sans" panose="020B0602030504020204" pitchFamily="34" charset="0"/>
            </a:endParaRPr>
          </a:p>
          <a:p>
            <a:pPr marL="0" indent="0">
              <a:buNone/>
            </a:pPr>
            <a:r>
              <a:rPr lang="en-US" sz="1600" dirty="0">
                <a:latin typeface="Lucida Sans" panose="020B0602030504020204" pitchFamily="34" charset="0"/>
              </a:rPr>
              <a:t>Instructional materials should follow the specific emphases in the standards.</a:t>
            </a:r>
          </a:p>
          <a:p>
            <a:pPr>
              <a:buFont typeface="Arial" pitchFamily="34" charset="0"/>
              <a:buChar char="•"/>
            </a:pPr>
            <a:endParaRPr lang="en-US" sz="600" dirty="0">
              <a:latin typeface="Lucida Sans" panose="020B0602030504020204" pitchFamily="34" charset="0"/>
            </a:endParaRPr>
          </a:p>
          <a:p>
            <a:pPr marL="0" indent="0">
              <a:buNone/>
            </a:pPr>
            <a:r>
              <a:rPr lang="en-US" sz="1600" dirty="0">
                <a:latin typeface="Lucida Sans" panose="020B0602030504020204" pitchFamily="34" charset="0"/>
              </a:rPr>
              <a:t>In addition, materials should also include “refreshers” from earlier grades.</a:t>
            </a:r>
          </a:p>
        </p:txBody>
      </p:sp>
      <p:sp>
        <p:nvSpPr>
          <p:cNvPr id="10" name="Content Placeholder 6"/>
          <p:cNvSpPr>
            <a:spLocks noGrp="1"/>
          </p:cNvSpPr>
          <p:nvPr>
            <p:ph sz="half" idx="2"/>
          </p:nvPr>
        </p:nvSpPr>
        <p:spPr>
          <a:xfrm>
            <a:off x="4800600" y="3061367"/>
            <a:ext cx="3428999" cy="3182236"/>
          </a:xfrm>
          <a:ln>
            <a:solidFill>
              <a:schemeClr val="accent1"/>
            </a:solidFill>
          </a:ln>
        </p:spPr>
        <p:style>
          <a:lnRef idx="2">
            <a:schemeClr val="accent4"/>
          </a:lnRef>
          <a:fillRef idx="1">
            <a:schemeClr val="lt1"/>
          </a:fillRef>
          <a:effectRef idx="0">
            <a:schemeClr val="accent4"/>
          </a:effectRef>
          <a:fontRef idx="minor">
            <a:schemeClr val="dk1"/>
          </a:fontRef>
        </p:style>
        <p:txBody>
          <a:bodyPr/>
          <a:lstStyle/>
          <a:p>
            <a:r>
              <a:rPr lang="en-US" sz="1600" dirty="0">
                <a:latin typeface="Lucida Sans" panose="020B0602030504020204" pitchFamily="34" charset="0"/>
              </a:rPr>
              <a:t>Students must become proficient not just at using the “correct words” (the conventions), but also at choosing the “right words” to convey the intended meaning and the intended effect.</a:t>
            </a:r>
          </a:p>
          <a:p>
            <a:endParaRPr lang="en-US" sz="1600" dirty="0">
              <a:latin typeface="Lucida Sans" panose="020B0602030504020204" pitchFamily="34" charset="0"/>
            </a:endParaRPr>
          </a:p>
          <a:p>
            <a:r>
              <a:rPr lang="en-US" sz="1600" dirty="0">
                <a:latin typeface="Lucida Sans" panose="020B0602030504020204" pitchFamily="34" charset="0"/>
              </a:rPr>
              <a:t>Use language precisely and effectively, not just correctly. </a:t>
            </a:r>
          </a:p>
          <a:p>
            <a:endParaRPr lang="en-US" dirty="0">
              <a:latin typeface="Lucida Sans" panose="020B0602030504020204" pitchFamily="34" charset="0"/>
            </a:endParaRPr>
          </a:p>
        </p:txBody>
      </p:sp>
      <p:sp>
        <p:nvSpPr>
          <p:cNvPr id="9" name="TextBox 8"/>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28</a:t>
            </a:r>
          </a:p>
        </p:txBody>
      </p:sp>
      <p:sp>
        <p:nvSpPr>
          <p:cNvPr id="11" name="Rounded Rectangle 10"/>
          <p:cNvSpPr/>
          <p:nvPr/>
        </p:nvSpPr>
        <p:spPr bwMode="auto">
          <a:xfrm>
            <a:off x="890720" y="140159"/>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Tree>
    <p:extLst>
      <p:ext uri="{BB962C8B-B14F-4D97-AF65-F5344CB8AC3E}">
        <p14:creationId xmlns:p14="http://schemas.microsoft.com/office/powerpoint/2010/main" val="381648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bg/>
                                          </p:spTgt>
                                        </p:tgtEl>
                                        <p:attrNameLst>
                                          <p:attrName>style.visibility</p:attrName>
                                        </p:attrNameLst>
                                      </p:cBhvr>
                                      <p:to>
                                        <p:strVal val="visible"/>
                                      </p:to>
                                    </p:set>
                                    <p:anim calcmode="lin" valueType="num">
                                      <p:cBhvr additive="base">
                                        <p:cTn id="1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7">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bg/>
                                          </p:spTgt>
                                        </p:tgtEl>
                                        <p:attrNameLst>
                                          <p:attrName>style.visibility</p:attrName>
                                        </p:attrNameLst>
                                      </p:cBhvr>
                                      <p:to>
                                        <p:strVal val="visible"/>
                                      </p:to>
                                    </p:set>
                                    <p:anim calcmode="lin" valueType="num">
                                      <p:cBhvr additive="base">
                                        <p:cTn id="41" dur="500" fill="hold"/>
                                        <p:tgtEl>
                                          <p:spTgt spid="5">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5">
                                            <p:bg/>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bg/>
                                          </p:spTgt>
                                        </p:tgtEl>
                                        <p:attrNameLst>
                                          <p:attrName>style.visibility</p:attrName>
                                        </p:attrNameLst>
                                      </p:cBhvr>
                                      <p:to>
                                        <p:strVal val="visible"/>
                                      </p:to>
                                    </p:set>
                                    <p:anim calcmode="lin" valueType="num">
                                      <p:cBhvr additive="base">
                                        <p:cTn id="49"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bg/>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anim calcmode="lin" valueType="num">
                                      <p:cBhvr additive="base">
                                        <p:cTn id="5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7" grpId="0" build="allAtOnce" animBg="1"/>
      <p:bldP spid="10"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503238"/>
            <a:ext cx="8229600" cy="1143000"/>
          </a:xfrm>
          <a:prstGeom prst="rect">
            <a:avLst/>
          </a:prstGeom>
          <a:noFill/>
          <a:ln>
            <a:noFill/>
          </a:ln>
        </p:spPr>
        <p:txBody>
          <a:bodyPr lIns="91425" tIns="45700" rIns="91425" bIns="45700" anchor="ctr" anchorCtr="0">
            <a:noAutofit/>
          </a:bodyPr>
          <a:lstStyle/>
          <a:p>
            <a:pPr marR="0" lvl="0" indent="0">
              <a:lnSpc>
                <a:spcPct val="100000"/>
              </a:lnSpc>
              <a:spcAft>
                <a:spcPts val="0"/>
              </a:spcAft>
              <a:buClr>
                <a:srgbClr val="3F3F39"/>
              </a:buClr>
              <a:buSzPct val="25000"/>
            </a:pPr>
            <a:r>
              <a:rPr lang="en-US" dirty="0">
                <a:sym typeface="Allerta"/>
              </a:rPr>
              <a:t>The quality of instructional materials in our classrooms has a large impact on student learning.</a:t>
            </a:r>
          </a:p>
        </p:txBody>
      </p:sp>
      <p:sp>
        <p:nvSpPr>
          <p:cNvPr id="264" name="Shape 264"/>
          <p:cNvSpPr txBox="1">
            <a:spLocks noGrp="1"/>
          </p:cNvSpPr>
          <p:nvPr>
            <p:ph idx="1"/>
          </p:nvPr>
        </p:nvSpPr>
        <p:spPr>
          <a:xfrm>
            <a:off x="457200" y="2157414"/>
            <a:ext cx="8229600" cy="394335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Arial"/>
              <a:buNone/>
            </a:pPr>
            <a:r>
              <a:rPr lang="en-US" b="0" i="0" u="none" strike="noStrike" cap="none" baseline="0" dirty="0">
                <a:solidFill>
                  <a:srgbClr val="24A469"/>
                </a:solidFill>
                <a:latin typeface="Lucida Sans" panose="020B0602030504020204" pitchFamily="34" charset="0"/>
                <a:ea typeface="Arial"/>
                <a:cs typeface="Arial"/>
                <a:sym typeface="Arial"/>
                <a:rtl val="0"/>
              </a:rPr>
              <a:t>“There is strong evidence that the choice of instructional materials has large effects on student learning – effects that rival in size those that are associated with differences in teacher effectiveness.” </a:t>
            </a:r>
          </a:p>
          <a:p>
            <a:pPr marL="0" marR="0" lvl="0" indent="0" algn="r" rtl="0">
              <a:lnSpc>
                <a:spcPct val="100000"/>
              </a:lnSpc>
              <a:spcBef>
                <a:spcPts val="480"/>
              </a:spcBef>
              <a:spcAft>
                <a:spcPts val="0"/>
              </a:spcAft>
              <a:buClr>
                <a:srgbClr val="3F3F39"/>
              </a:buClr>
              <a:buSzPct val="25000"/>
              <a:buFont typeface="Arial"/>
              <a:buNone/>
            </a:pPr>
            <a:r>
              <a:rPr lang="en-US" sz="2400" b="0" i="0" u="none" strike="noStrike" cap="none" baseline="0" dirty="0">
                <a:solidFill>
                  <a:srgbClr val="3F3F39"/>
                </a:solidFill>
                <a:latin typeface="Allerta"/>
                <a:ea typeface="Allerta"/>
                <a:cs typeface="Allerta"/>
                <a:sym typeface="Allerta"/>
                <a:rtl val="0"/>
              </a:rPr>
              <a:t>						</a:t>
            </a:r>
            <a:r>
              <a:rPr lang="en-US" sz="1800" b="0" i="0" u="none" strike="noStrike" cap="none" baseline="0" dirty="0">
                <a:solidFill>
                  <a:srgbClr val="3F3F39"/>
                </a:solidFill>
                <a:latin typeface="Arial"/>
                <a:ea typeface="Arial"/>
                <a:cs typeface="Arial"/>
                <a:sym typeface="Arial"/>
                <a:rtl val="0"/>
              </a:rPr>
              <a:t>	</a:t>
            </a:r>
            <a:r>
              <a:rPr lang="en-US" sz="1800" b="0" i="0" u="none" strike="noStrike" cap="none" baseline="0" dirty="0">
                <a:solidFill>
                  <a:srgbClr val="3F3F39"/>
                </a:solidFill>
                <a:latin typeface="Lucida Sans" panose="020B0602030504020204" pitchFamily="34" charset="0"/>
                <a:ea typeface="Arial"/>
                <a:cs typeface="Arial"/>
                <a:sym typeface="Arial"/>
                <a:rtl val="0"/>
              </a:rPr>
              <a:t>Chingos &amp; Whitehurst,</a:t>
            </a:r>
          </a:p>
          <a:p>
            <a:pPr marL="0" marR="0" lvl="0" indent="0" algn="r" rtl="0">
              <a:lnSpc>
                <a:spcPct val="100000"/>
              </a:lnSpc>
              <a:spcBef>
                <a:spcPts val="360"/>
              </a:spcBef>
              <a:spcAft>
                <a:spcPts val="0"/>
              </a:spcAft>
              <a:buClr>
                <a:srgbClr val="3F3F39"/>
              </a:buClr>
              <a:buSzPct val="25000"/>
              <a:buFont typeface="Arial"/>
              <a:buNone/>
            </a:pPr>
            <a:r>
              <a:rPr lang="en-US" sz="1800" b="0" i="1" u="none" strike="noStrike" cap="none" baseline="0" dirty="0">
                <a:solidFill>
                  <a:srgbClr val="3F3F39"/>
                </a:solidFill>
                <a:latin typeface="Lucida Sans" panose="020B0602030504020204" pitchFamily="34" charset="0"/>
                <a:ea typeface="Arial"/>
                <a:cs typeface="Arial"/>
                <a:sym typeface="Arial"/>
                <a:rtl val="0"/>
              </a:rPr>
              <a:t>				Choosing Blindly: Instructional Materials, Teacher Effectiveness, and the Common Core</a:t>
            </a:r>
          </a:p>
          <a:p>
            <a:pPr marL="0" marR="0" lvl="0" indent="0" algn="l" rtl="0">
              <a:lnSpc>
                <a:spcPct val="100000"/>
              </a:lnSpc>
              <a:spcBef>
                <a:spcPts val="320"/>
              </a:spcBef>
              <a:spcAft>
                <a:spcPts val="0"/>
              </a:spcAft>
              <a:buClr>
                <a:srgbClr val="3F3F39"/>
              </a:buClr>
              <a:buSzPct val="25000"/>
              <a:buFont typeface="Arial"/>
              <a:buNone/>
            </a:pPr>
            <a:r>
              <a:rPr lang="en-US" sz="1600" b="0" i="0" u="none" strike="noStrike" cap="none" baseline="0" dirty="0">
                <a:solidFill>
                  <a:srgbClr val="3F3F39"/>
                </a:solidFill>
                <a:latin typeface="Allerta"/>
                <a:ea typeface="Allerta"/>
                <a:cs typeface="Allerta"/>
                <a:sym typeface="Allerta"/>
                <a:rtl val="0"/>
              </a:rPr>
              <a:t> </a:t>
            </a: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rgbClr val="3F3F39"/>
              </a:solidFill>
              <a:latin typeface="Allerta"/>
              <a:ea typeface="Allerta"/>
              <a:cs typeface="Allerta"/>
              <a:sym typeface="Allerta"/>
              <a:rtl val="0"/>
            </a:endParaRPr>
          </a:p>
        </p:txBody>
      </p:sp>
    </p:spTree>
    <p:extLst>
      <p:ext uri="{BB962C8B-B14F-4D97-AF65-F5344CB8AC3E}">
        <p14:creationId xmlns:p14="http://schemas.microsoft.com/office/powerpoint/2010/main" val="3051892384"/>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181" y="0"/>
            <a:ext cx="5437370" cy="6337827"/>
          </a:xfrm>
          <a:prstGeom prst="rect">
            <a:avLst/>
          </a:prstGeom>
        </p:spPr>
      </p:pic>
    </p:spTree>
    <p:extLst>
      <p:ext uri="{BB962C8B-B14F-4D97-AF65-F5344CB8AC3E}">
        <p14:creationId xmlns:p14="http://schemas.microsoft.com/office/powerpoint/2010/main" val="1415754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405719" y="2438400"/>
            <a:ext cx="5757081" cy="2438400"/>
          </a:xfrm>
          <a:prstGeom prst="rect">
            <a:avLst/>
          </a:prstGeom>
          <a:noFill/>
          <a:ln w="19050" algn="ctr">
            <a:noFill/>
            <a:round/>
            <a:headEnd/>
            <a:tailEnd type="triangle" w="med" len="med"/>
          </a:ln>
        </p:spPr>
        <p:txBody>
          <a:bodyPr wrap="none" rtlCol="0" anchor="ctr"/>
          <a:lstStyle/>
          <a:p>
            <a:pPr algn="ctr"/>
            <a:endParaRPr lang="en-US" dirty="0">
              <a:latin typeface="Book Antiqua" pitchFamily="18" charset="0"/>
            </a:endParaRPr>
          </a:p>
        </p:txBody>
      </p:sp>
      <p:sp>
        <p:nvSpPr>
          <p:cNvPr id="9" name="Title 1"/>
          <p:cNvSpPr txBox="1">
            <a:spLocks/>
          </p:cNvSpPr>
          <p:nvPr/>
        </p:nvSpPr>
        <p:spPr>
          <a:xfrm>
            <a:off x="239967" y="1545575"/>
            <a:ext cx="8088583" cy="17856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pPr lvl="2"/>
            <a:r>
              <a:rPr lang="en-US" sz="2200" b="1" dirty="0">
                <a:solidFill>
                  <a:srgbClr val="24A469"/>
                </a:solidFill>
                <a:latin typeface="Lucida Sans" panose="020B0602030504020204" pitchFamily="34" charset="0"/>
              </a:rPr>
              <a:t>Alignment Criterion 2G: </a:t>
            </a:r>
            <a:r>
              <a:rPr lang="en-US" sz="2200" dirty="0">
                <a:latin typeface="Lucida Sans" panose="020B0602030504020204" pitchFamily="34" charset="0"/>
              </a:rPr>
              <a:t>Materials address grade-level standards for foundational skills by providing instruction and diagnostic support in phonics, word recognition, and fluency through a research-based and transparent progression to develop proficient readers</a:t>
            </a:r>
          </a:p>
        </p:txBody>
      </p:sp>
      <p:sp>
        <p:nvSpPr>
          <p:cNvPr id="7" name="TextBox 6"/>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29</a:t>
            </a:r>
          </a:p>
        </p:txBody>
      </p:sp>
      <p:sp>
        <p:nvSpPr>
          <p:cNvPr id="10" name="Content Placeholder 2"/>
          <p:cNvSpPr>
            <a:spLocks noGrp="1"/>
          </p:cNvSpPr>
          <p:nvPr>
            <p:ph idx="1"/>
          </p:nvPr>
        </p:nvSpPr>
        <p:spPr>
          <a:xfrm>
            <a:off x="659296" y="3638550"/>
            <a:ext cx="8229600" cy="1981200"/>
          </a:xfrm>
        </p:spPr>
        <p:txBody>
          <a:bodyPr>
            <a:noAutofit/>
          </a:bodyPr>
          <a:lstStyle/>
          <a:p>
            <a:pPr marL="0" indent="0" algn="ctr">
              <a:buNone/>
            </a:pPr>
            <a:r>
              <a:rPr lang="en-US" sz="3600" dirty="0"/>
              <a:t>To clarify the progression of foundational skills, </a:t>
            </a:r>
          </a:p>
          <a:p>
            <a:pPr marL="0" indent="0" algn="ctr">
              <a:buNone/>
            </a:pPr>
            <a:r>
              <a:rPr lang="en-US" sz="3600" b="1" dirty="0"/>
              <a:t> go to the Standards!</a:t>
            </a:r>
          </a:p>
        </p:txBody>
      </p:sp>
      <p:sp>
        <p:nvSpPr>
          <p:cNvPr id="11" name="Rounded Rectangle 10"/>
          <p:cNvSpPr/>
          <p:nvPr/>
        </p:nvSpPr>
        <p:spPr bwMode="auto">
          <a:xfrm>
            <a:off x="879340" y="421512"/>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Tree>
    <p:extLst>
      <p:ext uri="{BB962C8B-B14F-4D97-AF65-F5344CB8AC3E}">
        <p14:creationId xmlns:p14="http://schemas.microsoft.com/office/powerpoint/2010/main" val="586933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95" y="996074"/>
            <a:ext cx="8229600" cy="1143000"/>
          </a:xfrm>
        </p:spPr>
        <p:txBody>
          <a:bodyPr>
            <a:normAutofit fontScale="90000"/>
          </a:bodyPr>
          <a:lstStyle/>
          <a:p>
            <a:br>
              <a:rPr lang="en-US" dirty="0"/>
            </a:br>
            <a:r>
              <a:rPr lang="en-US" sz="2400" dirty="0"/>
              <a:t>The Standards include Reading Foundational Skills for grades K–5 in these categories.</a:t>
            </a:r>
          </a:p>
        </p:txBody>
      </p:sp>
      <p:sp>
        <p:nvSpPr>
          <p:cNvPr id="3" name="Content Placeholder 2"/>
          <p:cNvSpPr>
            <a:spLocks noGrp="1"/>
          </p:cNvSpPr>
          <p:nvPr>
            <p:ph idx="1"/>
          </p:nvPr>
        </p:nvSpPr>
        <p:spPr>
          <a:xfrm>
            <a:off x="948297" y="2242069"/>
            <a:ext cx="7243203" cy="1219379"/>
          </a:xfrm>
        </p:spPr>
        <p:txBody>
          <a:bodyPr numCol="2">
            <a:noAutofit/>
          </a:bodyPr>
          <a:lstStyle/>
          <a:p>
            <a:pPr marL="0" indent="0">
              <a:buNone/>
            </a:pPr>
            <a:r>
              <a:rPr lang="en-US" sz="1800" b="1" u="sng" dirty="0">
                <a:solidFill>
                  <a:schemeClr val="accent1"/>
                </a:solidFill>
                <a:latin typeface="Lucida Sans" panose="020B0602030504020204" pitchFamily="34" charset="0"/>
              </a:rPr>
              <a:t>K</a:t>
            </a:r>
            <a:r>
              <a:rPr lang="en-US" sz="1800" b="1" u="sng" dirty="0">
                <a:solidFill>
                  <a:schemeClr val="accent1"/>
                </a:solidFill>
                <a:latin typeface="Calibri"/>
              </a:rPr>
              <a:t>-</a:t>
            </a:r>
            <a:r>
              <a:rPr lang="en-US" sz="1800" b="1" u="sng" dirty="0">
                <a:solidFill>
                  <a:schemeClr val="accent1"/>
                </a:solidFill>
                <a:latin typeface="Lucida Sans" panose="020B0602030504020204" pitchFamily="34" charset="0"/>
              </a:rPr>
              <a:t>1</a:t>
            </a:r>
          </a:p>
          <a:p>
            <a:pPr>
              <a:buFont typeface="Arial" pitchFamily="34" charset="0"/>
              <a:buChar char="•"/>
            </a:pPr>
            <a:r>
              <a:rPr lang="en-US" sz="2000" dirty="0">
                <a:latin typeface="Lucida Sans" panose="020B0602030504020204" pitchFamily="34" charset="0"/>
                <a:cs typeface="+mn-cs"/>
              </a:rPr>
              <a:t>Print Concepts			</a:t>
            </a:r>
          </a:p>
          <a:p>
            <a:pPr>
              <a:buFont typeface="Arial" pitchFamily="34" charset="0"/>
              <a:buChar char="•"/>
            </a:pPr>
            <a:r>
              <a:rPr lang="en-US" sz="2000" dirty="0">
                <a:latin typeface="Lucida Sans" panose="020B0602030504020204" pitchFamily="34" charset="0"/>
                <a:cs typeface="+mn-cs"/>
              </a:rPr>
              <a:t>Phonological Awareness</a:t>
            </a:r>
          </a:p>
          <a:p>
            <a:endParaRPr lang="en-US" sz="1800" dirty="0"/>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9782" y="4012421"/>
            <a:ext cx="7621718" cy="227981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629577" y="2216642"/>
            <a:ext cx="4265041" cy="984885"/>
          </a:xfrm>
          <a:prstGeom prst="rect">
            <a:avLst/>
          </a:prstGeom>
        </p:spPr>
        <p:txBody>
          <a:bodyPr wrap="square">
            <a:spAutoFit/>
          </a:bodyPr>
          <a:lstStyle/>
          <a:p>
            <a:pPr marL="0" indent="0">
              <a:buNone/>
            </a:pPr>
            <a:r>
              <a:rPr lang="en-US" b="1" u="sng" dirty="0">
                <a:solidFill>
                  <a:schemeClr val="accent1"/>
                </a:solidFill>
                <a:latin typeface="Lucida Sans" panose="020B0602030504020204" pitchFamily="34" charset="0"/>
              </a:rPr>
              <a:t>K</a:t>
            </a:r>
            <a:r>
              <a:rPr lang="en-US" b="1" u="sng" dirty="0">
                <a:solidFill>
                  <a:schemeClr val="accent1"/>
                </a:solidFill>
                <a:latin typeface="Calibri"/>
              </a:rPr>
              <a:t>-</a:t>
            </a:r>
            <a:r>
              <a:rPr lang="en-US" b="1" u="sng" dirty="0">
                <a:solidFill>
                  <a:schemeClr val="accent1"/>
                </a:solidFill>
                <a:latin typeface="Lucida Sans" panose="020B0602030504020204" pitchFamily="34" charset="0"/>
              </a:rPr>
              <a:t>5</a:t>
            </a:r>
          </a:p>
          <a:p>
            <a:pPr marL="342900" indent="-342900">
              <a:buFont typeface="Arial" pitchFamily="34" charset="0"/>
              <a:buChar char="•"/>
            </a:pPr>
            <a:r>
              <a:rPr lang="en-US" sz="2000" dirty="0">
                <a:solidFill>
                  <a:srgbClr val="3F3F39"/>
                </a:solidFill>
                <a:latin typeface="Lucida Sans" panose="020B0602030504020204" pitchFamily="34" charset="0"/>
              </a:rPr>
              <a:t>Phonics and Word Recognition</a:t>
            </a:r>
          </a:p>
          <a:p>
            <a:pPr marL="342900" indent="-342900">
              <a:buFont typeface="Arial" pitchFamily="34" charset="0"/>
              <a:buChar char="•"/>
            </a:pPr>
            <a:r>
              <a:rPr lang="en-US" sz="2000" dirty="0">
                <a:solidFill>
                  <a:srgbClr val="3F3F39"/>
                </a:solidFill>
                <a:latin typeface="Lucida Sans" panose="020B0602030504020204" pitchFamily="34" charset="0"/>
              </a:rPr>
              <a:t>Fluency</a:t>
            </a:r>
          </a:p>
        </p:txBody>
      </p:sp>
      <p:sp>
        <p:nvSpPr>
          <p:cNvPr id="7" name="TextBox 6"/>
          <p:cNvSpPr txBox="1"/>
          <p:nvPr/>
        </p:nvSpPr>
        <p:spPr>
          <a:xfrm>
            <a:off x="457200" y="3461448"/>
            <a:ext cx="5385248" cy="430887"/>
          </a:xfrm>
          <a:prstGeom prst="rect">
            <a:avLst/>
          </a:prstGeom>
          <a:noFill/>
        </p:spPr>
        <p:txBody>
          <a:bodyPr wrap="square" rtlCol="0">
            <a:spAutoFit/>
          </a:bodyPr>
          <a:lstStyle/>
          <a:p>
            <a:r>
              <a:rPr lang="en-US" sz="2200" dirty="0">
                <a:solidFill>
                  <a:srgbClr val="3F3F39"/>
                </a:solidFill>
                <a:latin typeface="Lucida Sans" panose="020B0602030504020204" pitchFamily="34" charset="0"/>
              </a:rPr>
              <a:t>Examine the standards:</a:t>
            </a:r>
          </a:p>
        </p:txBody>
      </p:sp>
      <p:sp>
        <p:nvSpPr>
          <p:cNvPr id="9" name="Rounded Rectangle 8"/>
          <p:cNvSpPr/>
          <p:nvPr/>
        </p:nvSpPr>
        <p:spPr bwMode="auto">
          <a:xfrm>
            <a:off x="948297" y="421512"/>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Tree>
    <p:extLst>
      <p:ext uri="{BB962C8B-B14F-4D97-AF65-F5344CB8AC3E}">
        <p14:creationId xmlns:p14="http://schemas.microsoft.com/office/powerpoint/2010/main" val="3961742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pic>
        <p:nvPicPr>
          <p:cNvPr id="10" name="Picture 9"/>
          <p:cNvPicPr>
            <a:picLocks noChangeAspect="1"/>
          </p:cNvPicPr>
          <p:nvPr/>
        </p:nvPicPr>
        <p:blipFill rotWithShape="1">
          <a:blip r:embed="rId3"/>
          <a:srcRect l="2731" t="3200"/>
          <a:stretch/>
        </p:blipFill>
        <p:spPr>
          <a:xfrm>
            <a:off x="38101" y="1200150"/>
            <a:ext cx="9105900" cy="4610100"/>
          </a:xfrm>
          <a:prstGeom prst="rect">
            <a:avLst/>
          </a:prstGeom>
        </p:spPr>
      </p:pic>
    </p:spTree>
    <p:extLst>
      <p:ext uri="{BB962C8B-B14F-4D97-AF65-F5344CB8AC3E}">
        <p14:creationId xmlns:p14="http://schemas.microsoft.com/office/powerpoint/2010/main" val="2651855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749"/>
            <a:ext cx="8229600" cy="1143000"/>
          </a:xfrm>
        </p:spPr>
        <p:txBody>
          <a:bodyPr/>
          <a:lstStyle/>
          <a:p>
            <a:r>
              <a:rPr lang="en-US" dirty="0"/>
              <a:t>Example</a:t>
            </a:r>
          </a:p>
        </p:txBody>
      </p:sp>
      <p:pic>
        <p:nvPicPr>
          <p:cNvPr id="4" name="Content Placeholder 3"/>
          <p:cNvPicPr>
            <a:picLocks noChangeAspect="1"/>
          </p:cNvPicPr>
          <p:nvPr/>
        </p:nvPicPr>
        <p:blipFill>
          <a:blip r:embed="rId3"/>
          <a:stretch>
            <a:fillRect/>
          </a:stretch>
        </p:blipFill>
        <p:spPr>
          <a:xfrm>
            <a:off x="457200" y="897298"/>
            <a:ext cx="7673009" cy="5228865"/>
          </a:xfrm>
          <a:prstGeom prst="rect">
            <a:avLst/>
          </a:prstGeom>
        </p:spPr>
      </p:pic>
    </p:spTree>
    <p:extLst>
      <p:ext uri="{BB962C8B-B14F-4D97-AF65-F5344CB8AC3E}">
        <p14:creationId xmlns:p14="http://schemas.microsoft.com/office/powerpoint/2010/main" val="678972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062772"/>
            <a:ext cx="8229600" cy="4010891"/>
          </a:xfrm>
        </p:spPr>
        <p:txBody>
          <a:bodyPr>
            <a:normAutofit lnSpcReduction="10000"/>
          </a:bodyPr>
          <a:lstStyle/>
          <a:p>
            <a:r>
              <a:rPr lang="en-US" dirty="0"/>
              <a:t>With your partner, refer back to the metrics for Alignment Criterion 2. </a:t>
            </a:r>
          </a:p>
          <a:p>
            <a:endParaRPr lang="en-US" dirty="0"/>
          </a:p>
          <a:p>
            <a:r>
              <a:rPr lang="en-US" dirty="0"/>
              <a:t> Consider </a:t>
            </a:r>
            <a:r>
              <a:rPr lang="en-US" i="1" dirty="0"/>
              <a:t>The Making of a Scientist. </a:t>
            </a:r>
            <a:r>
              <a:rPr lang="en-US" dirty="0"/>
              <a:t>As a reviewer today, where did you find examples of alignment for Alignment Criteria 2?</a:t>
            </a:r>
          </a:p>
          <a:p>
            <a:endParaRPr lang="en-US" dirty="0"/>
          </a:p>
          <a:p>
            <a:r>
              <a:rPr lang="en-US" dirty="0"/>
              <a:t>What would you still need to investigate?</a:t>
            </a:r>
          </a:p>
          <a:p>
            <a:endParaRPr lang="en-US" dirty="0"/>
          </a:p>
          <a:p>
            <a:pPr marL="0" indent="0">
              <a:buNone/>
            </a:pPr>
            <a:r>
              <a:rPr lang="en-US" dirty="0"/>
              <a:t> </a:t>
            </a:r>
          </a:p>
          <a:p>
            <a:pPr marL="0" indent="0">
              <a:buNone/>
            </a:pPr>
            <a:endParaRPr lang="en-US" dirty="0"/>
          </a:p>
        </p:txBody>
      </p:sp>
      <p:sp>
        <p:nvSpPr>
          <p:cNvPr id="4" name="Title 1"/>
          <p:cNvSpPr txBox="1">
            <a:spLocks/>
          </p:cNvSpPr>
          <p:nvPr/>
        </p:nvSpPr>
        <p:spPr>
          <a:xfrm>
            <a:off x="457199" y="1012363"/>
            <a:ext cx="8229600" cy="10504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endParaRPr lang="en-US" dirty="0"/>
          </a:p>
        </p:txBody>
      </p:sp>
      <p:sp>
        <p:nvSpPr>
          <p:cNvPr id="5" name="Rounded Rectangle 4"/>
          <p:cNvSpPr/>
          <p:nvPr/>
        </p:nvSpPr>
        <p:spPr bwMode="auto">
          <a:xfrm>
            <a:off x="948297" y="622748"/>
            <a:ext cx="7362561"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400" dirty="0">
                <a:latin typeface="Lucida Sans" panose="020B0602030504020204" pitchFamily="34" charset="0"/>
              </a:rPr>
              <a:t>Questions, Tasks, and Assignments</a:t>
            </a:r>
          </a:p>
        </p:txBody>
      </p:sp>
    </p:spTree>
    <p:extLst>
      <p:ext uri="{BB962C8B-B14F-4D97-AF65-F5344CB8AC3E}">
        <p14:creationId xmlns:p14="http://schemas.microsoft.com/office/powerpoint/2010/main" val="1592143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a:t>
            </a:r>
          </a:p>
        </p:txBody>
      </p:sp>
      <p:pic>
        <p:nvPicPr>
          <p:cNvPr id="5" name="Content Placeholder 4" descr="IMG_2274.jpg"/>
          <p:cNvPicPr>
            <a:picLocks noGrp="1" noChangeAspect="1"/>
          </p:cNvPicPr>
          <p:nvPr>
            <p:ph idx="1"/>
          </p:nvPr>
        </p:nvPicPr>
        <p:blipFill>
          <a:blip r:embed="rId3">
            <a:extLst>
              <a:ext uri="{28A0092B-C50C-407E-A947-70E740481C1C}">
                <a14:useLocalDpi xmlns:a14="http://schemas.microsoft.com/office/drawing/2010/main" val="0"/>
              </a:ext>
            </a:extLst>
          </a:blip>
          <a:srcRect t="29376" b="29376"/>
          <a:stretch>
            <a:fillRect/>
          </a:stretch>
        </p:blipFill>
        <p:spPr/>
      </p:pic>
    </p:spTree>
    <p:extLst>
      <p:ext uri="{BB962C8B-B14F-4D97-AF65-F5344CB8AC3E}">
        <p14:creationId xmlns:p14="http://schemas.microsoft.com/office/powerpoint/2010/main" val="416654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40"/>
            <a:ext cx="8229600" cy="1143000"/>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a:latin typeface="Lucida Sans"/>
                <a:ea typeface="+mj-ea"/>
                <a:cs typeface="Lucida Sans"/>
              </a:rPr>
              <a:t>Essential Questions </a:t>
            </a:r>
          </a:p>
        </p:txBody>
      </p:sp>
      <p:sp>
        <p:nvSpPr>
          <p:cNvPr id="3" name="Content Placeholder 2"/>
          <p:cNvSpPr>
            <a:spLocks noGrp="1"/>
          </p:cNvSpPr>
          <p:nvPr>
            <p:ph idx="1"/>
          </p:nvPr>
        </p:nvSpPr>
        <p:spPr/>
        <p:txBody>
          <a:bodyPr/>
          <a:lstStyle/>
          <a:p>
            <a:pPr lvl="0" fontAlgn="base"/>
            <a:r>
              <a:rPr lang="en-US" dirty="0"/>
              <a:t>How does the </a:t>
            </a:r>
            <a:r>
              <a:rPr lang="en-US" b="1" dirty="0"/>
              <a:t>Instructional Materials Evaluation Tool (IMET</a:t>
            </a:r>
            <a:r>
              <a:rPr lang="en-US" dirty="0"/>
              <a:t>) reflect the major features of the Standards and the Shifts?</a:t>
            </a:r>
          </a:p>
          <a:p>
            <a:pPr lvl="0" fontAlgn="base"/>
            <a:endParaRPr lang="en-US" dirty="0"/>
          </a:p>
          <a:p>
            <a:pPr lvl="0" fontAlgn="base"/>
            <a:r>
              <a:rPr lang="en-US" dirty="0"/>
              <a:t>What understandings support high-quality, accurate application of the IMET metrics?</a:t>
            </a:r>
          </a:p>
          <a:p>
            <a:endParaRPr lang="en-US" dirty="0"/>
          </a:p>
        </p:txBody>
      </p:sp>
    </p:spTree>
    <p:extLst>
      <p:ext uri="{BB962C8B-B14F-4D97-AF65-F5344CB8AC3E}">
        <p14:creationId xmlns:p14="http://schemas.microsoft.com/office/powerpoint/2010/main" val="2347026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4302"/>
            <a:ext cx="8229600" cy="4525963"/>
          </a:xfrm>
        </p:spPr>
        <p:txBody>
          <a:bodyPr>
            <a:normAutofit/>
          </a:bodyPr>
          <a:lstStyle/>
          <a:p>
            <a:r>
              <a:rPr lang="en-US" dirty="0"/>
              <a:t>Understand how aligned materials embody the shifts inherent in the Common Core State Standards</a:t>
            </a:r>
          </a:p>
          <a:p>
            <a:endParaRPr lang="en-US" dirty="0"/>
          </a:p>
          <a:p>
            <a:r>
              <a:rPr lang="en-US" dirty="0">
                <a:ea typeface="Allerta"/>
                <a:sym typeface="Allerta"/>
                <a:rtl val="0"/>
              </a:rPr>
              <a:t>Understand the precise meaning of each metric</a:t>
            </a:r>
          </a:p>
          <a:p>
            <a:endParaRPr lang="en-US" dirty="0">
              <a:ea typeface="Allerta"/>
              <a:sym typeface="Allerta"/>
              <a:rtl val="0"/>
            </a:endParaRPr>
          </a:p>
          <a:p>
            <a:r>
              <a:rPr lang="en-US" dirty="0">
                <a:ea typeface="Allerta"/>
                <a:sym typeface="Allerta"/>
                <a:rtl val="0"/>
              </a:rPr>
              <a:t>Recognize examples and non-examples related to each IMET criteria metric</a:t>
            </a:r>
            <a:endParaRPr lang="en-US" dirty="0"/>
          </a:p>
          <a:p>
            <a:pPr marL="0" indent="0">
              <a:buNone/>
            </a:pPr>
            <a:endParaRPr lang="en-US" dirty="0"/>
          </a:p>
        </p:txBody>
      </p:sp>
      <p:sp>
        <p:nvSpPr>
          <p:cNvPr id="4" name="Title 1"/>
          <p:cNvSpPr txBox="1">
            <a:spLocks/>
          </p:cNvSpPr>
          <p:nvPr/>
        </p:nvSpPr>
        <p:spPr>
          <a:xfrm>
            <a:off x="457200" y="218440"/>
            <a:ext cx="8229600" cy="11430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latin typeface="Lucida Sans"/>
                <a:ea typeface="+mj-ea"/>
                <a:cs typeface="Lucida Sans"/>
              </a:rPr>
              <a:t>Goals</a:t>
            </a:r>
          </a:p>
        </p:txBody>
      </p:sp>
    </p:spTree>
    <p:extLst>
      <p:ext uri="{BB962C8B-B14F-4D97-AF65-F5344CB8AC3E}">
        <p14:creationId xmlns:p14="http://schemas.microsoft.com/office/powerpoint/2010/main" val="394245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p:txBody>
          <a:bodyPr>
            <a:normAutofit/>
          </a:bodyPr>
          <a:lstStyle/>
          <a:p>
            <a:pPr marL="0" indent="0" algn="ctr">
              <a:buNone/>
            </a:pPr>
            <a:r>
              <a:rPr lang="en-US" dirty="0"/>
              <a:t>Module 102:</a:t>
            </a:r>
          </a:p>
          <a:p>
            <a:pPr marL="0" indent="0" algn="ctr">
              <a:buNone/>
            </a:pPr>
            <a:endParaRPr lang="en-US" dirty="0"/>
          </a:p>
          <a:p>
            <a:pPr>
              <a:buFont typeface="Arial" panose="020B0604020202020204" pitchFamily="34" charset="0"/>
              <a:buChar char="•"/>
            </a:pPr>
            <a:r>
              <a:rPr lang="en-US" dirty="0"/>
              <a:t>Non-Negotiable 2: Evidence-based Discussion and Writing</a:t>
            </a:r>
          </a:p>
          <a:p>
            <a:pPr>
              <a:buFont typeface="Arial" panose="020B0604020202020204" pitchFamily="34" charset="0"/>
              <a:buChar char="•"/>
            </a:pPr>
            <a:endParaRPr lang="en-US" dirty="0"/>
          </a:p>
          <a:p>
            <a:pPr>
              <a:buFont typeface="Arial" panose="020B0604020202020204" pitchFamily="34" charset="0"/>
              <a:buChar char="•"/>
            </a:pPr>
            <a:r>
              <a:rPr lang="en-US" dirty="0"/>
              <a:t>Alignment Criterion 2: Questions, Tasks, and Assignments</a:t>
            </a:r>
          </a:p>
        </p:txBody>
      </p:sp>
    </p:spTree>
    <p:extLst>
      <p:ext uri="{BB962C8B-B14F-4D97-AF65-F5344CB8AC3E}">
        <p14:creationId xmlns:p14="http://schemas.microsoft.com/office/powerpoint/2010/main" val="9163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Norms for Our Work </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Consider two norms you’d like to see us adhere to for the next two days.</a:t>
            </a:r>
          </a:p>
          <a:p>
            <a:endParaRPr lang="en-US" dirty="0"/>
          </a:p>
          <a:p>
            <a:r>
              <a:rPr lang="en-US" dirty="0"/>
              <a:t>Discuss your thoughts with your shoulder partner.</a:t>
            </a:r>
          </a:p>
          <a:p>
            <a:endParaRPr lang="en-US" dirty="0"/>
          </a:p>
          <a:p>
            <a:r>
              <a:rPr lang="en-US" dirty="0"/>
              <a:t>Be ready to share.</a:t>
            </a:r>
          </a:p>
        </p:txBody>
      </p:sp>
    </p:spTree>
    <p:extLst>
      <p:ext uri="{BB962C8B-B14F-4D97-AF65-F5344CB8AC3E}">
        <p14:creationId xmlns:p14="http://schemas.microsoft.com/office/powerpoint/2010/main" val="93792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Non-Negotiable 2: Evidence-based Discussion and Writing</a:t>
            </a:r>
          </a:p>
        </p:txBody>
      </p:sp>
    </p:spTree>
    <p:extLst>
      <p:ext uri="{BB962C8B-B14F-4D97-AF65-F5344CB8AC3E}">
        <p14:creationId xmlns:p14="http://schemas.microsoft.com/office/powerpoint/2010/main" val="2863250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1993"/>
            <a:ext cx="8229600" cy="4759657"/>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b="1" dirty="0">
                <a:solidFill>
                  <a:srgbClr val="24A469"/>
                </a:solidFill>
                <a:latin typeface="Lucida Sans" panose="020B0602030504020204" pitchFamily="34" charset="0"/>
              </a:rPr>
              <a:t>Non-Negotiable 2</a:t>
            </a:r>
            <a:r>
              <a:rPr lang="en-US" dirty="0">
                <a:solidFill>
                  <a:srgbClr val="2B9650"/>
                </a:solidFill>
                <a:latin typeface="Lucida Sans" panose="020B0602030504020204" pitchFamily="34" charset="0"/>
              </a:rPr>
              <a:t>: </a:t>
            </a:r>
            <a:r>
              <a:rPr lang="en-US" dirty="0">
                <a:latin typeface="Lucida Sans" panose="020B0602030504020204" pitchFamily="34" charset="0"/>
              </a:rPr>
              <a:t>Materials provide opportunities for rich and rigorous evidence-based discussions and writing about texts to build strong literacy skills.</a:t>
            </a:r>
          </a:p>
          <a:p>
            <a:pPr>
              <a:buFont typeface="Arial" panose="020B0604020202020204" pitchFamily="34" charset="0"/>
              <a:buChar char="•"/>
            </a:pPr>
            <a:r>
              <a:rPr lang="en-US" sz="2000" b="1" dirty="0">
                <a:latin typeface="Lucida Sans" panose="020B0602030504020204" pitchFamily="34" charset="0"/>
              </a:rPr>
              <a:t>Metric 2A: </a:t>
            </a:r>
            <a:r>
              <a:rPr lang="en-US" sz="2000" dirty="0">
                <a:latin typeface="Lucida Sans" panose="020B0602030504020204" pitchFamily="34" charset="0"/>
              </a:rPr>
              <a:t>At least 80% of all questions, tasks, and assignments in the materials are text-dependent, requiring students to draw on textual evidence to support both what is explicit as well as valid inferences from the text. The overwhelming majority of these questions and tasks are text-specific.</a:t>
            </a:r>
          </a:p>
          <a:p>
            <a:pPr>
              <a:buFont typeface="Arial" panose="020B0604020202020204" pitchFamily="34" charset="0"/>
              <a:buChar char="•"/>
            </a:pPr>
            <a:r>
              <a:rPr lang="en-US" sz="2000" b="1" dirty="0">
                <a:latin typeface="Lucida Sans" panose="020B0602030504020204" pitchFamily="34" charset="0"/>
              </a:rPr>
              <a:t>Metric 2B: </a:t>
            </a:r>
            <a:r>
              <a:rPr lang="en-US" sz="2000" dirty="0">
                <a:latin typeface="Lucida Sans" panose="020B0602030504020204" pitchFamily="34" charset="0"/>
              </a:rPr>
              <a:t>Materials include frequent opportunities for evidence-based discussions and writing to support careful analyses, well-defended claims, and clear information about texts to address the analytical thinking required by the Standards at each grade level.</a:t>
            </a:r>
          </a:p>
        </p:txBody>
      </p:sp>
      <p:sp>
        <p:nvSpPr>
          <p:cNvPr id="6" name="Rounded Rectangle 5"/>
          <p:cNvSpPr/>
          <p:nvPr/>
        </p:nvSpPr>
        <p:spPr bwMode="auto">
          <a:xfrm>
            <a:off x="457200" y="221367"/>
            <a:ext cx="7414591" cy="803911"/>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Evidence-based Discussion and Writing</a:t>
            </a:r>
          </a:p>
        </p:txBody>
      </p:sp>
      <p:sp>
        <p:nvSpPr>
          <p:cNvPr id="4" name="TextBox 3"/>
          <p:cNvSpPr txBox="1"/>
          <p:nvPr/>
        </p:nvSpPr>
        <p:spPr>
          <a:xfrm>
            <a:off x="8018585" y="5946141"/>
            <a:ext cx="1125413"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9</a:t>
            </a:r>
          </a:p>
        </p:txBody>
      </p:sp>
    </p:spTree>
    <p:extLst>
      <p:ext uri="{BB962C8B-B14F-4D97-AF65-F5344CB8AC3E}">
        <p14:creationId xmlns:p14="http://schemas.microsoft.com/office/powerpoint/2010/main" val="1025956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solidFill>
                  <a:schemeClr val="accent2"/>
                </a:solidFill>
                <a:latin typeface="Lucida Sans" panose="020B0602030504020204" pitchFamily="34" charset="0"/>
                <a:cs typeface="+mn-cs"/>
              </a:rPr>
              <a:t>Metric 2A: </a:t>
            </a:r>
            <a:r>
              <a:rPr lang="en-US" dirty="0">
                <a:latin typeface="Lucida Sans" panose="020B0602030504020204" pitchFamily="34" charset="0"/>
              </a:rPr>
              <a:t>At least 80% of all questions, tasks, and assignments in the materials are text-dependent, requiring students to draw on textual evidence to support both what is explicit as well as valid inferences from the text. The overwhelming majority of these questions and tasks are text-specific.</a:t>
            </a:r>
          </a:p>
          <a:p>
            <a:endParaRPr lang="en-US" dirty="0"/>
          </a:p>
        </p:txBody>
      </p:sp>
      <p:sp>
        <p:nvSpPr>
          <p:cNvPr id="5" name="Title 4"/>
          <p:cNvSpPr>
            <a:spLocks noGrp="1"/>
          </p:cNvSpPr>
          <p:nvPr>
            <p:ph type="title"/>
          </p:nvPr>
        </p:nvSpPr>
        <p:spPr bwMode="auto">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solidFill>
                  <a:schemeClr val="bg1"/>
                </a:solidFill>
                <a:latin typeface="Lucida Sans" panose="020B0602030504020204" pitchFamily="34" charset="0"/>
              </a:rPr>
              <a:t>Evidence-based Discussion and Writing</a:t>
            </a:r>
          </a:p>
        </p:txBody>
      </p:sp>
    </p:spTree>
    <p:extLst>
      <p:ext uri="{BB962C8B-B14F-4D97-AF65-F5344CB8AC3E}">
        <p14:creationId xmlns:p14="http://schemas.microsoft.com/office/powerpoint/2010/main" val="1102916134"/>
      </p:ext>
    </p:extLst>
  </p:cSld>
  <p:clrMapOvr>
    <a:masterClrMapping/>
  </p:clrMapOvr>
</p:sld>
</file>

<file path=ppt/theme/theme1.xml><?xml version="1.0" encoding="utf-8"?>
<a:theme xmlns:a="http://schemas.openxmlformats.org/drawingml/2006/main" name="SAP-ATC-PPT-Template-khkl (3)">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40121</TotalTime>
  <Words>8596</Words>
  <Application>Microsoft Office PowerPoint</Application>
  <PresentationFormat>On-screen Show (4:3)</PresentationFormat>
  <Paragraphs>709</Paragraphs>
  <Slides>48</Slides>
  <Notes>48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6" baseType="lpstr">
      <vt:lpstr>Allerta</vt:lpstr>
      <vt:lpstr>Arial</vt:lpstr>
      <vt:lpstr>Book Antiqua</vt:lpstr>
      <vt:lpstr>Calibri</vt:lpstr>
      <vt:lpstr>Lucida Sans</vt:lpstr>
      <vt:lpstr>Wingdings</vt:lpstr>
      <vt:lpstr>SAP-ATC-PPT-Template-khkl (3)</vt:lpstr>
      <vt:lpstr>Document</vt:lpstr>
      <vt:lpstr>Reviewing Using the Instructional Materials Evaluation Tool: ELA</vt:lpstr>
      <vt:lpstr>Essential Questions </vt:lpstr>
      <vt:lpstr>PowerPoint Presentation</vt:lpstr>
      <vt:lpstr>The quality of instructional materials in our classrooms has a large impact on student learning.</vt:lpstr>
      <vt:lpstr>Agenda</vt:lpstr>
      <vt:lpstr>Norms for Our Work </vt:lpstr>
      <vt:lpstr>Non-Negotiable 2: Evidence-based Discussion and Writing</vt:lpstr>
      <vt:lpstr>PowerPoint Presentation</vt:lpstr>
      <vt:lpstr>Evidence-based Discussion and Writing</vt:lpstr>
      <vt:lpstr>Considering Text Dependency</vt:lpstr>
      <vt:lpstr>PowerPoint Presentation</vt:lpstr>
      <vt:lpstr>Defining Text-Specific Questions</vt:lpstr>
      <vt:lpstr>PowerPoint Presentation</vt:lpstr>
      <vt:lpstr>PowerPoint Presentation</vt:lpstr>
      <vt:lpstr>Example or Non-Example?</vt:lpstr>
      <vt:lpstr>Writing to Sources: Materials should require writing to sources at all grade levels (about ¾ of tasks), with minimal use of decontextualized prompts and an expectation to use evidence.</vt:lpstr>
      <vt:lpstr>PowerPoint Presentation</vt:lpstr>
      <vt:lpstr>PowerPoint Presentation</vt:lpstr>
      <vt:lpstr>    </vt:lpstr>
      <vt:lpstr>Practice: Text-Dependent and Text-Specific  Questions  </vt:lpstr>
      <vt:lpstr>Let’s reach consensus:</vt:lpstr>
      <vt:lpstr>Alignment Criterion 2: Questions, Tasks, and Assignments</vt:lpstr>
      <vt:lpstr>PowerPoint Presentation</vt:lpstr>
      <vt:lpstr>PowerPoint Presentation</vt:lpstr>
      <vt:lpstr> Alignment Criterion 2A: High-quality sequences of text-dependent questions are prevalent in the materials and build to a deep understanding of the knowledge and central ideas of the text. </vt:lpstr>
      <vt:lpstr>PowerPoint Presentation</vt:lpstr>
      <vt:lpstr>The three vocabulary tiers are vital to comprehension,  but Tiers 2 and 3 typically require more deliberate effort.</vt:lpstr>
      <vt:lpstr>PowerPoint Presentation</vt:lpstr>
      <vt:lpstr>Academic Vocabulary: Examples or Non-Examples?</vt:lpstr>
      <vt:lpstr>PowerPoint Presentation</vt:lpstr>
      <vt:lpstr>PowerPoint Presentation</vt:lpstr>
      <vt:lpstr>PowerPoint Presentation</vt:lpstr>
      <vt:lpstr>Alignment Criterion 2D: Materials support students’ developing writing skills over the course of the school year. This includes writing opportunities for students that are prominent and varied.</vt:lpstr>
      <vt:lpstr>Alignment Criterion 2D: Example</vt:lpstr>
      <vt:lpstr>PowerPoint Presentation</vt:lpstr>
      <vt:lpstr>PowerPoint Presentation</vt:lpstr>
      <vt:lpstr>Example</vt:lpstr>
      <vt:lpstr>PowerPoint Presentation</vt:lpstr>
      <vt:lpstr>Alignment Criterion 2F: Materials include explicit instruction of the grammar and conventions standards for grade level as applied in increasingly sophisticated contexts, with opportunities for application both in and out of context.</vt:lpstr>
      <vt:lpstr>PowerPoint Presentation</vt:lpstr>
      <vt:lpstr>PowerPoint Presentation</vt:lpstr>
      <vt:lpstr> The Standards include Reading Foundational Skills for grades K–5 in these categories.</vt:lpstr>
      <vt:lpstr>Example</vt:lpstr>
      <vt:lpstr>Example</vt:lpstr>
      <vt:lpstr>PowerPoint Presentation</vt:lpstr>
      <vt:lpstr>Break </vt:lpstr>
      <vt:lpstr>Essential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Pascale Joseph</cp:lastModifiedBy>
  <cp:revision>613</cp:revision>
  <cp:lastPrinted>2013-12-05T18:14:54Z</cp:lastPrinted>
  <dcterms:created xsi:type="dcterms:W3CDTF">2014-09-02T17:40:14Z</dcterms:created>
  <dcterms:modified xsi:type="dcterms:W3CDTF">2020-01-23T19:02:58Z</dcterms:modified>
</cp:coreProperties>
</file>