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0" r:id="rId1"/>
    <p:sldMasterId id="2147483731" r:id="rId2"/>
    <p:sldMasterId id="2147483732" r:id="rId3"/>
  </p:sldMasterIdLst>
  <p:notesMasterIdLst>
    <p:notesMasterId r:id="rId65"/>
  </p:notesMasterIdLst>
  <p:sldIdLst>
    <p:sldId id="256" r:id="rId4"/>
    <p:sldId id="257" r:id="rId5"/>
    <p:sldId id="334" r:id="rId6"/>
    <p:sldId id="33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27" r:id="rId21"/>
    <p:sldId id="337" r:id="rId22"/>
    <p:sldId id="274" r:id="rId23"/>
    <p:sldId id="277" r:id="rId24"/>
    <p:sldId id="278" r:id="rId25"/>
    <p:sldId id="279" r:id="rId26"/>
    <p:sldId id="280" r:id="rId27"/>
    <p:sldId id="338" r:id="rId28"/>
    <p:sldId id="281" r:id="rId29"/>
    <p:sldId id="283" r:id="rId30"/>
    <p:sldId id="284" r:id="rId31"/>
    <p:sldId id="285" r:id="rId32"/>
    <p:sldId id="286" r:id="rId33"/>
    <p:sldId id="287" r:id="rId34"/>
    <p:sldId id="290" r:id="rId35"/>
    <p:sldId id="333" r:id="rId36"/>
    <p:sldId id="288" r:id="rId37"/>
    <p:sldId id="291" r:id="rId38"/>
    <p:sldId id="292" r:id="rId39"/>
    <p:sldId id="293" r:id="rId40"/>
    <p:sldId id="294" r:id="rId41"/>
    <p:sldId id="295" r:id="rId42"/>
    <p:sldId id="296" r:id="rId43"/>
    <p:sldId id="297" r:id="rId44"/>
    <p:sldId id="298" r:id="rId45"/>
    <p:sldId id="300" r:id="rId46"/>
    <p:sldId id="299" r:id="rId47"/>
    <p:sldId id="301" r:id="rId48"/>
    <p:sldId id="302" r:id="rId49"/>
    <p:sldId id="303" r:id="rId50"/>
    <p:sldId id="330" r:id="rId51"/>
    <p:sldId id="339" r:id="rId52"/>
    <p:sldId id="304" r:id="rId53"/>
    <p:sldId id="305" r:id="rId54"/>
    <p:sldId id="306" r:id="rId55"/>
    <p:sldId id="312" r:id="rId56"/>
    <p:sldId id="313" r:id="rId57"/>
    <p:sldId id="342" r:id="rId58"/>
    <p:sldId id="344" r:id="rId59"/>
    <p:sldId id="328" r:id="rId60"/>
    <p:sldId id="317" r:id="rId61"/>
    <p:sldId id="323" r:id="rId62"/>
    <p:sldId id="324" r:id="rId63"/>
    <p:sldId id="336" r:id="rId64"/>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ni Greenstein" initials="" lastIdx="13" clrIdx="0"/>
  <p:cmAuthor id="7" name="emk" initials="e" lastIdx="24" clrIdx="7"/>
  <p:cmAuthor id="1" name="Barbara Beske" initials="" lastIdx="5" clrIdx="1"/>
  <p:cmAuthor id="2" name="Amy Salgo" initials="" lastIdx="1" clrIdx="2"/>
  <p:cmAuthor id="3" name="SarahGalasso7" initials="" lastIdx="3" clrIdx="3"/>
  <p:cmAuthor id="4" name="Marni Greenstein" initials="MG" lastIdx="34" clrIdx="4"/>
  <p:cmAuthor id="5" name="Stacy Wetcher" initials="SW" lastIdx="3" clrIdx="5"/>
  <p:cmAuthor id="6" name="Sultana Salma" initials="SS" lastIdx="155"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A469"/>
    <a:srgbClr val="3F3F39"/>
    <a:srgbClr val="2A72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07BB26-38ED-4AAB-B8DF-22832E123B5B}">
  <a:tblStyle styleId="{DE07BB26-38ED-4AAB-B8DF-22832E123B5B}"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85E70B26-22A7-489B-82E5-166654B3FF41}" styleName="Table_1"/>
  <a:tblStyle styleId="{793141B5-81CC-4A7E-BA18-D6A243B5A97D}"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18" autoAdjust="0"/>
  </p:normalViewPr>
  <p:slideViewPr>
    <p:cSldViewPr snapToGrid="0">
      <p:cViewPr varScale="1">
        <p:scale>
          <a:sx n="57" d="100"/>
          <a:sy n="57" d="100"/>
        </p:scale>
        <p:origin x="1776"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970939" y="0"/>
            <a:ext cx="3037839" cy="464819"/>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1041" y="4415791"/>
            <a:ext cx="5608319" cy="418337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29965"/>
            <a:ext cx="3037839" cy="464819"/>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290037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r>
              <a:rPr lang="en-US" sz="1200" kern="1200">
                <a:solidFill>
                  <a:schemeClr val="tx1"/>
                </a:solidFill>
                <a:effectLst/>
                <a:latin typeface="+mn-lt"/>
                <a:ea typeface="+mn-ea"/>
                <a:cs typeface="+mn-cs"/>
              </a:rPr>
              <a:t>This module was last updated on December 2016.</a:t>
            </a:r>
          </a:p>
        </p:txBody>
      </p:sp>
      <p:sp>
        <p:nvSpPr>
          <p:cNvPr id="229" name="Shape 2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45072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9" name="Shape 519"/>
          <p:cNvSpPr txBox="1">
            <a:spLocks noGrp="1"/>
          </p:cNvSpPr>
          <p:nvPr>
            <p:ph type="body" idx="1"/>
          </p:nvPr>
        </p:nvSpPr>
        <p:spPr>
          <a:xfrm>
            <a:off x="701041" y="4415789"/>
            <a:ext cx="5608319" cy="4276072"/>
          </a:xfrm>
          <a:prstGeom prst="rect">
            <a:avLst/>
          </a:prstGeom>
          <a:noFill/>
          <a:ln>
            <a:noFill/>
          </a:ln>
        </p:spPr>
        <p:txBody>
          <a:bodyPr lIns="93175" tIns="46550" rIns="93175" bIns="46550"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Big Idea:  Give a reminder of the shifts which are the basis for the IMET</a:t>
            </a:r>
          </a:p>
          <a:p>
            <a:pPr marL="0" marR="0" lvl="0" indent="0" algn="l" rtl="0">
              <a:spcBef>
                <a:spcPts val="0"/>
              </a:spcBef>
              <a:buClr>
                <a:schemeClr val="dk1"/>
              </a:buClr>
              <a:buSzPct val="25000"/>
              <a:buFont typeface="Arial"/>
              <a:buNone/>
            </a:pPr>
            <a:endParaRPr lang="en-US" sz="1200" b="0" i="0" u="none" strike="noStrike" cap="none" baseline="0" dirty="0">
              <a:solidFill>
                <a:schemeClr val="tx1"/>
              </a:solidFill>
              <a:latin typeface="Calibri" panose="020F0502020204030204" pitchFamily="34" charset="0"/>
              <a:ea typeface="Arial"/>
              <a:cs typeface="Arial"/>
              <a:sym typeface="Arial"/>
            </a:endParaRPr>
          </a:p>
          <a:p>
            <a:pPr marL="0" marR="0" lvl="0" indent="0" algn="l" rtl="0">
              <a:spcBef>
                <a:spcPts val="0"/>
              </a:spcBef>
              <a:buClr>
                <a:schemeClr val="dk1"/>
              </a:buClr>
              <a:buSzPct val="25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Note:  This module is designed for participants who are already very familiar with the shifts required by CCSS.</a:t>
            </a:r>
          </a:p>
        </p:txBody>
      </p:sp>
      <p:sp>
        <p:nvSpPr>
          <p:cNvPr id="520" name="Shape 520"/>
          <p:cNvSpPr txBox="1">
            <a:spLocks noGrp="1"/>
          </p:cNvSpPr>
          <p:nvPr>
            <p:ph type="sldNum" idx="12"/>
          </p:nvPr>
        </p:nvSpPr>
        <p:spPr>
          <a:xfrm>
            <a:off x="3970939" y="8997581"/>
            <a:ext cx="3037839" cy="297208"/>
          </a:xfrm>
          <a:prstGeom prst="rect">
            <a:avLst/>
          </a:prstGeom>
          <a:noFill/>
          <a:ln>
            <a:noFill/>
          </a:ln>
        </p:spPr>
        <p:txBody>
          <a:bodyPr lIns="93175" tIns="46550" rIns="93175" bIns="46550" anchor="b" anchorCtr="0">
            <a:noAutofit/>
          </a:bodyPr>
          <a:lstStyle/>
          <a:p>
            <a:pPr marL="0" marR="0" lvl="0" indent="0" algn="r" rtl="0">
              <a:spcBef>
                <a:spcPts val="0"/>
              </a:spcBef>
              <a:buSzPct val="25000"/>
              <a:buNone/>
            </a:pPr>
            <a:r>
              <a:rPr lang="en-US" sz="1300" b="0" i="0" u="none" strike="noStrike" cap="none" baseline="0"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1210112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6" name="Shape 526"/>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dirty="0">
                <a:solidFill>
                  <a:schemeClr val="tx1"/>
                </a:solidFill>
                <a:latin typeface="Calibri" panose="020F0502020204030204" pitchFamily="34" charset="0"/>
              </a:rPr>
              <a:t>Big Idea:  Quick visual reminder of the shift</a:t>
            </a:r>
            <a:r>
              <a:rPr lang="en-US" baseline="0" dirty="0">
                <a:solidFill>
                  <a:schemeClr val="tx1"/>
                </a:solidFill>
                <a:latin typeface="Calibri" panose="020F0502020204030204" pitchFamily="34" charset="0"/>
              </a:rPr>
              <a:t> of Focus</a:t>
            </a:r>
          </a:p>
          <a:p>
            <a:pPr>
              <a:spcBef>
                <a:spcPts val="0"/>
              </a:spcBef>
              <a:buNone/>
            </a:pPr>
            <a:endParaRPr lang="en-US" baseline="0" dirty="0">
              <a:solidFill>
                <a:schemeClr val="tx1"/>
              </a:solidFill>
              <a:latin typeface="Calibri" panose="020F0502020204030204" pitchFamily="34" charset="0"/>
            </a:endParaRPr>
          </a:p>
          <a:p>
            <a:pPr>
              <a:spcBef>
                <a:spcPts val="0"/>
              </a:spcBef>
              <a:buNone/>
            </a:pPr>
            <a:r>
              <a:rPr lang="en-US"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&lt;Ask:  What does this tell you about the shift of Focus?&gt;</a:t>
            </a:r>
            <a:r>
              <a:rPr lang="en-US" b="1" baseline="0" dirty="0">
                <a:solidFill>
                  <a:schemeClr val="tx1"/>
                </a:solidFill>
                <a:latin typeface="Calibri" panose="020F0502020204030204" pitchFamily="34" charset="0"/>
              </a:rPr>
              <a:t>&lt;2 minutes&gt; </a:t>
            </a:r>
            <a:endParaRPr b="1" dirty="0">
              <a:solidFill>
                <a:schemeClr val="tx1"/>
              </a:solidFill>
              <a:latin typeface="Calibri" panose="020F0502020204030204" pitchFamily="34" charset="0"/>
            </a:endParaRPr>
          </a:p>
        </p:txBody>
      </p:sp>
      <p:sp>
        <p:nvSpPr>
          <p:cNvPr id="527" name="Shape 527"/>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11</a:t>
            </a:fld>
            <a:endParaRPr lang="en-US" dirty="0"/>
          </a:p>
        </p:txBody>
      </p:sp>
    </p:spTree>
    <p:extLst>
      <p:ext uri="{BB962C8B-B14F-4D97-AF65-F5344CB8AC3E}">
        <p14:creationId xmlns:p14="http://schemas.microsoft.com/office/powerpoint/2010/main" val="1356931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4" name="Shape 534"/>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Big Idea: Review of the shift of Focus.</a:t>
            </a:r>
          </a:p>
          <a:p>
            <a:pPr marL="177800" marR="0" lvl="0" indent="-114300" algn="l" rtl="0">
              <a:lnSpc>
                <a:spcPct val="80000"/>
              </a:lnSpc>
              <a:spcBef>
                <a:spcPts val="0"/>
              </a:spcBef>
              <a:spcAft>
                <a:spcPts val="0"/>
              </a:spcAft>
              <a:buClr>
                <a:schemeClr val="dk1"/>
              </a:buClr>
              <a:buFont typeface="Arial"/>
              <a:buNone/>
            </a:pPr>
            <a:endParaRPr sz="1200" b="0" i="0" u="none" strike="noStrike" cap="none" baseline="0" dirty="0">
              <a:solidFill>
                <a:schemeClr val="tx1"/>
              </a:solidFill>
              <a:latin typeface="Calibri" panose="020F0502020204030204" pitchFamily="34" charset="0"/>
              <a:ea typeface="Arial"/>
              <a:cs typeface="Arial"/>
              <a:sym typeface="Arial"/>
            </a:endParaRPr>
          </a:p>
          <a:p>
            <a:pPr marL="6350" marR="0" lvl="0" indent="0" algn="l" rtl="0">
              <a:lnSpc>
                <a:spcPct val="80000"/>
              </a:lnSpc>
              <a:spcBef>
                <a:spcPts val="0"/>
              </a:spcBef>
              <a:spcAft>
                <a:spcPts val="0"/>
              </a:spcAft>
              <a:buClr>
                <a:schemeClr val="dk1"/>
              </a:buClr>
              <a:buSzPct val="100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Talking Points: (corresponds to each bullet on the slide)</a:t>
            </a:r>
          </a:p>
          <a:p>
            <a:pPr marL="171450" marR="0" lvl="0" indent="-171450" algn="l" defTabSz="914400" rtl="0" eaLnBrk="1" fontAlgn="auto" latinLnBrk="0" hangingPunct="1">
              <a:lnSpc>
                <a:spcPct val="114000"/>
              </a:lnSpc>
              <a:spcBef>
                <a:spcPts val="0"/>
              </a:spcBef>
              <a:spcAft>
                <a:spcPts val="0"/>
              </a:spcAft>
              <a:buClr>
                <a:schemeClr val="dk1"/>
              </a:buClr>
              <a:buSzPct val="100000"/>
              <a:buFont typeface="Calibri" panose="020F0502020204030204" pitchFamily="34" charset="0"/>
              <a:buChar char="-"/>
              <a:tabLst/>
              <a:defRPr/>
            </a:pPr>
            <a:r>
              <a:rPr lang="en-US" sz="1200" dirty="0">
                <a:solidFill>
                  <a:schemeClr val="tx1"/>
                </a:solidFill>
                <a:latin typeface="Calibri" panose="020F0502020204030204" pitchFamily="34" charset="0"/>
              </a:rPr>
              <a:t>Significantly narrow the scope of content and deepen how time and energy is spent in the math classroom. </a:t>
            </a:r>
            <a:r>
              <a:rPr lang="en-US" sz="1200" dirty="0">
                <a:solidFill>
                  <a:schemeClr val="tx1"/>
                </a:solidFill>
                <a:latin typeface="Calibri" panose="020F0502020204030204" pitchFamily="34" charset="0"/>
                <a:ea typeface="Calibri"/>
                <a:cs typeface="Calibri"/>
                <a:sym typeface="Calibri"/>
              </a:rPr>
              <a:t>This is that notion of “the power of the eraser.” We don’t focus and do less just to do less; we focus to allow the time to go more deeply into content.  </a:t>
            </a:r>
          </a:p>
          <a:p>
            <a:pPr marL="171450" marR="0" lvl="0" indent="-171450" algn="l" defTabSz="914400" rtl="0" eaLnBrk="1" fontAlgn="auto" latinLnBrk="0" hangingPunct="1">
              <a:lnSpc>
                <a:spcPct val="114000"/>
              </a:lnSpc>
              <a:spcBef>
                <a:spcPts val="0"/>
              </a:spcBef>
              <a:spcAft>
                <a:spcPts val="0"/>
              </a:spcAft>
              <a:buClr>
                <a:schemeClr val="dk1"/>
              </a:buClr>
              <a:buSzPct val="100000"/>
              <a:buFont typeface="Calibri" panose="020F0502020204030204" pitchFamily="34" charset="0"/>
              <a:buChar char="-"/>
              <a:tabLst/>
              <a:defRPr/>
            </a:pPr>
            <a:r>
              <a:rPr lang="en-US" sz="1200" dirty="0">
                <a:solidFill>
                  <a:schemeClr val="tx1"/>
                </a:solidFill>
                <a:latin typeface="Calibri" panose="020F0502020204030204" pitchFamily="34" charset="0"/>
              </a:rPr>
              <a:t>Focus deeply on what is emphasized in the Standards, so that students gain strong foundations. </a:t>
            </a:r>
            <a:r>
              <a:rPr lang="en-US" sz="1200" dirty="0">
                <a:solidFill>
                  <a:schemeClr val="tx1"/>
                </a:solidFill>
                <a:latin typeface="Calibri" panose="020F0502020204030204" pitchFamily="34" charset="0"/>
                <a:ea typeface="Calibri"/>
                <a:cs typeface="Calibri"/>
                <a:sym typeface="Calibri"/>
              </a:rPr>
              <a:t>Rather than skating through a lot of topics</a:t>
            </a:r>
            <a:r>
              <a:rPr lang="en-US" sz="1200" baseline="0" dirty="0">
                <a:solidFill>
                  <a:schemeClr val="tx1"/>
                </a:solidFill>
                <a:latin typeface="Calibri" panose="020F0502020204030204" pitchFamily="34" charset="0"/>
                <a:ea typeface="Calibri"/>
                <a:cs typeface="Calibri"/>
                <a:sym typeface="Calibri"/>
              </a:rPr>
              <a:t> (</a:t>
            </a:r>
            <a:r>
              <a:rPr lang="en-US" sz="1200" dirty="0">
                <a:solidFill>
                  <a:schemeClr val="tx1"/>
                </a:solidFill>
                <a:latin typeface="Calibri" panose="020F0502020204030204" pitchFamily="34" charset="0"/>
                <a:ea typeface="Calibri"/>
                <a:cs typeface="Calibri"/>
                <a:sym typeface="Calibri"/>
              </a:rPr>
              <a:t>covering the curriculum),</a:t>
            </a:r>
            <a:r>
              <a:rPr lang="en-US" sz="1200" baseline="0" dirty="0">
                <a:solidFill>
                  <a:schemeClr val="tx1"/>
                </a:solidFill>
                <a:latin typeface="Calibri" panose="020F0502020204030204" pitchFamily="34" charset="0"/>
                <a:ea typeface="Calibri"/>
                <a:cs typeface="Calibri"/>
                <a:sym typeface="Calibri"/>
              </a:rPr>
              <a:t> </a:t>
            </a:r>
            <a:r>
              <a:rPr lang="en-US" sz="1200" dirty="0">
                <a:solidFill>
                  <a:schemeClr val="tx1"/>
                </a:solidFill>
                <a:latin typeface="Calibri" panose="020F0502020204030204" pitchFamily="34" charset="0"/>
                <a:ea typeface="Calibri"/>
                <a:cs typeface="Calibri"/>
                <a:sym typeface="Calibri"/>
              </a:rPr>
              <a:t>there are fewer topics on the list–</a:t>
            </a:r>
            <a:r>
              <a:rPr lang="en-US" sz="1200" baseline="0" dirty="0">
                <a:solidFill>
                  <a:schemeClr val="tx1"/>
                </a:solidFill>
                <a:latin typeface="Calibri" panose="020F0502020204030204" pitchFamily="34" charset="0"/>
                <a:ea typeface="Calibri"/>
                <a:cs typeface="Calibri"/>
                <a:sym typeface="Calibri"/>
              </a:rPr>
              <a:t> but </a:t>
            </a:r>
            <a:r>
              <a:rPr lang="en-US" sz="1200" dirty="0">
                <a:solidFill>
                  <a:schemeClr val="tx1"/>
                </a:solidFill>
                <a:latin typeface="Calibri" panose="020F0502020204030204" pitchFamily="34" charset="0"/>
                <a:ea typeface="Calibri"/>
                <a:cs typeface="Calibri"/>
                <a:sym typeface="Calibri"/>
              </a:rPr>
              <a:t>the expectations in those topics are much deeper.  Without focus, deep understanding of core math concepts for all students cannot be realized.</a:t>
            </a:r>
            <a:r>
              <a:rPr lang="en-US" sz="1200" baseline="0" dirty="0">
                <a:solidFill>
                  <a:schemeClr val="tx1"/>
                </a:solidFill>
                <a:latin typeface="Calibri" panose="020F0502020204030204" pitchFamily="34" charset="0"/>
                <a:ea typeface="Calibri"/>
                <a:cs typeface="Calibri"/>
                <a:sym typeface="Calibri"/>
              </a:rPr>
              <a:t> Relate to Algebra and HS graduation.</a:t>
            </a:r>
            <a:endParaRPr lang="en-US" sz="1200" baseline="0" dirty="0">
              <a:solidFill>
                <a:schemeClr val="tx1"/>
              </a:solidFill>
              <a:latin typeface="Calibri" panose="020F0502020204030204" pitchFamily="34" charset="0"/>
              <a:ea typeface="+mn-ea"/>
              <a:cs typeface="+mn-cs"/>
              <a:sym typeface="Calibri"/>
            </a:endParaRPr>
          </a:p>
          <a:p>
            <a:pPr marL="171450" marR="0" lvl="0" indent="-171450" algn="l" defTabSz="914400" rtl="0" eaLnBrk="1" fontAlgn="auto" latinLnBrk="0" hangingPunct="1">
              <a:lnSpc>
                <a:spcPct val="114000"/>
              </a:lnSpc>
              <a:spcBef>
                <a:spcPts val="0"/>
              </a:spcBef>
              <a:spcAft>
                <a:spcPts val="0"/>
              </a:spcAft>
              <a:buClr>
                <a:schemeClr val="dk1"/>
              </a:buClr>
              <a:buSzPct val="100000"/>
              <a:buFont typeface="Calibri" panose="020F0502020204030204" pitchFamily="34" charset="0"/>
              <a:buChar char="-"/>
              <a:tabLst/>
              <a:defRPr/>
            </a:pPr>
            <a:r>
              <a:rPr lang="en-US" sz="1200" dirty="0">
                <a:solidFill>
                  <a:schemeClr val="tx1"/>
                </a:solidFill>
                <a:latin typeface="Calibri" panose="020F0502020204030204" pitchFamily="34" charset="0"/>
              </a:rPr>
              <a:t>Move away from "mile wide, inch deep" curricula. </a:t>
            </a:r>
            <a:r>
              <a:rPr lang="en-US" sz="1200" dirty="0">
                <a:solidFill>
                  <a:schemeClr val="tx1"/>
                </a:solidFill>
                <a:latin typeface="Calibri" panose="020F0502020204030204" pitchFamily="34" charset="0"/>
                <a:ea typeface="Calibri"/>
                <a:cs typeface="Calibri"/>
                <a:sym typeface="Calibri"/>
              </a:rPr>
              <a:t>Many math teachers in the U.S. can relate to a “mile wide, inch deep” curriculum where instruction feels rushed.  Prior to CCSSM, teachers might even realize that students don’t have a solid understanding and move on anyway, due to the pressure to cover everything.  </a:t>
            </a:r>
          </a:p>
          <a:p>
            <a:pPr marL="171450" marR="0" lvl="0" indent="-171450" algn="l" defTabSz="914400" rtl="0" eaLnBrk="1" fontAlgn="auto" latinLnBrk="0" hangingPunct="1">
              <a:lnSpc>
                <a:spcPct val="114000"/>
              </a:lnSpc>
              <a:spcBef>
                <a:spcPts val="0"/>
              </a:spcBef>
              <a:spcAft>
                <a:spcPts val="0"/>
              </a:spcAft>
              <a:buClr>
                <a:schemeClr val="dk1"/>
              </a:buClr>
              <a:buSzPct val="100000"/>
              <a:buFont typeface="Calibri" panose="020F0502020204030204" pitchFamily="34" charset="0"/>
              <a:buChar char="-"/>
              <a:tabLst/>
              <a:defRPr/>
            </a:pPr>
            <a:r>
              <a:rPr lang="en-US" sz="1200" dirty="0">
                <a:solidFill>
                  <a:schemeClr val="tx1"/>
                </a:solidFill>
                <a:latin typeface="Calibri" panose="020F0502020204030204" pitchFamily="34" charset="0"/>
              </a:rPr>
              <a:t>“Less topic coverage can be associated with higher scores on those topics covered because students have more time to master the content that is taught.”</a:t>
            </a:r>
            <a:r>
              <a:rPr lang="en-US" sz="1200" baseline="0" dirty="0">
                <a:solidFill>
                  <a:schemeClr val="tx1"/>
                </a:solidFill>
                <a:latin typeface="Calibri" panose="020F0502020204030204" pitchFamily="34" charset="0"/>
              </a:rPr>
              <a:t> </a:t>
            </a:r>
            <a:r>
              <a:rPr lang="en-US" sz="1200" dirty="0">
                <a:solidFill>
                  <a:schemeClr val="tx1"/>
                </a:solidFill>
                <a:latin typeface="Calibri" panose="020F0502020204030204" pitchFamily="34" charset="0"/>
              </a:rPr>
              <a:t>-Ginsburg, et al., 2005</a:t>
            </a:r>
          </a:p>
          <a:p>
            <a:pPr marL="171450" marR="0" lvl="0" indent="-171450" algn="l" defTabSz="914400" rtl="0" eaLnBrk="1" fontAlgn="auto" latinLnBrk="0" hangingPunct="1">
              <a:lnSpc>
                <a:spcPct val="114000"/>
              </a:lnSpc>
              <a:spcBef>
                <a:spcPts val="0"/>
              </a:spcBef>
              <a:spcAft>
                <a:spcPts val="0"/>
              </a:spcAft>
              <a:buClr>
                <a:schemeClr val="dk1"/>
              </a:buClr>
              <a:buSzPct val="100000"/>
              <a:buFont typeface="Calibri" panose="020F0502020204030204" pitchFamily="34" charset="0"/>
              <a:buChar char="-"/>
              <a:tabLst/>
              <a:defRPr/>
            </a:pPr>
            <a:r>
              <a:rPr lang="en-US" sz="1200" i="1" dirty="0">
                <a:solidFill>
                  <a:schemeClr val="tx1"/>
                </a:solidFill>
                <a:latin typeface="Calibri" panose="020F0502020204030204" pitchFamily="34" charset="0"/>
                <a:ea typeface="Calibri"/>
                <a:cs typeface="Calibri"/>
                <a:sym typeface="Calibri"/>
              </a:rPr>
              <a:t>(Summary</a:t>
            </a:r>
            <a:r>
              <a:rPr lang="en-US" sz="1200" i="1" baseline="0" dirty="0">
                <a:solidFill>
                  <a:schemeClr val="tx1"/>
                </a:solidFill>
                <a:latin typeface="Calibri" panose="020F0502020204030204" pitchFamily="34" charset="0"/>
                <a:ea typeface="Calibri"/>
                <a:cs typeface="Calibri"/>
                <a:sym typeface="Calibri"/>
              </a:rPr>
              <a:t> information for the slide.)  </a:t>
            </a:r>
            <a:r>
              <a:rPr lang="en-US" sz="1200" dirty="0">
                <a:solidFill>
                  <a:schemeClr val="tx1"/>
                </a:solidFill>
                <a:latin typeface="Calibri" panose="020F0502020204030204" pitchFamily="34" charset="0"/>
                <a:ea typeface="Calibri"/>
                <a:cs typeface="Calibri"/>
                <a:sym typeface="Calibri"/>
              </a:rPr>
              <a:t>The Trends in International Math and Science Study (TIMSS) not only ranks assessment performance of many industrialized nations, but also analyzes the education systems of those countries.  It showed that curriculum in the U.S. “covers” far more topics than those countries that significantly outperform us. In fact, the TIMSS study revealed that in grade 4, high scoring Hong Kong covered only 52% of the topics assessed in TIMSS. However, the U.S., on average, covered 83%. In the U.S. we have been covering more topics with the net result of learning less about them. In essence, we need to “go slow to go fast”- when students have a deep understanding</a:t>
            </a:r>
            <a:r>
              <a:rPr lang="en-US" sz="1200" baseline="0" dirty="0">
                <a:solidFill>
                  <a:schemeClr val="tx1"/>
                </a:solidFill>
                <a:latin typeface="Calibri" panose="020F0502020204030204" pitchFamily="34" charset="0"/>
                <a:ea typeface="Calibri"/>
                <a:cs typeface="Calibri"/>
                <a:sym typeface="Calibri"/>
              </a:rPr>
              <a:t> of major topics, they are able to make connections and figure out problems, even those they haven’t been explicitly taught. </a:t>
            </a:r>
            <a:endParaRPr lang="en-US" sz="1200" dirty="0">
              <a:solidFill>
                <a:schemeClr val="tx1"/>
              </a:solidFill>
              <a:latin typeface="Calibri" panose="020F0502020204030204" pitchFamily="34" charset="0"/>
              <a:ea typeface="Calibri"/>
              <a:cs typeface="Calibri"/>
              <a:sym typeface="Calibri"/>
            </a:endParaRPr>
          </a:p>
          <a:p>
            <a:pPr marL="0" lvl="0" indent="0" rtl="0">
              <a:lnSpc>
                <a:spcPct val="114000"/>
              </a:lnSpc>
              <a:spcBef>
                <a:spcPts val="1200"/>
              </a:spcBef>
              <a:buClr>
                <a:schemeClr val="dk1"/>
              </a:buClr>
              <a:buSzPct val="100000"/>
              <a:buFont typeface="Arial"/>
              <a:buNone/>
            </a:pPr>
            <a:endParaRPr lang="en-US" sz="1200" dirty="0">
              <a:solidFill>
                <a:schemeClr val="tx1"/>
              </a:solidFill>
              <a:latin typeface="Calibri" panose="020F0502020204030204" pitchFamily="34" charset="0"/>
            </a:endParaRPr>
          </a:p>
        </p:txBody>
      </p:sp>
      <p:sp>
        <p:nvSpPr>
          <p:cNvPr id="535" name="Shape 535"/>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12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4075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1" name="Shape 541"/>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dirty="0">
                <a:solidFill>
                  <a:schemeClr val="tx1"/>
                </a:solidFill>
                <a:latin typeface="Calibri" panose="020F0502020204030204" pitchFamily="34" charset="0"/>
              </a:rPr>
              <a:t>Big Idea:  Quick visual reminder of the shift</a:t>
            </a:r>
            <a:r>
              <a:rPr lang="en-US" baseline="0" dirty="0">
                <a:solidFill>
                  <a:schemeClr val="tx1"/>
                </a:solidFill>
                <a:latin typeface="Calibri" panose="020F0502020204030204" pitchFamily="34" charset="0"/>
              </a:rPr>
              <a:t> of Coherence</a:t>
            </a:r>
          </a:p>
          <a:p>
            <a:pPr>
              <a:spcBef>
                <a:spcPts val="0"/>
              </a:spcBef>
              <a:buNone/>
            </a:pPr>
            <a:endParaRPr lang="en-US" baseline="0" dirty="0">
              <a:solidFill>
                <a:schemeClr val="tx1"/>
              </a:solidFill>
              <a:latin typeface="Calibri" panose="020F0502020204030204" pitchFamily="34" charset="0"/>
            </a:endParaRPr>
          </a:p>
          <a:p>
            <a:pPr>
              <a:spcBef>
                <a:spcPts val="0"/>
              </a:spcBef>
              <a:buNone/>
            </a:pPr>
            <a:r>
              <a:rPr lang="en-US"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&lt;Ask:  What does this tell you about the shift of Coherence?&gt; </a:t>
            </a:r>
            <a:r>
              <a:rPr lang="en-US" b="1" baseline="0" dirty="0">
                <a:solidFill>
                  <a:schemeClr val="tx1"/>
                </a:solidFill>
                <a:latin typeface="Calibri" panose="020F0502020204030204" pitchFamily="34" charset="0"/>
              </a:rPr>
              <a:t>&lt;2 minutes&gt;</a:t>
            </a:r>
            <a:endParaRPr lang="en-US" dirty="0">
              <a:solidFill>
                <a:schemeClr val="tx1"/>
              </a:solidFill>
              <a:latin typeface="Calibri" panose="020F0502020204030204" pitchFamily="34" charset="0"/>
            </a:endParaRPr>
          </a:p>
          <a:p>
            <a:pPr>
              <a:spcBef>
                <a:spcPts val="0"/>
              </a:spcBef>
              <a:buNone/>
            </a:pPr>
            <a:endParaRPr dirty="0">
              <a:solidFill>
                <a:schemeClr val="tx1"/>
              </a:solidFill>
            </a:endParaRPr>
          </a:p>
        </p:txBody>
      </p:sp>
      <p:sp>
        <p:nvSpPr>
          <p:cNvPr id="542" name="Shape 542"/>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13</a:t>
            </a:fld>
            <a:endParaRPr lang="en-US" dirty="0"/>
          </a:p>
        </p:txBody>
      </p:sp>
    </p:spTree>
    <p:extLst>
      <p:ext uri="{BB962C8B-B14F-4D97-AF65-F5344CB8AC3E}">
        <p14:creationId xmlns:p14="http://schemas.microsoft.com/office/powerpoint/2010/main" val="23168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9" name="Shape 549"/>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Big Idea:  Review of the shift of Coherence</a:t>
            </a:r>
          </a:p>
          <a:p>
            <a:pPr marL="177800" marR="0" lvl="0" indent="-114300" algn="l" rtl="0">
              <a:lnSpc>
                <a:spcPct val="80000"/>
              </a:lnSpc>
              <a:spcBef>
                <a:spcPts val="0"/>
              </a:spcBef>
              <a:spcAft>
                <a:spcPts val="0"/>
              </a:spcAft>
              <a:buClr>
                <a:schemeClr val="dk1"/>
              </a:buClr>
              <a:buFont typeface="Arial"/>
              <a:buNone/>
            </a:pPr>
            <a:endParaRPr sz="1200" b="0" i="0" u="none" strike="noStrike" cap="none" baseline="0" dirty="0">
              <a:solidFill>
                <a:schemeClr val="tx1"/>
              </a:solidFill>
              <a:latin typeface="Calibri" panose="020F0502020204030204" pitchFamily="34" charset="0"/>
              <a:ea typeface="Arial"/>
              <a:cs typeface="Arial"/>
              <a:sym typeface="Arial"/>
            </a:endParaRPr>
          </a:p>
          <a:p>
            <a:pPr marL="6350" marR="0" lvl="0" indent="0" algn="l" rtl="0">
              <a:lnSpc>
                <a:spcPct val="80000"/>
              </a:lnSpc>
              <a:spcBef>
                <a:spcPts val="0"/>
              </a:spcBef>
              <a:spcAft>
                <a:spcPts val="0"/>
              </a:spcAft>
              <a:buClr>
                <a:schemeClr val="dk1"/>
              </a:buClr>
              <a:buSzPct val="100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Talking Points: (corresponds to each bullet on the slide)</a:t>
            </a:r>
          </a:p>
          <a:p>
            <a:pPr marL="171450" lvl="0" indent="-171450" rtl="0">
              <a:lnSpc>
                <a:spcPct val="114000"/>
              </a:lnSpc>
              <a:spcBef>
                <a:spcPts val="0"/>
              </a:spcBef>
              <a:buClr>
                <a:schemeClr val="dk1"/>
              </a:buClr>
              <a:buSzPct val="100000"/>
              <a:buFont typeface="Calibri" panose="020F0502020204030204" pitchFamily="34" charset="0"/>
              <a:buChar char="-"/>
            </a:pPr>
            <a:r>
              <a:rPr lang="en-US" sz="1200" dirty="0">
                <a:solidFill>
                  <a:schemeClr val="tx1"/>
                </a:solidFill>
                <a:latin typeface="Calibri" panose="020F0502020204030204" pitchFamily="34" charset="0"/>
              </a:rPr>
              <a:t>There are two types of coherence required by the Standards:</a:t>
            </a:r>
            <a:r>
              <a:rPr lang="en-US" sz="1200" baseline="0" dirty="0">
                <a:solidFill>
                  <a:schemeClr val="tx1"/>
                </a:solidFill>
                <a:latin typeface="Calibri" panose="020F0502020204030204" pitchFamily="34" charset="0"/>
              </a:rPr>
              <a:t> </a:t>
            </a:r>
            <a:r>
              <a:rPr lang="en-US" sz="1200" dirty="0">
                <a:solidFill>
                  <a:schemeClr val="tx1"/>
                </a:solidFill>
                <a:latin typeface="Calibri" panose="020F0502020204030204" pitchFamily="34" charset="0"/>
              </a:rPr>
              <a:t>connecting topics within a given grade and connecting learning across grades.  Both of these enhance students’ understanding of mathematical concepts.</a:t>
            </a:r>
            <a:r>
              <a:rPr lang="en-US" sz="1200" baseline="0" dirty="0">
                <a:solidFill>
                  <a:schemeClr val="tx1"/>
                </a:solidFill>
                <a:latin typeface="Calibri" panose="020F0502020204030204" pitchFamily="34" charset="0"/>
              </a:rPr>
              <a:t> </a:t>
            </a:r>
            <a:r>
              <a:rPr lang="en-US" sz="1200" dirty="0">
                <a:solidFill>
                  <a:schemeClr val="tx1"/>
                </a:solidFill>
                <a:latin typeface="Calibri" panose="020F0502020204030204" pitchFamily="34" charset="0"/>
              </a:rPr>
              <a:t>The organization</a:t>
            </a:r>
            <a:r>
              <a:rPr lang="en-US" sz="1200" baseline="0" dirty="0">
                <a:solidFill>
                  <a:schemeClr val="tx1"/>
                </a:solidFill>
                <a:latin typeface="Calibri" panose="020F0502020204030204" pitchFamily="34" charset="0"/>
              </a:rPr>
              <a:t> of the Standards themselves build on previous learning, sometimes explicitly in the language of the cluster headings.</a:t>
            </a:r>
          </a:p>
          <a:p>
            <a:pPr marL="171450" lvl="0" indent="-171450" rtl="0">
              <a:lnSpc>
                <a:spcPct val="114000"/>
              </a:lnSpc>
              <a:spcBef>
                <a:spcPts val="0"/>
              </a:spcBef>
              <a:buClr>
                <a:schemeClr val="dk1"/>
              </a:buClr>
              <a:buSzPct val="100000"/>
              <a:buFont typeface="Calibri" panose="020F0502020204030204" pitchFamily="34" charset="0"/>
              <a:buChar char="-"/>
            </a:pPr>
            <a:r>
              <a:rPr lang="en-US" sz="1200" dirty="0">
                <a:solidFill>
                  <a:schemeClr val="tx1"/>
                </a:solidFill>
                <a:latin typeface="Calibri" panose="020F0502020204030204" pitchFamily="34" charset="0"/>
              </a:rPr>
              <a:t>Teachers</a:t>
            </a:r>
            <a:r>
              <a:rPr lang="en-US" sz="1200" baseline="0" dirty="0">
                <a:solidFill>
                  <a:schemeClr val="tx1"/>
                </a:solidFill>
                <a:latin typeface="Calibri" panose="020F0502020204030204" pitchFamily="34" charset="0"/>
              </a:rPr>
              <a:t> should be able to </a:t>
            </a:r>
            <a:r>
              <a:rPr lang="en-US" sz="1200" dirty="0">
                <a:solidFill>
                  <a:schemeClr val="tx1"/>
                </a:solidFill>
                <a:latin typeface="Calibri" panose="020F0502020204030204" pitchFamily="34" charset="0"/>
              </a:rPr>
              <a:t>count on conceptual understanding of core content and build on it.   Sometimes cluster headings</a:t>
            </a:r>
            <a:r>
              <a:rPr lang="en-US" sz="1200" baseline="0" dirty="0">
                <a:solidFill>
                  <a:schemeClr val="tx1"/>
                </a:solidFill>
                <a:latin typeface="Calibri" panose="020F0502020204030204" pitchFamily="34" charset="0"/>
              </a:rPr>
              <a:t> specifically state </a:t>
            </a:r>
            <a:r>
              <a:rPr lang="en-US" sz="1200" dirty="0">
                <a:solidFill>
                  <a:schemeClr val="tx1"/>
                </a:solidFill>
                <a:latin typeface="Calibri" panose="020F0502020204030204" pitchFamily="34" charset="0"/>
              </a:rPr>
              <a:t>that students are building on previous learning</a:t>
            </a:r>
            <a:r>
              <a:rPr lang="en-US" sz="1200" baseline="0" dirty="0">
                <a:solidFill>
                  <a:schemeClr val="tx1"/>
                </a:solidFill>
                <a:latin typeface="Calibri" panose="020F0502020204030204" pitchFamily="34" charset="0"/>
              </a:rPr>
              <a:t>, but even when it’s not explicitly named in a standard or cluster, connecting to previous learning is part of the design of the Standards. </a:t>
            </a:r>
            <a:r>
              <a:rPr lang="en-US" sz="1200" b="0" i="0" u="none" strike="noStrike" cap="none" baseline="0" dirty="0">
                <a:solidFill>
                  <a:schemeClr val="tx1"/>
                </a:solidFill>
                <a:latin typeface="Calibri" panose="020F0502020204030204" pitchFamily="34" charset="0"/>
                <a:ea typeface="Calibri"/>
                <a:cs typeface="Calibri"/>
                <a:sym typeface="Calibri"/>
              </a:rPr>
              <a:t>Typically, current math instructional materials spend as much as 25% of the instructional school year on reviewing and re-teaching previous grade level expectations, not as an extension but rather as a re-teaching which doesn’t leverage the coherence of mathematical ideas to focus on the important content.  This eliminates the idea for teachers that “it doesn’t really matter whether my students learned this topic, they will see it again next year.”</a:t>
            </a:r>
          </a:p>
          <a:p>
            <a:pPr marL="171450" lvl="0" indent="-171450" rtl="0">
              <a:lnSpc>
                <a:spcPct val="114000"/>
              </a:lnSpc>
              <a:spcBef>
                <a:spcPts val="0"/>
              </a:spcBef>
              <a:buClr>
                <a:schemeClr val="dk1"/>
              </a:buClr>
              <a:buSzPct val="100000"/>
              <a:buFont typeface="Calibri" panose="020F0502020204030204" pitchFamily="34" charset="0"/>
              <a:buChar char="-"/>
            </a:pPr>
            <a:r>
              <a:rPr lang="en-US" sz="1200" dirty="0">
                <a:solidFill>
                  <a:schemeClr val="tx1"/>
                </a:solidFill>
                <a:latin typeface="Calibri" panose="020F0502020204030204" pitchFamily="34" charset="0"/>
              </a:rPr>
              <a:t>Mathematics makes sense</a:t>
            </a:r>
            <a:r>
              <a:rPr lang="en-US" sz="1200" baseline="0" dirty="0">
                <a:solidFill>
                  <a:schemeClr val="tx1"/>
                </a:solidFill>
                <a:latin typeface="Calibri" panose="020F0502020204030204" pitchFamily="34" charset="0"/>
              </a:rPr>
              <a:t> – this is what high-performing mathematics get</a:t>
            </a:r>
            <a:r>
              <a:rPr lang="en-US" sz="1200" dirty="0">
                <a:solidFill>
                  <a:schemeClr val="tx1"/>
                </a:solidFill>
                <a:latin typeface="Calibri" panose="020F0502020204030204" pitchFamily="34" charset="0"/>
              </a:rPr>
              <a:t>.</a:t>
            </a:r>
            <a:r>
              <a:rPr lang="en-US" sz="1200" baseline="0" dirty="0">
                <a:solidFill>
                  <a:schemeClr val="tx1"/>
                </a:solidFill>
                <a:latin typeface="Calibri" panose="020F0502020204030204" pitchFamily="34" charset="0"/>
              </a:rPr>
              <a:t>  It </a:t>
            </a:r>
            <a:r>
              <a:rPr lang="en-US" sz="1200" b="0" i="0" u="none" strike="noStrike" cap="none" baseline="0" dirty="0">
                <a:solidFill>
                  <a:schemeClr val="tx1"/>
                </a:solidFill>
                <a:latin typeface="Calibri" panose="020F0502020204030204" pitchFamily="34" charset="0"/>
                <a:ea typeface="Calibri"/>
                <a:cs typeface="Calibri"/>
                <a:sym typeface="Calibri"/>
              </a:rPr>
              <a:t>speaks to the idea that math does not consist of a list of isolated topics, but the connectedness is what helps us make sense of math. </a:t>
            </a:r>
          </a:p>
          <a:p>
            <a:pPr marL="6350" marR="0" lvl="0" indent="0" algn="l" rtl="0">
              <a:lnSpc>
                <a:spcPct val="80000"/>
              </a:lnSpc>
              <a:spcBef>
                <a:spcPts val="0"/>
              </a:spcBef>
              <a:spcAft>
                <a:spcPts val="0"/>
              </a:spcAft>
              <a:buClr>
                <a:schemeClr val="dk1"/>
              </a:buClr>
              <a:buSzPct val="100000"/>
              <a:buFont typeface="Arial"/>
              <a:buNone/>
            </a:pPr>
            <a:endParaRPr lang="en-US" sz="1200" b="0" i="0" u="none" strike="noStrike" cap="none" baseline="0" dirty="0">
              <a:solidFill>
                <a:schemeClr val="tx1"/>
              </a:solidFill>
              <a:latin typeface="Calibri" panose="020F0502020204030204" pitchFamily="34" charset="0"/>
              <a:ea typeface="Arial"/>
              <a:cs typeface="Arial"/>
              <a:sym typeface="Arial"/>
            </a:endParaRPr>
          </a:p>
        </p:txBody>
      </p:sp>
      <p:sp>
        <p:nvSpPr>
          <p:cNvPr id="550" name="Shape 550"/>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14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99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6" name="Shape 556"/>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dirty="0">
                <a:solidFill>
                  <a:schemeClr val="tx1"/>
                </a:solidFill>
                <a:latin typeface="Calibri" panose="020F0502020204030204" pitchFamily="34" charset="0"/>
              </a:rPr>
              <a:t>Big Idea:  Quick visual reminder of the shift</a:t>
            </a:r>
            <a:r>
              <a:rPr lang="en-US" baseline="0" dirty="0">
                <a:solidFill>
                  <a:schemeClr val="tx1"/>
                </a:solidFill>
                <a:latin typeface="Calibri" panose="020F0502020204030204" pitchFamily="34" charset="0"/>
              </a:rPr>
              <a:t> of Rigor</a:t>
            </a:r>
          </a:p>
          <a:p>
            <a:pPr>
              <a:spcBef>
                <a:spcPts val="0"/>
              </a:spcBef>
              <a:buNone/>
            </a:pPr>
            <a:endParaRPr lang="en-US" baseline="0" dirty="0">
              <a:solidFill>
                <a:schemeClr val="tx1"/>
              </a:solidFill>
              <a:latin typeface="Calibri" panose="020F0502020204030204" pitchFamily="34" charset="0"/>
            </a:endParaRPr>
          </a:p>
          <a:p>
            <a:pPr>
              <a:spcBef>
                <a:spcPts val="0"/>
              </a:spcBef>
              <a:buNone/>
            </a:pPr>
            <a:r>
              <a:rPr lang="en-US"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&lt;Ask:  What does this tell you about the shift of Rigor?&gt; </a:t>
            </a:r>
            <a:r>
              <a:rPr lang="en-US" b="1" baseline="0" dirty="0">
                <a:solidFill>
                  <a:schemeClr val="tx1"/>
                </a:solidFill>
                <a:latin typeface="Calibri" panose="020F0502020204030204" pitchFamily="34" charset="0"/>
              </a:rPr>
              <a:t>&lt;2 minutes&gt;</a:t>
            </a:r>
            <a:endParaRPr lang="en-US" dirty="0">
              <a:solidFill>
                <a:schemeClr val="tx1"/>
              </a:solidFill>
              <a:latin typeface="Calibri" panose="020F0502020204030204" pitchFamily="34" charset="0"/>
            </a:endParaRPr>
          </a:p>
          <a:p>
            <a:pPr>
              <a:spcBef>
                <a:spcPts val="0"/>
              </a:spcBef>
              <a:buNone/>
            </a:pPr>
            <a:endParaRPr dirty="0">
              <a:solidFill>
                <a:schemeClr val="tx1"/>
              </a:solidFill>
            </a:endParaRPr>
          </a:p>
        </p:txBody>
      </p:sp>
      <p:sp>
        <p:nvSpPr>
          <p:cNvPr id="557" name="Shape 557"/>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15</a:t>
            </a:fld>
            <a:endParaRPr lang="en-US" dirty="0"/>
          </a:p>
        </p:txBody>
      </p:sp>
    </p:spTree>
    <p:extLst>
      <p:ext uri="{BB962C8B-B14F-4D97-AF65-F5344CB8AC3E}">
        <p14:creationId xmlns:p14="http://schemas.microsoft.com/office/powerpoint/2010/main" val="145397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4" name="Shape 564"/>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Big Idea: Review of the shift of Rigor</a:t>
            </a:r>
          </a:p>
          <a:p>
            <a:pPr marL="177800" marR="0" lvl="0" indent="-114300" algn="l" rtl="0">
              <a:lnSpc>
                <a:spcPct val="80000"/>
              </a:lnSpc>
              <a:spcBef>
                <a:spcPts val="0"/>
              </a:spcBef>
              <a:spcAft>
                <a:spcPts val="0"/>
              </a:spcAft>
              <a:buClr>
                <a:schemeClr val="dk1"/>
              </a:buClr>
              <a:buFont typeface="Arial"/>
              <a:buNone/>
            </a:pPr>
            <a:endParaRPr lang="en-US" sz="1200" b="0" i="0" u="none" strike="noStrike" cap="none" baseline="0" dirty="0">
              <a:solidFill>
                <a:schemeClr val="tx1"/>
              </a:solidFill>
              <a:latin typeface="Calibri" panose="020F0502020204030204" pitchFamily="34" charset="0"/>
              <a:ea typeface="Arial"/>
              <a:cs typeface="Arial"/>
              <a:sym typeface="Arial"/>
            </a:endParaRPr>
          </a:p>
          <a:p>
            <a:pPr marL="6350" marR="0" lvl="0" indent="0" algn="l" rtl="0">
              <a:lnSpc>
                <a:spcPct val="80000"/>
              </a:lnSpc>
              <a:spcBef>
                <a:spcPts val="0"/>
              </a:spcBef>
              <a:spcAft>
                <a:spcPts val="0"/>
              </a:spcAft>
              <a:buClr>
                <a:schemeClr val="dk1"/>
              </a:buClr>
              <a:buSzPct val="100000"/>
              <a:buFont typeface="Arial"/>
              <a:buNone/>
            </a:pPr>
            <a:r>
              <a:rPr lang="en-US" sz="1200" b="0" i="0" u="none" strike="noStrike" cap="none" baseline="0" dirty="0">
                <a:solidFill>
                  <a:schemeClr val="tx1"/>
                </a:solidFill>
                <a:latin typeface="Calibri" panose="020F0502020204030204" pitchFamily="34" charset="0"/>
                <a:ea typeface="Arial"/>
                <a:cs typeface="Arial"/>
                <a:sym typeface="Arial"/>
              </a:rPr>
              <a:t>Talking Points:</a:t>
            </a:r>
          </a:p>
          <a:p>
            <a:pPr marL="177800" marR="0" lvl="0" indent="-171450" algn="l" rtl="0">
              <a:lnSpc>
                <a:spcPct val="80000"/>
              </a:lnSpc>
              <a:spcBef>
                <a:spcPts val="0"/>
              </a:spcBef>
              <a:spcAft>
                <a:spcPts val="0"/>
              </a:spcAft>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Arial"/>
                <a:cs typeface="Arial"/>
                <a:sym typeface="Arial"/>
              </a:rPr>
              <a:t>Although rigor has a lot of uses in education, there is a very precise definition in the CCSS and what they require.</a:t>
            </a:r>
          </a:p>
          <a:p>
            <a:pPr marL="177800" marR="0" lvl="0" indent="-171450" algn="l" rtl="0">
              <a:lnSpc>
                <a:spcPct val="80000"/>
              </a:lnSpc>
              <a:spcBef>
                <a:spcPts val="0"/>
              </a:spcBef>
              <a:spcAft>
                <a:spcPts val="0"/>
              </a:spcAft>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Calibri"/>
                <a:sym typeface="Calibri"/>
              </a:rPr>
              <a:t>In the context of the Common Core State Standards, rigor means pursuing conceptual understanding, procedural skill and fluency, and application as they are called for in the Standards.</a:t>
            </a:r>
          </a:p>
          <a:p>
            <a:pPr marL="177800" marR="0" lvl="0" indent="-171450" algn="l" rtl="0">
              <a:lnSpc>
                <a:spcPct val="80000"/>
              </a:lnSpc>
              <a:spcBef>
                <a:spcPts val="0"/>
              </a:spcBef>
              <a:spcAft>
                <a:spcPts val="0"/>
              </a:spcAft>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Calibri"/>
                <a:sym typeface="Calibri"/>
              </a:rPr>
              <a:t>It is about the depth of what is expected in the Standards, and also about what one should expect to see in instructional materials. </a:t>
            </a:r>
          </a:p>
          <a:p>
            <a:pPr marL="177800" marR="0" lvl="0" indent="-171450" algn="l" rtl="0">
              <a:lnSpc>
                <a:spcPct val="80000"/>
              </a:lnSpc>
              <a:spcBef>
                <a:spcPts val="0"/>
              </a:spcBef>
              <a:spcAft>
                <a:spcPts val="0"/>
              </a:spcAft>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Calibri"/>
                <a:sym typeface="Calibri"/>
              </a:rPr>
              <a:t>Rigor in the CCSS speaks to the balance of three components and the fact that each requires specific attention in instructional materials. This doesn’t mean that it’s an equal amount of time in each lesson (20 min/20 min/20 min) but equal over the course of the year, as required by the Standards.</a:t>
            </a:r>
          </a:p>
          <a:p>
            <a:pPr marL="177800" marR="0" lvl="0" indent="-171450" algn="l" rtl="0">
              <a:lnSpc>
                <a:spcPct val="80000"/>
              </a:lnSpc>
              <a:spcBef>
                <a:spcPts val="0"/>
              </a:spcBef>
              <a:spcAft>
                <a:spcPts val="0"/>
              </a:spcAft>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Calibri"/>
                <a:sym typeface="Calibri"/>
              </a:rPr>
              <a:t>Often, bias comes into play when we think about rigor and whether a specific aspect is more important. However, the Standards require a balance of all 3 aspects. </a:t>
            </a:r>
            <a:endParaRPr lang="en-US" sz="1200" b="0" i="0" u="none" strike="noStrike" cap="none" baseline="0" dirty="0">
              <a:solidFill>
                <a:schemeClr val="tx1"/>
              </a:solidFill>
              <a:latin typeface="Calibri" panose="020F0502020204030204" pitchFamily="34" charset="0"/>
              <a:ea typeface="Arial"/>
              <a:cs typeface="Arial"/>
              <a:sym typeface="Arial"/>
            </a:endParaRPr>
          </a:p>
        </p:txBody>
      </p:sp>
      <p:sp>
        <p:nvSpPr>
          <p:cNvPr id="565" name="Shape 565"/>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16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819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This</a:t>
            </a:r>
            <a:r>
              <a:rPr lang="en-US" sz="1200" baseline="0" dirty="0">
                <a:solidFill>
                  <a:schemeClr val="tx1"/>
                </a:solidFill>
                <a:latin typeface="Calibri" panose="020F0502020204030204" pitchFamily="34" charset="0"/>
                <a:ea typeface="Calibri"/>
                <a:cs typeface="Calibri"/>
                <a:sym typeface="Calibri"/>
              </a:rPr>
              <a:t> activity provides an opportunity for participants to see all the metrics at once as well as to see how the metrics are organized into criteria. </a:t>
            </a:r>
          </a:p>
          <a:p>
            <a:pPr lvl="0" rtl="0">
              <a:spcBef>
                <a:spcPts val="0"/>
              </a:spcBef>
              <a:buClr>
                <a:schemeClr val="dk1"/>
              </a:buClr>
              <a:buSzPct val="25000"/>
              <a:buFont typeface="Calibri"/>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r>
              <a:rPr lang="en-US" sz="1200" b="1" i="0" u="none" strike="noStrike" cap="none" baseline="0" dirty="0">
                <a:solidFill>
                  <a:schemeClr val="tx1"/>
                </a:solidFill>
                <a:latin typeface="Calibri" panose="020F0502020204030204" pitchFamily="34" charset="0"/>
                <a:ea typeface="Arial"/>
                <a:cs typeface="Arial"/>
                <a:sym typeface="Arial"/>
              </a:rPr>
              <a:t>&lt;15-20 minutes&gt;</a:t>
            </a:r>
          </a:p>
          <a:p>
            <a:pPr marL="171450" lvl="0"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There are </a:t>
            </a:r>
            <a:r>
              <a:rPr lang="en-US" sz="1200" b="0" i="0" u="sng" strike="noStrike" cap="none" baseline="0" dirty="0">
                <a:solidFill>
                  <a:schemeClr val="tx1"/>
                </a:solidFill>
                <a:latin typeface="Calibri" panose="020F0502020204030204" pitchFamily="34" charset="0"/>
                <a:ea typeface="Calibri"/>
                <a:cs typeface="Arial"/>
                <a:sym typeface="Arial"/>
              </a:rPr>
              <a:t>14</a:t>
            </a:r>
            <a:r>
              <a:rPr lang="en-US" sz="1200" b="0" i="0" u="none" strike="noStrike" cap="none" baseline="0" dirty="0">
                <a:solidFill>
                  <a:schemeClr val="tx1"/>
                </a:solidFill>
                <a:latin typeface="Calibri" panose="020F0502020204030204" pitchFamily="34" charset="0"/>
                <a:ea typeface="Calibri"/>
                <a:cs typeface="Arial"/>
                <a:sym typeface="Arial"/>
              </a:rPr>
              <a:t> metrics in the IMET. </a:t>
            </a:r>
          </a:p>
          <a:p>
            <a:pPr marL="171450" lvl="0"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These aren’t just random things that a few people got together and named to be what a book should have to be CCSS-aligned. These metrics relate directly to the structure of the Standards: the call for focus and coherence, the balance of rigor in the Standards, as well as other features around the MP’s and accessibility. </a:t>
            </a:r>
          </a:p>
          <a:p>
            <a:pPr marL="171450" lvl="0"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Here are the metrics: sort them into the categories on the slide.  The goal of the activity is to read through all the metrics and get a sense of what is in the IMET and how the metrics are organized to reflect the shifts and major features of the Standards.</a:t>
            </a:r>
          </a:p>
          <a:p>
            <a:pPr marL="171450" lvl="0"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Remind participants: </a:t>
            </a:r>
          </a:p>
          <a:p>
            <a:pPr marL="628650" lvl="1"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Don’t use the IMET.</a:t>
            </a:r>
          </a:p>
          <a:p>
            <a:pPr marL="628650" lvl="1" indent="-171450" rtl="0">
              <a:spcBef>
                <a:spcPts val="0"/>
              </a:spcBef>
              <a:buClr>
                <a:schemeClr val="dk1"/>
              </a:buClr>
              <a:buSzPct val="25000"/>
              <a:buFont typeface="Calibri" panose="020F0502020204030204" pitchFamily="34" charset="0"/>
              <a:buChar char="-"/>
            </a:pPr>
            <a:r>
              <a:rPr lang="en-US" sz="1200" b="0" i="0" u="none" strike="noStrike" cap="none" baseline="0" dirty="0">
                <a:solidFill>
                  <a:schemeClr val="tx1"/>
                </a:solidFill>
                <a:latin typeface="Calibri" panose="020F0502020204030204" pitchFamily="34" charset="0"/>
                <a:ea typeface="Calibri"/>
                <a:cs typeface="Arial"/>
                <a:sym typeface="Arial"/>
              </a:rPr>
              <a:t>There is no prize; it’s not a competition. The point is to discuss the metrics  and learn together.</a:t>
            </a:r>
            <a:endParaRPr lang="en-US" sz="1200" dirty="0">
              <a:solidFill>
                <a:schemeClr val="tx1"/>
              </a:solidFill>
              <a:latin typeface="Calibri" panose="020F0502020204030204" pitchFamily="34" charset="0"/>
              <a:ea typeface="Calibri"/>
              <a:cs typeface="Calibri"/>
              <a:sym typeface="Calibri"/>
            </a:endParaRPr>
          </a:p>
          <a:p>
            <a:pPr marL="628650" lvl="1" indent="-171450" rtl="0">
              <a:spcBef>
                <a:spcPts val="0"/>
              </a:spcBef>
              <a:buClr>
                <a:schemeClr val="dk1"/>
              </a:buClr>
              <a:buSzPct val="25000"/>
              <a:buFontTx/>
              <a:buChar char="-"/>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Calibri"/>
              <a:buNone/>
            </a:pPr>
            <a:endParaRPr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571" name="Shape 5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2002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Debrief</a:t>
            </a:r>
            <a:r>
              <a:rPr lang="en-US" sz="1200" baseline="0" dirty="0">
                <a:solidFill>
                  <a:schemeClr val="tx1"/>
                </a:solidFill>
                <a:latin typeface="Calibri" panose="020F0502020204030204" pitchFamily="34" charset="0"/>
                <a:ea typeface="Calibri"/>
                <a:cs typeface="Calibri"/>
                <a:sym typeface="Calibri"/>
              </a:rPr>
              <a:t> the activity</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i="0" dirty="0">
                <a:solidFill>
                  <a:schemeClr val="tx1"/>
                </a:solidFill>
                <a:latin typeface="Calibri" panose="020F0502020204030204" pitchFamily="34" charset="0"/>
                <a:ea typeface="Calibri"/>
                <a:cs typeface="Calibri"/>
                <a:sym typeface="Calibri"/>
              </a:rPr>
              <a:t>Since the</a:t>
            </a:r>
            <a:r>
              <a:rPr lang="en-US" sz="1200" i="0" baseline="0" dirty="0">
                <a:solidFill>
                  <a:schemeClr val="tx1"/>
                </a:solidFill>
                <a:latin typeface="Calibri" panose="020F0502020204030204" pitchFamily="34" charset="0"/>
                <a:ea typeface="Calibri"/>
                <a:cs typeface="Calibri"/>
                <a:sym typeface="Calibri"/>
              </a:rPr>
              <a:t> point of the activity is for participants to build familiarity with the metrics of the IMET and how they are organized into criteria, discussion should focus on any ideas or questions that came up during the activity.  </a:t>
            </a:r>
            <a:endParaRPr lang="en-US" i="0" dirty="0">
              <a:solidFill>
                <a:schemeClr val="tx1"/>
              </a:solidFill>
              <a:latin typeface="Calibri" panose="020F050202020403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18</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86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Big Idea </a:t>
            </a:r>
            <a:r>
              <a:rPr lang="en-US" i="1" dirty="0"/>
              <a:t>(slides</a:t>
            </a:r>
            <a:r>
              <a:rPr lang="en-US" i="1" baseline="0" dirty="0"/>
              <a:t> 19 and 20)</a:t>
            </a:r>
            <a:r>
              <a:rPr lang="en-US" i="0" baseline="0" dirty="0"/>
              <a:t>:  Show how the IMET is organized</a:t>
            </a:r>
          </a:p>
          <a:p>
            <a:endParaRPr lang="en-US" i="0" baseline="0" dirty="0"/>
          </a:p>
          <a:p>
            <a:r>
              <a:rPr lang="en-US" i="0" baseline="0" dirty="0"/>
              <a:t>Talking Points:</a:t>
            </a:r>
          </a:p>
          <a:p>
            <a:pPr marL="171450" indent="-171450">
              <a:buFont typeface="Arial" panose="020B0604020202020204" pitchFamily="34" charset="0"/>
              <a:buChar char="-"/>
            </a:pPr>
            <a:r>
              <a:rPr lang="en-US" i="0" baseline="0" dirty="0"/>
              <a:t>This is an example of the overview page that is provided for each criterion of the IMET.</a:t>
            </a:r>
          </a:p>
          <a:p>
            <a:pPr marL="171450" indent="-171450">
              <a:buFont typeface="Arial" panose="020B0604020202020204" pitchFamily="34" charset="0"/>
              <a:buChar char="-"/>
            </a:pPr>
            <a:r>
              <a:rPr lang="en-US" i="0" baseline="0" dirty="0"/>
              <a:t>It includes a narrative description of the criterion, a list of materials that may be needed, a list of the metrics that make up the criterion, as well as information on how to score the criterion.</a:t>
            </a:r>
          </a:p>
          <a:p>
            <a:pPr marL="171450" indent="-171450">
              <a:buFont typeface="Arial" panose="020B0604020202020204" pitchFamily="34" charset="0"/>
              <a:buChar char="-"/>
            </a:pPr>
            <a:r>
              <a:rPr lang="en-US" i="0" baseline="0" dirty="0"/>
              <a:t>Reviewers should use these pages to understand each of the criteria before diving deep into the individual metrics.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502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8" name="Shape 458"/>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tx1"/>
                </a:solidFill>
                <a:latin typeface="Calibri"/>
                <a:ea typeface="Calibri"/>
                <a:cs typeface="Calibri"/>
                <a:sym typeface="Calibri"/>
              </a:rPr>
              <a:t>Big Idea: Why is this work important?</a:t>
            </a:r>
          </a:p>
          <a:p>
            <a:pPr marL="0" marR="0" lvl="0" indent="0" algn="l" rtl="0">
              <a:lnSpc>
                <a:spcPct val="100000"/>
              </a:lnSpc>
              <a:spcBef>
                <a:spcPts val="400"/>
              </a:spcBef>
              <a:spcAft>
                <a:spcPts val="0"/>
              </a:spcAft>
              <a:buClr>
                <a:schemeClr val="dk1"/>
              </a:buClr>
              <a:buFont typeface="Calibri"/>
              <a:buNone/>
            </a:pPr>
            <a:endParaRPr lang="en-US" sz="1200" b="0" i="0" u="none" strike="noStrike" cap="none" baseline="0" dirty="0">
              <a:solidFill>
                <a:schemeClr val="tx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Font typeface="Calibri"/>
              <a:buNone/>
            </a:pPr>
            <a:r>
              <a:rPr lang="en-US" sz="1200" b="0" i="0" u="none" strike="noStrike" cap="none" baseline="0" dirty="0">
                <a:solidFill>
                  <a:schemeClr val="tx1"/>
                </a:solidFill>
                <a:latin typeface="Calibri"/>
                <a:ea typeface="Calibri"/>
                <a:cs typeface="Calibri"/>
                <a:sym typeface="Calibri"/>
              </a:rPr>
              <a:t>Talking Points:</a:t>
            </a:r>
          </a:p>
          <a:p>
            <a:pPr marL="0" marR="0" lvl="0" indent="0" algn="l" defTabSz="914400" rtl="0" eaLnBrk="1" fontAlgn="auto" latinLnBrk="0" hangingPunct="1">
              <a:lnSpc>
                <a:spcPct val="100000"/>
              </a:lnSpc>
              <a:spcBef>
                <a:spcPts val="400"/>
              </a:spcBef>
              <a:spcAft>
                <a:spcPts val="0"/>
              </a:spcAft>
              <a:buClr>
                <a:schemeClr val="dk1"/>
              </a:buClr>
              <a:buSzTx/>
              <a:buFont typeface="Calibri"/>
              <a:buNone/>
              <a:tabLst/>
              <a:defRPr/>
            </a:pPr>
            <a:r>
              <a:rPr lang="en-US" sz="1200" dirty="0">
                <a:solidFill>
                  <a:schemeClr val="tx1"/>
                </a:solidFill>
                <a:latin typeface="Calibri"/>
                <a:ea typeface="Calibri"/>
                <a:cs typeface="Calibri"/>
                <a:sym typeface="Calibri"/>
              </a:rPr>
              <a:t>-   &lt;Have participants</a:t>
            </a:r>
            <a:r>
              <a:rPr lang="en-US" sz="1200" baseline="0" dirty="0">
                <a:solidFill>
                  <a:schemeClr val="tx1"/>
                </a:solidFill>
                <a:latin typeface="Calibri"/>
                <a:ea typeface="Calibri"/>
                <a:cs typeface="Calibri"/>
                <a:sym typeface="Calibri"/>
              </a:rPr>
              <a:t> read the quote.&gt; Ask: How many of you does this resonate with?</a:t>
            </a:r>
            <a:endParaRPr lang="en-US" sz="1200" b="0" i="0" u="none" strike="noStrike" cap="none" baseline="0" dirty="0">
              <a:solidFill>
                <a:schemeClr val="tx1"/>
              </a:solidFill>
              <a:latin typeface="Calibri"/>
              <a:ea typeface="Calibri"/>
              <a:cs typeface="Calibri"/>
              <a:sym typeface="Calibri"/>
            </a:endParaRPr>
          </a:p>
          <a:p>
            <a:pPr marL="171450" marR="0" lvl="0" indent="-171450" algn="l" rtl="0">
              <a:lnSpc>
                <a:spcPct val="100000"/>
              </a:lnSpc>
              <a:spcBef>
                <a:spcPts val="400"/>
              </a:spcBef>
              <a:spcAft>
                <a:spcPts val="0"/>
              </a:spcAft>
              <a:buClr>
                <a:schemeClr val="dk1"/>
              </a:buClr>
              <a:buFontTx/>
              <a:buChar char="-"/>
            </a:pPr>
            <a:r>
              <a:rPr lang="en-US" sz="1200" b="0" i="0" u="none" strike="noStrike" cap="none" baseline="0" dirty="0">
                <a:solidFill>
                  <a:schemeClr val="tx1"/>
                </a:solidFill>
                <a:latin typeface="Calibri"/>
                <a:ea typeface="Calibri"/>
                <a:cs typeface="Calibri"/>
                <a:sym typeface="Calibri"/>
              </a:rPr>
              <a:t>Instructional materials may be one of the most important factors in student learning.</a:t>
            </a:r>
          </a:p>
          <a:p>
            <a:pPr marL="171450" marR="0" lvl="0" indent="-171450" algn="l" rtl="0">
              <a:lnSpc>
                <a:spcPct val="100000"/>
              </a:lnSpc>
              <a:spcBef>
                <a:spcPts val="400"/>
              </a:spcBef>
              <a:spcAft>
                <a:spcPts val="0"/>
              </a:spcAft>
              <a:buClr>
                <a:schemeClr val="dk1"/>
              </a:buClr>
              <a:buFontTx/>
              <a:buChar char="-"/>
            </a:pPr>
            <a:r>
              <a:rPr lang="en-US" sz="1200" b="0" i="0" u="none" strike="noStrike" cap="none" baseline="0" dirty="0">
                <a:solidFill>
                  <a:schemeClr val="tx1"/>
                </a:solidFill>
                <a:latin typeface="Calibri"/>
                <a:ea typeface="Calibri"/>
                <a:cs typeface="Calibri"/>
                <a:sym typeface="Calibri"/>
              </a:rPr>
              <a:t>In moving to CCSS, the textbook is an important guide for teaching the standards, especially for new teachers, but also for more experienced teachers who are learning what the new standards mean.  That’s why it’s so important that instructional materials get it right!</a:t>
            </a:r>
          </a:p>
          <a:p>
            <a:pPr marL="171450" marR="0" lvl="0" indent="-171450" algn="l" rtl="0">
              <a:lnSpc>
                <a:spcPct val="100000"/>
              </a:lnSpc>
              <a:spcBef>
                <a:spcPts val="400"/>
              </a:spcBef>
              <a:spcAft>
                <a:spcPts val="0"/>
              </a:spcAft>
              <a:buClr>
                <a:schemeClr val="dk1"/>
              </a:buClr>
              <a:buFontTx/>
              <a:buChar char="-"/>
            </a:pPr>
            <a:endParaRPr lang="en-US" sz="1200" b="0" i="0" u="none" strike="noStrike" cap="none" baseline="0" dirty="0">
              <a:solidFill>
                <a:schemeClr val="tx1"/>
              </a:solidFill>
              <a:latin typeface="Calibri"/>
              <a:ea typeface="Calibri"/>
              <a:cs typeface="Calibri"/>
              <a:sym typeface="Calibri"/>
            </a:endParaRPr>
          </a:p>
          <a:p>
            <a:pPr marL="171450" marR="0" lvl="0" indent="-171450" algn="l" rtl="0">
              <a:lnSpc>
                <a:spcPct val="100000"/>
              </a:lnSpc>
              <a:spcBef>
                <a:spcPts val="400"/>
              </a:spcBef>
              <a:spcAft>
                <a:spcPts val="0"/>
              </a:spcAft>
              <a:buClr>
                <a:schemeClr val="dk1"/>
              </a:buClr>
              <a:buFontTx/>
              <a:buChar char="-"/>
            </a:pPr>
            <a:endParaRPr sz="1200" b="0" i="0" u="none" strike="noStrike" cap="none" baseline="0" dirty="0">
              <a:solidFill>
                <a:schemeClr val="tx1"/>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ct val="25000"/>
              <a:buFont typeface="Calibri"/>
              <a:buNone/>
            </a:pPr>
            <a:r>
              <a:rPr lang="en-US" sz="1200" b="0" i="0" u="none" strike="noStrike" cap="none" baseline="0" dirty="0">
                <a:solidFill>
                  <a:schemeClr val="tx1"/>
                </a:solidFill>
                <a:latin typeface="Calibri"/>
                <a:ea typeface="Calibri"/>
                <a:cs typeface="Calibri"/>
                <a:sym typeface="Calibri"/>
              </a:rPr>
              <a:t>Details: Quote is drawn from a Brookings Institution report from 2012, available here: http://www.brookings.edu/~/media/research/files/reports/2012/4/10%20curriculum%20chingos%20whitehurst/0410_curriculum_chingos_whitehurst.pdf </a:t>
            </a:r>
          </a:p>
        </p:txBody>
      </p:sp>
      <p:sp>
        <p:nvSpPr>
          <p:cNvPr id="459" name="Shape 459"/>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83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r>
              <a:rPr lang="en-US" dirty="0"/>
              <a:t>Big Idea </a:t>
            </a:r>
            <a:r>
              <a:rPr lang="en-US" i="1" dirty="0"/>
              <a:t>(slides</a:t>
            </a:r>
            <a:r>
              <a:rPr lang="en-US" i="1" baseline="0" dirty="0"/>
              <a:t> 19 and 20)</a:t>
            </a:r>
            <a:r>
              <a:rPr lang="en-US" i="0" baseline="0" dirty="0"/>
              <a:t>:  Show how the IMET is organized</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Talking Points: </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Criterion (either Non-Negotiable or Alignment is named at the top of the page).</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 metric, which you just sorted into criteria, is the indicator that is being rated.  (While NN1 only has one metric, every other criterion has multiple metrics that must be evaluated.)</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“How to find evidence” column provides information about where to look, examples and, often, a citation of a specific Publishers’ Criterion to look at for more information.</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Space for evidence sets the expectation that there should be copious evidence provided by reviewers.</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After evidence is collected, reviewers will check their rating for the metric.  This intentionally follows the collection of evidence.</a:t>
            </a:r>
          </a:p>
        </p:txBody>
      </p:sp>
      <p:sp>
        <p:nvSpPr>
          <p:cNvPr id="588" name="Shape 588"/>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20</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751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9" name="Shape 609"/>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endParaRPr dirty="0"/>
          </a:p>
        </p:txBody>
      </p:sp>
      <p:sp>
        <p:nvSpPr>
          <p:cNvPr id="610" name="Shape 610"/>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21</a:t>
            </a:fld>
            <a:endParaRPr lang="en-US" dirty="0"/>
          </a:p>
        </p:txBody>
      </p:sp>
    </p:spTree>
    <p:extLst>
      <p:ext uri="{BB962C8B-B14F-4D97-AF65-F5344CB8AC3E}">
        <p14:creationId xmlns:p14="http://schemas.microsoft.com/office/powerpoint/2010/main" val="60087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0" name="Shape 840"/>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Introduce Non-Negotiable</a:t>
            </a:r>
            <a:r>
              <a:rPr lang="en-US" sz="1200" baseline="0" dirty="0">
                <a:solidFill>
                  <a:schemeClr val="tx1"/>
                </a:solidFill>
                <a:latin typeface="Calibri" panose="020F0502020204030204" pitchFamily="34" charset="0"/>
                <a:ea typeface="Calibri"/>
                <a:cs typeface="Calibri"/>
                <a:sym typeface="Calibri"/>
              </a:rPr>
              <a:t> 1 and the associated metric</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The</a:t>
            </a:r>
            <a:r>
              <a:rPr lang="en-US" sz="1200" baseline="0" dirty="0">
                <a:solidFill>
                  <a:schemeClr val="tx1"/>
                </a:solidFill>
                <a:latin typeface="Calibri" panose="020F0502020204030204" pitchFamily="34" charset="0"/>
                <a:ea typeface="Calibri"/>
                <a:cs typeface="Calibri"/>
                <a:sym typeface="Calibri"/>
              </a:rPr>
              <a:t> first Criterion relates to the first Shift – focus.</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This is the only criterion with only one metric.</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Designed to be a very straightforward criterion, which can serve as a screening device to identify materials that may have major issues of alignment.</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The asterisk in the criterion makes clear that this criterion should not be expanded to look for more topics that are assessed early than those outlined in the metric.  In Non-Negotiable 2, reviewers will get more into other topics that may appear early.  Due to the nature of this metric as a gatekeeper, reviews should be limited to the named topics (which we’ll take a look at in a couple of slides).</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Calibri"/>
              <a:buNone/>
            </a:pPr>
            <a:endParaRPr dirty="0">
              <a:solidFill>
                <a:schemeClr val="tx1"/>
              </a:solidFill>
              <a:latin typeface="Calibri" panose="020F0502020204030204" pitchFamily="34" charset="0"/>
            </a:endParaRPr>
          </a:p>
          <a:p>
            <a:pPr marL="0" marR="0" lvl="0" indent="0" algn="l" rtl="0">
              <a:spcBef>
                <a:spcPts val="0"/>
              </a:spcBef>
              <a:buClr>
                <a:schemeClr val="dk1"/>
              </a:buClr>
              <a:buFont typeface="Calibri"/>
              <a:buNone/>
            </a:pPr>
            <a:endParaRPr sz="1200" dirty="0">
              <a:solidFill>
                <a:schemeClr val="tx1"/>
              </a:solidFill>
              <a:latin typeface="Calibri" panose="020F0502020204030204" pitchFamily="34" charset="0"/>
              <a:ea typeface="Calibri"/>
              <a:cs typeface="Calibri"/>
              <a:sym typeface="Calibri"/>
            </a:endParaRPr>
          </a:p>
        </p:txBody>
      </p:sp>
      <p:sp>
        <p:nvSpPr>
          <p:cNvPr id="841" name="Shape 841"/>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22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876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Shape 8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701041" y="4415791"/>
            <a:ext cx="5608319" cy="6568508"/>
          </a:xfrm>
          <a:prstGeom prst="rect">
            <a:avLst/>
          </a:prstGeom>
          <a:noFill/>
          <a:ln>
            <a:noFill/>
          </a:ln>
        </p:spPr>
        <p:txBody>
          <a:bodyPr lIns="93175" tIns="46550" rIns="93175" bIns="46550" anchor="t" anchorCtr="0">
            <a:noAutofit/>
          </a:bodyPr>
          <a:lstStyle/>
          <a:p>
            <a:pPr marL="285750" marR="0" lvl="0" indent="-285750" algn="l" rtl="0">
              <a:spcBef>
                <a:spcPts val="0"/>
              </a:spcBef>
              <a:buClr>
                <a:srgbClr val="000000"/>
              </a:buClr>
              <a:buSzPct val="25000"/>
              <a:buFont typeface="Arial"/>
              <a:buNone/>
            </a:pPr>
            <a:r>
              <a:rPr lang="en-US" sz="1200" b="0" i="0" u="none" strike="noStrike" cap="none" baseline="0" dirty="0">
                <a:solidFill>
                  <a:srgbClr val="000000"/>
                </a:solidFill>
                <a:latin typeface="Calibri" panose="020F0502020204030204" pitchFamily="34" charset="0"/>
                <a:ea typeface="Arial"/>
                <a:cs typeface="Arial"/>
                <a:sym typeface="Arial"/>
              </a:rPr>
              <a:t>Big Idea:  Use a visual to highlight the difference between </a:t>
            </a:r>
            <a:r>
              <a:rPr lang="en-US" sz="1200" b="0" i="0" u="none" strike="noStrike" cap="none" baseline="0" dirty="0">
                <a:solidFill>
                  <a:schemeClr val="dk1"/>
                </a:solidFill>
                <a:latin typeface="Calibri" panose="020F0502020204030204" pitchFamily="34" charset="0"/>
                <a:ea typeface="Arial"/>
                <a:cs typeface="Arial"/>
                <a:sym typeface="Arial"/>
              </a:rPr>
              <a:t>how math is taught in high-performing countries and how math was taught in the US</a:t>
            </a:r>
          </a:p>
          <a:p>
            <a:pPr marL="285750" marR="0" lvl="0" indent="-285750" algn="l" rtl="0">
              <a:spcBef>
                <a:spcPts val="0"/>
              </a:spcBef>
              <a:buClr>
                <a:srgbClr val="000000"/>
              </a:buClr>
              <a:buSzPct val="25000"/>
              <a:buFont typeface="Arial"/>
              <a:buNone/>
            </a:pPr>
            <a:endParaRPr lang="en-US" sz="1200" b="0" i="0" u="sng" strike="noStrike" cap="none" baseline="0" dirty="0">
              <a:solidFill>
                <a:srgbClr val="000000"/>
              </a:solidFill>
              <a:latin typeface="Calibri" panose="020F0502020204030204" pitchFamily="34" charset="0"/>
              <a:ea typeface="Arial"/>
              <a:cs typeface="Arial"/>
              <a:sym typeface="Arial"/>
            </a:endParaRPr>
          </a:p>
          <a:p>
            <a:pPr marL="285750" marR="0" lvl="0" indent="-285750" algn="l" rtl="0">
              <a:spcBef>
                <a:spcPts val="0"/>
              </a:spcBef>
              <a:buClr>
                <a:srgbClr val="000000"/>
              </a:buClr>
              <a:buSzPct val="25000"/>
              <a:buFont typeface="Arial"/>
              <a:buNone/>
            </a:pPr>
            <a:r>
              <a:rPr lang="en-US" sz="1200" b="0" i="0" u="none" strike="noStrike" cap="none" baseline="0" dirty="0">
                <a:solidFill>
                  <a:srgbClr val="000000"/>
                </a:solidFill>
                <a:latin typeface="Calibri" panose="020F0502020204030204" pitchFamily="34" charset="0"/>
                <a:ea typeface="Arial"/>
                <a:cs typeface="Arial"/>
                <a:sym typeface="Arial"/>
              </a:rPr>
              <a:t>Talking Points: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panose="020F0502020204030204" pitchFamily="34" charset="0"/>
                <a:ea typeface="Arial"/>
                <a:cs typeface="Arial"/>
                <a:sym typeface="Arial"/>
              </a:rPr>
              <a:t>You can visually see that the overall shape of math topics in A+ countries and those typical in the US (pre-Common Core) is different. </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panose="020F0502020204030204" pitchFamily="34" charset="0"/>
                <a:ea typeface="Arial"/>
                <a:cs typeface="Arial"/>
                <a:sym typeface="Arial"/>
              </a:rPr>
              <a:t>There are no detailed labels here as to not detract from the goal. That being said, each row is a math topic, like </a:t>
            </a:r>
            <a:r>
              <a:rPr lang="en-US" sz="1200" b="0" i="1" u="none" strike="noStrike" cap="none" baseline="0" dirty="0">
                <a:solidFill>
                  <a:schemeClr val="dk1"/>
                </a:solidFill>
                <a:latin typeface="Calibri" panose="020F0502020204030204" pitchFamily="34" charset="0"/>
                <a:ea typeface="Arial"/>
                <a:cs typeface="Arial"/>
                <a:sym typeface="Arial"/>
              </a:rPr>
              <a:t>fractions</a:t>
            </a:r>
            <a:r>
              <a:rPr lang="en-US" sz="1200" b="0" i="0" u="none" strike="noStrike" cap="none" baseline="0" dirty="0">
                <a:solidFill>
                  <a:schemeClr val="dk1"/>
                </a:solidFill>
                <a:latin typeface="Calibri" panose="020F0502020204030204" pitchFamily="34" charset="0"/>
                <a:ea typeface="Arial"/>
                <a:cs typeface="Arial"/>
                <a:sym typeface="Arial"/>
              </a:rPr>
              <a:t>, or </a:t>
            </a:r>
            <a:r>
              <a:rPr lang="en-US" sz="1200" b="0" i="1" u="none" strike="noStrike" cap="none" baseline="0" dirty="0">
                <a:solidFill>
                  <a:schemeClr val="dk1"/>
                </a:solidFill>
                <a:latin typeface="Calibri" panose="020F0502020204030204" pitchFamily="34" charset="0"/>
                <a:ea typeface="Arial"/>
                <a:cs typeface="Arial"/>
                <a:sym typeface="Arial"/>
              </a:rPr>
              <a:t>congruence</a:t>
            </a:r>
            <a:r>
              <a:rPr lang="en-US" sz="1200" b="0" i="0" u="none" strike="noStrike" cap="none" baseline="0" dirty="0">
                <a:solidFill>
                  <a:schemeClr val="dk1"/>
                </a:solidFill>
                <a:latin typeface="Calibri" panose="020F0502020204030204" pitchFamily="34" charset="0"/>
                <a:ea typeface="Arial"/>
                <a:cs typeface="Arial"/>
                <a:sym typeface="Arial"/>
              </a:rPr>
              <a:t>.</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panose="020F0502020204030204" pitchFamily="34" charset="0"/>
                <a:ea typeface="Arial"/>
                <a:cs typeface="Arial"/>
                <a:sym typeface="Arial"/>
              </a:rPr>
              <a:t>In 2/3rds of the high-performing countries, the foundations are laid and then further knowledge is built on them. The design principle is focus and coherent progressions. On the contrary, in the U.S., the design principle is to teach </a:t>
            </a:r>
            <a:r>
              <a:rPr lang="en-US" sz="1200" b="0" i="1" u="none" strike="noStrike" cap="none" baseline="0" dirty="0">
                <a:solidFill>
                  <a:schemeClr val="dk1"/>
                </a:solidFill>
                <a:latin typeface="Calibri" panose="020F0502020204030204" pitchFamily="34" charset="0"/>
                <a:ea typeface="Arial"/>
                <a:cs typeface="Arial"/>
                <a:sym typeface="Arial"/>
              </a:rPr>
              <a:t>everything</a:t>
            </a:r>
            <a:r>
              <a:rPr lang="en-US" sz="1200" b="0" i="0" u="none" strike="noStrike" cap="none" baseline="0" dirty="0">
                <a:solidFill>
                  <a:schemeClr val="dk1"/>
                </a:solidFill>
                <a:latin typeface="Calibri" panose="020F0502020204030204" pitchFamily="34" charset="0"/>
                <a:ea typeface="Arial"/>
                <a:cs typeface="Arial"/>
                <a:sym typeface="Arial"/>
              </a:rPr>
              <a:t> </a:t>
            </a:r>
            <a:r>
              <a:rPr lang="en-US" sz="1200" b="0" i="0" u="sng" strike="noStrike" cap="none" baseline="0" dirty="0">
                <a:solidFill>
                  <a:schemeClr val="dk1"/>
                </a:solidFill>
                <a:latin typeface="Calibri" panose="020F0502020204030204" pitchFamily="34" charset="0"/>
                <a:ea typeface="Arial"/>
                <a:cs typeface="Arial"/>
                <a:sym typeface="Arial"/>
              </a:rPr>
              <a:t>every</a:t>
            </a:r>
            <a:r>
              <a:rPr lang="en-US" sz="1200" b="0" i="0" u="none" strike="noStrike" cap="none" baseline="0" dirty="0">
                <a:solidFill>
                  <a:schemeClr val="dk1"/>
                </a:solidFill>
                <a:latin typeface="Calibri" panose="020F0502020204030204" pitchFamily="34" charset="0"/>
                <a:ea typeface="Arial"/>
                <a:cs typeface="Arial"/>
                <a:sym typeface="Arial"/>
              </a:rPr>
              <a:t> year that can possibly be taught, as well as many things that cannot.</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panose="020F0502020204030204" pitchFamily="34" charset="0"/>
                <a:ea typeface="Arial"/>
                <a:cs typeface="Arial"/>
                <a:sym typeface="Arial"/>
              </a:rPr>
              <a:t>In 2/3rds of the high-performing countries, note the amount of time that is spent in grades 1-3 on so few topics and the return on that investment of instructional minutes in middle school. It is easy to see the uniqueness of each grade level as opposed to the nearly identical grade levels in the U.S.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panose="020F0502020204030204" pitchFamily="34" charset="0"/>
                <a:ea typeface="Arial"/>
                <a:cs typeface="Arial"/>
                <a:sym typeface="Arial"/>
              </a:rPr>
              <a:t>This graph makes clear that to have focused materials, we have to get rid of some topics.</a:t>
            </a:r>
          </a:p>
          <a:p>
            <a:pPr marL="285750" marR="0" lvl="0" indent="-196850" algn="l" rtl="0">
              <a:spcBef>
                <a:spcPts val="0"/>
              </a:spcBef>
              <a:buClr>
                <a:schemeClr val="dk1"/>
              </a:buClr>
              <a:buFont typeface="Arial"/>
              <a:buNone/>
            </a:pPr>
            <a:endParaRPr sz="1200" b="0" i="0" u="none" strike="noStrike" cap="none" baseline="0" dirty="0">
              <a:solidFill>
                <a:schemeClr val="dk1"/>
              </a:solidFill>
              <a:latin typeface="Calibri" panose="020F0502020204030204" pitchFamily="34" charset="0"/>
              <a:ea typeface="Arial"/>
              <a:cs typeface="Arial"/>
              <a:sym typeface="Arial"/>
            </a:endParaRPr>
          </a:p>
          <a:p>
            <a:pPr marL="285750" marR="0" lvl="0" indent="-285750" algn="l" rtl="0">
              <a:spcBef>
                <a:spcPts val="0"/>
              </a:spcBef>
              <a:buNone/>
            </a:pPr>
            <a:r>
              <a:rPr lang="en-US" sz="1200" b="0" i="0" u="none" strike="noStrike" cap="none" baseline="0" dirty="0">
                <a:solidFill>
                  <a:schemeClr val="dk1"/>
                </a:solidFill>
                <a:latin typeface="Calibri" panose="020F0502020204030204" pitchFamily="34" charset="0"/>
                <a:ea typeface="Arial"/>
                <a:cs typeface="Arial"/>
                <a:sym typeface="Arial"/>
              </a:rPr>
              <a:t>Background information:  The A+ countries were identified as </a:t>
            </a:r>
            <a:r>
              <a:rPr lang="en-US" dirty="0"/>
              <a:t>Singapore, Korea, Japan,</a:t>
            </a:r>
            <a:r>
              <a:rPr lang="en-US" baseline="0" dirty="0"/>
              <a:t> </a:t>
            </a:r>
            <a:r>
              <a:rPr lang="en-US" dirty="0"/>
              <a:t>Hong Kong, Belgium (Flemish-speaking), and the Czech Republic</a:t>
            </a:r>
            <a:r>
              <a:rPr lang="en-US" baseline="0" dirty="0"/>
              <a:t> based on grade 8 math scores.  For more information, see https://www.aft.org/sites/default/files/periodicals/curriculum.pdf</a:t>
            </a:r>
          </a:p>
        </p:txBody>
      </p:sp>
      <p:sp>
        <p:nvSpPr>
          <p:cNvPr id="851" name="Shape 851"/>
          <p:cNvSpPr txBox="1">
            <a:spLocks noGrp="1"/>
          </p:cNvSpPr>
          <p:nvPr>
            <p:ph type="sldNum" idx="12"/>
          </p:nvPr>
        </p:nvSpPr>
        <p:spPr>
          <a:xfrm>
            <a:off x="3970939" y="9014950"/>
            <a:ext cx="3037839" cy="279836"/>
          </a:xfrm>
          <a:prstGeom prst="rect">
            <a:avLst/>
          </a:prstGeom>
          <a:noFill/>
          <a:ln>
            <a:noFill/>
          </a:ln>
        </p:spPr>
        <p:txBody>
          <a:bodyPr lIns="93175" tIns="46550" rIns="93175" bIns="46550" anchor="b" anchorCtr="0">
            <a:noAutofit/>
          </a:bodyPr>
          <a:lstStyle/>
          <a:p>
            <a:pPr marL="0" marR="0" lvl="0" indent="0" algn="r" rtl="0">
              <a:spcBef>
                <a:spcPts val="0"/>
              </a:spcBef>
              <a:buSzPct val="25000"/>
              <a:buNone/>
            </a:pPr>
            <a:r>
              <a:rPr lang="en-US" sz="1200" b="0" i="0" u="none" strike="noStrike" cap="none" baseline="0"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37788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8" name="Shape 858"/>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pPr marL="0" marR="0" lvl="0" indent="0" algn="l" rtl="0">
              <a:spcBef>
                <a:spcPts val="0"/>
              </a:spcBef>
              <a:buNone/>
            </a:pPr>
            <a:r>
              <a:rPr lang="en-US" sz="1200" b="0" i="0" u="none" strike="noStrike" cap="none" baseline="0" dirty="0">
                <a:solidFill>
                  <a:schemeClr val="tx1"/>
                </a:solidFill>
                <a:latin typeface="Calibri"/>
                <a:ea typeface="Calibri"/>
                <a:cs typeface="Calibri"/>
                <a:sym typeface="Calibri"/>
              </a:rPr>
              <a:t>Big Idea: The domain-level organization of the Standards is a helpful way to see the focus required.</a:t>
            </a:r>
          </a:p>
          <a:p>
            <a:pPr marL="0" marR="0" lvl="0" indent="0" algn="l" rtl="0">
              <a:spcBef>
                <a:spcPts val="0"/>
              </a:spcBef>
              <a:buNone/>
            </a:pPr>
            <a:endParaRPr lang="en-US" sz="1200" b="0" i="0" u="none" strike="noStrike" cap="none" baseline="0" dirty="0">
              <a:solidFill>
                <a:schemeClr val="tx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tx1"/>
                </a:solidFill>
                <a:latin typeface="Calibri"/>
                <a:ea typeface="Calibri"/>
                <a:cs typeface="Calibri"/>
                <a:sym typeface="Calibri"/>
              </a:rPr>
              <a:t>Talking Points:</a:t>
            </a:r>
          </a:p>
          <a:p>
            <a:pPr marL="171450" marR="0" lvl="0" indent="-171450" algn="l" rtl="0">
              <a:spcBef>
                <a:spcPts val="0"/>
              </a:spcBef>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 two tables give the big picture of the way that content is organized in the CCSS, and how it shifted from past versions.</a:t>
            </a:r>
          </a:p>
          <a:p>
            <a:pPr marL="171450" marR="0" lvl="0" indent="-171450" algn="l" rtl="0">
              <a:spcBef>
                <a:spcPts val="0"/>
              </a:spcBef>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 top table shows the traditional domain organization of mathematical standards.  All 5 domains were equally important in all grades K-8.</a:t>
            </a:r>
          </a:p>
          <a:p>
            <a:pPr marL="171450" marR="0" lvl="0" indent="-171450" algn="l" rtl="0">
              <a:spcBef>
                <a:spcPts val="0"/>
              </a:spcBef>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 bottom table shows the reorganization under CCSS.</a:t>
            </a:r>
          </a:p>
          <a:p>
            <a:pPr marL="171450" marR="0" lvl="0" indent="-171450" algn="l" rtl="0">
              <a:spcBef>
                <a:spcPts val="0"/>
              </a:spcBef>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 color-coding shows how the domain of Number has been split up into multiple domains within K-5 in order to emphasize the importance of this work in the elementary grades.  The green shading shows that Algebra has been turned into the major focus of the middle school grades.  Everything is no longer created equal.</a:t>
            </a:r>
          </a:p>
          <a:p>
            <a:pPr marL="171450" marR="0" lvl="0" indent="-171450" algn="l" rtl="0">
              <a:spcBef>
                <a:spcPts val="0"/>
              </a:spcBef>
              <a:buFontTx/>
              <a:buChar char="-"/>
            </a:pPr>
            <a:endParaRPr lang="en-US" sz="1200" b="0" i="0" u="none" strike="noStrike" cap="none" baseline="0" dirty="0">
              <a:solidFill>
                <a:schemeClr val="tx1"/>
              </a:solidFill>
              <a:latin typeface="Calibri"/>
              <a:ea typeface="Calibri"/>
              <a:cs typeface="Calibri"/>
              <a:sym typeface="Calibri"/>
            </a:endParaRPr>
          </a:p>
          <a:p>
            <a:pPr marL="0" marR="0" lvl="0" indent="0" algn="l" rtl="0">
              <a:spcBef>
                <a:spcPts val="0"/>
              </a:spcBef>
              <a:buFontTx/>
              <a:buNone/>
            </a:pPr>
            <a:r>
              <a:rPr lang="en-US" sz="1200" b="0" i="0" u="none" strike="noStrike" cap="none" baseline="0" dirty="0">
                <a:solidFill>
                  <a:schemeClr val="tx1"/>
                </a:solidFill>
                <a:latin typeface="Calibri"/>
                <a:ea typeface="Calibri"/>
                <a:cs typeface="Calibri"/>
                <a:sym typeface="Calibri"/>
              </a:rPr>
              <a:t>Background information:  This graphic comes from Jason Zimba’s article &lt;http://achievethecore.org/content/upload/What%20Content%20is%20Visibly%20Emphasized%20in%20the%20CCSSM.pdf&gt;</a:t>
            </a:r>
          </a:p>
          <a:p>
            <a:pPr marL="0" marR="0" lvl="0" indent="0" algn="l" rtl="0">
              <a:spcBef>
                <a:spcPts val="0"/>
              </a:spcBef>
              <a:buSzPct val="25000"/>
              <a:buNone/>
            </a:pPr>
            <a:endParaRPr lang="en-US" sz="1200" b="0" i="0"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tx1"/>
              </a:solidFill>
              <a:latin typeface="Calibri"/>
              <a:ea typeface="Calibri"/>
              <a:cs typeface="Calibri"/>
              <a:sym typeface="Calibri"/>
            </a:endParaRPr>
          </a:p>
        </p:txBody>
      </p:sp>
      <p:sp>
        <p:nvSpPr>
          <p:cNvPr id="859" name="Shape 859"/>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1266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Big Idea</a:t>
            </a:r>
            <a:r>
              <a:rPr lang="en-US" baseline="0" dirty="0"/>
              <a:t>: Move from general information about focus to the specifics of NN Metric 1A.</a:t>
            </a:r>
          </a:p>
          <a:p>
            <a:endParaRPr lang="en-US" baseline="0" dirty="0"/>
          </a:p>
          <a:p>
            <a:r>
              <a:rPr lang="en-US" baseline="0" dirty="0"/>
              <a:t>Talking Points:</a:t>
            </a:r>
          </a:p>
          <a:p>
            <a:pPr marL="171450" indent="-171450">
              <a:buFont typeface="Arial" panose="020B0604020202020204" pitchFamily="34" charset="0"/>
              <a:buChar char="-"/>
            </a:pPr>
            <a:r>
              <a:rPr lang="en-US" baseline="0" dirty="0"/>
              <a:t>We are now going to look in-depth at NN Metric 1A, the only metric for Non-Negotiable 1. &lt;Read metric.&gt;</a:t>
            </a:r>
          </a:p>
          <a:p>
            <a:pPr marL="171450" indent="-171450">
              <a:buFont typeface="Arial" panose="020B0604020202020204" pitchFamily="34" charset="0"/>
              <a:buChar char="-"/>
            </a:pPr>
            <a:r>
              <a:rPr lang="en-US" baseline="0" dirty="0"/>
              <a:t>This metric is a quick way to check for obstacles to alignment at a high level.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25</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7708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5" name="Shape 865"/>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Big Idea: NN Metric 1A requires reviewers to look for specific topics to make sure they are not assessed before the grade-level they are introduced in the Standards.</a:t>
            </a:r>
          </a:p>
          <a:p>
            <a:pPr marL="0" marR="0" lvl="0" indent="0" algn="l" rtl="0">
              <a:spcBef>
                <a:spcPts val="0"/>
              </a:spcBef>
              <a:buSzPct val="25000"/>
              <a:buNone/>
            </a:pPr>
            <a:endParaRPr lang="en-US" sz="1200" dirty="0">
              <a:solidFill>
                <a:schemeClr val="dk1"/>
              </a:solidFill>
              <a:latin typeface="Calibri"/>
              <a:ea typeface="Calibri"/>
              <a:cs typeface="Calibri"/>
              <a:sym typeface="Calibri"/>
            </a:endParaRPr>
          </a:p>
          <a:p>
            <a:pPr marL="0" marR="0" lvl="0" indent="0" algn="l" rtl="0">
              <a:spcBef>
                <a:spcPts val="0"/>
              </a:spcBef>
              <a:buSzPct val="25000"/>
              <a:buNone/>
            </a:pPr>
            <a:r>
              <a:rPr lang="en-US" sz="1200" dirty="0">
                <a:solidFill>
                  <a:schemeClr val="dk1"/>
                </a:solidFill>
                <a:latin typeface="Calibri"/>
                <a:ea typeface="Calibri"/>
                <a:cs typeface="Calibri"/>
                <a:sym typeface="Calibri"/>
              </a:rPr>
              <a:t>Talking Points:</a:t>
            </a:r>
          </a:p>
          <a:p>
            <a:pPr marL="171450" marR="0" lvl="0" indent="-171450" algn="l" rtl="0">
              <a:spcBef>
                <a:spcPts val="0"/>
              </a:spcBef>
              <a:buSzPct val="25000"/>
              <a:buFont typeface="Calibri" panose="020F0502020204030204" pitchFamily="34" charset="0"/>
              <a:buChar char="-"/>
            </a:pPr>
            <a:r>
              <a:rPr lang="en-US" sz="1200" dirty="0">
                <a:solidFill>
                  <a:schemeClr val="dk1"/>
                </a:solidFill>
                <a:latin typeface="Calibri"/>
                <a:ea typeface="Calibri"/>
                <a:cs typeface="Calibri"/>
                <a:sym typeface="Calibri"/>
              </a:rPr>
              <a:t>These are the specific topics from NN Metric 1A that reviewers will be looking to</a:t>
            </a:r>
            <a:r>
              <a:rPr lang="en-US" sz="1200" baseline="0" dirty="0">
                <a:solidFill>
                  <a:schemeClr val="dk1"/>
                </a:solidFill>
                <a:latin typeface="Calibri"/>
                <a:ea typeface="Calibri"/>
                <a:cs typeface="Calibri"/>
                <a:sym typeface="Calibri"/>
              </a:rPr>
              <a:t> see if there are assessment questions on these topics before the grade listed.</a:t>
            </a:r>
          </a:p>
          <a:p>
            <a:pPr marL="171450" marR="0" lvl="0" indent="-171450" algn="l" rtl="0">
              <a:spcBef>
                <a:spcPts val="0"/>
              </a:spcBef>
              <a:buSzPct val="25000"/>
              <a:buFont typeface="Calibri" panose="020F0502020204030204" pitchFamily="34" charset="0"/>
              <a:buChar char="-"/>
            </a:pPr>
            <a:r>
              <a:rPr lang="en-US" sz="1200" dirty="0">
                <a:solidFill>
                  <a:schemeClr val="dk1"/>
                </a:solidFill>
                <a:latin typeface="Calibri"/>
                <a:ea typeface="Calibri"/>
                <a:cs typeface="Calibri"/>
                <a:sym typeface="Calibri"/>
              </a:rPr>
              <a:t>&lt;Ask</a:t>
            </a:r>
            <a:r>
              <a:rPr lang="en-US" sz="1200" baseline="0" dirty="0">
                <a:solidFill>
                  <a:schemeClr val="dk1"/>
                </a:solidFill>
                <a:latin typeface="Calibri"/>
                <a:ea typeface="Calibri"/>
                <a:cs typeface="Calibri"/>
                <a:sym typeface="Calibri"/>
              </a:rPr>
              <a:t> participants to discuss what they see as c</a:t>
            </a:r>
            <a:r>
              <a:rPr lang="en-US" sz="1200" dirty="0">
                <a:solidFill>
                  <a:schemeClr val="dk1"/>
                </a:solidFill>
                <a:latin typeface="Calibri"/>
                <a:ea typeface="Calibri"/>
                <a:cs typeface="Calibri"/>
                <a:sym typeface="Calibri"/>
              </a:rPr>
              <a:t>ommon attributes of these topics.&gt; </a:t>
            </a:r>
            <a:r>
              <a:rPr lang="en-US" sz="1200" b="1" dirty="0">
                <a:solidFill>
                  <a:schemeClr val="dk1"/>
                </a:solidFill>
                <a:latin typeface="Calibri"/>
                <a:ea typeface="Calibri"/>
                <a:cs typeface="Calibri"/>
                <a:sym typeface="Calibri"/>
              </a:rPr>
              <a:t>&lt;2 minutes&gt;</a:t>
            </a:r>
            <a:endParaRPr lang="en-US" sz="1200" b="0" dirty="0">
              <a:solidFill>
                <a:schemeClr val="dk1"/>
              </a:solidFill>
              <a:latin typeface="Calibri"/>
              <a:ea typeface="Calibri"/>
              <a:cs typeface="Calibri"/>
              <a:sym typeface="Calibri"/>
            </a:endParaRPr>
          </a:p>
          <a:p>
            <a:pPr marL="171450" marR="0" lvl="0" indent="-171450" algn="l" rtl="0">
              <a:spcBef>
                <a:spcPts val="0"/>
              </a:spcBef>
              <a:buSzPct val="25000"/>
              <a:buFont typeface="Calibri" panose="020F0502020204030204" pitchFamily="34" charset="0"/>
              <a:buChar char="-"/>
            </a:pPr>
            <a:r>
              <a:rPr lang="en-US" sz="1200" dirty="0">
                <a:solidFill>
                  <a:schemeClr val="dk1"/>
                </a:solidFill>
                <a:latin typeface="Calibri"/>
                <a:ea typeface="Calibri"/>
                <a:cs typeface="Calibri"/>
                <a:sym typeface="Calibri"/>
              </a:rPr>
              <a:t>These topics are common offenders that turn up in materials that don’t respect the “power of the eraser” to make sure that students have time to go in-depth in</a:t>
            </a:r>
            <a:r>
              <a:rPr lang="en-US" sz="1200" baseline="0" dirty="0">
                <a:solidFill>
                  <a:schemeClr val="dk1"/>
                </a:solidFill>
                <a:latin typeface="Calibri"/>
                <a:ea typeface="Calibri"/>
                <a:cs typeface="Calibri"/>
                <a:sym typeface="Calibri"/>
              </a:rPr>
              <a:t> the Major Work of the grade.  (They are often the topics that get repeated in each grade like we saw on slide 25.)</a:t>
            </a:r>
          </a:p>
          <a:p>
            <a:pPr marL="171450" marR="0" lvl="0" indent="-171450" algn="l" rtl="0">
              <a:spcBef>
                <a:spcPts val="0"/>
              </a:spcBef>
              <a:buSzPct val="25000"/>
              <a:buFont typeface="Calibri" panose="020F0502020204030204" pitchFamily="34" charset="0"/>
              <a:buChar char="-"/>
            </a:pPr>
            <a:r>
              <a:rPr lang="en-US" sz="1200" baseline="0" dirty="0">
                <a:solidFill>
                  <a:schemeClr val="dk1"/>
                </a:solidFill>
                <a:latin typeface="Calibri"/>
                <a:ea typeface="Calibri"/>
                <a:cs typeface="Calibri"/>
                <a:sym typeface="Calibri"/>
              </a:rPr>
              <a:t>This metric in the Publishers’ Criteria was almost like a preventive measure to send the message to publishers that they must change their materials to align.</a:t>
            </a:r>
          </a:p>
          <a:p>
            <a:pPr marL="171450" marR="0" lvl="0" indent="-171450" algn="l" rtl="0">
              <a:spcBef>
                <a:spcPts val="0"/>
              </a:spcBef>
              <a:buSzPct val="25000"/>
              <a:buFont typeface="Calibri" panose="020F0502020204030204" pitchFamily="34" charset="0"/>
              <a:buChar char="-"/>
            </a:pPr>
            <a:r>
              <a:rPr lang="en-US" sz="1200" baseline="0" dirty="0">
                <a:solidFill>
                  <a:schemeClr val="dk1"/>
                </a:solidFill>
                <a:latin typeface="Calibri"/>
                <a:ea typeface="Calibri"/>
                <a:cs typeface="Calibri"/>
                <a:sym typeface="Calibri"/>
              </a:rPr>
              <a:t>This metric only focuses on assessments which are defined in the “how to find evidence” column. We focus on assessment since this is a quick check for “frequent offenders” and looking at assessments allows us to quickly see if these topics are included. </a:t>
            </a:r>
          </a:p>
          <a:p>
            <a:pPr marL="171450" marR="0" lvl="0" indent="-171450" algn="l" rtl="0">
              <a:spcBef>
                <a:spcPts val="0"/>
              </a:spcBef>
              <a:buSzPct val="25000"/>
              <a:buFont typeface="Calibri" panose="020F0502020204030204" pitchFamily="34" charset="0"/>
              <a:buChar char="-"/>
            </a:pPr>
            <a:r>
              <a:rPr lang="en-US" sz="1200" baseline="0" dirty="0">
                <a:solidFill>
                  <a:schemeClr val="dk1"/>
                </a:solidFill>
                <a:latin typeface="Calibri"/>
                <a:ea typeface="Calibri"/>
                <a:cs typeface="Calibri"/>
                <a:sym typeface="Calibri"/>
              </a:rPr>
              <a:t>There will be opportunities to look to see if there are other topics that take away focus from the Major Work of the grade in later metrics (NN Metric 2A and 2C.)</a:t>
            </a:r>
          </a:p>
          <a:p>
            <a:pPr marL="0" marR="0" lvl="0" indent="0" algn="l" rtl="0">
              <a:spcBef>
                <a:spcPts val="0"/>
              </a:spcBef>
              <a:buSzPct val="25000"/>
              <a:buFontTx/>
              <a:buNone/>
            </a:pPr>
            <a:endParaRPr lang="en-US" sz="1200" dirty="0">
              <a:solidFill>
                <a:schemeClr val="dk1"/>
              </a:solidFill>
              <a:latin typeface="Calibri"/>
              <a:ea typeface="Calibri"/>
              <a:cs typeface="Calibri"/>
              <a:sym typeface="Calibri"/>
            </a:endParaRPr>
          </a:p>
        </p:txBody>
      </p:sp>
      <p:sp>
        <p:nvSpPr>
          <p:cNvPr id="866" name="Shape 866"/>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8862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1" name="Shape 881"/>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lvl="0" rtl="0">
              <a:lnSpc>
                <a:spcPct val="115000"/>
              </a:lnSpc>
              <a:spcBef>
                <a:spcPts val="0"/>
              </a:spcBef>
              <a:buClr>
                <a:schemeClr val="dk1"/>
              </a:buClr>
              <a:buSzPct val="39285"/>
              <a:buFont typeface="Arial"/>
              <a:buNone/>
            </a:pPr>
            <a:r>
              <a:rPr lang="en-US" sz="1200" dirty="0">
                <a:solidFill>
                  <a:schemeClr val="tx1"/>
                </a:solidFill>
                <a:latin typeface="Calibri" panose="020F0502020204030204" pitchFamily="34" charset="0"/>
              </a:rPr>
              <a:t>Big Idea:  The line between statistics and operations can be a bit blurry.</a:t>
            </a:r>
          </a:p>
          <a:p>
            <a:pPr lvl="0" rtl="0">
              <a:lnSpc>
                <a:spcPct val="115000"/>
              </a:lnSpc>
              <a:spcBef>
                <a:spcPts val="0"/>
              </a:spcBef>
              <a:buClr>
                <a:schemeClr val="dk1"/>
              </a:buClr>
              <a:buSzPct val="39285"/>
              <a:buFont typeface="Arial"/>
              <a:buNone/>
            </a:pPr>
            <a:endParaRPr lang="en-US" sz="1200" dirty="0">
              <a:solidFill>
                <a:schemeClr val="tx1"/>
              </a:solidFill>
              <a:latin typeface="Calibri" panose="020F0502020204030204" pitchFamily="34" charset="0"/>
            </a:endParaRPr>
          </a:p>
          <a:p>
            <a:pPr lvl="0" rtl="0">
              <a:lnSpc>
                <a:spcPct val="115000"/>
              </a:lnSpc>
              <a:spcBef>
                <a:spcPts val="0"/>
              </a:spcBef>
              <a:buClr>
                <a:schemeClr val="dk1"/>
              </a:buClr>
              <a:buSzPct val="39285"/>
              <a:buFont typeface="Arial"/>
              <a:buNone/>
            </a:pPr>
            <a:r>
              <a:rPr lang="en-US" sz="1200" dirty="0">
                <a:solidFill>
                  <a:schemeClr val="tx1"/>
                </a:solidFill>
                <a:latin typeface="Calibri" panose="020F0502020204030204" pitchFamily="34" charset="0"/>
              </a:rPr>
              <a:t>Talking Points:</a:t>
            </a:r>
          </a:p>
          <a:p>
            <a:pPr marL="171450" lvl="0" indent="-171450" rtl="0">
              <a:lnSpc>
                <a:spcPct val="115000"/>
              </a:lnSpc>
              <a:spcBef>
                <a:spcPts val="0"/>
              </a:spcBef>
              <a:buClr>
                <a:schemeClr val="dk1"/>
              </a:buClr>
              <a:buSzPct val="39285"/>
              <a:buFont typeface="Calibri" panose="020F0502020204030204" pitchFamily="34" charset="0"/>
              <a:buChar char="-"/>
            </a:pPr>
            <a:r>
              <a:rPr lang="en-US" sz="1200" dirty="0">
                <a:solidFill>
                  <a:schemeClr val="tx1"/>
                </a:solidFill>
                <a:latin typeface="Calibri" panose="020F0502020204030204" pitchFamily="34" charset="0"/>
              </a:rPr>
              <a:t>This is an example of two different questions from grade</a:t>
            </a:r>
            <a:r>
              <a:rPr lang="en-US" sz="1200" baseline="0" dirty="0">
                <a:solidFill>
                  <a:schemeClr val="tx1"/>
                </a:solidFill>
                <a:latin typeface="Calibri" panose="020F0502020204030204" pitchFamily="34" charset="0"/>
              </a:rPr>
              <a:t> 3 instructional materials. One can be considered a non-example and one as an example of NN Metric 1A.</a:t>
            </a:r>
          </a:p>
          <a:p>
            <a:pPr marL="171450" lvl="0" indent="-171450" rtl="0">
              <a:lnSpc>
                <a:spcPct val="115000"/>
              </a:lnSpc>
              <a:spcBef>
                <a:spcPts val="0"/>
              </a:spcBef>
              <a:buClr>
                <a:schemeClr val="dk1"/>
              </a:buClr>
              <a:buSzPct val="39285"/>
              <a:buFont typeface="Calibri" panose="020F0502020204030204" pitchFamily="34" charset="0"/>
              <a:buChar char="-"/>
            </a:pPr>
            <a:r>
              <a:rPr lang="en-US" sz="1200" dirty="0">
                <a:solidFill>
                  <a:schemeClr val="tx1"/>
                </a:solidFill>
                <a:latin typeface="Calibri" panose="020F0502020204030204" pitchFamily="34" charset="0"/>
              </a:rPr>
              <a:t>&lt;Ask participants to consider both</a:t>
            </a:r>
            <a:r>
              <a:rPr lang="en-US" sz="1200" baseline="0" dirty="0">
                <a:solidFill>
                  <a:schemeClr val="tx1"/>
                </a:solidFill>
                <a:latin typeface="Calibri" panose="020F0502020204030204" pitchFamily="34" charset="0"/>
              </a:rPr>
              <a:t> questions related to the graph.  Have them discuss whether each one, on an assessment, would count as evidence against materials meeting NN Metric 1A (because it introduced statistical distribution.)&gt; </a:t>
            </a:r>
            <a:r>
              <a:rPr lang="en-US" sz="1200" b="1" baseline="0" dirty="0">
                <a:solidFill>
                  <a:schemeClr val="tx1"/>
                </a:solidFill>
                <a:latin typeface="Calibri" panose="020F0502020204030204" pitchFamily="34" charset="0"/>
              </a:rPr>
              <a:t>&lt;3 minutes&gt;</a:t>
            </a:r>
            <a:endParaRPr lang="en-US" sz="1200" b="0" baseline="0" dirty="0">
              <a:solidFill>
                <a:schemeClr val="tx1"/>
              </a:solidFill>
              <a:latin typeface="Calibri" panose="020F0502020204030204" pitchFamily="34" charset="0"/>
            </a:endParaRPr>
          </a:p>
          <a:p>
            <a:pPr marL="171450" lvl="0" indent="-171450" rtl="0">
              <a:lnSpc>
                <a:spcPct val="115000"/>
              </a:lnSpc>
              <a:spcBef>
                <a:spcPts val="0"/>
              </a:spcBef>
              <a:buClr>
                <a:schemeClr val="dk1"/>
              </a:buClr>
              <a:buSzPct val="39285"/>
              <a:buFont typeface="Calibri" panose="020F0502020204030204" pitchFamily="34" charset="0"/>
              <a:buChar char="-"/>
            </a:pPr>
            <a:r>
              <a:rPr lang="en-US" sz="1200" baseline="0" dirty="0">
                <a:solidFill>
                  <a:schemeClr val="tx1"/>
                </a:solidFill>
                <a:latin typeface="Calibri" panose="020F0502020204030204" pitchFamily="34" charset="0"/>
              </a:rPr>
              <a:t>The question on the left provides an opportunity for students to apply their understanding of the operations and solving word problems to data.  So, it would not count as evidence against materials meeting NN 1A, even though it is essentially asking students to find the average.</a:t>
            </a:r>
          </a:p>
          <a:p>
            <a:pPr marL="171450" lvl="0" indent="-171450" rtl="0">
              <a:lnSpc>
                <a:spcPct val="115000"/>
              </a:lnSpc>
              <a:spcBef>
                <a:spcPts val="0"/>
              </a:spcBef>
              <a:buClr>
                <a:schemeClr val="dk1"/>
              </a:buClr>
              <a:buSzPct val="39285"/>
              <a:buFont typeface="Calibri" panose="020F0502020204030204" pitchFamily="34" charset="0"/>
              <a:buChar char="-"/>
            </a:pPr>
            <a:r>
              <a:rPr lang="en-US" sz="1200" baseline="0" dirty="0">
                <a:solidFill>
                  <a:schemeClr val="tx1"/>
                </a:solidFill>
                <a:latin typeface="Calibri" panose="020F0502020204030204" pitchFamily="34" charset="0"/>
              </a:rPr>
              <a:t>The question on the right, however, ask students to think about the mean as a statistical distribution which goes beyond grade 3 expectations and would be evidence against materials meeting NN 1A.</a:t>
            </a:r>
          </a:p>
          <a:p>
            <a:pPr marL="457200" lvl="0" indent="-457200" rtl="0">
              <a:lnSpc>
                <a:spcPct val="115000"/>
              </a:lnSpc>
              <a:spcBef>
                <a:spcPts val="0"/>
              </a:spcBef>
              <a:buClr>
                <a:schemeClr val="dk1"/>
              </a:buClr>
              <a:buSzPct val="39285"/>
              <a:buFontTx/>
              <a:buChar char="-"/>
            </a:pPr>
            <a:endParaRPr lang="en-US" sz="1200" baseline="0" dirty="0">
              <a:solidFill>
                <a:schemeClr val="tx1"/>
              </a:solidFill>
              <a:latin typeface="Calibri" panose="020F0502020204030204" pitchFamily="34" charset="0"/>
            </a:endParaRPr>
          </a:p>
          <a:p>
            <a:pPr marL="0" lvl="0" indent="0" rtl="0">
              <a:lnSpc>
                <a:spcPct val="115000"/>
              </a:lnSpc>
              <a:spcBef>
                <a:spcPts val="0"/>
              </a:spcBef>
              <a:buClr>
                <a:schemeClr val="dk1"/>
              </a:buClr>
              <a:buSzPct val="39285"/>
              <a:buFontTx/>
              <a:buNone/>
            </a:pPr>
            <a:r>
              <a:rPr lang="en-US" sz="1200" baseline="0" dirty="0">
                <a:solidFill>
                  <a:schemeClr val="tx1"/>
                </a:solidFill>
                <a:latin typeface="Calibri" panose="020F0502020204030204" pitchFamily="34" charset="0"/>
              </a:rPr>
              <a:t>Background information:</a:t>
            </a:r>
          </a:p>
          <a:p>
            <a:pPr marL="171450" lvl="0" indent="-171450" rtl="0">
              <a:lnSpc>
                <a:spcPct val="115000"/>
              </a:lnSpc>
              <a:spcBef>
                <a:spcPts val="0"/>
              </a:spcBef>
              <a:buClr>
                <a:schemeClr val="dk1"/>
              </a:buClr>
              <a:buSzPct val="39285"/>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From the MD progression document:</a:t>
            </a:r>
            <a:r>
              <a:rPr lang="en-US" sz="1200" baseline="0" dirty="0">
                <a:solidFill>
                  <a:schemeClr val="tx1"/>
                </a:solidFill>
                <a:latin typeface="Calibri" panose="020F0502020204030204" pitchFamily="34" charset="0"/>
                <a:ea typeface="Calibri"/>
                <a:cs typeface="Calibri"/>
                <a:sym typeface="Calibri"/>
              </a:rPr>
              <a:t> “</a:t>
            </a:r>
            <a:r>
              <a:rPr lang="en-US" sz="1200" dirty="0">
                <a:solidFill>
                  <a:schemeClr val="tx1"/>
                </a:solidFill>
                <a:latin typeface="Calibri" panose="020F0502020204030204" pitchFamily="34" charset="0"/>
                <a:ea typeface="Calibri"/>
                <a:cs typeface="Calibri"/>
                <a:sym typeface="Calibri"/>
              </a:rPr>
              <a:t>In grade 3, a whole-number division problem formulated using a data display could be well aligned, but a discussion of the resulting quotient in relation to the shape of the data distribution is not.”</a:t>
            </a:r>
            <a:r>
              <a:rPr lang="en-US" sz="1200" baseline="0" dirty="0">
                <a:solidFill>
                  <a:schemeClr val="tx1"/>
                </a:solidFill>
                <a:latin typeface="Calibri" panose="020F0502020204030204" pitchFamily="34" charset="0"/>
                <a:ea typeface="Calibri"/>
                <a:cs typeface="Calibri"/>
                <a:sym typeface="Calibri"/>
              </a:rPr>
              <a:t>  </a:t>
            </a:r>
            <a:r>
              <a:rPr lang="en-US" sz="1200" dirty="0">
                <a:solidFill>
                  <a:schemeClr val="tx1"/>
                </a:solidFill>
                <a:latin typeface="Calibri" panose="020F0502020204030204" pitchFamily="34" charset="0"/>
                <a:ea typeface="Calibri"/>
                <a:cs typeface="Calibri"/>
                <a:sym typeface="Calibri"/>
              </a:rPr>
              <a:t>&lt;http://achievethecore.org/page/254/progressions-documents-for-the-common-core-state-standards-for-mathematics-detail-pg&gt;</a:t>
            </a:r>
          </a:p>
          <a:p>
            <a:pPr marL="0" marR="0" lvl="0" indent="0" algn="l" rtl="0">
              <a:spcBef>
                <a:spcPts val="0"/>
              </a:spcBef>
              <a:buNone/>
            </a:pPr>
            <a:endParaRPr sz="1200" dirty="0">
              <a:solidFill>
                <a:schemeClr val="tx1"/>
              </a:solidFill>
              <a:latin typeface="Calibri" panose="020F0502020204030204" pitchFamily="34" charset="0"/>
              <a:ea typeface="Calibri"/>
              <a:cs typeface="Calibri"/>
              <a:sym typeface="Calibri"/>
            </a:endParaRPr>
          </a:p>
        </p:txBody>
      </p:sp>
      <p:sp>
        <p:nvSpPr>
          <p:cNvPr id="882" name="Shape 882"/>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5256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0" name="Shape 890"/>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This slide provides an opportunity for</a:t>
            </a:r>
            <a:r>
              <a:rPr lang="en-US" sz="1200" baseline="0" dirty="0">
                <a:solidFill>
                  <a:schemeClr val="tx1"/>
                </a:solidFill>
                <a:latin typeface="Calibri" panose="020F0502020204030204" pitchFamily="34" charset="0"/>
              </a:rPr>
              <a:t> participants to summarize their understanding of NN Metric 1A.</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(Participants should use the IMET to help answer these questions.)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Ask:</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Can someone remind us what NN Metric 1A would look like?</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What guidance do we get about how to find evidence for this metric?  </a:t>
            </a:r>
            <a:endParaRPr lang="en-US" sz="1200" dirty="0">
              <a:solidFill>
                <a:schemeClr val="tx1"/>
              </a:solidFill>
              <a:latin typeface="Calibri" panose="020F0502020204030204" pitchFamily="34" charset="0"/>
            </a:endParaRPr>
          </a:p>
        </p:txBody>
      </p:sp>
      <p:sp>
        <p:nvSpPr>
          <p:cNvPr id="891" name="Shape 891"/>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28</a:t>
            </a:fld>
            <a:endParaRPr lang="en-US" dirty="0"/>
          </a:p>
        </p:txBody>
      </p:sp>
    </p:spTree>
    <p:extLst>
      <p:ext uri="{BB962C8B-B14F-4D97-AF65-F5344CB8AC3E}">
        <p14:creationId xmlns:p14="http://schemas.microsoft.com/office/powerpoint/2010/main" val="830179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6" name="Shape 896"/>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endParaRPr dirty="0"/>
          </a:p>
        </p:txBody>
      </p:sp>
      <p:sp>
        <p:nvSpPr>
          <p:cNvPr id="897" name="Shape 897"/>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29</a:t>
            </a:fld>
            <a:endParaRPr lang="en-US" dirty="0"/>
          </a:p>
        </p:txBody>
      </p:sp>
    </p:spTree>
    <p:extLst>
      <p:ext uri="{BB962C8B-B14F-4D97-AF65-F5344CB8AC3E}">
        <p14:creationId xmlns:p14="http://schemas.microsoft.com/office/powerpoint/2010/main" val="311142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Share essential questions and frame</a:t>
            </a:r>
            <a:r>
              <a:rPr lang="en-US" sz="1200" baseline="0" dirty="0">
                <a:solidFill>
                  <a:schemeClr val="tx1"/>
                </a:solidFill>
                <a:latin typeface="Calibri" panose="020F0502020204030204" pitchFamily="34" charset="0"/>
                <a:ea typeface="Calibri"/>
                <a:cs typeface="Calibri"/>
                <a:sym typeface="Calibri"/>
              </a:rPr>
              <a:t> the session  </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r>
              <a:rPr lang="en-US" sz="1200" i="1" dirty="0">
                <a:solidFill>
                  <a:schemeClr val="tx1"/>
                </a:solidFill>
                <a:latin typeface="Calibri" panose="020F0502020204030204" pitchFamily="34" charset="0"/>
                <a:ea typeface="Calibri"/>
                <a:cs typeface="Calibri"/>
                <a:sym typeface="Calibri"/>
              </a:rPr>
              <a:t>Depending on how the modules are delivered, this slide may be used to have participants</a:t>
            </a:r>
            <a:r>
              <a:rPr lang="en-US" sz="1200" i="1" baseline="0" dirty="0">
                <a:solidFill>
                  <a:schemeClr val="tx1"/>
                </a:solidFill>
                <a:latin typeface="Calibri" panose="020F0502020204030204" pitchFamily="34" charset="0"/>
                <a:ea typeface="Calibri"/>
                <a:cs typeface="Calibri"/>
                <a:sym typeface="Calibri"/>
              </a:rPr>
              <a:t> reflect on what they have learned so far, or just reviewed quickly to remind participants of the purpose of the work. </a:t>
            </a:r>
          </a:p>
          <a:p>
            <a:pPr lvl="0" rtl="0">
              <a:spcBef>
                <a:spcPts val="0"/>
              </a:spcBef>
              <a:buClr>
                <a:schemeClr val="dk1"/>
              </a:buClr>
              <a:buFont typeface="Arial"/>
              <a:buNone/>
            </a:pPr>
            <a:endParaRPr sz="1200" i="1"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Tx/>
              <a:buChar char="-"/>
            </a:pPr>
            <a:r>
              <a:rPr lang="en-US" sz="1200" dirty="0">
                <a:solidFill>
                  <a:schemeClr val="tx1"/>
                </a:solidFill>
                <a:latin typeface="Calibri" panose="020F0502020204030204" pitchFamily="34" charset="0"/>
                <a:ea typeface="Calibri"/>
                <a:cs typeface="Calibri"/>
                <a:sym typeface="Calibri"/>
              </a:rPr>
              <a:t>These questions will be guiding our thinking as we work through all of the modules.  We will come back to reflect on them at the end of each module.</a:t>
            </a:r>
          </a:p>
          <a:p>
            <a:pPr marL="171450" lvl="0" indent="-171450" rtl="0">
              <a:spcBef>
                <a:spcPts val="0"/>
              </a:spcBef>
              <a:buClr>
                <a:schemeClr val="dk1"/>
              </a:buClr>
              <a:buSzPct val="25000"/>
              <a:buFontTx/>
              <a:buChar char="-"/>
            </a:pPr>
            <a:r>
              <a:rPr lang="en-US" sz="1200" dirty="0">
                <a:solidFill>
                  <a:schemeClr val="tx1"/>
                </a:solidFill>
                <a:latin typeface="Calibri" panose="020F0502020204030204" pitchFamily="34" charset="0"/>
                <a:ea typeface="Calibri"/>
                <a:cs typeface="Calibri"/>
                <a:sym typeface="Calibri"/>
              </a:rPr>
              <a:t>In</a:t>
            </a:r>
            <a:r>
              <a:rPr lang="en-US" sz="1200" baseline="0" dirty="0">
                <a:solidFill>
                  <a:schemeClr val="tx1"/>
                </a:solidFill>
                <a:latin typeface="Calibri" panose="020F0502020204030204" pitchFamily="34" charset="0"/>
                <a:ea typeface="Calibri"/>
                <a:cs typeface="Calibri"/>
                <a:sym typeface="Calibri"/>
              </a:rPr>
              <a:t> the modules, we are digging into what the Standards and Shifts look like in instructional materials – the IMET is the too to help us to do it.</a:t>
            </a:r>
          </a:p>
          <a:p>
            <a:pPr marL="171450" lvl="0" indent="-171450" rtl="0">
              <a:spcBef>
                <a:spcPts val="0"/>
              </a:spcBef>
              <a:buClr>
                <a:schemeClr val="dk1"/>
              </a:buClr>
              <a:buSzPct val="25000"/>
              <a:buFontTx/>
              <a:buChar char="-"/>
            </a:pPr>
            <a:r>
              <a:rPr lang="en-US" sz="1200" baseline="0" dirty="0">
                <a:solidFill>
                  <a:schemeClr val="tx1"/>
                </a:solidFill>
                <a:latin typeface="Calibri" panose="020F0502020204030204" pitchFamily="34" charset="0"/>
                <a:ea typeface="Calibri"/>
                <a:cs typeface="Calibri"/>
                <a:sym typeface="Calibri"/>
              </a:rPr>
              <a:t>To use the tool accurately, we need to bring our knowledge and understanding of CCSS, and think about how our own understandings get applied through a new lens.</a:t>
            </a:r>
          </a:p>
          <a:p>
            <a:pPr marL="171450" lvl="0" indent="-171450" rtl="0">
              <a:spcBef>
                <a:spcPts val="0"/>
              </a:spcBef>
              <a:buClr>
                <a:schemeClr val="dk1"/>
              </a:buClr>
              <a:buSzPct val="25000"/>
              <a:buFontTx/>
              <a:buChar char="-"/>
            </a:pPr>
            <a:r>
              <a:rPr lang="en-US" sz="1200" baseline="0" dirty="0">
                <a:solidFill>
                  <a:schemeClr val="tx1"/>
                </a:solidFill>
                <a:latin typeface="Calibri" panose="020F0502020204030204" pitchFamily="34" charset="0"/>
                <a:ea typeface="Calibri"/>
                <a:cs typeface="Calibri"/>
                <a:sym typeface="Calibri"/>
              </a:rPr>
              <a:t>It is important to set aside personal style or preference when teaching the materials. The goal of the IMET is not to find your perfect match in terms of your own teaching style it is a fairly legalistic and bureaucratic task on whether or not the materials reflect these high level shifts . </a:t>
            </a:r>
            <a:endParaRPr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465" name="Shape 46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81120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Introduce Non-Negotiable</a:t>
            </a:r>
            <a:r>
              <a:rPr lang="en-US" sz="1200" baseline="0" dirty="0">
                <a:solidFill>
                  <a:schemeClr val="tx1"/>
                </a:solidFill>
                <a:latin typeface="Calibri" panose="020F0502020204030204" pitchFamily="34" charset="0"/>
                <a:ea typeface="Calibri"/>
                <a:cs typeface="Calibri"/>
                <a:sym typeface="Calibri"/>
              </a:rPr>
              <a:t> 2 and the metric under it associated with Focus.</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The</a:t>
            </a:r>
            <a:r>
              <a:rPr lang="en-US" sz="1200" baseline="0" dirty="0">
                <a:solidFill>
                  <a:schemeClr val="tx1"/>
                </a:solidFill>
                <a:latin typeface="Calibri" panose="020F0502020204030204" pitchFamily="34" charset="0"/>
                <a:ea typeface="Calibri"/>
                <a:cs typeface="Calibri"/>
                <a:sym typeface="Calibri"/>
              </a:rPr>
              <a:t> second Non-Negotiable Criterion relates to both Focus and Coherence.</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This criterion has 4 metrics – we will discuss each in turn.</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sym typeface="Calibri"/>
              </a:rPr>
              <a:t>This is where the metrics start to get a little more complex to evaluate.</a:t>
            </a:r>
          </a:p>
          <a:p>
            <a:pPr marL="171450" lvl="0" indent="-171450" rtl="0">
              <a:spcBef>
                <a:spcPts val="0"/>
              </a:spcBef>
              <a:buClr>
                <a:schemeClr val="dk1"/>
              </a:buClr>
              <a:buSzPct val="25000"/>
              <a:buFontTx/>
              <a:buChar char="-"/>
            </a:pPr>
            <a:endParaRPr dirty="0">
              <a:solidFill>
                <a:schemeClr val="tx1"/>
              </a:solidFill>
              <a:latin typeface="Calibri" panose="020F0502020204030204" pitchFamily="34" charset="0"/>
            </a:endParaRPr>
          </a:p>
          <a:p>
            <a:pPr marL="0" marR="0" lvl="0" indent="0" algn="l" rtl="0">
              <a:spcBef>
                <a:spcPts val="0"/>
              </a:spcBef>
              <a:buClr>
                <a:schemeClr val="dk1"/>
              </a:buClr>
              <a:buFont typeface="Calibri"/>
              <a:buNone/>
            </a:pPr>
            <a:endParaRPr sz="1200" dirty="0">
              <a:solidFill>
                <a:schemeClr val="tx1"/>
              </a:solidFill>
              <a:latin typeface="Calibri" panose="020F0502020204030204" pitchFamily="34" charset="0"/>
              <a:ea typeface="Calibri"/>
              <a:cs typeface="Calibri"/>
              <a:sym typeface="Calibri"/>
            </a:endParaRPr>
          </a:p>
        </p:txBody>
      </p:sp>
      <p:sp>
        <p:nvSpPr>
          <p:cNvPr id="904" name="Shape 904"/>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614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0" name="Shape 910"/>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pPr marL="0" marR="0" lvl="0" indent="0" algn="l" rtl="0">
              <a:spcBef>
                <a:spcPts val="0"/>
              </a:spcBef>
              <a:buClr>
                <a:srgbClr val="000000"/>
              </a:buClr>
              <a:buSzPct val="25000"/>
              <a:buFont typeface="Calibri"/>
              <a:buNone/>
            </a:pPr>
            <a:r>
              <a:rPr lang="en-US" sz="1200" b="0" i="0" u="none" strike="noStrike" cap="none" baseline="0" dirty="0">
                <a:solidFill>
                  <a:schemeClr val="tx1"/>
                </a:solidFill>
                <a:latin typeface="Calibri"/>
                <a:ea typeface="Calibri"/>
                <a:cs typeface="Calibri"/>
                <a:sym typeface="Calibri"/>
              </a:rPr>
              <a:t>Big Idea:  Highlight the areas for focus which are the Major Work for K-8</a:t>
            </a:r>
          </a:p>
          <a:p>
            <a:pPr marL="0" marR="0" lvl="0" indent="0" algn="l" rtl="0">
              <a:spcBef>
                <a:spcPts val="0"/>
              </a:spcBef>
              <a:buClr>
                <a:schemeClr val="dk1"/>
              </a:buClr>
              <a:buFont typeface="Calibri"/>
              <a:buNone/>
            </a:pPr>
            <a:endParaRPr sz="1200" b="0" i="0" u="none" strike="noStrike" cap="none" baseline="0" dirty="0">
              <a:solidFill>
                <a:schemeClr val="tx1"/>
              </a:solidFill>
              <a:latin typeface="Calibri"/>
              <a:ea typeface="Calibri"/>
              <a:cs typeface="Calibri"/>
              <a:sym typeface="Calibri"/>
            </a:endParaRPr>
          </a:p>
          <a:p>
            <a:pPr marL="0" marR="0" lvl="0" indent="0" algn="l" rtl="0">
              <a:spcBef>
                <a:spcPts val="0"/>
              </a:spcBef>
              <a:buClr>
                <a:srgbClr val="000000"/>
              </a:buClr>
              <a:buSzPct val="25000"/>
              <a:buFont typeface="Calibri"/>
              <a:buNone/>
            </a:pPr>
            <a:r>
              <a:rPr lang="en-US" sz="1200" b="0" i="0" u="none" strike="noStrike" cap="none" baseline="0" dirty="0">
                <a:solidFill>
                  <a:schemeClr val="tx1"/>
                </a:solidFill>
                <a:latin typeface="Calibri"/>
                <a:ea typeface="Calibri"/>
                <a:cs typeface="Calibri"/>
                <a:sym typeface="Calibri"/>
              </a:rPr>
              <a:t>Talking Points: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Each grade level has specific clusters designated as Major Work.  This table gives a simplified list of the Major Work of each grade band.</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Most teachers you talk to would name these as the most important topics for their grade. Emphasize this point.  These are the things kids need most time and energy on in order to be successful in mathematics.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focus is built into the structure of the Standards.</a:t>
            </a:r>
          </a:p>
        </p:txBody>
      </p:sp>
      <p:sp>
        <p:nvSpPr>
          <p:cNvPr id="911" name="Shape 911"/>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0084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30" name="Shape 930"/>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Big Idea:  The “Focus by Grade Level” document names the Major/Supporting/Additional Work for each grade.</a:t>
            </a:r>
          </a:p>
          <a:p>
            <a:pPr marL="0" marR="0" lvl="0" indent="0" algn="l" rtl="0">
              <a:spcBef>
                <a:spcPts val="0"/>
              </a:spcBef>
              <a:buSzPct val="25000"/>
              <a:buNone/>
            </a:pPr>
            <a:r>
              <a:rPr lang="en-US" sz="1200" b="0" i="1" u="none" strike="noStrike" cap="none" baseline="0" dirty="0">
                <a:solidFill>
                  <a:schemeClr val="tx1"/>
                </a:solidFill>
                <a:latin typeface="Calibri"/>
                <a:ea typeface="Calibri"/>
                <a:cs typeface="Calibri"/>
                <a:sym typeface="Calibri"/>
              </a:rPr>
              <a:t>Participants should have a copy of the Grade 4 document to reference during the PD modules.</a:t>
            </a:r>
          </a:p>
          <a:p>
            <a:pPr marL="0" marR="0" lvl="0" indent="0" algn="l" rtl="0">
              <a:spcBef>
                <a:spcPts val="0"/>
              </a:spcBef>
              <a:buSzPct val="25000"/>
              <a:buNone/>
            </a:pPr>
            <a:endParaRPr sz="1200" b="0" i="1"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Talking Points:  </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These documents are available in K-8 to outline Major, Supporting, and Additional clusters for each grade.</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shows the cluster level alignment for grade 4 and should be used in conjunction with the full Standards to understand how individual standards are classified.</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Note that “Supporting” and “Additional” clusters are not “Nice to Know” concepts.  ALL of the standards are important, but these emphasis labels help a teacher know what is most important, which ideas support a deep conceptual understanding of the most important ideas, and which are setting the groundwork for future math concepts.</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1200" b="0" i="0" u="none" strike="noStrike" cap="none" baseline="0" dirty="0">
                <a:solidFill>
                  <a:schemeClr val="tx1"/>
                </a:solidFill>
                <a:latin typeface="Calibri"/>
                <a:ea typeface="Calibri"/>
                <a:cs typeface="Calibri"/>
                <a:sym typeface="Calibri"/>
              </a:rPr>
              <a:t>Note:  These documents can be downloaded (a single grade, or the whole group, K-8) at www.achievethecore.org </a:t>
            </a:r>
          </a:p>
        </p:txBody>
      </p:sp>
    </p:spTree>
    <p:extLst>
      <p:ext uri="{BB962C8B-B14F-4D97-AF65-F5344CB8AC3E}">
        <p14:creationId xmlns:p14="http://schemas.microsoft.com/office/powerpoint/2010/main" val="2017960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Big Idea</a:t>
            </a:r>
            <a:r>
              <a:rPr lang="en-US" baseline="0" dirty="0"/>
              <a:t>:  Move from general information about Major Work to the specifics of NN Metric 2A.</a:t>
            </a:r>
          </a:p>
          <a:p>
            <a:endParaRPr lang="en-US" baseline="0" dirty="0"/>
          </a:p>
          <a:p>
            <a:r>
              <a:rPr lang="en-US" baseline="0" dirty="0"/>
              <a:t>Talking Points:</a:t>
            </a:r>
          </a:p>
          <a:p>
            <a:pPr marL="171450" indent="-171450">
              <a:buFont typeface="Arial" panose="020B0604020202020204" pitchFamily="34" charset="0"/>
              <a:buChar char="-"/>
            </a:pPr>
            <a:r>
              <a:rPr lang="en-US" baseline="0" dirty="0"/>
              <a:t>The designation of Major Work clusters forms the basis of what reviewers look for when evaluating NN Metric 2A.  &lt;Read metric.&gt;</a:t>
            </a:r>
          </a:p>
          <a:p>
            <a:pPr marL="171450" indent="-171450">
              <a:buFont typeface="Arial" panose="020B0604020202020204" pitchFamily="34" charset="0"/>
              <a:buChar char="-"/>
            </a:pPr>
            <a:r>
              <a:rPr lang="en-US" baseline="0" dirty="0"/>
              <a:t>This metric allows us to go deeper into how materials are attending to focus.</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33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54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a:t>
            </a:r>
            <a:r>
              <a:rPr lang="en-US" sz="1200" baseline="0" dirty="0">
                <a:solidFill>
                  <a:schemeClr val="tx1"/>
                </a:solidFill>
                <a:latin typeface="Calibri" panose="020F0502020204030204" pitchFamily="34" charset="0"/>
                <a:ea typeface="Calibri"/>
                <a:cs typeface="Calibri"/>
                <a:sym typeface="Calibri"/>
              </a:rPr>
              <a:t>  Clarify the meaning of the phrase “large majority of time” in NN Metric 2A</a:t>
            </a:r>
          </a:p>
          <a:p>
            <a:pPr lvl="0" rtl="0">
              <a:spcBef>
                <a:spcPts val="0"/>
              </a:spcBef>
              <a:buClr>
                <a:schemeClr val="dk1"/>
              </a:buClr>
              <a:buSzPct val="25000"/>
              <a:buFont typeface="Calibri"/>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sym typeface="Calibri"/>
              </a:rPr>
              <a:t>Talking Points</a:t>
            </a:r>
            <a:r>
              <a:rPr lang="en-US" sz="1200" baseline="0" dirty="0">
                <a:solidFill>
                  <a:schemeClr val="tx1"/>
                </a:solidFill>
                <a:latin typeface="Calibri" panose="020F0502020204030204" pitchFamily="34" charset="0"/>
                <a:sym typeface="Calibri"/>
              </a:rPr>
              <a:t>:</a:t>
            </a:r>
          </a:p>
          <a:p>
            <a:pPr marL="171450" lvl="0" indent="-171450" rtl="0">
              <a:spcBef>
                <a:spcPts val="0"/>
              </a:spcBef>
              <a:buClr>
                <a:schemeClr val="dk1"/>
              </a:buClr>
              <a:buSzPct val="25000"/>
              <a:buFont typeface="Calibri" panose="020F0502020204030204" pitchFamily="34" charset="0"/>
              <a:buChar char="-"/>
            </a:pPr>
            <a:r>
              <a:rPr lang="en-US" dirty="0">
                <a:solidFill>
                  <a:schemeClr val="tx1"/>
                </a:solidFill>
                <a:latin typeface="Calibri" panose="020F0502020204030204" pitchFamily="34" charset="0"/>
              </a:rPr>
              <a:t>Because the Major Work topics are so crucial</a:t>
            </a:r>
            <a:r>
              <a:rPr lang="en-US" baseline="0" dirty="0">
                <a:solidFill>
                  <a:schemeClr val="tx1"/>
                </a:solidFill>
                <a:latin typeface="Calibri" panose="020F0502020204030204" pitchFamily="34" charset="0"/>
              </a:rPr>
              <a:t> to Algebra readiness, the Standards emphasize the need for more time and intensity on these topics.  Instructional materials also need to reflect that emphasis by devoting a large majority of time to Major Work.</a:t>
            </a:r>
          </a:p>
          <a:p>
            <a:pPr marL="171450" lvl="0" indent="-171450" rtl="0">
              <a:spcBef>
                <a:spcPts val="0"/>
              </a:spcBef>
              <a:buClr>
                <a:schemeClr val="dk1"/>
              </a:buClr>
              <a:buSzPct val="25000"/>
              <a:buFont typeface="Calibri" panose="020F0502020204030204" pitchFamily="34" charset="0"/>
              <a:buChar char="-"/>
            </a:pPr>
            <a:r>
              <a:rPr lang="en-US" baseline="0" dirty="0">
                <a:solidFill>
                  <a:schemeClr val="tx1"/>
                </a:solidFill>
                <a:latin typeface="Calibri" panose="020F0502020204030204" pitchFamily="34" charset="0"/>
              </a:rPr>
              <a:t>In the Publishers’ Criteria, there is a range of the amount of time that should be on Major Work.  &lt;Read information on slide.&gt;  These are just general guidelines to help reviewers and does not mean that if you calculate that a book spends 64% of the lessons on Major Work that it would not meet this metric.</a:t>
            </a:r>
          </a:p>
          <a:p>
            <a:pPr marL="171450" lvl="0" indent="-171450" rtl="0">
              <a:spcBef>
                <a:spcPts val="0"/>
              </a:spcBef>
              <a:buClr>
                <a:schemeClr val="dk1"/>
              </a:buClr>
              <a:buSzPct val="25000"/>
              <a:buFont typeface="Calibri" panose="020F0502020204030204" pitchFamily="34" charset="0"/>
              <a:buChar char="-"/>
            </a:pPr>
            <a:r>
              <a:rPr lang="en-US" baseline="0" dirty="0">
                <a:solidFill>
                  <a:schemeClr val="tx1"/>
                </a:solidFill>
                <a:latin typeface="Calibri" panose="020F0502020204030204" pitchFamily="34" charset="0"/>
              </a:rPr>
              <a:t>The recommendation for more time in the lower grades comes from the research that shows that developing an understanding of number and place value is essential to students’ long-term success in mathematics.</a:t>
            </a:r>
            <a:endParaRPr dirty="0">
              <a:solidFill>
                <a:schemeClr val="tx1"/>
              </a:solidFill>
              <a:latin typeface="Calibri" panose="020F0502020204030204" pitchFamily="34" charset="0"/>
            </a:endParaRPr>
          </a:p>
          <a:p>
            <a:pPr marL="0" marR="0" lvl="0" indent="0" algn="l" rtl="0">
              <a:spcBef>
                <a:spcPts val="0"/>
              </a:spcBef>
              <a:buClr>
                <a:schemeClr val="dk1"/>
              </a:buClr>
              <a:buFont typeface="Arial"/>
              <a:buNone/>
            </a:pPr>
            <a:endParaRPr sz="1200" dirty="0">
              <a:solidFill>
                <a:schemeClr val="tx1"/>
              </a:solidFill>
              <a:latin typeface="Calibri" panose="020F0502020204030204" pitchFamily="34" charset="0"/>
            </a:endParaRPr>
          </a:p>
          <a:p>
            <a:pPr marL="0" marR="0" lvl="0" indent="0" algn="l" rtl="0">
              <a:spcBef>
                <a:spcPts val="0"/>
              </a:spcBef>
              <a:buClr>
                <a:schemeClr val="dk1"/>
              </a:buClr>
              <a:buFont typeface="Arial"/>
              <a:buNone/>
            </a:pPr>
            <a:endParaRPr sz="1200" dirty="0">
              <a:solidFill>
                <a:schemeClr val="tx1"/>
              </a:solidFill>
              <a:latin typeface="Calibri" panose="020F0502020204030204" pitchFamily="34" charset="0"/>
            </a:endParaRPr>
          </a:p>
        </p:txBody>
      </p:sp>
      <p:sp>
        <p:nvSpPr>
          <p:cNvPr id="917" name="Shape 9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39701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marL="0" marR="0" lvl="0" indent="0" algn="l" rtl="0">
              <a:spcBef>
                <a:spcPts val="0"/>
              </a:spcBef>
              <a:buClr>
                <a:schemeClr val="dk1"/>
              </a:buClr>
              <a:buFont typeface="Arial"/>
              <a:buNone/>
            </a:pPr>
            <a:r>
              <a:rPr lang="en-US" sz="1200" dirty="0">
                <a:solidFill>
                  <a:schemeClr val="dk1"/>
                </a:solidFill>
                <a:latin typeface="Calibri" panose="020F0502020204030204" pitchFamily="34" charset="0"/>
              </a:rPr>
              <a:t>Big Idea:  This activity gives participants a chance to get more familiar with the Major Work of grade 4,</a:t>
            </a:r>
            <a:r>
              <a:rPr lang="en-US" sz="1200" baseline="0" dirty="0">
                <a:solidFill>
                  <a:schemeClr val="dk1"/>
                </a:solidFill>
                <a:latin typeface="Calibri" panose="020F0502020204030204" pitchFamily="34" charset="0"/>
              </a:rPr>
              <a:t> as well as come to the understanding that a surface-level look at materials does not provide the opportunity to evaluate them against the IMET metrics.</a:t>
            </a:r>
          </a:p>
          <a:p>
            <a:pPr marL="0" marR="0" lvl="0" indent="0" algn="l" rtl="0">
              <a:spcBef>
                <a:spcPts val="0"/>
              </a:spcBef>
              <a:buClr>
                <a:schemeClr val="dk1"/>
              </a:buClr>
              <a:buFont typeface="Arial"/>
              <a:buNone/>
            </a:pPr>
            <a:endParaRPr lang="en-US" sz="1200" dirty="0">
              <a:solidFill>
                <a:schemeClr val="dk1"/>
              </a:solidFill>
              <a:latin typeface="Calibri" panose="020F0502020204030204" pitchFamily="34" charset="0"/>
            </a:endParaRPr>
          </a:p>
          <a:p>
            <a:pPr marL="0" marR="0" lvl="0" indent="0" algn="l" rtl="0">
              <a:spcBef>
                <a:spcPts val="0"/>
              </a:spcBef>
              <a:buClr>
                <a:schemeClr val="dk1"/>
              </a:buClr>
              <a:buFont typeface="Arial"/>
              <a:buNone/>
            </a:pPr>
            <a:r>
              <a:rPr lang="en-US" sz="1200" dirty="0">
                <a:solidFill>
                  <a:schemeClr val="dk1"/>
                </a:solidFill>
                <a:latin typeface="Calibri" panose="020F0502020204030204" pitchFamily="34" charset="0"/>
              </a:rPr>
              <a:t>Talking Points:</a:t>
            </a:r>
          </a:p>
          <a:p>
            <a:pPr marL="171450" marR="0" lvl="0" indent="-171450" algn="l" rtl="0">
              <a:spcBef>
                <a:spcPts val="0"/>
              </a:spcBef>
              <a:buClr>
                <a:schemeClr val="dk1"/>
              </a:buClr>
              <a:buFont typeface="Calibri" panose="020F0502020204030204" pitchFamily="34" charset="0"/>
              <a:buChar char="-"/>
            </a:pPr>
            <a:r>
              <a:rPr lang="en-US" sz="1200" dirty="0">
                <a:solidFill>
                  <a:schemeClr val="dk1"/>
                </a:solidFill>
                <a:latin typeface="Calibri" panose="020F0502020204030204" pitchFamily="34" charset="0"/>
              </a:rPr>
              <a:t>Knowing Major Work is about more than just</a:t>
            </a:r>
            <a:r>
              <a:rPr lang="en-US" sz="1200" baseline="0" dirty="0">
                <a:solidFill>
                  <a:schemeClr val="dk1"/>
                </a:solidFill>
                <a:latin typeface="Calibri" panose="020F0502020204030204" pitchFamily="34" charset="0"/>
              </a:rPr>
              <a:t> </a:t>
            </a:r>
            <a:r>
              <a:rPr lang="en-US" sz="1200" dirty="0">
                <a:solidFill>
                  <a:schemeClr val="dk1"/>
                </a:solidFill>
                <a:latin typeface="Calibri" panose="020F0502020204030204" pitchFamily="34" charset="0"/>
              </a:rPr>
              <a:t>reading the focus chart.  To use</a:t>
            </a:r>
            <a:r>
              <a:rPr lang="en-US" sz="1200" baseline="0" dirty="0">
                <a:solidFill>
                  <a:schemeClr val="dk1"/>
                </a:solidFill>
                <a:latin typeface="Calibri" panose="020F0502020204030204" pitchFamily="34" charset="0"/>
              </a:rPr>
              <a:t> the IMET, reviewers really need to know the Major Work backwards and forwards.</a:t>
            </a:r>
          </a:p>
          <a:p>
            <a:pPr marL="171450" marR="0" lvl="0" indent="-171450" algn="l" rtl="0">
              <a:spcBef>
                <a:spcPts val="0"/>
              </a:spcBef>
              <a:buClr>
                <a:schemeClr val="dk1"/>
              </a:buClr>
              <a:buFont typeface="Calibri" panose="020F0502020204030204" pitchFamily="34" charset="0"/>
              <a:buChar char="-"/>
            </a:pPr>
            <a:r>
              <a:rPr lang="en-US" sz="1200" baseline="0" dirty="0">
                <a:solidFill>
                  <a:schemeClr val="dk1"/>
                </a:solidFill>
                <a:latin typeface="Calibri" panose="020F0502020204030204" pitchFamily="34" charset="0"/>
              </a:rPr>
              <a:t>When looking at the chapter titles, cross-reference them with the standards and determine if each chapter would be Major Work, Supporting/Additional Work, or off-grade level content or if you’re not sure.  Try to make your best guess based on the information you have.</a:t>
            </a:r>
          </a:p>
          <a:p>
            <a:pPr marL="171450" marR="0" lvl="0" indent="-171450" algn="l" rtl="0">
              <a:spcBef>
                <a:spcPts val="0"/>
              </a:spcBef>
              <a:buClr>
                <a:schemeClr val="dk1"/>
              </a:buClr>
              <a:buFont typeface="Calibri" panose="020F0502020204030204" pitchFamily="34" charset="0"/>
              <a:buChar char="-"/>
            </a:pPr>
            <a:r>
              <a:rPr lang="en-US" sz="1200" baseline="0" dirty="0">
                <a:solidFill>
                  <a:schemeClr val="dk1"/>
                </a:solidFill>
                <a:latin typeface="Calibri" panose="020F0502020204030204" pitchFamily="34" charset="0"/>
              </a:rPr>
              <a:t>&lt;After participants have time to work, review answers and discuss any that caused confusion or people weren’t sure about.&gt; </a:t>
            </a:r>
            <a:r>
              <a:rPr lang="en-US" sz="1200" b="1" baseline="0" dirty="0">
                <a:solidFill>
                  <a:schemeClr val="dk1"/>
                </a:solidFill>
                <a:latin typeface="Calibri" panose="020F0502020204030204" pitchFamily="34" charset="0"/>
              </a:rPr>
              <a:t>&lt;15 minutes&gt;</a:t>
            </a:r>
            <a:endParaRPr lang="en-US" sz="1200" b="0" baseline="0" dirty="0">
              <a:solidFill>
                <a:schemeClr val="dk1"/>
              </a:solidFill>
              <a:latin typeface="Calibri" panose="020F0502020204030204" pitchFamily="34" charset="0"/>
            </a:endParaRPr>
          </a:p>
          <a:p>
            <a:pPr marL="171450" marR="0" lvl="0"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Possible points for discussion include:</a:t>
            </a:r>
          </a:p>
          <a:p>
            <a:pPr marL="628650" marR="0" lvl="1"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For many of these chapter titles, you would need to review the lessons to understand if they are actually addressing Major Work, Supporting, or Additional Work or off-grade level content.</a:t>
            </a:r>
          </a:p>
          <a:p>
            <a:pPr marL="628650" marR="0" lvl="1"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General answers are listed below, with starred chapters particularly likely to fall into the “Not Sure” category.  Expect that there will be more chapter titles classified as “Not Sure” which is a good indicator that participants are starting to understand the complexity of this work.</a:t>
            </a:r>
          </a:p>
          <a:p>
            <a:pPr marL="1085850" marR="0" lvl="2"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Major Work:  Multiplying Greater Numbers, Adding and Subtracting Fractions, Big Numbers, Estimation and Computation,  Decimals and their Uses, Dividing by 1-digit Numbers, Comparing with Multiplication, Multiply Fractions by Whole Numbers</a:t>
            </a:r>
          </a:p>
          <a:p>
            <a:pPr marL="1085850" marR="0" lvl="2"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Supporting/Additional: Measurement Conversions, Naming and Constructing Geometric Figures*, Number Patterns*, </a:t>
            </a:r>
          </a:p>
          <a:p>
            <a:pPr marL="1085850" marR="0" lvl="2" indent="-171450" algn="l" rtl="0">
              <a:spcBef>
                <a:spcPts val="0"/>
              </a:spcBef>
              <a:buClr>
                <a:schemeClr val="dk1"/>
              </a:buClr>
              <a:buFont typeface="Calibri" panose="020F0502020204030204" pitchFamily="34" charset="0"/>
              <a:buChar char="-"/>
            </a:pPr>
            <a:r>
              <a:rPr lang="en-US" sz="1200" i="0" baseline="0" dirty="0">
                <a:solidFill>
                  <a:schemeClr val="dk1"/>
                </a:solidFill>
                <a:latin typeface="Calibri" panose="020F0502020204030204" pitchFamily="34" charset="0"/>
              </a:rPr>
              <a:t>Not grade 4: Reflections and Symmetry, Rates</a:t>
            </a:r>
          </a:p>
          <a:p>
            <a:pPr marL="0" marR="0" lvl="0" indent="0" algn="l" rtl="0">
              <a:spcBef>
                <a:spcPts val="0"/>
              </a:spcBef>
              <a:buClr>
                <a:schemeClr val="dk1"/>
              </a:buClr>
              <a:buFontTx/>
              <a:buNone/>
            </a:pPr>
            <a:endParaRPr sz="1200" dirty="0">
              <a:solidFill>
                <a:schemeClr val="dk1"/>
              </a:solidFill>
              <a:latin typeface="Calibri" panose="020F0502020204030204" pitchFamily="34" charset="0"/>
            </a:endParaRPr>
          </a:p>
        </p:txBody>
      </p:sp>
      <p:sp>
        <p:nvSpPr>
          <p:cNvPr id="936" name="Shape 9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6918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2" name="Shape 942"/>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This activity gives</a:t>
            </a:r>
            <a:r>
              <a:rPr lang="en-US" sz="1200" baseline="0" dirty="0">
                <a:solidFill>
                  <a:schemeClr val="tx1"/>
                </a:solidFill>
                <a:latin typeface="Calibri" panose="020F0502020204030204" pitchFamily="34" charset="0"/>
                <a:ea typeface="Calibri"/>
                <a:cs typeface="Calibri"/>
                <a:sym typeface="Calibri"/>
              </a:rPr>
              <a:t> participants to get a taste of what it will be like to review materials for NN Metric 1A.</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r>
              <a:rPr lang="en-US" sz="1200" baseline="0" dirty="0">
                <a:solidFill>
                  <a:schemeClr val="tx1"/>
                </a:solidFill>
                <a:latin typeface="Calibri" panose="020F0502020204030204" pitchFamily="34" charset="0"/>
                <a:ea typeface="Calibri"/>
                <a:cs typeface="Calibri"/>
                <a:sym typeface="Calibri"/>
              </a:rPr>
              <a:t>:</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Continue using the Focus document and the standards to analyze this table of contents against Metric 2A.</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This may be your first step in evaluating NN Metric 2A in the materials that you review.  The table of contents provides a good starting place and due to time constraints, that is all we’ll be looking at today.</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For that reason, gather as much evidence as you can and give your best “gut check” rating.</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Also note what else you would need to look at to determine your ratings (e.g., specific chapters/lessons you would want to look at more closely, parts of the book you would want to review).</a:t>
            </a:r>
          </a:p>
          <a:p>
            <a:pPr marL="171450" lvl="0" indent="-171450" rtl="0">
              <a:spcBef>
                <a:spcPts val="0"/>
              </a:spcBef>
              <a:buClr>
                <a:schemeClr val="dk1"/>
              </a:buClr>
              <a:buSzPct val="25000"/>
              <a:buFont typeface="Calibri" panose="020F0502020204030204" pitchFamily="34" charset="0"/>
              <a:buChar char="-"/>
            </a:pPr>
            <a:r>
              <a:rPr lang="en-US" sz="1200" b="0" baseline="0" dirty="0">
                <a:solidFill>
                  <a:schemeClr val="tx1"/>
                </a:solidFill>
                <a:latin typeface="Calibri" panose="020F0502020204030204" pitchFamily="34" charset="0"/>
                <a:ea typeface="Calibri"/>
                <a:cs typeface="Calibri"/>
                <a:sym typeface="Calibri"/>
              </a:rPr>
              <a:t>Use the IMET to record evidence.</a:t>
            </a:r>
          </a:p>
          <a:p>
            <a:pPr marL="171450" lvl="0" indent="-171450" rtl="0">
              <a:spcBef>
                <a:spcPts val="0"/>
              </a:spcBef>
              <a:buClr>
                <a:schemeClr val="dk1"/>
              </a:buClr>
              <a:buSzPct val="25000"/>
              <a:buFont typeface="Calibri" panose="020F0502020204030204" pitchFamily="34" charset="0"/>
              <a:buChar char="-"/>
            </a:pPr>
            <a:r>
              <a:rPr lang="en-US" sz="1200" b="0" baseline="0" dirty="0">
                <a:solidFill>
                  <a:schemeClr val="tx1"/>
                </a:solidFill>
                <a:latin typeface="Calibri" panose="020F0502020204030204" pitchFamily="34" charset="0"/>
                <a:ea typeface="Calibri"/>
                <a:cs typeface="Calibri"/>
                <a:sym typeface="Calibri"/>
              </a:rPr>
              <a:t>Note: there is not a specific procedure to evaluate this metric since it is a qualitative measure.  It is OK for people at your table to use different methods to analyze the table of contents to evaluate this metric.</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&lt;Give participants time to review the document independently and write their answers to the question and then time to discuss as a group.&gt; </a:t>
            </a:r>
            <a:r>
              <a:rPr lang="en-US" sz="1200" b="1" baseline="0" dirty="0">
                <a:solidFill>
                  <a:schemeClr val="tx1"/>
                </a:solidFill>
                <a:latin typeface="Calibri" panose="020F0502020204030204" pitchFamily="34" charset="0"/>
                <a:ea typeface="Calibri"/>
                <a:cs typeface="Calibri"/>
                <a:sym typeface="Calibri"/>
              </a:rPr>
              <a:t>&lt;15 minutes&gt;</a:t>
            </a:r>
          </a:p>
          <a:p>
            <a:pPr marL="171450" lvl="0" indent="-171450" rtl="0">
              <a:spcBef>
                <a:spcPts val="0"/>
              </a:spcBef>
              <a:buClr>
                <a:schemeClr val="dk1"/>
              </a:buClr>
              <a:buSzPct val="25000"/>
              <a:buFont typeface="Calibri" panose="020F0502020204030204" pitchFamily="34" charset="0"/>
              <a:buChar char="-"/>
            </a:pPr>
            <a:r>
              <a:rPr lang="en-US" sz="1200" b="0" i="1" baseline="0" dirty="0">
                <a:solidFill>
                  <a:schemeClr val="tx1"/>
                </a:solidFill>
                <a:latin typeface="Calibri" panose="020F0502020204030204" pitchFamily="34" charset="0"/>
                <a:ea typeface="Calibri"/>
                <a:cs typeface="Calibri"/>
                <a:sym typeface="Calibri"/>
              </a:rPr>
              <a:t>It can be a very powerful conversation to compare methods and see that various methods lead to the same conclusion – these materials most likely do not meet the metric.  </a:t>
            </a:r>
          </a:p>
          <a:p>
            <a:pPr lvl="0" rtl="0">
              <a:spcBef>
                <a:spcPts val="0"/>
              </a:spcBef>
              <a:buClr>
                <a:schemeClr val="dk1"/>
              </a:buClr>
              <a:buFont typeface="Calibri"/>
              <a:buNone/>
            </a:pPr>
            <a:endParaRPr dirty="0">
              <a:solidFill>
                <a:schemeClr val="tx1"/>
              </a:solidFill>
              <a:latin typeface="Calibri" panose="020F0502020204030204" pitchFamily="34" charset="0"/>
            </a:endParaRPr>
          </a:p>
          <a:p>
            <a:pPr lvl="0" rtl="0">
              <a:spcBef>
                <a:spcPts val="0"/>
              </a:spcBef>
              <a:buClr>
                <a:schemeClr val="dk1"/>
              </a:buClr>
              <a:buFont typeface="Arial"/>
              <a:buNone/>
            </a:pPr>
            <a:endParaRPr sz="1200" dirty="0">
              <a:solidFill>
                <a:schemeClr val="tx1"/>
              </a:solidFill>
              <a:latin typeface="Calibri" panose="020F0502020204030204" pitchFamily="34" charset="0"/>
            </a:endParaRPr>
          </a:p>
          <a:p>
            <a:pPr lvl="0" rtl="0">
              <a:spcBef>
                <a:spcPts val="0"/>
              </a:spcBef>
              <a:buClr>
                <a:schemeClr val="dk1"/>
              </a:buClr>
              <a:buFont typeface="Arial"/>
              <a:buNone/>
            </a:pPr>
            <a:endParaRPr sz="1200"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943" name="Shape 943"/>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36</a:t>
            </a:fld>
            <a:endParaRPr lang="en-US" dirty="0"/>
          </a:p>
        </p:txBody>
      </p:sp>
    </p:spTree>
    <p:extLst>
      <p:ext uri="{BB962C8B-B14F-4D97-AF65-F5344CB8AC3E}">
        <p14:creationId xmlns:p14="http://schemas.microsoft.com/office/powerpoint/2010/main" val="2318254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txBox="1">
            <a:spLocks noGrp="1"/>
          </p:cNvSpPr>
          <p:nvPr>
            <p:ph type="body" idx="1"/>
          </p:nvPr>
        </p:nvSpPr>
        <p:spPr>
          <a:xfrm>
            <a:off x="701039" y="4415789"/>
            <a:ext cx="5608200" cy="4183500"/>
          </a:xfrm>
          <a:prstGeom prst="rect">
            <a:avLst/>
          </a:prstGeom>
          <a:noFill/>
          <a:ln>
            <a:noFill/>
          </a:ln>
        </p:spPr>
        <p:txBody>
          <a:bodyPr lIns="93275" tIns="93275" rIns="93275" bIns="9327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Give participants an opportunity</a:t>
            </a:r>
            <a:r>
              <a:rPr lang="en-US" sz="1200" baseline="0" dirty="0">
                <a:solidFill>
                  <a:schemeClr val="tx1"/>
                </a:solidFill>
                <a:latin typeface="Calibri" panose="020F0502020204030204" pitchFamily="34" charset="0"/>
                <a:ea typeface="Calibri"/>
                <a:cs typeface="Calibri"/>
                <a:sym typeface="Calibri"/>
              </a:rPr>
              <a:t> to share their findings</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Notes to</a:t>
            </a:r>
            <a:r>
              <a:rPr lang="en-US" sz="1200" baseline="0" dirty="0">
                <a:solidFill>
                  <a:schemeClr val="tx1"/>
                </a:solidFill>
                <a:latin typeface="Calibri" panose="020F0502020204030204" pitchFamily="34" charset="0"/>
                <a:ea typeface="Calibri"/>
                <a:cs typeface="Calibri"/>
                <a:sym typeface="Calibri"/>
              </a:rPr>
              <a:t> guide discussion</a:t>
            </a:r>
            <a:r>
              <a:rPr lang="en-US" sz="1200" dirty="0">
                <a:solidFill>
                  <a:schemeClr val="tx1"/>
                </a:solidFill>
                <a:latin typeface="Calibri" panose="020F0502020204030204" pitchFamily="34" charset="0"/>
                <a:ea typeface="Calibri"/>
                <a:cs typeface="Calibri"/>
                <a:sym typeface="Calibri"/>
              </a:rPr>
              <a:t>:</a:t>
            </a:r>
          </a:p>
          <a:p>
            <a:pPr marL="171450" lvl="0" indent="-171450" rtl="0">
              <a:spcBef>
                <a:spcPts val="0"/>
              </a:spcBef>
              <a:buClr>
                <a:schemeClr val="dk1"/>
              </a:buClr>
              <a:buSzPct val="25000"/>
              <a:buFont typeface="Calibri" panose="020F0502020204030204" pitchFamily="34" charset="0"/>
              <a:buChar char="-"/>
            </a:pPr>
            <a:r>
              <a:rPr lang="en-US" sz="1200" b="0" i="0" baseline="0" dirty="0">
                <a:solidFill>
                  <a:schemeClr val="tx1"/>
                </a:solidFill>
                <a:latin typeface="Calibri" panose="020F0502020204030204" pitchFamily="34" charset="0"/>
                <a:ea typeface="Calibri"/>
                <a:cs typeface="Calibri"/>
                <a:sym typeface="Calibri"/>
              </a:rPr>
              <a:t>There are 7 units that seem to focus on the Major Work (Part 1: Units 2,3,4; Part 2: Units 2,3,4,7).  There are 6 units that don’t seem to focus on the Major Work (Part 1: Units 1,6,7; Part 2: 1,5,6).  There are 2 units that may be connecting Supporting Work to Major Work.  So reviewers may want to look carefully at Part 1: Unit 5 and Part 2: Unit 8 to see how Major Work is addressed within the chapters.</a:t>
            </a:r>
          </a:p>
          <a:p>
            <a:pPr marL="171450" lvl="0" indent="-171450" rtl="0">
              <a:spcBef>
                <a:spcPts val="0"/>
              </a:spcBef>
              <a:buClr>
                <a:schemeClr val="dk1"/>
              </a:buClr>
              <a:buSzPct val="25000"/>
              <a:buFont typeface="Calibri" panose="020F0502020204030204" pitchFamily="34" charset="0"/>
              <a:buChar char="-"/>
            </a:pPr>
            <a:r>
              <a:rPr lang="en-US" sz="1200" b="0" i="0" baseline="0" dirty="0">
                <a:solidFill>
                  <a:schemeClr val="tx1"/>
                </a:solidFill>
                <a:latin typeface="Calibri" panose="020F0502020204030204" pitchFamily="34" charset="0"/>
                <a:ea typeface="Calibri"/>
                <a:cs typeface="Calibri"/>
                <a:sym typeface="Calibri"/>
              </a:rPr>
              <a:t>Some of the chapters on Major Work may include significant amounts of review. (See NBT 4-10 to 4-19.)  Reviewers would want to look carefully at those lessons to see if they are review or if they are there to help students understand the Major Work of the grade.</a:t>
            </a:r>
          </a:p>
          <a:p>
            <a:pPr marL="171450" lvl="0" indent="-171450" rtl="0">
              <a:spcBef>
                <a:spcPts val="0"/>
              </a:spcBef>
              <a:buClr>
                <a:schemeClr val="dk1"/>
              </a:buClr>
              <a:buSzPct val="25000"/>
              <a:buFont typeface="Calibri" panose="020F0502020204030204" pitchFamily="34" charset="0"/>
              <a:buChar char="-"/>
            </a:pPr>
            <a:r>
              <a:rPr lang="en-US" sz="1200" b="0" i="1" baseline="0" dirty="0">
                <a:solidFill>
                  <a:schemeClr val="tx1"/>
                </a:solidFill>
                <a:latin typeface="Calibri" panose="020F0502020204030204" pitchFamily="34" charset="0"/>
                <a:ea typeface="Calibri"/>
                <a:cs typeface="Calibri"/>
                <a:sym typeface="Calibri"/>
              </a:rPr>
              <a:t>Some participants may notice that certain topics do not get enough attention (i.e., 4.OA.A.1 is only addressed in OA4-12, even though it is a brand new concepts for this grade.)  Let participants know that this particular metric is only about looking at the time spent on Major Work collectively.  In NN Metric 2C and Alignment Criterion 1, reviewers will look at how well particular standards are addressed. </a:t>
            </a:r>
          </a:p>
          <a:p>
            <a:pPr lvl="0" rtl="0">
              <a:spcBef>
                <a:spcPts val="0"/>
              </a:spcBef>
              <a:buClr>
                <a:schemeClr val="dk1"/>
              </a:buClr>
              <a:buFont typeface="Calibri"/>
              <a:buNone/>
            </a:pPr>
            <a:endParaRPr dirty="0">
              <a:solidFill>
                <a:schemeClr val="tx1"/>
              </a:solidFill>
              <a:latin typeface="Calibri" panose="020F0502020204030204" pitchFamily="34" charset="0"/>
            </a:endParaRPr>
          </a:p>
          <a:p>
            <a:pPr marL="0" marR="0" lvl="0" indent="0" algn="l" rtl="0">
              <a:spcBef>
                <a:spcPts val="0"/>
              </a:spcBef>
              <a:buClr>
                <a:schemeClr val="dk1"/>
              </a:buClr>
              <a:buFont typeface="Arial"/>
              <a:buNone/>
            </a:pPr>
            <a:endParaRPr sz="1200" dirty="0">
              <a:solidFill>
                <a:schemeClr val="tx1"/>
              </a:solidFill>
              <a:latin typeface="Calibri" panose="020F0502020204030204" pitchFamily="34" charset="0"/>
            </a:endParaRPr>
          </a:p>
          <a:p>
            <a:pPr marL="0" marR="0" lvl="0" indent="0" algn="l" rtl="0">
              <a:spcBef>
                <a:spcPts val="0"/>
              </a:spcBef>
              <a:buClr>
                <a:schemeClr val="dk1"/>
              </a:buClr>
              <a:buFont typeface="Arial"/>
              <a:buNone/>
            </a:pPr>
            <a:endParaRPr sz="1200" dirty="0">
              <a:solidFill>
                <a:schemeClr val="tx1"/>
              </a:solidFill>
              <a:latin typeface="Calibri" panose="020F0502020204030204" pitchFamily="34" charset="0"/>
            </a:endParaRPr>
          </a:p>
        </p:txBody>
      </p:sp>
      <p:sp>
        <p:nvSpPr>
          <p:cNvPr id="949" name="Shape 94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20994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7" name="Shape 957"/>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This slide provides an opportunity for</a:t>
            </a:r>
            <a:r>
              <a:rPr lang="en-US" sz="1200" baseline="0" dirty="0">
                <a:solidFill>
                  <a:schemeClr val="tx1"/>
                </a:solidFill>
                <a:latin typeface="Calibri" panose="020F0502020204030204" pitchFamily="34" charset="0"/>
              </a:rPr>
              <a:t> participants to summarize their understanding of NN Metric 2A.</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Tx/>
              <a:buChar char="-"/>
            </a:pPr>
            <a:r>
              <a:rPr lang="en-US" sz="1200" baseline="0" dirty="0">
                <a:solidFill>
                  <a:schemeClr val="tx1"/>
                </a:solidFill>
                <a:latin typeface="Calibri" panose="020F0502020204030204" pitchFamily="34" charset="0"/>
              </a:rPr>
              <a:t>(Participants should use the IMET to help answer these questions.)</a:t>
            </a:r>
          </a:p>
          <a:p>
            <a:pPr marL="171450" indent="-171450">
              <a:spcBef>
                <a:spcPts val="0"/>
              </a:spcBef>
              <a:buFontTx/>
              <a:buChar char="-"/>
            </a:pPr>
            <a:r>
              <a:rPr lang="en-US" sz="1200" baseline="0" dirty="0">
                <a:solidFill>
                  <a:schemeClr val="tx1"/>
                </a:solidFill>
                <a:latin typeface="Calibri" panose="020F0502020204030204" pitchFamily="34" charset="0"/>
              </a:rPr>
              <a:t>Ask:</a:t>
            </a:r>
          </a:p>
          <a:p>
            <a:pPr marL="628650" lvl="1" indent="-171450">
              <a:spcBef>
                <a:spcPts val="0"/>
              </a:spcBef>
              <a:buFontTx/>
              <a:buChar char="-"/>
            </a:pPr>
            <a:r>
              <a:rPr lang="en-US" sz="1200" baseline="0" dirty="0">
                <a:solidFill>
                  <a:schemeClr val="tx1"/>
                </a:solidFill>
                <a:latin typeface="Calibri" panose="020F0502020204030204" pitchFamily="34" charset="0"/>
              </a:rPr>
              <a:t>Can someone remind us what NN Metric 2A would look like?</a:t>
            </a:r>
          </a:p>
          <a:p>
            <a:pPr marL="628650" lvl="1" indent="-171450">
              <a:spcBef>
                <a:spcPts val="0"/>
              </a:spcBef>
              <a:buFontTx/>
              <a:buChar char="-"/>
            </a:pPr>
            <a:r>
              <a:rPr lang="en-US" sz="1200" baseline="0" dirty="0">
                <a:solidFill>
                  <a:schemeClr val="tx1"/>
                </a:solidFill>
                <a:latin typeface="Calibri" panose="020F0502020204030204" pitchFamily="34" charset="0"/>
              </a:rPr>
              <a:t>What guidance do we get about how to find evidence for this metric?  </a:t>
            </a:r>
            <a:endParaRPr lang="en-US" sz="1200" dirty="0">
              <a:solidFill>
                <a:schemeClr val="tx1"/>
              </a:solidFill>
              <a:latin typeface="Calibri" panose="020F0502020204030204" pitchFamily="34" charset="0"/>
            </a:endParaRPr>
          </a:p>
        </p:txBody>
      </p:sp>
      <p:sp>
        <p:nvSpPr>
          <p:cNvPr id="958" name="Shape 958"/>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38</a:t>
            </a:fld>
            <a:endParaRPr lang="en-US" dirty="0"/>
          </a:p>
        </p:txBody>
      </p:sp>
    </p:spTree>
    <p:extLst>
      <p:ext uri="{BB962C8B-B14F-4D97-AF65-F5344CB8AC3E}">
        <p14:creationId xmlns:p14="http://schemas.microsoft.com/office/powerpoint/2010/main" val="3818746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4" name="Shape 964"/>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lvl="0" rtl="0">
              <a:spcBef>
                <a:spcPts val="0"/>
              </a:spcBef>
              <a:buClr>
                <a:schemeClr val="dk1"/>
              </a:buClr>
              <a:buSzPct val="25000"/>
              <a:buFont typeface="Calibri"/>
              <a:buNone/>
            </a:pPr>
            <a:r>
              <a:rPr lang="en-US" sz="1200" dirty="0">
                <a:solidFill>
                  <a:schemeClr val="tx1"/>
                </a:solidFill>
                <a:latin typeface="Calibri"/>
                <a:ea typeface="Calibri"/>
                <a:cs typeface="Calibri"/>
                <a:sym typeface="Calibri"/>
              </a:rPr>
              <a:t>Big Idea:   Introduce the next metric</a:t>
            </a:r>
            <a:r>
              <a:rPr lang="en-US" sz="1200" baseline="0" dirty="0">
                <a:solidFill>
                  <a:schemeClr val="tx1"/>
                </a:solidFill>
                <a:latin typeface="Calibri"/>
                <a:ea typeface="Calibri"/>
                <a:cs typeface="Calibri"/>
                <a:sym typeface="Calibri"/>
              </a:rPr>
              <a:t> for </a:t>
            </a:r>
            <a:r>
              <a:rPr lang="en-US" sz="1200" dirty="0">
                <a:solidFill>
                  <a:schemeClr val="tx1"/>
                </a:solidFill>
                <a:latin typeface="Calibri"/>
                <a:ea typeface="Calibri"/>
                <a:cs typeface="Calibri"/>
                <a:sym typeface="Calibri"/>
              </a:rPr>
              <a:t>Non-Negotiable</a:t>
            </a:r>
            <a:r>
              <a:rPr lang="en-US" sz="1200" baseline="0" dirty="0">
                <a:solidFill>
                  <a:schemeClr val="tx1"/>
                </a:solidFill>
                <a:latin typeface="Calibri"/>
                <a:ea typeface="Calibri"/>
                <a:cs typeface="Calibri"/>
                <a:sym typeface="Calibri"/>
              </a:rPr>
              <a:t> 2</a:t>
            </a:r>
          </a:p>
          <a:p>
            <a:pPr lvl="0" rtl="0">
              <a:spcBef>
                <a:spcPts val="0"/>
              </a:spcBef>
              <a:buClr>
                <a:schemeClr val="dk1"/>
              </a:buClr>
              <a:buSzPct val="25000"/>
              <a:buFont typeface="Calibri"/>
              <a:buNone/>
            </a:pPr>
            <a:endParaRPr lang="en-US" sz="1200" dirty="0">
              <a:solidFill>
                <a:schemeClr val="tx1"/>
              </a:solidFill>
              <a:latin typeface="Calibri"/>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a:ea typeface="Calibri"/>
                <a:cs typeface="Calibri"/>
                <a:sym typeface="Calibri"/>
              </a:rPr>
              <a:t>The next metric under NN2 provides a bridge between NN</a:t>
            </a:r>
            <a:r>
              <a:rPr lang="en-US" sz="1200" baseline="0" dirty="0">
                <a:solidFill>
                  <a:schemeClr val="tx1"/>
                </a:solidFill>
                <a:latin typeface="Calibri"/>
                <a:ea typeface="Calibri"/>
                <a:cs typeface="Calibri"/>
                <a:sym typeface="Calibri"/>
              </a:rPr>
              <a:t> M</a:t>
            </a:r>
            <a:r>
              <a:rPr lang="en-US" sz="1200" dirty="0">
                <a:solidFill>
                  <a:schemeClr val="tx1"/>
                </a:solidFill>
                <a:latin typeface="Calibri"/>
                <a:ea typeface="Calibri"/>
                <a:cs typeface="Calibri"/>
                <a:sym typeface="Calibri"/>
              </a:rPr>
              <a:t>etric 2A which is about focus and later metrics in the Criteria</a:t>
            </a:r>
            <a:r>
              <a:rPr lang="en-US" sz="1200" baseline="0" dirty="0">
                <a:solidFill>
                  <a:schemeClr val="tx1"/>
                </a:solidFill>
                <a:latin typeface="Calibri"/>
                <a:ea typeface="Calibri"/>
                <a:cs typeface="Calibri"/>
                <a:sym typeface="Calibri"/>
              </a:rPr>
              <a:t> that are about coherence.</a:t>
            </a:r>
          </a:p>
          <a:p>
            <a:pPr marL="0" lvl="0" indent="0" rtl="0">
              <a:spcBef>
                <a:spcPts val="0"/>
              </a:spcBef>
              <a:buClr>
                <a:schemeClr val="dk1"/>
              </a:buClr>
              <a:buSzPct val="25000"/>
              <a:buFontTx/>
              <a:buNone/>
            </a:pPr>
            <a:endParaRPr lang="en-US" sz="1200" baseline="0" dirty="0">
              <a:solidFill>
                <a:schemeClr val="tx1"/>
              </a:solidFill>
              <a:latin typeface="Calibri"/>
              <a:ea typeface="Calibri"/>
              <a:cs typeface="Calibri"/>
              <a:sym typeface="Calibri"/>
            </a:endParaRPr>
          </a:p>
          <a:p>
            <a:pPr marL="0" marR="0" lvl="0" indent="0" algn="l" rtl="0">
              <a:spcBef>
                <a:spcPts val="0"/>
              </a:spcBef>
              <a:buClr>
                <a:schemeClr val="dk1"/>
              </a:buClr>
              <a:buFont typeface="Calibri"/>
              <a:buNone/>
            </a:pPr>
            <a:endParaRPr dirty="0">
              <a:solidFill>
                <a:schemeClr val="tx1"/>
              </a:solidFill>
            </a:endParaRPr>
          </a:p>
        </p:txBody>
      </p:sp>
      <p:sp>
        <p:nvSpPr>
          <p:cNvPr id="965" name="Shape 965"/>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39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7821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Share goals of the session</a:t>
            </a: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The goals</a:t>
            </a:r>
            <a:r>
              <a:rPr lang="en-US" sz="1200" baseline="0" dirty="0">
                <a:solidFill>
                  <a:schemeClr val="tx1"/>
                </a:solidFill>
                <a:latin typeface="Calibri" panose="020F0502020204030204" pitchFamily="34" charset="0"/>
                <a:ea typeface="Calibri"/>
                <a:cs typeface="Calibri"/>
                <a:sym typeface="Calibri"/>
              </a:rPr>
              <a:t> outline what participants will know and be able to do at the end of this module.</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As the goals imply, engaging in this process is a constant cycle of learning.  What we know about the CCSS informs how we look at the IMET; what we learn about the IMET deepens our understanding of CCSS.</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The second goal refers to the fact that the IMET is designed to focus on the Standards as well as the shifts required by them.  The structure shows the primacy of Focus and Coherence as non-negotiables, which are the topics for this module.</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Calibri"/>
              <a:buNone/>
            </a:pPr>
            <a:endParaRPr dirty="0">
              <a:solidFill>
                <a:schemeClr val="tx1"/>
              </a:solidFill>
              <a:latin typeface="Calibri" panose="020F0502020204030204" pitchFamily="34" charset="0"/>
            </a:endParaRPr>
          </a:p>
          <a:p>
            <a:pPr lvl="0" rtl="0">
              <a:spcBef>
                <a:spcPts val="0"/>
              </a:spcBef>
              <a:buNone/>
            </a:pPr>
            <a:endParaRPr dirty="0">
              <a:solidFill>
                <a:schemeClr val="tx1"/>
              </a:solidFill>
              <a:latin typeface="Calibri" panose="020F0502020204030204" pitchFamily="34" charset="0"/>
            </a:endParaRPr>
          </a:p>
        </p:txBody>
      </p:sp>
      <p:sp>
        <p:nvSpPr>
          <p:cNvPr id="471" name="Shape 4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6365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Shape 9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2" name="Shape 972"/>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dirty="0">
                <a:solidFill>
                  <a:schemeClr val="tx1"/>
                </a:solidFill>
                <a:latin typeface="Calibri" panose="020F0502020204030204" pitchFamily="34" charset="0"/>
              </a:rPr>
              <a:t>Big Idea:  Often</a:t>
            </a:r>
            <a:r>
              <a:rPr lang="en-US" baseline="0" dirty="0">
                <a:solidFill>
                  <a:schemeClr val="tx1"/>
                </a:solidFill>
                <a:latin typeface="Calibri" panose="020F0502020204030204" pitchFamily="34" charset="0"/>
              </a:rPr>
              <a:t>, Supporting Work</a:t>
            </a:r>
            <a:r>
              <a:rPr lang="en-US" dirty="0">
                <a:solidFill>
                  <a:schemeClr val="tx1"/>
                </a:solidFill>
                <a:latin typeface="Calibri" panose="020F0502020204030204" pitchFamily="34" charset="0"/>
              </a:rPr>
              <a:t> is connected to Major Work by the specific language</a:t>
            </a:r>
            <a:r>
              <a:rPr lang="en-US" baseline="0" dirty="0">
                <a:solidFill>
                  <a:schemeClr val="tx1"/>
                </a:solidFill>
                <a:latin typeface="Calibri" panose="020F0502020204030204" pitchFamily="34" charset="0"/>
              </a:rPr>
              <a:t> of the standards.</a:t>
            </a:r>
          </a:p>
          <a:p>
            <a:pPr>
              <a:spcBef>
                <a:spcPts val="0"/>
              </a:spcBef>
              <a:buNone/>
            </a:pPr>
            <a:endParaRPr lang="en-US" baseline="0" dirty="0">
              <a:solidFill>
                <a:schemeClr val="tx1"/>
              </a:solidFill>
              <a:latin typeface="Calibri" panose="020F0502020204030204" pitchFamily="34" charset="0"/>
            </a:endParaRPr>
          </a:p>
          <a:p>
            <a:pPr>
              <a:spcBef>
                <a:spcPts val="0"/>
              </a:spcBef>
              <a:buNone/>
            </a:pPr>
            <a:r>
              <a:rPr lang="en-US"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The top standard is from a specific state’s Kindergarten standards before they adopted Common Core.  You can see that it is statistical work.  In the bottom excerpt from CCSS, the same ideas of data are present, however, it is clearly tied to counting – part of the Major Work of Kindergarten.</a:t>
            </a:r>
          </a:p>
          <a:p>
            <a:pPr marL="171450" indent="-171450">
              <a:spcBef>
                <a:spcPts val="0"/>
              </a:spcBef>
              <a:buFont typeface="Calibri" panose="020F0502020204030204" pitchFamily="34" charset="0"/>
              <a:buChar char="-"/>
            </a:pPr>
            <a:r>
              <a:rPr lang="en-US" dirty="0">
                <a:solidFill>
                  <a:schemeClr val="tx1"/>
                </a:solidFill>
                <a:latin typeface="Calibri" panose="020F0502020204030204" pitchFamily="34" charset="0"/>
              </a:rPr>
              <a:t>Often, when looking at supporting standards, the standard itself requires connecting to Major Work in order to make sure it’s fully addressed.  Therefore, to meet the Standards as written, materials must connect Major Work to Supporting Work.</a:t>
            </a:r>
          </a:p>
        </p:txBody>
      </p:sp>
      <p:sp>
        <p:nvSpPr>
          <p:cNvPr id="973" name="Shape 973"/>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40</a:t>
            </a:fld>
            <a:endParaRPr lang="en-US" dirty="0"/>
          </a:p>
        </p:txBody>
      </p:sp>
    </p:spTree>
    <p:extLst>
      <p:ext uri="{BB962C8B-B14F-4D97-AF65-F5344CB8AC3E}">
        <p14:creationId xmlns:p14="http://schemas.microsoft.com/office/powerpoint/2010/main" val="2208499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3" name="Shape 983"/>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tx1"/>
                </a:solidFill>
                <a:latin typeface="Calibri"/>
                <a:ea typeface="Calibri"/>
                <a:cs typeface="Calibri"/>
                <a:sym typeface="Calibri"/>
              </a:rPr>
              <a:t>**This slide is optional, depending on the needs and background of participants.**</a:t>
            </a: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Big Idea:  Share another example of a standard that connects Major Work to supporting.</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Talking Points:</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grade 3 standard comes from the Measurement and Data domain and is part of a cluster that is Supporting Work, while solving word problems is Major Work as part of the Operations and Algebraic Thinking domain.  </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is coherence within the grade level which we will be looking for in NN Metric 2B.</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Instead of bar charts being “yet another thing to cover,” detracting from focus, the standard is telling you how to “aim” bar charts back around to the Major Work of the grade. These connections are explicit in the standards. While, in the past, picture or bar graphs might have been distinct things to be assessed, now they need to be connected to the Major Work of the grade.</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p:txBody>
      </p:sp>
      <p:sp>
        <p:nvSpPr>
          <p:cNvPr id="984" name="Shape 984"/>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167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3" name="Shape 993"/>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marL="0" marR="0" lvl="0" indent="0" algn="l" rtl="0">
              <a:spcBef>
                <a:spcPts val="0"/>
              </a:spcBef>
              <a:buNone/>
            </a:pPr>
            <a:r>
              <a:rPr lang="en-US" sz="1200" b="0" i="0" u="none" strike="noStrike" cap="none" baseline="0" dirty="0">
                <a:solidFill>
                  <a:schemeClr val="tx1"/>
                </a:solidFill>
                <a:latin typeface="Calibri"/>
                <a:ea typeface="Calibri"/>
                <a:cs typeface="Calibri"/>
                <a:sym typeface="Calibri"/>
              </a:rPr>
              <a:t>**This slide is optional, depending on the needs and background of participants.**</a:t>
            </a:r>
          </a:p>
          <a:p>
            <a:pPr marL="0" marR="0" lvl="0" indent="0" algn="l" rtl="0">
              <a:spcBef>
                <a:spcPts val="0"/>
              </a:spcBef>
              <a:buSzPct val="25000"/>
              <a:buNone/>
            </a:pPr>
            <a:endParaRPr lang="en-US" sz="1200" b="0" i="0"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Big Idea:  Share another example of a standard that connects Major Work to Supporting.</a:t>
            </a:r>
          </a:p>
          <a:p>
            <a:pPr marL="0" marR="0" lvl="0" indent="0" algn="l" rtl="0">
              <a:spcBef>
                <a:spcPts val="0"/>
              </a:spcBef>
              <a:buSzPct val="25000"/>
              <a:buNone/>
            </a:pPr>
            <a:endParaRPr lang="en-US" sz="1200" b="0" i="0" u="sng"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Talking Points:</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grade 8 standard comes from the Statistics and Probability domain and is  part of a cluster that is Supporting Work, while working with equations and understanding slope is Major Work as part of the Expressions and Equations and Functions domains.  </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This is coherence within the grade level which we will be looking for in NN Metric 2B.</a:t>
            </a:r>
          </a:p>
          <a:p>
            <a:pPr marL="171450" marR="0" lvl="0" indent="-171450" algn="l" rtl="0">
              <a:spcBef>
                <a:spcPts val="0"/>
              </a:spcBef>
              <a:buSzPct val="25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Instead of statistics being “yet another thing to cover,” detracting from focus, this 8</a:t>
            </a:r>
            <a:r>
              <a:rPr lang="en-US" sz="1200" b="0" i="0" u="none" strike="noStrike" cap="none" baseline="30000" dirty="0">
                <a:solidFill>
                  <a:schemeClr val="tx1"/>
                </a:solidFill>
                <a:latin typeface="Calibri"/>
                <a:ea typeface="Calibri"/>
                <a:cs typeface="Calibri"/>
                <a:sym typeface="Calibri"/>
              </a:rPr>
              <a:t>th</a:t>
            </a:r>
            <a:r>
              <a:rPr lang="en-US" sz="1200" b="0" i="0" u="none" strike="noStrike" cap="none" baseline="0" dirty="0">
                <a:solidFill>
                  <a:schemeClr val="tx1"/>
                </a:solidFill>
                <a:latin typeface="Calibri"/>
                <a:ea typeface="Calibri"/>
                <a:cs typeface="Calibri"/>
                <a:sym typeface="Calibri"/>
              </a:rPr>
              <a:t> grade standard tells you how to link working with bivariate data to the Major Work of the grade: linear algebra and functions.</a:t>
            </a:r>
          </a:p>
        </p:txBody>
      </p:sp>
      <p:sp>
        <p:nvSpPr>
          <p:cNvPr id="994" name="Shape 994"/>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584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Shape 10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0" name="Shape 1010"/>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marL="0" marR="0" lvl="0" indent="0" algn="l" rtl="0">
              <a:spcBef>
                <a:spcPts val="0"/>
              </a:spcBef>
              <a:buNone/>
            </a:pPr>
            <a:r>
              <a:rPr lang="en-US" sz="1200" b="0" i="0" u="none" strike="noStrike" cap="none" baseline="0" dirty="0">
                <a:solidFill>
                  <a:schemeClr val="tx1"/>
                </a:solidFill>
                <a:latin typeface="Calibri"/>
                <a:ea typeface="Calibri"/>
                <a:cs typeface="Calibri"/>
                <a:sym typeface="Calibri"/>
              </a:rPr>
              <a:t>**This slide is optional, depending on the needs and background of participants.  If participants are not familiar with grade 4, it may be helpful for them to look at an example before looking for their own connections on slide 44.**</a:t>
            </a:r>
            <a:endParaRPr lang="en-US" dirty="0">
              <a:solidFill>
                <a:schemeClr val="tx1"/>
              </a:solidFill>
              <a:latin typeface="Calibri" panose="020F0502020204030204" pitchFamily="34" charset="0"/>
            </a:endParaRPr>
          </a:p>
          <a:p>
            <a:pPr>
              <a:spcBef>
                <a:spcPts val="0"/>
              </a:spcBef>
              <a:buNone/>
            </a:pPr>
            <a:endParaRPr lang="en-US" dirty="0">
              <a:solidFill>
                <a:schemeClr val="tx1"/>
              </a:solidFill>
              <a:latin typeface="Calibri" panose="020F0502020204030204" pitchFamily="34" charset="0"/>
            </a:endParaRPr>
          </a:p>
          <a:p>
            <a:pPr>
              <a:spcBef>
                <a:spcPts val="0"/>
              </a:spcBef>
              <a:buNone/>
            </a:pPr>
            <a:r>
              <a:rPr lang="en-US" dirty="0">
                <a:solidFill>
                  <a:schemeClr val="tx1"/>
                </a:solidFill>
                <a:latin typeface="Calibri" panose="020F0502020204030204" pitchFamily="34" charset="0"/>
              </a:rPr>
              <a:t>Big Idea:  Show an example of a question that connects Major and Supporting Work.</a:t>
            </a:r>
          </a:p>
          <a:p>
            <a:pPr>
              <a:spcBef>
                <a:spcPts val="0"/>
              </a:spcBef>
              <a:buNone/>
            </a:pPr>
            <a:endParaRPr lang="en-US" i="1" dirty="0">
              <a:solidFill>
                <a:schemeClr val="tx1"/>
              </a:solidFill>
              <a:latin typeface="Calibri" panose="020F0502020204030204" pitchFamily="34" charset="0"/>
            </a:endParaRPr>
          </a:p>
          <a:p>
            <a:pPr>
              <a:spcBef>
                <a:spcPts val="0"/>
              </a:spcBef>
              <a:buNone/>
            </a:pPr>
            <a:r>
              <a:rPr lang="en-US" i="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i="0" baseline="0" dirty="0">
                <a:solidFill>
                  <a:schemeClr val="tx1"/>
                </a:solidFill>
                <a:latin typeface="Calibri" panose="020F0502020204030204" pitchFamily="34" charset="0"/>
              </a:rPr>
              <a:t>This problem shows an example of how materials can relate measurement word problems to the Major Work of grade 4 (multiplicative comparisons).</a:t>
            </a:r>
          </a:p>
          <a:p>
            <a:pPr marL="0" indent="0">
              <a:spcBef>
                <a:spcPts val="0"/>
              </a:spcBef>
              <a:buFontTx/>
              <a:buNone/>
            </a:pPr>
            <a:endParaRPr lang="en-US" i="0" baseline="0" dirty="0">
              <a:solidFill>
                <a:schemeClr val="tx1"/>
              </a:solidFill>
              <a:latin typeface="Calibri" panose="020F0502020204030204" pitchFamily="34" charset="0"/>
            </a:endParaRPr>
          </a:p>
          <a:p>
            <a:pPr>
              <a:spcBef>
                <a:spcPts val="0"/>
              </a:spcBef>
              <a:buNone/>
            </a:pPr>
            <a:endParaRPr lang="en-US" dirty="0">
              <a:solidFill>
                <a:schemeClr val="tx1"/>
              </a:solidFill>
              <a:latin typeface="Calibri" panose="020F0502020204030204" pitchFamily="34" charset="0"/>
            </a:endParaRPr>
          </a:p>
        </p:txBody>
      </p:sp>
      <p:sp>
        <p:nvSpPr>
          <p:cNvPr id="1011" name="Shape 1011"/>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43</a:t>
            </a:fld>
            <a:endParaRPr lang="en-US" dirty="0"/>
          </a:p>
        </p:txBody>
      </p:sp>
    </p:spTree>
    <p:extLst>
      <p:ext uri="{BB962C8B-B14F-4D97-AF65-F5344CB8AC3E}">
        <p14:creationId xmlns:p14="http://schemas.microsoft.com/office/powerpoint/2010/main" val="3557275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0" name="Shape 1000"/>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a:t>
            </a:r>
            <a:r>
              <a:rPr lang="en-US" sz="1200" baseline="0" dirty="0">
                <a:solidFill>
                  <a:schemeClr val="tx1"/>
                </a:solidFill>
                <a:latin typeface="Calibri" panose="020F0502020204030204" pitchFamily="34" charset="0"/>
              </a:rPr>
              <a:t>  Give participants an opportunity to identify connections between Major and Supporting Work</a:t>
            </a:r>
          </a:p>
          <a:p>
            <a:pPr>
              <a:spcBef>
                <a:spcPts val="0"/>
              </a:spcBef>
              <a:buNone/>
            </a:pPr>
            <a:r>
              <a:rPr lang="en-US" sz="1200" i="1" baseline="0" dirty="0">
                <a:solidFill>
                  <a:schemeClr val="tx1"/>
                </a:solidFill>
                <a:latin typeface="Calibri" panose="020F0502020204030204" pitchFamily="34" charset="0"/>
              </a:rPr>
              <a:t>Participants may benefit from consulting the Coherence Map to see connections between Supporting and Major Work (http://achievethecore.org/coherence-map/)</a:t>
            </a:r>
          </a:p>
          <a:p>
            <a:pPr>
              <a:spcBef>
                <a:spcPts val="0"/>
              </a:spcBef>
              <a:buNone/>
            </a:pPr>
            <a:endParaRPr lang="en-US" sz="1200" i="1"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When you are evaluating NN Metric 2B, the first thing you need to know is where there should be connections between Supporting and Major Work in the grade level you are reviewing.</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We’re going to take a look at the Supporting Work of Grade 4.  To do this, use the Focus in Grade 4 document to identify the clusters that are Supporting Work.  Then, read those cluster headings and standards to identify connections to the Major Work of Grade 4.</a:t>
            </a:r>
          </a:p>
          <a:p>
            <a:pPr marL="171450"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Although there are sometimes connections between Additional Work and Major Work, they occur less often and are less baked into the language of the Standards, so for this metric, we just look at Supporting Work.</a:t>
            </a:r>
          </a:p>
          <a:p>
            <a:pPr marL="171450"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&lt;Have participants review the grade and discuss connections to Major Work that are required by the standards. </a:t>
            </a:r>
            <a:r>
              <a:rPr lang="en-US" sz="1200" b="1" i="0" baseline="0" dirty="0">
                <a:solidFill>
                  <a:schemeClr val="tx1"/>
                </a:solidFill>
                <a:latin typeface="Calibri" panose="020F0502020204030204" pitchFamily="34" charset="0"/>
              </a:rPr>
              <a:t>&lt;4 minutes&gt;</a:t>
            </a:r>
            <a:endParaRPr lang="en-US" sz="1200" b="0" i="0" baseline="0" dirty="0">
              <a:solidFill>
                <a:schemeClr val="tx1"/>
              </a:solidFill>
              <a:latin typeface="Calibri" panose="020F0502020204030204" pitchFamily="34" charset="0"/>
            </a:endParaRPr>
          </a:p>
          <a:p>
            <a:pPr marL="171450"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Some connections participants might note:</a:t>
            </a:r>
          </a:p>
          <a:p>
            <a:pPr marL="628650" lvl="1"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4.OA.B(.4)  could connect to 4.OA.A, as students solve word problems involving identifying factors.  It could also connect to work with 4.NF.A.1 as students use an understanding of factors and multiples to build equivalent fractions.</a:t>
            </a:r>
          </a:p>
          <a:p>
            <a:pPr marL="628650" lvl="1"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4.MD.A.1 connects to an understanding of decimals (4.NF.C) when working with the metric system.</a:t>
            </a:r>
          </a:p>
          <a:p>
            <a:pPr marL="628650" lvl="1"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4.MD.A.2 requires students to solve word problems (4.OA.A)  including those that involve fractions (4.NF.B) and decimals (4.NF.C)</a:t>
            </a:r>
          </a:p>
          <a:p>
            <a:pPr marL="628650" lvl="1"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4.MD.A.3 is an application standard, so it applies back to 4.OA.A.</a:t>
            </a:r>
          </a:p>
          <a:p>
            <a:pPr marL="628650" lvl="1" indent="-171450">
              <a:spcBef>
                <a:spcPts val="0"/>
              </a:spcBef>
              <a:buFont typeface="Calibri" panose="020F0502020204030204" pitchFamily="34" charset="0"/>
              <a:buChar char="-"/>
            </a:pPr>
            <a:r>
              <a:rPr lang="en-US" sz="1200" i="0" baseline="0" dirty="0">
                <a:solidFill>
                  <a:schemeClr val="tx1"/>
                </a:solidFill>
                <a:latin typeface="Calibri" panose="020F0502020204030204" pitchFamily="34" charset="0"/>
              </a:rPr>
              <a:t>4.MD.B.4 requires students to think about equivalent fractions (4.NF.A.1) as they are plotting data and solving word problems with adding and subtracting fractions (4.NF.B.3d) </a:t>
            </a:r>
            <a:endParaRPr lang="en-US" sz="1200" i="1" baseline="0" dirty="0">
              <a:solidFill>
                <a:schemeClr val="tx1"/>
              </a:solidFill>
              <a:latin typeface="Calibri" panose="020F0502020204030204" pitchFamily="34" charset="0"/>
            </a:endParaRPr>
          </a:p>
        </p:txBody>
      </p:sp>
      <p:sp>
        <p:nvSpPr>
          <p:cNvPr id="1001" name="Shape 1001"/>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44</a:t>
            </a:fld>
            <a:endParaRPr lang="en-US" dirty="0"/>
          </a:p>
        </p:txBody>
      </p:sp>
    </p:spTree>
    <p:extLst>
      <p:ext uri="{BB962C8B-B14F-4D97-AF65-F5344CB8AC3E}">
        <p14:creationId xmlns:p14="http://schemas.microsoft.com/office/powerpoint/2010/main" val="463126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Shape 10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9" name="Shape 1019"/>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This slide provides an opportunity for</a:t>
            </a:r>
            <a:r>
              <a:rPr lang="en-US" sz="1200" baseline="0" dirty="0">
                <a:solidFill>
                  <a:schemeClr val="tx1"/>
                </a:solidFill>
                <a:latin typeface="Calibri" panose="020F0502020204030204" pitchFamily="34" charset="0"/>
              </a:rPr>
              <a:t> participants to summarize their understanding of NN Metric 2B.</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(Participants should use the IMET to help answer these questions.)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Ask:</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Can someone remind us what NN Metric 2B would look like?</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What guidance do we get about how to find evidence for this metric? Spend some time looking at the metric and then we’ll ask a few people to share out.</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Where do we find that?</a:t>
            </a:r>
          </a:p>
          <a:p>
            <a:pPr marL="1085850" lvl="2"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Supporting is a good place to start, but also in Major Work.</a:t>
            </a:r>
          </a:p>
          <a:p>
            <a:pPr marL="1085850" lvl="2" indent="-171450">
              <a:spcBef>
                <a:spcPts val="0"/>
              </a:spcBef>
              <a:buFontTx/>
              <a:buChar char="-"/>
            </a:pPr>
            <a:endParaRPr lang="en-US" sz="1200" dirty="0">
              <a:solidFill>
                <a:schemeClr val="tx1"/>
              </a:solidFill>
              <a:latin typeface="Calibri" panose="020F0502020204030204" pitchFamily="34" charset="0"/>
            </a:endParaRPr>
          </a:p>
          <a:p>
            <a:pPr>
              <a:spcBef>
                <a:spcPts val="0"/>
              </a:spcBef>
              <a:buNone/>
            </a:pPr>
            <a:endParaRPr dirty="0">
              <a:solidFill>
                <a:schemeClr val="tx1"/>
              </a:solidFill>
            </a:endParaRPr>
          </a:p>
        </p:txBody>
      </p:sp>
      <p:sp>
        <p:nvSpPr>
          <p:cNvPr id="1020" name="Shape 1020"/>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45</a:t>
            </a:fld>
            <a:endParaRPr lang="en-US" dirty="0"/>
          </a:p>
        </p:txBody>
      </p:sp>
    </p:spTree>
    <p:extLst>
      <p:ext uri="{BB962C8B-B14F-4D97-AF65-F5344CB8AC3E}">
        <p14:creationId xmlns:p14="http://schemas.microsoft.com/office/powerpoint/2010/main" val="3552999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Shape 10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6" name="Shape 1026"/>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Introduce the next set of metrics</a:t>
            </a:r>
            <a:r>
              <a:rPr lang="en-US" sz="1200" baseline="0" dirty="0">
                <a:solidFill>
                  <a:schemeClr val="tx1"/>
                </a:solidFill>
                <a:latin typeface="Calibri" panose="020F0502020204030204" pitchFamily="34" charset="0"/>
                <a:ea typeface="Calibri"/>
                <a:cs typeface="Calibri"/>
                <a:sym typeface="Calibri"/>
              </a:rPr>
              <a:t> for </a:t>
            </a:r>
            <a:r>
              <a:rPr lang="en-US" sz="1200" dirty="0">
                <a:solidFill>
                  <a:schemeClr val="tx1"/>
                </a:solidFill>
                <a:latin typeface="Calibri" panose="020F0502020204030204" pitchFamily="34" charset="0"/>
                <a:ea typeface="Calibri"/>
                <a:cs typeface="Calibri"/>
                <a:sym typeface="Calibri"/>
              </a:rPr>
              <a:t>Non-Negotiable</a:t>
            </a:r>
            <a:r>
              <a:rPr lang="en-US" sz="1200" baseline="0" dirty="0">
                <a:solidFill>
                  <a:schemeClr val="tx1"/>
                </a:solidFill>
                <a:latin typeface="Calibri" panose="020F0502020204030204" pitchFamily="34" charset="0"/>
                <a:ea typeface="Calibri"/>
                <a:cs typeface="Calibri"/>
                <a:sym typeface="Calibri"/>
              </a:rPr>
              <a:t> 2 that hone in on coherence across grades</a:t>
            </a:r>
          </a:p>
          <a:p>
            <a:pPr lvl="0" rtl="0">
              <a:spcBef>
                <a:spcPts val="0"/>
              </a:spcBef>
              <a:buClr>
                <a:schemeClr val="dk1"/>
              </a:buClr>
              <a:buSzPct val="25000"/>
              <a:buFont typeface="Calibri"/>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We will be taking a look at the last two metrics in NN2</a:t>
            </a:r>
            <a:r>
              <a:rPr lang="en-US" sz="1200" baseline="0" dirty="0">
                <a:solidFill>
                  <a:schemeClr val="tx1"/>
                </a:solidFill>
                <a:latin typeface="Calibri" panose="020F0502020204030204" pitchFamily="34" charset="0"/>
                <a:ea typeface="Calibri"/>
                <a:cs typeface="Calibri"/>
                <a:sym typeface="Calibri"/>
              </a:rPr>
              <a:t> that specifically relate to coherence (2C and 2D).</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These metrics require looking at the connections to previous and future content.  </a:t>
            </a:r>
          </a:p>
          <a:p>
            <a:pPr marL="0" lvl="0" indent="0" rtl="0">
              <a:spcBef>
                <a:spcPts val="0"/>
              </a:spcBef>
              <a:buClr>
                <a:schemeClr val="dk1"/>
              </a:buClr>
              <a:buSzPct val="25000"/>
              <a:buFontTx/>
              <a:buNone/>
            </a:pPr>
            <a:endParaRPr lang="en-US" sz="1200" baseline="0" dirty="0">
              <a:solidFill>
                <a:schemeClr val="tx1"/>
              </a:solidFill>
              <a:latin typeface="Calibri" panose="020F0502020204030204" pitchFamily="34" charset="0"/>
              <a:ea typeface="Calibri"/>
              <a:cs typeface="Calibri"/>
              <a:sym typeface="Calibri"/>
            </a:endParaRPr>
          </a:p>
          <a:p>
            <a:pPr marL="0" marR="0" lvl="0" indent="0" algn="l" rtl="0">
              <a:spcBef>
                <a:spcPts val="0"/>
              </a:spcBef>
              <a:buClr>
                <a:schemeClr val="dk1"/>
              </a:buClr>
              <a:buFont typeface="Calibri"/>
              <a:buNone/>
            </a:pPr>
            <a:endParaRPr lang="en-US" dirty="0">
              <a:solidFill>
                <a:schemeClr val="tx1"/>
              </a:solidFill>
              <a:latin typeface="Calibri" panose="020F0502020204030204" pitchFamily="34" charset="0"/>
            </a:endParaRPr>
          </a:p>
          <a:p>
            <a:pPr marL="0" marR="0" lvl="0" indent="0" algn="l" rtl="0">
              <a:spcBef>
                <a:spcPts val="0"/>
              </a:spcBef>
              <a:buClr>
                <a:schemeClr val="dk1"/>
              </a:buClr>
              <a:buFont typeface="Calibri"/>
              <a:buNone/>
            </a:pPr>
            <a:endParaRPr dirty="0">
              <a:solidFill>
                <a:schemeClr val="tx1"/>
              </a:solidFill>
              <a:latin typeface="Calibri" panose="020F0502020204030204" pitchFamily="34" charset="0"/>
            </a:endParaRPr>
          </a:p>
        </p:txBody>
      </p:sp>
      <p:sp>
        <p:nvSpPr>
          <p:cNvPr id="1027" name="Shape 1027"/>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46</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7993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3" name="Shape 1033"/>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Font typeface="Arial"/>
              <a:buNone/>
            </a:pPr>
            <a:r>
              <a:rPr lang="en-US" dirty="0">
                <a:solidFill>
                  <a:schemeClr val="tx1"/>
                </a:solidFill>
                <a:latin typeface="Calibri" panose="020F0502020204030204" pitchFamily="34" charset="0"/>
              </a:rPr>
              <a:t>Big Idea:  Explain</a:t>
            </a:r>
            <a:r>
              <a:rPr lang="en-US" baseline="0" dirty="0">
                <a:solidFill>
                  <a:schemeClr val="tx1"/>
                </a:solidFill>
                <a:latin typeface="Calibri" panose="020F0502020204030204" pitchFamily="34" charset="0"/>
              </a:rPr>
              <a:t> the meaning of the first sentence of NN metric 2C, specifically the phrase “progressions in the Standards”</a:t>
            </a:r>
          </a:p>
          <a:p>
            <a:pPr marL="0" marR="0" lvl="0" indent="0" algn="l" rtl="0">
              <a:spcBef>
                <a:spcPts val="0"/>
              </a:spcBef>
              <a:buClr>
                <a:schemeClr val="dk1"/>
              </a:buClr>
              <a:buFont typeface="Arial"/>
              <a:buNone/>
            </a:pPr>
            <a:endParaRPr lang="en-US" baseline="0" dirty="0">
              <a:solidFill>
                <a:schemeClr val="tx1"/>
              </a:solidFill>
              <a:latin typeface="Calibri" panose="020F0502020204030204" pitchFamily="34" charset="0"/>
            </a:endParaRPr>
          </a:p>
          <a:p>
            <a:pPr marL="0" marR="0" lvl="0" indent="0" algn="l" rtl="0">
              <a:spcBef>
                <a:spcPts val="0"/>
              </a:spcBef>
              <a:buClr>
                <a:schemeClr val="dk1"/>
              </a:buClr>
              <a:buFont typeface="Arial"/>
              <a:buNone/>
            </a:pPr>
            <a:r>
              <a:rPr lang="en-US" baseline="0" dirty="0">
                <a:solidFill>
                  <a:schemeClr val="tx1"/>
                </a:solidFill>
                <a:latin typeface="Calibri" panose="020F0502020204030204" pitchFamily="34" charset="0"/>
              </a:rPr>
              <a:t>Talking Points:</a:t>
            </a:r>
          </a:p>
          <a:p>
            <a:pPr marL="171450" marR="0" lvl="0" indent="-171450" algn="l" rtl="0">
              <a:spcBef>
                <a:spcPts val="0"/>
              </a:spcBef>
              <a:buClr>
                <a:schemeClr val="dk1"/>
              </a:buClr>
              <a:buFont typeface="Calibri" panose="020F0502020204030204" pitchFamily="34" charset="0"/>
              <a:buChar char="-"/>
            </a:pPr>
            <a:r>
              <a:rPr lang="en-US" baseline="0" dirty="0">
                <a:solidFill>
                  <a:schemeClr val="tx1"/>
                </a:solidFill>
                <a:latin typeface="Calibri" panose="020F0502020204030204" pitchFamily="34" charset="0"/>
              </a:rPr>
              <a:t>As the standards were being developed, there was a lot of attention put into how mathematical ideas grow and build on each other.  This was based on the progression of these ideas in high-performing countries.</a:t>
            </a:r>
          </a:p>
          <a:p>
            <a:pPr marL="171450" marR="0" lvl="0" indent="-171450" algn="l" rtl="0">
              <a:spcBef>
                <a:spcPts val="0"/>
              </a:spcBef>
              <a:buClr>
                <a:schemeClr val="dk1"/>
              </a:buClr>
              <a:buFont typeface="Calibri" panose="020F0502020204030204" pitchFamily="34" charset="0"/>
              <a:buChar char="-"/>
            </a:pPr>
            <a:r>
              <a:rPr lang="en-US" baseline="0" dirty="0">
                <a:solidFill>
                  <a:schemeClr val="tx1"/>
                </a:solidFill>
                <a:latin typeface="Calibri" panose="020F0502020204030204" pitchFamily="34" charset="0"/>
              </a:rPr>
              <a:t>These progressions allow for ideas to develop across grades and requires that instructional materials build on previous work.</a:t>
            </a:r>
          </a:p>
          <a:p>
            <a:pPr marL="171450" marR="0" lvl="0" indent="-171450" algn="l" rtl="0">
              <a:spcBef>
                <a:spcPts val="0"/>
              </a:spcBef>
              <a:buClr>
                <a:schemeClr val="dk1"/>
              </a:buClr>
              <a:buFont typeface="Calibri" panose="020F0502020204030204" pitchFamily="34" charset="0"/>
              <a:buChar char="-"/>
            </a:pPr>
            <a:r>
              <a:rPr lang="en-US" baseline="0" dirty="0">
                <a:solidFill>
                  <a:schemeClr val="tx1"/>
                </a:solidFill>
                <a:latin typeface="Calibri" panose="020F0502020204030204" pitchFamily="34" charset="0"/>
              </a:rPr>
              <a:t>We can see that specifically in the progression of fraction multiplication where students build on their understanding of whole number multiplication in grade 4 and grade 5 by working with specific types of fraction multiplication before they develop full fluency with fraction multiplication in grade 6.</a:t>
            </a:r>
          </a:p>
          <a:p>
            <a:pPr marL="171450" marR="0" lvl="0" indent="-171450" algn="l" rtl="0">
              <a:spcBef>
                <a:spcPts val="0"/>
              </a:spcBef>
              <a:buClr>
                <a:schemeClr val="dk1"/>
              </a:buClr>
              <a:buFont typeface="Calibri" panose="020F0502020204030204" pitchFamily="34" charset="0"/>
              <a:buChar char="-"/>
            </a:pPr>
            <a:r>
              <a:rPr lang="en-US" baseline="0" dirty="0">
                <a:solidFill>
                  <a:schemeClr val="tx1"/>
                </a:solidFill>
                <a:latin typeface="Calibri" panose="020F0502020204030204" pitchFamily="34" charset="0"/>
              </a:rPr>
              <a:t>Note: This metric is talking about progressions with a lower case p – which means that reviewers do not need to ensure that every idea in the Progressions Documents is evident in the materials.  In reviewing this metric, reviewers look at a high level to make sure the general ideas of the progressions are present in the materials.  For reviewers who are unfamiliar with the grade level, the Progressions Documents can serve as a good resource.</a:t>
            </a:r>
            <a:endParaRPr dirty="0">
              <a:solidFill>
                <a:schemeClr val="tx1"/>
              </a:solidFill>
              <a:latin typeface="Calibri" panose="020F0502020204030204" pitchFamily="34" charset="0"/>
            </a:endParaRPr>
          </a:p>
        </p:txBody>
      </p:sp>
      <p:sp>
        <p:nvSpPr>
          <p:cNvPr id="1034" name="Shape 1034"/>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8396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0" name="Shape 1090"/>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Big Idea: The work of multiplying fractions is a great example of ideas developing and progressing across grades</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tx1"/>
                </a:solidFill>
                <a:latin typeface="Calibri"/>
                <a:ea typeface="Calibri"/>
                <a:cs typeface="Calibri"/>
                <a:sym typeface="Calibri"/>
              </a:rPr>
              <a:t>Talking Points: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tx1"/>
                </a:solidFill>
                <a:latin typeface="Calibri"/>
                <a:ea typeface="Calibri"/>
                <a:cs typeface="Calibri"/>
                <a:sym typeface="Calibri"/>
              </a:rPr>
              <a:t>Looking at the progression of multiplying and dividing fractions, you will see that, over these 3 years, the students are building on previous knowledge and not just repeating the same thing each year.   You’ll see that, in grade 4, students apply and extend previous understandings of multiplication to multiply a fraction by a whole number.  In grade 5, that knowledge and skill is extended to multiply a fraction or whole number by a fraction.  Also in grade 5, students extend previous understandings of division to divide unit fractions by whole numbers and the reverse.  In grade 6, students will continue to build on the foundations laid and will divide fractions by fractions.   These are clear and carefully laid progressions that you can expect to see in the instructional materials.</a:t>
            </a:r>
          </a:p>
          <a:p>
            <a:pPr marL="0" marR="0" lvl="0" indent="0" algn="l" rtl="0">
              <a:spcBef>
                <a:spcPts val="0"/>
              </a:spcBef>
              <a:buNone/>
            </a:pPr>
            <a:endParaRPr lang="en-US" sz="1200" b="0" i="0" u="none" strike="noStrike" cap="none" baseline="0"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chemeClr val="tx1"/>
                </a:solidFill>
                <a:latin typeface="Calibri"/>
                <a:ea typeface="Calibri"/>
                <a:cs typeface="Calibri"/>
                <a:sym typeface="Calibri"/>
              </a:rPr>
              <a:t>More background available:  http://www.air.org/sites/default/files/downloads/report/MathStandards_0.pdf</a:t>
            </a:r>
          </a:p>
          <a:p>
            <a:pPr marL="0" marR="0" lvl="0" indent="0" algn="l" rtl="0">
              <a:spcBef>
                <a:spcPts val="0"/>
              </a:spcBef>
              <a:buNone/>
            </a:pPr>
            <a:endParaRPr sz="1200" b="0" i="0" u="none" strike="noStrike" cap="none" baseline="0" dirty="0">
              <a:solidFill>
                <a:schemeClr val="tx1"/>
              </a:solidFill>
              <a:latin typeface="Calibri"/>
              <a:ea typeface="Calibri"/>
              <a:cs typeface="Calibri"/>
              <a:sym typeface="Calibri"/>
            </a:endParaRPr>
          </a:p>
        </p:txBody>
      </p:sp>
      <p:sp>
        <p:nvSpPr>
          <p:cNvPr id="1091" name="Shape 1091"/>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48</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935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Big Idea</a:t>
            </a:r>
            <a:r>
              <a:rPr lang="en-US" baseline="0" dirty="0"/>
              <a:t>:  Move from general information about coherence to the specifics of NN Metric 2C.</a:t>
            </a:r>
          </a:p>
          <a:p>
            <a:endParaRPr lang="en-US" baseline="0" dirty="0"/>
          </a:p>
          <a:p>
            <a:r>
              <a:rPr lang="en-US" baseline="0" dirty="0"/>
              <a:t>Talking Points:</a:t>
            </a:r>
          </a:p>
          <a:p>
            <a:pPr marL="171450" indent="-171450">
              <a:buFont typeface="Calibri" panose="020F0502020204030204" pitchFamily="34" charset="0"/>
              <a:buChar char="-"/>
            </a:pPr>
            <a:r>
              <a:rPr lang="en-US" baseline="0" dirty="0"/>
              <a:t>We are now going to look in-depth at NN Metric 2C. &lt;Read metric.&gt;</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49</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11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Define</a:t>
            </a:r>
            <a:r>
              <a:rPr lang="en-US" sz="1200" baseline="0" dirty="0">
                <a:solidFill>
                  <a:schemeClr val="tx1"/>
                </a:solidFill>
                <a:latin typeface="Calibri" panose="020F0502020204030204" pitchFamily="34" charset="0"/>
                <a:ea typeface="Calibri"/>
                <a:cs typeface="Calibri"/>
                <a:sym typeface="Calibri"/>
              </a:rPr>
              <a:t> the IMET and the purpose of it.</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There</a:t>
            </a:r>
            <a:r>
              <a:rPr lang="en-US" sz="1200" baseline="0" dirty="0">
                <a:solidFill>
                  <a:schemeClr val="tx1"/>
                </a:solidFill>
                <a:latin typeface="Calibri" panose="020F0502020204030204" pitchFamily="34" charset="0"/>
                <a:ea typeface="Calibri"/>
                <a:cs typeface="Calibri"/>
                <a:sym typeface="Calibri"/>
              </a:rPr>
              <a:t> are lots of ways to judge the quality of textbooks.</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The IMET is a tool to judge alignment to common core state standards.</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There are 2 versions of the IMET: K-8 and HS. These modules will focus on K-8.</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Also available for Literacy in K-2 and 3-12.</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All versions available on Achieve the Core. (http://achievethecore.org/page/783/instructional-materials-evaluation-tool-imet)</a:t>
            </a:r>
            <a:endParaRPr lang="en-US" sz="1200" dirty="0">
              <a:solidFill>
                <a:schemeClr val="tx1"/>
              </a:solidFill>
              <a:latin typeface="Calibri" panose="020F0502020204030204" pitchFamily="34" charset="0"/>
              <a:ea typeface="Calibri"/>
              <a:cs typeface="Calibri"/>
              <a:sym typeface="Calibri"/>
            </a:endParaRPr>
          </a:p>
          <a:p>
            <a:pPr marL="171450" lvl="0" indent="-171450" rtl="0">
              <a:spcBef>
                <a:spcPts val="0"/>
              </a:spcBef>
              <a:buClr>
                <a:schemeClr val="dk1"/>
              </a:buClr>
              <a:buSzPct val="25000"/>
              <a:buFont typeface="Calibri" panose="020F0502020204030204" pitchFamily="34" charset="0"/>
              <a:buChar char="-"/>
            </a:pPr>
            <a:endParaRPr lang="en-US" sz="1200" baseline="0" dirty="0">
              <a:solidFill>
                <a:schemeClr val="tx1"/>
              </a:solidFill>
              <a:latin typeface="Calibri" panose="020F0502020204030204" pitchFamily="34" charset="0"/>
              <a:ea typeface="Calibri"/>
              <a:cs typeface="Calibri"/>
              <a:sym typeface="Calibri"/>
            </a:endParaRPr>
          </a:p>
          <a:p>
            <a:pPr marL="171450" lvl="0" indent="-171450" rtl="0">
              <a:spcBef>
                <a:spcPts val="0"/>
              </a:spcBef>
              <a:buClr>
                <a:schemeClr val="dk1"/>
              </a:buClr>
              <a:buSzPct val="25000"/>
              <a:buFont typeface="Calibri" panose="020F0502020204030204" pitchFamily="34" charset="0"/>
              <a:buChar char="-"/>
            </a:pPr>
            <a:endParaRPr lang="en-US" sz="1200" baseline="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Calibri"/>
              <a:buNone/>
            </a:pPr>
            <a:endParaRPr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483" name="Shape 48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9989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0" name="Shape 1040"/>
          <p:cNvSpPr txBox="1">
            <a:spLocks noGrp="1"/>
          </p:cNvSpPr>
          <p:nvPr>
            <p:ph type="body" idx="1"/>
          </p:nvPr>
        </p:nvSpPr>
        <p:spPr>
          <a:xfrm>
            <a:off x="701041" y="4415791"/>
            <a:ext cx="5608200" cy="4183500"/>
          </a:xfrm>
          <a:prstGeom prst="rect">
            <a:avLst/>
          </a:prstGeom>
          <a:noFill/>
          <a:ln>
            <a:noFill/>
          </a:ln>
        </p:spPr>
        <p:txBody>
          <a:bodyPr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dirty="0">
                <a:solidFill>
                  <a:schemeClr val="tx1"/>
                </a:solidFill>
                <a:latin typeface="Calibri" panose="020F0502020204030204" pitchFamily="34" charset="0"/>
              </a:rPr>
              <a:t>Big Idea:  Explain</a:t>
            </a:r>
            <a:r>
              <a:rPr lang="en-US" baseline="0" dirty="0">
                <a:solidFill>
                  <a:schemeClr val="tx1"/>
                </a:solidFill>
                <a:latin typeface="Calibri" panose="020F0502020204030204" pitchFamily="34" charset="0"/>
              </a:rPr>
              <a:t> the meaning of the second sentence of NN metric 2C, specifically about off-grade-level content</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baseline="0" dirty="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baseline="0" dirty="0">
                <a:solidFill>
                  <a:schemeClr val="tx1"/>
                </a:solidFill>
                <a:latin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
                <a:schemeClr val="dk1"/>
              </a:buClr>
              <a:buSzTx/>
              <a:buFont typeface="Calibri" panose="020F0502020204030204" pitchFamily="34" charset="0"/>
              <a:buChar char="-"/>
              <a:tabLst/>
              <a:defRPr/>
            </a:pPr>
            <a:r>
              <a:rPr lang="en-US" baseline="0" dirty="0">
                <a:solidFill>
                  <a:schemeClr val="tx1"/>
                </a:solidFill>
                <a:latin typeface="Calibri" panose="020F0502020204030204" pitchFamily="34" charset="0"/>
              </a:rPr>
              <a:t>Part of meeting the progressions required in the Standards means that there cannot be too much off-grade-level content.  If there is too much time and energy spent on this content, it will be almost impossible to meet the requirements of the grade level</a:t>
            </a:r>
          </a:p>
          <a:p>
            <a:pPr marL="171450" marR="0" lvl="0" indent="-171450" algn="l" defTabSz="914400" rtl="0" eaLnBrk="1" fontAlgn="auto" latinLnBrk="0" hangingPunct="1">
              <a:lnSpc>
                <a:spcPct val="100000"/>
              </a:lnSpc>
              <a:spcBef>
                <a:spcPts val="0"/>
              </a:spcBef>
              <a:spcAft>
                <a:spcPts val="0"/>
              </a:spcAft>
              <a:buClr>
                <a:schemeClr val="dk1"/>
              </a:buClr>
              <a:buSzTx/>
              <a:buFont typeface="Calibri" panose="020F0502020204030204" pitchFamily="34" charset="0"/>
              <a:buChar char="-"/>
              <a:tabLst/>
              <a:defRPr/>
            </a:pPr>
            <a:r>
              <a:rPr lang="en-US" baseline="0" dirty="0">
                <a:solidFill>
                  <a:schemeClr val="tx1"/>
                </a:solidFill>
                <a:latin typeface="Calibri" panose="020F0502020204030204" pitchFamily="34" charset="0"/>
              </a:rPr>
              <a:t>&lt;Have participants read the note in the “How to find evidence” column for this metric.&gt;</a:t>
            </a:r>
          </a:p>
          <a:p>
            <a:pPr marL="171450" marR="0" lvl="0" indent="-171450" algn="l" defTabSz="914400" rtl="0" eaLnBrk="1" fontAlgn="auto" latinLnBrk="0" hangingPunct="1">
              <a:lnSpc>
                <a:spcPct val="100000"/>
              </a:lnSpc>
              <a:spcBef>
                <a:spcPts val="0"/>
              </a:spcBef>
              <a:spcAft>
                <a:spcPts val="0"/>
              </a:spcAft>
              <a:buClr>
                <a:schemeClr val="dk1"/>
              </a:buClr>
              <a:buSzTx/>
              <a:buFont typeface="Calibri" panose="020F0502020204030204" pitchFamily="34" charset="0"/>
              <a:buChar char="-"/>
              <a:tabLst/>
              <a:defRPr/>
            </a:pPr>
            <a:r>
              <a:rPr lang="en-US" baseline="0" dirty="0">
                <a:solidFill>
                  <a:schemeClr val="tx1"/>
                </a:solidFill>
                <a:latin typeface="Calibri" panose="020F0502020204030204" pitchFamily="34" charset="0"/>
              </a:rPr>
              <a:t>As with every metric besides NN 1A, one example of off-grade-level materials would not mean that a book does not pass this metric.  Reviewers need to use professional judgement to determine whether any choices to include off-grade-level content are enhancing students’ learning of grade-level materials.</a:t>
            </a:r>
          </a:p>
          <a:p>
            <a:pPr marL="171450" marR="0" lvl="0" indent="-171450" algn="l" defTabSz="914400" rtl="0" eaLnBrk="1" fontAlgn="auto" latinLnBrk="0" hangingPunct="1">
              <a:lnSpc>
                <a:spcPct val="100000"/>
              </a:lnSpc>
              <a:spcBef>
                <a:spcPts val="0"/>
              </a:spcBef>
              <a:spcAft>
                <a:spcPts val="0"/>
              </a:spcAft>
              <a:buClr>
                <a:schemeClr val="dk1"/>
              </a:buClr>
              <a:buSzTx/>
              <a:buFontTx/>
              <a:buChar char="-"/>
              <a:tabLst/>
              <a:defRPr/>
            </a:pPr>
            <a:endParaRPr lang="en-US" baseline="0" dirty="0">
              <a:solidFill>
                <a:schemeClr val="tx1"/>
              </a:solidFill>
              <a:latin typeface="Calibri" panose="020F0502020204030204" pitchFamily="34" charset="0"/>
            </a:endParaRPr>
          </a:p>
          <a:p>
            <a:pPr marL="174705" marR="0" lvl="0" indent="-174705" algn="l" rtl="0">
              <a:spcBef>
                <a:spcPts val="0"/>
              </a:spcBef>
              <a:buClr>
                <a:schemeClr val="dk1"/>
              </a:buClr>
              <a:buFont typeface="Arial"/>
              <a:buChar char="•"/>
            </a:pPr>
            <a:endParaRPr dirty="0">
              <a:solidFill>
                <a:schemeClr val="tx1"/>
              </a:solidFill>
              <a:latin typeface="Calibri" panose="020F0502020204030204" pitchFamily="34" charset="0"/>
            </a:endParaRPr>
          </a:p>
        </p:txBody>
      </p:sp>
      <p:sp>
        <p:nvSpPr>
          <p:cNvPr id="1041" name="Shape 1041"/>
          <p:cNvSpPr txBox="1">
            <a:spLocks noGrp="1"/>
          </p:cNvSpPr>
          <p:nvPr>
            <p:ph type="sldNum" idx="12"/>
          </p:nvPr>
        </p:nvSpPr>
        <p:spPr>
          <a:xfrm>
            <a:off x="3970939" y="8829965"/>
            <a:ext cx="3037799" cy="46469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50</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4872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Shape 104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7" name="Shape 1047"/>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rtl="0">
              <a:spcBef>
                <a:spcPts val="0"/>
              </a:spcBef>
              <a:buNone/>
            </a:pPr>
            <a:r>
              <a:rPr lang="en-US" sz="1200" dirty="0">
                <a:solidFill>
                  <a:schemeClr val="tx1"/>
                </a:solidFill>
                <a:latin typeface="Calibri" panose="020F0502020204030204" pitchFamily="34" charset="0"/>
              </a:rPr>
              <a:t>Big Idea:</a:t>
            </a:r>
            <a:r>
              <a:rPr lang="en-US" sz="1200" baseline="0" dirty="0">
                <a:solidFill>
                  <a:schemeClr val="tx1"/>
                </a:solidFill>
                <a:latin typeface="Calibri" panose="020F0502020204030204" pitchFamily="34" charset="0"/>
              </a:rPr>
              <a:t> </a:t>
            </a:r>
            <a:r>
              <a:rPr lang="en-US" sz="1200" b="0" dirty="0">
                <a:solidFill>
                  <a:schemeClr val="tx1"/>
                </a:solidFill>
                <a:latin typeface="Calibri" panose="020F0502020204030204" pitchFamily="34" charset="0"/>
              </a:rPr>
              <a:t>Practice reviewing materials for metric 2C and introduce an example of what may be considered off-grade-level content that is still meeting the metric.</a:t>
            </a:r>
          </a:p>
          <a:p>
            <a:pPr rtl="0">
              <a:spcBef>
                <a:spcPts val="0"/>
              </a:spcBef>
              <a:buNone/>
            </a:pPr>
            <a:endParaRPr lang="en-US" sz="1200" dirty="0">
              <a:solidFill>
                <a:schemeClr val="tx1"/>
              </a:solidFill>
              <a:latin typeface="Calibri" panose="020F0502020204030204" pitchFamily="34" charset="0"/>
            </a:endParaRPr>
          </a:p>
          <a:p>
            <a:pPr rtl="0">
              <a:spcBef>
                <a:spcPts val="0"/>
              </a:spcBef>
              <a:buNone/>
            </a:pPr>
            <a:r>
              <a:rPr lang="en-US" sz="1200" dirty="0">
                <a:solidFill>
                  <a:schemeClr val="tx1"/>
                </a:solidFill>
                <a:latin typeface="Calibri" panose="020F0502020204030204" pitchFamily="34" charset="0"/>
              </a:rPr>
              <a:t>Talking Points:</a:t>
            </a:r>
          </a:p>
          <a:p>
            <a:pPr marL="171450" indent="-171450" rtl="0">
              <a:spcBef>
                <a:spcPts val="0"/>
              </a:spcBef>
              <a:buFont typeface="Calibri" panose="020F0502020204030204" pitchFamily="34" charset="0"/>
              <a:buChar char="-"/>
            </a:pPr>
            <a:r>
              <a:rPr lang="en-US" sz="1200" dirty="0">
                <a:solidFill>
                  <a:schemeClr val="tx1"/>
                </a:solidFill>
                <a:latin typeface="Calibri" panose="020F0502020204030204" pitchFamily="34" charset="0"/>
              </a:rPr>
              <a:t>You’re now going to get a chance to get a taste</a:t>
            </a:r>
            <a:r>
              <a:rPr lang="en-US" sz="1200" baseline="0" dirty="0">
                <a:solidFill>
                  <a:schemeClr val="tx1"/>
                </a:solidFill>
                <a:latin typeface="Calibri" panose="020F0502020204030204" pitchFamily="34" charset="0"/>
              </a:rPr>
              <a:t> of what reviewing NN Metric 2C is like and consider the types of questions you will need to be asking your team as you review.</a:t>
            </a:r>
          </a:p>
          <a:p>
            <a:pPr marL="171450" indent="-171450" rtl="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Just as before, this text excerpt is not enough to allow you to actually make a determination about whether these materials would meet or not meet NN Metric 2C.</a:t>
            </a:r>
          </a:p>
          <a:p>
            <a:pPr marL="171450" indent="-171450" rtl="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This represents the lesson titles and objectives from a chapter of a grade 4 book.  </a:t>
            </a:r>
          </a:p>
          <a:p>
            <a:pPr marL="171450" indent="-171450" rtl="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&lt;Give participants time to review the chapter outline and discuss what evidence they see that would suggest this book would or would not meet NN Metric 2C.&gt; </a:t>
            </a:r>
            <a:r>
              <a:rPr lang="en-US" sz="1200" b="1" baseline="0" dirty="0">
                <a:solidFill>
                  <a:schemeClr val="tx1"/>
                </a:solidFill>
                <a:latin typeface="Calibri" panose="020F0502020204030204" pitchFamily="34" charset="0"/>
              </a:rPr>
              <a:t>&lt;8 minutes&gt;</a:t>
            </a:r>
          </a:p>
          <a:p>
            <a:pPr marL="171450" indent="-171450" rtl="0">
              <a:spcBef>
                <a:spcPts val="0"/>
              </a:spcBef>
              <a:buFont typeface="Calibri" panose="020F0502020204030204" pitchFamily="34" charset="0"/>
              <a:buChar char="-"/>
            </a:pPr>
            <a:r>
              <a:rPr lang="en-US" sz="1200" dirty="0">
                <a:solidFill>
                  <a:schemeClr val="tx1"/>
                </a:solidFill>
                <a:latin typeface="Calibri" panose="020F0502020204030204" pitchFamily="34" charset="0"/>
              </a:rPr>
              <a:t>This</a:t>
            </a:r>
            <a:r>
              <a:rPr lang="en-US" sz="1200" baseline="0" dirty="0">
                <a:solidFill>
                  <a:schemeClr val="tx1"/>
                </a:solidFill>
                <a:latin typeface="Calibri" panose="020F0502020204030204" pitchFamily="34" charset="0"/>
              </a:rPr>
              <a:t> chapter is an example of how materials can move students from a grade 3 understanding of multiplication that is based on arrays and area models to grade 4 work with multi-digit multiplication.</a:t>
            </a:r>
          </a:p>
          <a:p>
            <a:pPr marL="171450" indent="-171450" rtl="0">
              <a:spcBef>
                <a:spcPts val="0"/>
              </a:spcBef>
              <a:buFont typeface="Calibri" panose="020F0502020204030204" pitchFamily="34" charset="0"/>
              <a:buChar char="-"/>
            </a:pPr>
            <a:r>
              <a:rPr lang="en-US" sz="1200" i="1" baseline="0" dirty="0">
                <a:solidFill>
                  <a:schemeClr val="tx1"/>
                </a:solidFill>
                <a:latin typeface="Calibri" panose="020F0502020204030204" pitchFamily="34" charset="0"/>
              </a:rPr>
              <a:t>Note:  If it doesn’t come up, this example is a good opportunity to bring up the standard algorithm for multiplication.  “The shortcut method” listed in lessons 9 and 13 is actually the standard algorithm.  This provides an opportunity to discuss that, although the standard algorithm for multiplication is not named until the grade 5 standards, it is a strategy that is based on place value (4.NBT.B.5) and therefore should  not be considered off-grade-level content.</a:t>
            </a:r>
            <a:endParaRPr lang="en-US" sz="1200" i="1" dirty="0">
              <a:solidFill>
                <a:schemeClr val="tx1"/>
              </a:solidFill>
              <a:latin typeface="Calibri" panose="020F0502020204030204" pitchFamily="34" charset="0"/>
            </a:endParaRPr>
          </a:p>
        </p:txBody>
      </p:sp>
      <p:sp>
        <p:nvSpPr>
          <p:cNvPr id="1048" name="Shape 1048"/>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51</a:t>
            </a:fld>
            <a:endParaRPr lang="en-US" dirty="0"/>
          </a:p>
        </p:txBody>
      </p:sp>
    </p:spTree>
    <p:extLst>
      <p:ext uri="{BB962C8B-B14F-4D97-AF65-F5344CB8AC3E}">
        <p14:creationId xmlns:p14="http://schemas.microsoft.com/office/powerpoint/2010/main" val="1345031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5" name="Shape 1055"/>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rtl="0">
              <a:spcBef>
                <a:spcPts val="0"/>
              </a:spcBef>
              <a:buNone/>
            </a:pPr>
            <a:r>
              <a:rPr lang="en-US" dirty="0">
                <a:solidFill>
                  <a:schemeClr val="tx1"/>
                </a:solidFill>
                <a:latin typeface="Calibri" panose="020F0502020204030204" pitchFamily="34" charset="0"/>
              </a:rPr>
              <a:t>Big Idea: </a:t>
            </a:r>
            <a:r>
              <a:rPr lang="en-US" b="0" dirty="0">
                <a:solidFill>
                  <a:schemeClr val="tx1"/>
                </a:solidFill>
                <a:latin typeface="Calibri" panose="020F0502020204030204" pitchFamily="34" charset="0"/>
              </a:rPr>
              <a:t>Provide an example of off-grade-level materials that does not enhance grade-level learning</a:t>
            </a:r>
            <a:r>
              <a:rPr lang="en-US" b="0" baseline="0" dirty="0">
                <a:solidFill>
                  <a:schemeClr val="tx1"/>
                </a:solidFill>
                <a:latin typeface="Calibri" panose="020F0502020204030204" pitchFamily="34" charset="0"/>
              </a:rPr>
              <a:t> alongside an example that does </a:t>
            </a:r>
            <a:r>
              <a:rPr lang="en-US" b="0" dirty="0">
                <a:solidFill>
                  <a:schemeClr val="tx1"/>
                </a:solidFill>
                <a:latin typeface="Calibri" panose="020F0502020204030204" pitchFamily="34" charset="0"/>
              </a:rPr>
              <a:t>enhance grade-level learning.</a:t>
            </a:r>
          </a:p>
          <a:p>
            <a:pPr rtl="0">
              <a:spcBef>
                <a:spcPts val="0"/>
              </a:spcBef>
              <a:buNone/>
            </a:pPr>
            <a:endParaRPr lang="en-US" dirty="0">
              <a:solidFill>
                <a:schemeClr val="tx1"/>
              </a:solidFill>
              <a:latin typeface="Calibri" panose="020F0502020204030204" pitchFamily="34" charset="0"/>
            </a:endParaRPr>
          </a:p>
          <a:p>
            <a:pPr rtl="0">
              <a:spcBef>
                <a:spcPts val="0"/>
              </a:spcBef>
              <a:buNone/>
            </a:pPr>
            <a:r>
              <a:rPr lang="en-US" dirty="0">
                <a:solidFill>
                  <a:schemeClr val="tx1"/>
                </a:solidFill>
                <a:latin typeface="Calibri" panose="020F0502020204030204" pitchFamily="34" charset="0"/>
              </a:rPr>
              <a:t>Talking Points:</a:t>
            </a:r>
          </a:p>
          <a:p>
            <a:pPr marL="171450" marR="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solidFill>
                  <a:schemeClr val="tx1"/>
                </a:solidFill>
                <a:latin typeface="Calibri" panose="020F0502020204030204" pitchFamily="34" charset="0"/>
              </a:rPr>
              <a:t>The second</a:t>
            </a:r>
            <a:r>
              <a:rPr lang="en-US" baseline="0" dirty="0">
                <a:solidFill>
                  <a:schemeClr val="tx1"/>
                </a:solidFill>
                <a:latin typeface="Calibri" panose="020F0502020204030204" pitchFamily="34" charset="0"/>
              </a:rPr>
              <a:t> part of NN Metric 2C asks reviewers to look at any off-grade-level content that is present and determine whether it unduly interferes with grade-level content.  We are going to look at two examples from grade 4 books –in one example, the off-grade-level content unduly interferes with grade-level content; in the other example, it does not unduly interfere.</a:t>
            </a:r>
          </a:p>
          <a:p>
            <a:pPr marL="171450" marR="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solidFill>
                  <a:schemeClr val="tx1"/>
                </a:solidFill>
                <a:latin typeface="Calibri" panose="020F0502020204030204" pitchFamily="34" charset="0"/>
              </a:rPr>
              <a:t>&lt;Give participants</a:t>
            </a:r>
            <a:r>
              <a:rPr lang="en-US" baseline="0" dirty="0">
                <a:solidFill>
                  <a:schemeClr val="tx1"/>
                </a:solidFill>
                <a:latin typeface="Calibri" panose="020F0502020204030204" pitchFamily="34" charset="0"/>
              </a:rPr>
              <a:t> time to review both examples and discuss whether including this in a grade 4 book unduly interferes with grade-level content.&gt; </a:t>
            </a:r>
            <a:r>
              <a:rPr lang="en-US" b="1" baseline="0" dirty="0">
                <a:solidFill>
                  <a:schemeClr val="tx1"/>
                </a:solidFill>
                <a:latin typeface="Calibri" panose="020F0502020204030204" pitchFamily="34" charset="0"/>
              </a:rPr>
              <a:t>&lt;10 minutes&gt;</a:t>
            </a:r>
            <a:endParaRPr lang="en-US" baseline="0" dirty="0">
              <a:solidFill>
                <a:schemeClr val="tx1"/>
              </a:solidFill>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Calibri" panose="020F0502020204030204" pitchFamily="34" charset="0"/>
              </a:rPr>
              <a:t>Example 1:</a:t>
            </a:r>
          </a:p>
          <a:p>
            <a:pPr marL="171450" marR="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dirty="0">
                <a:solidFill>
                  <a:schemeClr val="tx1"/>
                </a:solidFill>
                <a:latin typeface="Calibri" panose="020F0502020204030204" pitchFamily="34" charset="0"/>
              </a:rPr>
              <a:t>The </a:t>
            </a:r>
            <a:r>
              <a:rPr lang="en-US" baseline="0" dirty="0">
                <a:solidFill>
                  <a:schemeClr val="tx1"/>
                </a:solidFill>
                <a:latin typeface="Calibri" panose="020F0502020204030204" pitchFamily="34" charset="0"/>
              </a:rPr>
              <a:t>materials this comes from claims that this lesson aligns to 4.NBT.B because it draws on properties of operations.  However, the work students are being asked to do – write equivalent expressions by combining like terms – is grade 6 work.</a:t>
            </a:r>
          </a:p>
          <a:p>
            <a:pPr marL="171450" marR="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baseline="0" dirty="0">
                <a:solidFill>
                  <a:schemeClr val="tx1"/>
                </a:solidFill>
                <a:latin typeface="Calibri" panose="020F0502020204030204" pitchFamily="34" charset="0"/>
              </a:rPr>
              <a:t>This is not a case where students are deepening their understanding of grade 4 standards, rather it is distracting from the progressions by introducing future-grade level content.</a:t>
            </a:r>
          </a:p>
          <a:p>
            <a:pPr marL="0" indent="0" rtl="0">
              <a:spcBef>
                <a:spcPts val="0"/>
              </a:spcBef>
              <a:buFontTx/>
              <a:buNone/>
            </a:pPr>
            <a:r>
              <a:rPr lang="en-US" b="1" dirty="0">
                <a:solidFill>
                  <a:schemeClr val="tx1"/>
                </a:solidFill>
                <a:latin typeface="Calibri" panose="020F0502020204030204" pitchFamily="34" charset="0"/>
              </a:rPr>
              <a:t>Exampl</a:t>
            </a:r>
            <a:r>
              <a:rPr lang="en-US" b="1" baseline="0" dirty="0">
                <a:solidFill>
                  <a:schemeClr val="tx1"/>
                </a:solidFill>
                <a:latin typeface="Calibri" panose="020F0502020204030204" pitchFamily="34" charset="0"/>
              </a:rPr>
              <a:t>e 2:</a:t>
            </a:r>
          </a:p>
          <a:p>
            <a:pPr marL="171450" indent="-171450" rtl="0">
              <a:spcBef>
                <a:spcPts val="0"/>
              </a:spcBef>
              <a:buFont typeface="Calibri" panose="020F0502020204030204" pitchFamily="34" charset="0"/>
              <a:buChar char="-"/>
            </a:pPr>
            <a:r>
              <a:rPr lang="en-US" dirty="0">
                <a:solidFill>
                  <a:schemeClr val="tx1"/>
                </a:solidFill>
                <a:latin typeface="Calibri" panose="020F0502020204030204" pitchFamily="34" charset="0"/>
              </a:rPr>
              <a:t>This is another example of materials that introduce future content.  The</a:t>
            </a:r>
            <a:r>
              <a:rPr lang="en-US" baseline="0" dirty="0">
                <a:solidFill>
                  <a:schemeClr val="tx1"/>
                </a:solidFill>
                <a:latin typeface="Calibri" panose="020F0502020204030204" pitchFamily="34" charset="0"/>
              </a:rPr>
              <a:t> grade 4 content names specific denominators that students should be working with.  However, this problem introduces denominators of 15 and 18 which are not named in the standard.</a:t>
            </a:r>
          </a:p>
          <a:p>
            <a:pPr marL="171450" indent="-171450" rtl="0">
              <a:spcBef>
                <a:spcPts val="0"/>
              </a:spcBef>
              <a:buFont typeface="Calibri" panose="020F0502020204030204" pitchFamily="34" charset="0"/>
              <a:buChar char="-"/>
            </a:pPr>
            <a:r>
              <a:rPr lang="en-US" baseline="0" dirty="0">
                <a:solidFill>
                  <a:schemeClr val="tx1"/>
                </a:solidFill>
                <a:latin typeface="Calibri" panose="020F0502020204030204" pitchFamily="34" charset="0"/>
              </a:rPr>
              <a:t>The work with these other denominators is allowing students to develop a deeper understanding of equivalent fractions in this problem.  Therefore, it would not be evidence against these materials meeting NN Metric 2C.</a:t>
            </a:r>
          </a:p>
          <a:p>
            <a:pPr marL="171450" indent="-171450" rtl="0">
              <a:spcBef>
                <a:spcPts val="0"/>
              </a:spcBef>
              <a:buFont typeface="Calibri" panose="020F0502020204030204" pitchFamily="34" charset="0"/>
              <a:buChar char="-"/>
            </a:pPr>
            <a:r>
              <a:rPr lang="en-US" baseline="0" dirty="0">
                <a:solidFill>
                  <a:schemeClr val="tx1"/>
                </a:solidFill>
                <a:latin typeface="Calibri" panose="020F0502020204030204" pitchFamily="34" charset="0"/>
              </a:rPr>
              <a:t>While this single problem does not mean that materials would not meet NN Metric 2C, when looking at the entire grade-level materials, it would be important to note how often students are working with denominators outside of the given range for grade 4.  Reviewers would want to see that materials are thoughtfully using other denominators in order to target the specific learning goals of grade 4 in regards to understanding equivalent fractions.</a:t>
            </a:r>
          </a:p>
          <a:p>
            <a:pPr marL="171450" indent="-171450" rtl="0">
              <a:spcBef>
                <a:spcPts val="0"/>
              </a:spcBef>
              <a:buFont typeface="Calibri" panose="020F0502020204030204" pitchFamily="34" charset="0"/>
              <a:buChar char="-"/>
            </a:pPr>
            <a:endParaRPr lang="en-US" baseline="0" dirty="0">
              <a:solidFill>
                <a:schemeClr val="tx1"/>
              </a:solidFill>
              <a:latin typeface="Calibri" panose="020F0502020204030204" pitchFamily="34" charset="0"/>
            </a:endParaRPr>
          </a:p>
          <a:p>
            <a:pPr marL="171450" indent="-171450" rtl="0">
              <a:spcBef>
                <a:spcPts val="0"/>
              </a:spcBef>
              <a:buFont typeface="Calibri" panose="020F0502020204030204" pitchFamily="34" charset="0"/>
              <a:buChar char="-"/>
            </a:pPr>
            <a:r>
              <a:rPr lang="en-US" baseline="0" dirty="0">
                <a:solidFill>
                  <a:schemeClr val="tx1"/>
                </a:solidFill>
                <a:latin typeface="Calibri" panose="020F0502020204030204" pitchFamily="34" charset="0"/>
              </a:rPr>
              <a:t>Note:  Just like with all of our examples, one worksheet like this in materials doesn’t mean that these materials would meet the metric.  Reviewers need to look at many chapters and lessons to gather evidence that will allow them to make a holistic decision about the materials for each metric. </a:t>
            </a:r>
            <a:endParaRPr lang="en-US" dirty="0">
              <a:solidFill>
                <a:schemeClr val="tx1"/>
              </a:solidFill>
              <a:latin typeface="Calibri" panose="020F0502020204030204" pitchFamily="34" charset="0"/>
            </a:endParaRPr>
          </a:p>
          <a:p>
            <a:pPr marL="171450" indent="-171450" rtl="0">
              <a:spcBef>
                <a:spcPts val="0"/>
              </a:spcBef>
              <a:buFontTx/>
              <a:buChar char="-"/>
            </a:pPr>
            <a:endParaRPr lang="en-US" baseline="0"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1056" name="Shape 1056"/>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52</a:t>
            </a:fld>
            <a:endParaRPr lang="en-US" dirty="0"/>
          </a:p>
        </p:txBody>
      </p:sp>
    </p:spTree>
    <p:extLst>
      <p:ext uri="{BB962C8B-B14F-4D97-AF65-F5344CB8AC3E}">
        <p14:creationId xmlns:p14="http://schemas.microsoft.com/office/powerpoint/2010/main" val="4174832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5" name="Shape 1115"/>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This slide provides an opportunity for</a:t>
            </a:r>
            <a:r>
              <a:rPr lang="en-US" sz="1200" baseline="0" dirty="0">
                <a:solidFill>
                  <a:schemeClr val="tx1"/>
                </a:solidFill>
                <a:latin typeface="Calibri" panose="020F0502020204030204" pitchFamily="34" charset="0"/>
              </a:rPr>
              <a:t> participants to summarize their understanding of NN Metric 2C. </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(Participants should use the IMET to help answer these questions.)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Ask:</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Can someone remind us what NN Metric 2C would look like?</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What guidance do we get about how to find evidence for this metric?  </a:t>
            </a:r>
            <a:endParaRPr lang="en-US" sz="1200" dirty="0">
              <a:solidFill>
                <a:schemeClr val="tx1"/>
              </a:solidFill>
              <a:latin typeface="Calibri" panose="020F0502020204030204" pitchFamily="34" charset="0"/>
            </a:endParaRPr>
          </a:p>
          <a:p>
            <a:pPr>
              <a:spcBef>
                <a:spcPts val="0"/>
              </a:spcBef>
              <a:buNone/>
            </a:pPr>
            <a:endParaRPr lang="en-US" dirty="0">
              <a:solidFill>
                <a:schemeClr val="tx1"/>
              </a:solidFill>
              <a:latin typeface="Calibri" panose="020F0502020204030204" pitchFamily="34" charset="0"/>
            </a:endParaRPr>
          </a:p>
          <a:p>
            <a:pPr>
              <a:spcBef>
                <a:spcPts val="0"/>
              </a:spcBef>
              <a:buNone/>
            </a:pPr>
            <a:endParaRPr lang="en-US"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1116" name="Shape 1116"/>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53</a:t>
            </a:fld>
            <a:endParaRPr lang="en-US" dirty="0"/>
          </a:p>
        </p:txBody>
      </p:sp>
    </p:spTree>
    <p:extLst>
      <p:ext uri="{BB962C8B-B14F-4D97-AF65-F5344CB8AC3E}">
        <p14:creationId xmlns:p14="http://schemas.microsoft.com/office/powerpoint/2010/main" val="3875216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2" name="Shape 1122"/>
          <p:cNvSpPr txBox="1">
            <a:spLocks noGrp="1"/>
          </p:cNvSpPr>
          <p:nvPr>
            <p:ph type="body" idx="1"/>
          </p:nvPr>
        </p:nvSpPr>
        <p:spPr>
          <a:xfrm>
            <a:off x="701039" y="4415789"/>
            <a:ext cx="5608200" cy="4183500"/>
          </a:xfrm>
          <a:prstGeom prst="rect">
            <a:avLst/>
          </a:prstGeom>
          <a:noFill/>
          <a:ln>
            <a:noFill/>
          </a:ln>
        </p:spPr>
        <p:txBody>
          <a:bodyPr lIns="93275" tIns="46625" rIns="93275" bIns="46625" anchor="t" anchorCtr="0">
            <a:noAutofit/>
          </a:bodyPr>
          <a:lstStyle/>
          <a:p>
            <a:pPr lvl="0" rtl="0">
              <a:spcBef>
                <a:spcPts val="0"/>
              </a:spcBef>
              <a:buClr>
                <a:schemeClr val="dk1"/>
              </a:buClr>
              <a:buSzPct val="25000"/>
              <a:buFont typeface="Calibri"/>
              <a:buNone/>
            </a:pPr>
            <a:r>
              <a:rPr lang="en-US" sz="1200" dirty="0">
                <a:solidFill>
                  <a:schemeClr val="tx1"/>
                </a:solidFill>
                <a:latin typeface="Calibri"/>
                <a:ea typeface="Calibri"/>
                <a:cs typeface="Calibri"/>
                <a:sym typeface="Calibri"/>
              </a:rPr>
              <a:t>Big Idea:   Remind participants that we are still looking at metrics in Non-Negotiable</a:t>
            </a:r>
            <a:r>
              <a:rPr lang="en-US" sz="1200" baseline="0" dirty="0">
                <a:solidFill>
                  <a:schemeClr val="tx1"/>
                </a:solidFill>
                <a:latin typeface="Calibri"/>
                <a:ea typeface="Calibri"/>
                <a:cs typeface="Calibri"/>
                <a:sym typeface="Calibri"/>
              </a:rPr>
              <a:t> 2</a:t>
            </a:r>
          </a:p>
          <a:p>
            <a:pPr lvl="0" rtl="0">
              <a:spcBef>
                <a:spcPts val="0"/>
              </a:spcBef>
              <a:buClr>
                <a:schemeClr val="dk1"/>
              </a:buClr>
              <a:buSzPct val="25000"/>
              <a:buFont typeface="Calibri"/>
              <a:buNone/>
            </a:pPr>
            <a:endParaRPr lang="en-US" sz="1200" dirty="0">
              <a:solidFill>
                <a:schemeClr val="tx1"/>
              </a:solidFill>
              <a:latin typeface="Calibri"/>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We will now take a look at NN</a:t>
            </a:r>
            <a:r>
              <a:rPr lang="en-US" sz="1200" baseline="0" dirty="0">
                <a:solidFill>
                  <a:schemeClr val="tx1"/>
                </a:solidFill>
                <a:latin typeface="Calibri" panose="020F0502020204030204" pitchFamily="34" charset="0"/>
                <a:ea typeface="Calibri"/>
                <a:cs typeface="Calibri"/>
                <a:sym typeface="Calibri"/>
              </a:rPr>
              <a:t> Metric 2D.</a:t>
            </a:r>
          </a:p>
          <a:p>
            <a:pPr marL="0" marR="0" lvl="0" indent="0" algn="l" rtl="0">
              <a:spcBef>
                <a:spcPts val="0"/>
              </a:spcBef>
              <a:buClr>
                <a:schemeClr val="dk1"/>
              </a:buClr>
              <a:buFont typeface="Calibri"/>
              <a:buNone/>
            </a:pPr>
            <a:endParaRPr dirty="0">
              <a:solidFill>
                <a:schemeClr val="tx1"/>
              </a:solidFill>
            </a:endParaRPr>
          </a:p>
        </p:txBody>
      </p:sp>
      <p:sp>
        <p:nvSpPr>
          <p:cNvPr id="1123" name="Shape 1123"/>
          <p:cNvSpPr txBox="1">
            <a:spLocks noGrp="1"/>
          </p:cNvSpPr>
          <p:nvPr>
            <p:ph type="sldNum" idx="12"/>
          </p:nvPr>
        </p:nvSpPr>
        <p:spPr>
          <a:xfrm>
            <a:off x="3970936" y="8829967"/>
            <a:ext cx="3037799" cy="464699"/>
          </a:xfrm>
          <a:prstGeom prst="rect">
            <a:avLst/>
          </a:prstGeom>
          <a:noFill/>
          <a:ln>
            <a:noFill/>
          </a:ln>
        </p:spPr>
        <p:txBody>
          <a:bodyPr lIns="93275" tIns="46625" rIns="93275" bIns="466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t>54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7380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Big Idea</a:t>
            </a:r>
            <a:r>
              <a:rPr lang="en-US" baseline="0" dirty="0"/>
              <a:t>:  Show NN Metric 2D.</a:t>
            </a:r>
          </a:p>
          <a:p>
            <a:endParaRPr lang="en-US" baseline="0" dirty="0"/>
          </a:p>
          <a:p>
            <a:r>
              <a:rPr lang="en-US" baseline="0" dirty="0"/>
              <a:t>Talking Points:</a:t>
            </a:r>
          </a:p>
          <a:p>
            <a:pPr marL="171450" indent="-171450">
              <a:buFont typeface="Calibri" panose="020F0502020204030204" pitchFamily="34" charset="0"/>
              <a:buChar char="-"/>
            </a:pPr>
            <a:r>
              <a:rPr lang="en-US" baseline="0" dirty="0"/>
              <a:t>The next metric focuses on prior grade-level content and how it is identified to the teacher.  &lt;Read metric.&gt;</a:t>
            </a:r>
          </a:p>
          <a:p>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55</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70922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2" name="Shape 1072"/>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Provide an example</a:t>
            </a:r>
            <a:r>
              <a:rPr lang="en-US" sz="1200" baseline="0" dirty="0">
                <a:solidFill>
                  <a:schemeClr val="tx1"/>
                </a:solidFill>
                <a:latin typeface="Calibri" panose="020F0502020204030204" pitchFamily="34" charset="0"/>
              </a:rPr>
              <a:t> of materials that clearly identify material as review</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rPr>
              <a:t>We’re moving on to the our next metric on coherence.  NN Metric 2F states “</a:t>
            </a:r>
            <a:r>
              <a:rPr lang="en-US" sz="1200" dirty="0">
                <a:solidFill>
                  <a:schemeClr val="tx1"/>
                </a:solidFill>
                <a:latin typeface="Calibri" panose="020F0502020204030204" pitchFamily="34" charset="0"/>
                <a:ea typeface="Allerta"/>
                <a:cs typeface="Allerta"/>
                <a:sym typeface="Allerta"/>
              </a:rPr>
              <a:t>Review of material from previous grades is clearly identified as such to the teacher, and teacher and students can see what their specific responsibility is for the current year.”</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dirty="0">
                <a:solidFill>
                  <a:schemeClr val="tx1"/>
                </a:solidFill>
                <a:latin typeface="Calibri" panose="020F0502020204030204" pitchFamily="34" charset="0"/>
                <a:ea typeface="Allerta"/>
                <a:cs typeface="Allerta"/>
                <a:sym typeface="Allerta"/>
              </a:rPr>
              <a:t>While we know that including lots of review of previous grade content can interfere with both focus and coherence, there are reasons that publishers may want to include some review of previous content.</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dirty="0">
                <a:solidFill>
                  <a:schemeClr val="tx1"/>
                </a:solidFill>
                <a:latin typeface="Calibri" panose="020F0502020204030204" pitchFamily="34" charset="0"/>
                <a:ea typeface="Allerta"/>
                <a:cs typeface="Allerta"/>
                <a:sym typeface="Allerta"/>
              </a:rPr>
              <a:t>This</a:t>
            </a:r>
            <a:r>
              <a:rPr lang="en-US" sz="1200" baseline="0" dirty="0">
                <a:solidFill>
                  <a:schemeClr val="tx1"/>
                </a:solidFill>
                <a:latin typeface="Calibri" panose="020F0502020204030204" pitchFamily="34" charset="0"/>
                <a:ea typeface="Allerta"/>
                <a:cs typeface="Allerta"/>
                <a:sym typeface="Allerta"/>
              </a:rPr>
              <a:t> metric notes that, if there is review, it needs to be clearly indicated.  </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ea typeface="Allerta"/>
                <a:cs typeface="Allerta"/>
                <a:sym typeface="Allerta"/>
              </a:rPr>
              <a:t>&lt;Have participants read the example and determine whether this is an example of review being clearly identified as such.&gt; </a:t>
            </a:r>
            <a:r>
              <a:rPr lang="en-US" sz="1200" b="1" baseline="0" dirty="0">
                <a:solidFill>
                  <a:schemeClr val="tx1"/>
                </a:solidFill>
                <a:latin typeface="Calibri" panose="020F0502020204030204" pitchFamily="34" charset="0"/>
                <a:ea typeface="Allerta"/>
                <a:cs typeface="Allerta"/>
                <a:sym typeface="Allerta"/>
              </a:rPr>
              <a:t>&lt;2 minutes&gt;</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0" baseline="0" dirty="0">
                <a:solidFill>
                  <a:schemeClr val="tx1"/>
                </a:solidFill>
                <a:latin typeface="Calibri" panose="020F0502020204030204" pitchFamily="34" charset="0"/>
                <a:ea typeface="Allerta"/>
                <a:cs typeface="Allerta"/>
                <a:sym typeface="Allerta"/>
              </a:rPr>
              <a:t>This is one way that a publisher may choose to clearly identify review materials. This ensures that the user of the materials can make decisions about what’s best for their students. </a:t>
            </a:r>
          </a:p>
          <a:p>
            <a:pPr marL="1714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ea typeface="Allerta"/>
                <a:cs typeface="Allerta"/>
                <a:sym typeface="Allerta"/>
              </a:rPr>
              <a:t>Note:  This metric just requires review to be identified; evidence for this metric should not consist of how much of the materials is review.  That evidence would be used to evaluate NN Metric 2C.</a:t>
            </a:r>
            <a:endParaRPr lang="en-US" sz="1200" dirty="0">
              <a:solidFill>
                <a:schemeClr val="tx1"/>
              </a:solidFill>
              <a:latin typeface="Calibri" panose="020F0502020204030204" pitchFamily="34" charset="0"/>
              <a:ea typeface="Allerta"/>
              <a:cs typeface="Allerta"/>
              <a:sym typeface="Allerta"/>
            </a:endParaRPr>
          </a:p>
        </p:txBody>
      </p:sp>
      <p:sp>
        <p:nvSpPr>
          <p:cNvPr id="1073" name="Shape 1073"/>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56</a:t>
            </a:fld>
            <a:endParaRPr lang="en-US" dirty="0"/>
          </a:p>
        </p:txBody>
      </p:sp>
    </p:spTree>
    <p:extLst>
      <p:ext uri="{BB962C8B-B14F-4D97-AF65-F5344CB8AC3E}">
        <p14:creationId xmlns:p14="http://schemas.microsoft.com/office/powerpoint/2010/main" val="23430685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Bef>
                <a:spcPts val="0"/>
              </a:spcBef>
              <a:buNone/>
            </a:pPr>
            <a:r>
              <a:rPr lang="en-US" sz="1200" dirty="0">
                <a:solidFill>
                  <a:schemeClr val="tx1"/>
                </a:solidFill>
                <a:latin typeface="Calibri" panose="020F0502020204030204" pitchFamily="34" charset="0"/>
              </a:rPr>
              <a:t>Big Idea:  provide an example of lessons</a:t>
            </a:r>
            <a:r>
              <a:rPr lang="en-US" sz="1200" baseline="0" dirty="0">
                <a:solidFill>
                  <a:schemeClr val="tx1"/>
                </a:solidFill>
                <a:latin typeface="Calibri" panose="020F0502020204030204" pitchFamily="34" charset="0"/>
              </a:rPr>
              <a:t> that are review being identified as such</a:t>
            </a:r>
            <a:endParaRPr lang="en-US" sz="1200" dirty="0">
              <a:solidFill>
                <a:schemeClr val="tx1"/>
              </a:solidFill>
              <a:latin typeface="Calibri" panose="020F0502020204030204" pitchFamily="34" charset="0"/>
            </a:endParaRPr>
          </a:p>
          <a:p>
            <a:pPr>
              <a:spcBef>
                <a:spcPts val="0"/>
              </a:spcBef>
              <a:buNone/>
            </a:pPr>
            <a:endParaRPr lang="en-US" sz="1200" i="1" baseline="0" dirty="0">
              <a:solidFill>
                <a:schemeClr val="tx1"/>
              </a:solidFill>
              <a:latin typeface="Calibri" panose="020F0502020204030204" pitchFamily="34" charset="0"/>
            </a:endParaRPr>
          </a:p>
          <a:p>
            <a:pPr>
              <a:spcBef>
                <a:spcPts val="0"/>
              </a:spcBef>
              <a:buNone/>
            </a:pPr>
            <a:r>
              <a:rPr lang="en-US" sz="1200" dirty="0">
                <a:solidFill>
                  <a:schemeClr val="tx1"/>
                </a:solidFill>
                <a:latin typeface="Calibri" panose="020F0502020204030204" pitchFamily="34" charset="0"/>
              </a:rPr>
              <a:t>Talking Points:</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dirty="0">
                <a:solidFill>
                  <a:schemeClr val="tx1"/>
                </a:solidFill>
                <a:latin typeface="Calibri" panose="020F0502020204030204" pitchFamily="34" charset="0"/>
                <a:ea typeface="Allerta"/>
                <a:cs typeface="Allerta"/>
                <a:sym typeface="Allerta"/>
              </a:rPr>
              <a:t>In your handouts, you have the</a:t>
            </a:r>
            <a:r>
              <a:rPr lang="en-US" sz="1200" baseline="0" dirty="0">
                <a:solidFill>
                  <a:schemeClr val="tx1"/>
                </a:solidFill>
                <a:latin typeface="Calibri" panose="020F0502020204030204" pitchFamily="34" charset="0"/>
                <a:ea typeface="Allerta"/>
                <a:cs typeface="Allerta"/>
                <a:sym typeface="Allerta"/>
              </a:rPr>
              <a:t> unit overview from a 4</a:t>
            </a:r>
            <a:r>
              <a:rPr lang="en-US" sz="1200" baseline="30000" dirty="0">
                <a:solidFill>
                  <a:schemeClr val="tx1"/>
                </a:solidFill>
                <a:latin typeface="Calibri" panose="020F0502020204030204" pitchFamily="34" charset="0"/>
                <a:ea typeface="Allerta"/>
                <a:cs typeface="Allerta"/>
                <a:sym typeface="Allerta"/>
              </a:rPr>
              <a:t>th</a:t>
            </a:r>
            <a:r>
              <a:rPr lang="en-US" sz="1200" baseline="0" dirty="0">
                <a:solidFill>
                  <a:schemeClr val="tx1"/>
                </a:solidFill>
                <a:latin typeface="Calibri" panose="020F0502020204030204" pitchFamily="34" charset="0"/>
                <a:ea typeface="Allerta"/>
                <a:cs typeface="Allerta"/>
                <a:sym typeface="Allerta"/>
              </a:rPr>
              <a:t> grade unit on Addition.  You will see a brief description of each session plus the identified standard</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dirty="0">
                <a:solidFill>
                  <a:schemeClr val="tx1"/>
                </a:solidFill>
                <a:latin typeface="Calibri" panose="020F0502020204030204" pitchFamily="34" charset="0"/>
                <a:ea typeface="Allerta"/>
                <a:cs typeface="Allerta"/>
                <a:sym typeface="Allerta"/>
              </a:rPr>
              <a:t>&lt;Have participants review the table of contents </a:t>
            </a:r>
            <a:r>
              <a:rPr lang="en-US" sz="1200" baseline="0" dirty="0">
                <a:solidFill>
                  <a:schemeClr val="tx1"/>
                </a:solidFill>
                <a:latin typeface="Calibri" panose="020F0502020204030204" pitchFamily="34" charset="0"/>
                <a:ea typeface="Allerta"/>
                <a:cs typeface="Allerta"/>
                <a:sym typeface="Allerta"/>
              </a:rPr>
              <a:t>and discuss whether this is an example of meeting NN Metric 2D.&gt; </a:t>
            </a:r>
            <a:r>
              <a:rPr lang="en-US" sz="1200" b="1" baseline="0" dirty="0">
                <a:solidFill>
                  <a:schemeClr val="tx1"/>
                </a:solidFill>
                <a:latin typeface="Calibri" panose="020F0502020204030204" pitchFamily="34" charset="0"/>
                <a:ea typeface="Allerta"/>
                <a:cs typeface="Allerta"/>
                <a:sym typeface="Allerta"/>
              </a:rPr>
              <a:t>&lt;10 minutes&gt;</a:t>
            </a:r>
            <a:endParaRPr lang="en-US" sz="1200" b="0" baseline="0" dirty="0">
              <a:solidFill>
                <a:schemeClr val="tx1"/>
              </a:solidFill>
              <a:latin typeface="Calibri" panose="020F0502020204030204" pitchFamily="34" charset="0"/>
              <a:ea typeface="Allerta"/>
              <a:cs typeface="Allerta"/>
              <a:sym typeface="Allerta"/>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ea typeface="Allerta"/>
                <a:cs typeface="Allerta"/>
                <a:sym typeface="Allerta"/>
              </a:rPr>
              <a:t>Looking at this unit overview, you may have noticed that there seems to be review of 3</a:t>
            </a:r>
            <a:r>
              <a:rPr lang="en-US" sz="1200" baseline="30000" dirty="0">
                <a:solidFill>
                  <a:schemeClr val="tx1"/>
                </a:solidFill>
                <a:latin typeface="Calibri" panose="020F0502020204030204" pitchFamily="34" charset="0"/>
                <a:ea typeface="Allerta"/>
                <a:cs typeface="Allerta"/>
                <a:sym typeface="Allerta"/>
              </a:rPr>
              <a:t>rd</a:t>
            </a:r>
            <a:r>
              <a:rPr lang="en-US" sz="1200" baseline="0" dirty="0">
                <a:solidFill>
                  <a:schemeClr val="tx1"/>
                </a:solidFill>
                <a:latin typeface="Calibri" panose="020F0502020204030204" pitchFamily="34" charset="0"/>
                <a:ea typeface="Allerta"/>
                <a:cs typeface="Allerta"/>
                <a:sym typeface="Allerta"/>
              </a:rPr>
              <a:t> grade content in many of the lessons.  By 4</a:t>
            </a:r>
            <a:r>
              <a:rPr lang="en-US" sz="1200" baseline="30000" dirty="0">
                <a:solidFill>
                  <a:schemeClr val="tx1"/>
                </a:solidFill>
                <a:latin typeface="Calibri" panose="020F0502020204030204" pitchFamily="34" charset="0"/>
                <a:ea typeface="Allerta"/>
                <a:cs typeface="Allerta"/>
                <a:sym typeface="Allerta"/>
              </a:rPr>
              <a:t>th</a:t>
            </a:r>
            <a:r>
              <a:rPr lang="en-US" sz="1200" baseline="0" dirty="0">
                <a:solidFill>
                  <a:schemeClr val="tx1"/>
                </a:solidFill>
                <a:latin typeface="Calibri" panose="020F0502020204030204" pitchFamily="34" charset="0"/>
                <a:ea typeface="Allerta"/>
                <a:cs typeface="Allerta"/>
                <a:sym typeface="Allerta"/>
              </a:rPr>
              <a:t> grade, work should focus on making sure students can fluently add multi-digit numbers using the standard algorithm.  This unit spends the majority of the time on different strategies that may or may not lead to fluency.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ea typeface="Allerta"/>
                <a:cs typeface="Allerta"/>
                <a:sym typeface="Allerta"/>
              </a:rPr>
              <a:t>The fact that there is off grade-level comment will have been noted in NN Metric 2C.  In this metric, the job of the reviewer is just to note whether these lessons have been identified as review for the teacher.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ea typeface="Allerta"/>
                <a:cs typeface="Allerta"/>
                <a:sym typeface="Allerta"/>
              </a:rPr>
              <a:t>Some people who look at this example say that the fact that the standards alignment is listed as “supports 4.NBT.4” is enough to identify the lessons as review.  However, most people argue that this doesn’t meet the metric’s expectation that previous grade content is </a:t>
            </a:r>
            <a:r>
              <a:rPr lang="en-US" sz="1200" b="1" baseline="0" dirty="0">
                <a:solidFill>
                  <a:schemeClr val="tx1"/>
                </a:solidFill>
                <a:latin typeface="Calibri" panose="020F0502020204030204" pitchFamily="34" charset="0"/>
                <a:ea typeface="Allerta"/>
                <a:cs typeface="Allerta"/>
                <a:sym typeface="Allerta"/>
              </a:rPr>
              <a:t>clearly</a:t>
            </a:r>
            <a:r>
              <a:rPr lang="en-US" sz="1200" b="0" baseline="0" dirty="0">
                <a:solidFill>
                  <a:schemeClr val="tx1"/>
                </a:solidFill>
                <a:latin typeface="Calibri" panose="020F0502020204030204" pitchFamily="34" charset="0"/>
                <a:ea typeface="Allerta"/>
                <a:cs typeface="Allerta"/>
                <a:sym typeface="Allerta"/>
              </a:rPr>
              <a:t> identified.  It may be that the lessons are clearly marked as review at another point in the Teacher’s Guide but from this sample, it doesn’t look like lessons 1.1 – 1.3 are clearly identified as review.</a:t>
            </a:r>
            <a:endParaRPr lang="en-US" sz="1200" baseline="0" dirty="0">
              <a:solidFill>
                <a:schemeClr val="tx1"/>
              </a:solidFill>
              <a:latin typeface="Calibri" panose="020F0502020204030204" pitchFamily="34" charset="0"/>
              <a:ea typeface="Allerta"/>
              <a:cs typeface="Allerta"/>
              <a:sym typeface="Allerta"/>
            </a:endParaRP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baseline="0" dirty="0">
                <a:solidFill>
                  <a:schemeClr val="tx1"/>
                </a:solidFill>
                <a:latin typeface="Calibri" panose="020F0502020204030204" pitchFamily="34" charset="0"/>
              </a:rPr>
              <a:t>Note:  Just like with all of our examples, one excerpt like this in materials doesn’t mean that these materials would meet the metric.  Reviewers need to look at many samples from the materials to gather evidence that will allow them to make a holistic decision about the materials for each metric. </a:t>
            </a:r>
            <a:endParaRPr lang="en-US" sz="1200" dirty="0">
              <a:solidFill>
                <a:schemeClr val="tx1"/>
              </a:solidFill>
              <a:latin typeface="Calibri" panose="020F050202020403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Calibri" panose="020F0502020204030204" pitchFamily="34" charset="0"/>
              <a:ea typeface="Allerta"/>
              <a:cs typeface="Allerta"/>
              <a:sym typeface="Allerta"/>
            </a:endParaRPr>
          </a:p>
          <a:p>
            <a:pPr>
              <a:spcBef>
                <a:spcPts val="0"/>
              </a:spcBef>
              <a:buNone/>
            </a:pPr>
            <a:endParaRPr lang="en-US" sz="1200" dirty="0">
              <a:solidFill>
                <a:schemeClr val="tx1"/>
              </a:solidFill>
              <a:latin typeface="Calibri" panose="020F050202020403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57</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86965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Shape 11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4" name="Shape 1154"/>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sz="1200" dirty="0">
                <a:solidFill>
                  <a:schemeClr val="tx1"/>
                </a:solidFill>
                <a:latin typeface="Calibri" panose="020F0502020204030204" pitchFamily="34" charset="0"/>
              </a:rPr>
              <a:t>Big Idea:  This slide provides an opportunity for</a:t>
            </a:r>
            <a:r>
              <a:rPr lang="en-US" sz="1200" baseline="0" dirty="0">
                <a:solidFill>
                  <a:schemeClr val="tx1"/>
                </a:solidFill>
                <a:latin typeface="Calibri" panose="020F0502020204030204" pitchFamily="34" charset="0"/>
              </a:rPr>
              <a:t> participants to summarize their understanding of NN Metric 2D.</a:t>
            </a:r>
          </a:p>
          <a:p>
            <a:pPr>
              <a:spcBef>
                <a:spcPts val="0"/>
              </a:spcBef>
              <a:buNone/>
            </a:pPr>
            <a:endParaRPr lang="en-US" sz="1200" baseline="0" dirty="0">
              <a:solidFill>
                <a:schemeClr val="tx1"/>
              </a:solidFill>
              <a:latin typeface="Calibri" panose="020F0502020204030204" pitchFamily="34" charset="0"/>
            </a:endParaRPr>
          </a:p>
          <a:p>
            <a:pPr>
              <a:spcBef>
                <a:spcPts val="0"/>
              </a:spcBef>
              <a:buNone/>
            </a:pPr>
            <a:r>
              <a:rPr lang="en-US" sz="1200"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(Participants should use the IMET to help answer these questions.)</a:t>
            </a:r>
          </a:p>
          <a:p>
            <a:pPr marL="171450"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Ask:</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Can someone remind us what NN Metric 2D would look like?</a:t>
            </a:r>
          </a:p>
          <a:p>
            <a:pPr marL="628650" lvl="1" indent="-171450">
              <a:spcBef>
                <a:spcPts val="0"/>
              </a:spcBef>
              <a:buFont typeface="Calibri" panose="020F0502020204030204" pitchFamily="34" charset="0"/>
              <a:buChar char="-"/>
            </a:pPr>
            <a:r>
              <a:rPr lang="en-US" sz="1200" baseline="0" dirty="0">
                <a:solidFill>
                  <a:schemeClr val="tx1"/>
                </a:solidFill>
                <a:latin typeface="Calibri" panose="020F0502020204030204" pitchFamily="34" charset="0"/>
              </a:rPr>
              <a:t>What guidance do we get about how to find evidence for this metric?  </a:t>
            </a:r>
            <a:endParaRPr lang="en-US" sz="1200" dirty="0">
              <a:solidFill>
                <a:schemeClr val="tx1"/>
              </a:solidFill>
              <a:latin typeface="Calibri" panose="020F0502020204030204" pitchFamily="34" charset="0"/>
            </a:endParaRPr>
          </a:p>
          <a:p>
            <a:pPr>
              <a:spcBef>
                <a:spcPts val="0"/>
              </a:spcBef>
              <a:buNone/>
            </a:pPr>
            <a:endParaRPr lang="en-US" sz="1200" dirty="0">
              <a:solidFill>
                <a:schemeClr val="tx1"/>
              </a:solidFill>
              <a:latin typeface="Calibri" panose="020F0502020204030204" pitchFamily="34" charset="0"/>
            </a:endParaRPr>
          </a:p>
          <a:p>
            <a:pPr>
              <a:spcBef>
                <a:spcPts val="0"/>
              </a:spcBef>
              <a:buNone/>
            </a:pPr>
            <a:endParaRPr sz="1200" dirty="0">
              <a:solidFill>
                <a:schemeClr val="tx1"/>
              </a:solidFill>
              <a:latin typeface="Calibri" panose="020F0502020204030204" pitchFamily="34" charset="0"/>
            </a:endParaRPr>
          </a:p>
        </p:txBody>
      </p:sp>
      <p:sp>
        <p:nvSpPr>
          <p:cNvPr id="1155" name="Shape 1155"/>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58</a:t>
            </a:fld>
            <a:endParaRPr lang="en-US" dirty="0"/>
          </a:p>
        </p:txBody>
      </p:sp>
    </p:spTree>
    <p:extLst>
      <p:ext uri="{BB962C8B-B14F-4D97-AF65-F5344CB8AC3E}">
        <p14:creationId xmlns:p14="http://schemas.microsoft.com/office/powerpoint/2010/main" val="1613776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3" name="Shape 1203"/>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endParaRPr dirty="0"/>
          </a:p>
        </p:txBody>
      </p:sp>
      <p:sp>
        <p:nvSpPr>
          <p:cNvPr id="1204" name="Shape 1204"/>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59</a:t>
            </a:fld>
            <a:endParaRPr lang="en-US" dirty="0"/>
          </a:p>
        </p:txBody>
      </p:sp>
    </p:spTree>
    <p:extLst>
      <p:ext uri="{BB962C8B-B14F-4D97-AF65-F5344CB8AC3E}">
        <p14:creationId xmlns:p14="http://schemas.microsoft.com/office/powerpoint/2010/main" val="395780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Give a high-level overview of the tool</a:t>
            </a: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lvl="0" indent="-171450" rtl="0">
              <a:spcBef>
                <a:spcPts val="0"/>
              </a:spcBef>
              <a:buClr>
                <a:schemeClr val="dk1"/>
              </a:buClr>
              <a:buSzPct val="25000"/>
              <a:buFont typeface="Calibri" panose="020F0502020204030204" pitchFamily="34" charset="0"/>
              <a:buChar char="-"/>
            </a:pPr>
            <a:r>
              <a:rPr lang="en-US" sz="1200" dirty="0">
                <a:solidFill>
                  <a:schemeClr val="tx1"/>
                </a:solidFill>
                <a:latin typeface="Calibri" panose="020F0502020204030204" pitchFamily="34" charset="0"/>
                <a:ea typeface="Calibri"/>
                <a:cs typeface="Calibri"/>
                <a:sym typeface="Calibri"/>
              </a:rPr>
              <a:t>There</a:t>
            </a:r>
            <a:r>
              <a:rPr lang="en-US" sz="1200" baseline="0" dirty="0">
                <a:solidFill>
                  <a:schemeClr val="tx1"/>
                </a:solidFill>
                <a:latin typeface="Calibri" panose="020F0502020204030204" pitchFamily="34" charset="0"/>
                <a:ea typeface="Calibri"/>
                <a:cs typeface="Calibri"/>
                <a:sym typeface="Calibri"/>
              </a:rPr>
              <a:t> are two</a:t>
            </a:r>
            <a:r>
              <a:rPr lang="en-US" sz="1200" dirty="0">
                <a:solidFill>
                  <a:schemeClr val="tx1"/>
                </a:solidFill>
                <a:latin typeface="Calibri" panose="020F0502020204030204" pitchFamily="34" charset="0"/>
                <a:ea typeface="Calibri"/>
                <a:cs typeface="Calibri"/>
                <a:sym typeface="Calibri"/>
              </a:rPr>
              <a:t> types</a:t>
            </a:r>
            <a:r>
              <a:rPr lang="en-US" sz="1200" baseline="0" dirty="0">
                <a:solidFill>
                  <a:schemeClr val="tx1"/>
                </a:solidFill>
                <a:latin typeface="Calibri" panose="020F0502020204030204" pitchFamily="34" charset="0"/>
                <a:ea typeface="Calibri"/>
                <a:cs typeface="Calibri"/>
                <a:sym typeface="Calibri"/>
              </a:rPr>
              <a:t> of </a:t>
            </a:r>
            <a:r>
              <a:rPr lang="en-US" sz="1200" dirty="0">
                <a:solidFill>
                  <a:schemeClr val="tx1"/>
                </a:solidFill>
                <a:latin typeface="Calibri" panose="020F0502020204030204" pitchFamily="34" charset="0"/>
                <a:ea typeface="Calibri"/>
                <a:cs typeface="Calibri"/>
                <a:sym typeface="Calibri"/>
              </a:rPr>
              <a:t>criteria in the IMET – Non-Negotiable and Alignment.</a:t>
            </a:r>
            <a:r>
              <a:rPr lang="en-US" sz="1200" baseline="0" dirty="0">
                <a:solidFill>
                  <a:schemeClr val="tx1"/>
                </a:solidFill>
                <a:latin typeface="Calibri" panose="020F0502020204030204" pitchFamily="34" charset="0"/>
                <a:ea typeface="Calibri"/>
                <a:cs typeface="Calibri"/>
                <a:sym typeface="Calibri"/>
              </a:rPr>
              <a:t>  Each criterion has metrics to help determine whether the criterion is met.</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baseline="0" dirty="0">
                <a:solidFill>
                  <a:schemeClr val="tx1"/>
                </a:solidFill>
                <a:latin typeface="Calibri" panose="020F0502020204030204" pitchFamily="34" charset="0"/>
                <a:ea typeface="Calibri"/>
                <a:cs typeface="Calibri"/>
                <a:sym typeface="Calibri"/>
              </a:rPr>
              <a:t>The Non-Negotiable criteria evaluate the way instructional materials treat the most important shifts required by the CCSS- focus and coherence.</a:t>
            </a:r>
          </a:p>
          <a:p>
            <a:pPr marL="171450" lvl="0" indent="-171450" rtl="0">
              <a:spcBef>
                <a:spcPts val="0"/>
              </a:spcBef>
              <a:buClr>
                <a:schemeClr val="dk1"/>
              </a:buClr>
              <a:buSzPct val="25000"/>
              <a:buFontTx/>
              <a:buChar char="-"/>
            </a:pPr>
            <a:r>
              <a:rPr lang="en-US" sz="1200" baseline="0" dirty="0">
                <a:solidFill>
                  <a:schemeClr val="tx1"/>
                </a:solidFill>
                <a:latin typeface="Calibri" panose="020F0502020204030204" pitchFamily="34" charset="0"/>
                <a:ea typeface="Calibri"/>
                <a:cs typeface="Calibri"/>
                <a:sym typeface="Calibri"/>
              </a:rPr>
              <a:t>The Alignment criteria evaluate other important aspects of the shifts and standards.</a:t>
            </a:r>
          </a:p>
          <a:p>
            <a:pPr marL="171450" lvl="0" indent="-171450" rtl="0">
              <a:spcBef>
                <a:spcPts val="0"/>
              </a:spcBef>
              <a:buClr>
                <a:schemeClr val="dk1"/>
              </a:buClr>
              <a:buSzPct val="25000"/>
              <a:buFont typeface="Calibri" panose="020F0502020204030204" pitchFamily="34" charset="0"/>
              <a:buChar char="-"/>
            </a:pPr>
            <a:r>
              <a:rPr lang="en-US" sz="1200" baseline="0" dirty="0">
                <a:solidFill>
                  <a:schemeClr val="tx1"/>
                </a:solidFill>
                <a:latin typeface="Calibri" panose="020F0502020204030204" pitchFamily="34" charset="0"/>
                <a:ea typeface="Calibri"/>
                <a:cs typeface="Calibri"/>
                <a:sym typeface="Calibri"/>
              </a:rPr>
              <a:t>You will know all of this well by the end of the 2 days. </a:t>
            </a:r>
            <a:endParaRPr lang="en-US" sz="1200" dirty="0">
              <a:solidFill>
                <a:schemeClr val="tx1"/>
              </a:solidFill>
              <a:latin typeface="Calibri" panose="020F050202020403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None/>
              <a:tabLst/>
              <a:defRPr/>
            </a:pPr>
            <a:endParaRPr lang="en-US" sz="1200" baseline="0" dirty="0">
              <a:solidFill>
                <a:schemeClr val="tx1"/>
              </a:solidFill>
              <a:latin typeface="Calibri" panose="020F0502020204030204" pitchFamily="34" charset="0"/>
              <a:ea typeface="Calibri"/>
              <a:cs typeface="Calibri"/>
              <a:sym typeface="Calibri"/>
            </a:endParaRPr>
          </a:p>
          <a:p>
            <a:pPr marL="171450" lvl="0" indent="-171450" rtl="0">
              <a:spcBef>
                <a:spcPts val="0"/>
              </a:spcBef>
              <a:buClr>
                <a:schemeClr val="dk1"/>
              </a:buClr>
              <a:buSzPct val="25000"/>
              <a:buFont typeface="Calibri" panose="020F0502020204030204" pitchFamily="34" charset="0"/>
              <a:buChar char="-"/>
            </a:pPr>
            <a:endParaRPr lang="en-US" sz="1200" baseline="0" dirty="0">
              <a:solidFill>
                <a:schemeClr val="tx1"/>
              </a:solidFill>
              <a:latin typeface="Calibri" panose="020F0502020204030204" pitchFamily="34" charset="0"/>
              <a:ea typeface="Calibri"/>
              <a:cs typeface="Calibri"/>
              <a:sym typeface="Calibri"/>
            </a:endParaRPr>
          </a:p>
          <a:p>
            <a:pPr marL="171450" lvl="0" indent="-171450" rtl="0">
              <a:spcBef>
                <a:spcPts val="0"/>
              </a:spcBef>
              <a:buClr>
                <a:schemeClr val="dk1"/>
              </a:buClr>
              <a:buSzPct val="25000"/>
              <a:buFont typeface="Calibri" panose="020F0502020204030204" pitchFamily="34" charset="0"/>
              <a:buChar char="-"/>
            </a:pPr>
            <a:endParaRPr lang="en-US" sz="1200" baseline="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Font typeface="Calibri"/>
              <a:buNone/>
            </a:pPr>
            <a:endParaRPr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489" name="Shape 4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87096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0" name="Shape 1210"/>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a:spcBef>
                <a:spcPts val="0"/>
              </a:spcBef>
              <a:buNone/>
            </a:pPr>
            <a:r>
              <a:rPr lang="en-US" dirty="0">
                <a:solidFill>
                  <a:schemeClr val="tx1"/>
                </a:solidFill>
                <a:latin typeface="Calibri" panose="020F0502020204030204" pitchFamily="34" charset="0"/>
              </a:rPr>
              <a:t>Big Idea:  Give participants</a:t>
            </a:r>
            <a:r>
              <a:rPr lang="en-US" baseline="0" dirty="0">
                <a:solidFill>
                  <a:schemeClr val="tx1"/>
                </a:solidFill>
                <a:latin typeface="Calibri" panose="020F0502020204030204" pitchFamily="34" charset="0"/>
              </a:rPr>
              <a:t> a big picture view of the metrics covered in this module</a:t>
            </a:r>
          </a:p>
          <a:p>
            <a:pPr>
              <a:spcBef>
                <a:spcPts val="0"/>
              </a:spcBef>
              <a:buNone/>
            </a:pPr>
            <a:endParaRPr lang="en-US" baseline="0" dirty="0">
              <a:solidFill>
                <a:schemeClr val="tx1"/>
              </a:solidFill>
              <a:latin typeface="Calibri" panose="020F0502020204030204" pitchFamily="34" charset="0"/>
            </a:endParaRPr>
          </a:p>
          <a:p>
            <a:pPr>
              <a:spcBef>
                <a:spcPts val="0"/>
              </a:spcBef>
              <a:buNone/>
            </a:pPr>
            <a:r>
              <a:rPr lang="en-US" baseline="0" dirty="0">
                <a:solidFill>
                  <a:schemeClr val="tx1"/>
                </a:solidFill>
                <a:latin typeface="Calibri" panose="020F0502020204030204" pitchFamily="34" charset="0"/>
              </a:rPr>
              <a:t>Talking Points:</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These are all the metrics you learned about today!</a:t>
            </a:r>
          </a:p>
          <a:p>
            <a:pPr marL="171450" indent="-171450">
              <a:spcBef>
                <a:spcPts val="0"/>
              </a:spcBef>
              <a:buFont typeface="Calibri" panose="020F0502020204030204" pitchFamily="34" charset="0"/>
              <a:buChar char="-"/>
            </a:pPr>
            <a:r>
              <a:rPr lang="en-US" baseline="0" dirty="0">
                <a:solidFill>
                  <a:schemeClr val="tx1"/>
                </a:solidFill>
                <a:latin typeface="Calibri" panose="020F0502020204030204" pitchFamily="34" charset="0"/>
              </a:rPr>
              <a:t>There is a short-hand name to describe each metric.  Many reviewers feel that it is helpful to have this on hand as they begin the review process to help them remember the metrics and think about where evidence they are finding in books fit in.</a:t>
            </a:r>
            <a:endParaRPr dirty="0">
              <a:solidFill>
                <a:schemeClr val="tx1"/>
              </a:solidFill>
              <a:latin typeface="Calibri" panose="020F0502020204030204" pitchFamily="34" charset="0"/>
            </a:endParaRPr>
          </a:p>
        </p:txBody>
      </p:sp>
      <p:sp>
        <p:nvSpPr>
          <p:cNvPr id="1211" name="Shape 1211"/>
          <p:cNvSpPr txBox="1">
            <a:spLocks noGrp="1"/>
          </p:cNvSpPr>
          <p:nvPr>
            <p:ph type="sldNum" idx="12"/>
          </p:nvPr>
        </p:nvSpPr>
        <p:spPr>
          <a:xfrm>
            <a:off x="3970939" y="8829965"/>
            <a:ext cx="3037799" cy="464699"/>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60</a:t>
            </a:fld>
            <a:endParaRPr lang="en-US" dirty="0"/>
          </a:p>
        </p:txBody>
      </p:sp>
    </p:spTree>
    <p:extLst>
      <p:ext uri="{BB962C8B-B14F-4D97-AF65-F5344CB8AC3E}">
        <p14:creationId xmlns:p14="http://schemas.microsoft.com/office/powerpoint/2010/main" val="39174629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lvl="0" rtl="0">
              <a:spcBef>
                <a:spcPts val="0"/>
              </a:spcBef>
              <a:buNone/>
            </a:pPr>
            <a:r>
              <a:rPr lang="en-US" sz="1200" dirty="0">
                <a:solidFill>
                  <a:schemeClr val="tx1"/>
                </a:solidFill>
                <a:latin typeface="Calibri" panose="020F0502020204030204" pitchFamily="34" charset="0"/>
                <a:ea typeface="Calibri"/>
                <a:cs typeface="Calibri"/>
                <a:sym typeface="Calibri"/>
              </a:rPr>
              <a:t>Big Idea:  Give participants an</a:t>
            </a:r>
            <a:r>
              <a:rPr lang="en-US" sz="1200" baseline="0" dirty="0">
                <a:solidFill>
                  <a:schemeClr val="tx1"/>
                </a:solidFill>
                <a:latin typeface="Calibri" panose="020F0502020204030204" pitchFamily="34" charset="0"/>
                <a:ea typeface="Calibri"/>
                <a:cs typeface="Calibri"/>
                <a:sym typeface="Calibri"/>
              </a:rPr>
              <a:t> opportunity to reflect on the essential questions for the session</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r>
              <a:rPr lang="en-US" sz="1200" dirty="0">
                <a:solidFill>
                  <a:schemeClr val="tx1"/>
                </a:solidFill>
                <a:latin typeface="Calibri" panose="020F0502020204030204" pitchFamily="34" charset="0"/>
                <a:ea typeface="Calibri"/>
                <a:cs typeface="Calibri"/>
                <a:sym typeface="Calibri"/>
              </a:rPr>
              <a:t>Talking</a:t>
            </a:r>
            <a:r>
              <a:rPr lang="en-US" sz="1200" baseline="0" dirty="0">
                <a:solidFill>
                  <a:schemeClr val="tx1"/>
                </a:solidFill>
                <a:latin typeface="Calibri" panose="020F0502020204030204" pitchFamily="34" charset="0"/>
                <a:ea typeface="Calibri"/>
                <a:cs typeface="Calibri"/>
                <a:sym typeface="Calibri"/>
              </a:rPr>
              <a:t> Points</a:t>
            </a:r>
            <a:r>
              <a:rPr lang="en-US" sz="1200" dirty="0">
                <a:solidFill>
                  <a:schemeClr val="tx1"/>
                </a:solidFill>
                <a:latin typeface="Calibri" panose="020F0502020204030204" pitchFamily="34" charset="0"/>
                <a:ea typeface="Calibri"/>
                <a:cs typeface="Calibri"/>
                <a:sym typeface="Calibri"/>
              </a:rPr>
              <a:t>:</a:t>
            </a:r>
          </a:p>
          <a:p>
            <a:pPr marL="171450" lvl="0" indent="-171450" rtl="0">
              <a:spcBef>
                <a:spcPts val="0"/>
              </a:spcBef>
              <a:buFontTx/>
              <a:buChar char="-"/>
            </a:pPr>
            <a:r>
              <a:rPr lang="en-US" sz="1200" dirty="0">
                <a:solidFill>
                  <a:schemeClr val="tx1"/>
                </a:solidFill>
                <a:latin typeface="Calibri" panose="020F0502020204030204" pitchFamily="34" charset="0"/>
                <a:ea typeface="Calibri"/>
                <a:cs typeface="Calibri"/>
                <a:sym typeface="Calibri"/>
              </a:rPr>
              <a:t>Either in pairs or in writing, have participants describe what they’ve learned in this session as it relates</a:t>
            </a:r>
            <a:r>
              <a:rPr lang="en-US" sz="1200" baseline="0" dirty="0">
                <a:solidFill>
                  <a:schemeClr val="tx1"/>
                </a:solidFill>
                <a:latin typeface="Calibri" panose="020F0502020204030204" pitchFamily="34" charset="0"/>
                <a:ea typeface="Calibri"/>
                <a:cs typeface="Calibri"/>
                <a:sym typeface="Calibri"/>
              </a:rPr>
              <a:t> to the essential questions</a:t>
            </a:r>
          </a:p>
          <a:p>
            <a:pPr marL="171450" lvl="0" indent="-171450" rtl="0">
              <a:spcBef>
                <a:spcPts val="0"/>
              </a:spcBef>
              <a:buFontTx/>
              <a:buChar char="-"/>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endParaRPr lang="en-US" dirty="0">
              <a:solidFill>
                <a:schemeClr val="tx1"/>
              </a:solidFill>
              <a:latin typeface="Calibri" panose="020F0502020204030204" pitchFamily="34" charset="0"/>
            </a:endParaRPr>
          </a:p>
          <a:p>
            <a:pPr lvl="0" rtl="0">
              <a:spcBef>
                <a:spcPts val="0"/>
              </a:spcBef>
              <a:buNone/>
            </a:pPr>
            <a:endParaRPr lang="en-US" dirty="0">
              <a:solidFill>
                <a:schemeClr val="tx1"/>
              </a:solidFill>
              <a:latin typeface="Calibri" panose="020F0502020204030204" pitchFamily="34" charset="0"/>
            </a:endParaRPr>
          </a:p>
        </p:txBody>
      </p:sp>
      <p:sp>
        <p:nvSpPr>
          <p:cNvPr id="694" name="Shape 6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8309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701041" y="4415791"/>
            <a:ext cx="5608200" cy="4183500"/>
          </a:xfrm>
          <a:prstGeom prst="rect">
            <a:avLst/>
          </a:prstGeom>
        </p:spPr>
        <p:txBody>
          <a:bodyPr lIns="91425" tIns="91425" rIns="91425" bIns="91425" anchor="t" anchorCtr="0">
            <a:noAutofit/>
          </a:bodyPr>
          <a:lstStyle/>
          <a:p>
            <a:pPr lvl="0" rtl="0">
              <a:spcBef>
                <a:spcPts val="0"/>
              </a:spcBef>
              <a:buNone/>
            </a:pPr>
            <a:r>
              <a:rPr lang="en-US" sz="1200" dirty="0">
                <a:solidFill>
                  <a:schemeClr val="tx1"/>
                </a:solidFill>
                <a:latin typeface="Calibri" panose="020F0502020204030204" pitchFamily="34" charset="0"/>
                <a:ea typeface="Calibri"/>
                <a:cs typeface="Calibri"/>
                <a:sym typeface="Calibri"/>
              </a:rPr>
              <a:t>Big Idea:   Define </a:t>
            </a:r>
            <a:r>
              <a:rPr lang="en-US" sz="1200" baseline="0" dirty="0">
                <a:solidFill>
                  <a:schemeClr val="tx1"/>
                </a:solidFill>
                <a:latin typeface="Calibri" panose="020F0502020204030204" pitchFamily="34" charset="0"/>
                <a:ea typeface="Calibri"/>
                <a:cs typeface="Calibri"/>
                <a:sym typeface="Calibri"/>
              </a:rPr>
              <a:t>the Publishers’ Criteria and explain how it can support users of the IMET</a:t>
            </a: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endParaRPr sz="1200" dirty="0">
              <a:solidFill>
                <a:schemeClr val="tx1"/>
              </a:solidFill>
              <a:latin typeface="Calibri" panose="020F0502020204030204" pitchFamily="34" charset="0"/>
              <a:ea typeface="Calibri"/>
              <a:cs typeface="Calibri"/>
              <a:sym typeface="Calibri"/>
            </a:endParaRPr>
          </a:p>
          <a:p>
            <a:pPr lvl="0" rtl="0">
              <a:spcBef>
                <a:spcPts val="0"/>
              </a:spcBef>
              <a:buNone/>
            </a:pPr>
            <a:r>
              <a:rPr lang="en-US" sz="1200" dirty="0">
                <a:solidFill>
                  <a:schemeClr val="tx1"/>
                </a:solidFill>
                <a:latin typeface="Calibri" panose="020F0502020204030204" pitchFamily="34" charset="0"/>
                <a:ea typeface="Calibri"/>
                <a:cs typeface="Calibri"/>
                <a:sym typeface="Calibri"/>
              </a:rPr>
              <a:t>Talking Points:</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kern="1200" dirty="0">
                <a:solidFill>
                  <a:schemeClr val="tx1"/>
                </a:solidFill>
                <a:effectLst/>
                <a:latin typeface="Calibri" panose="020F0502020204030204" pitchFamily="34" charset="0"/>
                <a:ea typeface="+mn-ea"/>
                <a:cs typeface="+mn-cs"/>
              </a:rPr>
              <a:t>The Publishers’ Criteria (K-8 and High School), created in 2012 by the Standards’ authors, were written to capture the overarching instructional practice goals which should be present in Common Core-aligned materials. </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kern="1200" dirty="0">
                <a:solidFill>
                  <a:schemeClr val="tx1"/>
                </a:solidFill>
                <a:effectLst/>
                <a:latin typeface="Calibri" panose="020F0502020204030204" pitchFamily="34" charset="0"/>
                <a:ea typeface="+mn-ea"/>
                <a:cs typeface="+mn-cs"/>
              </a:rPr>
              <a:t>They are publisher-facing documents that offer guidance on how to embed the Standards and Shifts into instructional materials.</a:t>
            </a:r>
          </a:p>
          <a:p>
            <a:pPr marL="171450" marR="0" lvl="0"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200" kern="1200" dirty="0">
                <a:solidFill>
                  <a:schemeClr val="tx1"/>
                </a:solidFill>
                <a:effectLst/>
                <a:latin typeface="Calibri" panose="020F0502020204030204" pitchFamily="34" charset="0"/>
                <a:ea typeface="+mn-ea"/>
                <a:cs typeface="+mn-cs"/>
              </a:rPr>
              <a:t>It</a:t>
            </a:r>
            <a:r>
              <a:rPr lang="en-US" sz="1200" kern="1200" baseline="0" dirty="0">
                <a:solidFill>
                  <a:schemeClr val="tx1"/>
                </a:solidFill>
                <a:effectLst/>
                <a:latin typeface="Calibri" panose="020F0502020204030204" pitchFamily="34" charset="0"/>
                <a:ea typeface="+mn-ea"/>
                <a:cs typeface="+mn-cs"/>
              </a:rPr>
              <a:t> is helpful for reviewers to be familiar with the Publishers’ Criteria and the document can be a helpful reference during the training and review processes.</a:t>
            </a:r>
            <a:endParaRPr lang="en-US" sz="1200" kern="1200" dirty="0">
              <a:solidFill>
                <a:schemeClr val="tx1"/>
              </a:solidFill>
              <a:effectLst/>
              <a:latin typeface="Calibri" panose="020F0502020204030204" pitchFamily="34" charset="0"/>
              <a:ea typeface="+mn-ea"/>
              <a:cs typeface="+mn-cs"/>
            </a:endParaRPr>
          </a:p>
          <a:p>
            <a:pPr lvl="0" rtl="0">
              <a:spcBef>
                <a:spcPts val="0"/>
              </a:spcBef>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r>
              <a:rPr lang="en-US" sz="1200" dirty="0">
                <a:solidFill>
                  <a:schemeClr val="tx1"/>
                </a:solidFill>
                <a:latin typeface="Calibri" panose="020F0502020204030204" pitchFamily="34" charset="0"/>
                <a:ea typeface="Calibri"/>
                <a:cs typeface="Calibri"/>
                <a:sym typeface="Calibri"/>
              </a:rPr>
              <a:t>K-8</a:t>
            </a:r>
            <a:r>
              <a:rPr lang="en-US" sz="1200" baseline="0" dirty="0">
                <a:solidFill>
                  <a:schemeClr val="tx1"/>
                </a:solidFill>
                <a:latin typeface="Calibri" panose="020F0502020204030204" pitchFamily="34" charset="0"/>
                <a:ea typeface="Calibri"/>
                <a:cs typeface="Calibri"/>
                <a:sym typeface="Calibri"/>
              </a:rPr>
              <a:t> Publishers’ Criteria can be found here:  http://www.corestandards.org/assets/Math_Publishers_Criteria_K-8_Summer%202012_FINAL.pdf </a:t>
            </a:r>
          </a:p>
          <a:p>
            <a:pPr lvl="0" rtl="0">
              <a:spcBef>
                <a:spcPts val="0"/>
              </a:spcBef>
              <a:buNone/>
            </a:pPr>
            <a:endParaRPr lang="en-US" sz="1200" dirty="0">
              <a:solidFill>
                <a:schemeClr val="tx1"/>
              </a:solidFill>
              <a:latin typeface="Calibri" panose="020F0502020204030204" pitchFamily="34" charset="0"/>
              <a:ea typeface="Calibri"/>
              <a:cs typeface="Calibri"/>
              <a:sym typeface="Calibri"/>
            </a:endParaRPr>
          </a:p>
          <a:p>
            <a:pPr lvl="0" rtl="0">
              <a:spcBef>
                <a:spcPts val="0"/>
              </a:spcBef>
              <a:buNone/>
            </a:pPr>
            <a:endParaRPr dirty="0">
              <a:solidFill>
                <a:schemeClr val="tx1"/>
              </a:solidFill>
              <a:latin typeface="Calibri" panose="020F0502020204030204" pitchFamily="34" charset="0"/>
            </a:endParaRPr>
          </a:p>
          <a:p>
            <a:pPr lvl="0" rtl="0">
              <a:spcBef>
                <a:spcPts val="0"/>
              </a:spcBef>
              <a:buNone/>
            </a:pPr>
            <a:endParaRPr dirty="0">
              <a:solidFill>
                <a:schemeClr val="tx1"/>
              </a:solidFill>
              <a:latin typeface="Calibri" panose="020F0502020204030204" pitchFamily="34" charset="0"/>
            </a:endParaRPr>
          </a:p>
        </p:txBody>
      </p:sp>
      <p:sp>
        <p:nvSpPr>
          <p:cNvPr id="495" name="Shape 4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8610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701041" y="4415791"/>
            <a:ext cx="5608319" cy="4183379"/>
          </a:xfrm>
          <a:prstGeom prst="rect">
            <a:avLst/>
          </a:prstGeom>
          <a:noFill/>
          <a:ln>
            <a:noFill/>
          </a:ln>
        </p:spPr>
        <p:txBody>
          <a:bodyPr lIns="93175" tIns="46575" rIns="93175" bIns="46575"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Big Idea:  The Standards require change in the way we do business, especially in instructional materials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Talking Points:</a:t>
            </a:r>
            <a:endParaRPr sz="1200" b="0" i="0" u="none" strike="noStrike" cap="none" baseline="0"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a:ea typeface="Calibri"/>
                <a:cs typeface="Calibri"/>
                <a:sym typeface="Calibri"/>
              </a:rPr>
              <a:t>This quote comes from the introduction in Common Core State Standards document.</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a:ea typeface="Calibri"/>
                <a:cs typeface="Calibri"/>
                <a:sym typeface="Calibri"/>
              </a:rPr>
              <a:t>This is the message for everyone involved. In the past, state standards might have been revised and it didn’t necessarily have an impact on instructional materials, which mean that what happened in the classroom was business as usual.</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a:ea typeface="Calibri"/>
                <a:cs typeface="Calibri"/>
                <a:sym typeface="Calibri"/>
              </a:rPr>
              <a:t>That can’t happen here—there are some real shifts represented with these standards. There is no room for old ways of doing business in instructional materials.</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a:ea typeface="Calibri"/>
                <a:cs typeface="Calibri"/>
                <a:sym typeface="Calibri"/>
              </a:rPr>
              <a:t>This means that materials need to do more than just swapping topics from one grade to another.</a:t>
            </a:r>
          </a:p>
          <a:p>
            <a:pPr marL="171450" marR="0" lvl="0" indent="-171450" algn="l" rtl="0">
              <a:spcBef>
                <a:spcPts val="0"/>
              </a:spcBef>
              <a:buClr>
                <a:schemeClr val="dk1"/>
              </a:buClr>
              <a:buSzPct val="100000"/>
              <a:buFont typeface="Calibri" panose="020F0502020204030204" pitchFamily="34" charset="0"/>
              <a:buChar char="-"/>
            </a:pPr>
            <a:r>
              <a:rPr lang="en-US" sz="1200" b="0" i="0" u="none" strike="noStrike" cap="none" baseline="0" dirty="0">
                <a:solidFill>
                  <a:schemeClr val="dk1"/>
                </a:solidFill>
                <a:latin typeface="Calibri"/>
                <a:ea typeface="Calibri"/>
                <a:cs typeface="Calibri"/>
                <a:sym typeface="Calibri"/>
              </a:rPr>
              <a:t>&lt;The facilitator may choose to share a personal story of changes in district and/or state to help in framing the need for change.&gt;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504" name="Shape 504"/>
          <p:cNvSpPr txBox="1">
            <a:spLocks noGrp="1"/>
          </p:cNvSpPr>
          <p:nvPr>
            <p:ph type="sldNum" idx="12"/>
          </p:nvPr>
        </p:nvSpPr>
        <p:spPr>
          <a:xfrm>
            <a:off x="3970939" y="8829965"/>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8123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701041" y="4415791"/>
            <a:ext cx="5608319" cy="4183379"/>
          </a:xfrm>
          <a:prstGeom prst="rect">
            <a:avLst/>
          </a:prstGeom>
        </p:spPr>
        <p:txBody>
          <a:bodyPr lIns="91425" tIns="91425" rIns="91425" bIns="91425" anchor="t" anchorCtr="0">
            <a:noAutofit/>
          </a:bodyPr>
          <a:lstStyle/>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Big Idea:   This review process may be very different from how we’ve looked at materials in the past</a:t>
            </a:r>
          </a:p>
          <a:p>
            <a:pPr lvl="0" rtl="0">
              <a:spcBef>
                <a:spcPts val="0"/>
              </a:spcBef>
              <a:buClr>
                <a:schemeClr val="dk1"/>
              </a:buClr>
              <a:buFont typeface="Arial"/>
              <a:buNone/>
            </a:pPr>
            <a:endParaRPr sz="1200" dirty="0">
              <a:solidFill>
                <a:schemeClr val="tx1"/>
              </a:solidFill>
              <a:latin typeface="Calibri" panose="020F0502020204030204" pitchFamily="34" charset="0"/>
              <a:ea typeface="Calibri"/>
              <a:cs typeface="Calibri"/>
              <a:sym typeface="Calibri"/>
            </a:endParaRPr>
          </a:p>
          <a:p>
            <a:pPr lvl="0" rtl="0">
              <a:spcBef>
                <a:spcPts val="0"/>
              </a:spcBef>
              <a:buClr>
                <a:schemeClr val="dk1"/>
              </a:buClr>
              <a:buSzPct val="25000"/>
              <a:buFont typeface="Calibri"/>
              <a:buNone/>
            </a:pPr>
            <a:r>
              <a:rPr lang="en-US" sz="1200" dirty="0">
                <a:solidFill>
                  <a:schemeClr val="tx1"/>
                </a:solidFill>
                <a:latin typeface="Calibri" panose="020F0502020204030204" pitchFamily="34" charset="0"/>
                <a:ea typeface="Calibri"/>
                <a:cs typeface="Calibri"/>
                <a:sym typeface="Calibri"/>
              </a:rPr>
              <a:t>Talking Points:</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dirty="0">
                <a:solidFill>
                  <a:schemeClr val="tx1"/>
                </a:solidFill>
                <a:latin typeface="Calibri" panose="020F0502020204030204" pitchFamily="34" charset="0"/>
                <a:ea typeface="Calibri"/>
                <a:cs typeface="Calibri"/>
                <a:sym typeface="Calibri"/>
              </a:rPr>
              <a:t>&lt;Have participants read the slide&gt;</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dirty="0">
                <a:solidFill>
                  <a:schemeClr val="tx1"/>
                </a:solidFill>
                <a:latin typeface="Calibri" panose="020F0502020204030204" pitchFamily="34" charset="0"/>
                <a:ea typeface="Calibri"/>
                <a:cs typeface="Calibri"/>
                <a:sym typeface="Calibri"/>
              </a:rPr>
              <a:t>Although it’s important to make sure that all required</a:t>
            </a:r>
            <a:r>
              <a:rPr lang="en-US" sz="1200" baseline="0" dirty="0">
                <a:solidFill>
                  <a:schemeClr val="tx1"/>
                </a:solidFill>
                <a:latin typeface="Calibri" panose="020F0502020204030204" pitchFamily="34" charset="0"/>
                <a:ea typeface="Calibri"/>
                <a:cs typeface="Calibri"/>
                <a:sym typeface="Calibri"/>
              </a:rPr>
              <a:t> content is included, cross-walking often leads to a bureaucratic checklist about what content is covered in books.</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baseline="0" dirty="0">
                <a:solidFill>
                  <a:schemeClr val="tx1"/>
                </a:solidFill>
                <a:latin typeface="Calibri" panose="020F0502020204030204" pitchFamily="34" charset="0"/>
                <a:ea typeface="Calibri"/>
                <a:cs typeface="Calibri"/>
                <a:sym typeface="Calibri"/>
              </a:rPr>
              <a:t>Ask: How many people have been a part of a review process that required cross-walking?</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baseline="0" dirty="0">
                <a:solidFill>
                  <a:schemeClr val="tx1"/>
                </a:solidFill>
                <a:latin typeface="Calibri" panose="020F0502020204030204" pitchFamily="34" charset="0"/>
                <a:ea typeface="Calibri"/>
                <a:cs typeface="Calibri"/>
                <a:sym typeface="Calibri"/>
              </a:rPr>
              <a:t>The IMET requires a process that looks for materials that truly embody the shifts required by the Standards.  </a:t>
            </a:r>
          </a:p>
          <a:p>
            <a:pPr marL="171450" marR="0" lvl="0" indent="-171450" algn="l" defTabSz="914400" rtl="0" eaLnBrk="1" fontAlgn="auto" latinLnBrk="0" hangingPunct="1">
              <a:lnSpc>
                <a:spcPct val="100000"/>
              </a:lnSpc>
              <a:spcBef>
                <a:spcPts val="0"/>
              </a:spcBef>
              <a:spcAft>
                <a:spcPts val="0"/>
              </a:spcAft>
              <a:buClr>
                <a:schemeClr val="dk1"/>
              </a:buClr>
              <a:buSzPct val="25000"/>
              <a:buFont typeface="Calibri" panose="020F0502020204030204" pitchFamily="34" charset="0"/>
              <a:buChar char="-"/>
              <a:tabLst/>
              <a:defRPr/>
            </a:pPr>
            <a:r>
              <a:rPr lang="en-US" sz="1200" baseline="0" dirty="0">
                <a:solidFill>
                  <a:schemeClr val="tx1"/>
                </a:solidFill>
                <a:latin typeface="Calibri" panose="020F0502020204030204" pitchFamily="34" charset="0"/>
                <a:ea typeface="Calibri"/>
                <a:cs typeface="Calibri"/>
                <a:sym typeface="Calibri"/>
              </a:rPr>
              <a:t>This will allow us to avoid books which may have a Table of Contents that reads like the Standards but doesn’t take into account that some clusters of Standards require more time or attention, or misses the Standards’ emphasis on a balance of rigor.</a:t>
            </a:r>
          </a:p>
          <a:p>
            <a:pPr lvl="0" rtl="0">
              <a:spcBef>
                <a:spcPts val="0"/>
              </a:spcBef>
              <a:buClr>
                <a:schemeClr val="dk1"/>
              </a:buClr>
              <a:buFont typeface="Calibri"/>
              <a:buNone/>
            </a:pPr>
            <a:endParaRPr dirty="0">
              <a:solidFill>
                <a:schemeClr val="tx1"/>
              </a:solidFill>
              <a:latin typeface="Calibri" panose="020F0502020204030204" pitchFamily="34" charset="0"/>
            </a:endParaRPr>
          </a:p>
          <a:p>
            <a:pPr>
              <a:spcBef>
                <a:spcPts val="0"/>
              </a:spcBef>
              <a:buNone/>
            </a:pPr>
            <a:endParaRPr dirty="0">
              <a:solidFill>
                <a:schemeClr val="tx1"/>
              </a:solidFill>
              <a:latin typeface="Calibri" panose="020F0502020204030204" pitchFamily="34" charset="0"/>
            </a:endParaRPr>
          </a:p>
        </p:txBody>
      </p:sp>
      <p:sp>
        <p:nvSpPr>
          <p:cNvPr id="510" name="Shape 5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99040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SAP and ATC">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219319" y="225995"/>
            <a:ext cx="1640437" cy="808049"/>
          </a:xfrm>
          <a:prstGeom prst="rect">
            <a:avLst/>
          </a:prstGeom>
          <a:noFill/>
          <a:ln>
            <a:noFill/>
          </a:ln>
        </p:spPr>
      </p:pic>
      <p:pic>
        <p:nvPicPr>
          <p:cNvPr id="13" name="Shape 13"/>
          <p:cNvPicPr preferRelativeResize="0"/>
          <p:nvPr/>
        </p:nvPicPr>
        <p:blipFill rotWithShape="1">
          <a:blip r:embed="rId3">
            <a:alphaModFix/>
          </a:blip>
          <a:srcRect t="26956" b="26852"/>
          <a:stretch/>
        </p:blipFill>
        <p:spPr>
          <a:xfrm>
            <a:off x="0" y="1848736"/>
            <a:ext cx="9144000" cy="3167763"/>
          </a:xfrm>
          <a:prstGeom prst="rect">
            <a:avLst/>
          </a:prstGeom>
          <a:noFill/>
          <a:ln>
            <a:noFill/>
          </a:ln>
        </p:spPr>
      </p:pic>
      <p:sp>
        <p:nvSpPr>
          <p:cNvPr id="14" name="Shape 14"/>
          <p:cNvSpPr txBox="1">
            <a:spLocks noGrp="1"/>
          </p:cNvSpPr>
          <p:nvPr>
            <p:ph type="ctrTitle"/>
          </p:nvPr>
        </p:nvSpPr>
        <p:spPr>
          <a:xfrm>
            <a:off x="219319" y="2362433"/>
            <a:ext cx="8785850" cy="1470024"/>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 name="Shape 15"/>
          <p:cNvSpPr txBox="1">
            <a:spLocks noGrp="1"/>
          </p:cNvSpPr>
          <p:nvPr>
            <p:ph type="subTitle" idx="1"/>
          </p:nvPr>
        </p:nvSpPr>
        <p:spPr>
          <a:xfrm>
            <a:off x="219316" y="3835562"/>
            <a:ext cx="8785851" cy="792405"/>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16" name="Shape 16"/>
          <p:cNvSpPr/>
          <p:nvPr/>
        </p:nvSpPr>
        <p:spPr>
          <a:xfrm>
            <a:off x="0" y="1737611"/>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17" name="Shape 17"/>
          <p:cNvPicPr preferRelativeResize="0"/>
          <p:nvPr/>
        </p:nvPicPr>
        <p:blipFill rotWithShape="1">
          <a:blip r:embed="rId4">
            <a:alphaModFix/>
          </a:blip>
          <a:srcRect/>
          <a:stretch/>
        </p:blipFill>
        <p:spPr>
          <a:xfrm>
            <a:off x="5353921" y="283558"/>
            <a:ext cx="3651248" cy="7504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96"/>
        <p:cNvGrpSpPr/>
        <p:nvPr/>
      </p:nvGrpSpPr>
      <p:grpSpPr>
        <a:xfrm>
          <a:off x="0" y="0"/>
          <a:ext cx="0" cy="0"/>
          <a:chOff x="0" y="0"/>
          <a:chExt cx="0" cy="0"/>
        </a:xfrm>
      </p:grpSpPr>
      <p:sp>
        <p:nvSpPr>
          <p:cNvPr id="97" name="Shape 97"/>
          <p:cNvSpPr/>
          <p:nvPr/>
        </p:nvSpPr>
        <p:spPr>
          <a:xfrm>
            <a:off x="0" y="0"/>
            <a:ext cx="9144000" cy="6858000"/>
          </a:xfrm>
          <a:prstGeom prst="rect">
            <a:avLst/>
          </a:prstGeom>
          <a:solidFill>
            <a:srgbClr val="24593B"/>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98" name="Shape 98"/>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99" name="Shape 99"/>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0" name="Shape 100"/>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1" name="Shape 101"/>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2" name="Shape 102"/>
          <p:cNvSpPr txBox="1">
            <a:spLocks noGrp="1"/>
          </p:cNvSpPr>
          <p:nvPr>
            <p:ph type="title"/>
          </p:nvPr>
        </p:nvSpPr>
        <p:spPr>
          <a:xfrm>
            <a:off x="216567" y="2829677"/>
            <a:ext cx="8620551" cy="868362"/>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103"/>
        <p:cNvGrpSpPr/>
        <p:nvPr/>
      </p:nvGrpSpPr>
      <p:grpSpPr>
        <a:xfrm>
          <a:off x="0" y="0"/>
          <a:ext cx="0" cy="0"/>
          <a:chOff x="0" y="0"/>
          <a:chExt cx="0" cy="0"/>
        </a:xfrm>
      </p:grpSpPr>
      <p:sp>
        <p:nvSpPr>
          <p:cNvPr id="104" name="Shape 104"/>
          <p:cNvSpPr/>
          <p:nvPr/>
        </p:nvSpPr>
        <p:spPr>
          <a:xfrm>
            <a:off x="0" y="0"/>
            <a:ext cx="9144000" cy="6858000"/>
          </a:xfrm>
          <a:prstGeom prst="rect">
            <a:avLst/>
          </a:prstGeom>
          <a:solidFill>
            <a:srgbClr val="46464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05" name="Shape 105"/>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6" name="Shape 106"/>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7" name="Shape 107"/>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8" name="Shape 108"/>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09" name="Shape 109"/>
          <p:cNvSpPr txBox="1">
            <a:spLocks noGrp="1"/>
          </p:cNvSpPr>
          <p:nvPr>
            <p:ph type="title"/>
          </p:nvPr>
        </p:nvSpPr>
        <p:spPr>
          <a:xfrm>
            <a:off x="216567" y="2829677"/>
            <a:ext cx="8620551" cy="868362"/>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10"/>
        <p:cNvGrpSpPr/>
        <p:nvPr/>
      </p:nvGrpSpPr>
      <p:grpSpPr>
        <a:xfrm>
          <a:off x="0" y="0"/>
          <a:ext cx="0" cy="0"/>
          <a:chOff x="0" y="0"/>
          <a:chExt cx="0" cy="0"/>
        </a:xfrm>
      </p:grpSpPr>
      <p:sp>
        <p:nvSpPr>
          <p:cNvPr id="111" name="Shape 111"/>
          <p:cNvSpPr/>
          <p:nvPr/>
        </p:nvSpPr>
        <p:spPr>
          <a:xfrm>
            <a:off x="0" y="0"/>
            <a:ext cx="9144000" cy="6858000"/>
          </a:xfrm>
          <a:prstGeom prst="rect">
            <a:avLst/>
          </a:prstGeom>
          <a:solidFill>
            <a:srgbClr val="A9B0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12" name="Shape 112"/>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13" name="Shape 113"/>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14" name="Shape 114"/>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15" name="Shape 115"/>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16" name="Shape 116"/>
          <p:cNvSpPr txBox="1">
            <a:spLocks noGrp="1"/>
          </p:cNvSpPr>
          <p:nvPr>
            <p:ph type="title"/>
          </p:nvPr>
        </p:nvSpPr>
        <p:spPr>
          <a:xfrm>
            <a:off x="216567" y="2829677"/>
            <a:ext cx="8620551" cy="868362"/>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117"/>
        <p:cNvGrpSpPr/>
        <p:nvPr/>
      </p:nvGrpSpPr>
      <p:grpSpPr>
        <a:xfrm>
          <a:off x="0" y="0"/>
          <a:ext cx="0" cy="0"/>
          <a:chOff x="0" y="0"/>
          <a:chExt cx="0" cy="0"/>
        </a:xfrm>
      </p:grpSpPr>
      <p:sp>
        <p:nvSpPr>
          <p:cNvPr id="118" name="Shape 118"/>
          <p:cNvSpPr/>
          <p:nvPr/>
        </p:nvSpPr>
        <p:spPr>
          <a:xfrm>
            <a:off x="0" y="0"/>
            <a:ext cx="9144000" cy="6858000"/>
          </a:xfrm>
          <a:prstGeom prst="rect">
            <a:avLst/>
          </a:prstGeom>
          <a:solidFill>
            <a:srgbClr val="2B965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19" name="Shape 119"/>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20" name="Shape 120"/>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21" name="Shape 121"/>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22" name="Shape 122"/>
          <p:cNvSpPr txBox="1"/>
          <p:nvPr/>
        </p:nvSpPr>
        <p:spPr>
          <a:xfrm>
            <a:off x="115459" y="2952692"/>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23" name="Shape 123"/>
          <p:cNvSpPr txBox="1">
            <a:spLocks noGrp="1"/>
          </p:cNvSpPr>
          <p:nvPr>
            <p:ph type="title"/>
          </p:nvPr>
        </p:nvSpPr>
        <p:spPr>
          <a:xfrm>
            <a:off x="216567" y="2829677"/>
            <a:ext cx="8620551" cy="868362"/>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able Page">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27" name="Shape 12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28" name="Shape 128"/>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29" name="Shape 129"/>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hart Page">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2" name="Shape 132"/>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33" name="Shape 133"/>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34" name="Shape 134"/>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35" name="Shape 135"/>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136"/>
        <p:cNvGrpSpPr/>
        <p:nvPr/>
      </p:nvGrpSpPr>
      <p:grpSpPr>
        <a:xfrm>
          <a:off x="0" y="0"/>
          <a:ext cx="0" cy="0"/>
          <a:chOff x="0" y="0"/>
          <a:chExt cx="0" cy="0"/>
        </a:xfrm>
      </p:grpSpPr>
      <p:sp>
        <p:nvSpPr>
          <p:cNvPr id="137" name="Shape 137"/>
          <p:cNvSpPr>
            <a:spLocks noGrp="1"/>
          </p:cNvSpPr>
          <p:nvPr>
            <p:ph type="pic" idx="2"/>
          </p:nvPr>
        </p:nvSpPr>
        <p:spPr>
          <a:xfrm>
            <a:off x="0" y="0"/>
            <a:ext cx="3000000" cy="3000000"/>
          </a:xfrm>
          <a:prstGeom prst="rect">
            <a:avLst/>
          </a:prstGeom>
          <a:noFill/>
          <a:ln>
            <a:noFill/>
          </a:ln>
        </p:spPr>
      </p:sp>
      <p:sp>
        <p:nvSpPr>
          <p:cNvPr id="138" name="Shape 1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9" name="Shape 139"/>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40" name="Shape 140"/>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41" name="Shape 141"/>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42" name="Shape 142"/>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143"/>
        <p:cNvGrpSpPr/>
        <p:nvPr/>
      </p:nvGrpSpPr>
      <p:grpSpPr>
        <a:xfrm>
          <a:off x="0" y="0"/>
          <a:ext cx="0" cy="0"/>
          <a:chOff x="0" y="0"/>
          <a:chExt cx="0" cy="0"/>
        </a:xfrm>
      </p:grpSpPr>
      <p:sp>
        <p:nvSpPr>
          <p:cNvPr id="144" name="Shape 144"/>
          <p:cNvSpPr>
            <a:spLocks noGrp="1"/>
          </p:cNvSpPr>
          <p:nvPr>
            <p:ph type="pic" idx="2"/>
          </p:nvPr>
        </p:nvSpPr>
        <p:spPr>
          <a:xfrm>
            <a:off x="0" y="0"/>
            <a:ext cx="9144000" cy="68580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7" name="Shape 147"/>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48" name="Shape 148"/>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49" name="Shape 149"/>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50" name="Shape 150"/>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1"/>
        <p:cNvGrpSpPr/>
        <p:nvPr/>
      </p:nvGrpSpPr>
      <p:grpSpPr>
        <a:xfrm>
          <a:off x="0" y="0"/>
          <a:ext cx="0" cy="0"/>
          <a:chOff x="0" y="0"/>
          <a:chExt cx="0" cy="0"/>
        </a:xfrm>
      </p:grpSpPr>
      <p:sp>
        <p:nvSpPr>
          <p:cNvPr id="152" name="Shape 152"/>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53" name="Shape 153"/>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54" name="Shape 154"/>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55" name="Shape 155"/>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2" name="Shape 22"/>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23" name="Shape 23"/>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24" name="Shape 24"/>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8" name="Shape 15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9" name="Shape 159"/>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Calibri"/>
                <a:ea typeface="Calibri"/>
                <a:cs typeface="Calibri"/>
                <a:sym typeface="Calibri"/>
              </a:rPr>
              <a:t> </a:t>
            </a:r>
          </a:p>
        </p:txBody>
      </p:sp>
      <p:pic>
        <p:nvPicPr>
          <p:cNvPr id="160" name="Shape 160"/>
          <p:cNvPicPr preferRelativeResize="0"/>
          <p:nvPr/>
        </p:nvPicPr>
        <p:blipFill rotWithShape="1">
          <a:blip r:embed="rId2">
            <a:alphaModFix/>
          </a:blip>
          <a:srcRect/>
          <a:stretch/>
        </p:blipFill>
        <p:spPr>
          <a:xfrm>
            <a:off x="140803" y="6519775"/>
            <a:ext cx="1974669" cy="159614"/>
          </a:xfrm>
          <a:prstGeom prst="rect">
            <a:avLst/>
          </a:prstGeom>
          <a:noFill/>
          <a:ln>
            <a:noFill/>
          </a:ln>
        </p:spPr>
      </p:pic>
      <p:sp>
        <p:nvSpPr>
          <p:cNvPr id="161" name="Shape 161"/>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162" name="Shape 162"/>
          <p:cNvSpPr/>
          <p:nvPr/>
        </p:nvSpPr>
        <p:spPr>
          <a:xfrm>
            <a:off x="195229" y="6519775"/>
            <a:ext cx="1920244" cy="159614"/>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End Slide">
    <p:spTree>
      <p:nvGrpSpPr>
        <p:cNvPr id="1" name="Shape 163"/>
        <p:cNvGrpSpPr/>
        <p:nvPr/>
      </p:nvGrpSpPr>
      <p:grpSpPr>
        <a:xfrm>
          <a:off x="0" y="0"/>
          <a:ext cx="0" cy="0"/>
          <a:chOff x="0" y="0"/>
          <a:chExt cx="0" cy="0"/>
        </a:xfrm>
      </p:grpSpPr>
      <p:pic>
        <p:nvPicPr>
          <p:cNvPr id="164" name="Shape 16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5" name="Shape 165"/>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66" name="Shape 166"/>
          <p:cNvSpPr txBox="1"/>
          <p:nvPr/>
        </p:nvSpPr>
        <p:spPr>
          <a:xfrm>
            <a:off x="115459" y="2306250"/>
            <a:ext cx="3793677" cy="1933091"/>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167" name="Shape 167"/>
          <p:cNvSpPr txBox="1"/>
          <p:nvPr/>
        </p:nvSpPr>
        <p:spPr>
          <a:xfrm>
            <a:off x="216567" y="2852946"/>
            <a:ext cx="8620551" cy="876843"/>
          </a:xfrm>
          <a:prstGeom prst="rect">
            <a:avLst/>
          </a:prstGeom>
          <a:solidFill>
            <a:srgbClr val="FFFFFF">
              <a:alpha val="80000"/>
            </a:srgbClr>
          </a:solid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rgbClr val="23593E"/>
              </a:solidFill>
              <a:latin typeface="Allerta"/>
              <a:ea typeface="Allerta"/>
              <a:cs typeface="Allerta"/>
              <a:sym typeface="Allerta"/>
            </a:endParaRPr>
          </a:p>
        </p:txBody>
      </p:sp>
      <p:pic>
        <p:nvPicPr>
          <p:cNvPr id="168" name="Shape 168"/>
          <p:cNvPicPr preferRelativeResize="0"/>
          <p:nvPr/>
        </p:nvPicPr>
        <p:blipFill rotWithShape="1">
          <a:blip r:embed="rId3">
            <a:alphaModFix/>
          </a:blip>
          <a:srcRect/>
          <a:stretch/>
        </p:blipFill>
        <p:spPr>
          <a:xfrm>
            <a:off x="219319" y="225995"/>
            <a:ext cx="1640437" cy="808049"/>
          </a:xfrm>
          <a:prstGeom prst="rect">
            <a:avLst/>
          </a:prstGeom>
          <a:noFill/>
          <a:ln>
            <a:noFill/>
          </a:ln>
        </p:spPr>
      </p:pic>
      <p:sp>
        <p:nvSpPr>
          <p:cNvPr id="169" name="Shape 169"/>
          <p:cNvSpPr txBox="1">
            <a:spLocks noGrp="1"/>
          </p:cNvSpPr>
          <p:nvPr>
            <p:ph type="title"/>
          </p:nvPr>
        </p:nvSpPr>
        <p:spPr>
          <a:xfrm>
            <a:off x="219319" y="2852946"/>
            <a:ext cx="8617800" cy="876843"/>
          </a:xfrm>
          <a:prstGeom prst="rect">
            <a:avLst/>
          </a:prstGeom>
          <a:noFill/>
          <a:ln>
            <a:noFill/>
          </a:ln>
        </p:spPr>
        <p:txBody>
          <a:bodyPr lIns="91425" tIns="91425" rIns="91425" bIns="91425" anchor="ctr" anchorCtr="0"/>
          <a:lstStyle>
            <a:lvl1pPr algn="l" rtl="0">
              <a:spcBef>
                <a:spcPts val="0"/>
              </a:spcBef>
              <a:buClr>
                <a:schemeClr val="dk1"/>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2" name="Shape 172"/>
          <p:cNvSpPr txBox="1">
            <a:spLocks noGrp="1"/>
          </p:cNvSpPr>
          <p:nvPr>
            <p:ph type="body" idx="1"/>
          </p:nvPr>
        </p:nvSpPr>
        <p:spPr>
          <a:xfrm>
            <a:off x="457200" y="1550987"/>
            <a:ext cx="4040187" cy="639762"/>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73" name="Shape 173"/>
          <p:cNvSpPr txBox="1">
            <a:spLocks noGrp="1"/>
          </p:cNvSpPr>
          <p:nvPr>
            <p:ph type="body" idx="2"/>
          </p:nvPr>
        </p:nvSpPr>
        <p:spPr>
          <a:xfrm>
            <a:off x="457200" y="2190750"/>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4" name="Shape 174"/>
          <p:cNvSpPr txBox="1">
            <a:spLocks noGrp="1"/>
          </p:cNvSpPr>
          <p:nvPr>
            <p:ph type="body" idx="3"/>
          </p:nvPr>
        </p:nvSpPr>
        <p:spPr>
          <a:xfrm>
            <a:off x="4645025" y="1550987"/>
            <a:ext cx="4041774" cy="639762"/>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75" name="Shape 175"/>
          <p:cNvSpPr txBox="1">
            <a:spLocks noGrp="1"/>
          </p:cNvSpPr>
          <p:nvPr>
            <p:ph type="body" idx="4"/>
          </p:nvPr>
        </p:nvSpPr>
        <p:spPr>
          <a:xfrm>
            <a:off x="4645025" y="2190750"/>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6" name="Shape 176"/>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77" name="Shape 17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78" name="Shape 178"/>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79" name="Shape 179"/>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180"/>
        <p:cNvGrpSpPr/>
        <p:nvPr/>
      </p:nvGrpSpPr>
      <p:grpSpPr>
        <a:xfrm>
          <a:off x="0" y="0"/>
          <a:ext cx="0" cy="0"/>
          <a:chOff x="0" y="0"/>
          <a:chExt cx="0" cy="0"/>
        </a:xfrm>
      </p:grpSpPr>
      <p:sp>
        <p:nvSpPr>
          <p:cNvPr id="181" name="Shape 181"/>
          <p:cNvSpPr>
            <a:spLocks noGrp="1"/>
          </p:cNvSpPr>
          <p:nvPr>
            <p:ph type="pic" idx="2"/>
          </p:nvPr>
        </p:nvSpPr>
        <p:spPr>
          <a:xfrm>
            <a:off x="4578350" y="1600200"/>
            <a:ext cx="4108450" cy="4525961"/>
          </a:xfrm>
          <a:prstGeom prst="rect">
            <a:avLst/>
          </a:prstGeom>
          <a:noFill/>
          <a:ln>
            <a:noFill/>
          </a:ln>
        </p:spPr>
      </p:sp>
      <p:sp>
        <p:nvSpPr>
          <p:cNvPr id="182" name="Shape 18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3" name="Shape 18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4" name="Shape 184"/>
          <p:cNvSpPr txBox="1">
            <a:spLocks noGrp="1"/>
          </p:cNvSpPr>
          <p:nvPr>
            <p:ph type="body" idx="3"/>
          </p:nvPr>
        </p:nvSpPr>
        <p:spPr>
          <a:xfrm>
            <a:off x="4578350" y="5646676"/>
            <a:ext cx="41084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5" name="Shape 185"/>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86" name="Shape 186"/>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87" name="Shape 187"/>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88" name="Shape 188"/>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189"/>
        <p:cNvGrpSpPr/>
        <p:nvPr/>
      </p:nvGrpSpPr>
      <p:grpSpPr>
        <a:xfrm>
          <a:off x="0" y="0"/>
          <a:ext cx="0" cy="0"/>
          <a:chOff x="0" y="0"/>
          <a:chExt cx="0" cy="0"/>
        </a:xfrm>
      </p:grpSpPr>
      <p:sp>
        <p:nvSpPr>
          <p:cNvPr id="190" name="Shape 190"/>
          <p:cNvSpPr>
            <a:spLocks noGrp="1"/>
          </p:cNvSpPr>
          <p:nvPr>
            <p:ph type="pic" idx="2"/>
          </p:nvPr>
        </p:nvSpPr>
        <p:spPr>
          <a:xfrm>
            <a:off x="4578350" y="3892046"/>
            <a:ext cx="4108450" cy="2234115"/>
          </a:xfrm>
          <a:prstGeom prst="rect">
            <a:avLst/>
          </a:prstGeom>
          <a:noFill/>
          <a:ln>
            <a:noFill/>
          </a:ln>
        </p:spPr>
      </p:sp>
      <p:sp>
        <p:nvSpPr>
          <p:cNvPr id="191" name="Shape 191"/>
          <p:cNvSpPr>
            <a:spLocks noGrp="1"/>
          </p:cNvSpPr>
          <p:nvPr>
            <p:ph type="pic" idx="3"/>
          </p:nvPr>
        </p:nvSpPr>
        <p:spPr>
          <a:xfrm>
            <a:off x="4578350" y="1600200"/>
            <a:ext cx="4108450" cy="2234115"/>
          </a:xfrm>
          <a:prstGeom prst="rect">
            <a:avLst/>
          </a:prstGeom>
          <a:noFill/>
          <a:ln>
            <a:noFill/>
          </a:ln>
        </p:spPr>
      </p:sp>
      <p:sp>
        <p:nvSpPr>
          <p:cNvPr id="192" name="Shape 19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3" name="Shape 19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4" name="Shape 194"/>
          <p:cNvSpPr txBox="1">
            <a:spLocks noGrp="1"/>
          </p:cNvSpPr>
          <p:nvPr>
            <p:ph type="body" idx="4"/>
          </p:nvPr>
        </p:nvSpPr>
        <p:spPr>
          <a:xfrm>
            <a:off x="4578350" y="5646676"/>
            <a:ext cx="41084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5" name="Shape 195"/>
          <p:cNvSpPr txBox="1">
            <a:spLocks noGrp="1"/>
          </p:cNvSpPr>
          <p:nvPr>
            <p:ph type="body" idx="5"/>
          </p:nvPr>
        </p:nvSpPr>
        <p:spPr>
          <a:xfrm>
            <a:off x="4578350" y="3354830"/>
            <a:ext cx="41084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6" name="Shape 196"/>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197" name="Shape 19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198" name="Shape 198"/>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199" name="Shape 199"/>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wo Images">
    <p:spTree>
      <p:nvGrpSpPr>
        <p:cNvPr id="1" name="Shape 200"/>
        <p:cNvGrpSpPr/>
        <p:nvPr/>
      </p:nvGrpSpPr>
      <p:grpSpPr>
        <a:xfrm>
          <a:off x="0" y="0"/>
          <a:ext cx="0" cy="0"/>
          <a:chOff x="0" y="0"/>
          <a:chExt cx="0" cy="0"/>
        </a:xfrm>
      </p:grpSpPr>
      <p:sp>
        <p:nvSpPr>
          <p:cNvPr id="201" name="Shape 201"/>
          <p:cNvSpPr>
            <a:spLocks noGrp="1"/>
          </p:cNvSpPr>
          <p:nvPr>
            <p:ph type="pic" idx="2"/>
          </p:nvPr>
        </p:nvSpPr>
        <p:spPr>
          <a:xfrm>
            <a:off x="4616450" y="1600200"/>
            <a:ext cx="4070350" cy="4525963"/>
          </a:xfrm>
          <a:prstGeom prst="rect">
            <a:avLst/>
          </a:prstGeom>
          <a:noFill/>
          <a:ln>
            <a:noFill/>
          </a:ln>
        </p:spPr>
      </p:sp>
      <p:sp>
        <p:nvSpPr>
          <p:cNvPr id="202" name="Shape 20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3" name="Shape 203"/>
          <p:cNvSpPr txBox="1">
            <a:spLocks noGrp="1"/>
          </p:cNvSpPr>
          <p:nvPr>
            <p:ph type="body" idx="1"/>
          </p:nvPr>
        </p:nvSpPr>
        <p:spPr>
          <a:xfrm>
            <a:off x="4616450" y="5646676"/>
            <a:ext cx="40703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4" name="Shape 204"/>
          <p:cNvSpPr>
            <a:spLocks noGrp="1"/>
          </p:cNvSpPr>
          <p:nvPr>
            <p:ph type="pic" idx="3"/>
          </p:nvPr>
        </p:nvSpPr>
        <p:spPr>
          <a:xfrm>
            <a:off x="457199" y="1600200"/>
            <a:ext cx="4073524" cy="4525963"/>
          </a:xfrm>
          <a:prstGeom prst="rect">
            <a:avLst/>
          </a:prstGeom>
          <a:noFill/>
          <a:ln>
            <a:noFill/>
          </a:ln>
        </p:spPr>
      </p:sp>
      <p:sp>
        <p:nvSpPr>
          <p:cNvPr id="205" name="Shape 205"/>
          <p:cNvSpPr txBox="1">
            <a:spLocks noGrp="1"/>
          </p:cNvSpPr>
          <p:nvPr>
            <p:ph type="body" idx="4"/>
          </p:nvPr>
        </p:nvSpPr>
        <p:spPr>
          <a:xfrm>
            <a:off x="457197" y="5646676"/>
            <a:ext cx="4073524"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6" name="Shape 206"/>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07" name="Shape 207"/>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208" name="Shape 208"/>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209" name="Shape 209"/>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Four Images">
    <p:spTree>
      <p:nvGrpSpPr>
        <p:cNvPr id="1" name="Shape 210"/>
        <p:cNvGrpSpPr/>
        <p:nvPr/>
      </p:nvGrpSpPr>
      <p:grpSpPr>
        <a:xfrm>
          <a:off x="0" y="0"/>
          <a:ext cx="0" cy="0"/>
          <a:chOff x="0" y="0"/>
          <a:chExt cx="0" cy="0"/>
        </a:xfrm>
      </p:grpSpPr>
      <p:sp>
        <p:nvSpPr>
          <p:cNvPr id="211" name="Shape 211"/>
          <p:cNvSpPr>
            <a:spLocks noGrp="1"/>
          </p:cNvSpPr>
          <p:nvPr>
            <p:ph type="pic" idx="2"/>
          </p:nvPr>
        </p:nvSpPr>
        <p:spPr>
          <a:xfrm>
            <a:off x="4616450" y="3892046"/>
            <a:ext cx="4070350" cy="2234117"/>
          </a:xfrm>
          <a:prstGeom prst="rect">
            <a:avLst/>
          </a:prstGeom>
          <a:noFill/>
          <a:ln>
            <a:noFill/>
          </a:ln>
        </p:spPr>
      </p:sp>
      <p:sp>
        <p:nvSpPr>
          <p:cNvPr id="212" name="Shape 212"/>
          <p:cNvSpPr>
            <a:spLocks noGrp="1"/>
          </p:cNvSpPr>
          <p:nvPr>
            <p:ph type="pic" idx="3"/>
          </p:nvPr>
        </p:nvSpPr>
        <p:spPr>
          <a:xfrm>
            <a:off x="4616450" y="1600200"/>
            <a:ext cx="4070350" cy="2234117"/>
          </a:xfrm>
          <a:prstGeom prst="rect">
            <a:avLst/>
          </a:prstGeom>
          <a:noFill/>
          <a:ln>
            <a:noFill/>
          </a:ln>
        </p:spPr>
      </p:sp>
      <p:sp>
        <p:nvSpPr>
          <p:cNvPr id="213" name="Shape 213"/>
          <p:cNvSpPr>
            <a:spLocks noGrp="1"/>
          </p:cNvSpPr>
          <p:nvPr>
            <p:ph type="pic" idx="4"/>
          </p:nvPr>
        </p:nvSpPr>
        <p:spPr>
          <a:xfrm>
            <a:off x="457197" y="1600200"/>
            <a:ext cx="4070350" cy="2234117"/>
          </a:xfrm>
          <a:prstGeom prst="rect">
            <a:avLst/>
          </a:prstGeom>
          <a:noFill/>
          <a:ln>
            <a:noFill/>
          </a:ln>
        </p:spPr>
      </p:sp>
      <p:sp>
        <p:nvSpPr>
          <p:cNvPr id="214" name="Shape 214"/>
          <p:cNvSpPr>
            <a:spLocks noGrp="1"/>
          </p:cNvSpPr>
          <p:nvPr>
            <p:ph type="pic" idx="5"/>
          </p:nvPr>
        </p:nvSpPr>
        <p:spPr>
          <a:xfrm>
            <a:off x="460372" y="3892046"/>
            <a:ext cx="4070350" cy="2234117"/>
          </a:xfrm>
          <a:prstGeom prst="rect">
            <a:avLst/>
          </a:prstGeom>
          <a:noFill/>
          <a:ln>
            <a:noFill/>
          </a:ln>
        </p:spPr>
      </p:sp>
      <p:sp>
        <p:nvSpPr>
          <p:cNvPr id="215" name="Shape 2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6" name="Shape 216"/>
          <p:cNvSpPr txBox="1">
            <a:spLocks noGrp="1"/>
          </p:cNvSpPr>
          <p:nvPr>
            <p:ph type="body" idx="1"/>
          </p:nvPr>
        </p:nvSpPr>
        <p:spPr>
          <a:xfrm>
            <a:off x="4616450" y="5646676"/>
            <a:ext cx="40703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7" name="Shape 217"/>
          <p:cNvSpPr txBox="1">
            <a:spLocks noGrp="1"/>
          </p:cNvSpPr>
          <p:nvPr>
            <p:ph type="body" idx="6"/>
          </p:nvPr>
        </p:nvSpPr>
        <p:spPr>
          <a:xfrm>
            <a:off x="457197" y="5646676"/>
            <a:ext cx="4073524"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8" name="Shape 218"/>
          <p:cNvSpPr txBox="1">
            <a:spLocks noGrp="1"/>
          </p:cNvSpPr>
          <p:nvPr>
            <p:ph type="body" idx="7"/>
          </p:nvPr>
        </p:nvSpPr>
        <p:spPr>
          <a:xfrm>
            <a:off x="4616450" y="3354830"/>
            <a:ext cx="4070350"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9" name="Shape 219"/>
          <p:cNvSpPr txBox="1">
            <a:spLocks noGrp="1"/>
          </p:cNvSpPr>
          <p:nvPr>
            <p:ph type="body" idx="8"/>
          </p:nvPr>
        </p:nvSpPr>
        <p:spPr>
          <a:xfrm>
            <a:off x="454022" y="3354830"/>
            <a:ext cx="4073524" cy="479485"/>
          </a:xfrm>
          <a:prstGeom prst="rect">
            <a:avLst/>
          </a:prstGeom>
          <a:solidFill>
            <a:srgbClr val="FFFFFF">
              <a:alpha val="48627"/>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0" name="Shape 220"/>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21" name="Shape 221"/>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222" name="Shape 222"/>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223" name="Shape 223"/>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SAP and ATC">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2">
            <a:alphaModFix/>
          </a:blip>
          <a:srcRect/>
          <a:stretch/>
        </p:blipFill>
        <p:spPr>
          <a:xfrm>
            <a:off x="219319" y="225995"/>
            <a:ext cx="1640400" cy="807900"/>
          </a:xfrm>
          <a:prstGeom prst="rect">
            <a:avLst/>
          </a:prstGeom>
          <a:noFill/>
          <a:ln>
            <a:noFill/>
          </a:ln>
        </p:spPr>
      </p:pic>
      <p:pic>
        <p:nvPicPr>
          <p:cNvPr id="235" name="Shape 235"/>
          <p:cNvPicPr preferRelativeResize="0"/>
          <p:nvPr/>
        </p:nvPicPr>
        <p:blipFill rotWithShape="1">
          <a:blip r:embed="rId3">
            <a:alphaModFix/>
          </a:blip>
          <a:srcRect/>
          <a:stretch/>
        </p:blipFill>
        <p:spPr>
          <a:xfrm>
            <a:off x="0" y="1848736"/>
            <a:ext cx="9144000" cy="3167699"/>
          </a:xfrm>
          <a:prstGeom prst="rect">
            <a:avLst/>
          </a:prstGeom>
          <a:noFill/>
          <a:ln>
            <a:noFill/>
          </a:ln>
        </p:spPr>
      </p:pic>
      <p:sp>
        <p:nvSpPr>
          <p:cNvPr id="236" name="Shape 236"/>
          <p:cNvSpPr txBox="1">
            <a:spLocks noGrp="1"/>
          </p:cNvSpPr>
          <p:nvPr>
            <p:ph type="ctrTitle"/>
          </p:nvPr>
        </p:nvSpPr>
        <p:spPr>
          <a:xfrm>
            <a:off x="219319" y="2362433"/>
            <a:ext cx="8785800" cy="1470000"/>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37" name="Shape 237"/>
          <p:cNvSpPr txBox="1">
            <a:spLocks noGrp="1"/>
          </p:cNvSpPr>
          <p:nvPr>
            <p:ph type="subTitle" idx="1"/>
          </p:nvPr>
        </p:nvSpPr>
        <p:spPr>
          <a:xfrm>
            <a:off x="219316" y="3835562"/>
            <a:ext cx="8785800" cy="792299"/>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238" name="Shape 238"/>
          <p:cNvSpPr/>
          <p:nvPr/>
        </p:nvSpPr>
        <p:spPr>
          <a:xfrm>
            <a:off x="0" y="1737611"/>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239" name="Shape 239"/>
          <p:cNvPicPr preferRelativeResize="0"/>
          <p:nvPr/>
        </p:nvPicPr>
        <p:blipFill rotWithShape="1">
          <a:blip r:embed="rId4">
            <a:alphaModFix/>
          </a:blip>
          <a:srcRect/>
          <a:stretch/>
        </p:blipFill>
        <p:spPr>
          <a:xfrm>
            <a:off x="5353921" y="283558"/>
            <a:ext cx="3651300" cy="7506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2" name="Shape 24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43" name="Shape 24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244" name="Shape 24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245" name="Shape 24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8" name="Shape 248"/>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9" name="Shape 249"/>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50" name="Shape 250"/>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251" name="Shape 251"/>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252" name="Shape 252"/>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0" name="Shape 30"/>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31" name="Shape 31"/>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32" name="Shape 32"/>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Large Object">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434339" y="1231391"/>
            <a:ext cx="8275199" cy="5093100"/>
          </a:xfrm>
          <a:prstGeom prst="rect">
            <a:avLst/>
          </a:prstGeom>
          <a:noFill/>
          <a:ln>
            <a:noFill/>
          </a:ln>
        </p:spPr>
        <p:txBody>
          <a:bodyPr lIns="91425" tIns="91425" rIns="91425" bIns="91425" anchor="t" anchorCtr="0"/>
          <a:lstStyle>
            <a:lvl1pPr marL="342900" indent="-190500" algn="l" rtl="0">
              <a:spcBef>
                <a:spcPts val="480"/>
              </a:spcBef>
              <a:buClr>
                <a:schemeClr val="dk1"/>
              </a:buClr>
              <a:buFont typeface="Arial"/>
              <a:buChar char="•"/>
              <a:defRPr/>
            </a:lvl1pPr>
            <a:lvl2pPr marL="742950" indent="-158750" algn="l" rtl="0">
              <a:spcBef>
                <a:spcPts val="400"/>
              </a:spcBef>
              <a:buClr>
                <a:schemeClr val="dk1"/>
              </a:buClr>
              <a:buFont typeface="Arial"/>
              <a:buChar char="–"/>
              <a:defRPr/>
            </a:lvl2pPr>
            <a:lvl3pPr marL="1143000" indent="-114300" algn="l" rtl="0">
              <a:spcBef>
                <a:spcPts val="360"/>
              </a:spcBef>
              <a:buClr>
                <a:schemeClr val="dk1"/>
              </a:buClr>
              <a:buFont typeface="Arial"/>
              <a:buChar char="•"/>
              <a:defRPr/>
            </a:lvl3pPr>
            <a:lvl4pPr marL="1600200" indent="-127000" algn="l" rtl="0">
              <a:spcBef>
                <a:spcPts val="320"/>
              </a:spcBef>
              <a:buClr>
                <a:schemeClr val="dk1"/>
              </a:buClr>
              <a:buFont typeface="Arial"/>
              <a:buChar char="–"/>
              <a:defRPr/>
            </a:lvl4pPr>
            <a:lvl5pPr marL="2057400" indent="-127000" algn="l" rtl="0">
              <a:spcBef>
                <a:spcPts val="32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55" name="Shape 255"/>
          <p:cNvSpPr txBox="1">
            <a:spLocks noGrp="1"/>
          </p:cNvSpPr>
          <p:nvPr>
            <p:ph type="title"/>
          </p:nvPr>
        </p:nvSpPr>
        <p:spPr>
          <a:xfrm>
            <a:off x="312717" y="228600"/>
            <a:ext cx="8518499" cy="838199"/>
          </a:xfrm>
          <a:prstGeom prst="rect">
            <a:avLst/>
          </a:prstGeom>
          <a:noFill/>
          <a:ln>
            <a:noFill/>
          </a:ln>
        </p:spPr>
        <p:txBody>
          <a:bodyPr lIns="91425" tIns="91425" rIns="91425" bIns="91425" anchor="t" anchorCtr="0"/>
          <a:lstStyle>
            <a:lvl1pPr algn="l" rtl="0">
              <a:spcBef>
                <a:spcPts val="0"/>
              </a:spcBef>
              <a:buClr>
                <a:schemeClr val="dk1"/>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6" name="Shape 256"/>
          <p:cNvSpPr txBox="1">
            <a:spLocks noGrp="1"/>
          </p:cNvSpPr>
          <p:nvPr>
            <p:ph type="body" idx="2"/>
          </p:nvPr>
        </p:nvSpPr>
        <p:spPr>
          <a:xfrm>
            <a:off x="312717" y="6432514"/>
            <a:ext cx="6934199" cy="304799"/>
          </a:xfrm>
          <a:prstGeom prst="rect">
            <a:avLst/>
          </a:prstGeom>
          <a:noFill/>
          <a:ln>
            <a:noFill/>
          </a:ln>
        </p:spPr>
        <p:txBody>
          <a:bodyPr lIns="91425" tIns="91425" rIns="91425" bIns="91425" anchor="b" anchorCtr="0"/>
          <a:lstStyle>
            <a:lvl1pPr marL="0" indent="0"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257"/>
        <p:cNvGrpSpPr/>
        <p:nvPr/>
      </p:nvGrpSpPr>
      <p:grpSpPr>
        <a:xfrm>
          <a:off x="0" y="0"/>
          <a:ext cx="0" cy="0"/>
          <a:chOff x="0" y="0"/>
          <a:chExt cx="0" cy="0"/>
        </a:xfrm>
      </p:grpSpPr>
      <p:sp>
        <p:nvSpPr>
          <p:cNvPr id="258" name="Shape 258"/>
          <p:cNvSpPr/>
          <p:nvPr/>
        </p:nvSpPr>
        <p:spPr>
          <a:xfrm>
            <a:off x="0" y="0"/>
            <a:ext cx="9144000" cy="6858000"/>
          </a:xfrm>
          <a:prstGeom prst="rect">
            <a:avLst/>
          </a:prstGeom>
          <a:solidFill>
            <a:srgbClr val="24593B"/>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59" name="Shape 259"/>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260" name="Shape 260"/>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261" name="Shape 261"/>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262" name="Shape 262"/>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263" name="Shape 263"/>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lide SAP and ATC 2">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2">
            <a:alphaModFix/>
          </a:blip>
          <a:srcRect/>
          <a:stretch/>
        </p:blipFill>
        <p:spPr>
          <a:xfrm>
            <a:off x="0" y="1874136"/>
            <a:ext cx="9144000" cy="3131399"/>
          </a:xfrm>
          <a:prstGeom prst="rect">
            <a:avLst/>
          </a:prstGeom>
          <a:noFill/>
          <a:ln>
            <a:noFill/>
          </a:ln>
        </p:spPr>
      </p:pic>
      <p:sp>
        <p:nvSpPr>
          <p:cNvPr id="271" name="Shape 271"/>
          <p:cNvSpPr txBox="1">
            <a:spLocks noGrp="1"/>
          </p:cNvSpPr>
          <p:nvPr>
            <p:ph type="ctrTitle"/>
          </p:nvPr>
        </p:nvSpPr>
        <p:spPr>
          <a:xfrm>
            <a:off x="3507950" y="2362433"/>
            <a:ext cx="5497199" cy="1470000"/>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2" name="Shape 272"/>
          <p:cNvSpPr txBox="1">
            <a:spLocks noGrp="1"/>
          </p:cNvSpPr>
          <p:nvPr>
            <p:ph type="subTitle" idx="1"/>
          </p:nvPr>
        </p:nvSpPr>
        <p:spPr>
          <a:xfrm>
            <a:off x="3507948" y="3835562"/>
            <a:ext cx="5497199" cy="792299"/>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273" name="Shape 273"/>
          <p:cNvSpPr/>
          <p:nvPr/>
        </p:nvSpPr>
        <p:spPr>
          <a:xfrm>
            <a:off x="0" y="174624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74" name="Shape 274"/>
          <p:cNvSpPr>
            <a:spLocks noGrp="1"/>
          </p:cNvSpPr>
          <p:nvPr>
            <p:ph type="pic" idx="2"/>
          </p:nvPr>
        </p:nvSpPr>
        <p:spPr>
          <a:xfrm>
            <a:off x="0" y="1857374"/>
            <a:ext cx="3349500" cy="3158999"/>
          </a:xfrm>
          <a:prstGeom prst="rect">
            <a:avLst/>
          </a:prstGeom>
          <a:noFill/>
          <a:ln>
            <a:noFill/>
          </a:ln>
        </p:spPr>
      </p:sp>
      <p:pic>
        <p:nvPicPr>
          <p:cNvPr id="275" name="Shape 275"/>
          <p:cNvPicPr preferRelativeResize="0"/>
          <p:nvPr/>
        </p:nvPicPr>
        <p:blipFill rotWithShape="1">
          <a:blip r:embed="rId3">
            <a:alphaModFix/>
          </a:blip>
          <a:srcRect/>
          <a:stretch/>
        </p:blipFill>
        <p:spPr>
          <a:xfrm>
            <a:off x="219319" y="225995"/>
            <a:ext cx="1640400" cy="807900"/>
          </a:xfrm>
          <a:prstGeom prst="rect">
            <a:avLst/>
          </a:prstGeom>
          <a:noFill/>
          <a:ln>
            <a:noFill/>
          </a:ln>
        </p:spPr>
      </p:pic>
      <p:pic>
        <p:nvPicPr>
          <p:cNvPr id="276" name="Shape 276"/>
          <p:cNvPicPr preferRelativeResize="0"/>
          <p:nvPr/>
        </p:nvPicPr>
        <p:blipFill rotWithShape="1">
          <a:blip r:embed="rId4">
            <a:alphaModFix/>
          </a:blip>
          <a:srcRect/>
          <a:stretch/>
        </p:blipFill>
        <p:spPr>
          <a:xfrm>
            <a:off x="5353921" y="283558"/>
            <a:ext cx="3651300" cy="7506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Slide SAP only">
    <p:spTree>
      <p:nvGrpSpPr>
        <p:cNvPr id="1" name="Shape 277"/>
        <p:cNvGrpSpPr/>
        <p:nvPr/>
      </p:nvGrpSpPr>
      <p:grpSpPr>
        <a:xfrm>
          <a:off x="0" y="0"/>
          <a:ext cx="0" cy="0"/>
          <a:chOff x="0" y="0"/>
          <a:chExt cx="0" cy="0"/>
        </a:xfrm>
      </p:grpSpPr>
      <p:pic>
        <p:nvPicPr>
          <p:cNvPr id="278" name="Shape 278"/>
          <p:cNvPicPr preferRelativeResize="0"/>
          <p:nvPr/>
        </p:nvPicPr>
        <p:blipFill rotWithShape="1">
          <a:blip r:embed="rId2">
            <a:alphaModFix/>
          </a:blip>
          <a:srcRect/>
          <a:stretch/>
        </p:blipFill>
        <p:spPr>
          <a:xfrm>
            <a:off x="0" y="1874136"/>
            <a:ext cx="9144000" cy="3131399"/>
          </a:xfrm>
          <a:prstGeom prst="rect">
            <a:avLst/>
          </a:prstGeom>
          <a:noFill/>
          <a:ln>
            <a:noFill/>
          </a:ln>
        </p:spPr>
      </p:pic>
      <p:pic>
        <p:nvPicPr>
          <p:cNvPr id="279" name="Shape 279"/>
          <p:cNvPicPr preferRelativeResize="0"/>
          <p:nvPr/>
        </p:nvPicPr>
        <p:blipFill rotWithShape="1">
          <a:blip r:embed="rId3">
            <a:alphaModFix/>
          </a:blip>
          <a:srcRect/>
          <a:stretch/>
        </p:blipFill>
        <p:spPr>
          <a:xfrm>
            <a:off x="219319" y="225995"/>
            <a:ext cx="1640400" cy="807900"/>
          </a:xfrm>
          <a:prstGeom prst="rect">
            <a:avLst/>
          </a:prstGeom>
          <a:noFill/>
          <a:ln>
            <a:noFill/>
          </a:ln>
        </p:spPr>
      </p:pic>
      <p:sp>
        <p:nvSpPr>
          <p:cNvPr id="280" name="Shape 280"/>
          <p:cNvSpPr txBox="1">
            <a:spLocks noGrp="1"/>
          </p:cNvSpPr>
          <p:nvPr>
            <p:ph type="ctrTitle"/>
          </p:nvPr>
        </p:nvSpPr>
        <p:spPr>
          <a:xfrm>
            <a:off x="219319" y="2362433"/>
            <a:ext cx="8785800" cy="1470000"/>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81" name="Shape 281"/>
          <p:cNvSpPr txBox="1">
            <a:spLocks noGrp="1"/>
          </p:cNvSpPr>
          <p:nvPr>
            <p:ph type="subTitle" idx="1"/>
          </p:nvPr>
        </p:nvSpPr>
        <p:spPr>
          <a:xfrm>
            <a:off x="219316" y="3835562"/>
            <a:ext cx="8785800" cy="792299"/>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282" name="Shape 282"/>
          <p:cNvPicPr preferRelativeResize="0"/>
          <p:nvPr/>
        </p:nvPicPr>
        <p:blipFill rotWithShape="1">
          <a:blip r:embed="rId4">
            <a:alphaModFix/>
          </a:blip>
          <a:srcRect/>
          <a:stretch/>
        </p:blipFill>
        <p:spPr>
          <a:xfrm>
            <a:off x="172083" y="6518032"/>
            <a:ext cx="1862699" cy="150600"/>
          </a:xfrm>
          <a:prstGeom prst="rect">
            <a:avLst/>
          </a:prstGeom>
          <a:noFill/>
          <a:ln>
            <a:noFill/>
          </a:ln>
        </p:spPr>
      </p:pic>
      <p:sp>
        <p:nvSpPr>
          <p:cNvPr id="283" name="Shape 283"/>
          <p:cNvSpPr/>
          <p:nvPr/>
        </p:nvSpPr>
        <p:spPr>
          <a:xfrm>
            <a:off x="0" y="1737611"/>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284"/>
        <p:cNvGrpSpPr/>
        <p:nvPr/>
      </p:nvGrpSpPr>
      <p:grpSpPr>
        <a:xfrm>
          <a:off x="0" y="0"/>
          <a:ext cx="0" cy="0"/>
          <a:chOff x="0" y="0"/>
          <a:chExt cx="0" cy="0"/>
        </a:xfrm>
      </p:grpSpPr>
      <p:pic>
        <p:nvPicPr>
          <p:cNvPr id="285" name="Shape 285"/>
          <p:cNvPicPr preferRelativeResize="0"/>
          <p:nvPr/>
        </p:nvPicPr>
        <p:blipFill rotWithShape="1">
          <a:blip r:embed="rId2">
            <a:alphaModFix/>
          </a:blip>
          <a:srcRect/>
          <a:stretch/>
        </p:blipFill>
        <p:spPr>
          <a:xfrm>
            <a:off x="0" y="1874136"/>
            <a:ext cx="9144000" cy="3131399"/>
          </a:xfrm>
          <a:prstGeom prst="rect">
            <a:avLst/>
          </a:prstGeom>
          <a:noFill/>
          <a:ln>
            <a:noFill/>
          </a:ln>
        </p:spPr>
      </p:pic>
      <p:pic>
        <p:nvPicPr>
          <p:cNvPr id="286" name="Shape 286"/>
          <p:cNvPicPr preferRelativeResize="0"/>
          <p:nvPr/>
        </p:nvPicPr>
        <p:blipFill rotWithShape="1">
          <a:blip r:embed="rId3">
            <a:alphaModFix/>
          </a:blip>
          <a:srcRect/>
          <a:stretch/>
        </p:blipFill>
        <p:spPr>
          <a:xfrm>
            <a:off x="219319" y="225995"/>
            <a:ext cx="1640400" cy="807900"/>
          </a:xfrm>
          <a:prstGeom prst="rect">
            <a:avLst/>
          </a:prstGeom>
          <a:noFill/>
          <a:ln>
            <a:noFill/>
          </a:ln>
        </p:spPr>
      </p:pic>
      <p:sp>
        <p:nvSpPr>
          <p:cNvPr id="287" name="Shape 287"/>
          <p:cNvSpPr txBox="1">
            <a:spLocks noGrp="1"/>
          </p:cNvSpPr>
          <p:nvPr>
            <p:ph type="ctrTitle"/>
          </p:nvPr>
        </p:nvSpPr>
        <p:spPr>
          <a:xfrm>
            <a:off x="219319" y="2362433"/>
            <a:ext cx="8785800" cy="1470000"/>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88" name="Shape 288"/>
          <p:cNvSpPr txBox="1">
            <a:spLocks noGrp="1"/>
          </p:cNvSpPr>
          <p:nvPr>
            <p:ph type="subTitle" idx="1"/>
          </p:nvPr>
        </p:nvSpPr>
        <p:spPr>
          <a:xfrm>
            <a:off x="219316" y="3835562"/>
            <a:ext cx="8785800" cy="792299"/>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289" name="Shape 289"/>
          <p:cNvPicPr preferRelativeResize="0"/>
          <p:nvPr/>
        </p:nvPicPr>
        <p:blipFill rotWithShape="1">
          <a:blip r:embed="rId4">
            <a:alphaModFix/>
          </a:blip>
          <a:srcRect/>
          <a:stretch/>
        </p:blipFill>
        <p:spPr>
          <a:xfrm>
            <a:off x="172083" y="6518032"/>
            <a:ext cx="1862699" cy="150600"/>
          </a:xfrm>
          <a:prstGeom prst="rect">
            <a:avLst/>
          </a:prstGeom>
          <a:noFill/>
          <a:ln>
            <a:noFill/>
          </a:ln>
        </p:spPr>
      </p:pic>
      <p:sp>
        <p:nvSpPr>
          <p:cNvPr id="290" name="Shape 290"/>
          <p:cNvSpPr/>
          <p:nvPr/>
        </p:nvSpPr>
        <p:spPr>
          <a:xfrm>
            <a:off x="0" y="1737611"/>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291" name="Shape 291"/>
          <p:cNvSpPr>
            <a:spLocks noGrp="1"/>
          </p:cNvSpPr>
          <p:nvPr>
            <p:ph type="pic" idx="2"/>
          </p:nvPr>
        </p:nvSpPr>
        <p:spPr>
          <a:xfrm>
            <a:off x="7117557" y="225425"/>
            <a:ext cx="1650900" cy="8079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ATC only">
    <p:spTree>
      <p:nvGrpSpPr>
        <p:cNvPr id="1" name="Shape 292"/>
        <p:cNvGrpSpPr/>
        <p:nvPr/>
      </p:nvGrpSpPr>
      <p:grpSpPr>
        <a:xfrm>
          <a:off x="0" y="0"/>
          <a:ext cx="0" cy="0"/>
          <a:chOff x="0" y="0"/>
          <a:chExt cx="0" cy="0"/>
        </a:xfrm>
      </p:grpSpPr>
      <p:pic>
        <p:nvPicPr>
          <p:cNvPr id="293" name="Shape 293"/>
          <p:cNvPicPr preferRelativeResize="0"/>
          <p:nvPr/>
        </p:nvPicPr>
        <p:blipFill rotWithShape="1">
          <a:blip r:embed="rId2">
            <a:alphaModFix/>
          </a:blip>
          <a:srcRect/>
          <a:stretch/>
        </p:blipFill>
        <p:spPr>
          <a:xfrm>
            <a:off x="0" y="0"/>
            <a:ext cx="9144000" cy="4923000"/>
          </a:xfrm>
          <a:prstGeom prst="rect">
            <a:avLst/>
          </a:prstGeom>
          <a:noFill/>
          <a:ln>
            <a:noFill/>
          </a:ln>
        </p:spPr>
      </p:pic>
      <p:pic>
        <p:nvPicPr>
          <p:cNvPr id="294" name="Shape 294"/>
          <p:cNvPicPr preferRelativeResize="0"/>
          <p:nvPr/>
        </p:nvPicPr>
        <p:blipFill rotWithShape="1">
          <a:blip r:embed="rId3">
            <a:alphaModFix/>
          </a:blip>
          <a:srcRect/>
          <a:stretch/>
        </p:blipFill>
        <p:spPr>
          <a:xfrm>
            <a:off x="0" y="4861542"/>
            <a:ext cx="9144000" cy="1996499"/>
          </a:xfrm>
          <a:prstGeom prst="rect">
            <a:avLst/>
          </a:prstGeom>
          <a:noFill/>
          <a:ln>
            <a:noFill/>
          </a:ln>
        </p:spPr>
      </p:pic>
      <p:sp>
        <p:nvSpPr>
          <p:cNvPr id="295" name="Shape 295"/>
          <p:cNvSpPr txBox="1">
            <a:spLocks noGrp="1"/>
          </p:cNvSpPr>
          <p:nvPr>
            <p:ph type="ctrTitle"/>
          </p:nvPr>
        </p:nvSpPr>
        <p:spPr>
          <a:xfrm>
            <a:off x="237697" y="4861542"/>
            <a:ext cx="8684100" cy="942600"/>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96" name="Shape 296"/>
          <p:cNvSpPr txBox="1">
            <a:spLocks noGrp="1"/>
          </p:cNvSpPr>
          <p:nvPr>
            <p:ph type="subTitle" idx="1"/>
          </p:nvPr>
        </p:nvSpPr>
        <p:spPr>
          <a:xfrm>
            <a:off x="237697" y="5804044"/>
            <a:ext cx="5497199" cy="792299"/>
          </a:xfrm>
          <a:prstGeom prst="rect">
            <a:avLst/>
          </a:prstGeom>
          <a:noFill/>
          <a:ln>
            <a:noFill/>
          </a:ln>
        </p:spPr>
        <p:txBody>
          <a:bodyPr lIns="91425" tIns="91425" rIns="91425" bIns="91425" anchor="t" anchorCtr="0"/>
          <a:lstStyle>
            <a:lvl1pPr marL="0" marR="0" indent="0" algn="l" rtl="0">
              <a:spcBef>
                <a:spcPts val="480"/>
              </a:spcBef>
              <a:buClr>
                <a:schemeClr val="lt1"/>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297" name="Shape 297"/>
          <p:cNvPicPr preferRelativeResize="0"/>
          <p:nvPr/>
        </p:nvPicPr>
        <p:blipFill rotWithShape="1">
          <a:blip r:embed="rId4">
            <a:alphaModFix/>
          </a:blip>
          <a:srcRect/>
          <a:stretch/>
        </p:blipFill>
        <p:spPr>
          <a:xfrm>
            <a:off x="0" y="329608"/>
            <a:ext cx="3651300" cy="7506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298"/>
        <p:cNvGrpSpPr/>
        <p:nvPr/>
      </p:nvGrpSpPr>
      <p:grpSpPr>
        <a:xfrm>
          <a:off x="0" y="0"/>
          <a:ext cx="0" cy="0"/>
          <a:chOff x="0" y="0"/>
          <a:chExt cx="0" cy="0"/>
        </a:xfrm>
      </p:grpSpPr>
      <p:sp>
        <p:nvSpPr>
          <p:cNvPr id="299" name="Shape 299"/>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00" name="Shape 300"/>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301" name="Shape 301"/>
          <p:cNvSpPr txBox="1">
            <a:spLocks noGrp="1"/>
          </p:cNvSpPr>
          <p:nvPr>
            <p:ph type="title"/>
          </p:nvPr>
        </p:nvSpPr>
        <p:spPr>
          <a:xfrm>
            <a:off x="214313" y="2914650"/>
            <a:ext cx="3675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2" name="Shape 302"/>
          <p:cNvSpPr txBox="1">
            <a:spLocks noGrp="1"/>
          </p:cNvSpPr>
          <p:nvPr>
            <p:ph type="body" idx="1"/>
          </p:nvPr>
        </p:nvSpPr>
        <p:spPr>
          <a:xfrm>
            <a:off x="4624612" y="1858449"/>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3" name="Shape 303"/>
          <p:cNvSpPr txBox="1">
            <a:spLocks noGrp="1"/>
          </p:cNvSpPr>
          <p:nvPr>
            <p:ph type="body" idx="2"/>
          </p:nvPr>
        </p:nvSpPr>
        <p:spPr>
          <a:xfrm>
            <a:off x="7209514" y="1858449"/>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4" name="Shape 304"/>
          <p:cNvSpPr txBox="1">
            <a:spLocks noGrp="1"/>
          </p:cNvSpPr>
          <p:nvPr>
            <p:ph type="body" idx="3"/>
          </p:nvPr>
        </p:nvSpPr>
        <p:spPr>
          <a:xfrm>
            <a:off x="4624612" y="240062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5" name="Shape 305"/>
          <p:cNvSpPr txBox="1">
            <a:spLocks noGrp="1"/>
          </p:cNvSpPr>
          <p:nvPr>
            <p:ph type="body" idx="4"/>
          </p:nvPr>
        </p:nvSpPr>
        <p:spPr>
          <a:xfrm>
            <a:off x="7209514" y="240062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6" name="Shape 306"/>
          <p:cNvSpPr txBox="1">
            <a:spLocks noGrp="1"/>
          </p:cNvSpPr>
          <p:nvPr>
            <p:ph type="body" idx="5"/>
          </p:nvPr>
        </p:nvSpPr>
        <p:spPr>
          <a:xfrm>
            <a:off x="4624612" y="295501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7" name="Shape 307"/>
          <p:cNvSpPr txBox="1">
            <a:spLocks noGrp="1"/>
          </p:cNvSpPr>
          <p:nvPr>
            <p:ph type="body" idx="6"/>
          </p:nvPr>
        </p:nvSpPr>
        <p:spPr>
          <a:xfrm>
            <a:off x="7209514" y="295501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8" name="Shape 308"/>
          <p:cNvSpPr txBox="1">
            <a:spLocks noGrp="1"/>
          </p:cNvSpPr>
          <p:nvPr>
            <p:ph type="body" idx="7"/>
          </p:nvPr>
        </p:nvSpPr>
        <p:spPr>
          <a:xfrm>
            <a:off x="4624612" y="350940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9" name="Shape 309"/>
          <p:cNvSpPr txBox="1">
            <a:spLocks noGrp="1"/>
          </p:cNvSpPr>
          <p:nvPr>
            <p:ph type="body" idx="8"/>
          </p:nvPr>
        </p:nvSpPr>
        <p:spPr>
          <a:xfrm>
            <a:off x="7209514" y="350940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0" name="Shape 310"/>
          <p:cNvSpPr txBox="1">
            <a:spLocks noGrp="1"/>
          </p:cNvSpPr>
          <p:nvPr>
            <p:ph type="body" idx="9"/>
          </p:nvPr>
        </p:nvSpPr>
        <p:spPr>
          <a:xfrm>
            <a:off x="4624612" y="4063798"/>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1" name="Shape 311"/>
          <p:cNvSpPr txBox="1">
            <a:spLocks noGrp="1"/>
          </p:cNvSpPr>
          <p:nvPr>
            <p:ph type="body" idx="13"/>
          </p:nvPr>
        </p:nvSpPr>
        <p:spPr>
          <a:xfrm>
            <a:off x="7209514" y="4063798"/>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2" name="Shape 312"/>
          <p:cNvSpPr txBox="1">
            <a:spLocks noGrp="1"/>
          </p:cNvSpPr>
          <p:nvPr>
            <p:ph type="body" idx="14"/>
          </p:nvPr>
        </p:nvSpPr>
        <p:spPr>
          <a:xfrm>
            <a:off x="4624612" y="4618185"/>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3" name="Shape 313"/>
          <p:cNvSpPr txBox="1">
            <a:spLocks noGrp="1"/>
          </p:cNvSpPr>
          <p:nvPr>
            <p:ph type="body" idx="15"/>
          </p:nvPr>
        </p:nvSpPr>
        <p:spPr>
          <a:xfrm>
            <a:off x="7209514" y="4618185"/>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314" name="Shape 31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315" name="Shape 31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ontents Page 2">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2">
            <a:alphaModFix/>
          </a:blip>
          <a:srcRect/>
          <a:stretch/>
        </p:blipFill>
        <p:spPr>
          <a:xfrm>
            <a:off x="-8800" y="0"/>
            <a:ext cx="9152699" cy="6858000"/>
          </a:xfrm>
          <a:prstGeom prst="rect">
            <a:avLst/>
          </a:prstGeom>
          <a:noFill/>
          <a:ln>
            <a:noFill/>
          </a:ln>
        </p:spPr>
      </p:pic>
      <p:sp>
        <p:nvSpPr>
          <p:cNvPr id="318" name="Shape 318"/>
          <p:cNvSpPr/>
          <p:nvPr/>
        </p:nvSpPr>
        <p:spPr>
          <a:xfrm>
            <a:off x="-1" y="2120455"/>
            <a:ext cx="9144000" cy="3983100"/>
          </a:xfrm>
          <a:prstGeom prst="rect">
            <a:avLst/>
          </a:prstGeom>
          <a:solidFill>
            <a:schemeClr val="lt1">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Allerta"/>
              <a:ea typeface="Allerta"/>
              <a:cs typeface="Allerta"/>
              <a:sym typeface="Allerta"/>
            </a:endParaRPr>
          </a:p>
        </p:txBody>
      </p:sp>
      <p:sp>
        <p:nvSpPr>
          <p:cNvPr id="319" name="Shape 319"/>
          <p:cNvSpPr txBox="1">
            <a:spLocks noGrp="1"/>
          </p:cNvSpPr>
          <p:nvPr>
            <p:ph type="title"/>
          </p:nvPr>
        </p:nvSpPr>
        <p:spPr>
          <a:xfrm>
            <a:off x="214313" y="3629025"/>
            <a:ext cx="3675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0" name="Shape 320"/>
          <p:cNvSpPr txBox="1">
            <a:spLocks noGrp="1"/>
          </p:cNvSpPr>
          <p:nvPr>
            <p:ph type="body" idx="1"/>
          </p:nvPr>
        </p:nvSpPr>
        <p:spPr>
          <a:xfrm>
            <a:off x="4624612" y="2456788"/>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1" name="Shape 321"/>
          <p:cNvSpPr txBox="1">
            <a:spLocks noGrp="1"/>
          </p:cNvSpPr>
          <p:nvPr>
            <p:ph type="body" idx="2"/>
          </p:nvPr>
        </p:nvSpPr>
        <p:spPr>
          <a:xfrm>
            <a:off x="7209514" y="2456788"/>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2" name="Shape 322"/>
          <p:cNvSpPr txBox="1">
            <a:spLocks noGrp="1"/>
          </p:cNvSpPr>
          <p:nvPr>
            <p:ph type="body" idx="3"/>
          </p:nvPr>
        </p:nvSpPr>
        <p:spPr>
          <a:xfrm>
            <a:off x="4624612" y="2998966"/>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3" name="Shape 323"/>
          <p:cNvSpPr txBox="1">
            <a:spLocks noGrp="1"/>
          </p:cNvSpPr>
          <p:nvPr>
            <p:ph type="body" idx="4"/>
          </p:nvPr>
        </p:nvSpPr>
        <p:spPr>
          <a:xfrm>
            <a:off x="7209514" y="2998966"/>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4" name="Shape 324"/>
          <p:cNvSpPr txBox="1">
            <a:spLocks noGrp="1"/>
          </p:cNvSpPr>
          <p:nvPr>
            <p:ph type="body" idx="5"/>
          </p:nvPr>
        </p:nvSpPr>
        <p:spPr>
          <a:xfrm>
            <a:off x="4624612" y="355335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5" name="Shape 325"/>
          <p:cNvSpPr txBox="1">
            <a:spLocks noGrp="1"/>
          </p:cNvSpPr>
          <p:nvPr>
            <p:ph type="body" idx="6"/>
          </p:nvPr>
        </p:nvSpPr>
        <p:spPr>
          <a:xfrm>
            <a:off x="7209514" y="355335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6" name="Shape 326"/>
          <p:cNvSpPr txBox="1">
            <a:spLocks noGrp="1"/>
          </p:cNvSpPr>
          <p:nvPr>
            <p:ph type="body" idx="7"/>
          </p:nvPr>
        </p:nvSpPr>
        <p:spPr>
          <a:xfrm>
            <a:off x="4624612" y="4107746"/>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7" name="Shape 327"/>
          <p:cNvSpPr txBox="1">
            <a:spLocks noGrp="1"/>
          </p:cNvSpPr>
          <p:nvPr>
            <p:ph type="body" idx="8"/>
          </p:nvPr>
        </p:nvSpPr>
        <p:spPr>
          <a:xfrm>
            <a:off x="7209514" y="4107746"/>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8" name="Shape 328"/>
          <p:cNvSpPr txBox="1">
            <a:spLocks noGrp="1"/>
          </p:cNvSpPr>
          <p:nvPr>
            <p:ph type="body" idx="9"/>
          </p:nvPr>
        </p:nvSpPr>
        <p:spPr>
          <a:xfrm>
            <a:off x="4624612" y="466213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9" name="Shape 329"/>
          <p:cNvSpPr txBox="1">
            <a:spLocks noGrp="1"/>
          </p:cNvSpPr>
          <p:nvPr>
            <p:ph type="body" idx="13"/>
          </p:nvPr>
        </p:nvSpPr>
        <p:spPr>
          <a:xfrm>
            <a:off x="7209514" y="466213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0" name="Shape 330"/>
          <p:cNvSpPr txBox="1">
            <a:spLocks noGrp="1"/>
          </p:cNvSpPr>
          <p:nvPr>
            <p:ph type="body" idx="14"/>
          </p:nvPr>
        </p:nvSpPr>
        <p:spPr>
          <a:xfrm>
            <a:off x="4624612" y="5216525"/>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31" name="Shape 331"/>
          <p:cNvSpPr txBox="1">
            <a:spLocks noGrp="1"/>
          </p:cNvSpPr>
          <p:nvPr>
            <p:ph type="body" idx="15"/>
          </p:nvPr>
        </p:nvSpPr>
        <p:spPr>
          <a:xfrm>
            <a:off x="7209514" y="5216525"/>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332"/>
        <p:cNvGrpSpPr/>
        <p:nvPr/>
      </p:nvGrpSpPr>
      <p:grpSpPr>
        <a:xfrm>
          <a:off x="0" y="0"/>
          <a:ext cx="0" cy="0"/>
          <a:chOff x="0" y="0"/>
          <a:chExt cx="0" cy="0"/>
        </a:xfrm>
      </p:grpSpPr>
      <p:sp>
        <p:nvSpPr>
          <p:cNvPr id="333" name="Shape 333"/>
          <p:cNvSpPr/>
          <p:nvPr/>
        </p:nvSpPr>
        <p:spPr>
          <a:xfrm>
            <a:off x="0" y="0"/>
            <a:ext cx="9144000" cy="6858000"/>
          </a:xfrm>
          <a:prstGeom prst="rect">
            <a:avLst/>
          </a:prstGeom>
          <a:solidFill>
            <a:srgbClr val="46464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34" name="Shape 334"/>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35" name="Shape 335"/>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36" name="Shape 336"/>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37" name="Shape 337"/>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38" name="Shape 338"/>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339"/>
        <p:cNvGrpSpPr/>
        <p:nvPr/>
      </p:nvGrpSpPr>
      <p:grpSpPr>
        <a:xfrm>
          <a:off x="0" y="0"/>
          <a:ext cx="0" cy="0"/>
          <a:chOff x="0" y="0"/>
          <a:chExt cx="0" cy="0"/>
        </a:xfrm>
      </p:grpSpPr>
      <p:sp>
        <p:nvSpPr>
          <p:cNvPr id="340" name="Shape 340"/>
          <p:cNvSpPr/>
          <p:nvPr/>
        </p:nvSpPr>
        <p:spPr>
          <a:xfrm>
            <a:off x="0" y="0"/>
            <a:ext cx="9144000" cy="6858000"/>
          </a:xfrm>
          <a:prstGeom prst="rect">
            <a:avLst/>
          </a:prstGeom>
          <a:solidFill>
            <a:srgbClr val="A9B0AC"/>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41" name="Shape 341"/>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42" name="Shape 342"/>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43" name="Shape 343"/>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44" name="Shape 344"/>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45" name="Shape 345"/>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SAP and ATC 2">
    <p:spTree>
      <p:nvGrpSpPr>
        <p:cNvPr id="1" name="Shape 33"/>
        <p:cNvGrpSpPr/>
        <p:nvPr/>
      </p:nvGrpSpPr>
      <p:grpSpPr>
        <a:xfrm>
          <a:off x="0" y="0"/>
          <a:ext cx="0" cy="0"/>
          <a:chOff x="0" y="0"/>
          <a:chExt cx="0" cy="0"/>
        </a:xfrm>
      </p:grpSpPr>
      <p:pic>
        <p:nvPicPr>
          <p:cNvPr id="34" name="Shape 34"/>
          <p:cNvPicPr preferRelativeResize="0"/>
          <p:nvPr/>
        </p:nvPicPr>
        <p:blipFill rotWithShape="1">
          <a:blip r:embed="rId2">
            <a:alphaModFix/>
          </a:blip>
          <a:srcRect t="26956" b="26852"/>
          <a:stretch/>
        </p:blipFill>
        <p:spPr>
          <a:xfrm>
            <a:off x="0" y="1848736"/>
            <a:ext cx="9144000" cy="3167763"/>
          </a:xfrm>
          <a:prstGeom prst="rect">
            <a:avLst/>
          </a:prstGeom>
          <a:noFill/>
          <a:ln>
            <a:noFill/>
          </a:ln>
        </p:spPr>
      </p:pic>
      <p:sp>
        <p:nvSpPr>
          <p:cNvPr id="35" name="Shape 35"/>
          <p:cNvSpPr txBox="1">
            <a:spLocks noGrp="1"/>
          </p:cNvSpPr>
          <p:nvPr>
            <p:ph type="ctrTitle"/>
          </p:nvPr>
        </p:nvSpPr>
        <p:spPr>
          <a:xfrm>
            <a:off x="3507950" y="2362433"/>
            <a:ext cx="5497218" cy="1470024"/>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6" name="Shape 36"/>
          <p:cNvSpPr txBox="1">
            <a:spLocks noGrp="1"/>
          </p:cNvSpPr>
          <p:nvPr>
            <p:ph type="subTitle" idx="1"/>
          </p:nvPr>
        </p:nvSpPr>
        <p:spPr>
          <a:xfrm>
            <a:off x="3507948" y="3835562"/>
            <a:ext cx="5497219" cy="792405"/>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37" name="Shape 37"/>
          <p:cNvSpPr/>
          <p:nvPr/>
        </p:nvSpPr>
        <p:spPr>
          <a:xfrm>
            <a:off x="0" y="1746249"/>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8" name="Shape 38"/>
          <p:cNvSpPr>
            <a:spLocks noGrp="1"/>
          </p:cNvSpPr>
          <p:nvPr>
            <p:ph type="pic" idx="2"/>
          </p:nvPr>
        </p:nvSpPr>
        <p:spPr>
          <a:xfrm>
            <a:off x="0" y="1857374"/>
            <a:ext cx="3349624" cy="3159126"/>
          </a:xfrm>
          <a:prstGeom prst="rect">
            <a:avLst/>
          </a:prstGeom>
          <a:noFill/>
          <a:ln>
            <a:noFill/>
          </a:ln>
        </p:spPr>
      </p:sp>
      <p:pic>
        <p:nvPicPr>
          <p:cNvPr id="39" name="Shape 39"/>
          <p:cNvPicPr preferRelativeResize="0"/>
          <p:nvPr/>
        </p:nvPicPr>
        <p:blipFill rotWithShape="1">
          <a:blip r:embed="rId3">
            <a:alphaModFix/>
          </a:blip>
          <a:srcRect/>
          <a:stretch/>
        </p:blipFill>
        <p:spPr>
          <a:xfrm>
            <a:off x="219319" y="225995"/>
            <a:ext cx="1640437" cy="808049"/>
          </a:xfrm>
          <a:prstGeom prst="rect">
            <a:avLst/>
          </a:prstGeom>
          <a:noFill/>
          <a:ln>
            <a:noFill/>
          </a:ln>
        </p:spPr>
      </p:pic>
      <p:pic>
        <p:nvPicPr>
          <p:cNvPr id="40" name="Shape 40"/>
          <p:cNvPicPr preferRelativeResize="0"/>
          <p:nvPr/>
        </p:nvPicPr>
        <p:blipFill rotWithShape="1">
          <a:blip r:embed="rId4">
            <a:alphaModFix/>
          </a:blip>
          <a:srcRect/>
          <a:stretch/>
        </p:blipFill>
        <p:spPr>
          <a:xfrm>
            <a:off x="5353921" y="283558"/>
            <a:ext cx="3651248" cy="75048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346"/>
        <p:cNvGrpSpPr/>
        <p:nvPr/>
      </p:nvGrpSpPr>
      <p:grpSpPr>
        <a:xfrm>
          <a:off x="0" y="0"/>
          <a:ext cx="0" cy="0"/>
          <a:chOff x="0" y="0"/>
          <a:chExt cx="0" cy="0"/>
        </a:xfrm>
      </p:grpSpPr>
      <p:sp>
        <p:nvSpPr>
          <p:cNvPr id="347" name="Shape 347"/>
          <p:cNvSpPr/>
          <p:nvPr/>
        </p:nvSpPr>
        <p:spPr>
          <a:xfrm>
            <a:off x="0" y="0"/>
            <a:ext cx="9144000" cy="6858000"/>
          </a:xfrm>
          <a:prstGeom prst="rect">
            <a:avLst/>
          </a:prstGeom>
          <a:solidFill>
            <a:srgbClr val="2B965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48" name="Shape 348"/>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49" name="Shape 349"/>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50" name="Shape 350"/>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51" name="Shape 351"/>
          <p:cNvSpPr txBox="1"/>
          <p:nvPr/>
        </p:nvSpPr>
        <p:spPr>
          <a:xfrm>
            <a:off x="115459" y="2952692"/>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52" name="Shape 352"/>
          <p:cNvSpPr txBox="1">
            <a:spLocks noGrp="1"/>
          </p:cNvSpPr>
          <p:nvPr>
            <p:ph type="title"/>
          </p:nvPr>
        </p:nvSpPr>
        <p:spPr>
          <a:xfrm>
            <a:off x="216567" y="2829677"/>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able Page">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5" name="Shape 355"/>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56" name="Shape 356"/>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357" name="Shape 357"/>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358" name="Shape 358"/>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hart Page">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1" name="Shape 361"/>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62" name="Shape 362"/>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363" name="Shape 363"/>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364" name="Shape 364"/>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365"/>
        <p:cNvGrpSpPr/>
        <p:nvPr/>
      </p:nvGrpSpPr>
      <p:grpSpPr>
        <a:xfrm>
          <a:off x="0" y="0"/>
          <a:ext cx="0" cy="0"/>
          <a:chOff x="0" y="0"/>
          <a:chExt cx="0" cy="0"/>
        </a:xfrm>
      </p:grpSpPr>
      <p:sp>
        <p:nvSpPr>
          <p:cNvPr id="366" name="Shape 366"/>
          <p:cNvSpPr>
            <a:spLocks noGrp="1"/>
          </p:cNvSpPr>
          <p:nvPr>
            <p:ph type="pic" idx="2"/>
          </p:nvPr>
        </p:nvSpPr>
        <p:spPr>
          <a:xfrm>
            <a:off x="0" y="0"/>
            <a:ext cx="3000000" cy="3000000"/>
          </a:xfrm>
          <a:prstGeom prst="rect">
            <a:avLst/>
          </a:prstGeom>
          <a:noFill/>
          <a:ln>
            <a:noFill/>
          </a:ln>
        </p:spPr>
      </p:sp>
      <p:sp>
        <p:nvSpPr>
          <p:cNvPr id="367" name="Shape 36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8" name="Shape 368"/>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69" name="Shape 369"/>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370" name="Shape 370"/>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371" name="Shape 371"/>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372"/>
        <p:cNvGrpSpPr/>
        <p:nvPr/>
      </p:nvGrpSpPr>
      <p:grpSpPr>
        <a:xfrm>
          <a:off x="0" y="0"/>
          <a:ext cx="0" cy="0"/>
          <a:chOff x="0" y="0"/>
          <a:chExt cx="0" cy="0"/>
        </a:xfrm>
      </p:grpSpPr>
      <p:sp>
        <p:nvSpPr>
          <p:cNvPr id="373" name="Shape 373"/>
          <p:cNvSpPr>
            <a:spLocks noGrp="1"/>
          </p:cNvSpPr>
          <p:nvPr>
            <p:ph type="pic" idx="2"/>
          </p:nvPr>
        </p:nvSpPr>
        <p:spPr>
          <a:xfrm>
            <a:off x="0" y="0"/>
            <a:ext cx="9144000" cy="68580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6" name="Shape 376"/>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7" name="Shape 377"/>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lt1"/>
                </a:solidFill>
                <a:latin typeface="Calibri"/>
                <a:ea typeface="Calibri"/>
                <a:cs typeface="Calibri"/>
                <a:sym typeface="Calibri"/>
              </a:rPr>
              <a:t> </a:t>
            </a:r>
          </a:p>
        </p:txBody>
      </p:sp>
      <p:pic>
        <p:nvPicPr>
          <p:cNvPr id="378" name="Shape 378"/>
          <p:cNvPicPr preferRelativeResize="0"/>
          <p:nvPr/>
        </p:nvPicPr>
        <p:blipFill rotWithShape="1">
          <a:blip r:embed="rId2">
            <a:alphaModFix/>
          </a:blip>
          <a:srcRect/>
          <a:stretch/>
        </p:blipFill>
        <p:spPr>
          <a:xfrm>
            <a:off x="140803" y="6519775"/>
            <a:ext cx="1974600" cy="159599"/>
          </a:xfrm>
          <a:prstGeom prst="rect">
            <a:avLst/>
          </a:prstGeom>
          <a:noFill/>
          <a:ln>
            <a:noFill/>
          </a:ln>
        </p:spPr>
      </p:pic>
      <p:sp>
        <p:nvSpPr>
          <p:cNvPr id="379" name="Shape 379"/>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380" name="Shape 380"/>
          <p:cNvSpPr/>
          <p:nvPr/>
        </p:nvSpPr>
        <p:spPr>
          <a:xfrm>
            <a:off x="195229" y="6519775"/>
            <a:ext cx="1920300" cy="1595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End Slide">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83" name="Shape 383"/>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84" name="Shape 384"/>
          <p:cNvSpPr txBox="1"/>
          <p:nvPr/>
        </p:nvSpPr>
        <p:spPr>
          <a:xfrm>
            <a:off x="115459" y="2306250"/>
            <a:ext cx="3793800" cy="19332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385" name="Shape 385"/>
          <p:cNvSpPr txBox="1"/>
          <p:nvPr/>
        </p:nvSpPr>
        <p:spPr>
          <a:xfrm>
            <a:off x="216567" y="2852946"/>
            <a:ext cx="8620500" cy="876899"/>
          </a:xfrm>
          <a:prstGeom prst="rect">
            <a:avLst/>
          </a:prstGeom>
          <a:solidFill>
            <a:srgbClr val="FFFFFF">
              <a:alpha val="80000"/>
            </a:srgbClr>
          </a:solidFill>
          <a:ln>
            <a:noFill/>
          </a:ln>
        </p:spPr>
        <p:txBody>
          <a:bodyPr lIns="91425" tIns="45700" rIns="91425" bIns="45700" anchor="ctr" anchorCtr="0">
            <a:noAutofit/>
          </a:bodyPr>
          <a:lstStyle/>
          <a:p>
            <a:pPr marL="0" marR="0" lvl="0" indent="0" algn="l" rtl="0">
              <a:spcBef>
                <a:spcPts val="0"/>
              </a:spcBef>
              <a:buClr>
                <a:schemeClr val="dk1"/>
              </a:buClr>
              <a:buFont typeface="Calibri"/>
              <a:buNone/>
            </a:pPr>
            <a:endParaRPr sz="3200" b="0" i="0" u="none" strike="noStrike" cap="none" baseline="0" dirty="0">
              <a:solidFill>
                <a:srgbClr val="23593E"/>
              </a:solidFill>
              <a:latin typeface="Allerta"/>
              <a:ea typeface="Allerta"/>
              <a:cs typeface="Allerta"/>
              <a:sym typeface="Allerta"/>
            </a:endParaRPr>
          </a:p>
        </p:txBody>
      </p:sp>
      <p:pic>
        <p:nvPicPr>
          <p:cNvPr id="386" name="Shape 386"/>
          <p:cNvPicPr preferRelativeResize="0"/>
          <p:nvPr/>
        </p:nvPicPr>
        <p:blipFill rotWithShape="1">
          <a:blip r:embed="rId3">
            <a:alphaModFix/>
          </a:blip>
          <a:srcRect/>
          <a:stretch/>
        </p:blipFill>
        <p:spPr>
          <a:xfrm>
            <a:off x="219319" y="225995"/>
            <a:ext cx="1640400" cy="807900"/>
          </a:xfrm>
          <a:prstGeom prst="rect">
            <a:avLst/>
          </a:prstGeom>
          <a:noFill/>
          <a:ln>
            <a:noFill/>
          </a:ln>
        </p:spPr>
      </p:pic>
      <p:sp>
        <p:nvSpPr>
          <p:cNvPr id="387" name="Shape 387"/>
          <p:cNvSpPr txBox="1">
            <a:spLocks noGrp="1"/>
          </p:cNvSpPr>
          <p:nvPr>
            <p:ph type="title"/>
          </p:nvPr>
        </p:nvSpPr>
        <p:spPr>
          <a:xfrm>
            <a:off x="219319" y="2852946"/>
            <a:ext cx="8617800" cy="876899"/>
          </a:xfrm>
          <a:prstGeom prst="rect">
            <a:avLst/>
          </a:prstGeom>
          <a:noFill/>
          <a:ln>
            <a:noFill/>
          </a:ln>
        </p:spPr>
        <p:txBody>
          <a:bodyPr lIns="91425" tIns="91425" rIns="91425" bIns="91425" anchor="ctr" anchorCtr="0"/>
          <a:lstStyle>
            <a:lvl1pPr algn="l" rtl="0">
              <a:spcBef>
                <a:spcPts val="0"/>
              </a:spcBef>
              <a:buClr>
                <a:schemeClr val="dk1"/>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0" name="Shape 390"/>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1" name="Shape 391"/>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2" name="Shape 39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393" name="Shape 39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394" name="Shape 39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395" name="Shape 39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8" name="Shape 398"/>
          <p:cNvSpPr txBox="1">
            <a:spLocks noGrp="1"/>
          </p:cNvSpPr>
          <p:nvPr>
            <p:ph type="body" idx="1"/>
          </p:nvPr>
        </p:nvSpPr>
        <p:spPr>
          <a:xfrm>
            <a:off x="457200" y="1550987"/>
            <a:ext cx="4040099" cy="639900"/>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99" name="Shape 399"/>
          <p:cNvSpPr txBox="1">
            <a:spLocks noGrp="1"/>
          </p:cNvSpPr>
          <p:nvPr>
            <p:ph type="body" idx="2"/>
          </p:nvPr>
        </p:nvSpPr>
        <p:spPr>
          <a:xfrm>
            <a:off x="457200" y="2190750"/>
            <a:ext cx="4040099"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0" name="Shape 400"/>
          <p:cNvSpPr txBox="1">
            <a:spLocks noGrp="1"/>
          </p:cNvSpPr>
          <p:nvPr>
            <p:ph type="body" idx="3"/>
          </p:nvPr>
        </p:nvSpPr>
        <p:spPr>
          <a:xfrm>
            <a:off x="4645025" y="1550987"/>
            <a:ext cx="4041900" cy="639900"/>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1" name="Shape 401"/>
          <p:cNvSpPr txBox="1">
            <a:spLocks noGrp="1"/>
          </p:cNvSpPr>
          <p:nvPr>
            <p:ph type="body" idx="4"/>
          </p:nvPr>
        </p:nvSpPr>
        <p:spPr>
          <a:xfrm>
            <a:off x="4645025" y="2190750"/>
            <a:ext cx="4041900"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2" name="Shape 40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403" name="Shape 40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404" name="Shape 40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405" name="Shape 40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406"/>
        <p:cNvGrpSpPr/>
        <p:nvPr/>
      </p:nvGrpSpPr>
      <p:grpSpPr>
        <a:xfrm>
          <a:off x="0" y="0"/>
          <a:ext cx="0" cy="0"/>
          <a:chOff x="0" y="0"/>
          <a:chExt cx="0" cy="0"/>
        </a:xfrm>
      </p:grpSpPr>
      <p:sp>
        <p:nvSpPr>
          <p:cNvPr id="407" name="Shape 407"/>
          <p:cNvSpPr>
            <a:spLocks noGrp="1"/>
          </p:cNvSpPr>
          <p:nvPr>
            <p:ph type="pic" idx="2"/>
          </p:nvPr>
        </p:nvSpPr>
        <p:spPr>
          <a:xfrm>
            <a:off x="4578350" y="1600200"/>
            <a:ext cx="4108500" cy="4526100"/>
          </a:xfrm>
          <a:prstGeom prst="rect">
            <a:avLst/>
          </a:prstGeom>
          <a:noFill/>
          <a:ln>
            <a:noFill/>
          </a:ln>
        </p:spPr>
      </p:sp>
      <p:sp>
        <p:nvSpPr>
          <p:cNvPr id="408" name="Shape 40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9" name="Shape 409"/>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0" name="Shape 410"/>
          <p:cNvSpPr txBox="1">
            <a:spLocks noGrp="1"/>
          </p:cNvSpPr>
          <p:nvPr>
            <p:ph type="body" idx="3"/>
          </p:nvPr>
        </p:nvSpPr>
        <p:spPr>
          <a:xfrm>
            <a:off x="4578350" y="5646676"/>
            <a:ext cx="41085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1" name="Shape 411"/>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412" name="Shape 412"/>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413" name="Shape 413"/>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414" name="Shape 414"/>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SAP only">
    <p:spTree>
      <p:nvGrpSpPr>
        <p:cNvPr id="1" name="Shape 41"/>
        <p:cNvGrpSpPr/>
        <p:nvPr/>
      </p:nvGrpSpPr>
      <p:grpSpPr>
        <a:xfrm>
          <a:off x="0" y="0"/>
          <a:ext cx="0" cy="0"/>
          <a:chOff x="0" y="0"/>
          <a:chExt cx="0" cy="0"/>
        </a:xfrm>
      </p:grpSpPr>
      <p:pic>
        <p:nvPicPr>
          <p:cNvPr id="42" name="Shape 42"/>
          <p:cNvPicPr preferRelativeResize="0"/>
          <p:nvPr/>
        </p:nvPicPr>
        <p:blipFill rotWithShape="1">
          <a:blip r:embed="rId2">
            <a:alphaModFix/>
          </a:blip>
          <a:srcRect/>
          <a:stretch/>
        </p:blipFill>
        <p:spPr>
          <a:xfrm>
            <a:off x="219319" y="225995"/>
            <a:ext cx="1640437" cy="808049"/>
          </a:xfrm>
          <a:prstGeom prst="rect">
            <a:avLst/>
          </a:prstGeom>
          <a:noFill/>
          <a:ln>
            <a:noFill/>
          </a:ln>
        </p:spPr>
      </p:pic>
      <p:pic>
        <p:nvPicPr>
          <p:cNvPr id="43" name="Shape 43"/>
          <p:cNvPicPr preferRelativeResize="0"/>
          <p:nvPr/>
        </p:nvPicPr>
        <p:blipFill rotWithShape="1">
          <a:blip r:embed="rId3">
            <a:alphaModFix/>
          </a:blip>
          <a:srcRect t="26956" b="26852"/>
          <a:stretch/>
        </p:blipFill>
        <p:spPr>
          <a:xfrm>
            <a:off x="0" y="1848736"/>
            <a:ext cx="9144000" cy="3167763"/>
          </a:xfrm>
          <a:prstGeom prst="rect">
            <a:avLst/>
          </a:prstGeom>
          <a:noFill/>
          <a:ln>
            <a:noFill/>
          </a:ln>
        </p:spPr>
      </p:pic>
      <p:sp>
        <p:nvSpPr>
          <p:cNvPr id="44" name="Shape 44"/>
          <p:cNvSpPr txBox="1">
            <a:spLocks noGrp="1"/>
          </p:cNvSpPr>
          <p:nvPr>
            <p:ph type="ctrTitle"/>
          </p:nvPr>
        </p:nvSpPr>
        <p:spPr>
          <a:xfrm>
            <a:off x="219319" y="2362433"/>
            <a:ext cx="8785850" cy="1470024"/>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5" name="Shape 45"/>
          <p:cNvSpPr txBox="1">
            <a:spLocks noGrp="1"/>
          </p:cNvSpPr>
          <p:nvPr>
            <p:ph type="subTitle" idx="1"/>
          </p:nvPr>
        </p:nvSpPr>
        <p:spPr>
          <a:xfrm>
            <a:off x="219316" y="3835562"/>
            <a:ext cx="8785851" cy="792405"/>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46" name="Shape 46"/>
          <p:cNvPicPr preferRelativeResize="0"/>
          <p:nvPr/>
        </p:nvPicPr>
        <p:blipFill rotWithShape="1">
          <a:blip r:embed="rId4">
            <a:alphaModFix/>
          </a:blip>
          <a:srcRect/>
          <a:stretch/>
        </p:blipFill>
        <p:spPr>
          <a:xfrm>
            <a:off x="172083" y="6518032"/>
            <a:ext cx="1862714" cy="150564"/>
          </a:xfrm>
          <a:prstGeom prst="rect">
            <a:avLst/>
          </a:prstGeom>
          <a:noFill/>
          <a:ln>
            <a:noFill/>
          </a:ln>
        </p:spPr>
      </p:pic>
      <p:sp>
        <p:nvSpPr>
          <p:cNvPr id="47" name="Shape 47"/>
          <p:cNvSpPr/>
          <p:nvPr/>
        </p:nvSpPr>
        <p:spPr>
          <a:xfrm>
            <a:off x="0" y="1737611"/>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415"/>
        <p:cNvGrpSpPr/>
        <p:nvPr/>
      </p:nvGrpSpPr>
      <p:grpSpPr>
        <a:xfrm>
          <a:off x="0" y="0"/>
          <a:ext cx="0" cy="0"/>
          <a:chOff x="0" y="0"/>
          <a:chExt cx="0" cy="0"/>
        </a:xfrm>
      </p:grpSpPr>
      <p:sp>
        <p:nvSpPr>
          <p:cNvPr id="416" name="Shape 416"/>
          <p:cNvSpPr>
            <a:spLocks noGrp="1"/>
          </p:cNvSpPr>
          <p:nvPr>
            <p:ph type="pic" idx="2"/>
          </p:nvPr>
        </p:nvSpPr>
        <p:spPr>
          <a:xfrm>
            <a:off x="4578350" y="3892046"/>
            <a:ext cx="4108500" cy="2234100"/>
          </a:xfrm>
          <a:prstGeom prst="rect">
            <a:avLst/>
          </a:prstGeom>
          <a:noFill/>
          <a:ln>
            <a:noFill/>
          </a:ln>
        </p:spPr>
      </p:sp>
      <p:sp>
        <p:nvSpPr>
          <p:cNvPr id="417" name="Shape 417"/>
          <p:cNvSpPr>
            <a:spLocks noGrp="1"/>
          </p:cNvSpPr>
          <p:nvPr>
            <p:ph type="pic" idx="3"/>
          </p:nvPr>
        </p:nvSpPr>
        <p:spPr>
          <a:xfrm>
            <a:off x="4578350" y="1600200"/>
            <a:ext cx="4108500" cy="2234100"/>
          </a:xfrm>
          <a:prstGeom prst="rect">
            <a:avLst/>
          </a:prstGeom>
          <a:noFill/>
          <a:ln>
            <a:noFill/>
          </a:ln>
        </p:spPr>
      </p:sp>
      <p:sp>
        <p:nvSpPr>
          <p:cNvPr id="418" name="Shape 41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9" name="Shape 419"/>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0" name="Shape 420"/>
          <p:cNvSpPr txBox="1">
            <a:spLocks noGrp="1"/>
          </p:cNvSpPr>
          <p:nvPr>
            <p:ph type="body" idx="4"/>
          </p:nvPr>
        </p:nvSpPr>
        <p:spPr>
          <a:xfrm>
            <a:off x="4578350" y="5646676"/>
            <a:ext cx="41085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1" name="Shape 421"/>
          <p:cNvSpPr txBox="1">
            <a:spLocks noGrp="1"/>
          </p:cNvSpPr>
          <p:nvPr>
            <p:ph type="body" idx="5"/>
          </p:nvPr>
        </p:nvSpPr>
        <p:spPr>
          <a:xfrm>
            <a:off x="4578350" y="3354830"/>
            <a:ext cx="41085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2" name="Shape 42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423" name="Shape 42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424" name="Shape 42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425" name="Shape 42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wo Images">
    <p:spTree>
      <p:nvGrpSpPr>
        <p:cNvPr id="1" name="Shape 426"/>
        <p:cNvGrpSpPr/>
        <p:nvPr/>
      </p:nvGrpSpPr>
      <p:grpSpPr>
        <a:xfrm>
          <a:off x="0" y="0"/>
          <a:ext cx="0" cy="0"/>
          <a:chOff x="0" y="0"/>
          <a:chExt cx="0" cy="0"/>
        </a:xfrm>
      </p:grpSpPr>
      <p:sp>
        <p:nvSpPr>
          <p:cNvPr id="427" name="Shape 427"/>
          <p:cNvSpPr>
            <a:spLocks noGrp="1"/>
          </p:cNvSpPr>
          <p:nvPr>
            <p:ph type="pic" idx="2"/>
          </p:nvPr>
        </p:nvSpPr>
        <p:spPr>
          <a:xfrm>
            <a:off x="4616450" y="1600200"/>
            <a:ext cx="4070399" cy="4526100"/>
          </a:xfrm>
          <a:prstGeom prst="rect">
            <a:avLst/>
          </a:prstGeom>
          <a:noFill/>
          <a:ln>
            <a:noFill/>
          </a:ln>
        </p:spPr>
      </p:sp>
      <p:sp>
        <p:nvSpPr>
          <p:cNvPr id="428" name="Shape 4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9" name="Shape 429"/>
          <p:cNvSpPr txBox="1">
            <a:spLocks noGrp="1"/>
          </p:cNvSpPr>
          <p:nvPr>
            <p:ph type="body" idx="1"/>
          </p:nvPr>
        </p:nvSpPr>
        <p:spPr>
          <a:xfrm>
            <a:off x="4616450" y="5646676"/>
            <a:ext cx="4070399"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0" name="Shape 430"/>
          <p:cNvSpPr>
            <a:spLocks noGrp="1"/>
          </p:cNvSpPr>
          <p:nvPr>
            <p:ph type="pic" idx="3"/>
          </p:nvPr>
        </p:nvSpPr>
        <p:spPr>
          <a:xfrm>
            <a:off x="457199" y="1600200"/>
            <a:ext cx="4073400" cy="4526100"/>
          </a:xfrm>
          <a:prstGeom prst="rect">
            <a:avLst/>
          </a:prstGeom>
          <a:noFill/>
          <a:ln>
            <a:noFill/>
          </a:ln>
        </p:spPr>
      </p:sp>
      <p:sp>
        <p:nvSpPr>
          <p:cNvPr id="431" name="Shape 431"/>
          <p:cNvSpPr txBox="1">
            <a:spLocks noGrp="1"/>
          </p:cNvSpPr>
          <p:nvPr>
            <p:ph type="body" idx="4"/>
          </p:nvPr>
        </p:nvSpPr>
        <p:spPr>
          <a:xfrm>
            <a:off x="457197" y="5646676"/>
            <a:ext cx="40734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2" name="Shape 43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433" name="Shape 43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434" name="Shape 43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435" name="Shape 43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Four Images">
    <p:spTree>
      <p:nvGrpSpPr>
        <p:cNvPr id="1" name="Shape 436"/>
        <p:cNvGrpSpPr/>
        <p:nvPr/>
      </p:nvGrpSpPr>
      <p:grpSpPr>
        <a:xfrm>
          <a:off x="0" y="0"/>
          <a:ext cx="0" cy="0"/>
          <a:chOff x="0" y="0"/>
          <a:chExt cx="0" cy="0"/>
        </a:xfrm>
      </p:grpSpPr>
      <p:sp>
        <p:nvSpPr>
          <p:cNvPr id="437" name="Shape 437"/>
          <p:cNvSpPr>
            <a:spLocks noGrp="1"/>
          </p:cNvSpPr>
          <p:nvPr>
            <p:ph type="pic" idx="2"/>
          </p:nvPr>
        </p:nvSpPr>
        <p:spPr>
          <a:xfrm>
            <a:off x="4616450" y="3892046"/>
            <a:ext cx="4070399" cy="2234100"/>
          </a:xfrm>
          <a:prstGeom prst="rect">
            <a:avLst/>
          </a:prstGeom>
          <a:noFill/>
          <a:ln>
            <a:noFill/>
          </a:ln>
        </p:spPr>
      </p:sp>
      <p:sp>
        <p:nvSpPr>
          <p:cNvPr id="438" name="Shape 438"/>
          <p:cNvSpPr>
            <a:spLocks noGrp="1"/>
          </p:cNvSpPr>
          <p:nvPr>
            <p:ph type="pic" idx="3"/>
          </p:nvPr>
        </p:nvSpPr>
        <p:spPr>
          <a:xfrm>
            <a:off x="4616450" y="1600200"/>
            <a:ext cx="4070399" cy="2234100"/>
          </a:xfrm>
          <a:prstGeom prst="rect">
            <a:avLst/>
          </a:prstGeom>
          <a:noFill/>
          <a:ln>
            <a:noFill/>
          </a:ln>
        </p:spPr>
      </p:sp>
      <p:sp>
        <p:nvSpPr>
          <p:cNvPr id="439" name="Shape 439"/>
          <p:cNvSpPr>
            <a:spLocks noGrp="1"/>
          </p:cNvSpPr>
          <p:nvPr>
            <p:ph type="pic" idx="4"/>
          </p:nvPr>
        </p:nvSpPr>
        <p:spPr>
          <a:xfrm>
            <a:off x="457197" y="1600200"/>
            <a:ext cx="4070399" cy="2234100"/>
          </a:xfrm>
          <a:prstGeom prst="rect">
            <a:avLst/>
          </a:prstGeom>
          <a:noFill/>
          <a:ln>
            <a:noFill/>
          </a:ln>
        </p:spPr>
      </p:sp>
      <p:sp>
        <p:nvSpPr>
          <p:cNvPr id="440" name="Shape 440"/>
          <p:cNvSpPr>
            <a:spLocks noGrp="1"/>
          </p:cNvSpPr>
          <p:nvPr>
            <p:ph type="pic" idx="5"/>
          </p:nvPr>
        </p:nvSpPr>
        <p:spPr>
          <a:xfrm>
            <a:off x="460372" y="3892046"/>
            <a:ext cx="4070399" cy="2234100"/>
          </a:xfrm>
          <a:prstGeom prst="rect">
            <a:avLst/>
          </a:prstGeom>
          <a:noFill/>
          <a:ln>
            <a:noFill/>
          </a:ln>
        </p:spPr>
      </p:sp>
      <p:sp>
        <p:nvSpPr>
          <p:cNvPr id="441" name="Shape 4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2" name="Shape 442"/>
          <p:cNvSpPr txBox="1">
            <a:spLocks noGrp="1"/>
          </p:cNvSpPr>
          <p:nvPr>
            <p:ph type="body" idx="1"/>
          </p:nvPr>
        </p:nvSpPr>
        <p:spPr>
          <a:xfrm>
            <a:off x="4616450" y="5646676"/>
            <a:ext cx="4070399"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3" name="Shape 443"/>
          <p:cNvSpPr txBox="1">
            <a:spLocks noGrp="1"/>
          </p:cNvSpPr>
          <p:nvPr>
            <p:ph type="body" idx="6"/>
          </p:nvPr>
        </p:nvSpPr>
        <p:spPr>
          <a:xfrm>
            <a:off x="457197" y="5646676"/>
            <a:ext cx="40734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4" name="Shape 444"/>
          <p:cNvSpPr txBox="1">
            <a:spLocks noGrp="1"/>
          </p:cNvSpPr>
          <p:nvPr>
            <p:ph type="body" idx="7"/>
          </p:nvPr>
        </p:nvSpPr>
        <p:spPr>
          <a:xfrm>
            <a:off x="4616450" y="3354830"/>
            <a:ext cx="4070399"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5" name="Shape 445"/>
          <p:cNvSpPr txBox="1">
            <a:spLocks noGrp="1"/>
          </p:cNvSpPr>
          <p:nvPr>
            <p:ph type="body" idx="8"/>
          </p:nvPr>
        </p:nvSpPr>
        <p:spPr>
          <a:xfrm>
            <a:off x="454022" y="3354830"/>
            <a:ext cx="4073400" cy="479399"/>
          </a:xfrm>
          <a:prstGeom prst="rect">
            <a:avLst/>
          </a:prstGeom>
          <a:solidFill>
            <a:srgbClr val="FFFFFF">
              <a:alpha val="4863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6" name="Shape 446"/>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447" name="Shape 447"/>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448" name="Shape 448"/>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449" name="Shape 449"/>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Large Text Box">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434339" y="1219200"/>
            <a:ext cx="8275199" cy="5093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2" name="Shape 452"/>
          <p:cNvSpPr txBox="1">
            <a:spLocks noGrp="1"/>
          </p:cNvSpPr>
          <p:nvPr>
            <p:ph type="title"/>
          </p:nvPr>
        </p:nvSpPr>
        <p:spPr>
          <a:xfrm>
            <a:off x="312717" y="228600"/>
            <a:ext cx="8518499" cy="8381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3" name="Shape 453"/>
          <p:cNvSpPr txBox="1">
            <a:spLocks noGrp="1"/>
          </p:cNvSpPr>
          <p:nvPr>
            <p:ph type="body" idx="2"/>
          </p:nvPr>
        </p:nvSpPr>
        <p:spPr>
          <a:xfrm>
            <a:off x="312717" y="6432514"/>
            <a:ext cx="6934199" cy="304799"/>
          </a:xfrm>
          <a:prstGeom prst="rect">
            <a:avLst/>
          </a:prstGeom>
          <a:noFill/>
          <a:ln>
            <a:noFill/>
          </a:ln>
        </p:spPr>
        <p:txBody>
          <a:bodyPr lIns="91425" tIns="91425" rIns="91425" bIns="91425" anchor="b" anchorCtr="0"/>
          <a:lstStyle>
            <a:lvl1pPr marL="0" indent="0"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Slide SAP and ATC">
    <p:spTree>
      <p:nvGrpSpPr>
        <p:cNvPr id="1" name="Shape 614"/>
        <p:cNvGrpSpPr/>
        <p:nvPr/>
      </p:nvGrpSpPr>
      <p:grpSpPr>
        <a:xfrm>
          <a:off x="0" y="0"/>
          <a:ext cx="0" cy="0"/>
          <a:chOff x="0" y="0"/>
          <a:chExt cx="0" cy="0"/>
        </a:xfrm>
      </p:grpSpPr>
      <p:pic>
        <p:nvPicPr>
          <p:cNvPr id="615" name="Shape 615"/>
          <p:cNvPicPr preferRelativeResize="0"/>
          <p:nvPr/>
        </p:nvPicPr>
        <p:blipFill rotWithShape="1">
          <a:blip r:embed="rId2">
            <a:alphaModFix/>
          </a:blip>
          <a:srcRect/>
          <a:stretch/>
        </p:blipFill>
        <p:spPr>
          <a:xfrm>
            <a:off x="219317" y="225993"/>
            <a:ext cx="1640400" cy="807900"/>
          </a:xfrm>
          <a:prstGeom prst="rect">
            <a:avLst/>
          </a:prstGeom>
          <a:noFill/>
          <a:ln>
            <a:noFill/>
          </a:ln>
        </p:spPr>
      </p:pic>
      <p:pic>
        <p:nvPicPr>
          <p:cNvPr id="616" name="Shape 616"/>
          <p:cNvPicPr preferRelativeResize="0"/>
          <p:nvPr/>
        </p:nvPicPr>
        <p:blipFill rotWithShape="1">
          <a:blip r:embed="rId3">
            <a:alphaModFix/>
          </a:blip>
          <a:srcRect/>
          <a:stretch/>
        </p:blipFill>
        <p:spPr>
          <a:xfrm>
            <a:off x="0" y="1848734"/>
            <a:ext cx="9144000" cy="3167699"/>
          </a:xfrm>
          <a:prstGeom prst="rect">
            <a:avLst/>
          </a:prstGeom>
          <a:noFill/>
          <a:ln>
            <a:noFill/>
          </a:ln>
        </p:spPr>
      </p:pic>
      <p:sp>
        <p:nvSpPr>
          <p:cNvPr id="617" name="Shape 617"/>
          <p:cNvSpPr txBox="1">
            <a:spLocks noGrp="1"/>
          </p:cNvSpPr>
          <p:nvPr>
            <p:ph type="ctrTitle"/>
          </p:nvPr>
        </p:nvSpPr>
        <p:spPr>
          <a:xfrm>
            <a:off x="219317" y="2362433"/>
            <a:ext cx="8785800" cy="14700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FFFFFF"/>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18" name="Shape 618"/>
          <p:cNvSpPr txBox="1">
            <a:spLocks noGrp="1"/>
          </p:cNvSpPr>
          <p:nvPr>
            <p:ph type="subTitle" idx="1"/>
          </p:nvPr>
        </p:nvSpPr>
        <p:spPr>
          <a:xfrm>
            <a:off x="219314" y="3835562"/>
            <a:ext cx="8785800" cy="792299"/>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rgbClr val="24593B"/>
              </a:buClr>
              <a:buFont typeface="Arial"/>
              <a:buNone/>
              <a:defRPr/>
            </a:lvl1pPr>
            <a:lvl2pPr marL="457200" marR="0" indent="0" algn="ctr" rtl="0">
              <a:lnSpc>
                <a:spcPct val="100000"/>
              </a:lnSpc>
              <a:spcBef>
                <a:spcPts val="400"/>
              </a:spcBef>
              <a:spcAft>
                <a:spcPts val="0"/>
              </a:spcAft>
              <a:buClr>
                <a:srgbClr val="888888"/>
              </a:buClr>
              <a:buFont typeface="Arial"/>
              <a:buNone/>
              <a:defRPr/>
            </a:lvl2pPr>
            <a:lvl3pPr marL="914400" marR="0" indent="0" algn="ctr" rtl="0">
              <a:lnSpc>
                <a:spcPct val="100000"/>
              </a:lnSpc>
              <a:spcBef>
                <a:spcPts val="360"/>
              </a:spcBef>
              <a:spcAft>
                <a:spcPts val="0"/>
              </a:spcAft>
              <a:buClr>
                <a:srgbClr val="888888"/>
              </a:buClr>
              <a:buFont typeface="Arial"/>
              <a:buNone/>
              <a:defRPr/>
            </a:lvl3pPr>
            <a:lvl4pPr marL="1371600" marR="0" indent="0" algn="ctr" rtl="0">
              <a:lnSpc>
                <a:spcPct val="100000"/>
              </a:lnSpc>
              <a:spcBef>
                <a:spcPts val="320"/>
              </a:spcBef>
              <a:spcAft>
                <a:spcPts val="0"/>
              </a:spcAft>
              <a:buClr>
                <a:srgbClr val="888888"/>
              </a:buClr>
              <a:buFont typeface="Arial"/>
              <a:buNone/>
              <a:defRPr/>
            </a:lvl4pPr>
            <a:lvl5pPr marL="1828800" marR="0" indent="0" algn="ctr" rtl="0">
              <a:lnSpc>
                <a:spcPct val="100000"/>
              </a:lnSpc>
              <a:spcBef>
                <a:spcPts val="32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sp>
        <p:nvSpPr>
          <p:cNvPr id="619" name="Shape 619"/>
          <p:cNvSpPr/>
          <p:nvPr/>
        </p:nvSpPr>
        <p:spPr>
          <a:xfrm>
            <a:off x="0" y="173760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pic>
        <p:nvPicPr>
          <p:cNvPr id="620" name="Shape 620"/>
          <p:cNvPicPr preferRelativeResize="0"/>
          <p:nvPr/>
        </p:nvPicPr>
        <p:blipFill rotWithShape="1">
          <a:blip r:embed="rId4">
            <a:alphaModFix/>
          </a:blip>
          <a:srcRect/>
          <a:stretch/>
        </p:blipFill>
        <p:spPr>
          <a:xfrm>
            <a:off x="5353921" y="283558"/>
            <a:ext cx="3651300" cy="7506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21"/>
        <p:cNvGrpSpPr/>
        <p:nvPr/>
      </p:nvGrpSpPr>
      <p:grpSpPr>
        <a:xfrm>
          <a:off x="0" y="0"/>
          <a:ext cx="0" cy="0"/>
          <a:chOff x="0" y="0"/>
          <a:chExt cx="0" cy="0"/>
        </a:xfrm>
      </p:grpSpPr>
      <p:sp>
        <p:nvSpPr>
          <p:cNvPr id="622" name="Shape 6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3" name="Shape 62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4" name="Shape 624"/>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25" name="Shape 625"/>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626" name="Shape 626"/>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627" name="Shape 627"/>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8"/>
        <p:cNvGrpSpPr/>
        <p:nvPr/>
      </p:nvGrpSpPr>
      <p:grpSpPr>
        <a:xfrm>
          <a:off x="0" y="0"/>
          <a:ext cx="0" cy="0"/>
          <a:chOff x="0" y="0"/>
          <a:chExt cx="0" cy="0"/>
        </a:xfrm>
      </p:grpSpPr>
      <p:sp>
        <p:nvSpPr>
          <p:cNvPr id="629" name="Shape 6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0" name="Shape 630"/>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31" name="Shape 631"/>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632" name="Shape 632"/>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633" name="Shape 633"/>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Large Object">
    <p:spTree>
      <p:nvGrpSpPr>
        <p:cNvPr id="1" name="Shape 634"/>
        <p:cNvGrpSpPr/>
        <p:nvPr/>
      </p:nvGrpSpPr>
      <p:grpSpPr>
        <a:xfrm>
          <a:off x="0" y="0"/>
          <a:ext cx="0" cy="0"/>
          <a:chOff x="0" y="0"/>
          <a:chExt cx="0" cy="0"/>
        </a:xfrm>
      </p:grpSpPr>
      <p:sp>
        <p:nvSpPr>
          <p:cNvPr id="635" name="Shape 635"/>
          <p:cNvSpPr txBox="1">
            <a:spLocks noGrp="1"/>
          </p:cNvSpPr>
          <p:nvPr>
            <p:ph type="body" idx="1"/>
          </p:nvPr>
        </p:nvSpPr>
        <p:spPr>
          <a:xfrm>
            <a:off x="434339" y="1231391"/>
            <a:ext cx="8275199" cy="5093100"/>
          </a:xfrm>
          <a:prstGeom prst="rect">
            <a:avLst/>
          </a:prstGeom>
          <a:noFill/>
          <a:ln>
            <a:noFill/>
          </a:ln>
        </p:spPr>
        <p:txBody>
          <a:bodyPr lIns="91425" tIns="91425" rIns="91425" bIns="91425" anchor="t" anchorCtr="0"/>
          <a:lstStyle>
            <a:lvl1pPr marL="342900" indent="-12700" algn="l" rtl="0">
              <a:spcBef>
                <a:spcPts val="480"/>
              </a:spcBef>
              <a:buClr>
                <a:schemeClr val="dk1"/>
              </a:buClr>
              <a:buFont typeface="Arial"/>
              <a:buChar char="•"/>
              <a:defRPr/>
            </a:lvl1pPr>
            <a:lvl2pPr marL="742950" indent="19050" algn="l" rtl="0">
              <a:spcBef>
                <a:spcPts val="400"/>
              </a:spcBef>
              <a:buClr>
                <a:schemeClr val="dk1"/>
              </a:buClr>
              <a:buFont typeface="Arial"/>
              <a:buChar char="–"/>
              <a:defRPr/>
            </a:lvl2pPr>
            <a:lvl3pPr marL="1143000" indent="63500" algn="l" rtl="0">
              <a:spcBef>
                <a:spcPts val="360"/>
              </a:spcBef>
              <a:buClr>
                <a:schemeClr val="dk1"/>
              </a:buClr>
              <a:buFont typeface="Arial"/>
              <a:buChar char="•"/>
              <a:defRPr/>
            </a:lvl3pPr>
            <a:lvl4pPr marL="1600200" indent="50800" algn="l" rtl="0">
              <a:spcBef>
                <a:spcPts val="320"/>
              </a:spcBef>
              <a:buClr>
                <a:schemeClr val="dk1"/>
              </a:buClr>
              <a:buFont typeface="Arial"/>
              <a:buChar char="–"/>
              <a:defRPr/>
            </a:lvl4pPr>
            <a:lvl5pPr marL="2057400" indent="50800" algn="l" rtl="0">
              <a:spcBef>
                <a:spcPts val="320"/>
              </a:spcBef>
              <a:buClr>
                <a:schemeClr val="dk1"/>
              </a:buClr>
              <a:buFont typeface="Arial"/>
              <a:buChar char="»"/>
              <a:defRPr/>
            </a:lvl5pPr>
            <a:lvl6pPr marL="2514600" indent="76200" algn="l" rtl="0">
              <a:spcBef>
                <a:spcPts val="400"/>
              </a:spcBef>
              <a:buClr>
                <a:schemeClr val="dk1"/>
              </a:buClr>
              <a:buFont typeface="Arial"/>
              <a:buChar char="•"/>
              <a:defRPr/>
            </a:lvl6pPr>
            <a:lvl7pPr marL="2971800" indent="76200" algn="l" rtl="0">
              <a:spcBef>
                <a:spcPts val="400"/>
              </a:spcBef>
              <a:buClr>
                <a:schemeClr val="dk1"/>
              </a:buClr>
              <a:buFont typeface="Arial"/>
              <a:buChar char="•"/>
              <a:defRPr/>
            </a:lvl7pPr>
            <a:lvl8pPr marL="3429000" indent="76200" algn="l" rtl="0">
              <a:spcBef>
                <a:spcPts val="400"/>
              </a:spcBef>
              <a:buClr>
                <a:schemeClr val="dk1"/>
              </a:buClr>
              <a:buFont typeface="Arial"/>
              <a:buChar char="•"/>
              <a:defRPr/>
            </a:lvl8pPr>
            <a:lvl9pPr marL="3886200" indent="76200" algn="l" rtl="0">
              <a:spcBef>
                <a:spcPts val="400"/>
              </a:spcBef>
              <a:buClr>
                <a:schemeClr val="dk1"/>
              </a:buClr>
              <a:buFont typeface="Arial"/>
              <a:buChar char="•"/>
              <a:defRPr/>
            </a:lvl9pPr>
          </a:lstStyle>
          <a:p>
            <a:endParaRPr/>
          </a:p>
        </p:txBody>
      </p:sp>
      <p:sp>
        <p:nvSpPr>
          <p:cNvPr id="636" name="Shape 636"/>
          <p:cNvSpPr txBox="1">
            <a:spLocks noGrp="1"/>
          </p:cNvSpPr>
          <p:nvPr>
            <p:ph type="title"/>
          </p:nvPr>
        </p:nvSpPr>
        <p:spPr>
          <a:xfrm>
            <a:off x="312715" y="228600"/>
            <a:ext cx="8518499" cy="838199"/>
          </a:xfrm>
          <a:prstGeom prst="rect">
            <a:avLst/>
          </a:prstGeom>
          <a:noFill/>
          <a:ln>
            <a:noFill/>
          </a:ln>
        </p:spPr>
        <p:txBody>
          <a:bodyPr lIns="91425" tIns="91425" rIns="91425" bIns="91425" anchor="t" anchorCtr="0"/>
          <a:lstStyle>
            <a:lvl1pPr algn="l" rtl="0">
              <a:spcBef>
                <a:spcPts val="0"/>
              </a:spcBef>
              <a:buClr>
                <a:schemeClr val="dk1"/>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7" name="Shape 637"/>
          <p:cNvSpPr txBox="1">
            <a:spLocks noGrp="1"/>
          </p:cNvSpPr>
          <p:nvPr>
            <p:ph type="body" idx="2"/>
          </p:nvPr>
        </p:nvSpPr>
        <p:spPr>
          <a:xfrm>
            <a:off x="312715" y="6432514"/>
            <a:ext cx="6934199" cy="304799"/>
          </a:xfrm>
          <a:prstGeom prst="rect">
            <a:avLst/>
          </a:prstGeom>
          <a:noFill/>
          <a:ln>
            <a:noFill/>
          </a:ln>
        </p:spPr>
        <p:txBody>
          <a:bodyPr lIns="91425" tIns="91425" rIns="91425" bIns="91425" anchor="b" anchorCtr="0"/>
          <a:lstStyle>
            <a:lvl1pPr marL="0" indent="0"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638"/>
        <p:cNvGrpSpPr/>
        <p:nvPr/>
      </p:nvGrpSpPr>
      <p:grpSpPr>
        <a:xfrm>
          <a:off x="0" y="0"/>
          <a:ext cx="0" cy="0"/>
          <a:chOff x="0" y="0"/>
          <a:chExt cx="0" cy="0"/>
        </a:xfrm>
      </p:grpSpPr>
      <p:sp>
        <p:nvSpPr>
          <p:cNvPr id="639" name="Shape 639"/>
          <p:cNvSpPr/>
          <p:nvPr/>
        </p:nvSpPr>
        <p:spPr>
          <a:xfrm>
            <a:off x="0" y="0"/>
            <a:ext cx="9144000" cy="6858000"/>
          </a:xfrm>
          <a:prstGeom prst="rect">
            <a:avLst/>
          </a:prstGeom>
          <a:solidFill>
            <a:srgbClr val="24593B"/>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40" name="Shape 640"/>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641" name="Shape 641"/>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642" name="Shape 642"/>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643" name="Shape 643"/>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644" name="Shape 644"/>
          <p:cNvSpPr txBox="1">
            <a:spLocks noGrp="1"/>
          </p:cNvSpPr>
          <p:nvPr>
            <p:ph type="title"/>
          </p:nvPr>
        </p:nvSpPr>
        <p:spPr>
          <a:xfrm>
            <a:off x="216565" y="2829675"/>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45"/>
        <p:cNvGrpSpPr/>
        <p:nvPr/>
      </p:nvGrpSpPr>
      <p:grpSpPr>
        <a:xfrm>
          <a:off x="0" y="0"/>
          <a:ext cx="0" cy="0"/>
          <a:chOff x="0" y="0"/>
          <a:chExt cx="0" cy="0"/>
        </a:xfrm>
      </p:grpSpPr>
      <p:sp>
        <p:nvSpPr>
          <p:cNvPr id="646" name="Shape 646"/>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47" name="Shape 647"/>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648" name="Shape 648"/>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649" name="Shape 649"/>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48"/>
        <p:cNvGrpSpPr/>
        <p:nvPr/>
      </p:nvGrpSpPr>
      <p:grpSpPr>
        <a:xfrm>
          <a:off x="0" y="0"/>
          <a:ext cx="0" cy="0"/>
          <a:chOff x="0" y="0"/>
          <a:chExt cx="0" cy="0"/>
        </a:xfrm>
      </p:grpSpPr>
      <p:pic>
        <p:nvPicPr>
          <p:cNvPr id="49" name="Shape 49"/>
          <p:cNvPicPr preferRelativeResize="0"/>
          <p:nvPr/>
        </p:nvPicPr>
        <p:blipFill rotWithShape="1">
          <a:blip r:embed="rId2">
            <a:alphaModFix/>
          </a:blip>
          <a:srcRect/>
          <a:stretch/>
        </p:blipFill>
        <p:spPr>
          <a:xfrm>
            <a:off x="219319" y="225995"/>
            <a:ext cx="1640437" cy="808049"/>
          </a:xfrm>
          <a:prstGeom prst="rect">
            <a:avLst/>
          </a:prstGeom>
          <a:noFill/>
          <a:ln>
            <a:noFill/>
          </a:ln>
        </p:spPr>
      </p:pic>
      <p:pic>
        <p:nvPicPr>
          <p:cNvPr id="50" name="Shape 50"/>
          <p:cNvPicPr preferRelativeResize="0"/>
          <p:nvPr/>
        </p:nvPicPr>
        <p:blipFill rotWithShape="1">
          <a:blip r:embed="rId3">
            <a:alphaModFix/>
          </a:blip>
          <a:srcRect t="26956" b="26852"/>
          <a:stretch/>
        </p:blipFill>
        <p:spPr>
          <a:xfrm>
            <a:off x="0" y="1848736"/>
            <a:ext cx="9144000" cy="3167763"/>
          </a:xfrm>
          <a:prstGeom prst="rect">
            <a:avLst/>
          </a:prstGeom>
          <a:noFill/>
          <a:ln>
            <a:noFill/>
          </a:ln>
        </p:spPr>
      </p:pic>
      <p:sp>
        <p:nvSpPr>
          <p:cNvPr id="51" name="Shape 51"/>
          <p:cNvSpPr txBox="1">
            <a:spLocks noGrp="1"/>
          </p:cNvSpPr>
          <p:nvPr>
            <p:ph type="ctrTitle"/>
          </p:nvPr>
        </p:nvSpPr>
        <p:spPr>
          <a:xfrm>
            <a:off x="219319" y="2362433"/>
            <a:ext cx="8785850" cy="1470024"/>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2" name="Shape 52"/>
          <p:cNvSpPr txBox="1">
            <a:spLocks noGrp="1"/>
          </p:cNvSpPr>
          <p:nvPr>
            <p:ph type="subTitle" idx="1"/>
          </p:nvPr>
        </p:nvSpPr>
        <p:spPr>
          <a:xfrm>
            <a:off x="219316" y="3835562"/>
            <a:ext cx="8785851" cy="792405"/>
          </a:xfrm>
          <a:prstGeom prst="rect">
            <a:avLst/>
          </a:prstGeom>
          <a:noFill/>
          <a:ln>
            <a:noFill/>
          </a:ln>
        </p:spPr>
        <p:txBody>
          <a:bodyPr lIns="91425" tIns="91425" rIns="91425" bIns="91425" anchor="t" anchorCtr="0"/>
          <a:lstStyle>
            <a:lvl1pPr marL="0" marR="0" indent="0" algn="l" rtl="0">
              <a:spcBef>
                <a:spcPts val="480"/>
              </a:spcBef>
              <a:buClr>
                <a:srgbClr val="24593B"/>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53" name="Shape 53"/>
          <p:cNvPicPr preferRelativeResize="0"/>
          <p:nvPr/>
        </p:nvPicPr>
        <p:blipFill rotWithShape="1">
          <a:blip r:embed="rId4">
            <a:alphaModFix/>
          </a:blip>
          <a:srcRect/>
          <a:stretch/>
        </p:blipFill>
        <p:spPr>
          <a:xfrm>
            <a:off x="172083" y="6518032"/>
            <a:ext cx="1862714" cy="150564"/>
          </a:xfrm>
          <a:prstGeom prst="rect">
            <a:avLst/>
          </a:prstGeom>
          <a:noFill/>
          <a:ln>
            <a:noFill/>
          </a:ln>
        </p:spPr>
      </p:pic>
      <p:sp>
        <p:nvSpPr>
          <p:cNvPr id="54" name="Shape 54"/>
          <p:cNvSpPr/>
          <p:nvPr/>
        </p:nvSpPr>
        <p:spPr>
          <a:xfrm>
            <a:off x="0" y="1737611"/>
            <a:ext cx="9144000" cy="11112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5" name="Shape 55"/>
          <p:cNvSpPr>
            <a:spLocks noGrp="1"/>
          </p:cNvSpPr>
          <p:nvPr>
            <p:ph type="pic" idx="2"/>
          </p:nvPr>
        </p:nvSpPr>
        <p:spPr>
          <a:xfrm>
            <a:off x="7117557" y="225425"/>
            <a:ext cx="1650999" cy="808037"/>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le Slide SAP and ATC 2">
    <p:spTree>
      <p:nvGrpSpPr>
        <p:cNvPr id="1" name="Shape 650"/>
        <p:cNvGrpSpPr/>
        <p:nvPr/>
      </p:nvGrpSpPr>
      <p:grpSpPr>
        <a:xfrm>
          <a:off x="0" y="0"/>
          <a:ext cx="0" cy="0"/>
          <a:chOff x="0" y="0"/>
          <a:chExt cx="0" cy="0"/>
        </a:xfrm>
      </p:grpSpPr>
      <p:pic>
        <p:nvPicPr>
          <p:cNvPr id="651" name="Shape 651"/>
          <p:cNvPicPr preferRelativeResize="0"/>
          <p:nvPr/>
        </p:nvPicPr>
        <p:blipFill rotWithShape="1">
          <a:blip r:embed="rId2">
            <a:alphaModFix/>
          </a:blip>
          <a:srcRect/>
          <a:stretch/>
        </p:blipFill>
        <p:spPr>
          <a:xfrm>
            <a:off x="0" y="1874134"/>
            <a:ext cx="9144000" cy="3131399"/>
          </a:xfrm>
          <a:prstGeom prst="rect">
            <a:avLst/>
          </a:prstGeom>
          <a:noFill/>
          <a:ln>
            <a:noFill/>
          </a:ln>
        </p:spPr>
      </p:pic>
      <p:sp>
        <p:nvSpPr>
          <p:cNvPr id="652" name="Shape 652"/>
          <p:cNvSpPr txBox="1">
            <a:spLocks noGrp="1"/>
          </p:cNvSpPr>
          <p:nvPr>
            <p:ph type="ctrTitle"/>
          </p:nvPr>
        </p:nvSpPr>
        <p:spPr>
          <a:xfrm>
            <a:off x="3507950" y="2362433"/>
            <a:ext cx="5497199" cy="14700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FFFFFF"/>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53" name="Shape 653"/>
          <p:cNvSpPr txBox="1">
            <a:spLocks noGrp="1"/>
          </p:cNvSpPr>
          <p:nvPr>
            <p:ph type="subTitle" idx="1"/>
          </p:nvPr>
        </p:nvSpPr>
        <p:spPr>
          <a:xfrm>
            <a:off x="3507948" y="3835562"/>
            <a:ext cx="5497199" cy="792299"/>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rgbClr val="24593B"/>
              </a:buClr>
              <a:buFont typeface="Arial"/>
              <a:buNone/>
              <a:defRPr/>
            </a:lvl1pPr>
            <a:lvl2pPr marL="457200" marR="0" indent="0" algn="ctr" rtl="0">
              <a:lnSpc>
                <a:spcPct val="100000"/>
              </a:lnSpc>
              <a:spcBef>
                <a:spcPts val="400"/>
              </a:spcBef>
              <a:spcAft>
                <a:spcPts val="0"/>
              </a:spcAft>
              <a:buClr>
                <a:srgbClr val="888888"/>
              </a:buClr>
              <a:buFont typeface="Arial"/>
              <a:buNone/>
              <a:defRPr/>
            </a:lvl2pPr>
            <a:lvl3pPr marL="914400" marR="0" indent="0" algn="ctr" rtl="0">
              <a:lnSpc>
                <a:spcPct val="100000"/>
              </a:lnSpc>
              <a:spcBef>
                <a:spcPts val="360"/>
              </a:spcBef>
              <a:spcAft>
                <a:spcPts val="0"/>
              </a:spcAft>
              <a:buClr>
                <a:srgbClr val="888888"/>
              </a:buClr>
              <a:buFont typeface="Arial"/>
              <a:buNone/>
              <a:defRPr/>
            </a:lvl3pPr>
            <a:lvl4pPr marL="1371600" marR="0" indent="0" algn="ctr" rtl="0">
              <a:lnSpc>
                <a:spcPct val="100000"/>
              </a:lnSpc>
              <a:spcBef>
                <a:spcPts val="320"/>
              </a:spcBef>
              <a:spcAft>
                <a:spcPts val="0"/>
              </a:spcAft>
              <a:buClr>
                <a:srgbClr val="888888"/>
              </a:buClr>
              <a:buFont typeface="Arial"/>
              <a:buNone/>
              <a:defRPr/>
            </a:lvl4pPr>
            <a:lvl5pPr marL="1828800" marR="0" indent="0" algn="ctr" rtl="0">
              <a:lnSpc>
                <a:spcPct val="100000"/>
              </a:lnSpc>
              <a:spcBef>
                <a:spcPts val="32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sp>
        <p:nvSpPr>
          <p:cNvPr id="654" name="Shape 654"/>
          <p:cNvSpPr/>
          <p:nvPr/>
        </p:nvSpPr>
        <p:spPr>
          <a:xfrm>
            <a:off x="0" y="174624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55" name="Shape 655"/>
          <p:cNvSpPr>
            <a:spLocks noGrp="1"/>
          </p:cNvSpPr>
          <p:nvPr>
            <p:ph type="pic" idx="2"/>
          </p:nvPr>
        </p:nvSpPr>
        <p:spPr>
          <a:xfrm>
            <a:off x="0" y="1857374"/>
            <a:ext cx="3349500" cy="3158999"/>
          </a:xfrm>
          <a:prstGeom prst="rect">
            <a:avLst/>
          </a:prstGeom>
          <a:noFill/>
          <a:ln>
            <a:noFill/>
          </a:ln>
        </p:spPr>
      </p:sp>
      <p:pic>
        <p:nvPicPr>
          <p:cNvPr id="656" name="Shape 656"/>
          <p:cNvPicPr preferRelativeResize="0"/>
          <p:nvPr/>
        </p:nvPicPr>
        <p:blipFill rotWithShape="1">
          <a:blip r:embed="rId3">
            <a:alphaModFix/>
          </a:blip>
          <a:srcRect/>
          <a:stretch/>
        </p:blipFill>
        <p:spPr>
          <a:xfrm>
            <a:off x="219317" y="225993"/>
            <a:ext cx="1640400" cy="807900"/>
          </a:xfrm>
          <a:prstGeom prst="rect">
            <a:avLst/>
          </a:prstGeom>
          <a:noFill/>
          <a:ln>
            <a:noFill/>
          </a:ln>
        </p:spPr>
      </p:pic>
      <p:pic>
        <p:nvPicPr>
          <p:cNvPr id="657" name="Shape 657"/>
          <p:cNvPicPr preferRelativeResize="0"/>
          <p:nvPr/>
        </p:nvPicPr>
        <p:blipFill rotWithShape="1">
          <a:blip r:embed="rId4">
            <a:alphaModFix/>
          </a:blip>
          <a:srcRect/>
          <a:stretch/>
        </p:blipFill>
        <p:spPr>
          <a:xfrm>
            <a:off x="5353921" y="283558"/>
            <a:ext cx="3651300" cy="7506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lide SAP only">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2">
            <a:alphaModFix/>
          </a:blip>
          <a:srcRect/>
          <a:stretch/>
        </p:blipFill>
        <p:spPr>
          <a:xfrm>
            <a:off x="0" y="1874134"/>
            <a:ext cx="9144000" cy="3131399"/>
          </a:xfrm>
          <a:prstGeom prst="rect">
            <a:avLst/>
          </a:prstGeom>
          <a:noFill/>
          <a:ln>
            <a:noFill/>
          </a:ln>
        </p:spPr>
      </p:pic>
      <p:pic>
        <p:nvPicPr>
          <p:cNvPr id="660" name="Shape 660"/>
          <p:cNvPicPr preferRelativeResize="0"/>
          <p:nvPr/>
        </p:nvPicPr>
        <p:blipFill rotWithShape="1">
          <a:blip r:embed="rId3">
            <a:alphaModFix/>
          </a:blip>
          <a:srcRect/>
          <a:stretch/>
        </p:blipFill>
        <p:spPr>
          <a:xfrm>
            <a:off x="219317" y="225993"/>
            <a:ext cx="1640400" cy="807900"/>
          </a:xfrm>
          <a:prstGeom prst="rect">
            <a:avLst/>
          </a:prstGeom>
          <a:noFill/>
          <a:ln>
            <a:noFill/>
          </a:ln>
        </p:spPr>
      </p:pic>
      <p:sp>
        <p:nvSpPr>
          <p:cNvPr id="661" name="Shape 661"/>
          <p:cNvSpPr txBox="1">
            <a:spLocks noGrp="1"/>
          </p:cNvSpPr>
          <p:nvPr>
            <p:ph type="ctrTitle"/>
          </p:nvPr>
        </p:nvSpPr>
        <p:spPr>
          <a:xfrm>
            <a:off x="219317" y="2362433"/>
            <a:ext cx="8785800" cy="14700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FFFFFF"/>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2" name="Shape 662"/>
          <p:cNvSpPr txBox="1">
            <a:spLocks noGrp="1"/>
          </p:cNvSpPr>
          <p:nvPr>
            <p:ph type="subTitle" idx="1"/>
          </p:nvPr>
        </p:nvSpPr>
        <p:spPr>
          <a:xfrm>
            <a:off x="219314" y="3835562"/>
            <a:ext cx="8785800" cy="792299"/>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rgbClr val="24593B"/>
              </a:buClr>
              <a:buFont typeface="Arial"/>
              <a:buNone/>
              <a:defRPr/>
            </a:lvl1pPr>
            <a:lvl2pPr marL="457200" marR="0" indent="0" algn="ctr" rtl="0">
              <a:lnSpc>
                <a:spcPct val="100000"/>
              </a:lnSpc>
              <a:spcBef>
                <a:spcPts val="400"/>
              </a:spcBef>
              <a:spcAft>
                <a:spcPts val="0"/>
              </a:spcAft>
              <a:buClr>
                <a:srgbClr val="888888"/>
              </a:buClr>
              <a:buFont typeface="Arial"/>
              <a:buNone/>
              <a:defRPr/>
            </a:lvl2pPr>
            <a:lvl3pPr marL="914400" marR="0" indent="0" algn="ctr" rtl="0">
              <a:lnSpc>
                <a:spcPct val="100000"/>
              </a:lnSpc>
              <a:spcBef>
                <a:spcPts val="360"/>
              </a:spcBef>
              <a:spcAft>
                <a:spcPts val="0"/>
              </a:spcAft>
              <a:buClr>
                <a:srgbClr val="888888"/>
              </a:buClr>
              <a:buFont typeface="Arial"/>
              <a:buNone/>
              <a:defRPr/>
            </a:lvl3pPr>
            <a:lvl4pPr marL="1371600" marR="0" indent="0" algn="ctr" rtl="0">
              <a:lnSpc>
                <a:spcPct val="100000"/>
              </a:lnSpc>
              <a:spcBef>
                <a:spcPts val="320"/>
              </a:spcBef>
              <a:spcAft>
                <a:spcPts val="0"/>
              </a:spcAft>
              <a:buClr>
                <a:srgbClr val="888888"/>
              </a:buClr>
              <a:buFont typeface="Arial"/>
              <a:buNone/>
              <a:defRPr/>
            </a:lvl4pPr>
            <a:lvl5pPr marL="1828800" marR="0" indent="0" algn="ctr" rtl="0">
              <a:lnSpc>
                <a:spcPct val="100000"/>
              </a:lnSpc>
              <a:spcBef>
                <a:spcPts val="32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pic>
        <p:nvPicPr>
          <p:cNvPr id="663" name="Shape 663"/>
          <p:cNvPicPr preferRelativeResize="0"/>
          <p:nvPr/>
        </p:nvPicPr>
        <p:blipFill rotWithShape="1">
          <a:blip r:embed="rId4">
            <a:alphaModFix/>
          </a:blip>
          <a:srcRect/>
          <a:stretch/>
        </p:blipFill>
        <p:spPr>
          <a:xfrm>
            <a:off x="172081" y="6518032"/>
            <a:ext cx="1862699" cy="150600"/>
          </a:xfrm>
          <a:prstGeom prst="rect">
            <a:avLst/>
          </a:prstGeom>
          <a:noFill/>
          <a:ln>
            <a:noFill/>
          </a:ln>
        </p:spPr>
      </p:pic>
      <p:sp>
        <p:nvSpPr>
          <p:cNvPr id="664" name="Shape 664"/>
          <p:cNvSpPr/>
          <p:nvPr/>
        </p:nvSpPr>
        <p:spPr>
          <a:xfrm>
            <a:off x="0" y="173760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665"/>
        <p:cNvGrpSpPr/>
        <p:nvPr/>
      </p:nvGrpSpPr>
      <p:grpSpPr>
        <a:xfrm>
          <a:off x="0" y="0"/>
          <a:ext cx="0" cy="0"/>
          <a:chOff x="0" y="0"/>
          <a:chExt cx="0" cy="0"/>
        </a:xfrm>
      </p:grpSpPr>
      <p:pic>
        <p:nvPicPr>
          <p:cNvPr id="666" name="Shape 666"/>
          <p:cNvPicPr preferRelativeResize="0"/>
          <p:nvPr/>
        </p:nvPicPr>
        <p:blipFill rotWithShape="1">
          <a:blip r:embed="rId2">
            <a:alphaModFix/>
          </a:blip>
          <a:srcRect/>
          <a:stretch/>
        </p:blipFill>
        <p:spPr>
          <a:xfrm>
            <a:off x="0" y="1874134"/>
            <a:ext cx="9144000" cy="3131399"/>
          </a:xfrm>
          <a:prstGeom prst="rect">
            <a:avLst/>
          </a:prstGeom>
          <a:noFill/>
          <a:ln>
            <a:noFill/>
          </a:ln>
        </p:spPr>
      </p:pic>
      <p:pic>
        <p:nvPicPr>
          <p:cNvPr id="667" name="Shape 667"/>
          <p:cNvPicPr preferRelativeResize="0"/>
          <p:nvPr/>
        </p:nvPicPr>
        <p:blipFill rotWithShape="1">
          <a:blip r:embed="rId3">
            <a:alphaModFix/>
          </a:blip>
          <a:srcRect/>
          <a:stretch/>
        </p:blipFill>
        <p:spPr>
          <a:xfrm>
            <a:off x="219317" y="225993"/>
            <a:ext cx="1640400" cy="807900"/>
          </a:xfrm>
          <a:prstGeom prst="rect">
            <a:avLst/>
          </a:prstGeom>
          <a:noFill/>
          <a:ln>
            <a:noFill/>
          </a:ln>
        </p:spPr>
      </p:pic>
      <p:sp>
        <p:nvSpPr>
          <p:cNvPr id="668" name="Shape 668"/>
          <p:cNvSpPr txBox="1">
            <a:spLocks noGrp="1"/>
          </p:cNvSpPr>
          <p:nvPr>
            <p:ph type="ctrTitle"/>
          </p:nvPr>
        </p:nvSpPr>
        <p:spPr>
          <a:xfrm>
            <a:off x="219317" y="2362433"/>
            <a:ext cx="8785800" cy="14700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FFFFFF"/>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9" name="Shape 669"/>
          <p:cNvSpPr txBox="1">
            <a:spLocks noGrp="1"/>
          </p:cNvSpPr>
          <p:nvPr>
            <p:ph type="subTitle" idx="1"/>
          </p:nvPr>
        </p:nvSpPr>
        <p:spPr>
          <a:xfrm>
            <a:off x="219314" y="3835562"/>
            <a:ext cx="8785800" cy="792299"/>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rgbClr val="24593B"/>
              </a:buClr>
              <a:buFont typeface="Arial"/>
              <a:buNone/>
              <a:defRPr/>
            </a:lvl1pPr>
            <a:lvl2pPr marL="457200" marR="0" indent="0" algn="ctr" rtl="0">
              <a:lnSpc>
                <a:spcPct val="100000"/>
              </a:lnSpc>
              <a:spcBef>
                <a:spcPts val="400"/>
              </a:spcBef>
              <a:spcAft>
                <a:spcPts val="0"/>
              </a:spcAft>
              <a:buClr>
                <a:srgbClr val="888888"/>
              </a:buClr>
              <a:buFont typeface="Arial"/>
              <a:buNone/>
              <a:defRPr/>
            </a:lvl2pPr>
            <a:lvl3pPr marL="914400" marR="0" indent="0" algn="ctr" rtl="0">
              <a:lnSpc>
                <a:spcPct val="100000"/>
              </a:lnSpc>
              <a:spcBef>
                <a:spcPts val="360"/>
              </a:spcBef>
              <a:spcAft>
                <a:spcPts val="0"/>
              </a:spcAft>
              <a:buClr>
                <a:srgbClr val="888888"/>
              </a:buClr>
              <a:buFont typeface="Arial"/>
              <a:buNone/>
              <a:defRPr/>
            </a:lvl3pPr>
            <a:lvl4pPr marL="1371600" marR="0" indent="0" algn="ctr" rtl="0">
              <a:lnSpc>
                <a:spcPct val="100000"/>
              </a:lnSpc>
              <a:spcBef>
                <a:spcPts val="320"/>
              </a:spcBef>
              <a:spcAft>
                <a:spcPts val="0"/>
              </a:spcAft>
              <a:buClr>
                <a:srgbClr val="888888"/>
              </a:buClr>
              <a:buFont typeface="Arial"/>
              <a:buNone/>
              <a:defRPr/>
            </a:lvl4pPr>
            <a:lvl5pPr marL="1828800" marR="0" indent="0" algn="ctr" rtl="0">
              <a:lnSpc>
                <a:spcPct val="100000"/>
              </a:lnSpc>
              <a:spcBef>
                <a:spcPts val="32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pic>
        <p:nvPicPr>
          <p:cNvPr id="670" name="Shape 670"/>
          <p:cNvPicPr preferRelativeResize="0"/>
          <p:nvPr/>
        </p:nvPicPr>
        <p:blipFill rotWithShape="1">
          <a:blip r:embed="rId4">
            <a:alphaModFix/>
          </a:blip>
          <a:srcRect/>
          <a:stretch/>
        </p:blipFill>
        <p:spPr>
          <a:xfrm>
            <a:off x="172081" y="6518032"/>
            <a:ext cx="1862699" cy="150600"/>
          </a:xfrm>
          <a:prstGeom prst="rect">
            <a:avLst/>
          </a:prstGeom>
          <a:noFill/>
          <a:ln>
            <a:noFill/>
          </a:ln>
        </p:spPr>
      </p:pic>
      <p:sp>
        <p:nvSpPr>
          <p:cNvPr id="671" name="Shape 671"/>
          <p:cNvSpPr/>
          <p:nvPr/>
        </p:nvSpPr>
        <p:spPr>
          <a:xfrm>
            <a:off x="0" y="1737609"/>
            <a:ext cx="9144000" cy="111000"/>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72" name="Shape 672"/>
          <p:cNvSpPr>
            <a:spLocks noGrp="1"/>
          </p:cNvSpPr>
          <p:nvPr>
            <p:ph type="pic" idx="2"/>
          </p:nvPr>
        </p:nvSpPr>
        <p:spPr>
          <a:xfrm>
            <a:off x="7117557" y="225425"/>
            <a:ext cx="1650900" cy="8079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Slide ATC only">
    <p:spTree>
      <p:nvGrpSpPr>
        <p:cNvPr id="1" name="Shape 673"/>
        <p:cNvGrpSpPr/>
        <p:nvPr/>
      </p:nvGrpSpPr>
      <p:grpSpPr>
        <a:xfrm>
          <a:off x="0" y="0"/>
          <a:ext cx="0" cy="0"/>
          <a:chOff x="0" y="0"/>
          <a:chExt cx="0" cy="0"/>
        </a:xfrm>
      </p:grpSpPr>
      <p:pic>
        <p:nvPicPr>
          <p:cNvPr id="674" name="Shape 674"/>
          <p:cNvPicPr preferRelativeResize="0"/>
          <p:nvPr/>
        </p:nvPicPr>
        <p:blipFill rotWithShape="1">
          <a:blip r:embed="rId2">
            <a:alphaModFix/>
          </a:blip>
          <a:srcRect/>
          <a:stretch/>
        </p:blipFill>
        <p:spPr>
          <a:xfrm>
            <a:off x="0" y="0"/>
            <a:ext cx="9144000" cy="4923000"/>
          </a:xfrm>
          <a:prstGeom prst="rect">
            <a:avLst/>
          </a:prstGeom>
          <a:noFill/>
          <a:ln>
            <a:noFill/>
          </a:ln>
        </p:spPr>
      </p:pic>
      <p:pic>
        <p:nvPicPr>
          <p:cNvPr id="675" name="Shape 675"/>
          <p:cNvPicPr preferRelativeResize="0"/>
          <p:nvPr/>
        </p:nvPicPr>
        <p:blipFill rotWithShape="1">
          <a:blip r:embed="rId3">
            <a:alphaModFix/>
          </a:blip>
          <a:srcRect/>
          <a:stretch/>
        </p:blipFill>
        <p:spPr>
          <a:xfrm>
            <a:off x="0" y="4861542"/>
            <a:ext cx="9144000" cy="1996499"/>
          </a:xfrm>
          <a:prstGeom prst="rect">
            <a:avLst/>
          </a:prstGeom>
          <a:noFill/>
          <a:ln>
            <a:noFill/>
          </a:ln>
        </p:spPr>
      </p:pic>
      <p:sp>
        <p:nvSpPr>
          <p:cNvPr id="676" name="Shape 676"/>
          <p:cNvSpPr txBox="1">
            <a:spLocks noGrp="1"/>
          </p:cNvSpPr>
          <p:nvPr>
            <p:ph type="ctrTitle"/>
          </p:nvPr>
        </p:nvSpPr>
        <p:spPr>
          <a:xfrm>
            <a:off x="237695" y="4861542"/>
            <a:ext cx="8684100" cy="9426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FFFFFF"/>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77" name="Shape 677"/>
          <p:cNvSpPr txBox="1">
            <a:spLocks noGrp="1"/>
          </p:cNvSpPr>
          <p:nvPr>
            <p:ph type="subTitle" idx="1"/>
          </p:nvPr>
        </p:nvSpPr>
        <p:spPr>
          <a:xfrm>
            <a:off x="237695" y="5804044"/>
            <a:ext cx="5497199" cy="792299"/>
          </a:xfrm>
          <a:prstGeom prst="rect">
            <a:avLst/>
          </a:prstGeom>
          <a:noFill/>
          <a:ln>
            <a:noFill/>
          </a:ln>
        </p:spPr>
        <p:txBody>
          <a:bodyPr lIns="91425" tIns="91425" rIns="91425" bIns="91425" anchor="t" anchorCtr="0"/>
          <a:lstStyle>
            <a:lvl1pPr marL="0" marR="0" indent="0" algn="l" rtl="0">
              <a:lnSpc>
                <a:spcPct val="100000"/>
              </a:lnSpc>
              <a:spcBef>
                <a:spcPts val="480"/>
              </a:spcBef>
              <a:spcAft>
                <a:spcPts val="0"/>
              </a:spcAft>
              <a:buClr>
                <a:schemeClr val="lt1"/>
              </a:buClr>
              <a:buFont typeface="Arial"/>
              <a:buNone/>
              <a:defRPr/>
            </a:lvl1pPr>
            <a:lvl2pPr marL="457200" marR="0" indent="0" algn="ctr" rtl="0">
              <a:lnSpc>
                <a:spcPct val="100000"/>
              </a:lnSpc>
              <a:spcBef>
                <a:spcPts val="400"/>
              </a:spcBef>
              <a:spcAft>
                <a:spcPts val="0"/>
              </a:spcAft>
              <a:buClr>
                <a:srgbClr val="888888"/>
              </a:buClr>
              <a:buFont typeface="Arial"/>
              <a:buNone/>
              <a:defRPr/>
            </a:lvl2pPr>
            <a:lvl3pPr marL="914400" marR="0" indent="0" algn="ctr" rtl="0">
              <a:lnSpc>
                <a:spcPct val="100000"/>
              </a:lnSpc>
              <a:spcBef>
                <a:spcPts val="360"/>
              </a:spcBef>
              <a:spcAft>
                <a:spcPts val="0"/>
              </a:spcAft>
              <a:buClr>
                <a:srgbClr val="888888"/>
              </a:buClr>
              <a:buFont typeface="Arial"/>
              <a:buNone/>
              <a:defRPr/>
            </a:lvl3pPr>
            <a:lvl4pPr marL="1371600" marR="0" indent="0" algn="ctr" rtl="0">
              <a:lnSpc>
                <a:spcPct val="100000"/>
              </a:lnSpc>
              <a:spcBef>
                <a:spcPts val="320"/>
              </a:spcBef>
              <a:spcAft>
                <a:spcPts val="0"/>
              </a:spcAft>
              <a:buClr>
                <a:srgbClr val="888888"/>
              </a:buClr>
              <a:buFont typeface="Arial"/>
              <a:buNone/>
              <a:defRPr/>
            </a:lvl4pPr>
            <a:lvl5pPr marL="1828800" marR="0" indent="0" algn="ctr" rtl="0">
              <a:lnSpc>
                <a:spcPct val="100000"/>
              </a:lnSpc>
              <a:spcBef>
                <a:spcPts val="320"/>
              </a:spcBef>
              <a:spcAft>
                <a:spcPts val="0"/>
              </a:spcAft>
              <a:buClr>
                <a:srgbClr val="888888"/>
              </a:buClr>
              <a:buFont typeface="Arial"/>
              <a:buNone/>
              <a:defRPr/>
            </a:lvl5pPr>
            <a:lvl6pPr marL="2286000" marR="0" indent="0" algn="ctr" rtl="0">
              <a:lnSpc>
                <a:spcPct val="100000"/>
              </a:lnSpc>
              <a:spcBef>
                <a:spcPts val="400"/>
              </a:spcBef>
              <a:spcAft>
                <a:spcPts val="0"/>
              </a:spcAft>
              <a:buClr>
                <a:srgbClr val="888888"/>
              </a:buClr>
              <a:buFont typeface="Arial"/>
              <a:buNone/>
              <a:defRPr/>
            </a:lvl6pPr>
            <a:lvl7pPr marL="2743200" marR="0" indent="0" algn="ctr" rtl="0">
              <a:lnSpc>
                <a:spcPct val="100000"/>
              </a:lnSpc>
              <a:spcBef>
                <a:spcPts val="400"/>
              </a:spcBef>
              <a:spcAft>
                <a:spcPts val="0"/>
              </a:spcAft>
              <a:buClr>
                <a:srgbClr val="888888"/>
              </a:buClr>
              <a:buFont typeface="Arial"/>
              <a:buNone/>
              <a:defRPr/>
            </a:lvl7pPr>
            <a:lvl8pPr marL="3200400" marR="0" indent="0" algn="ctr" rtl="0">
              <a:lnSpc>
                <a:spcPct val="100000"/>
              </a:lnSpc>
              <a:spcBef>
                <a:spcPts val="400"/>
              </a:spcBef>
              <a:spcAft>
                <a:spcPts val="0"/>
              </a:spcAft>
              <a:buClr>
                <a:srgbClr val="888888"/>
              </a:buClr>
              <a:buFont typeface="Arial"/>
              <a:buNone/>
              <a:defRPr/>
            </a:lvl8pPr>
            <a:lvl9pPr marL="3657600" marR="0" indent="0" algn="ctr" rtl="0">
              <a:lnSpc>
                <a:spcPct val="100000"/>
              </a:lnSpc>
              <a:spcBef>
                <a:spcPts val="400"/>
              </a:spcBef>
              <a:spcAft>
                <a:spcPts val="0"/>
              </a:spcAft>
              <a:buClr>
                <a:srgbClr val="888888"/>
              </a:buClr>
              <a:buFont typeface="Arial"/>
              <a:buNone/>
              <a:defRPr/>
            </a:lvl9pPr>
          </a:lstStyle>
          <a:p>
            <a:endParaRPr/>
          </a:p>
        </p:txBody>
      </p:sp>
      <p:pic>
        <p:nvPicPr>
          <p:cNvPr id="678" name="Shape 678"/>
          <p:cNvPicPr preferRelativeResize="0"/>
          <p:nvPr/>
        </p:nvPicPr>
        <p:blipFill rotWithShape="1">
          <a:blip r:embed="rId4">
            <a:alphaModFix/>
          </a:blip>
          <a:srcRect/>
          <a:stretch/>
        </p:blipFill>
        <p:spPr>
          <a:xfrm>
            <a:off x="0" y="329608"/>
            <a:ext cx="3651300" cy="7506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679"/>
        <p:cNvGrpSpPr/>
        <p:nvPr/>
      </p:nvGrpSpPr>
      <p:grpSpPr>
        <a:xfrm>
          <a:off x="0" y="0"/>
          <a:ext cx="0" cy="0"/>
          <a:chOff x="0" y="0"/>
          <a:chExt cx="0" cy="0"/>
        </a:xfrm>
      </p:grpSpPr>
      <p:sp>
        <p:nvSpPr>
          <p:cNvPr id="680" name="Shape 680"/>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681" name="Shape 681"/>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682" name="Shape 682"/>
          <p:cNvSpPr txBox="1">
            <a:spLocks noGrp="1"/>
          </p:cNvSpPr>
          <p:nvPr>
            <p:ph type="title"/>
          </p:nvPr>
        </p:nvSpPr>
        <p:spPr>
          <a:xfrm>
            <a:off x="214312" y="2914650"/>
            <a:ext cx="3675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3" name="Shape 683"/>
          <p:cNvSpPr txBox="1">
            <a:spLocks noGrp="1"/>
          </p:cNvSpPr>
          <p:nvPr>
            <p:ph type="body" idx="1"/>
          </p:nvPr>
        </p:nvSpPr>
        <p:spPr>
          <a:xfrm>
            <a:off x="4624612" y="1858449"/>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4" name="Shape 684"/>
          <p:cNvSpPr txBox="1">
            <a:spLocks noGrp="1"/>
          </p:cNvSpPr>
          <p:nvPr>
            <p:ph type="body" idx="2"/>
          </p:nvPr>
        </p:nvSpPr>
        <p:spPr>
          <a:xfrm>
            <a:off x="7209514" y="1858449"/>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5" name="Shape 685"/>
          <p:cNvSpPr txBox="1">
            <a:spLocks noGrp="1"/>
          </p:cNvSpPr>
          <p:nvPr>
            <p:ph type="body" idx="3"/>
          </p:nvPr>
        </p:nvSpPr>
        <p:spPr>
          <a:xfrm>
            <a:off x="4624612" y="2400625"/>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6" name="Shape 686"/>
          <p:cNvSpPr txBox="1">
            <a:spLocks noGrp="1"/>
          </p:cNvSpPr>
          <p:nvPr>
            <p:ph type="body" idx="4"/>
          </p:nvPr>
        </p:nvSpPr>
        <p:spPr>
          <a:xfrm>
            <a:off x="7209514" y="2400625"/>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7" name="Shape 687"/>
          <p:cNvSpPr txBox="1">
            <a:spLocks noGrp="1"/>
          </p:cNvSpPr>
          <p:nvPr>
            <p:ph type="body" idx="5"/>
          </p:nvPr>
        </p:nvSpPr>
        <p:spPr>
          <a:xfrm>
            <a:off x="4624612" y="2955016"/>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8" name="Shape 688"/>
          <p:cNvSpPr txBox="1">
            <a:spLocks noGrp="1"/>
          </p:cNvSpPr>
          <p:nvPr>
            <p:ph type="body" idx="6"/>
          </p:nvPr>
        </p:nvSpPr>
        <p:spPr>
          <a:xfrm>
            <a:off x="7209514" y="2955016"/>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9" name="Shape 689"/>
          <p:cNvSpPr txBox="1">
            <a:spLocks noGrp="1"/>
          </p:cNvSpPr>
          <p:nvPr>
            <p:ph type="body" idx="7"/>
          </p:nvPr>
        </p:nvSpPr>
        <p:spPr>
          <a:xfrm>
            <a:off x="4624612" y="350940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0" name="Shape 690"/>
          <p:cNvSpPr txBox="1">
            <a:spLocks noGrp="1"/>
          </p:cNvSpPr>
          <p:nvPr>
            <p:ph type="body" idx="8"/>
          </p:nvPr>
        </p:nvSpPr>
        <p:spPr>
          <a:xfrm>
            <a:off x="7209514" y="350940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1" name="Shape 691"/>
          <p:cNvSpPr txBox="1">
            <a:spLocks noGrp="1"/>
          </p:cNvSpPr>
          <p:nvPr>
            <p:ph type="body" idx="9"/>
          </p:nvPr>
        </p:nvSpPr>
        <p:spPr>
          <a:xfrm>
            <a:off x="4624612" y="4063798"/>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2" name="Shape 692"/>
          <p:cNvSpPr txBox="1">
            <a:spLocks noGrp="1"/>
          </p:cNvSpPr>
          <p:nvPr>
            <p:ph type="body" idx="13"/>
          </p:nvPr>
        </p:nvSpPr>
        <p:spPr>
          <a:xfrm>
            <a:off x="7209514" y="4063798"/>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3" name="Shape 693"/>
          <p:cNvSpPr txBox="1">
            <a:spLocks noGrp="1"/>
          </p:cNvSpPr>
          <p:nvPr>
            <p:ph type="body" idx="14"/>
          </p:nvPr>
        </p:nvSpPr>
        <p:spPr>
          <a:xfrm>
            <a:off x="4624612" y="4618185"/>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4" name="Shape 694"/>
          <p:cNvSpPr txBox="1">
            <a:spLocks noGrp="1"/>
          </p:cNvSpPr>
          <p:nvPr>
            <p:ph type="body" idx="15"/>
          </p:nvPr>
        </p:nvSpPr>
        <p:spPr>
          <a:xfrm>
            <a:off x="7209514" y="4618185"/>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695" name="Shape 695"/>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696" name="Shape 696"/>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Contents Page 2">
    <p:spTree>
      <p:nvGrpSpPr>
        <p:cNvPr id="1" name="Shape 697"/>
        <p:cNvGrpSpPr/>
        <p:nvPr/>
      </p:nvGrpSpPr>
      <p:grpSpPr>
        <a:xfrm>
          <a:off x="0" y="0"/>
          <a:ext cx="0" cy="0"/>
          <a:chOff x="0" y="0"/>
          <a:chExt cx="0" cy="0"/>
        </a:xfrm>
      </p:grpSpPr>
      <p:pic>
        <p:nvPicPr>
          <p:cNvPr id="698" name="Shape 698"/>
          <p:cNvPicPr preferRelativeResize="0"/>
          <p:nvPr/>
        </p:nvPicPr>
        <p:blipFill rotWithShape="1">
          <a:blip r:embed="rId2">
            <a:alphaModFix/>
          </a:blip>
          <a:srcRect/>
          <a:stretch/>
        </p:blipFill>
        <p:spPr>
          <a:xfrm>
            <a:off x="-8800" y="0"/>
            <a:ext cx="9152699" cy="6858000"/>
          </a:xfrm>
          <a:prstGeom prst="rect">
            <a:avLst/>
          </a:prstGeom>
          <a:noFill/>
          <a:ln>
            <a:noFill/>
          </a:ln>
        </p:spPr>
      </p:pic>
      <p:sp>
        <p:nvSpPr>
          <p:cNvPr id="699" name="Shape 699"/>
          <p:cNvSpPr/>
          <p:nvPr/>
        </p:nvSpPr>
        <p:spPr>
          <a:xfrm>
            <a:off x="0" y="2120455"/>
            <a:ext cx="9144000" cy="3983100"/>
          </a:xfrm>
          <a:prstGeom prst="rect">
            <a:avLst/>
          </a:prstGeom>
          <a:solidFill>
            <a:schemeClr val="lt1">
              <a:alpha val="80000"/>
            </a:scheme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Allerta"/>
              <a:ea typeface="Allerta"/>
              <a:cs typeface="Allerta"/>
              <a:sym typeface="Allerta"/>
            </a:endParaRPr>
          </a:p>
        </p:txBody>
      </p:sp>
      <p:sp>
        <p:nvSpPr>
          <p:cNvPr id="700" name="Shape 700"/>
          <p:cNvSpPr txBox="1">
            <a:spLocks noGrp="1"/>
          </p:cNvSpPr>
          <p:nvPr>
            <p:ph type="title"/>
          </p:nvPr>
        </p:nvSpPr>
        <p:spPr>
          <a:xfrm>
            <a:off x="214312" y="3629025"/>
            <a:ext cx="36750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1" name="Shape 701"/>
          <p:cNvSpPr txBox="1">
            <a:spLocks noGrp="1"/>
          </p:cNvSpPr>
          <p:nvPr>
            <p:ph type="body" idx="1"/>
          </p:nvPr>
        </p:nvSpPr>
        <p:spPr>
          <a:xfrm>
            <a:off x="4624612" y="2456788"/>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2" name="Shape 702"/>
          <p:cNvSpPr txBox="1">
            <a:spLocks noGrp="1"/>
          </p:cNvSpPr>
          <p:nvPr>
            <p:ph type="body" idx="2"/>
          </p:nvPr>
        </p:nvSpPr>
        <p:spPr>
          <a:xfrm>
            <a:off x="7209514" y="2456788"/>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3" name="Shape 703"/>
          <p:cNvSpPr txBox="1">
            <a:spLocks noGrp="1"/>
          </p:cNvSpPr>
          <p:nvPr>
            <p:ph type="body" idx="3"/>
          </p:nvPr>
        </p:nvSpPr>
        <p:spPr>
          <a:xfrm>
            <a:off x="4624612" y="2998966"/>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4" name="Shape 704"/>
          <p:cNvSpPr txBox="1">
            <a:spLocks noGrp="1"/>
          </p:cNvSpPr>
          <p:nvPr>
            <p:ph type="body" idx="4"/>
          </p:nvPr>
        </p:nvSpPr>
        <p:spPr>
          <a:xfrm>
            <a:off x="7209514" y="2998966"/>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5" name="Shape 705"/>
          <p:cNvSpPr txBox="1">
            <a:spLocks noGrp="1"/>
          </p:cNvSpPr>
          <p:nvPr>
            <p:ph type="body" idx="5"/>
          </p:nvPr>
        </p:nvSpPr>
        <p:spPr>
          <a:xfrm>
            <a:off x="4624612" y="355335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6" name="Shape 706"/>
          <p:cNvSpPr txBox="1">
            <a:spLocks noGrp="1"/>
          </p:cNvSpPr>
          <p:nvPr>
            <p:ph type="body" idx="6"/>
          </p:nvPr>
        </p:nvSpPr>
        <p:spPr>
          <a:xfrm>
            <a:off x="7209514" y="355335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7" name="Shape 707"/>
          <p:cNvSpPr txBox="1">
            <a:spLocks noGrp="1"/>
          </p:cNvSpPr>
          <p:nvPr>
            <p:ph type="body" idx="7"/>
          </p:nvPr>
        </p:nvSpPr>
        <p:spPr>
          <a:xfrm>
            <a:off x="4624612" y="4107746"/>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8" name="Shape 708"/>
          <p:cNvSpPr txBox="1">
            <a:spLocks noGrp="1"/>
          </p:cNvSpPr>
          <p:nvPr>
            <p:ph type="body" idx="8"/>
          </p:nvPr>
        </p:nvSpPr>
        <p:spPr>
          <a:xfrm>
            <a:off x="7209514" y="4107746"/>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9" name="Shape 709"/>
          <p:cNvSpPr txBox="1">
            <a:spLocks noGrp="1"/>
          </p:cNvSpPr>
          <p:nvPr>
            <p:ph type="body" idx="9"/>
          </p:nvPr>
        </p:nvSpPr>
        <p:spPr>
          <a:xfrm>
            <a:off x="4624612" y="4662137"/>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0" name="Shape 710"/>
          <p:cNvSpPr txBox="1">
            <a:spLocks noGrp="1"/>
          </p:cNvSpPr>
          <p:nvPr>
            <p:ph type="body" idx="13"/>
          </p:nvPr>
        </p:nvSpPr>
        <p:spPr>
          <a:xfrm>
            <a:off x="7209514" y="4662137"/>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1" name="Shape 711"/>
          <p:cNvSpPr txBox="1">
            <a:spLocks noGrp="1"/>
          </p:cNvSpPr>
          <p:nvPr>
            <p:ph type="body" idx="14"/>
          </p:nvPr>
        </p:nvSpPr>
        <p:spPr>
          <a:xfrm>
            <a:off x="4624612" y="5216525"/>
            <a:ext cx="2444699" cy="539700"/>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2" name="Shape 712"/>
          <p:cNvSpPr txBox="1">
            <a:spLocks noGrp="1"/>
          </p:cNvSpPr>
          <p:nvPr>
            <p:ph type="body" idx="15"/>
          </p:nvPr>
        </p:nvSpPr>
        <p:spPr>
          <a:xfrm>
            <a:off x="7209514" y="5216525"/>
            <a:ext cx="1447200" cy="539700"/>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713"/>
        <p:cNvGrpSpPr/>
        <p:nvPr/>
      </p:nvGrpSpPr>
      <p:grpSpPr>
        <a:xfrm>
          <a:off x="0" y="0"/>
          <a:ext cx="0" cy="0"/>
          <a:chOff x="0" y="0"/>
          <a:chExt cx="0" cy="0"/>
        </a:xfrm>
      </p:grpSpPr>
      <p:sp>
        <p:nvSpPr>
          <p:cNvPr id="714" name="Shape 714"/>
          <p:cNvSpPr/>
          <p:nvPr/>
        </p:nvSpPr>
        <p:spPr>
          <a:xfrm>
            <a:off x="0" y="0"/>
            <a:ext cx="9144000" cy="6858000"/>
          </a:xfrm>
          <a:prstGeom prst="rect">
            <a:avLst/>
          </a:prstGeom>
          <a:solidFill>
            <a:srgbClr val="464646"/>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15" name="Shape 715"/>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16" name="Shape 716"/>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17" name="Shape 717"/>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18" name="Shape 718"/>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19" name="Shape 719"/>
          <p:cNvSpPr txBox="1">
            <a:spLocks noGrp="1"/>
          </p:cNvSpPr>
          <p:nvPr>
            <p:ph type="title"/>
          </p:nvPr>
        </p:nvSpPr>
        <p:spPr>
          <a:xfrm>
            <a:off x="216565" y="2829675"/>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720"/>
        <p:cNvGrpSpPr/>
        <p:nvPr/>
      </p:nvGrpSpPr>
      <p:grpSpPr>
        <a:xfrm>
          <a:off x="0" y="0"/>
          <a:ext cx="0" cy="0"/>
          <a:chOff x="0" y="0"/>
          <a:chExt cx="0" cy="0"/>
        </a:xfrm>
      </p:grpSpPr>
      <p:sp>
        <p:nvSpPr>
          <p:cNvPr id="721" name="Shape 721"/>
          <p:cNvSpPr/>
          <p:nvPr/>
        </p:nvSpPr>
        <p:spPr>
          <a:xfrm>
            <a:off x="0" y="0"/>
            <a:ext cx="9144000" cy="6858000"/>
          </a:xfrm>
          <a:prstGeom prst="rect">
            <a:avLst/>
          </a:prstGeom>
          <a:solidFill>
            <a:srgbClr val="A9B0AC"/>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22" name="Shape 722"/>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23" name="Shape 723"/>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24" name="Shape 724"/>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25" name="Shape 725"/>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26" name="Shape 726"/>
          <p:cNvSpPr txBox="1">
            <a:spLocks noGrp="1"/>
          </p:cNvSpPr>
          <p:nvPr>
            <p:ph type="title"/>
          </p:nvPr>
        </p:nvSpPr>
        <p:spPr>
          <a:xfrm>
            <a:off x="216565" y="2829675"/>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727"/>
        <p:cNvGrpSpPr/>
        <p:nvPr/>
      </p:nvGrpSpPr>
      <p:grpSpPr>
        <a:xfrm>
          <a:off x="0" y="0"/>
          <a:ext cx="0" cy="0"/>
          <a:chOff x="0" y="0"/>
          <a:chExt cx="0" cy="0"/>
        </a:xfrm>
      </p:grpSpPr>
      <p:sp>
        <p:nvSpPr>
          <p:cNvPr id="728" name="Shape 728"/>
          <p:cNvSpPr/>
          <p:nvPr/>
        </p:nvSpPr>
        <p:spPr>
          <a:xfrm>
            <a:off x="0" y="0"/>
            <a:ext cx="9144000" cy="6858000"/>
          </a:xfrm>
          <a:prstGeom prst="rect">
            <a:avLst/>
          </a:prstGeom>
          <a:solidFill>
            <a:srgbClr val="2B965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29" name="Shape 729"/>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30" name="Shape 730"/>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31" name="Shape 731"/>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32" name="Shape 732"/>
          <p:cNvSpPr txBox="1"/>
          <p:nvPr/>
        </p:nvSpPr>
        <p:spPr>
          <a:xfrm>
            <a:off x="115457" y="2952691"/>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33" name="Shape 733"/>
          <p:cNvSpPr txBox="1">
            <a:spLocks noGrp="1"/>
          </p:cNvSpPr>
          <p:nvPr>
            <p:ph type="title"/>
          </p:nvPr>
        </p:nvSpPr>
        <p:spPr>
          <a:xfrm>
            <a:off x="216565" y="2829675"/>
            <a:ext cx="8620500" cy="868499"/>
          </a:xfrm>
          <a:prstGeom prst="rect">
            <a:avLst/>
          </a:prstGeom>
          <a:solidFill>
            <a:schemeClr val="lt1">
              <a:alpha val="80000"/>
            </a:schemeClr>
          </a:solid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able Page">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6" name="Shape 736"/>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37" name="Shape 737"/>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38" name="Shape 738"/>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39" name="Shape 739"/>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Slide ATC only">
    <p:spTree>
      <p:nvGrpSpPr>
        <p:cNvPr id="1" name="Shape 56"/>
        <p:cNvGrpSpPr/>
        <p:nvPr/>
      </p:nvGrpSpPr>
      <p:grpSpPr>
        <a:xfrm>
          <a:off x="0" y="0"/>
          <a:ext cx="0" cy="0"/>
          <a:chOff x="0" y="0"/>
          <a:chExt cx="0" cy="0"/>
        </a:xfrm>
      </p:grpSpPr>
      <p:pic>
        <p:nvPicPr>
          <p:cNvPr id="57" name="Shape 57"/>
          <p:cNvPicPr preferRelativeResize="0"/>
          <p:nvPr/>
        </p:nvPicPr>
        <p:blipFill rotWithShape="1">
          <a:blip r:embed="rId2">
            <a:alphaModFix/>
          </a:blip>
          <a:srcRect l="246" t="24998" r="10834"/>
          <a:stretch/>
        </p:blipFill>
        <p:spPr>
          <a:xfrm>
            <a:off x="0" y="0"/>
            <a:ext cx="9147093" cy="5143646"/>
          </a:xfrm>
          <a:prstGeom prst="rect">
            <a:avLst/>
          </a:prstGeom>
          <a:noFill/>
          <a:ln>
            <a:noFill/>
          </a:ln>
        </p:spPr>
      </p:pic>
      <p:pic>
        <p:nvPicPr>
          <p:cNvPr id="58" name="Shape 58"/>
          <p:cNvPicPr preferRelativeResize="0"/>
          <p:nvPr/>
        </p:nvPicPr>
        <p:blipFill rotWithShape="1">
          <a:blip r:embed="rId3">
            <a:alphaModFix/>
          </a:blip>
          <a:srcRect t="43890" b="26997"/>
          <a:stretch/>
        </p:blipFill>
        <p:spPr>
          <a:xfrm>
            <a:off x="0" y="4861542"/>
            <a:ext cx="9143998" cy="1996457"/>
          </a:xfrm>
          <a:prstGeom prst="rect">
            <a:avLst/>
          </a:prstGeom>
          <a:noFill/>
          <a:ln>
            <a:noFill/>
          </a:ln>
        </p:spPr>
      </p:pic>
      <p:sp>
        <p:nvSpPr>
          <p:cNvPr id="59" name="Shape 59"/>
          <p:cNvSpPr txBox="1">
            <a:spLocks noGrp="1"/>
          </p:cNvSpPr>
          <p:nvPr>
            <p:ph type="ctrTitle"/>
          </p:nvPr>
        </p:nvSpPr>
        <p:spPr>
          <a:xfrm>
            <a:off x="237697" y="4861542"/>
            <a:ext cx="8684052" cy="942501"/>
          </a:xfrm>
          <a:prstGeom prst="rect">
            <a:avLst/>
          </a:prstGeom>
          <a:noFill/>
          <a:ln>
            <a:noFill/>
          </a:ln>
        </p:spPr>
        <p:txBody>
          <a:bodyPr lIns="91425" tIns="91425" rIns="91425" bIns="91425" anchor="ctr" anchorCtr="0"/>
          <a:lstStyle>
            <a:lvl1pPr marL="0" marR="0" indent="0" algn="l" rtl="0">
              <a:spcBef>
                <a:spcPts val="0"/>
              </a:spcBef>
              <a:buClr>
                <a:srgbClr val="FFFFFF"/>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0" name="Shape 60"/>
          <p:cNvSpPr txBox="1">
            <a:spLocks noGrp="1"/>
          </p:cNvSpPr>
          <p:nvPr>
            <p:ph type="subTitle" idx="1"/>
          </p:nvPr>
        </p:nvSpPr>
        <p:spPr>
          <a:xfrm>
            <a:off x="237697" y="5804044"/>
            <a:ext cx="5497219" cy="792405"/>
          </a:xfrm>
          <a:prstGeom prst="rect">
            <a:avLst/>
          </a:prstGeom>
          <a:noFill/>
          <a:ln>
            <a:noFill/>
          </a:ln>
        </p:spPr>
        <p:txBody>
          <a:bodyPr lIns="91425" tIns="91425" rIns="91425" bIns="91425" anchor="t" anchorCtr="0"/>
          <a:lstStyle>
            <a:lvl1pPr marL="0" marR="0" indent="0" algn="l" rtl="0">
              <a:spcBef>
                <a:spcPts val="480"/>
              </a:spcBef>
              <a:buClr>
                <a:schemeClr val="lt1"/>
              </a:buClr>
              <a:buFont typeface="Arial"/>
              <a:buNone/>
              <a:defRPr/>
            </a:lvl1pPr>
            <a:lvl2pPr marL="457200" marR="0" indent="0" algn="ctr" rtl="0">
              <a:spcBef>
                <a:spcPts val="400"/>
              </a:spcBef>
              <a:buClr>
                <a:srgbClr val="888888"/>
              </a:buClr>
              <a:buFont typeface="Arial"/>
              <a:buNone/>
              <a:defRPr/>
            </a:lvl2pPr>
            <a:lvl3pPr marL="914400" marR="0" indent="0" algn="ctr" rtl="0">
              <a:spcBef>
                <a:spcPts val="360"/>
              </a:spcBef>
              <a:buClr>
                <a:srgbClr val="888888"/>
              </a:buClr>
              <a:buFont typeface="Arial"/>
              <a:buNone/>
              <a:defRPr/>
            </a:lvl3pPr>
            <a:lvl4pPr marL="1371600" marR="0" indent="0" algn="ctr" rtl="0">
              <a:spcBef>
                <a:spcPts val="320"/>
              </a:spcBef>
              <a:buClr>
                <a:srgbClr val="888888"/>
              </a:buClr>
              <a:buFont typeface="Arial"/>
              <a:buNone/>
              <a:defRPr/>
            </a:lvl4pPr>
            <a:lvl5pPr marL="1828800" marR="0" indent="0" algn="ctr" rtl="0">
              <a:spcBef>
                <a:spcPts val="32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61" name="Shape 61"/>
          <p:cNvPicPr preferRelativeResize="0"/>
          <p:nvPr/>
        </p:nvPicPr>
        <p:blipFill rotWithShape="1">
          <a:blip r:embed="rId4">
            <a:alphaModFix/>
          </a:blip>
          <a:srcRect/>
          <a:stretch/>
        </p:blipFill>
        <p:spPr>
          <a:xfrm>
            <a:off x="0" y="329608"/>
            <a:ext cx="3651248" cy="75048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hart Page">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2" name="Shape 74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43" name="Shape 74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44" name="Shape 74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45" name="Shape 74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746"/>
        <p:cNvGrpSpPr/>
        <p:nvPr/>
      </p:nvGrpSpPr>
      <p:grpSpPr>
        <a:xfrm>
          <a:off x="0" y="0"/>
          <a:ext cx="0" cy="0"/>
          <a:chOff x="0" y="0"/>
          <a:chExt cx="0" cy="0"/>
        </a:xfrm>
      </p:grpSpPr>
      <p:sp>
        <p:nvSpPr>
          <p:cNvPr id="747" name="Shape 747"/>
          <p:cNvSpPr>
            <a:spLocks noGrp="1"/>
          </p:cNvSpPr>
          <p:nvPr>
            <p:ph type="pic" idx="2"/>
          </p:nvPr>
        </p:nvSpPr>
        <p:spPr>
          <a:xfrm>
            <a:off x="0" y="0"/>
            <a:ext cx="3000000" cy="3000000"/>
          </a:xfrm>
          <a:prstGeom prst="rect">
            <a:avLst/>
          </a:prstGeom>
          <a:noFill/>
          <a:ln>
            <a:noFill/>
          </a:ln>
        </p:spPr>
      </p:sp>
      <p:sp>
        <p:nvSpPr>
          <p:cNvPr id="748" name="Shape 74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9" name="Shape 749"/>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50" name="Shape 750"/>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51" name="Shape 751"/>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52" name="Shape 752"/>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753"/>
        <p:cNvGrpSpPr/>
        <p:nvPr/>
      </p:nvGrpSpPr>
      <p:grpSpPr>
        <a:xfrm>
          <a:off x="0" y="0"/>
          <a:ext cx="0" cy="0"/>
          <a:chOff x="0" y="0"/>
          <a:chExt cx="0" cy="0"/>
        </a:xfrm>
      </p:grpSpPr>
      <p:sp>
        <p:nvSpPr>
          <p:cNvPr id="754" name="Shape 754"/>
          <p:cNvSpPr>
            <a:spLocks noGrp="1"/>
          </p:cNvSpPr>
          <p:nvPr>
            <p:ph type="pic" idx="2"/>
          </p:nvPr>
        </p:nvSpPr>
        <p:spPr>
          <a:xfrm>
            <a:off x="0" y="0"/>
            <a:ext cx="9144000" cy="68580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7" name="Shape 75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8" name="Shape 758"/>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800" b="0" i="0" u="none" strike="noStrike" cap="none" baseline="0" dirty="0">
                <a:solidFill>
                  <a:schemeClr val="lt1"/>
                </a:solidFill>
                <a:latin typeface="Calibri"/>
                <a:ea typeface="Calibri"/>
                <a:cs typeface="Calibri"/>
                <a:sym typeface="Calibri"/>
              </a:rPr>
              <a:t> </a:t>
            </a:r>
          </a:p>
        </p:txBody>
      </p:sp>
      <p:pic>
        <p:nvPicPr>
          <p:cNvPr id="759" name="Shape 759"/>
          <p:cNvPicPr preferRelativeResize="0"/>
          <p:nvPr/>
        </p:nvPicPr>
        <p:blipFill rotWithShape="1">
          <a:blip r:embed="rId2">
            <a:alphaModFix/>
          </a:blip>
          <a:srcRect/>
          <a:stretch/>
        </p:blipFill>
        <p:spPr>
          <a:xfrm>
            <a:off x="140803" y="6519775"/>
            <a:ext cx="1974600" cy="159599"/>
          </a:xfrm>
          <a:prstGeom prst="rect">
            <a:avLst/>
          </a:prstGeom>
          <a:noFill/>
          <a:ln>
            <a:noFill/>
          </a:ln>
        </p:spPr>
      </p:pic>
      <p:sp>
        <p:nvSpPr>
          <p:cNvPr id="760" name="Shape 760"/>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761" name="Shape 761"/>
          <p:cNvSpPr/>
          <p:nvPr/>
        </p:nvSpPr>
        <p:spPr>
          <a:xfrm>
            <a:off x="195229" y="6519775"/>
            <a:ext cx="1920300" cy="15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End Slide">
    <p:spTree>
      <p:nvGrpSpPr>
        <p:cNvPr id="1" name="Shape 762"/>
        <p:cNvGrpSpPr/>
        <p:nvPr/>
      </p:nvGrpSpPr>
      <p:grpSpPr>
        <a:xfrm>
          <a:off x="0" y="0"/>
          <a:ext cx="0" cy="0"/>
          <a:chOff x="0" y="0"/>
          <a:chExt cx="0" cy="0"/>
        </a:xfrm>
      </p:grpSpPr>
      <p:pic>
        <p:nvPicPr>
          <p:cNvPr id="763" name="Shape 76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64" name="Shape 764"/>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65" name="Shape 765"/>
          <p:cNvSpPr txBox="1"/>
          <p:nvPr/>
        </p:nvSpPr>
        <p:spPr>
          <a:xfrm>
            <a:off x="115457" y="2306250"/>
            <a:ext cx="3793800" cy="19332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chemeClr val="dk1"/>
              </a:solidFill>
              <a:latin typeface="Allerta"/>
              <a:ea typeface="Allerta"/>
              <a:cs typeface="Allerta"/>
              <a:sym typeface="Allerta"/>
            </a:endParaRPr>
          </a:p>
        </p:txBody>
      </p:sp>
      <p:sp>
        <p:nvSpPr>
          <p:cNvPr id="766" name="Shape 766"/>
          <p:cNvSpPr txBox="1"/>
          <p:nvPr/>
        </p:nvSpPr>
        <p:spPr>
          <a:xfrm>
            <a:off x="216565" y="2852946"/>
            <a:ext cx="8620500" cy="876899"/>
          </a:xfrm>
          <a:prstGeom prst="rect">
            <a:avLst/>
          </a:prstGeom>
          <a:solidFill>
            <a:srgbClr val="FFFFFF">
              <a:alpha val="80000"/>
            </a:srgbClr>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baseline="0" dirty="0">
              <a:solidFill>
                <a:srgbClr val="23593E"/>
              </a:solidFill>
              <a:latin typeface="Allerta"/>
              <a:ea typeface="Allerta"/>
              <a:cs typeface="Allerta"/>
              <a:sym typeface="Allerta"/>
            </a:endParaRPr>
          </a:p>
        </p:txBody>
      </p:sp>
      <p:pic>
        <p:nvPicPr>
          <p:cNvPr id="767" name="Shape 767"/>
          <p:cNvPicPr preferRelativeResize="0"/>
          <p:nvPr/>
        </p:nvPicPr>
        <p:blipFill rotWithShape="1">
          <a:blip r:embed="rId3">
            <a:alphaModFix/>
          </a:blip>
          <a:srcRect/>
          <a:stretch/>
        </p:blipFill>
        <p:spPr>
          <a:xfrm>
            <a:off x="219317" y="225993"/>
            <a:ext cx="1640400" cy="807900"/>
          </a:xfrm>
          <a:prstGeom prst="rect">
            <a:avLst/>
          </a:prstGeom>
          <a:noFill/>
          <a:ln>
            <a:noFill/>
          </a:ln>
        </p:spPr>
      </p:pic>
      <p:sp>
        <p:nvSpPr>
          <p:cNvPr id="768" name="Shape 768"/>
          <p:cNvSpPr txBox="1">
            <a:spLocks noGrp="1"/>
          </p:cNvSpPr>
          <p:nvPr>
            <p:ph type="title"/>
          </p:nvPr>
        </p:nvSpPr>
        <p:spPr>
          <a:xfrm>
            <a:off x="219317" y="2852946"/>
            <a:ext cx="8617800" cy="876899"/>
          </a:xfrm>
          <a:prstGeom prst="rect">
            <a:avLst/>
          </a:prstGeom>
          <a:noFill/>
          <a:ln>
            <a:noFill/>
          </a:ln>
        </p:spPr>
        <p:txBody>
          <a:bodyPr lIns="91425" tIns="91425" rIns="91425" bIns="91425" anchor="ctr" anchorCtr="0"/>
          <a:lstStyle>
            <a:lvl1pPr algn="l" rtl="0">
              <a:spcBef>
                <a:spcPts val="0"/>
              </a:spcBef>
              <a:buClr>
                <a:schemeClr val="dk1"/>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1" name="Shape 771"/>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2" name="Shape 772"/>
          <p:cNvSpPr txBox="1">
            <a:spLocks noGrp="1"/>
          </p:cNvSpPr>
          <p:nvPr>
            <p:ph type="body" idx="2"/>
          </p:nvPr>
        </p:nvSpPr>
        <p:spPr>
          <a:xfrm>
            <a:off x="4648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3" name="Shape 773"/>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74" name="Shape 774"/>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75" name="Shape 775"/>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76" name="Shape 776"/>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9" name="Shape 779"/>
          <p:cNvSpPr txBox="1">
            <a:spLocks noGrp="1"/>
          </p:cNvSpPr>
          <p:nvPr>
            <p:ph type="body" idx="1"/>
          </p:nvPr>
        </p:nvSpPr>
        <p:spPr>
          <a:xfrm>
            <a:off x="457200" y="1550987"/>
            <a:ext cx="4040099" cy="639900"/>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80" name="Shape 780"/>
          <p:cNvSpPr txBox="1">
            <a:spLocks noGrp="1"/>
          </p:cNvSpPr>
          <p:nvPr>
            <p:ph type="body" idx="2"/>
          </p:nvPr>
        </p:nvSpPr>
        <p:spPr>
          <a:xfrm>
            <a:off x="457200" y="2190750"/>
            <a:ext cx="4040099"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1" name="Shape 781"/>
          <p:cNvSpPr txBox="1">
            <a:spLocks noGrp="1"/>
          </p:cNvSpPr>
          <p:nvPr>
            <p:ph type="body" idx="3"/>
          </p:nvPr>
        </p:nvSpPr>
        <p:spPr>
          <a:xfrm>
            <a:off x="4645025" y="1550987"/>
            <a:ext cx="4041900" cy="639900"/>
          </a:xfrm>
          <a:prstGeom prst="rect">
            <a:avLst/>
          </a:prstGeom>
          <a:noFill/>
          <a:ln>
            <a:noFill/>
          </a:ln>
        </p:spPr>
        <p:txBody>
          <a:bodyPr lIns="91425" tIns="91425" rIns="91425" bIns="91425" anchor="b" anchorCtr="0"/>
          <a:lstStyle>
            <a:lvl1pPr marL="0" indent="0" rtl="0">
              <a:spcBef>
                <a:spcPts val="0"/>
              </a:spcBef>
              <a:buClr>
                <a:srgbClr val="3F3F39"/>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82" name="Shape 782"/>
          <p:cNvSpPr txBox="1">
            <a:spLocks noGrp="1"/>
          </p:cNvSpPr>
          <p:nvPr>
            <p:ph type="body" idx="4"/>
          </p:nvPr>
        </p:nvSpPr>
        <p:spPr>
          <a:xfrm>
            <a:off x="4645025" y="2190750"/>
            <a:ext cx="4041900" cy="39513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3" name="Shape 783"/>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84" name="Shape 784"/>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85" name="Shape 785"/>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86" name="Shape 786"/>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787"/>
        <p:cNvGrpSpPr/>
        <p:nvPr/>
      </p:nvGrpSpPr>
      <p:grpSpPr>
        <a:xfrm>
          <a:off x="0" y="0"/>
          <a:ext cx="0" cy="0"/>
          <a:chOff x="0" y="0"/>
          <a:chExt cx="0" cy="0"/>
        </a:xfrm>
      </p:grpSpPr>
      <p:sp>
        <p:nvSpPr>
          <p:cNvPr id="788" name="Shape 788"/>
          <p:cNvSpPr>
            <a:spLocks noGrp="1"/>
          </p:cNvSpPr>
          <p:nvPr>
            <p:ph type="pic" idx="2"/>
          </p:nvPr>
        </p:nvSpPr>
        <p:spPr>
          <a:xfrm>
            <a:off x="4578350" y="1600200"/>
            <a:ext cx="4108500" cy="4526100"/>
          </a:xfrm>
          <a:prstGeom prst="rect">
            <a:avLst/>
          </a:prstGeom>
          <a:noFill/>
          <a:ln>
            <a:noFill/>
          </a:ln>
        </p:spPr>
      </p:sp>
      <p:sp>
        <p:nvSpPr>
          <p:cNvPr id="789" name="Shape 78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0" name="Shape 790"/>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1" name="Shape 791"/>
          <p:cNvSpPr txBox="1">
            <a:spLocks noGrp="1"/>
          </p:cNvSpPr>
          <p:nvPr>
            <p:ph type="body" idx="3"/>
          </p:nvPr>
        </p:nvSpPr>
        <p:spPr>
          <a:xfrm>
            <a:off x="4578350" y="5646676"/>
            <a:ext cx="41085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2" name="Shape 792"/>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793" name="Shape 793"/>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794" name="Shape 794"/>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795" name="Shape 795"/>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796"/>
        <p:cNvGrpSpPr/>
        <p:nvPr/>
      </p:nvGrpSpPr>
      <p:grpSpPr>
        <a:xfrm>
          <a:off x="0" y="0"/>
          <a:ext cx="0" cy="0"/>
          <a:chOff x="0" y="0"/>
          <a:chExt cx="0" cy="0"/>
        </a:xfrm>
      </p:grpSpPr>
      <p:sp>
        <p:nvSpPr>
          <p:cNvPr id="797" name="Shape 797"/>
          <p:cNvSpPr>
            <a:spLocks noGrp="1"/>
          </p:cNvSpPr>
          <p:nvPr>
            <p:ph type="pic" idx="2"/>
          </p:nvPr>
        </p:nvSpPr>
        <p:spPr>
          <a:xfrm>
            <a:off x="4578350" y="3892046"/>
            <a:ext cx="4108500" cy="2234100"/>
          </a:xfrm>
          <a:prstGeom prst="rect">
            <a:avLst/>
          </a:prstGeom>
          <a:noFill/>
          <a:ln>
            <a:noFill/>
          </a:ln>
        </p:spPr>
      </p:sp>
      <p:sp>
        <p:nvSpPr>
          <p:cNvPr id="798" name="Shape 798"/>
          <p:cNvSpPr>
            <a:spLocks noGrp="1"/>
          </p:cNvSpPr>
          <p:nvPr>
            <p:ph type="pic" idx="3"/>
          </p:nvPr>
        </p:nvSpPr>
        <p:spPr>
          <a:xfrm>
            <a:off x="4578350" y="1600200"/>
            <a:ext cx="4108500" cy="2234100"/>
          </a:xfrm>
          <a:prstGeom prst="rect">
            <a:avLst/>
          </a:prstGeom>
          <a:noFill/>
          <a:ln>
            <a:noFill/>
          </a:ln>
        </p:spPr>
      </p:sp>
      <p:sp>
        <p:nvSpPr>
          <p:cNvPr id="799" name="Shape 7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0" name="Shape 800"/>
          <p:cNvSpPr txBox="1">
            <a:spLocks noGrp="1"/>
          </p:cNvSpPr>
          <p:nvPr>
            <p:ph type="body" idx="1"/>
          </p:nvPr>
        </p:nvSpPr>
        <p:spPr>
          <a:xfrm>
            <a:off x="457200" y="1600200"/>
            <a:ext cx="4038599" cy="4526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1" name="Shape 801"/>
          <p:cNvSpPr txBox="1">
            <a:spLocks noGrp="1"/>
          </p:cNvSpPr>
          <p:nvPr>
            <p:ph type="body" idx="4"/>
          </p:nvPr>
        </p:nvSpPr>
        <p:spPr>
          <a:xfrm>
            <a:off x="4578350" y="5646676"/>
            <a:ext cx="41085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2" name="Shape 802"/>
          <p:cNvSpPr txBox="1">
            <a:spLocks noGrp="1"/>
          </p:cNvSpPr>
          <p:nvPr>
            <p:ph type="body" idx="5"/>
          </p:nvPr>
        </p:nvSpPr>
        <p:spPr>
          <a:xfrm>
            <a:off x="4578350" y="3354830"/>
            <a:ext cx="41085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3" name="Shape 803"/>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804" name="Shape 804"/>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805" name="Shape 805"/>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806" name="Shape 806"/>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wo Images">
    <p:spTree>
      <p:nvGrpSpPr>
        <p:cNvPr id="1" name="Shape 807"/>
        <p:cNvGrpSpPr/>
        <p:nvPr/>
      </p:nvGrpSpPr>
      <p:grpSpPr>
        <a:xfrm>
          <a:off x="0" y="0"/>
          <a:ext cx="0" cy="0"/>
          <a:chOff x="0" y="0"/>
          <a:chExt cx="0" cy="0"/>
        </a:xfrm>
      </p:grpSpPr>
      <p:sp>
        <p:nvSpPr>
          <p:cNvPr id="808" name="Shape 808"/>
          <p:cNvSpPr>
            <a:spLocks noGrp="1"/>
          </p:cNvSpPr>
          <p:nvPr>
            <p:ph type="pic" idx="2"/>
          </p:nvPr>
        </p:nvSpPr>
        <p:spPr>
          <a:xfrm>
            <a:off x="4616450" y="1600200"/>
            <a:ext cx="4070399" cy="4526100"/>
          </a:xfrm>
          <a:prstGeom prst="rect">
            <a:avLst/>
          </a:prstGeom>
          <a:noFill/>
          <a:ln>
            <a:noFill/>
          </a:ln>
        </p:spPr>
      </p:sp>
      <p:sp>
        <p:nvSpPr>
          <p:cNvPr id="809" name="Shape 8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0" name="Shape 810"/>
          <p:cNvSpPr txBox="1">
            <a:spLocks noGrp="1"/>
          </p:cNvSpPr>
          <p:nvPr>
            <p:ph type="body" idx="1"/>
          </p:nvPr>
        </p:nvSpPr>
        <p:spPr>
          <a:xfrm>
            <a:off x="4616450" y="5646676"/>
            <a:ext cx="4070399"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1" name="Shape 811"/>
          <p:cNvSpPr>
            <a:spLocks noGrp="1"/>
          </p:cNvSpPr>
          <p:nvPr>
            <p:ph type="pic" idx="3"/>
          </p:nvPr>
        </p:nvSpPr>
        <p:spPr>
          <a:xfrm>
            <a:off x="457199" y="1600200"/>
            <a:ext cx="4073400" cy="4526100"/>
          </a:xfrm>
          <a:prstGeom prst="rect">
            <a:avLst/>
          </a:prstGeom>
          <a:noFill/>
          <a:ln>
            <a:noFill/>
          </a:ln>
        </p:spPr>
      </p:sp>
      <p:sp>
        <p:nvSpPr>
          <p:cNvPr id="812" name="Shape 812"/>
          <p:cNvSpPr txBox="1">
            <a:spLocks noGrp="1"/>
          </p:cNvSpPr>
          <p:nvPr>
            <p:ph type="body" idx="4"/>
          </p:nvPr>
        </p:nvSpPr>
        <p:spPr>
          <a:xfrm>
            <a:off x="457197" y="5646676"/>
            <a:ext cx="40734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3" name="Shape 813"/>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814" name="Shape 814"/>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815" name="Shape 815"/>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816" name="Shape 816"/>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62"/>
        <p:cNvGrpSpPr/>
        <p:nvPr/>
      </p:nvGrpSpPr>
      <p:grpSpPr>
        <a:xfrm>
          <a:off x="0" y="0"/>
          <a:ext cx="0" cy="0"/>
          <a:chOff x="0" y="0"/>
          <a:chExt cx="0" cy="0"/>
        </a:xfrm>
      </p:grpSpPr>
      <p:sp>
        <p:nvSpPr>
          <p:cNvPr id="63" name="Shape 63"/>
          <p:cNvSpPr/>
          <p:nvPr/>
        </p:nvSpPr>
        <p:spPr>
          <a:xfrm>
            <a:off x="0" y="6330471"/>
            <a:ext cx="9153069" cy="540226"/>
          </a:xfrm>
          <a:prstGeom prst="rect">
            <a:avLst/>
          </a:prstGeom>
          <a:solidFill>
            <a:srgbClr val="23593E"/>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64" name="Shape 64"/>
          <p:cNvSpPr txBox="1"/>
          <p:nvPr/>
        </p:nvSpPr>
        <p:spPr>
          <a:xfrm>
            <a:off x="7571684" y="6483773"/>
            <a:ext cx="1458265" cy="24622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sp>
        <p:nvSpPr>
          <p:cNvPr id="65" name="Shape 65"/>
          <p:cNvSpPr txBox="1">
            <a:spLocks noGrp="1"/>
          </p:cNvSpPr>
          <p:nvPr>
            <p:ph type="title"/>
          </p:nvPr>
        </p:nvSpPr>
        <p:spPr>
          <a:xfrm>
            <a:off x="214313" y="2914650"/>
            <a:ext cx="3675061"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1"/>
          </p:nvPr>
        </p:nvSpPr>
        <p:spPr>
          <a:xfrm>
            <a:off x="4624612" y="1858449"/>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2"/>
          </p:nvPr>
        </p:nvSpPr>
        <p:spPr>
          <a:xfrm>
            <a:off x="7209514" y="1858449"/>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3"/>
          </p:nvPr>
        </p:nvSpPr>
        <p:spPr>
          <a:xfrm>
            <a:off x="4624612" y="2400627"/>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4"/>
          </p:nvPr>
        </p:nvSpPr>
        <p:spPr>
          <a:xfrm>
            <a:off x="7209514" y="2400627"/>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5"/>
          </p:nvPr>
        </p:nvSpPr>
        <p:spPr>
          <a:xfrm>
            <a:off x="4624612" y="2955017"/>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6"/>
          </p:nvPr>
        </p:nvSpPr>
        <p:spPr>
          <a:xfrm>
            <a:off x="7209514" y="2955017"/>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2" name="Shape 72"/>
          <p:cNvSpPr txBox="1">
            <a:spLocks noGrp="1"/>
          </p:cNvSpPr>
          <p:nvPr>
            <p:ph type="body" idx="7"/>
          </p:nvPr>
        </p:nvSpPr>
        <p:spPr>
          <a:xfrm>
            <a:off x="4624612" y="3509407"/>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8"/>
          </p:nvPr>
        </p:nvSpPr>
        <p:spPr>
          <a:xfrm>
            <a:off x="7209514" y="3509407"/>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9"/>
          </p:nvPr>
        </p:nvSpPr>
        <p:spPr>
          <a:xfrm>
            <a:off x="4624612" y="4063798"/>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3"/>
          </p:nvPr>
        </p:nvSpPr>
        <p:spPr>
          <a:xfrm>
            <a:off x="7209514" y="4063798"/>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14"/>
          </p:nvPr>
        </p:nvSpPr>
        <p:spPr>
          <a:xfrm>
            <a:off x="4624612" y="4618185"/>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15"/>
          </p:nvPr>
        </p:nvSpPr>
        <p:spPr>
          <a:xfrm>
            <a:off x="7209514" y="4618185"/>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78" name="Shape 78"/>
          <p:cNvPicPr preferRelativeResize="0"/>
          <p:nvPr/>
        </p:nvPicPr>
        <p:blipFill rotWithShape="1">
          <a:blip r:embed="rId2">
            <a:alphaModFix/>
          </a:blip>
          <a:srcRect/>
          <a:stretch/>
        </p:blipFill>
        <p:spPr>
          <a:xfrm>
            <a:off x="75409" y="6436275"/>
            <a:ext cx="5476304" cy="338159"/>
          </a:xfrm>
          <a:prstGeom prst="rect">
            <a:avLst/>
          </a:prstGeom>
          <a:noFill/>
          <a:ln>
            <a:noFill/>
          </a:ln>
        </p:spPr>
      </p:pic>
      <p:sp>
        <p:nvSpPr>
          <p:cNvPr id="79" name="Shape 79"/>
          <p:cNvSpPr/>
          <p:nvPr/>
        </p:nvSpPr>
        <p:spPr>
          <a:xfrm>
            <a:off x="3542585" y="6519775"/>
            <a:ext cx="1906868" cy="175585"/>
          </a:xfrm>
          <a:prstGeom prst="rect">
            <a:avLst/>
          </a:prstGeom>
          <a:no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Four Images">
    <p:spTree>
      <p:nvGrpSpPr>
        <p:cNvPr id="1" name="Shape 817"/>
        <p:cNvGrpSpPr/>
        <p:nvPr/>
      </p:nvGrpSpPr>
      <p:grpSpPr>
        <a:xfrm>
          <a:off x="0" y="0"/>
          <a:ext cx="0" cy="0"/>
          <a:chOff x="0" y="0"/>
          <a:chExt cx="0" cy="0"/>
        </a:xfrm>
      </p:grpSpPr>
      <p:sp>
        <p:nvSpPr>
          <p:cNvPr id="818" name="Shape 818"/>
          <p:cNvSpPr>
            <a:spLocks noGrp="1"/>
          </p:cNvSpPr>
          <p:nvPr>
            <p:ph type="pic" idx="2"/>
          </p:nvPr>
        </p:nvSpPr>
        <p:spPr>
          <a:xfrm>
            <a:off x="4616450" y="3892046"/>
            <a:ext cx="4070399" cy="2234100"/>
          </a:xfrm>
          <a:prstGeom prst="rect">
            <a:avLst/>
          </a:prstGeom>
          <a:noFill/>
          <a:ln>
            <a:noFill/>
          </a:ln>
        </p:spPr>
      </p:sp>
      <p:sp>
        <p:nvSpPr>
          <p:cNvPr id="819" name="Shape 819"/>
          <p:cNvSpPr>
            <a:spLocks noGrp="1"/>
          </p:cNvSpPr>
          <p:nvPr>
            <p:ph type="pic" idx="3"/>
          </p:nvPr>
        </p:nvSpPr>
        <p:spPr>
          <a:xfrm>
            <a:off x="4616450" y="1600200"/>
            <a:ext cx="4070399" cy="2234100"/>
          </a:xfrm>
          <a:prstGeom prst="rect">
            <a:avLst/>
          </a:prstGeom>
          <a:noFill/>
          <a:ln>
            <a:noFill/>
          </a:ln>
        </p:spPr>
      </p:sp>
      <p:sp>
        <p:nvSpPr>
          <p:cNvPr id="820" name="Shape 820"/>
          <p:cNvSpPr>
            <a:spLocks noGrp="1"/>
          </p:cNvSpPr>
          <p:nvPr>
            <p:ph type="pic" idx="4"/>
          </p:nvPr>
        </p:nvSpPr>
        <p:spPr>
          <a:xfrm>
            <a:off x="457197" y="1600200"/>
            <a:ext cx="4070399" cy="2234100"/>
          </a:xfrm>
          <a:prstGeom prst="rect">
            <a:avLst/>
          </a:prstGeom>
          <a:noFill/>
          <a:ln>
            <a:noFill/>
          </a:ln>
        </p:spPr>
      </p:sp>
      <p:sp>
        <p:nvSpPr>
          <p:cNvPr id="821" name="Shape 821"/>
          <p:cNvSpPr>
            <a:spLocks noGrp="1"/>
          </p:cNvSpPr>
          <p:nvPr>
            <p:ph type="pic" idx="5"/>
          </p:nvPr>
        </p:nvSpPr>
        <p:spPr>
          <a:xfrm>
            <a:off x="460372" y="3892046"/>
            <a:ext cx="4070399" cy="2234100"/>
          </a:xfrm>
          <a:prstGeom prst="rect">
            <a:avLst/>
          </a:prstGeom>
          <a:noFill/>
          <a:ln>
            <a:noFill/>
          </a:ln>
        </p:spPr>
      </p:sp>
      <p:sp>
        <p:nvSpPr>
          <p:cNvPr id="822" name="Shape 8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3" name="Shape 823"/>
          <p:cNvSpPr txBox="1">
            <a:spLocks noGrp="1"/>
          </p:cNvSpPr>
          <p:nvPr>
            <p:ph type="body" idx="1"/>
          </p:nvPr>
        </p:nvSpPr>
        <p:spPr>
          <a:xfrm>
            <a:off x="4616450" y="5646676"/>
            <a:ext cx="4070399"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4" name="Shape 824"/>
          <p:cNvSpPr txBox="1">
            <a:spLocks noGrp="1"/>
          </p:cNvSpPr>
          <p:nvPr>
            <p:ph type="body" idx="6"/>
          </p:nvPr>
        </p:nvSpPr>
        <p:spPr>
          <a:xfrm>
            <a:off x="457197" y="5646676"/>
            <a:ext cx="40734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5" name="Shape 825"/>
          <p:cNvSpPr txBox="1">
            <a:spLocks noGrp="1"/>
          </p:cNvSpPr>
          <p:nvPr>
            <p:ph type="body" idx="7"/>
          </p:nvPr>
        </p:nvSpPr>
        <p:spPr>
          <a:xfrm>
            <a:off x="4616450" y="3354830"/>
            <a:ext cx="4070399"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6" name="Shape 826"/>
          <p:cNvSpPr txBox="1">
            <a:spLocks noGrp="1"/>
          </p:cNvSpPr>
          <p:nvPr>
            <p:ph type="body" idx="8"/>
          </p:nvPr>
        </p:nvSpPr>
        <p:spPr>
          <a:xfrm>
            <a:off x="454022" y="3354830"/>
            <a:ext cx="4073400" cy="479399"/>
          </a:xfrm>
          <a:prstGeom prst="rect">
            <a:avLst/>
          </a:prstGeom>
          <a:solidFill>
            <a:srgbClr val="FFFFFF">
              <a:alpha val="47840"/>
            </a:srgbClr>
          </a:solidFill>
          <a:ln>
            <a:noFill/>
          </a:ln>
        </p:spPr>
        <p:txBody>
          <a:bodyPr lIns="91425" tIns="91425" rIns="91425" bIns="91425" anchor="ctr" anchorCtr="0"/>
          <a:lstStyle>
            <a:lvl1pPr marL="0" indent="0" algn="ctr" rtl="0">
              <a:spcBef>
                <a:spcPts val="0"/>
              </a:spcBef>
              <a:buClr>
                <a:srgbClr val="3F3F39"/>
              </a:buClr>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7" name="Shape 827"/>
          <p:cNvSpPr/>
          <p:nvPr/>
        </p:nvSpPr>
        <p:spPr>
          <a:xfrm>
            <a:off x="0" y="6330471"/>
            <a:ext cx="9153000" cy="540299"/>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
        <p:nvSpPr>
          <p:cNvPr id="828" name="Shape 828"/>
          <p:cNvSpPr txBox="1"/>
          <p:nvPr/>
        </p:nvSpPr>
        <p:spPr>
          <a:xfrm>
            <a:off x="7571684" y="6483773"/>
            <a:ext cx="1458299" cy="2462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Allerta"/>
              <a:buNone/>
            </a:pPr>
            <a:r>
              <a:rPr lang="en-US" sz="1000" b="0" i="0" u="none" strike="noStrike" cap="none" baseline="0" dirty="0">
                <a:solidFill>
                  <a:srgbClr val="FFFFFF"/>
                </a:solidFill>
                <a:latin typeface="Allerta"/>
                <a:ea typeface="Allerta"/>
                <a:cs typeface="Allerta"/>
                <a:sym typeface="Allerta"/>
              </a:rPr>
              <a:t>PAGE </a:t>
            </a:r>
            <a:fld id="{00000000-1234-1234-1234-123412341234}" type="slidenum">
              <a:rPr lang="en-US" sz="1000" b="0" i="0" u="none" strike="noStrike" cap="none" baseline="0">
                <a:solidFill>
                  <a:srgbClr val="FFFFFF"/>
                </a:solidFill>
                <a:latin typeface="Allerta"/>
                <a:ea typeface="Allerta"/>
                <a:cs typeface="Allerta"/>
                <a:sym typeface="Allerta"/>
              </a:rPr>
              <a:t>‹#›</a:t>
            </a:fld>
            <a:r>
              <a:rPr lang="en-US" sz="1000" b="0" i="0" u="none" strike="noStrike" cap="none" baseline="0" dirty="0">
                <a:solidFill>
                  <a:srgbClr val="FFFFFF"/>
                </a:solidFill>
                <a:latin typeface="Allerta"/>
                <a:ea typeface="Allerta"/>
                <a:cs typeface="Allerta"/>
                <a:sym typeface="Allerta"/>
              </a:rPr>
              <a:t> </a:t>
            </a:r>
          </a:p>
        </p:txBody>
      </p:sp>
      <p:pic>
        <p:nvPicPr>
          <p:cNvPr id="829" name="Shape 829"/>
          <p:cNvPicPr preferRelativeResize="0"/>
          <p:nvPr/>
        </p:nvPicPr>
        <p:blipFill rotWithShape="1">
          <a:blip r:embed="rId2">
            <a:alphaModFix/>
          </a:blip>
          <a:srcRect/>
          <a:stretch/>
        </p:blipFill>
        <p:spPr>
          <a:xfrm>
            <a:off x="75409" y="6436275"/>
            <a:ext cx="5476199" cy="338100"/>
          </a:xfrm>
          <a:prstGeom prst="rect">
            <a:avLst/>
          </a:prstGeom>
          <a:noFill/>
          <a:ln>
            <a:noFill/>
          </a:ln>
        </p:spPr>
      </p:pic>
      <p:sp>
        <p:nvSpPr>
          <p:cNvPr id="830" name="Shape 830"/>
          <p:cNvSpPr/>
          <p:nvPr/>
        </p:nvSpPr>
        <p:spPr>
          <a:xfrm>
            <a:off x="3542585" y="6519775"/>
            <a:ext cx="1906799" cy="175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dirty="0">
              <a:solidFill>
                <a:schemeClr val="lt1"/>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arge Text Box">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434339" y="1219200"/>
            <a:ext cx="8275199" cy="50931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3" name="Shape 833"/>
          <p:cNvSpPr txBox="1">
            <a:spLocks noGrp="1"/>
          </p:cNvSpPr>
          <p:nvPr>
            <p:ph type="title"/>
          </p:nvPr>
        </p:nvSpPr>
        <p:spPr>
          <a:xfrm>
            <a:off x="312715" y="228600"/>
            <a:ext cx="8518499" cy="8381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4" name="Shape 834"/>
          <p:cNvSpPr txBox="1">
            <a:spLocks noGrp="1"/>
          </p:cNvSpPr>
          <p:nvPr>
            <p:ph type="body" idx="2"/>
          </p:nvPr>
        </p:nvSpPr>
        <p:spPr>
          <a:xfrm>
            <a:off x="312715" y="6432514"/>
            <a:ext cx="6934199" cy="304799"/>
          </a:xfrm>
          <a:prstGeom prst="rect">
            <a:avLst/>
          </a:prstGeom>
          <a:noFill/>
          <a:ln>
            <a:noFill/>
          </a:ln>
        </p:spPr>
        <p:txBody>
          <a:bodyPr lIns="91425" tIns="91425" rIns="91425" bIns="91425" anchor="b" anchorCtr="0"/>
          <a:lstStyle>
            <a:lvl1pPr marL="0" indent="0" rtl="0">
              <a:spcBef>
                <a:spcPts val="0"/>
              </a:spcBef>
              <a:buFont typeface="Allert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nts Page 2">
    <p:spTree>
      <p:nvGrpSpPr>
        <p:cNvPr id="1" name="Shape 80"/>
        <p:cNvGrpSpPr/>
        <p:nvPr/>
      </p:nvGrpSpPr>
      <p:grpSpPr>
        <a:xfrm>
          <a:off x="0" y="0"/>
          <a:ext cx="0" cy="0"/>
          <a:chOff x="0" y="0"/>
          <a:chExt cx="0" cy="0"/>
        </a:xfrm>
      </p:grpSpPr>
      <p:pic>
        <p:nvPicPr>
          <p:cNvPr id="81" name="Shape 81"/>
          <p:cNvPicPr preferRelativeResize="0"/>
          <p:nvPr/>
        </p:nvPicPr>
        <p:blipFill rotWithShape="1">
          <a:blip r:embed="rId2">
            <a:alphaModFix/>
          </a:blip>
          <a:srcRect l="15875" t="20272" r="13477"/>
          <a:stretch/>
        </p:blipFill>
        <p:spPr>
          <a:xfrm>
            <a:off x="-1" y="0"/>
            <a:ext cx="9144001" cy="6893054"/>
          </a:xfrm>
          <a:prstGeom prst="rect">
            <a:avLst/>
          </a:prstGeom>
          <a:noFill/>
          <a:ln>
            <a:noFill/>
          </a:ln>
        </p:spPr>
      </p:pic>
      <p:sp>
        <p:nvSpPr>
          <p:cNvPr id="82" name="Shape 82"/>
          <p:cNvSpPr/>
          <p:nvPr/>
        </p:nvSpPr>
        <p:spPr>
          <a:xfrm>
            <a:off x="-1" y="2120455"/>
            <a:ext cx="9144001" cy="3983054"/>
          </a:xfrm>
          <a:prstGeom prst="rect">
            <a:avLst/>
          </a:prstGeom>
          <a:solidFill>
            <a:schemeClr val="lt1">
              <a:alpha val="80000"/>
            </a:scheme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Allerta"/>
              <a:ea typeface="Allerta"/>
              <a:cs typeface="Allerta"/>
              <a:sym typeface="Allerta"/>
            </a:endParaRPr>
          </a:p>
        </p:txBody>
      </p:sp>
      <p:sp>
        <p:nvSpPr>
          <p:cNvPr id="83" name="Shape 83"/>
          <p:cNvSpPr txBox="1">
            <a:spLocks noGrp="1"/>
          </p:cNvSpPr>
          <p:nvPr>
            <p:ph type="title"/>
          </p:nvPr>
        </p:nvSpPr>
        <p:spPr>
          <a:xfrm>
            <a:off x="214313" y="3629025"/>
            <a:ext cx="3675061"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a:off x="4624612" y="2456788"/>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7209514" y="2456788"/>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txBox="1">
            <a:spLocks noGrp="1"/>
          </p:cNvSpPr>
          <p:nvPr>
            <p:ph type="body" idx="3"/>
          </p:nvPr>
        </p:nvSpPr>
        <p:spPr>
          <a:xfrm>
            <a:off x="4624612" y="2998966"/>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body" idx="4"/>
          </p:nvPr>
        </p:nvSpPr>
        <p:spPr>
          <a:xfrm>
            <a:off x="7209514" y="2998966"/>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5"/>
          </p:nvPr>
        </p:nvSpPr>
        <p:spPr>
          <a:xfrm>
            <a:off x="4624612" y="3553357"/>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6"/>
          </p:nvPr>
        </p:nvSpPr>
        <p:spPr>
          <a:xfrm>
            <a:off x="7209514" y="3553357"/>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0" name="Shape 90"/>
          <p:cNvSpPr txBox="1">
            <a:spLocks noGrp="1"/>
          </p:cNvSpPr>
          <p:nvPr>
            <p:ph type="body" idx="7"/>
          </p:nvPr>
        </p:nvSpPr>
        <p:spPr>
          <a:xfrm>
            <a:off x="4624612" y="4107746"/>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1" name="Shape 91"/>
          <p:cNvSpPr txBox="1">
            <a:spLocks noGrp="1"/>
          </p:cNvSpPr>
          <p:nvPr>
            <p:ph type="body" idx="8"/>
          </p:nvPr>
        </p:nvSpPr>
        <p:spPr>
          <a:xfrm>
            <a:off x="7209514" y="4107746"/>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9"/>
          </p:nvPr>
        </p:nvSpPr>
        <p:spPr>
          <a:xfrm>
            <a:off x="4624612" y="4662137"/>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13"/>
          </p:nvPr>
        </p:nvSpPr>
        <p:spPr>
          <a:xfrm>
            <a:off x="7209514" y="4662137"/>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txBox="1">
            <a:spLocks noGrp="1"/>
          </p:cNvSpPr>
          <p:nvPr>
            <p:ph type="body" idx="14"/>
          </p:nvPr>
        </p:nvSpPr>
        <p:spPr>
          <a:xfrm>
            <a:off x="4624612" y="5216525"/>
            <a:ext cx="2444750" cy="539749"/>
          </a:xfrm>
          <a:prstGeom prst="rect">
            <a:avLst/>
          </a:prstGeom>
          <a:noFill/>
          <a:ln>
            <a:noFill/>
          </a:ln>
        </p:spPr>
        <p:txBody>
          <a:bodyPr lIns="91425" tIns="91425" rIns="91425" bIns="91425" anchor="t" anchorCtr="0"/>
          <a:lstStyle>
            <a:lvl1pPr marL="0" indent="0" algn="r"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15"/>
          </p:nvPr>
        </p:nvSpPr>
        <p:spPr>
          <a:xfrm>
            <a:off x="7209514" y="5216525"/>
            <a:ext cx="1447347" cy="539749"/>
          </a:xfrm>
          <a:prstGeom prst="rect">
            <a:avLst/>
          </a:prstGeom>
          <a:noFill/>
          <a:ln>
            <a:noFill/>
          </a:ln>
        </p:spPr>
        <p:txBody>
          <a:bodyPr lIns="91425" tIns="91425" rIns="91425" bIns="91425" anchor="t" anchorCtr="0"/>
          <a:lstStyle>
            <a:lvl1pPr marL="0" indent="0" rtl="0">
              <a:spcBef>
                <a:spcPts val="0"/>
              </a:spcBef>
              <a:buClr>
                <a:srgbClr val="23593E"/>
              </a:buClr>
              <a:buFont typeface="Allerta"/>
              <a:buNone/>
              <a:defRPr/>
            </a:lvl1pPr>
            <a:lvl2pPr marL="457200" indent="0" rtl="0">
              <a:spcBef>
                <a:spcPts val="0"/>
              </a:spcBef>
              <a:buFont typeface="Allerta"/>
              <a:buNone/>
              <a:defRPr/>
            </a:lvl2pPr>
            <a:lvl3pPr marL="914400" indent="0" rtl="0">
              <a:spcBef>
                <a:spcPts val="0"/>
              </a:spcBef>
              <a:buFont typeface="Allerta"/>
              <a:buNone/>
              <a:defRPr/>
            </a:lvl3pPr>
            <a:lvl4pPr marL="1371600" indent="0" rtl="0">
              <a:spcBef>
                <a:spcPts val="0"/>
              </a:spcBef>
              <a:buFont typeface="Allerta"/>
              <a:buNone/>
              <a:defRPr/>
            </a:lvl4pPr>
            <a:lvl5pPr marL="1828800" indent="0" rtl="0">
              <a:spcBef>
                <a:spcPts val="0"/>
              </a:spcBef>
              <a:buFont typeface="Allert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theme" Target="../theme/theme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l" rtl="0">
              <a:spcBef>
                <a:spcPts val="0"/>
              </a:spcBef>
              <a:buClr>
                <a:schemeClr val="dk1"/>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90500" algn="l" rtl="0">
              <a:spcBef>
                <a:spcPts val="480"/>
              </a:spcBef>
              <a:buClr>
                <a:schemeClr val="dk1"/>
              </a:buClr>
              <a:buFont typeface="Arial"/>
              <a:buChar char="•"/>
              <a:defRPr/>
            </a:lvl1pPr>
            <a:lvl2pPr marL="742950" marR="0" indent="-158750" algn="l" rtl="0">
              <a:spcBef>
                <a:spcPts val="400"/>
              </a:spcBef>
              <a:buClr>
                <a:schemeClr val="dk1"/>
              </a:buClr>
              <a:buFont typeface="Arial"/>
              <a:buChar char="–"/>
              <a:defRPr/>
            </a:lvl2pPr>
            <a:lvl3pPr marL="1143000" marR="0" indent="-114300" algn="l" rtl="0">
              <a:spcBef>
                <a:spcPts val="360"/>
              </a:spcBef>
              <a:buClr>
                <a:schemeClr val="dk1"/>
              </a:buClr>
              <a:buFont typeface="Arial"/>
              <a:buChar char="•"/>
              <a:defRPr/>
            </a:lvl3pPr>
            <a:lvl4pPr marL="1600200" marR="0" indent="-127000" algn="l" rtl="0">
              <a:spcBef>
                <a:spcPts val="320"/>
              </a:spcBef>
              <a:buClr>
                <a:schemeClr val="dk1"/>
              </a:buClr>
              <a:buFont typeface="Arial"/>
              <a:buChar char="–"/>
              <a:defRPr/>
            </a:lvl4pPr>
            <a:lvl5pPr marL="2057400" marR="0" indent="-127000" algn="l" rtl="0">
              <a:spcBef>
                <a:spcPts val="32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l" rtl="0">
              <a:spcBef>
                <a:spcPts val="0"/>
              </a:spcBef>
              <a:buClr>
                <a:schemeClr val="dk1"/>
              </a:buClr>
              <a:buFont typeface="Allerta"/>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32" name="Shape 232"/>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indent="-190500" algn="l" rtl="0">
              <a:spcBef>
                <a:spcPts val="480"/>
              </a:spcBef>
              <a:buClr>
                <a:schemeClr val="dk1"/>
              </a:buClr>
              <a:buFont typeface="Arial"/>
              <a:buChar char="•"/>
              <a:defRPr/>
            </a:lvl1pPr>
            <a:lvl2pPr marL="742950" marR="0" indent="-158750" algn="l" rtl="0">
              <a:spcBef>
                <a:spcPts val="400"/>
              </a:spcBef>
              <a:buClr>
                <a:schemeClr val="dk1"/>
              </a:buClr>
              <a:buFont typeface="Arial"/>
              <a:buChar char="–"/>
              <a:defRPr/>
            </a:lvl2pPr>
            <a:lvl3pPr marL="1143000" marR="0" indent="-114300" algn="l" rtl="0">
              <a:spcBef>
                <a:spcPts val="360"/>
              </a:spcBef>
              <a:buClr>
                <a:schemeClr val="dk1"/>
              </a:buClr>
              <a:buFont typeface="Arial"/>
              <a:buChar char="•"/>
              <a:defRPr/>
            </a:lvl3pPr>
            <a:lvl4pPr marL="1600200" marR="0" indent="-127000" algn="l" rtl="0">
              <a:spcBef>
                <a:spcPts val="320"/>
              </a:spcBef>
              <a:buClr>
                <a:schemeClr val="dk1"/>
              </a:buClr>
              <a:buFont typeface="Arial"/>
              <a:buChar char="–"/>
              <a:defRPr/>
            </a:lvl4pPr>
            <a:lvl5pPr marL="2057400" marR="0" indent="-127000" algn="l" rtl="0">
              <a:spcBef>
                <a:spcPts val="32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llerta"/>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13" name="Shape 613"/>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indent="-12700" algn="l" rtl="0">
              <a:lnSpc>
                <a:spcPct val="100000"/>
              </a:lnSpc>
              <a:spcBef>
                <a:spcPts val="480"/>
              </a:spcBef>
              <a:spcAft>
                <a:spcPts val="0"/>
              </a:spcAft>
              <a:buClr>
                <a:schemeClr val="dk1"/>
              </a:buClr>
              <a:buFont typeface="Arial"/>
              <a:buChar char="•"/>
              <a:defRPr/>
            </a:lvl1pPr>
            <a:lvl2pPr marL="742950" marR="0" indent="19050" algn="l" rtl="0">
              <a:lnSpc>
                <a:spcPct val="100000"/>
              </a:lnSpc>
              <a:spcBef>
                <a:spcPts val="400"/>
              </a:spcBef>
              <a:spcAft>
                <a:spcPts val="0"/>
              </a:spcAft>
              <a:buClr>
                <a:schemeClr val="dk1"/>
              </a:buClr>
              <a:buFont typeface="Arial"/>
              <a:buChar char="–"/>
              <a:defRPr/>
            </a:lvl2pPr>
            <a:lvl3pPr marL="1143000" marR="0" indent="63500" algn="l" rtl="0">
              <a:lnSpc>
                <a:spcPct val="100000"/>
              </a:lnSpc>
              <a:spcBef>
                <a:spcPts val="360"/>
              </a:spcBef>
              <a:spcAft>
                <a:spcPts val="0"/>
              </a:spcAft>
              <a:buClr>
                <a:schemeClr val="dk1"/>
              </a:buClr>
              <a:buFont typeface="Arial"/>
              <a:buChar char="•"/>
              <a:defRPr/>
            </a:lvl3pPr>
            <a:lvl4pPr marL="1600200" marR="0" indent="50800" algn="l" rtl="0">
              <a:lnSpc>
                <a:spcPct val="100000"/>
              </a:lnSpc>
              <a:spcBef>
                <a:spcPts val="320"/>
              </a:spcBef>
              <a:spcAft>
                <a:spcPts val="0"/>
              </a:spcAft>
              <a:buClr>
                <a:schemeClr val="dk1"/>
              </a:buClr>
              <a:buFont typeface="Arial"/>
              <a:buChar char="–"/>
              <a:defRPr/>
            </a:lvl4pPr>
            <a:lvl5pPr marL="2057400" marR="0" indent="50800" algn="l" rtl="0">
              <a:lnSpc>
                <a:spcPct val="100000"/>
              </a:lnSpc>
              <a:spcBef>
                <a:spcPts val="320"/>
              </a:spcBef>
              <a:spcAft>
                <a:spcPts val="0"/>
              </a:spcAft>
              <a:buClr>
                <a:schemeClr val="dk1"/>
              </a:buClr>
              <a:buFont typeface="Arial"/>
              <a:buChar char="»"/>
              <a:defRPr/>
            </a:lvl5pPr>
            <a:lvl6pPr marL="2514600" marR="0" indent="76200" algn="l" rtl="0">
              <a:lnSpc>
                <a:spcPct val="100000"/>
              </a:lnSpc>
              <a:spcBef>
                <a:spcPts val="400"/>
              </a:spcBef>
              <a:spcAft>
                <a:spcPts val="0"/>
              </a:spcAft>
              <a:buClr>
                <a:schemeClr val="dk1"/>
              </a:buClr>
              <a:buFont typeface="Arial"/>
              <a:buChar char="•"/>
              <a:defRPr/>
            </a:lvl6pPr>
            <a:lvl7pPr marL="2971800" marR="0" indent="76200" algn="l" rtl="0">
              <a:lnSpc>
                <a:spcPct val="100000"/>
              </a:lnSpc>
              <a:spcBef>
                <a:spcPts val="400"/>
              </a:spcBef>
              <a:spcAft>
                <a:spcPts val="0"/>
              </a:spcAft>
              <a:buClr>
                <a:schemeClr val="dk1"/>
              </a:buClr>
              <a:buFont typeface="Arial"/>
              <a:buChar char="•"/>
              <a:defRPr/>
            </a:lvl7pPr>
            <a:lvl8pPr marL="3429000" marR="0" indent="76200" algn="l" rtl="0">
              <a:lnSpc>
                <a:spcPct val="100000"/>
              </a:lnSpc>
              <a:spcBef>
                <a:spcPts val="400"/>
              </a:spcBef>
              <a:spcAft>
                <a:spcPts val="0"/>
              </a:spcAft>
              <a:buClr>
                <a:schemeClr val="dk1"/>
              </a:buClr>
              <a:buFont typeface="Arial"/>
              <a:buChar char="•"/>
              <a:defRPr/>
            </a:lvl8pPr>
            <a:lvl9pPr marL="3886200" marR="0" indent="76200" algn="l" rtl="0">
              <a:lnSpc>
                <a:spcPct val="100000"/>
              </a:lnSpc>
              <a:spcBef>
                <a:spcPts val="4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ctrTitle"/>
          </p:nvPr>
        </p:nvSpPr>
        <p:spPr>
          <a:xfrm>
            <a:off x="219319" y="2362433"/>
            <a:ext cx="8785850" cy="1470024"/>
          </a:xfrm>
          <a:prstGeom prst="rect">
            <a:avLst/>
          </a:prstGeom>
          <a:noFill/>
          <a:ln>
            <a:noFill/>
          </a:ln>
        </p:spPr>
        <p:txBody>
          <a:bodyPr lIns="91425" tIns="45700" rIns="91425" bIns="45700" anchor="ctr" anchorCtr="0">
            <a:noAutofit/>
          </a:bodyPr>
          <a:lstStyle/>
          <a:p>
            <a:pPr marL="0" marR="0" lvl="0" indent="0" algn="l" rtl="0">
              <a:spcBef>
                <a:spcPts val="0"/>
              </a:spcBef>
              <a:buClr>
                <a:srgbClr val="FFFFFF"/>
              </a:buClr>
              <a:buSzPct val="25000"/>
              <a:buFont typeface="Allerta"/>
              <a:buNone/>
            </a:pPr>
            <a:r>
              <a:rPr lang="en-US" sz="3200" dirty="0">
                <a:solidFill>
                  <a:schemeClr val="lt1"/>
                </a:solidFill>
                <a:latin typeface="Lucida Sans" panose="020B0602030504020204" pitchFamily="34" charset="0"/>
                <a:ea typeface="Allerta"/>
                <a:cs typeface="Allerta"/>
                <a:sym typeface="Allerta"/>
              </a:rPr>
              <a:t>Reviewing Using the Instructional Materials Evaluation Tool:  Mathematics</a:t>
            </a:r>
          </a:p>
        </p:txBody>
      </p:sp>
      <p:sp>
        <p:nvSpPr>
          <p:cNvPr id="226" name="Shape 226"/>
          <p:cNvSpPr txBox="1">
            <a:spLocks noGrp="1"/>
          </p:cNvSpPr>
          <p:nvPr>
            <p:ph type="subTitle" idx="1"/>
          </p:nvPr>
        </p:nvSpPr>
        <p:spPr>
          <a:xfrm>
            <a:off x="219316" y="3835562"/>
            <a:ext cx="8785851" cy="792405"/>
          </a:xfrm>
          <a:prstGeom prst="rect">
            <a:avLst/>
          </a:prstGeom>
          <a:noFill/>
          <a:ln>
            <a:noFill/>
          </a:ln>
        </p:spPr>
        <p:txBody>
          <a:bodyPr lIns="91425" tIns="45700" rIns="91425" bIns="45700" anchor="t" anchorCtr="0">
            <a:noAutofit/>
          </a:bodyPr>
          <a:lstStyle/>
          <a:p>
            <a:pPr marL="0" marR="0" lvl="0" indent="0" algn="l" rtl="0">
              <a:spcBef>
                <a:spcPts val="0"/>
              </a:spcBef>
              <a:buClr>
                <a:srgbClr val="24593B"/>
              </a:buClr>
              <a:buSzPct val="25000"/>
              <a:buFont typeface="Arial"/>
              <a:buNone/>
            </a:pPr>
            <a:r>
              <a:rPr lang="en-US" sz="2400" dirty="0">
                <a:solidFill>
                  <a:srgbClr val="24593B"/>
                </a:solidFill>
                <a:latin typeface="Lucida Sans" panose="020B0602030504020204" pitchFamily="34" charset="0"/>
                <a:ea typeface="Allerta"/>
                <a:cs typeface="Allerta"/>
                <a:sym typeface="Allerta"/>
              </a:rPr>
              <a:t>Module 101: Focus and Coherence </a:t>
            </a:r>
          </a:p>
          <a:p>
            <a:pPr marL="0" marR="0" lvl="0" indent="0" algn="l" rtl="0">
              <a:spcBef>
                <a:spcPts val="0"/>
              </a:spcBef>
              <a:buClr>
                <a:srgbClr val="24593B"/>
              </a:buClr>
              <a:buSzPct val="25000"/>
              <a:buFont typeface="Arial"/>
              <a:buNone/>
            </a:pPr>
            <a:r>
              <a:rPr lang="en-US" sz="2400" dirty="0">
                <a:solidFill>
                  <a:srgbClr val="24593B"/>
                </a:solidFill>
                <a:latin typeface="Lucida Sans" panose="020B0602030504020204" pitchFamily="34" charset="0"/>
                <a:ea typeface="Allerta"/>
                <a:cs typeface="Allerta"/>
                <a:sym typeface="Allerta"/>
              </a:rPr>
              <a:t>(Non-Negotiable Criteria 1 and 2)</a:t>
            </a:r>
          </a:p>
        </p:txBody>
      </p:sp>
      <p:sp>
        <p:nvSpPr>
          <p:cNvPr id="4" name="TextBox 3"/>
          <p:cNvSpPr txBox="1"/>
          <p:nvPr/>
        </p:nvSpPr>
        <p:spPr>
          <a:xfrm>
            <a:off x="5431293" y="4466534"/>
            <a:ext cx="3495368" cy="400110"/>
          </a:xfrm>
          <a:prstGeom prst="rect">
            <a:avLst/>
          </a:prstGeom>
          <a:noFill/>
        </p:spPr>
        <p:txBody>
          <a:bodyPr wrap="square" rtlCol="0">
            <a:spAutoFit/>
          </a:bodyPr>
          <a:lstStyle/>
          <a:p>
            <a:pPr algn="r"/>
            <a:r>
              <a:rPr lang="en-US" sz="2000" b="1" dirty="0">
                <a:solidFill>
                  <a:srgbClr val="3F3F39"/>
                </a:solidFill>
                <a:latin typeface="Lucida Sans" panose="020B0602030504020204" pitchFamily="34" charset="0"/>
              </a:rPr>
              <a:t>www.achievethecore.org</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p:nvPr/>
        </p:nvSpPr>
        <p:spPr>
          <a:xfrm>
            <a:off x="438150" y="463550"/>
            <a:ext cx="8412162" cy="544513"/>
          </a:xfrm>
          <a:prstGeom prst="rect">
            <a:avLst/>
          </a:prstGeom>
          <a:noFill/>
          <a:ln>
            <a:noFill/>
          </a:ln>
        </p:spPr>
        <p:txBody>
          <a:bodyPr lIns="91425" tIns="45700" rIns="91425" bIns="45700" anchor="ctr" anchorCtr="0">
            <a:noAutofit/>
          </a:bodyPr>
          <a:lstStyle/>
          <a:p>
            <a:pPr marL="0" marR="0" lvl="0" indent="0" algn="l" rtl="0">
              <a:lnSpc>
                <a:spcPct val="115000"/>
              </a:lnSpc>
              <a:spcBef>
                <a:spcPts val="0"/>
              </a:spcBef>
              <a:buSzPct val="25000"/>
              <a:buNone/>
            </a:pPr>
            <a:r>
              <a:rPr lang="en-US" sz="2800" b="0" i="0" u="none" strike="noStrike" cap="none" baseline="0" dirty="0">
                <a:solidFill>
                  <a:srgbClr val="3F3F39"/>
                </a:solidFill>
                <a:latin typeface="Lucida Sans" panose="020B0602030504020204" pitchFamily="34" charset="0"/>
                <a:ea typeface="Allerta"/>
                <a:cs typeface="Allerta"/>
                <a:sym typeface="Allerta"/>
              </a:rPr>
              <a:t>The CCSS Requires Three Shifts in Mathematics</a:t>
            </a:r>
          </a:p>
        </p:txBody>
      </p:sp>
      <p:sp>
        <p:nvSpPr>
          <p:cNvPr id="513" name="Shape 513"/>
          <p:cNvSpPr txBox="1"/>
          <p:nvPr/>
        </p:nvSpPr>
        <p:spPr>
          <a:xfrm>
            <a:off x="1159590" y="1593056"/>
            <a:ext cx="7103932" cy="3949085"/>
          </a:xfrm>
          <a:prstGeom prst="rect">
            <a:avLst/>
          </a:prstGeom>
          <a:noFill/>
          <a:ln>
            <a:noFill/>
          </a:ln>
        </p:spPr>
        <p:txBody>
          <a:bodyPr lIns="91425" tIns="45700" rIns="91425" bIns="45700" anchor="t" anchorCtr="0">
            <a:noAutofit/>
          </a:bodyPr>
          <a:lstStyle/>
          <a:p>
            <a:pPr marL="514350" marR="0" lvl="0" indent="-514350" algn="l" rtl="0">
              <a:lnSpc>
                <a:spcPct val="114000"/>
              </a:lnSpc>
              <a:spcBef>
                <a:spcPts val="0"/>
              </a:spcBef>
              <a:spcAft>
                <a:spcPts val="0"/>
              </a:spcAft>
              <a:buClr>
                <a:srgbClr val="000000"/>
              </a:buClr>
              <a:buSzPct val="100000"/>
              <a:buFont typeface="Arial"/>
              <a:buAutoNum type="arabicPeriod"/>
            </a:pPr>
            <a:r>
              <a:rPr lang="en-US" sz="2400" b="1" i="0" u="none" strike="noStrike" cap="none" baseline="0" dirty="0">
                <a:solidFill>
                  <a:srgbClr val="25A469"/>
                </a:solidFill>
                <a:latin typeface="Lucida Sans" panose="020B0602030504020204" pitchFamily="34" charset="0"/>
                <a:ea typeface="Calibri"/>
                <a:cs typeface="Calibri"/>
                <a:sym typeface="Calibri"/>
                <a:rtl val="0"/>
              </a:rPr>
              <a:t>Focus:  </a:t>
            </a:r>
            <a:r>
              <a:rPr lang="en-US" sz="2400" b="0" i="1" u="none" strike="noStrike" cap="none" baseline="0" dirty="0">
                <a:latin typeface="Lucida Sans" panose="020B0602030504020204" pitchFamily="34" charset="0"/>
                <a:ea typeface="Calibri"/>
                <a:cs typeface="Calibri"/>
                <a:sym typeface="Calibri"/>
                <a:rtl val="0"/>
              </a:rPr>
              <a:t>Focus</a:t>
            </a:r>
            <a:r>
              <a:rPr lang="en-US" sz="2400" b="0" i="0" u="none" strike="noStrike" cap="none" baseline="0" dirty="0">
                <a:latin typeface="Lucida Sans" panose="020B0602030504020204" pitchFamily="34" charset="0"/>
                <a:ea typeface="Calibri"/>
                <a:cs typeface="Calibri"/>
                <a:sym typeface="Calibri"/>
                <a:rtl val="0"/>
              </a:rPr>
              <a:t> strongly where the Standards focus.</a:t>
            </a:r>
          </a:p>
          <a:p>
            <a:pPr marL="514350" marR="0" lvl="0" indent="-514350" algn="l" rtl="0">
              <a:lnSpc>
                <a:spcPct val="114000"/>
              </a:lnSpc>
              <a:spcBef>
                <a:spcPts val="1200"/>
              </a:spcBef>
              <a:spcAft>
                <a:spcPts val="0"/>
              </a:spcAft>
              <a:buClr>
                <a:srgbClr val="000000"/>
              </a:buClr>
              <a:buSzPct val="100000"/>
              <a:buFont typeface="Arial"/>
              <a:buAutoNum type="arabicPeriod"/>
            </a:pPr>
            <a:r>
              <a:rPr lang="en-US" sz="2400" b="1" i="0" u="none" strike="noStrike" cap="none" baseline="0" dirty="0">
                <a:solidFill>
                  <a:srgbClr val="25A469"/>
                </a:solidFill>
                <a:latin typeface="Lucida Sans" panose="020B0602030504020204" pitchFamily="34" charset="0"/>
                <a:ea typeface="Calibri"/>
                <a:cs typeface="Calibri"/>
                <a:sym typeface="Calibri"/>
                <a:rtl val="0"/>
              </a:rPr>
              <a:t>Coherence</a:t>
            </a:r>
            <a:r>
              <a:rPr lang="en-US" sz="2400" b="0" i="0" u="none" strike="noStrike" cap="none" baseline="0" dirty="0">
                <a:solidFill>
                  <a:srgbClr val="25A469"/>
                </a:solidFill>
                <a:latin typeface="Lucida Sans" panose="020B0602030504020204" pitchFamily="34" charset="0"/>
                <a:ea typeface="Calibri"/>
                <a:cs typeface="Calibri"/>
                <a:sym typeface="Calibri"/>
                <a:rtl val="0"/>
              </a:rPr>
              <a:t>: </a:t>
            </a:r>
            <a:r>
              <a:rPr lang="en-US" sz="2400" b="0" i="1" u="none" strike="noStrike" cap="none" baseline="0" dirty="0">
                <a:solidFill>
                  <a:srgbClr val="262626"/>
                </a:solidFill>
                <a:latin typeface="Lucida Sans" panose="020B0602030504020204" pitchFamily="34" charset="0"/>
                <a:ea typeface="Calibri"/>
                <a:cs typeface="Calibri"/>
                <a:sym typeface="Calibri"/>
                <a:rtl val="0"/>
              </a:rPr>
              <a:t>Think</a:t>
            </a:r>
            <a:r>
              <a:rPr lang="en-US" sz="2400" b="0" i="0" u="none" strike="noStrike" cap="none" baseline="0" dirty="0">
                <a:solidFill>
                  <a:srgbClr val="262626"/>
                </a:solidFill>
                <a:latin typeface="Lucida Sans" panose="020B0602030504020204" pitchFamily="34" charset="0"/>
                <a:ea typeface="Calibri"/>
                <a:cs typeface="Calibri"/>
                <a:sym typeface="Calibri"/>
                <a:rtl val="0"/>
              </a:rPr>
              <a:t> across grades, and </a:t>
            </a:r>
            <a:r>
              <a:rPr lang="en-US" sz="2400" b="0" i="1" u="none" strike="noStrike" cap="none" baseline="0" dirty="0">
                <a:solidFill>
                  <a:srgbClr val="262626"/>
                </a:solidFill>
                <a:latin typeface="Lucida Sans" panose="020B0602030504020204" pitchFamily="34" charset="0"/>
                <a:ea typeface="Calibri"/>
                <a:cs typeface="Calibri"/>
                <a:sym typeface="Calibri"/>
                <a:rtl val="0"/>
              </a:rPr>
              <a:t>link</a:t>
            </a:r>
            <a:r>
              <a:rPr lang="en-US" sz="2400" b="1" i="0" u="none" strike="noStrike" cap="none" baseline="0" dirty="0">
                <a:solidFill>
                  <a:srgbClr val="262626"/>
                </a:solidFill>
                <a:latin typeface="Lucida Sans" panose="020B0602030504020204" pitchFamily="34" charset="0"/>
                <a:ea typeface="Calibri"/>
                <a:cs typeface="Calibri"/>
                <a:sym typeface="Calibri"/>
                <a:rtl val="0"/>
              </a:rPr>
              <a:t> </a:t>
            </a:r>
            <a:r>
              <a:rPr lang="en-US" sz="2400" b="0" i="0" u="none" strike="noStrike" cap="none" baseline="0" dirty="0">
                <a:solidFill>
                  <a:srgbClr val="262626"/>
                </a:solidFill>
                <a:latin typeface="Lucida Sans" panose="020B0602030504020204" pitchFamily="34" charset="0"/>
                <a:ea typeface="Calibri"/>
                <a:cs typeface="Calibri"/>
                <a:sym typeface="Calibri"/>
                <a:rtl val="0"/>
              </a:rPr>
              <a:t>to major topics within grades. </a:t>
            </a:r>
          </a:p>
          <a:p>
            <a:pPr marL="514350" marR="0" lvl="0" indent="-514350" algn="l" rtl="0">
              <a:lnSpc>
                <a:spcPct val="114000"/>
              </a:lnSpc>
              <a:spcBef>
                <a:spcPts val="1200"/>
              </a:spcBef>
              <a:spcAft>
                <a:spcPts val="0"/>
              </a:spcAft>
              <a:buClr>
                <a:srgbClr val="000000"/>
              </a:buClr>
              <a:buSzPct val="100000"/>
              <a:buFont typeface="Arial"/>
              <a:buAutoNum type="arabicPeriod"/>
            </a:pPr>
            <a:r>
              <a:rPr lang="en-US" sz="2400" b="1" i="0" u="none" strike="noStrike" cap="none" baseline="0" dirty="0">
                <a:solidFill>
                  <a:srgbClr val="25A469"/>
                </a:solidFill>
                <a:latin typeface="Lucida Sans" panose="020B0602030504020204" pitchFamily="34" charset="0"/>
                <a:ea typeface="Calibri"/>
                <a:cs typeface="Calibri"/>
                <a:sym typeface="Calibri"/>
                <a:rtl val="0"/>
              </a:rPr>
              <a:t>Rigor: </a:t>
            </a:r>
            <a:r>
              <a:rPr lang="en-US" sz="2400" b="0" i="0" u="none" strike="noStrike" cap="none" baseline="0" dirty="0">
                <a:solidFill>
                  <a:srgbClr val="262626"/>
                </a:solidFill>
                <a:latin typeface="Lucida Sans" panose="020B0602030504020204" pitchFamily="34" charset="0"/>
                <a:ea typeface="Calibri"/>
                <a:cs typeface="Calibri"/>
                <a:sym typeface="Calibri"/>
                <a:rtl val="0"/>
              </a:rPr>
              <a:t>In major topics, pursue conceptual</a:t>
            </a:r>
            <a:r>
              <a:rPr lang="en-US" sz="2400" b="1" i="0" u="none" strike="noStrike" cap="none" baseline="0" dirty="0">
                <a:solidFill>
                  <a:srgbClr val="262626"/>
                </a:solidFill>
                <a:latin typeface="Lucida Sans" panose="020B0602030504020204" pitchFamily="34" charset="0"/>
                <a:ea typeface="Calibri"/>
                <a:cs typeface="Calibri"/>
                <a:sym typeface="Calibri"/>
                <a:rtl val="0"/>
              </a:rPr>
              <a:t> </a:t>
            </a:r>
            <a:r>
              <a:rPr lang="en-US" sz="2400" b="0" i="1" u="none" strike="noStrike" cap="none" baseline="0" dirty="0">
                <a:solidFill>
                  <a:srgbClr val="262626"/>
                </a:solidFill>
                <a:latin typeface="Lucida Sans" panose="020B0602030504020204" pitchFamily="34" charset="0"/>
                <a:ea typeface="Calibri"/>
                <a:cs typeface="Calibri"/>
                <a:sym typeface="Calibri"/>
                <a:rtl val="0"/>
              </a:rPr>
              <a:t>understanding, </a:t>
            </a:r>
            <a:r>
              <a:rPr lang="en-US" sz="2400" b="0" i="0" u="none" strike="noStrike" cap="none" baseline="0" dirty="0">
                <a:solidFill>
                  <a:srgbClr val="262626"/>
                </a:solidFill>
                <a:latin typeface="Lucida Sans" panose="020B0602030504020204" pitchFamily="34" charset="0"/>
                <a:ea typeface="Calibri"/>
                <a:cs typeface="Calibri"/>
                <a:sym typeface="Calibri"/>
                <a:rtl val="0"/>
              </a:rPr>
              <a:t>procedural skill and </a:t>
            </a:r>
            <a:r>
              <a:rPr lang="en-US" sz="2400" b="0" i="1" u="none" strike="noStrike" cap="none" baseline="0" dirty="0">
                <a:solidFill>
                  <a:srgbClr val="262626"/>
                </a:solidFill>
                <a:latin typeface="Lucida Sans" panose="020B0602030504020204" pitchFamily="34" charset="0"/>
                <a:ea typeface="Calibri"/>
                <a:cs typeface="Calibri"/>
                <a:sym typeface="Calibri"/>
                <a:rtl val="0"/>
              </a:rPr>
              <a:t>fluency</a:t>
            </a:r>
            <a:r>
              <a:rPr lang="en-US" sz="2400" b="0" i="0" u="none" strike="noStrike" cap="none" baseline="0" dirty="0">
                <a:solidFill>
                  <a:srgbClr val="262626"/>
                </a:solidFill>
                <a:latin typeface="Lucida Sans" panose="020B0602030504020204" pitchFamily="34" charset="0"/>
                <a:ea typeface="Calibri"/>
                <a:cs typeface="Calibri"/>
                <a:sym typeface="Calibri"/>
                <a:rtl val="0"/>
              </a:rPr>
              <a:t>,</a:t>
            </a:r>
            <a:r>
              <a:rPr lang="en-US" sz="2400" b="1" i="0" u="none" strike="noStrike" cap="none" baseline="0" dirty="0">
                <a:solidFill>
                  <a:srgbClr val="262626"/>
                </a:solidFill>
                <a:latin typeface="Lucida Sans" panose="020B0602030504020204" pitchFamily="34" charset="0"/>
                <a:ea typeface="Calibri"/>
                <a:cs typeface="Calibri"/>
                <a:sym typeface="Calibri"/>
                <a:rtl val="0"/>
              </a:rPr>
              <a:t> </a:t>
            </a:r>
            <a:r>
              <a:rPr lang="en-US" sz="2400" b="0" i="0" u="none" strike="noStrike" cap="none" baseline="0" dirty="0">
                <a:solidFill>
                  <a:srgbClr val="262626"/>
                </a:solidFill>
                <a:latin typeface="Lucida Sans" panose="020B0602030504020204" pitchFamily="34" charset="0"/>
                <a:ea typeface="Calibri"/>
                <a:cs typeface="Calibri"/>
                <a:sym typeface="Calibri"/>
                <a:rtl val="0"/>
              </a:rPr>
              <a:t>and</a:t>
            </a:r>
            <a:r>
              <a:rPr lang="en-US" sz="2400" b="1" i="0" u="none" strike="noStrike" cap="none" baseline="0" dirty="0">
                <a:solidFill>
                  <a:srgbClr val="262626"/>
                </a:solidFill>
                <a:latin typeface="Lucida Sans" panose="020B0602030504020204" pitchFamily="34" charset="0"/>
                <a:ea typeface="Calibri"/>
                <a:cs typeface="Calibri"/>
                <a:sym typeface="Calibri"/>
                <a:rtl val="0"/>
              </a:rPr>
              <a:t> </a:t>
            </a:r>
            <a:r>
              <a:rPr lang="en-US" sz="2400" b="0" i="1" u="none" strike="noStrike" cap="none" baseline="0" dirty="0">
                <a:solidFill>
                  <a:srgbClr val="262626"/>
                </a:solidFill>
                <a:latin typeface="Lucida Sans" panose="020B0602030504020204" pitchFamily="34" charset="0"/>
                <a:ea typeface="Calibri"/>
                <a:cs typeface="Calibri"/>
                <a:sym typeface="Calibri"/>
                <a:rtl val="0"/>
              </a:rPr>
              <a:t>application.</a:t>
            </a:r>
          </a:p>
        </p:txBody>
      </p:sp>
      <p:pic>
        <p:nvPicPr>
          <p:cNvPr id="514" name="Shape 514"/>
          <p:cNvPicPr preferRelativeResize="0"/>
          <p:nvPr/>
        </p:nvPicPr>
        <p:blipFill rotWithShape="1">
          <a:blip r:embed="rId3">
            <a:alphaModFix/>
          </a:blip>
          <a:srcRect/>
          <a:stretch/>
        </p:blipFill>
        <p:spPr>
          <a:xfrm>
            <a:off x="473791" y="1593056"/>
            <a:ext cx="628649" cy="642938"/>
          </a:xfrm>
          <a:prstGeom prst="rect">
            <a:avLst/>
          </a:prstGeom>
          <a:noFill/>
          <a:ln>
            <a:noFill/>
          </a:ln>
        </p:spPr>
      </p:pic>
      <p:pic>
        <p:nvPicPr>
          <p:cNvPr id="515" name="Shape 515"/>
          <p:cNvPicPr preferRelativeResize="0"/>
          <p:nvPr/>
        </p:nvPicPr>
        <p:blipFill rotWithShape="1">
          <a:blip r:embed="rId4">
            <a:alphaModFix/>
          </a:blip>
          <a:srcRect/>
          <a:stretch/>
        </p:blipFill>
        <p:spPr>
          <a:xfrm>
            <a:off x="454740" y="2582928"/>
            <a:ext cx="666749" cy="692149"/>
          </a:xfrm>
          <a:prstGeom prst="rect">
            <a:avLst/>
          </a:prstGeom>
          <a:noFill/>
          <a:ln>
            <a:noFill/>
          </a:ln>
        </p:spPr>
      </p:pic>
      <p:pic>
        <p:nvPicPr>
          <p:cNvPr id="516" name="Shape 516"/>
          <p:cNvPicPr preferRelativeResize="0"/>
          <p:nvPr/>
        </p:nvPicPr>
        <p:blipFill rotWithShape="1">
          <a:blip r:embed="rId5">
            <a:alphaModFix/>
          </a:blip>
          <a:srcRect/>
          <a:stretch/>
        </p:blipFill>
        <p:spPr>
          <a:xfrm>
            <a:off x="473791" y="3717527"/>
            <a:ext cx="685799" cy="61594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endParaRPr lang="en-US" sz="2800" dirty="0">
              <a:solidFill>
                <a:srgbClr val="3F3F39"/>
              </a:solidFill>
              <a:latin typeface="Lucida Sans" panose="020B0602030504020204" pitchFamily="34" charset="0"/>
            </a:endParaRPr>
          </a:p>
        </p:txBody>
      </p:sp>
      <p:sp>
        <p:nvSpPr>
          <p:cNvPr id="3" name="Text Placeholder 2"/>
          <p:cNvSpPr>
            <a:spLocks noGrp="1"/>
          </p:cNvSpPr>
          <p:nvPr>
            <p:ph type="body" idx="1"/>
          </p:nvPr>
        </p:nvSpPr>
        <p:spPr>
          <a:xfrm>
            <a:off x="483870" y="1600199"/>
            <a:ext cx="8229600" cy="4525963"/>
          </a:xfrm>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99" y="1600199"/>
            <a:ext cx="6788945" cy="4525963"/>
          </a:xfrm>
          <a:prstGeom prst="rect">
            <a:avLst/>
          </a:prstGeom>
        </p:spPr>
      </p:pic>
      <p:pic>
        <p:nvPicPr>
          <p:cNvPr id="5" name="Shape 514"/>
          <p:cNvPicPr preferRelativeResize="0"/>
          <p:nvPr/>
        </p:nvPicPr>
        <p:blipFill rotWithShape="1">
          <a:blip r:embed="rId4">
            <a:alphaModFix/>
          </a:blip>
          <a:srcRect/>
          <a:stretch/>
        </p:blipFill>
        <p:spPr>
          <a:xfrm>
            <a:off x="483870" y="297496"/>
            <a:ext cx="1047750" cy="1143001"/>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llerta"/>
              <a:buNone/>
            </a:pPr>
            <a:r>
              <a:rPr lang="en-US" sz="2800" i="0" u="none" strike="noStrike" cap="none" baseline="0" dirty="0">
                <a:solidFill>
                  <a:srgbClr val="3F3F39"/>
                </a:solidFill>
                <a:latin typeface="Lucida Sans" panose="020B0602030504020204" pitchFamily="34" charset="0"/>
                <a:sym typeface="Arial"/>
              </a:rPr>
              <a:t>Shift </a:t>
            </a:r>
            <a:r>
              <a:rPr lang="en-US" sz="2800" dirty="0">
                <a:solidFill>
                  <a:srgbClr val="3F3F39"/>
                </a:solidFill>
                <a:latin typeface="Lucida Sans" panose="020B0602030504020204" pitchFamily="34" charset="0"/>
              </a:rPr>
              <a:t>1</a:t>
            </a:r>
            <a:r>
              <a:rPr lang="en-US" sz="2800" i="0" u="none" strike="noStrike" cap="none" baseline="0" dirty="0">
                <a:solidFill>
                  <a:srgbClr val="3F3F39"/>
                </a:solidFill>
                <a:latin typeface="Lucida Sans" panose="020B0602030504020204" pitchFamily="34" charset="0"/>
                <a:sym typeface="Arial"/>
              </a:rPr>
              <a:t>: </a:t>
            </a:r>
            <a:r>
              <a:rPr lang="en-US" sz="2800" dirty="0">
                <a:solidFill>
                  <a:srgbClr val="3F3F39"/>
                </a:solidFill>
                <a:latin typeface="Lucida Sans" panose="020B0602030504020204" pitchFamily="34" charset="0"/>
              </a:rPr>
              <a:t>Focus</a:t>
            </a:r>
          </a:p>
        </p:txBody>
      </p:sp>
      <p:sp>
        <p:nvSpPr>
          <p:cNvPr id="530" name="Shape 530"/>
          <p:cNvSpPr/>
          <p:nvPr/>
        </p:nvSpPr>
        <p:spPr>
          <a:xfrm>
            <a:off x="349840" y="2438400"/>
            <a:ext cx="2760599" cy="2077499"/>
          </a:xfrm>
          <a:prstGeom prst="homePlate">
            <a:avLst>
              <a:gd name="adj" fmla="val 50000"/>
            </a:avLst>
          </a:prstGeom>
          <a:noFill/>
          <a:ln w="25400"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dirty="0">
                <a:solidFill>
                  <a:schemeClr val="dk1"/>
                </a:solidFill>
                <a:latin typeface="Lucida Sans" panose="020B0602030504020204" pitchFamily="34" charset="0"/>
              </a:rPr>
              <a:t>Focus strongly where the Standards focus</a:t>
            </a:r>
          </a:p>
        </p:txBody>
      </p:sp>
      <p:sp>
        <p:nvSpPr>
          <p:cNvPr id="531" name="Shape 531"/>
          <p:cNvSpPr/>
          <p:nvPr/>
        </p:nvSpPr>
        <p:spPr>
          <a:xfrm>
            <a:off x="3429001" y="1193607"/>
            <a:ext cx="5257799" cy="4567083"/>
          </a:xfrm>
          <a:prstGeom prst="rect">
            <a:avLst/>
          </a:prstGeom>
          <a:solidFill>
            <a:schemeClr val="lt1"/>
          </a:solidFill>
          <a:ln w="25400" cap="flat" cmpd="sng">
            <a:solidFill>
              <a:srgbClr val="25A469"/>
            </a:solidFill>
            <a:prstDash val="solid"/>
            <a:round/>
            <a:headEnd type="none" w="med" len="med"/>
            <a:tailEnd type="none" w="med" len="med"/>
          </a:ln>
        </p:spPr>
        <p:txBody>
          <a:bodyPr lIns="91425" tIns="45700" rIns="91425" bIns="45700" anchor="t" anchorCtr="0">
            <a:noAutofit/>
          </a:bodyPr>
          <a:lstStyle/>
          <a:p>
            <a:pPr marL="285750" lvl="0" indent="-285750" rtl="0">
              <a:lnSpc>
                <a:spcPct val="114000"/>
              </a:lnSpc>
              <a:spcBef>
                <a:spcPts val="0"/>
              </a:spcBef>
              <a:buClr>
                <a:schemeClr val="dk1"/>
              </a:buClr>
              <a:buSzPct val="100000"/>
              <a:buFont typeface="Arial"/>
              <a:buChar char="✓"/>
            </a:pPr>
            <a:r>
              <a:rPr lang="en-US" sz="2400" dirty="0">
                <a:solidFill>
                  <a:schemeClr val="dk1"/>
                </a:solidFill>
                <a:latin typeface="Lucida Sans" panose="020B0602030504020204" pitchFamily="34" charset="0"/>
              </a:rPr>
              <a:t>Narrow </a:t>
            </a:r>
            <a:r>
              <a:rPr lang="en-US" sz="2400" dirty="0">
                <a:solidFill>
                  <a:srgbClr val="3F3F39"/>
                </a:solidFill>
                <a:latin typeface="Lucida Sans" panose="020B0602030504020204" pitchFamily="34" charset="0"/>
              </a:rPr>
              <a:t>the scope of content </a:t>
            </a:r>
          </a:p>
          <a:p>
            <a:pPr marL="285750" lvl="0" indent="-285750" rtl="0">
              <a:lnSpc>
                <a:spcPct val="114000"/>
              </a:lnSpc>
              <a:spcBef>
                <a:spcPts val="0"/>
              </a:spcBef>
              <a:buClr>
                <a:schemeClr val="dk1"/>
              </a:buClr>
              <a:buSzPct val="100000"/>
              <a:buFont typeface="Arial"/>
              <a:buChar char="✓"/>
            </a:pPr>
            <a:endParaRPr lang="en-US" sz="2400" dirty="0">
              <a:solidFill>
                <a:srgbClr val="3F3F39"/>
              </a:solidFill>
              <a:latin typeface="Lucida Sans" panose="020B0602030504020204" pitchFamily="34" charset="0"/>
            </a:endParaRPr>
          </a:p>
          <a:p>
            <a:pPr marL="285750" lvl="0" indent="-285750" rtl="0">
              <a:lnSpc>
                <a:spcPct val="114000"/>
              </a:lnSpc>
              <a:spcBef>
                <a:spcPts val="0"/>
              </a:spcBef>
              <a:buClr>
                <a:schemeClr val="dk1"/>
              </a:buClr>
              <a:buSzPct val="100000"/>
              <a:buFont typeface="Arial"/>
              <a:buChar char="✓"/>
            </a:pPr>
            <a:r>
              <a:rPr lang="en-US" sz="2400" dirty="0">
                <a:solidFill>
                  <a:srgbClr val="3F3F39"/>
                </a:solidFill>
                <a:latin typeface="Lucida Sans" panose="020B0602030504020204" pitchFamily="34" charset="0"/>
              </a:rPr>
              <a:t>Focus deeply on what is emphasized in the Standards</a:t>
            </a:r>
          </a:p>
          <a:p>
            <a:pPr marL="285750" lvl="0" indent="-285750" rtl="0">
              <a:lnSpc>
                <a:spcPct val="114000"/>
              </a:lnSpc>
              <a:spcBef>
                <a:spcPts val="0"/>
              </a:spcBef>
              <a:buClr>
                <a:schemeClr val="dk1"/>
              </a:buClr>
              <a:buSzPct val="100000"/>
              <a:buFont typeface="Arial"/>
              <a:buChar char="✓"/>
            </a:pPr>
            <a:endParaRPr lang="en-US" sz="2400" dirty="0">
              <a:solidFill>
                <a:srgbClr val="3F3F39"/>
              </a:solidFill>
              <a:latin typeface="Lucida Sans" panose="020B0602030504020204" pitchFamily="34" charset="0"/>
            </a:endParaRPr>
          </a:p>
          <a:p>
            <a:pPr marL="285750" lvl="0" indent="-285750" rtl="0">
              <a:lnSpc>
                <a:spcPct val="114000"/>
              </a:lnSpc>
              <a:spcBef>
                <a:spcPts val="0"/>
              </a:spcBef>
              <a:buClr>
                <a:schemeClr val="dk1"/>
              </a:buClr>
              <a:buSzPct val="100000"/>
              <a:buFont typeface="Arial"/>
              <a:buChar char="✓"/>
            </a:pPr>
            <a:r>
              <a:rPr lang="en-US" sz="2400" dirty="0">
                <a:solidFill>
                  <a:srgbClr val="3F3F39"/>
                </a:solidFill>
                <a:latin typeface="Lucida Sans" panose="020B0602030504020204" pitchFamily="34" charset="0"/>
              </a:rPr>
              <a:t>Move away from "mile wide, inch deep"</a:t>
            </a:r>
          </a:p>
          <a:p>
            <a:pPr marL="285750" lvl="0" indent="-285750" rtl="0">
              <a:lnSpc>
                <a:spcPct val="114000"/>
              </a:lnSpc>
              <a:spcBef>
                <a:spcPts val="1200"/>
              </a:spcBef>
              <a:buClr>
                <a:schemeClr val="dk1"/>
              </a:buClr>
              <a:buSzPct val="100000"/>
              <a:buFont typeface="Arial"/>
              <a:buChar char="✓"/>
            </a:pPr>
            <a:r>
              <a:rPr lang="en-US" sz="2400" dirty="0">
                <a:solidFill>
                  <a:srgbClr val="3F3F39"/>
                </a:solidFill>
                <a:latin typeface="Lucida Sans" panose="020B0602030504020204" pitchFamily="34" charset="0"/>
              </a:rPr>
              <a:t>Less topic coverage can be associated with higher scores on those topics covered</a:t>
            </a:r>
            <a:endParaRPr sz="2400" b="0" i="0" u="none" strike="noStrike" cap="none" baseline="0" dirty="0">
              <a:solidFill>
                <a:srgbClr val="3F3F39"/>
              </a:solidFill>
              <a:latin typeface="Lucida Sans" panose="020B0602030504020204" pitchFamily="34" charset="0"/>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endParaRPr lang="en-US" sz="2800" dirty="0">
              <a:solidFill>
                <a:srgbClr val="3F3F39"/>
              </a:solidFill>
              <a:latin typeface="Lucida Sans" panose="020B0602030504020204" pitchFamily="34" charset="0"/>
            </a:endParaRPr>
          </a:p>
        </p:txBody>
      </p:sp>
      <p:sp>
        <p:nvSpPr>
          <p:cNvPr id="538" name="Shape 53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a:spcBef>
                <a:spcPts val="0"/>
              </a:spcBef>
              <a:buNone/>
            </a:pPr>
            <a:endParaRPr sz="2400" dirty="0">
              <a:latin typeface="Lucida Sans" panose="020B0602030504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600200"/>
            <a:ext cx="6789150" cy="4526100"/>
          </a:xfrm>
          <a:prstGeom prst="rect">
            <a:avLst/>
          </a:prstGeom>
        </p:spPr>
      </p:pic>
      <p:pic>
        <p:nvPicPr>
          <p:cNvPr id="5" name="Shape 515"/>
          <p:cNvPicPr preferRelativeResize="0"/>
          <p:nvPr/>
        </p:nvPicPr>
        <p:blipFill rotWithShape="1">
          <a:blip r:embed="rId4">
            <a:alphaModFix/>
          </a:blip>
          <a:srcRect/>
          <a:stretch/>
        </p:blipFill>
        <p:spPr>
          <a:xfrm>
            <a:off x="502920" y="297496"/>
            <a:ext cx="1074420" cy="1120141"/>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llerta"/>
              <a:buNone/>
            </a:pPr>
            <a:r>
              <a:rPr lang="en-US" sz="2800" i="0" u="none" strike="noStrike" cap="none" baseline="0" dirty="0">
                <a:solidFill>
                  <a:srgbClr val="3F3F39"/>
                </a:solidFill>
                <a:latin typeface="Lucida Sans" panose="020B0602030504020204" pitchFamily="34" charset="0"/>
                <a:sym typeface="Arial"/>
              </a:rPr>
              <a:t>Shift </a:t>
            </a:r>
            <a:r>
              <a:rPr lang="en-US" sz="2800" dirty="0">
                <a:solidFill>
                  <a:srgbClr val="3F3F39"/>
                </a:solidFill>
                <a:latin typeface="Lucida Sans" panose="020B0602030504020204" pitchFamily="34" charset="0"/>
              </a:rPr>
              <a:t>2</a:t>
            </a:r>
            <a:r>
              <a:rPr lang="en-US" sz="2800" i="0" u="none" strike="noStrike" cap="none" baseline="0" dirty="0">
                <a:solidFill>
                  <a:srgbClr val="3F3F39"/>
                </a:solidFill>
                <a:latin typeface="Lucida Sans" panose="020B0602030504020204" pitchFamily="34" charset="0"/>
                <a:sym typeface="Arial"/>
              </a:rPr>
              <a:t>: </a:t>
            </a:r>
            <a:r>
              <a:rPr lang="en-US" sz="2800" dirty="0">
                <a:solidFill>
                  <a:srgbClr val="3F3F39"/>
                </a:solidFill>
                <a:latin typeface="Lucida Sans" panose="020B0602030504020204" pitchFamily="34" charset="0"/>
              </a:rPr>
              <a:t>Coherence</a:t>
            </a:r>
          </a:p>
        </p:txBody>
      </p:sp>
      <p:sp>
        <p:nvSpPr>
          <p:cNvPr id="545" name="Shape 545"/>
          <p:cNvSpPr/>
          <p:nvPr/>
        </p:nvSpPr>
        <p:spPr>
          <a:xfrm>
            <a:off x="349840" y="2438400"/>
            <a:ext cx="2760599" cy="2077499"/>
          </a:xfrm>
          <a:prstGeom prst="homePlate">
            <a:avLst>
              <a:gd name="adj" fmla="val 50000"/>
            </a:avLst>
          </a:prstGeom>
          <a:noFill/>
          <a:ln w="25400"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dirty="0">
                <a:solidFill>
                  <a:schemeClr val="dk1"/>
                </a:solidFill>
                <a:latin typeface="Lucida Sans" panose="020B0602030504020204" pitchFamily="34" charset="0"/>
              </a:rPr>
              <a:t>Think across grades and link to major topics within grades</a:t>
            </a:r>
          </a:p>
        </p:txBody>
      </p:sp>
      <p:sp>
        <p:nvSpPr>
          <p:cNvPr id="546" name="Shape 546"/>
          <p:cNvSpPr/>
          <p:nvPr/>
        </p:nvSpPr>
        <p:spPr>
          <a:xfrm>
            <a:off x="3429001" y="1687678"/>
            <a:ext cx="5257799" cy="3578942"/>
          </a:xfrm>
          <a:prstGeom prst="rect">
            <a:avLst/>
          </a:prstGeom>
          <a:solidFill>
            <a:schemeClr val="lt1"/>
          </a:solidFill>
          <a:ln w="25400" cap="flat" cmpd="sng">
            <a:solidFill>
              <a:srgbClr val="25A469"/>
            </a:solidFill>
            <a:prstDash val="solid"/>
            <a:round/>
            <a:headEnd type="none" w="med" len="med"/>
            <a:tailEnd type="none" w="med" len="med"/>
          </a:ln>
        </p:spPr>
        <p:txBody>
          <a:bodyPr lIns="91425" tIns="45700" rIns="91425" bIns="45700" anchor="t" anchorCtr="0">
            <a:noAutofit/>
          </a:bodyPr>
          <a:lstStyle/>
          <a:p>
            <a:pPr marL="285750" lvl="0" indent="-285750" rtl="0">
              <a:lnSpc>
                <a:spcPct val="114000"/>
              </a:lnSpc>
              <a:spcBef>
                <a:spcPts val="0"/>
              </a:spcBef>
              <a:buClr>
                <a:schemeClr val="dk1"/>
              </a:buClr>
              <a:buSzPct val="100000"/>
              <a:buFont typeface="Arial"/>
              <a:buChar char="✓"/>
            </a:pPr>
            <a:r>
              <a:rPr lang="en-US" sz="2400" dirty="0">
                <a:solidFill>
                  <a:srgbClr val="3F3F39"/>
                </a:solidFill>
                <a:latin typeface="Lucida Sans" panose="020B0602030504020204" pitchFamily="34" charset="0"/>
              </a:rPr>
              <a:t>Connect learning within and across grades </a:t>
            </a:r>
          </a:p>
          <a:p>
            <a:pPr marL="285750" lvl="0" indent="-285750" rtl="0">
              <a:lnSpc>
                <a:spcPct val="114000"/>
              </a:lnSpc>
              <a:spcBef>
                <a:spcPts val="1200"/>
              </a:spcBef>
              <a:buClr>
                <a:schemeClr val="dk1"/>
              </a:buClr>
              <a:buSzPct val="100000"/>
              <a:buFont typeface="Arial"/>
              <a:buChar char="✓"/>
            </a:pPr>
            <a:r>
              <a:rPr lang="en-US" sz="2400" dirty="0">
                <a:solidFill>
                  <a:srgbClr val="3F3F39"/>
                </a:solidFill>
                <a:latin typeface="Lucida Sans" panose="020B0602030504020204" pitchFamily="34" charset="0"/>
              </a:rPr>
              <a:t>Each standard is not a new event, but an extension of previous learning</a:t>
            </a:r>
          </a:p>
          <a:p>
            <a:pPr marL="285750" lvl="0" indent="-285750" rtl="0">
              <a:lnSpc>
                <a:spcPct val="114000"/>
              </a:lnSpc>
              <a:spcBef>
                <a:spcPts val="1200"/>
              </a:spcBef>
              <a:buClr>
                <a:srgbClr val="3F3F39"/>
              </a:buClr>
              <a:buSzPct val="100000"/>
              <a:buFont typeface="Noto Symbol"/>
              <a:buChar char="✓"/>
            </a:pPr>
            <a:r>
              <a:rPr lang="en-US" sz="2400" dirty="0">
                <a:solidFill>
                  <a:srgbClr val="3F3F39"/>
                </a:solidFill>
                <a:latin typeface="Lucida Sans" panose="020B0602030504020204" pitchFamily="34" charset="0"/>
              </a:rPr>
              <a:t>Mathematics makes sense.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endParaRPr lang="en-US" sz="2800" dirty="0">
              <a:solidFill>
                <a:srgbClr val="3F3F39"/>
              </a:solidFill>
              <a:latin typeface="Lucida Sans" panose="020B0602030504020204" pitchFamily="34" charset="0"/>
            </a:endParaRPr>
          </a:p>
        </p:txBody>
      </p:sp>
      <p:sp>
        <p:nvSpPr>
          <p:cNvPr id="553" name="Shape 55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a:spcBef>
                <a:spcPts val="0"/>
              </a:spcBef>
              <a:buNone/>
            </a:pPr>
            <a:endParaRPr sz="2400" dirty="0">
              <a:latin typeface="Lucida Sans" panose="020B0602030504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350" y="1595437"/>
            <a:ext cx="6705600" cy="4470400"/>
          </a:xfrm>
          <a:prstGeom prst="rect">
            <a:avLst/>
          </a:prstGeom>
        </p:spPr>
      </p:pic>
      <p:pic>
        <p:nvPicPr>
          <p:cNvPr id="5" name="Shape 516"/>
          <p:cNvPicPr preferRelativeResize="0"/>
          <p:nvPr/>
        </p:nvPicPr>
        <p:blipFill rotWithShape="1">
          <a:blip r:embed="rId4">
            <a:alphaModFix/>
          </a:blip>
          <a:srcRect/>
          <a:stretch/>
        </p:blipFill>
        <p:spPr>
          <a:xfrm>
            <a:off x="502920" y="297496"/>
            <a:ext cx="1120140" cy="1120141"/>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llerta"/>
              <a:buNone/>
            </a:pPr>
            <a:r>
              <a:rPr lang="en-US" sz="2800" i="0" u="none" strike="noStrike" cap="none" baseline="0" dirty="0">
                <a:solidFill>
                  <a:srgbClr val="3F3F39"/>
                </a:solidFill>
                <a:latin typeface="Lucida Sans" panose="020B0602030504020204" pitchFamily="34" charset="0"/>
                <a:sym typeface="Arial"/>
              </a:rPr>
              <a:t>Shift </a:t>
            </a:r>
            <a:r>
              <a:rPr lang="en-US" sz="2800" dirty="0">
                <a:solidFill>
                  <a:srgbClr val="3F3F39"/>
                </a:solidFill>
                <a:latin typeface="Lucida Sans" panose="020B0602030504020204" pitchFamily="34" charset="0"/>
              </a:rPr>
              <a:t>3</a:t>
            </a:r>
            <a:r>
              <a:rPr lang="en-US" sz="2800" i="0" u="none" strike="noStrike" cap="none" baseline="0" dirty="0">
                <a:solidFill>
                  <a:srgbClr val="3F3F39"/>
                </a:solidFill>
                <a:latin typeface="Lucida Sans" panose="020B0602030504020204" pitchFamily="34" charset="0"/>
                <a:sym typeface="Arial"/>
              </a:rPr>
              <a:t>: </a:t>
            </a:r>
            <a:r>
              <a:rPr lang="en-US" sz="2800" dirty="0">
                <a:solidFill>
                  <a:srgbClr val="3F3F39"/>
                </a:solidFill>
                <a:latin typeface="Lucida Sans" panose="020B0602030504020204" pitchFamily="34" charset="0"/>
              </a:rPr>
              <a:t>Rigor</a:t>
            </a:r>
          </a:p>
        </p:txBody>
      </p:sp>
      <p:sp>
        <p:nvSpPr>
          <p:cNvPr id="560" name="Shape 560"/>
          <p:cNvSpPr/>
          <p:nvPr/>
        </p:nvSpPr>
        <p:spPr>
          <a:xfrm>
            <a:off x="349840" y="2438400"/>
            <a:ext cx="2760599" cy="2077499"/>
          </a:xfrm>
          <a:prstGeom prst="homePlate">
            <a:avLst>
              <a:gd name="adj" fmla="val 50000"/>
            </a:avLst>
          </a:prstGeom>
          <a:noFill/>
          <a:ln w="25400" cap="flat" cmpd="sng">
            <a:solidFill>
              <a:schemeClr val="accent3"/>
            </a:solidFill>
            <a:prstDash val="solid"/>
            <a:round/>
            <a:headEnd type="none" w="med" len="med"/>
            <a:tailEnd type="none" w="med" len="med"/>
          </a:ln>
        </p:spPr>
        <p:txBody>
          <a:bodyPr lIns="91425" tIns="45700" rIns="91425" bIns="45700" anchor="ctr" anchorCtr="0">
            <a:noAutofit/>
          </a:bodyPr>
          <a:lstStyle/>
          <a:p>
            <a:pPr lvl="0" rtl="0">
              <a:spcBef>
                <a:spcPts val="0"/>
              </a:spcBef>
              <a:buNone/>
            </a:pPr>
            <a:r>
              <a:rPr lang="en-US" sz="1800" dirty="0">
                <a:solidFill>
                  <a:srgbClr val="3F3F39"/>
                </a:solidFill>
                <a:latin typeface="Lucida Sans" panose="020B0602030504020204" pitchFamily="34" charset="0"/>
              </a:rPr>
              <a:t>In major topics, pursue conceptual understanding, procedural skill and fluency, and application</a:t>
            </a:r>
          </a:p>
        </p:txBody>
      </p:sp>
      <p:sp>
        <p:nvSpPr>
          <p:cNvPr id="561" name="Shape 561"/>
          <p:cNvSpPr/>
          <p:nvPr/>
        </p:nvSpPr>
        <p:spPr>
          <a:xfrm>
            <a:off x="3352800" y="1826217"/>
            <a:ext cx="5257799" cy="3272725"/>
          </a:xfrm>
          <a:prstGeom prst="rect">
            <a:avLst/>
          </a:prstGeom>
          <a:solidFill>
            <a:schemeClr val="lt1"/>
          </a:solidFill>
          <a:ln w="25400" cap="flat" cmpd="sng">
            <a:solidFill>
              <a:srgbClr val="25A469"/>
            </a:solidFill>
            <a:prstDash val="solid"/>
            <a:round/>
            <a:headEnd type="none" w="med" len="med"/>
            <a:tailEnd type="none" w="med" len="med"/>
          </a:ln>
        </p:spPr>
        <p:txBody>
          <a:bodyPr lIns="91425" tIns="45700" rIns="91425" bIns="45700" anchor="t" anchorCtr="0">
            <a:noAutofit/>
          </a:bodyPr>
          <a:lstStyle/>
          <a:p>
            <a:pPr marL="285750" lvl="0" indent="-285750" rtl="0">
              <a:lnSpc>
                <a:spcPct val="114000"/>
              </a:lnSpc>
              <a:spcBef>
                <a:spcPts val="0"/>
              </a:spcBef>
              <a:buClr>
                <a:schemeClr val="dk1"/>
              </a:buClr>
              <a:buSzPct val="100000"/>
              <a:buFont typeface="Arial"/>
              <a:buChar char="✓"/>
            </a:pPr>
            <a:r>
              <a:rPr lang="en-US" sz="2300" dirty="0">
                <a:solidFill>
                  <a:srgbClr val="3F3F39"/>
                </a:solidFill>
                <a:latin typeface="Lucida Sans" panose="020B0602030504020204" pitchFamily="34" charset="0"/>
              </a:rPr>
              <a:t>The CCSSM require a balance of:</a:t>
            </a:r>
          </a:p>
          <a:p>
            <a:pPr lvl="1">
              <a:lnSpc>
                <a:spcPct val="114000"/>
              </a:lnSpc>
              <a:buClr>
                <a:schemeClr val="dk1"/>
              </a:buClr>
              <a:buSzPct val="100000"/>
            </a:pPr>
            <a:r>
              <a:rPr lang="en-US" sz="2300" dirty="0">
                <a:solidFill>
                  <a:srgbClr val="3F3F39"/>
                </a:solidFill>
                <a:latin typeface="Lucida Sans" panose="020B0602030504020204" pitchFamily="34" charset="0"/>
              </a:rPr>
              <a:t>	</a:t>
            </a:r>
            <a:r>
              <a:rPr lang="en-US" sz="2100" dirty="0">
                <a:solidFill>
                  <a:srgbClr val="3F3F39"/>
                </a:solidFill>
                <a:latin typeface="Lucida Sans" panose="020B0602030504020204" pitchFamily="34" charset="0"/>
              </a:rPr>
              <a:t>-Conceptual understanding</a:t>
            </a:r>
          </a:p>
          <a:p>
            <a:pPr lvl="1">
              <a:lnSpc>
                <a:spcPct val="114000"/>
              </a:lnSpc>
              <a:buClr>
                <a:schemeClr val="dk1"/>
              </a:buClr>
              <a:buSzPct val="100000"/>
            </a:pPr>
            <a:r>
              <a:rPr lang="en-US" sz="2100" dirty="0">
                <a:solidFill>
                  <a:srgbClr val="3F3F39"/>
                </a:solidFill>
                <a:latin typeface="Lucida Sans" panose="020B0602030504020204" pitchFamily="34" charset="0"/>
              </a:rPr>
              <a:t>	-Procedural skill and fluency</a:t>
            </a:r>
          </a:p>
          <a:p>
            <a:pPr lvl="1">
              <a:lnSpc>
                <a:spcPct val="114000"/>
              </a:lnSpc>
              <a:buClr>
                <a:schemeClr val="dk1"/>
              </a:buClr>
              <a:buSzPct val="100000"/>
            </a:pPr>
            <a:r>
              <a:rPr lang="en-US" sz="2100" dirty="0">
                <a:solidFill>
                  <a:srgbClr val="3F3F39"/>
                </a:solidFill>
                <a:latin typeface="Lucida Sans" panose="020B0602030504020204" pitchFamily="34" charset="0"/>
              </a:rPr>
              <a:t>	-Application in problem solving 	situations</a:t>
            </a:r>
          </a:p>
          <a:p>
            <a:pPr marL="285750" lvl="0" indent="-285750" rtl="0">
              <a:lnSpc>
                <a:spcPct val="114000"/>
              </a:lnSpc>
              <a:spcBef>
                <a:spcPts val="1800"/>
              </a:spcBef>
              <a:buClr>
                <a:schemeClr val="dk1"/>
              </a:buClr>
              <a:buSzPct val="100000"/>
              <a:buFont typeface="Arial"/>
              <a:buChar char="✓"/>
            </a:pPr>
            <a:r>
              <a:rPr lang="en-US" sz="2300" dirty="0">
                <a:solidFill>
                  <a:srgbClr val="3F3F39"/>
                </a:solidFill>
                <a:latin typeface="Lucida Sans" panose="020B0602030504020204" pitchFamily="34" charset="0"/>
              </a:rPr>
              <a:t>Equal intensity in time, activities, and resources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How </a:t>
            </a:r>
            <a:r>
              <a:rPr lang="en-US" sz="2800" dirty="0">
                <a:solidFill>
                  <a:srgbClr val="3F3F39"/>
                </a:solidFill>
                <a:latin typeface="Lucida Sans" panose="020B0602030504020204" pitchFamily="34" charset="0"/>
                <a:ea typeface="Allerta"/>
                <a:cs typeface="Allerta"/>
                <a:sym typeface="Allerta"/>
              </a:rPr>
              <a:t>I</a:t>
            </a:r>
            <a:r>
              <a:rPr lang="en-US" sz="2800" b="0" i="0" u="none" strike="noStrike" cap="none" baseline="0" dirty="0">
                <a:solidFill>
                  <a:srgbClr val="3F3F39"/>
                </a:solidFill>
                <a:latin typeface="Lucida Sans" panose="020B0602030504020204" pitchFamily="34" charset="0"/>
                <a:ea typeface="Allerta"/>
                <a:cs typeface="Allerta"/>
                <a:sym typeface="Allerta"/>
              </a:rPr>
              <a:t>s the IMET Organized?</a:t>
            </a:r>
          </a:p>
        </p:txBody>
      </p:sp>
      <p:sp>
        <p:nvSpPr>
          <p:cNvPr id="568" name="Shape 56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R="0" lvl="0" indent="-342900" algn="l" rtl="0">
              <a:spcBef>
                <a:spcPts val="0"/>
              </a:spcBef>
              <a:buClr>
                <a:srgbClr val="3F3F39"/>
              </a:buClr>
              <a:buSzPct val="100000"/>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sym typeface="Allerta"/>
              </a:rPr>
              <a:t>Review the cards – each represents a metric from the IMET.</a:t>
            </a:r>
          </a:p>
          <a:p>
            <a:pPr marL="0" marR="0" lvl="0" indent="0" algn="l" rtl="0">
              <a:spcBef>
                <a:spcPts val="0"/>
              </a:spcBef>
              <a:buClr>
                <a:srgbClr val="3F3F39"/>
              </a:buClr>
              <a:buSzPct val="100000"/>
              <a:buNone/>
            </a:pPr>
            <a:endParaRPr lang="en-US" sz="2400" dirty="0">
              <a:solidFill>
                <a:srgbClr val="3F3F39"/>
              </a:solidFill>
              <a:latin typeface="Lucida Sans" panose="020B0602030504020204" pitchFamily="34" charset="0"/>
              <a:ea typeface="Allerta"/>
              <a:cs typeface="Allerta"/>
              <a:sym typeface="Allerta"/>
            </a:endParaRPr>
          </a:p>
          <a:p>
            <a:pPr marR="0" lvl="0" indent="-342900" algn="l" rtl="0">
              <a:spcBef>
                <a:spcPts val="0"/>
              </a:spcBef>
              <a:buClr>
                <a:srgbClr val="3F3F39"/>
              </a:buClr>
              <a:buSzPct val="100000"/>
              <a:buFont typeface="Arial" panose="020B0604020202020204" pitchFamily="34" charset="0"/>
              <a:buChar char="•"/>
            </a:pPr>
            <a:r>
              <a:rPr lang="en-US" sz="2400" b="0" i="0" u="none" strike="noStrike" cap="none" baseline="0" dirty="0">
                <a:solidFill>
                  <a:srgbClr val="3F3F39"/>
                </a:solidFill>
                <a:latin typeface="Lucida Sans" panose="020B0602030504020204" pitchFamily="34" charset="0"/>
                <a:ea typeface="Allerta"/>
                <a:cs typeface="Allerta"/>
                <a:sym typeface="Allerta"/>
              </a:rPr>
              <a:t>As a group, sort the metrics</a:t>
            </a:r>
            <a:r>
              <a:rPr lang="en-US" sz="2400" b="0" i="0" u="none" strike="noStrike" cap="none" dirty="0">
                <a:solidFill>
                  <a:srgbClr val="3F3F39"/>
                </a:solidFill>
                <a:latin typeface="Lucida Sans" panose="020B0602030504020204" pitchFamily="34" charset="0"/>
                <a:ea typeface="Allerta"/>
                <a:cs typeface="Allerta"/>
                <a:sym typeface="Allerta"/>
              </a:rPr>
              <a:t> based on which category they fall under:</a:t>
            </a:r>
          </a:p>
          <a:p>
            <a:pPr lvl="1" indent="-342900">
              <a:buClr>
                <a:srgbClr val="3F3F39"/>
              </a:buClr>
              <a:buSzPct val="100000"/>
              <a:buFont typeface="Calibri" panose="020F0502020204030204" pitchFamily="34" charset="0"/>
              <a:buChar char="-"/>
            </a:pPr>
            <a:r>
              <a:rPr lang="en-US" sz="2400" baseline="0" dirty="0">
                <a:solidFill>
                  <a:srgbClr val="3F3F39"/>
                </a:solidFill>
                <a:latin typeface="Lucida Sans" panose="020B0602030504020204" pitchFamily="34" charset="0"/>
                <a:ea typeface="Allerta"/>
                <a:cs typeface="Allerta"/>
                <a:sym typeface="Allerta"/>
              </a:rPr>
              <a:t>Freedom from obstacle </a:t>
            </a:r>
            <a:r>
              <a:rPr lang="en-US" sz="2400" dirty="0">
                <a:solidFill>
                  <a:srgbClr val="3F3F39"/>
                </a:solidFill>
                <a:latin typeface="Lucida Sans" panose="020B0602030504020204" pitchFamily="34" charset="0"/>
                <a:ea typeface="Allerta"/>
                <a:cs typeface="Allerta"/>
                <a:sym typeface="Allerta"/>
              </a:rPr>
              <a:t>to F</a:t>
            </a:r>
            <a:r>
              <a:rPr lang="en-US" sz="2400" baseline="0" dirty="0">
                <a:solidFill>
                  <a:srgbClr val="3F3F39"/>
                </a:solidFill>
                <a:latin typeface="Lucida Sans" panose="020B0602030504020204" pitchFamily="34" charset="0"/>
                <a:ea typeface="Allerta"/>
                <a:cs typeface="Allerta"/>
                <a:sym typeface="Allerta"/>
              </a:rPr>
              <a:t>ocus</a:t>
            </a:r>
          </a:p>
          <a:p>
            <a:pPr lvl="1" indent="-342900">
              <a:buClr>
                <a:srgbClr val="3F3F39"/>
              </a:buClr>
              <a:buSzPct val="100000"/>
              <a:buFont typeface="Calibri" panose="020F0502020204030204" pitchFamily="34" charset="0"/>
              <a:buChar char="-"/>
            </a:pPr>
            <a:r>
              <a:rPr lang="en-US" sz="2400" b="0" i="0" u="none" strike="noStrike" cap="none" dirty="0">
                <a:solidFill>
                  <a:srgbClr val="3F3F39"/>
                </a:solidFill>
                <a:latin typeface="Lucida Sans" panose="020B0602030504020204" pitchFamily="34" charset="0"/>
                <a:ea typeface="Allerta"/>
                <a:cs typeface="Allerta"/>
                <a:sym typeface="Allerta"/>
              </a:rPr>
              <a:t>Focus and Coherence</a:t>
            </a:r>
          </a:p>
          <a:p>
            <a:pPr lvl="1" indent="-342900">
              <a:buClr>
                <a:srgbClr val="3F3F39"/>
              </a:buClr>
              <a:buSzPct val="100000"/>
              <a:buFont typeface="Calibri" panose="020F0502020204030204" pitchFamily="34" charset="0"/>
              <a:buChar char="-"/>
            </a:pPr>
            <a:r>
              <a:rPr lang="en-US" sz="2400" baseline="0" dirty="0">
                <a:solidFill>
                  <a:srgbClr val="3F3F39"/>
                </a:solidFill>
                <a:latin typeface="Lucida Sans" panose="020B0602030504020204" pitchFamily="34" charset="0"/>
                <a:ea typeface="Allerta"/>
                <a:cs typeface="Allerta"/>
                <a:sym typeface="Allerta"/>
              </a:rPr>
              <a:t>Rigor and Balance</a:t>
            </a:r>
          </a:p>
          <a:p>
            <a:pPr lvl="1" indent="-342900">
              <a:buClr>
                <a:srgbClr val="3F3F39"/>
              </a:buClr>
              <a:buSzPct val="100000"/>
              <a:buFont typeface="Calibri" panose="020F0502020204030204" pitchFamily="34" charset="0"/>
              <a:buChar char="-"/>
            </a:pPr>
            <a:r>
              <a:rPr lang="en-US" sz="2400" b="0" i="0" u="none" strike="noStrike" cap="none" dirty="0">
                <a:solidFill>
                  <a:srgbClr val="3F3F39"/>
                </a:solidFill>
                <a:latin typeface="Lucida Sans" panose="020B0602030504020204" pitchFamily="34" charset="0"/>
                <a:ea typeface="Allerta"/>
                <a:cs typeface="Allerta"/>
                <a:sym typeface="Allerta"/>
              </a:rPr>
              <a:t>Standards</a:t>
            </a:r>
            <a:r>
              <a:rPr lang="en-US" sz="2400" b="0" i="0" u="none" strike="noStrike" cap="none" baseline="0" dirty="0">
                <a:solidFill>
                  <a:srgbClr val="3F3F39"/>
                </a:solidFill>
                <a:latin typeface="Lucida Sans" panose="020B0602030504020204" pitchFamily="34" charset="0"/>
                <a:ea typeface="Allerta"/>
                <a:cs typeface="Allerta"/>
                <a:sym typeface="Allerta"/>
              </a:rPr>
              <a:t> for </a:t>
            </a:r>
            <a:r>
              <a:rPr lang="en-US" sz="2400" dirty="0">
                <a:solidFill>
                  <a:srgbClr val="3F3F39"/>
                </a:solidFill>
                <a:latin typeface="Lucida Sans" panose="020B0602030504020204" pitchFamily="34" charset="0"/>
                <a:ea typeface="Allerta"/>
                <a:cs typeface="Allerta"/>
                <a:sym typeface="Allerta"/>
              </a:rPr>
              <a:t>M</a:t>
            </a:r>
            <a:r>
              <a:rPr lang="en-US" sz="2400" b="0" i="0" u="none" strike="noStrike" cap="none" baseline="0" dirty="0">
                <a:solidFill>
                  <a:srgbClr val="3F3F39"/>
                </a:solidFill>
                <a:latin typeface="Lucida Sans" panose="020B0602030504020204" pitchFamily="34" charset="0"/>
                <a:ea typeface="Allerta"/>
                <a:cs typeface="Allerta"/>
                <a:sym typeface="Allerta"/>
              </a:rPr>
              <a:t>athematical</a:t>
            </a:r>
            <a:r>
              <a:rPr lang="en-US" sz="2400" b="0" i="0" u="none" strike="noStrike" cap="none" dirty="0">
                <a:solidFill>
                  <a:srgbClr val="3F3F39"/>
                </a:solidFill>
                <a:latin typeface="Lucida Sans" panose="020B0602030504020204" pitchFamily="34" charset="0"/>
                <a:ea typeface="Allerta"/>
                <a:cs typeface="Allerta"/>
                <a:sym typeface="Allerta"/>
              </a:rPr>
              <a:t> </a:t>
            </a:r>
            <a:r>
              <a:rPr lang="en-US" sz="2400" dirty="0">
                <a:solidFill>
                  <a:srgbClr val="3F3F39"/>
                </a:solidFill>
                <a:latin typeface="Lucida Sans" panose="020B0602030504020204" pitchFamily="34" charset="0"/>
                <a:ea typeface="Allerta"/>
                <a:cs typeface="Allerta"/>
                <a:sym typeface="Allerta"/>
              </a:rPr>
              <a:t>P</a:t>
            </a:r>
            <a:r>
              <a:rPr lang="en-US" sz="2400" b="0" i="0" u="none" strike="noStrike" cap="none" dirty="0">
                <a:solidFill>
                  <a:srgbClr val="3F3F39"/>
                </a:solidFill>
                <a:latin typeface="Lucida Sans" panose="020B0602030504020204" pitchFamily="34" charset="0"/>
                <a:ea typeface="Allerta"/>
                <a:cs typeface="Allerta"/>
                <a:sym typeface="Allerta"/>
              </a:rPr>
              <a:t>ractice</a:t>
            </a:r>
          </a:p>
          <a:p>
            <a:pPr lvl="1" indent="-342900">
              <a:buClr>
                <a:srgbClr val="3F3F39"/>
              </a:buClr>
              <a:buSzPct val="100000"/>
              <a:buFont typeface="Calibri" panose="020F0502020204030204" pitchFamily="34" charset="0"/>
              <a:buChar char="-"/>
            </a:pPr>
            <a:r>
              <a:rPr lang="en-US" sz="2400" baseline="0" dirty="0">
                <a:solidFill>
                  <a:srgbClr val="3F3F39"/>
                </a:solidFill>
                <a:latin typeface="Lucida Sans" panose="020B0602030504020204" pitchFamily="34" charset="0"/>
                <a:ea typeface="Allerta"/>
                <a:cs typeface="Allerta"/>
                <a:sym typeface="Allerta"/>
              </a:rPr>
              <a:t>Support</a:t>
            </a:r>
            <a:r>
              <a:rPr lang="en-US" sz="2400" dirty="0">
                <a:solidFill>
                  <a:srgbClr val="3F3F39"/>
                </a:solidFill>
                <a:latin typeface="Lucida Sans" panose="020B0602030504020204" pitchFamily="34" charset="0"/>
                <a:ea typeface="Allerta"/>
                <a:cs typeface="Allerta"/>
                <a:sym typeface="Allerta"/>
              </a:rPr>
              <a:t> for All Learners</a:t>
            </a:r>
            <a:endParaRPr lang="en-US" sz="2400" b="0" i="0" u="none" strike="noStrike" cap="none" baseline="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3F3F39"/>
                </a:solidFill>
                <a:latin typeface="Lucida Sans" panose="020B0602030504020204" pitchFamily="34" charset="0"/>
              </a:rPr>
              <a:t>Activity Discussion Questions</a:t>
            </a:r>
          </a:p>
        </p:txBody>
      </p:sp>
      <p:sp>
        <p:nvSpPr>
          <p:cNvPr id="3" name="Text Placeholder 2"/>
          <p:cNvSpPr>
            <a:spLocks noGrp="1"/>
          </p:cNvSpPr>
          <p:nvPr>
            <p:ph type="body" idx="1"/>
          </p:nvPr>
        </p:nvSpPr>
        <p:spPr/>
        <p:txBody>
          <a:bodyPr/>
          <a:lstStyle/>
          <a:p>
            <a:pPr indent="-342900">
              <a:buClr>
                <a:srgbClr val="3F3F39"/>
              </a:buClr>
              <a:buSzPct val="100000"/>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rPr>
              <a:t>How did you decide how to sort the metric?</a:t>
            </a:r>
          </a:p>
          <a:p>
            <a:pPr marL="0" indent="0">
              <a:buClr>
                <a:srgbClr val="3F3F39"/>
              </a:buClr>
              <a:buSzPct val="100000"/>
              <a:buNone/>
            </a:pPr>
            <a:endParaRPr lang="en-US" sz="2400" dirty="0">
              <a:solidFill>
                <a:srgbClr val="3F3F39"/>
              </a:solidFill>
              <a:latin typeface="Lucida Sans" panose="020B0602030504020204" pitchFamily="34" charset="0"/>
              <a:ea typeface="Allerta"/>
              <a:cs typeface="Allerta"/>
            </a:endParaRPr>
          </a:p>
          <a:p>
            <a:pPr indent="-342900">
              <a:buClr>
                <a:srgbClr val="3F3F39"/>
              </a:buClr>
              <a:buSzPct val="100000"/>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rPr>
              <a:t>Are there any that you’re still not sure about?</a:t>
            </a:r>
          </a:p>
          <a:p>
            <a:pPr marL="0" indent="0">
              <a:buClr>
                <a:srgbClr val="3F3F39"/>
              </a:buClr>
              <a:buSzPct val="100000"/>
              <a:buNone/>
            </a:pPr>
            <a:endParaRPr lang="en-US" sz="2400" dirty="0">
              <a:solidFill>
                <a:srgbClr val="3F3F39"/>
              </a:solidFill>
              <a:latin typeface="Lucida Sans" panose="020B0602030504020204" pitchFamily="34" charset="0"/>
              <a:ea typeface="Allerta"/>
              <a:cs typeface="Allerta"/>
            </a:endParaRPr>
          </a:p>
          <a:p>
            <a:pPr indent="-342900">
              <a:buClr>
                <a:srgbClr val="3F3F39"/>
              </a:buClr>
              <a:buSzPct val="100000"/>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rPr>
              <a:t>Which metrics were hardest to classify? Did any correspond to more than one category?</a:t>
            </a:r>
          </a:p>
          <a:p>
            <a:pPr marL="800100" lvl="2" indent="0">
              <a:buClr>
                <a:srgbClr val="3F3F39"/>
              </a:buClr>
              <a:buSzPct val="100000"/>
              <a:buNone/>
            </a:pPr>
            <a:endParaRPr lang="en-US" sz="2400" dirty="0">
              <a:solidFill>
                <a:srgbClr val="3F3F39"/>
              </a:solidFill>
              <a:latin typeface="Lucida Sans" panose="020B0602030504020204" pitchFamily="34" charset="0"/>
              <a:ea typeface="Allerta"/>
              <a:cs typeface="Allerta"/>
            </a:endParaRPr>
          </a:p>
        </p:txBody>
      </p:sp>
    </p:spTree>
    <p:extLst>
      <p:ext uri="{BB962C8B-B14F-4D97-AF65-F5344CB8AC3E}">
        <p14:creationId xmlns:p14="http://schemas.microsoft.com/office/powerpoint/2010/main" val="1898640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65432" y="5985813"/>
            <a:ext cx="978568" cy="307777"/>
          </a:xfrm>
          <a:prstGeom prst="rect">
            <a:avLst/>
          </a:prstGeom>
          <a:solidFill>
            <a:srgbClr val="25A469"/>
          </a:solidFill>
        </p:spPr>
        <p:txBody>
          <a:bodyPr wrap="square" rtlCol="0">
            <a:spAutoFit/>
          </a:bodyPr>
          <a:lstStyle/>
          <a:p>
            <a:r>
              <a:rPr lang="en-US" dirty="0"/>
              <a:t>IMET p. 7 </a:t>
            </a:r>
          </a:p>
        </p:txBody>
      </p:sp>
      <p:pic>
        <p:nvPicPr>
          <p:cNvPr id="4" name="Picture 3"/>
          <p:cNvPicPr>
            <a:picLocks noChangeAspect="1"/>
          </p:cNvPicPr>
          <p:nvPr/>
        </p:nvPicPr>
        <p:blipFill rotWithShape="1">
          <a:blip r:embed="rId3"/>
          <a:srcRect l="13690" t="12239" r="28917" b="6250"/>
          <a:stretch/>
        </p:blipFill>
        <p:spPr>
          <a:xfrm>
            <a:off x="599874" y="408483"/>
            <a:ext cx="7937974" cy="5542824"/>
          </a:xfrm>
          <a:prstGeom prst="rect">
            <a:avLst/>
          </a:prstGeom>
          <a:ln>
            <a:solidFill>
              <a:srgbClr val="25A469"/>
            </a:solidFill>
          </a:ln>
        </p:spPr>
      </p:pic>
    </p:spTree>
    <p:extLst>
      <p:ext uri="{BB962C8B-B14F-4D97-AF65-F5344CB8AC3E}">
        <p14:creationId xmlns:p14="http://schemas.microsoft.com/office/powerpoint/2010/main" val="340463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p:nvPr/>
        </p:nvSpPr>
        <p:spPr>
          <a:xfrm>
            <a:off x="523800" y="1181100"/>
            <a:ext cx="8096400" cy="4495800"/>
          </a:xfrm>
          <a:prstGeom prst="roundRect">
            <a:avLst>
              <a:gd name="adj" fmla="val 15094"/>
            </a:avLst>
          </a:prstGeom>
          <a:noFill/>
          <a:ln>
            <a:noFill/>
          </a:ln>
        </p:spPr>
        <p:txBody>
          <a:bodyPr lIns="91425" tIns="45700" rIns="91425" bIns="45700" anchor="ctr" anchorCtr="0">
            <a:noAutofit/>
          </a:bodyPr>
          <a:lstStyle/>
          <a:p>
            <a:pPr marL="0" marR="0" lvl="0" indent="0" algn="r" rtl="0">
              <a:lnSpc>
                <a:spcPct val="80000"/>
              </a:lnSpc>
              <a:spcBef>
                <a:spcPts val="0"/>
              </a:spcBef>
              <a:spcAft>
                <a:spcPts val="0"/>
              </a:spcAft>
              <a:buClr>
                <a:schemeClr val="accent1"/>
              </a:buClr>
              <a:buSzPct val="25000"/>
              <a:buFont typeface="Arial"/>
              <a:buNone/>
            </a:pPr>
            <a:r>
              <a:rPr lang="en-US" sz="2800" b="0" i="0" u="none" strike="noStrike" cap="none" baseline="0" dirty="0">
                <a:solidFill>
                  <a:srgbClr val="25A469"/>
                </a:solidFill>
                <a:latin typeface="Lucida Sans" panose="020B0602030504020204" pitchFamily="34" charset="0"/>
                <a:sym typeface="Arial"/>
              </a:rPr>
              <a:t>“In general, teachers are much more likely to cover topics presented in the materials selected by their school or district than to cover topics not included; they are likely to follow the sequence of topics in the selected materials; and their pedagogical approach is influenced by the instructional design of the materials. The evidence is clear that instructional interactions between students and teachers are framed by the instructional materials that are provided by their schools and districts.”</a:t>
            </a:r>
          </a:p>
          <a:p>
            <a:pPr marL="0" marR="0" lvl="0" indent="0" algn="r" rtl="0">
              <a:lnSpc>
                <a:spcPct val="100000"/>
              </a:lnSpc>
              <a:spcBef>
                <a:spcPts val="600"/>
              </a:spcBef>
              <a:spcAft>
                <a:spcPts val="0"/>
              </a:spcAft>
              <a:buClr>
                <a:srgbClr val="505B56"/>
              </a:buClr>
              <a:buSzPct val="25000"/>
              <a:buFont typeface="Arial"/>
              <a:buNone/>
            </a:pPr>
            <a:r>
              <a:rPr lang="en-US" sz="1800" b="0" i="0" u="none" strike="noStrike" cap="none" baseline="0" dirty="0">
                <a:solidFill>
                  <a:srgbClr val="505B56"/>
                </a:solidFill>
                <a:latin typeface="Lucida Sans" panose="020B0602030504020204" pitchFamily="34" charset="0"/>
                <a:sym typeface="Arial"/>
              </a:rPr>
              <a:t>Chingos &amp; Whitehurst, </a:t>
            </a:r>
          </a:p>
          <a:p>
            <a:pPr marL="0" marR="0" lvl="0" indent="0" algn="r" rtl="0">
              <a:lnSpc>
                <a:spcPct val="100000"/>
              </a:lnSpc>
              <a:spcBef>
                <a:spcPts val="600"/>
              </a:spcBef>
              <a:spcAft>
                <a:spcPts val="0"/>
              </a:spcAft>
              <a:buClr>
                <a:srgbClr val="505B56"/>
              </a:buClr>
              <a:buSzPct val="25000"/>
              <a:buFont typeface="Arial"/>
              <a:buNone/>
            </a:pPr>
            <a:r>
              <a:rPr lang="en-US" sz="1800" b="0" i="1" u="none" strike="noStrike" cap="none" baseline="0" dirty="0">
                <a:solidFill>
                  <a:srgbClr val="505B56"/>
                </a:solidFill>
                <a:latin typeface="Lucida Sans" panose="020B0602030504020204" pitchFamily="34" charset="0"/>
                <a:sym typeface="Arial"/>
              </a:rPr>
              <a:t>Choosing Blindly: Instructional Materials, Teacher Effectiveness, and the Common Core</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4" name="Picture 13"/>
          <p:cNvPicPr>
            <a:picLocks noChangeAspect="1"/>
          </p:cNvPicPr>
          <p:nvPr/>
        </p:nvPicPr>
        <p:blipFill rotWithShape="1">
          <a:blip r:embed="rId3"/>
          <a:srcRect l="22346" t="26906" r="23145" b="10900"/>
          <a:stretch/>
        </p:blipFill>
        <p:spPr>
          <a:xfrm>
            <a:off x="920254" y="1197354"/>
            <a:ext cx="7126952" cy="4572000"/>
          </a:xfrm>
          <a:prstGeom prst="rect">
            <a:avLst/>
          </a:prstGeom>
        </p:spPr>
      </p:pic>
      <p:sp>
        <p:nvSpPr>
          <p:cNvPr id="574" name="Shape 574"/>
          <p:cNvSpPr txBox="1">
            <a:spLocks noGrp="1"/>
          </p:cNvSpPr>
          <p:nvPr>
            <p:ph type="title"/>
          </p:nvPr>
        </p:nvSpPr>
        <p:spPr>
          <a:xfrm>
            <a:off x="512344" y="9879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Navigating the Tool</a:t>
            </a:r>
          </a:p>
        </p:txBody>
      </p:sp>
      <p:sp>
        <p:nvSpPr>
          <p:cNvPr id="575" name="Shape 575"/>
          <p:cNvSpPr/>
          <p:nvPr/>
        </p:nvSpPr>
        <p:spPr>
          <a:xfrm rot="5400000">
            <a:off x="299511" y="2406506"/>
            <a:ext cx="457200" cy="815819"/>
          </a:xfrm>
          <a:prstGeom prst="upArrow">
            <a:avLst>
              <a:gd name="adj1" fmla="val 50000"/>
              <a:gd name="adj2" fmla="val 50000"/>
            </a:avLst>
          </a:prstGeom>
          <a:solidFill>
            <a:srgbClr val="2A7251"/>
          </a:solidFill>
          <a:ln w="25400" cap="flat" cmpd="sng">
            <a:solidFill>
              <a:srgbClr val="134A2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76" name="Shape 576"/>
          <p:cNvSpPr txBox="1"/>
          <p:nvPr/>
        </p:nvSpPr>
        <p:spPr>
          <a:xfrm>
            <a:off x="104434" y="3216441"/>
            <a:ext cx="1316323" cy="1754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chemeClr val="dk1"/>
                </a:solidFill>
                <a:latin typeface="Lucida Sans" panose="020B0602030504020204" pitchFamily="34" charset="0"/>
                <a:ea typeface="Calibri"/>
                <a:cs typeface="Calibri"/>
                <a:sym typeface="Calibri"/>
              </a:rPr>
              <a:t>Metric (used to determine if the</a:t>
            </a:r>
          </a:p>
          <a:p>
            <a:pPr marL="0" marR="0" lvl="0" indent="0" algn="l" rtl="0">
              <a:spcBef>
                <a:spcPts val="0"/>
              </a:spcBef>
              <a:buSzPct val="25000"/>
              <a:buNone/>
            </a:pPr>
            <a:r>
              <a:rPr lang="en-US" sz="1600" b="1" i="0" u="none" strike="noStrike" cap="none" baseline="0" dirty="0">
                <a:solidFill>
                  <a:schemeClr val="dk1"/>
                </a:solidFill>
                <a:latin typeface="Lucida Sans" panose="020B0602030504020204" pitchFamily="34" charset="0"/>
                <a:ea typeface="Calibri"/>
                <a:cs typeface="Calibri"/>
                <a:sym typeface="Calibri"/>
              </a:rPr>
              <a:t>Criterion is met)</a:t>
            </a:r>
          </a:p>
        </p:txBody>
      </p:sp>
      <p:sp>
        <p:nvSpPr>
          <p:cNvPr id="577" name="Shape 577"/>
          <p:cNvSpPr/>
          <p:nvPr/>
        </p:nvSpPr>
        <p:spPr>
          <a:xfrm>
            <a:off x="3088105" y="4970767"/>
            <a:ext cx="457200" cy="560338"/>
          </a:xfrm>
          <a:prstGeom prst="upArrow">
            <a:avLst>
              <a:gd name="adj1" fmla="val 50000"/>
              <a:gd name="adj2" fmla="val 50000"/>
            </a:avLst>
          </a:prstGeom>
          <a:solidFill>
            <a:srgbClr val="2A7251"/>
          </a:solidFill>
          <a:ln w="25400" cap="flat" cmpd="sng">
            <a:solidFill>
              <a:srgbClr val="134A2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78" name="Shape 578"/>
          <p:cNvSpPr/>
          <p:nvPr/>
        </p:nvSpPr>
        <p:spPr>
          <a:xfrm rot="-5400000">
            <a:off x="6808525" y="4970767"/>
            <a:ext cx="457200" cy="1120676"/>
          </a:xfrm>
          <a:prstGeom prst="upArrow">
            <a:avLst>
              <a:gd name="adj1" fmla="val 50000"/>
              <a:gd name="adj2" fmla="val 50000"/>
            </a:avLst>
          </a:prstGeom>
          <a:solidFill>
            <a:srgbClr val="2A7251"/>
          </a:solidFill>
          <a:ln w="25400" cap="flat" cmpd="sng">
            <a:solidFill>
              <a:srgbClr val="134A2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79" name="Shape 579"/>
          <p:cNvSpPr txBox="1"/>
          <p:nvPr/>
        </p:nvSpPr>
        <p:spPr>
          <a:xfrm>
            <a:off x="7846037" y="5109265"/>
            <a:ext cx="1370598"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rgbClr val="000000"/>
                </a:solidFill>
                <a:latin typeface="Lucida Sans" panose="020B0602030504020204" pitchFamily="34" charset="0"/>
                <a:ea typeface="Calibri"/>
                <a:cs typeface="Calibri"/>
                <a:sym typeface="Calibri"/>
              </a:rPr>
              <a:t>Decide: Meets Metric?</a:t>
            </a:r>
          </a:p>
        </p:txBody>
      </p:sp>
      <p:sp>
        <p:nvSpPr>
          <p:cNvPr id="580" name="Shape 580"/>
          <p:cNvSpPr/>
          <p:nvPr/>
        </p:nvSpPr>
        <p:spPr>
          <a:xfrm rot="-5400000">
            <a:off x="6730148" y="2140313"/>
            <a:ext cx="457200" cy="1120676"/>
          </a:xfrm>
          <a:prstGeom prst="upArrow">
            <a:avLst>
              <a:gd name="adj1" fmla="val 50000"/>
              <a:gd name="adj2" fmla="val 50000"/>
            </a:avLst>
          </a:prstGeom>
          <a:solidFill>
            <a:srgbClr val="2A7251"/>
          </a:solidFill>
          <a:ln w="25400" cap="flat" cmpd="sng">
            <a:solidFill>
              <a:srgbClr val="134A2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81" name="Shape 581"/>
          <p:cNvSpPr txBox="1"/>
          <p:nvPr/>
        </p:nvSpPr>
        <p:spPr>
          <a:xfrm>
            <a:off x="7695024" y="2508266"/>
            <a:ext cx="1370598"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rgbClr val="000000"/>
                </a:solidFill>
                <a:latin typeface="Lucida Sans" panose="020B0602030504020204" pitchFamily="34" charset="0"/>
                <a:ea typeface="Calibri"/>
                <a:cs typeface="Calibri"/>
                <a:sym typeface="Calibri"/>
              </a:rPr>
              <a:t>Lots of space for evidence!!</a:t>
            </a:r>
          </a:p>
        </p:txBody>
      </p:sp>
      <p:sp>
        <p:nvSpPr>
          <p:cNvPr id="582" name="Shape 582"/>
          <p:cNvSpPr txBox="1"/>
          <p:nvPr/>
        </p:nvSpPr>
        <p:spPr>
          <a:xfrm>
            <a:off x="2490952" y="5685780"/>
            <a:ext cx="17026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rgbClr val="000000"/>
                </a:solidFill>
                <a:latin typeface="Lucida Sans" panose="020B0602030504020204" pitchFamily="34" charset="0"/>
                <a:ea typeface="Calibri"/>
                <a:cs typeface="Calibri"/>
                <a:sym typeface="Calibri"/>
              </a:rPr>
              <a:t>Guidance for rating metric</a:t>
            </a:r>
          </a:p>
        </p:txBody>
      </p:sp>
      <p:sp>
        <p:nvSpPr>
          <p:cNvPr id="583" name="Shape 583"/>
          <p:cNvSpPr/>
          <p:nvPr/>
        </p:nvSpPr>
        <p:spPr>
          <a:xfrm rot="5400000">
            <a:off x="283744" y="954553"/>
            <a:ext cx="457200" cy="815819"/>
          </a:xfrm>
          <a:prstGeom prst="upArrow">
            <a:avLst>
              <a:gd name="adj1" fmla="val 50000"/>
              <a:gd name="adj2" fmla="val 50000"/>
            </a:avLst>
          </a:prstGeom>
          <a:solidFill>
            <a:srgbClr val="2A7251"/>
          </a:solidFill>
          <a:ln w="25400" cap="flat" cmpd="sng">
            <a:solidFill>
              <a:srgbClr val="134A2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584" name="Shape 584"/>
          <p:cNvSpPr txBox="1"/>
          <p:nvPr/>
        </p:nvSpPr>
        <p:spPr>
          <a:xfrm>
            <a:off x="-19253" y="1599703"/>
            <a:ext cx="1316323"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dirty="0">
                <a:solidFill>
                  <a:schemeClr val="dk1"/>
                </a:solidFill>
                <a:latin typeface="Lucida Sans" panose="020B0602030504020204" pitchFamily="34" charset="0"/>
                <a:ea typeface="Calibri"/>
                <a:cs typeface="Calibri"/>
                <a:sym typeface="Calibri"/>
              </a:rPr>
              <a:t>Criterion</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a:spcBef>
                <a:spcPts val="0"/>
              </a:spcBef>
              <a:buNone/>
            </a:pPr>
            <a:r>
              <a:rPr lang="en-US" sz="2800" dirty="0">
                <a:solidFill>
                  <a:srgbClr val="3F3F39"/>
                </a:solidFill>
                <a:latin typeface="Lucida Sans" panose="020B0602030504020204" pitchFamily="34" charset="0"/>
              </a:rPr>
              <a:t>Non Negotiable Criterion 1:  </a:t>
            </a:r>
            <a:br>
              <a:rPr lang="en-US" sz="2800" dirty="0">
                <a:solidFill>
                  <a:srgbClr val="3F3F39"/>
                </a:solidFill>
                <a:latin typeface="Lucida Sans" panose="020B0602030504020204" pitchFamily="34" charset="0"/>
              </a:rPr>
            </a:br>
            <a:r>
              <a:rPr lang="en-US" sz="2800" dirty="0">
                <a:solidFill>
                  <a:srgbClr val="3F3F39"/>
                </a:solidFill>
                <a:latin typeface="Lucida Sans" panose="020B0602030504020204" pitchFamily="34" charset="0"/>
              </a:rPr>
              <a:t>Freedom from Obstacles to Focus</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body" idx="1"/>
          </p:nvPr>
        </p:nvSpPr>
        <p:spPr>
          <a:xfrm>
            <a:off x="457200" y="1544832"/>
            <a:ext cx="8229600" cy="1716130"/>
          </a:xfrm>
          <a:prstGeom prst="rect">
            <a:avLst/>
          </a:prstGeom>
          <a:solidFill>
            <a:schemeClr val="lt1"/>
          </a:solidFill>
          <a:ln w="25400" cap="flat" cmpd="sng">
            <a:noFill/>
            <a:prstDash val="solid"/>
            <a:round/>
            <a:headEnd type="none" w="med" len="med"/>
            <a:tailEnd type="none" w="med" len="med"/>
          </a:ln>
        </p:spPr>
        <p:txBody>
          <a:bodyPr lIns="91425" tIns="45700" rIns="91425" bIns="45700" anchor="t" anchorCtr="0">
            <a:noAutofit/>
          </a:bodyPr>
          <a:lstStyle/>
          <a:p>
            <a:pPr marL="0" lvl="0" indent="0">
              <a:buSzPct val="45833"/>
              <a:buNone/>
            </a:pPr>
            <a:r>
              <a:rPr lang="en-US" sz="2400" b="1" kern="1200" dirty="0">
                <a:solidFill>
                  <a:srgbClr val="25A469"/>
                </a:solidFill>
                <a:latin typeface="Lucida Sans" panose="020B0602030504020204" pitchFamily="34" charset="0"/>
                <a:ea typeface="Allerta"/>
                <a:cs typeface="Allerta"/>
                <a:sym typeface="Allerta"/>
              </a:rPr>
              <a:t>Non-Negotiable 1: </a:t>
            </a:r>
            <a:r>
              <a:rPr lang="en-US" sz="2400" kern="1200" dirty="0">
                <a:solidFill>
                  <a:schemeClr val="tx1"/>
                </a:solidFill>
                <a:latin typeface="Lucida Sans" panose="020B0602030504020204" pitchFamily="34" charset="0"/>
                <a:ea typeface="Allerta"/>
                <a:cs typeface="Allerta"/>
              </a:rPr>
              <a:t>Materials must reflect the content architecture of the Standards by not assessing the specific topics named in Metric 1A* before the grade level where they first appear in the Standards.</a:t>
            </a:r>
          </a:p>
          <a:p>
            <a:pPr marL="0" lvl="0" indent="0">
              <a:buSzPct val="45833"/>
              <a:buNone/>
            </a:pPr>
            <a:endParaRPr sz="2400" dirty="0">
              <a:solidFill>
                <a:srgbClr val="FF0000"/>
              </a:solidFill>
              <a:latin typeface="Lucida Sans" panose="020B0602030504020204" pitchFamily="34" charset="0"/>
              <a:ea typeface="Allerta"/>
              <a:cs typeface="Allerta"/>
              <a:sym typeface="Allerta"/>
            </a:endParaRPr>
          </a:p>
          <a:p>
            <a:pPr marL="0" marR="0" lvl="0" indent="0" algn="l" rtl="0">
              <a:lnSpc>
                <a:spcPct val="100000"/>
              </a:lnSpc>
              <a:spcBef>
                <a:spcPts val="0"/>
              </a:spcBef>
              <a:spcAft>
                <a:spcPts val="0"/>
              </a:spcAft>
              <a:buNone/>
            </a:pPr>
            <a:endParaRPr dirty="0">
              <a:latin typeface="Lucida Sans" panose="020B0602030504020204" pitchFamily="34" charset="0"/>
            </a:endParaRPr>
          </a:p>
          <a:p>
            <a:pPr marL="342900" marR="0" lvl="0" indent="-190500" algn="l" rtl="0">
              <a:lnSpc>
                <a:spcPct val="100000"/>
              </a:lnSpc>
              <a:spcBef>
                <a:spcPts val="480"/>
              </a:spcBef>
              <a:spcAft>
                <a:spcPts val="0"/>
              </a:spcAft>
              <a:buClr>
                <a:srgbClr val="3F3F39"/>
              </a:buClr>
              <a:buFont typeface="Arial"/>
              <a:buNone/>
            </a:pPr>
            <a:endParaRPr sz="2400" b="0" i="0" u="none" strike="noStrike" cap="none" baseline="0" dirty="0">
              <a:solidFill>
                <a:schemeClr val="dk1"/>
              </a:solidFill>
              <a:latin typeface="Lucida Sans" panose="020B0602030504020204" pitchFamily="34" charset="0"/>
              <a:ea typeface="Allerta"/>
              <a:cs typeface="Allerta"/>
              <a:sym typeface="Allerta"/>
            </a:endParaRPr>
          </a:p>
        </p:txBody>
      </p:sp>
      <p:sp>
        <p:nvSpPr>
          <p:cNvPr id="837" name="Shape 837"/>
          <p:cNvSpPr>
            <a:spLocks noGrp="1"/>
          </p:cNvSpPr>
          <p:nvPr>
            <p:ph type="title"/>
          </p:nvPr>
        </p:nvSpPr>
        <p:spPr>
          <a:xfrm>
            <a:off x="2603500" y="274637"/>
            <a:ext cx="4419599" cy="1143000"/>
          </a:xfrm>
          <a:prstGeom prst="roundRect">
            <a:avLst>
              <a:gd name="adj" fmla="val 16667"/>
            </a:avLst>
          </a:prstGeom>
          <a:solidFill>
            <a:srgbClr val="2A7251"/>
          </a:solidFill>
          <a:ln w="25400" cap="flat" cmpd="sng">
            <a:solidFill>
              <a:srgbClr val="1E754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dirty="0">
                <a:solidFill>
                  <a:schemeClr val="lt1"/>
                </a:solidFill>
                <a:latin typeface="Lucida Sans" panose="020B0602030504020204" pitchFamily="34" charset="0"/>
              </a:rPr>
              <a:t>Focus</a:t>
            </a:r>
          </a:p>
        </p:txBody>
      </p:sp>
      <p:sp>
        <p:nvSpPr>
          <p:cNvPr id="4" name="TextBox 3"/>
          <p:cNvSpPr txBox="1"/>
          <p:nvPr/>
        </p:nvSpPr>
        <p:spPr>
          <a:xfrm>
            <a:off x="8165432" y="5985813"/>
            <a:ext cx="978568" cy="307777"/>
          </a:xfrm>
          <a:prstGeom prst="rect">
            <a:avLst/>
          </a:prstGeom>
          <a:solidFill>
            <a:srgbClr val="25A469"/>
          </a:solidFill>
        </p:spPr>
        <p:txBody>
          <a:bodyPr wrap="square" rtlCol="0">
            <a:spAutoFit/>
          </a:bodyPr>
          <a:lstStyle/>
          <a:p>
            <a:r>
              <a:rPr lang="en-US" dirty="0"/>
              <a:t>IMET p. 4 </a:t>
            </a:r>
          </a:p>
        </p:txBody>
      </p:sp>
      <p:pic>
        <p:nvPicPr>
          <p:cNvPr id="6" name="Picture 5"/>
          <p:cNvPicPr>
            <a:picLocks/>
          </p:cNvPicPr>
          <p:nvPr/>
        </p:nvPicPr>
        <p:blipFill rotWithShape="1">
          <a:blip r:embed="rId3"/>
          <a:srcRect l="13455" t="11876" r="28565" b="11562"/>
          <a:stretch/>
        </p:blipFill>
        <p:spPr>
          <a:xfrm>
            <a:off x="2286000" y="3093190"/>
            <a:ext cx="4572000" cy="3200400"/>
          </a:xfrm>
          <a:prstGeom prst="rect">
            <a:avLst/>
          </a:prstGeom>
          <a:ln>
            <a:solidFill>
              <a:srgbClr val="25A469"/>
            </a:solid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Shape 843"/>
          <p:cNvSpPr txBox="1">
            <a:spLocks noGrp="1"/>
          </p:cNvSpPr>
          <p:nvPr>
            <p:ph type="title"/>
          </p:nvPr>
        </p:nvSpPr>
        <p:spPr>
          <a:xfrm>
            <a:off x="457200" y="506760"/>
            <a:ext cx="8153399" cy="523179"/>
          </a:xfrm>
          <a:prstGeom prst="rect">
            <a:avLst/>
          </a:prstGeom>
          <a:noFill/>
          <a:ln>
            <a:noFill/>
          </a:ln>
        </p:spPr>
        <p:txBody>
          <a:bodyPr lIns="91425" tIns="45700" rIns="91425" bIns="45700" anchor="ctr" anchorCtr="0">
            <a:noAutofit/>
          </a:bodyPr>
          <a:lstStyle/>
          <a:p>
            <a:pPr marL="0" marR="0" lvl="0" indent="0" algn="l" rtl="0">
              <a:spcBef>
                <a:spcPts val="0"/>
              </a:spcBef>
              <a:buClr>
                <a:srgbClr val="000000"/>
              </a:buClr>
              <a:buSzPct val="25000"/>
              <a:buFont typeface="Allerta"/>
              <a:buNone/>
            </a:pPr>
            <a:r>
              <a:rPr lang="en-US" sz="2800" i="0" u="none" strike="noStrike" cap="none" baseline="0" dirty="0">
                <a:solidFill>
                  <a:srgbClr val="3F3F39"/>
                </a:solidFill>
                <a:latin typeface="Lucida Sans" panose="020B0602030504020204" pitchFamily="34" charset="0"/>
                <a:ea typeface="Allerta"/>
                <a:cs typeface="Allerta"/>
                <a:sym typeface="Allerta"/>
              </a:rPr>
              <a:t>The Shape of Math in A+ Countries</a:t>
            </a:r>
          </a:p>
        </p:txBody>
      </p:sp>
      <p:sp>
        <p:nvSpPr>
          <p:cNvPr id="844" name="Shape 844"/>
          <p:cNvSpPr/>
          <p:nvPr/>
        </p:nvSpPr>
        <p:spPr>
          <a:xfrm>
            <a:off x="1627187" y="1257300"/>
            <a:ext cx="5915025" cy="4756149"/>
          </a:xfrm>
          <a:prstGeom prst="rect">
            <a:avLst/>
          </a:prstGeom>
          <a:blipFill rotWithShape="1">
            <a:blip r:embed="rId3">
              <a:alphaModFix/>
            </a:blip>
            <a:stretch>
              <a:fillRect/>
            </a:stretch>
          </a:blip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dirty="0">
              <a:solidFill>
                <a:schemeClr val="dk1"/>
              </a:solidFill>
              <a:latin typeface="Calibri"/>
              <a:ea typeface="Calibri"/>
              <a:cs typeface="Calibri"/>
              <a:sym typeface="Calibri"/>
            </a:endParaRPr>
          </a:p>
        </p:txBody>
      </p:sp>
      <p:sp>
        <p:nvSpPr>
          <p:cNvPr id="845" name="Shape 845"/>
          <p:cNvSpPr txBox="1"/>
          <p:nvPr/>
        </p:nvSpPr>
        <p:spPr>
          <a:xfrm>
            <a:off x="179388" y="1419225"/>
            <a:ext cx="1447800" cy="160019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1" i="0" u="none" strike="noStrike" cap="none" baseline="0" dirty="0">
                <a:solidFill>
                  <a:srgbClr val="3F3F39"/>
                </a:solidFill>
                <a:latin typeface="Lucida Sans" panose="020B0602030504020204" pitchFamily="34" charset="0"/>
                <a:sym typeface="Arial"/>
              </a:rPr>
              <a:t>Mathematics topics intended at each grade by at least two-thirds of A+ countries</a:t>
            </a:r>
          </a:p>
        </p:txBody>
      </p:sp>
      <p:sp>
        <p:nvSpPr>
          <p:cNvPr id="846" name="Shape 846"/>
          <p:cNvSpPr txBox="1"/>
          <p:nvPr/>
        </p:nvSpPr>
        <p:spPr>
          <a:xfrm>
            <a:off x="7543800" y="1409700"/>
            <a:ext cx="1463675" cy="1600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i="0" u="none" strike="noStrike" cap="none" baseline="0" dirty="0">
                <a:solidFill>
                  <a:srgbClr val="3F3F39"/>
                </a:solidFill>
                <a:latin typeface="Lucida Sans" panose="020B0602030504020204" pitchFamily="34" charset="0"/>
                <a:sym typeface="Arial"/>
              </a:rPr>
              <a:t>Mathematics topics intended at each grade by at least two-thirds of 21 U.S. states</a:t>
            </a:r>
          </a:p>
        </p:txBody>
      </p:sp>
      <p:sp>
        <p:nvSpPr>
          <p:cNvPr id="847" name="Shape 847"/>
          <p:cNvSpPr/>
          <p:nvPr/>
        </p:nvSpPr>
        <p:spPr>
          <a:xfrm>
            <a:off x="1668463" y="6029325"/>
            <a:ext cx="6308725" cy="27781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1" u="none" strike="noStrike" cap="none" baseline="30000" dirty="0">
                <a:solidFill>
                  <a:schemeClr val="dk1"/>
                </a:solidFill>
                <a:latin typeface="Calibri"/>
                <a:ea typeface="Calibri"/>
                <a:cs typeface="Calibri"/>
                <a:sym typeface="Calibri"/>
              </a:rPr>
              <a:t>1 </a:t>
            </a:r>
            <a:r>
              <a:rPr lang="en-US" sz="1200" b="0" i="1" u="none" strike="noStrike" cap="none" baseline="0" dirty="0">
                <a:solidFill>
                  <a:schemeClr val="dk1"/>
                </a:solidFill>
                <a:latin typeface="Calibri"/>
                <a:ea typeface="Calibri"/>
                <a:cs typeface="Calibri"/>
                <a:sym typeface="Calibri"/>
              </a:rPr>
              <a:t>Schmidt, Houang, &amp; Cogan, “A Coherent Curriculum: The Case of Mathematics.” (2002). </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Focus Through Domains</a:t>
            </a:r>
          </a:p>
        </p:txBody>
      </p:sp>
      <p:pic>
        <p:nvPicPr>
          <p:cNvPr id="855" name="Shape 855"/>
          <p:cNvPicPr preferRelativeResize="0"/>
          <p:nvPr/>
        </p:nvPicPr>
        <p:blipFill rotWithShape="1">
          <a:blip r:embed="rId3">
            <a:alphaModFix/>
          </a:blip>
          <a:srcRect t="2837" b="2688"/>
          <a:stretch/>
        </p:blipFill>
        <p:spPr>
          <a:xfrm>
            <a:off x="1021404" y="1283025"/>
            <a:ext cx="6867600" cy="48432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165432" y="5985813"/>
            <a:ext cx="978568" cy="307777"/>
          </a:xfrm>
          <a:prstGeom prst="rect">
            <a:avLst/>
          </a:prstGeom>
          <a:solidFill>
            <a:srgbClr val="25A469"/>
          </a:solidFill>
        </p:spPr>
        <p:txBody>
          <a:bodyPr wrap="square" rtlCol="0">
            <a:spAutoFit/>
          </a:bodyPr>
          <a:lstStyle/>
          <a:p>
            <a:r>
              <a:rPr lang="en-US" dirty="0"/>
              <a:t>IMET p. 5 </a:t>
            </a:r>
          </a:p>
        </p:txBody>
      </p:sp>
      <p:pic>
        <p:nvPicPr>
          <p:cNvPr id="2" name="Picture 1"/>
          <p:cNvPicPr>
            <a:picLocks noChangeAspect="1"/>
          </p:cNvPicPr>
          <p:nvPr/>
        </p:nvPicPr>
        <p:blipFill rotWithShape="1">
          <a:blip r:embed="rId3"/>
          <a:srcRect l="13535" t="12795" r="28254" b="7724"/>
          <a:stretch/>
        </p:blipFill>
        <p:spPr>
          <a:xfrm>
            <a:off x="975846" y="466700"/>
            <a:ext cx="7189586" cy="5519113"/>
          </a:xfrm>
          <a:prstGeom prst="rect">
            <a:avLst/>
          </a:prstGeom>
          <a:ln>
            <a:solidFill>
              <a:srgbClr val="25A469"/>
            </a:solidFill>
          </a:ln>
        </p:spPr>
      </p:pic>
    </p:spTree>
    <p:extLst>
      <p:ext uri="{BB962C8B-B14F-4D97-AF65-F5344CB8AC3E}">
        <p14:creationId xmlns:p14="http://schemas.microsoft.com/office/powerpoint/2010/main" val="202003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p:nvPr>
        </p:nvSpPr>
        <p:spPr>
          <a:xfrm>
            <a:off x="457200" y="289385"/>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NN 1A: Topics That Crowd Out Focus in Elementary Grades</a:t>
            </a:r>
          </a:p>
        </p:txBody>
      </p:sp>
      <p:sp>
        <p:nvSpPr>
          <p:cNvPr id="862" name="Shape 862"/>
          <p:cNvSpPr txBox="1">
            <a:spLocks noGrp="1"/>
          </p:cNvSpPr>
          <p:nvPr>
            <p:ph type="body" idx="1"/>
          </p:nvPr>
        </p:nvSpPr>
        <p:spPr>
          <a:xfrm>
            <a:off x="457200" y="1609366"/>
            <a:ext cx="8229600" cy="4526100"/>
          </a:xfrm>
          <a:prstGeom prst="rect">
            <a:avLst/>
          </a:prstGeom>
          <a:noFill/>
          <a:ln>
            <a:noFill/>
          </a:ln>
        </p:spPr>
        <p:txBody>
          <a:bodyPr lIns="91425" tIns="45700" rIns="91425" bIns="45700" anchor="t" anchorCtr="0">
            <a:noAutofit/>
          </a:bodyPr>
          <a:lstStyle/>
          <a:p>
            <a:pPr>
              <a:spcAft>
                <a:spcPts val="600"/>
              </a:spcAft>
              <a:buClr>
                <a:srgbClr val="3F3F39"/>
              </a:buClr>
              <a:buSzPct val="100000"/>
            </a:pPr>
            <a:r>
              <a:rPr lang="en-US" sz="2200" b="1" dirty="0">
                <a:solidFill>
                  <a:srgbClr val="25A469"/>
                </a:solidFill>
                <a:latin typeface="Lucida Sans" panose="020B0602030504020204" pitchFamily="34" charset="0"/>
                <a:ea typeface="Allerta"/>
                <a:cs typeface="Allerta"/>
                <a:sym typeface="Allerta"/>
              </a:rPr>
              <a:t>Probability</a:t>
            </a:r>
            <a:r>
              <a:rPr lang="en-US" sz="2200" dirty="0">
                <a:solidFill>
                  <a:srgbClr val="3F3F39"/>
                </a:solidFill>
                <a:latin typeface="Lucida Sans" panose="020B0602030504020204" pitchFamily="34" charset="0"/>
                <a:ea typeface="Allerta"/>
                <a:cs typeface="Allerta"/>
                <a:sym typeface="Allerta"/>
              </a:rPr>
              <a:t>, including chance, likely outcomes, probability models </a:t>
            </a:r>
            <a:r>
              <a:rPr lang="en-US" sz="2200" i="1" dirty="0">
                <a:solidFill>
                  <a:srgbClr val="3F3F39"/>
                </a:solidFill>
                <a:latin typeface="Lucida Sans" panose="020B0602030504020204" pitchFamily="34" charset="0"/>
                <a:ea typeface="Allerta"/>
                <a:cs typeface="Allerta"/>
                <a:sym typeface="Allerta"/>
              </a:rPr>
              <a:t>(introduced in grade 7)</a:t>
            </a:r>
          </a:p>
          <a:p>
            <a:pPr>
              <a:spcAft>
                <a:spcPts val="600"/>
              </a:spcAft>
              <a:buClr>
                <a:srgbClr val="3F3F39"/>
              </a:buClr>
              <a:buSzPct val="100000"/>
            </a:pPr>
            <a:r>
              <a:rPr lang="en-US" sz="2200" b="1" dirty="0">
                <a:solidFill>
                  <a:srgbClr val="25A469"/>
                </a:solidFill>
                <a:latin typeface="Lucida Sans" panose="020B0602030504020204" pitchFamily="34" charset="0"/>
                <a:ea typeface="Allerta"/>
                <a:cs typeface="Allerta"/>
                <a:sym typeface="Allerta"/>
              </a:rPr>
              <a:t>Statistical distribution</a:t>
            </a:r>
            <a:r>
              <a:rPr lang="en-US" sz="2200" dirty="0">
                <a:solidFill>
                  <a:srgbClr val="25A469"/>
                </a:solidFill>
                <a:latin typeface="Lucida Sans" panose="020B0602030504020204" pitchFamily="34" charset="0"/>
                <a:ea typeface="Allerta"/>
                <a:cs typeface="Allerta"/>
                <a:sym typeface="Allerta"/>
              </a:rPr>
              <a:t>s</a:t>
            </a:r>
            <a:r>
              <a:rPr lang="en-US" sz="2200" dirty="0">
                <a:solidFill>
                  <a:srgbClr val="3F3F39"/>
                </a:solidFill>
                <a:latin typeface="Lucida Sans" panose="020B0602030504020204" pitchFamily="34" charset="0"/>
                <a:ea typeface="Allerta"/>
                <a:cs typeface="Allerta"/>
                <a:sym typeface="Allerta"/>
              </a:rPr>
              <a:t>, including center, variation, clumping, outliers, mean, median, mode, range, quartiles; and statistical association or trends, including two-way tables, bivariate measurement data, scatter plots, trend line, line of best fit, correlation.</a:t>
            </a:r>
            <a:r>
              <a:rPr lang="en-US" sz="2200" i="1" dirty="0">
                <a:solidFill>
                  <a:srgbClr val="3F3F39"/>
                </a:solidFill>
                <a:latin typeface="Lucida Sans" panose="020B0602030504020204" pitchFamily="34" charset="0"/>
                <a:ea typeface="Allerta"/>
                <a:cs typeface="Allerta"/>
                <a:sym typeface="Allerta"/>
              </a:rPr>
              <a:t>(introduced in grade 6)</a:t>
            </a:r>
          </a:p>
          <a:p>
            <a:pPr>
              <a:spcAft>
                <a:spcPts val="600"/>
              </a:spcAft>
            </a:pPr>
            <a:r>
              <a:rPr lang="en-US" sz="2200" b="1" dirty="0">
                <a:solidFill>
                  <a:srgbClr val="25A469"/>
                </a:solidFill>
                <a:latin typeface="Lucida Sans" panose="020B0602030504020204" pitchFamily="34" charset="0"/>
                <a:ea typeface="Allerta"/>
                <a:cs typeface="Allerta"/>
                <a:sym typeface="Allerta"/>
              </a:rPr>
              <a:t>Coordinate transformations or formal definition of congruence or similarity</a:t>
            </a:r>
            <a:r>
              <a:rPr lang="en-US" sz="2200" dirty="0">
                <a:solidFill>
                  <a:srgbClr val="25A469"/>
                </a:solidFill>
                <a:latin typeface="Lucida Sans" panose="020B0602030504020204" pitchFamily="34" charset="0"/>
                <a:ea typeface="Allerta"/>
                <a:cs typeface="Allerta"/>
                <a:sym typeface="Allerta"/>
              </a:rPr>
              <a:t> </a:t>
            </a:r>
            <a:r>
              <a:rPr lang="en-US" sz="2200" i="1" dirty="0">
                <a:solidFill>
                  <a:srgbClr val="3F3F39"/>
                </a:solidFill>
                <a:latin typeface="Lucida Sans" panose="020B0602030504020204" pitchFamily="34" charset="0"/>
                <a:ea typeface="Allerta"/>
                <a:cs typeface="Allerta"/>
                <a:sym typeface="Allerta"/>
              </a:rPr>
              <a:t>(introduced in grade 8)</a:t>
            </a:r>
          </a:p>
          <a:p>
            <a:pPr>
              <a:spcAft>
                <a:spcPts val="600"/>
              </a:spcAft>
            </a:pPr>
            <a:r>
              <a:rPr lang="en-US" sz="2200" b="1" dirty="0">
                <a:solidFill>
                  <a:srgbClr val="25A469"/>
                </a:solidFill>
                <a:latin typeface="Lucida Sans" panose="020B0602030504020204" pitchFamily="34" charset="0"/>
                <a:ea typeface="Allerta"/>
                <a:cs typeface="Allerta"/>
                <a:sym typeface="Allerta"/>
              </a:rPr>
              <a:t>Symmetry</a:t>
            </a:r>
            <a:r>
              <a:rPr lang="en-US" sz="2200" b="1" dirty="0">
                <a:solidFill>
                  <a:schemeClr val="accent1"/>
                </a:solidFill>
                <a:latin typeface="Lucida Sans" panose="020B0602030504020204" pitchFamily="34" charset="0"/>
                <a:ea typeface="Allerta"/>
                <a:cs typeface="Allerta"/>
                <a:sym typeface="Allerta"/>
              </a:rPr>
              <a:t> </a:t>
            </a:r>
            <a:r>
              <a:rPr lang="en-US" sz="2200" dirty="0">
                <a:solidFill>
                  <a:srgbClr val="3F3F39"/>
                </a:solidFill>
                <a:latin typeface="Lucida Sans" panose="020B0602030504020204" pitchFamily="34" charset="0"/>
                <a:ea typeface="Allerta"/>
                <a:cs typeface="Allerta"/>
                <a:sym typeface="Allerta"/>
              </a:rPr>
              <a:t>of shapes, including line/reflection symmetry, rotational symmetry  </a:t>
            </a:r>
            <a:r>
              <a:rPr lang="en-US" sz="2200" i="1" dirty="0">
                <a:solidFill>
                  <a:srgbClr val="3F3F39"/>
                </a:solidFill>
                <a:latin typeface="Lucida Sans" panose="020B0602030504020204" pitchFamily="34" charset="0"/>
                <a:ea typeface="Allerta"/>
                <a:cs typeface="Allerta"/>
                <a:sym typeface="Allerta"/>
              </a:rPr>
              <a:t>(introduced in grade 4)</a:t>
            </a:r>
          </a:p>
          <a:p>
            <a:pPr marL="342900" marR="0" lvl="0" indent="-190500" algn="l" rtl="0">
              <a:spcBef>
                <a:spcPts val="0"/>
              </a:spcBef>
              <a:buClr>
                <a:srgbClr val="3F3F39"/>
              </a:buClr>
              <a:buFont typeface="Arial"/>
              <a:buNone/>
            </a:pPr>
            <a:endParaRPr sz="240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Shape 875"/>
          <p:cNvPicPr preferRelativeResize="0"/>
          <p:nvPr/>
        </p:nvPicPr>
        <p:blipFill>
          <a:blip r:embed="rId3">
            <a:alphaModFix/>
          </a:blip>
          <a:stretch>
            <a:fillRect/>
          </a:stretch>
        </p:blipFill>
        <p:spPr>
          <a:xfrm>
            <a:off x="1773450" y="1181541"/>
            <a:ext cx="5181532" cy="2683877"/>
          </a:xfrm>
          <a:prstGeom prst="rect">
            <a:avLst/>
          </a:prstGeom>
          <a:noFill/>
          <a:ln>
            <a:noFill/>
          </a:ln>
        </p:spPr>
      </p:pic>
      <p:sp>
        <p:nvSpPr>
          <p:cNvPr id="876" name="Shape 87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Is It Statistics?</a:t>
            </a:r>
          </a:p>
        </p:txBody>
      </p:sp>
      <p:sp>
        <p:nvSpPr>
          <p:cNvPr id="877" name="Shape 877"/>
          <p:cNvSpPr txBox="1">
            <a:spLocks noGrp="1"/>
          </p:cNvSpPr>
          <p:nvPr>
            <p:ph type="body" idx="1"/>
          </p:nvPr>
        </p:nvSpPr>
        <p:spPr>
          <a:xfrm>
            <a:off x="457200" y="3994908"/>
            <a:ext cx="4038599" cy="2001023"/>
          </a:xfrm>
          <a:prstGeom prst="rect">
            <a:avLst/>
          </a:prstGeom>
          <a:noFill/>
          <a:ln>
            <a:noFill/>
          </a:ln>
        </p:spPr>
        <p:txBody>
          <a:bodyPr lIns="91425" tIns="45700" rIns="91425" bIns="45700" anchor="t" anchorCtr="0">
            <a:noAutofit/>
          </a:bodyPr>
          <a:lstStyle/>
          <a:p>
            <a:pPr marL="0" lvl="0" indent="0" rtl="0">
              <a:lnSpc>
                <a:spcPct val="115000"/>
              </a:lnSpc>
              <a:spcBef>
                <a:spcPts val="800"/>
              </a:spcBef>
              <a:buNone/>
            </a:pPr>
            <a:r>
              <a:rPr lang="en-US" sz="2000" dirty="0">
                <a:solidFill>
                  <a:schemeClr val="dk1"/>
                </a:solidFill>
                <a:latin typeface="Lucida Sans" panose="020B0602030504020204" pitchFamily="34" charset="0"/>
                <a:ea typeface="Calibri"/>
                <a:cs typeface="Calibri"/>
                <a:sym typeface="Calibri"/>
              </a:rPr>
              <a:t>If Mrs. Brown collects all of the pencils from the students and shares them equally among the students, how many pencils will each student get?</a:t>
            </a:r>
          </a:p>
        </p:txBody>
      </p:sp>
      <p:sp>
        <p:nvSpPr>
          <p:cNvPr id="878" name="Shape 878"/>
          <p:cNvSpPr txBox="1">
            <a:spLocks noGrp="1"/>
          </p:cNvSpPr>
          <p:nvPr>
            <p:ph type="body" idx="2"/>
          </p:nvPr>
        </p:nvSpPr>
        <p:spPr>
          <a:xfrm>
            <a:off x="4648201" y="3991323"/>
            <a:ext cx="4038599" cy="1312607"/>
          </a:xfrm>
          <a:prstGeom prst="rect">
            <a:avLst/>
          </a:prstGeom>
        </p:spPr>
        <p:txBody>
          <a:bodyPr lIns="91425" tIns="91425" rIns="91425" bIns="91425" anchor="t" anchorCtr="0">
            <a:noAutofit/>
          </a:bodyPr>
          <a:lstStyle/>
          <a:p>
            <a:pPr marL="0" indent="0">
              <a:lnSpc>
                <a:spcPct val="115000"/>
              </a:lnSpc>
              <a:spcBef>
                <a:spcPts val="800"/>
              </a:spcBef>
              <a:buNone/>
            </a:pPr>
            <a:r>
              <a:rPr lang="en-US" sz="2000" dirty="0">
                <a:solidFill>
                  <a:schemeClr val="dk1"/>
                </a:solidFill>
                <a:latin typeface="Lucida Sans" panose="020B0602030504020204" pitchFamily="34" charset="0"/>
                <a:ea typeface="Calibri"/>
                <a:cs typeface="Calibri"/>
                <a:sym typeface="Calibri"/>
              </a:rPr>
              <a:t>What is the average number of pencils the students have?</a:t>
            </a:r>
          </a:p>
        </p:txBody>
      </p:sp>
      <p:sp>
        <p:nvSpPr>
          <p:cNvPr id="6" name="TextBox 5"/>
          <p:cNvSpPr txBox="1"/>
          <p:nvPr/>
        </p:nvSpPr>
        <p:spPr>
          <a:xfrm>
            <a:off x="7913077" y="5984950"/>
            <a:ext cx="1230923" cy="307777"/>
          </a:xfrm>
          <a:prstGeom prst="rect">
            <a:avLst/>
          </a:prstGeom>
          <a:solidFill>
            <a:srgbClr val="25A469"/>
          </a:solidFill>
        </p:spPr>
        <p:txBody>
          <a:bodyPr wrap="square" rtlCol="0">
            <a:spAutoFit/>
          </a:bodyPr>
          <a:lstStyle/>
          <a:p>
            <a:r>
              <a:rPr lang="en-US" dirty="0"/>
              <a:t>Handout p. 3 </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7" name="Shape 887"/>
          <p:cNvSpPr txBox="1"/>
          <p:nvPr/>
        </p:nvSpPr>
        <p:spPr>
          <a:xfrm>
            <a:off x="540123" y="333402"/>
            <a:ext cx="8288593" cy="1479356"/>
          </a:xfrm>
          <a:prstGeom prst="rect">
            <a:avLst/>
          </a:prstGeom>
          <a:solidFill>
            <a:srgbClr val="2A7251"/>
          </a:solidFill>
          <a:ln>
            <a:noFill/>
          </a:ln>
        </p:spPr>
        <p:txBody>
          <a:bodyPr lIns="91425" tIns="91425" rIns="91425" bIns="91425" anchor="t" anchorCtr="0">
            <a:noAutofit/>
          </a:bodyPr>
          <a:lstStyle/>
          <a:p>
            <a:pPr lvl="0" rtl="0">
              <a:spcBef>
                <a:spcPts val="0"/>
              </a:spcBef>
              <a:buNone/>
            </a:pPr>
            <a:r>
              <a:rPr lang="en-US" sz="2800" dirty="0">
                <a:solidFill>
                  <a:schemeClr val="bg1"/>
                </a:solidFill>
                <a:latin typeface="Lucida Sans" panose="020B0602030504020204" pitchFamily="34" charset="0"/>
              </a:rPr>
              <a:t>NN Metric 1A: </a:t>
            </a:r>
          </a:p>
          <a:p>
            <a:pPr marL="457200" lvl="0" indent="-381000" rtl="0">
              <a:spcBef>
                <a:spcPts val="0"/>
              </a:spcBef>
              <a:buSzPct val="100000"/>
              <a:buChar char="●"/>
            </a:pPr>
            <a:r>
              <a:rPr lang="en-US" sz="2800" dirty="0">
                <a:solidFill>
                  <a:schemeClr val="bg1"/>
                </a:solidFill>
                <a:latin typeface="Lucida Sans" panose="020B0602030504020204" pitchFamily="34" charset="0"/>
              </a:rPr>
              <a:t>What are we looking for?</a:t>
            </a:r>
          </a:p>
          <a:p>
            <a:pPr marL="457200" lvl="0" indent="-381000" rtl="0">
              <a:spcBef>
                <a:spcPts val="0"/>
              </a:spcBef>
              <a:buSzPct val="100000"/>
              <a:buChar char="●"/>
            </a:pPr>
            <a:r>
              <a:rPr lang="en-US" sz="2800" dirty="0">
                <a:solidFill>
                  <a:schemeClr val="bg1"/>
                </a:solidFill>
                <a:latin typeface="Lucida Sans" panose="020B0602030504020204" pitchFamily="34" charset="0"/>
              </a:rPr>
              <a:t>Where do we look?</a:t>
            </a:r>
          </a:p>
        </p:txBody>
      </p:sp>
      <p:sp>
        <p:nvSpPr>
          <p:cNvPr id="4" name="TextBox 3"/>
          <p:cNvSpPr txBox="1"/>
          <p:nvPr/>
        </p:nvSpPr>
        <p:spPr>
          <a:xfrm>
            <a:off x="8083296" y="5980211"/>
            <a:ext cx="1060704" cy="307777"/>
          </a:xfrm>
          <a:prstGeom prst="rect">
            <a:avLst/>
          </a:prstGeom>
          <a:solidFill>
            <a:srgbClr val="25A469"/>
          </a:solidFill>
        </p:spPr>
        <p:txBody>
          <a:bodyPr wrap="square" rtlCol="0">
            <a:spAutoFit/>
          </a:bodyPr>
          <a:lstStyle/>
          <a:p>
            <a:r>
              <a:rPr lang="en-US" dirty="0"/>
              <a:t>IMET p. 5 </a:t>
            </a:r>
          </a:p>
        </p:txBody>
      </p:sp>
      <p:pic>
        <p:nvPicPr>
          <p:cNvPr id="7" name="Picture 6"/>
          <p:cNvPicPr>
            <a:picLocks noChangeAspect="1"/>
          </p:cNvPicPr>
          <p:nvPr/>
        </p:nvPicPr>
        <p:blipFill rotWithShape="1">
          <a:blip r:embed="rId3"/>
          <a:srcRect l="13535" t="12795" r="28254" b="7724"/>
          <a:stretch/>
        </p:blipFill>
        <p:spPr>
          <a:xfrm>
            <a:off x="1863307" y="1874508"/>
            <a:ext cx="5348378" cy="4105703"/>
          </a:xfrm>
          <a:prstGeom prst="rect">
            <a:avLst/>
          </a:prstGeom>
          <a:ln>
            <a:solidFill>
              <a:srgbClr val="25A469"/>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rtl="0">
              <a:spcBef>
                <a:spcPts val="0"/>
              </a:spcBef>
              <a:buNone/>
            </a:pPr>
            <a:r>
              <a:rPr lang="en-US" sz="2800" dirty="0">
                <a:latin typeface="Lucida Sans" panose="020B0602030504020204" pitchFamily="34" charset="0"/>
              </a:rPr>
              <a:t>Non Negotiable Criterion 2:  </a:t>
            </a:r>
            <a:br>
              <a:rPr lang="en-US" sz="2800" dirty="0">
                <a:latin typeface="Lucida Sans" panose="020B0602030504020204" pitchFamily="34" charset="0"/>
              </a:rPr>
            </a:br>
            <a:r>
              <a:rPr lang="en-US" sz="2800" dirty="0">
                <a:latin typeface="Lucida Sans" panose="020B0602030504020204" pitchFamily="34" charset="0"/>
              </a:rPr>
              <a:t>Focus and Coherence</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Essential Questions</a:t>
            </a:r>
          </a:p>
        </p:txBody>
      </p:sp>
      <p:sp>
        <p:nvSpPr>
          <p:cNvPr id="462" name="Shape 46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lvl="0"/>
            <a:r>
              <a:rPr lang="en-US" sz="2400" dirty="0">
                <a:solidFill>
                  <a:srgbClr val="3F3F39"/>
                </a:solidFill>
                <a:latin typeface="Lucida Sans" panose="020B0602030504020204" pitchFamily="34" charset="0"/>
              </a:rPr>
              <a:t>How does the </a:t>
            </a:r>
            <a:r>
              <a:rPr lang="en-US" sz="2400" b="1" dirty="0">
                <a:solidFill>
                  <a:srgbClr val="3F3F39"/>
                </a:solidFill>
                <a:latin typeface="Lucida Sans" panose="020B0602030504020204" pitchFamily="34" charset="0"/>
              </a:rPr>
              <a:t>Instructional Materials Evaluation Tool (IMET)</a:t>
            </a:r>
            <a:r>
              <a:rPr lang="en-US" sz="2400" dirty="0">
                <a:solidFill>
                  <a:srgbClr val="3F3F39"/>
                </a:solidFill>
                <a:latin typeface="Lucida Sans" panose="020B0602030504020204" pitchFamily="34" charset="0"/>
              </a:rPr>
              <a:t> reflect the major features of the Standards and the Shifts?</a:t>
            </a:r>
          </a:p>
          <a:p>
            <a:pPr marL="152400" lvl="0" indent="0">
              <a:buNone/>
            </a:pPr>
            <a:endParaRPr lang="en-US" sz="2400" dirty="0">
              <a:solidFill>
                <a:srgbClr val="3F3F39"/>
              </a:solidFill>
              <a:latin typeface="Lucida Sans" panose="020B0602030504020204" pitchFamily="34" charset="0"/>
            </a:endParaRPr>
          </a:p>
          <a:p>
            <a:pPr lvl="0"/>
            <a:r>
              <a:rPr lang="en-US" sz="2400" dirty="0">
                <a:solidFill>
                  <a:srgbClr val="3F3F39"/>
                </a:solidFill>
                <a:latin typeface="Lucida Sans" panose="020B0602030504020204" pitchFamily="34" charset="0"/>
              </a:rPr>
              <a:t>What understandings support high-quality, accurate application of the IMET metrics?</a:t>
            </a:r>
          </a:p>
          <a:p>
            <a:pPr marL="342900" marR="0" lvl="0" indent="-190500" algn="l" rtl="0">
              <a:spcBef>
                <a:spcPts val="16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a:p>
            <a:pPr marL="342900" marR="0" lvl="0" indent="-190500" algn="l" rtl="0">
              <a:spcBef>
                <a:spcPts val="4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spTree>
    <p:extLst>
      <p:ext uri="{BB962C8B-B14F-4D97-AF65-F5344CB8AC3E}">
        <p14:creationId xmlns:p14="http://schemas.microsoft.com/office/powerpoint/2010/main" val="7205938"/>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body" idx="1"/>
          </p:nvPr>
        </p:nvSpPr>
        <p:spPr>
          <a:xfrm>
            <a:off x="471948" y="1703852"/>
            <a:ext cx="8229600" cy="1245408"/>
          </a:xfrm>
          <a:prstGeom prst="rect">
            <a:avLst/>
          </a:prstGeom>
          <a:solidFill>
            <a:schemeClr val="lt1"/>
          </a:solidFill>
          <a:ln w="25400" cap="flat" cmpd="sng">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320"/>
              </a:spcBef>
              <a:spcAft>
                <a:spcPts val="0"/>
              </a:spcAft>
              <a:buClr>
                <a:schemeClr val="dk1"/>
              </a:buClr>
              <a:buSzPct val="45833"/>
              <a:buFont typeface="Arial"/>
              <a:buNone/>
            </a:pPr>
            <a:r>
              <a:rPr lang="en-US" sz="2400" b="1" dirty="0">
                <a:solidFill>
                  <a:srgbClr val="25A469"/>
                </a:solidFill>
                <a:latin typeface="Lucida Sans" panose="020B0602030504020204" pitchFamily="34" charset="0"/>
                <a:ea typeface="Allerta"/>
                <a:cs typeface="Allerta"/>
                <a:sym typeface="Allerta"/>
              </a:rPr>
              <a:t>Non-Negotiable 2: </a:t>
            </a:r>
            <a:r>
              <a:rPr lang="en-US" sz="2400" dirty="0">
                <a:solidFill>
                  <a:srgbClr val="3F3F39"/>
                </a:solidFill>
                <a:latin typeface="Lucida Sans" panose="020B0602030504020204" pitchFamily="34" charset="0"/>
                <a:ea typeface="Allerta"/>
                <a:cs typeface="Allerta"/>
                <a:sym typeface="Allerta"/>
              </a:rPr>
              <a:t>Materials must </a:t>
            </a:r>
            <a:r>
              <a:rPr lang="en-US" sz="2400" b="1" dirty="0">
                <a:solidFill>
                  <a:srgbClr val="25A469"/>
                </a:solidFill>
                <a:latin typeface="Lucida Sans" panose="020B0602030504020204" pitchFamily="34" charset="0"/>
                <a:ea typeface="Allerta"/>
                <a:cs typeface="Allerta"/>
                <a:sym typeface="Allerta"/>
              </a:rPr>
              <a:t>focus </a:t>
            </a:r>
            <a:r>
              <a:rPr lang="en-US" sz="2400" dirty="0">
                <a:solidFill>
                  <a:srgbClr val="3F3F39"/>
                </a:solidFill>
                <a:latin typeface="Lucida Sans" panose="020B0602030504020204" pitchFamily="34" charset="0"/>
                <a:ea typeface="Allerta"/>
                <a:cs typeface="Allerta"/>
                <a:sym typeface="Allerta"/>
              </a:rPr>
              <a:t>coherently on the Major Work of the grade in a way that is</a:t>
            </a:r>
          </a:p>
          <a:p>
            <a:pPr marL="0" marR="0" lvl="0" indent="0" algn="l" rtl="0">
              <a:lnSpc>
                <a:spcPct val="100000"/>
              </a:lnSpc>
              <a:spcBef>
                <a:spcPts val="320"/>
              </a:spcBef>
              <a:spcAft>
                <a:spcPts val="0"/>
              </a:spcAft>
              <a:buClr>
                <a:schemeClr val="dk1"/>
              </a:buClr>
              <a:buSzPct val="45833"/>
              <a:buFont typeface="Arial"/>
              <a:buNone/>
            </a:pPr>
            <a:r>
              <a:rPr lang="en-US" sz="2400" dirty="0">
                <a:solidFill>
                  <a:srgbClr val="3F3F39"/>
                </a:solidFill>
                <a:latin typeface="Lucida Sans" panose="020B0602030504020204" pitchFamily="34" charset="0"/>
                <a:ea typeface="Allerta"/>
                <a:cs typeface="Allerta"/>
                <a:sym typeface="Allerta"/>
              </a:rPr>
              <a:t>consistent with the progressions in the Standards.</a:t>
            </a:r>
          </a:p>
          <a:p>
            <a:pPr marL="0" marR="0" lvl="0" indent="0" algn="l" rtl="0">
              <a:lnSpc>
                <a:spcPct val="100000"/>
              </a:lnSpc>
              <a:spcBef>
                <a:spcPts val="320"/>
              </a:spcBef>
              <a:spcAft>
                <a:spcPts val="0"/>
              </a:spcAft>
              <a:buClr>
                <a:srgbClr val="3F3F39"/>
              </a:buClr>
              <a:buFont typeface="Arial"/>
              <a:buNone/>
            </a:pPr>
            <a:endParaRPr sz="2400" dirty="0">
              <a:solidFill>
                <a:schemeClr val="dk1"/>
              </a:solidFill>
              <a:latin typeface="Lucida Sans" panose="020B0602030504020204" pitchFamily="34" charset="0"/>
              <a:ea typeface="Allerta"/>
              <a:cs typeface="Allerta"/>
              <a:sym typeface="Allerta"/>
            </a:endParaRPr>
          </a:p>
          <a:p>
            <a:pPr marL="457200" marR="0" lvl="0" indent="0" algn="l" rtl="0">
              <a:lnSpc>
                <a:spcPct val="100000"/>
              </a:lnSpc>
              <a:spcBef>
                <a:spcPts val="0"/>
              </a:spcBef>
              <a:spcAft>
                <a:spcPts val="0"/>
              </a:spcAft>
              <a:buNone/>
            </a:pPr>
            <a:endParaRPr sz="1800" dirty="0">
              <a:solidFill>
                <a:schemeClr val="dk1"/>
              </a:solidFill>
              <a:latin typeface="Allerta"/>
              <a:ea typeface="Allerta"/>
              <a:cs typeface="Allerta"/>
              <a:sym typeface="Allerta"/>
            </a:endParaRPr>
          </a:p>
          <a:p>
            <a:pPr marL="342900" marR="0" lvl="0" indent="-190500" algn="l" rtl="0">
              <a:lnSpc>
                <a:spcPct val="100000"/>
              </a:lnSpc>
              <a:spcBef>
                <a:spcPts val="480"/>
              </a:spcBef>
              <a:spcAft>
                <a:spcPts val="0"/>
              </a:spcAft>
              <a:buClr>
                <a:srgbClr val="3F3F39"/>
              </a:buClr>
              <a:buFont typeface="Arial"/>
              <a:buNone/>
            </a:pPr>
            <a:endParaRPr sz="2400" b="0" i="0" u="none" strike="noStrike" cap="none" baseline="0" dirty="0">
              <a:solidFill>
                <a:schemeClr val="dk1"/>
              </a:solidFill>
              <a:latin typeface="Allerta"/>
              <a:ea typeface="Allerta"/>
              <a:cs typeface="Allerta"/>
              <a:sym typeface="Allerta"/>
            </a:endParaRPr>
          </a:p>
        </p:txBody>
      </p:sp>
      <p:sp>
        <p:nvSpPr>
          <p:cNvPr id="900" name="Shape 900"/>
          <p:cNvSpPr>
            <a:spLocks noGrp="1"/>
          </p:cNvSpPr>
          <p:nvPr>
            <p:ph type="title"/>
          </p:nvPr>
        </p:nvSpPr>
        <p:spPr>
          <a:xfrm>
            <a:off x="2603500" y="274637"/>
            <a:ext cx="4419599" cy="1143000"/>
          </a:xfrm>
          <a:prstGeom prst="roundRect">
            <a:avLst>
              <a:gd name="adj" fmla="val 16667"/>
            </a:avLst>
          </a:prstGeom>
          <a:solidFill>
            <a:srgbClr val="2A7251"/>
          </a:solidFill>
          <a:ln w="25400" cap="flat" cmpd="sng">
            <a:solidFill>
              <a:srgbClr val="1E754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dirty="0">
                <a:solidFill>
                  <a:schemeClr val="lt1"/>
                </a:solidFill>
                <a:latin typeface="Lucida Sans" panose="020B0602030504020204" pitchFamily="34" charset="0"/>
              </a:rPr>
              <a:t>Focus</a:t>
            </a:r>
          </a:p>
        </p:txBody>
      </p:sp>
      <p:sp>
        <p:nvSpPr>
          <p:cNvPr id="4" name="TextBox 3"/>
          <p:cNvSpPr txBox="1"/>
          <p:nvPr/>
        </p:nvSpPr>
        <p:spPr>
          <a:xfrm>
            <a:off x="8126569" y="5985812"/>
            <a:ext cx="1017431" cy="307777"/>
          </a:xfrm>
          <a:prstGeom prst="rect">
            <a:avLst/>
          </a:prstGeom>
          <a:solidFill>
            <a:srgbClr val="25A469"/>
          </a:solidFill>
        </p:spPr>
        <p:txBody>
          <a:bodyPr wrap="square" rtlCol="0">
            <a:spAutoFit/>
          </a:bodyPr>
          <a:lstStyle/>
          <a:p>
            <a:r>
              <a:rPr lang="en-US" dirty="0"/>
              <a:t>IMET p. 7 </a:t>
            </a:r>
          </a:p>
        </p:txBody>
      </p:sp>
      <p:pic>
        <p:nvPicPr>
          <p:cNvPr id="6" name="Picture 5"/>
          <p:cNvPicPr>
            <a:picLocks noChangeAspect="1"/>
          </p:cNvPicPr>
          <p:nvPr/>
        </p:nvPicPr>
        <p:blipFill rotWithShape="1">
          <a:blip r:embed="rId3"/>
          <a:srcRect l="13690" t="12239" r="28917" b="6250"/>
          <a:stretch/>
        </p:blipFill>
        <p:spPr>
          <a:xfrm>
            <a:off x="2200995" y="3015129"/>
            <a:ext cx="4572000" cy="3192476"/>
          </a:xfrm>
          <a:prstGeom prst="rect">
            <a:avLst/>
          </a:prstGeom>
          <a:ln>
            <a:solidFill>
              <a:srgbClr val="25A469"/>
            </a:solid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457200" y="584547"/>
            <a:ext cx="8229600" cy="523179"/>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i="0" u="none" strike="noStrike" cap="none" baseline="0" dirty="0">
                <a:solidFill>
                  <a:srgbClr val="3F3F39"/>
                </a:solidFill>
                <a:latin typeface="Lucida Sans" panose="020B0602030504020204" pitchFamily="34" charset="0"/>
                <a:ea typeface="Allerta"/>
                <a:cs typeface="Allerta"/>
                <a:sym typeface="Allerta"/>
              </a:rPr>
              <a:t>Key Areas of Focus in Mathematics</a:t>
            </a:r>
          </a:p>
        </p:txBody>
      </p:sp>
      <p:graphicFrame>
        <p:nvGraphicFramePr>
          <p:cNvPr id="907" name="Shape 907"/>
          <p:cNvGraphicFramePr/>
          <p:nvPr>
            <p:extLst>
              <p:ext uri="{D42A27DB-BD31-4B8C-83A1-F6EECF244321}">
                <p14:modId xmlns:p14="http://schemas.microsoft.com/office/powerpoint/2010/main" val="1660320146"/>
              </p:ext>
            </p:extLst>
          </p:nvPr>
        </p:nvGraphicFramePr>
        <p:xfrm>
          <a:off x="398462" y="1231900"/>
          <a:ext cx="8137525" cy="5029200"/>
        </p:xfrm>
        <a:graphic>
          <a:graphicData uri="http://schemas.openxmlformats.org/drawingml/2006/table">
            <a:tbl>
              <a:tblPr>
                <a:noFill/>
                <a:tableStyleId>{85E70B26-22A7-489B-82E5-166654B3FF41}</a:tableStyleId>
              </a:tblPr>
              <a:tblGrid>
                <a:gridCol w="1327099">
                  <a:extLst>
                    <a:ext uri="{9D8B030D-6E8A-4147-A177-3AD203B41FA5}">
                      <a16:colId xmlns:a16="http://schemas.microsoft.com/office/drawing/2014/main" val="20000"/>
                    </a:ext>
                  </a:extLst>
                </a:gridCol>
                <a:gridCol w="6810426">
                  <a:extLst>
                    <a:ext uri="{9D8B030D-6E8A-4147-A177-3AD203B41FA5}">
                      <a16:colId xmlns:a16="http://schemas.microsoft.com/office/drawing/2014/main" val="20001"/>
                    </a:ext>
                  </a:extLst>
                </a:gridCol>
              </a:tblGrid>
              <a:tr h="917575">
                <a:tc>
                  <a:txBody>
                    <a:bodyPr/>
                    <a:lstStyle/>
                    <a:p>
                      <a:pPr marL="228600" marR="0" lvl="0" indent="-228600" algn="ctr" rtl="0">
                        <a:lnSpc>
                          <a:spcPct val="115000"/>
                        </a:lnSpc>
                        <a:spcBef>
                          <a:spcPts val="0"/>
                        </a:spcBef>
                        <a:spcAft>
                          <a:spcPts val="0"/>
                        </a:spcAft>
                        <a:buClr>
                          <a:schemeClr val="lt1"/>
                        </a:buClr>
                        <a:buSzPct val="25000"/>
                        <a:buFont typeface="Calibri"/>
                        <a:buNone/>
                      </a:pPr>
                      <a:r>
                        <a:rPr lang="en-US" sz="2000" b="1" i="0" u="none" strike="noStrike" cap="none" baseline="0" dirty="0">
                          <a:solidFill>
                            <a:schemeClr val="lt1"/>
                          </a:solidFill>
                          <a:latin typeface="Lucida Sans" panose="020B0602030504020204" pitchFamily="34" charset="0"/>
                          <a:ea typeface="Calibri"/>
                          <a:cs typeface="Calibri"/>
                          <a:sym typeface="Calibri"/>
                        </a:rPr>
                        <a:t>Grade(s)</a:t>
                      </a:r>
                    </a:p>
                  </a:txBody>
                  <a:tcPr marL="68575" marR="68575" marT="0"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15000"/>
                        </a:lnSpc>
                        <a:spcBef>
                          <a:spcPts val="0"/>
                        </a:spcBef>
                        <a:spcAft>
                          <a:spcPts val="0"/>
                        </a:spcAft>
                        <a:buClr>
                          <a:schemeClr val="lt1"/>
                        </a:buClr>
                        <a:buSzPct val="25000"/>
                        <a:buFont typeface="Calibri"/>
                        <a:buNone/>
                      </a:pPr>
                      <a:r>
                        <a:rPr lang="en-US" sz="2000" b="1" i="0" u="none" strike="noStrike" cap="none" baseline="0" dirty="0">
                          <a:solidFill>
                            <a:schemeClr val="lt1"/>
                          </a:solidFill>
                          <a:latin typeface="Lucida Sans" panose="020B0602030504020204" pitchFamily="34" charset="0"/>
                          <a:ea typeface="Calibri"/>
                          <a:cs typeface="Calibri"/>
                          <a:sym typeface="Calibri"/>
                        </a:rPr>
                        <a:t>Focus Areas </a:t>
                      </a:r>
                    </a:p>
                  </a:txBody>
                  <a:tcPr marL="68575" marR="68575" marT="0" marB="0" anchor="ctr">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2A7251"/>
                    </a:solidFill>
                  </a:tcPr>
                </a:tc>
                <a:extLst>
                  <a:ext uri="{0D108BD9-81ED-4DB2-BD59-A6C34878D82A}">
                    <a16:rowId xmlns:a16="http://schemas.microsoft.com/office/drawing/2014/main" val="10000"/>
                  </a:ext>
                </a:extLst>
              </a:tr>
              <a:tr h="822325">
                <a:tc>
                  <a:txBody>
                    <a:bodyPr/>
                    <a:lstStyle/>
                    <a:p>
                      <a:pPr marL="0" marR="0" lvl="0" indent="0" algn="ctr" rtl="0">
                        <a:lnSpc>
                          <a:spcPct val="115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K–2</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595959"/>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Addition and  subtraction – concepts, skills, and problem solving and place value</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rgbClr val="595959"/>
                      </a:solidFill>
                      <a:prstDash val="solid"/>
                      <a:round/>
                      <a:headEnd type="none" w="med" len="med"/>
                      <a:tailEnd type="none" w="med" len="med"/>
                    </a:lnB>
                  </a:tcPr>
                </a:tc>
                <a:extLst>
                  <a:ext uri="{0D108BD9-81ED-4DB2-BD59-A6C34878D82A}">
                    <a16:rowId xmlns:a16="http://schemas.microsoft.com/office/drawing/2014/main" val="10001"/>
                  </a:ext>
                </a:extLst>
              </a:tr>
              <a:tr h="822325">
                <a:tc>
                  <a:txBody>
                    <a:bodyPr/>
                    <a:lstStyle/>
                    <a:p>
                      <a:pPr marL="0" marR="0" lvl="0" indent="0" algn="ctr" rtl="0">
                        <a:lnSpc>
                          <a:spcPct val="115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3–5</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Multiplication and division of whole numbers and fractions – concepts, skills, and problem solving</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marL="0" marR="0" lvl="0" indent="0" algn="ctr" rtl="0">
                        <a:lnSpc>
                          <a:spcPct val="115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6</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Ratios and proportional relationships; early expressions and equations</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marL="0" marR="0" lvl="0" indent="0" algn="ctr" rtl="0">
                        <a:lnSpc>
                          <a:spcPct val="115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7</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Ratios and proportional relationships; arithmetic of rational numbers</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extLst>
                  <a:ext uri="{0D108BD9-81ED-4DB2-BD59-A6C34878D82A}">
                    <a16:rowId xmlns:a16="http://schemas.microsoft.com/office/drawing/2014/main" val="10004"/>
                  </a:ext>
                </a:extLst>
              </a:tr>
              <a:tr h="822325">
                <a:tc>
                  <a:txBody>
                    <a:bodyPr/>
                    <a:lstStyle/>
                    <a:p>
                      <a:pPr marL="0" marR="0" lvl="0" indent="0" algn="ctr" rtl="0">
                        <a:lnSpc>
                          <a:spcPct val="115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8</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3F3F39"/>
                        </a:buClr>
                        <a:buSzPct val="25000"/>
                        <a:buFont typeface="Allerta"/>
                        <a:buNone/>
                      </a:pPr>
                      <a:r>
                        <a:rPr lang="en-US" sz="2000" u="none" strike="noStrike" cap="none" baseline="0" dirty="0">
                          <a:solidFill>
                            <a:srgbClr val="3F3F39"/>
                          </a:solidFill>
                          <a:latin typeface="Lucida Sans" panose="020B0602030504020204" pitchFamily="34" charset="0"/>
                          <a:ea typeface="Allerta"/>
                          <a:cs typeface="Allerta"/>
                          <a:sym typeface="Allerta"/>
                        </a:rPr>
                        <a:t>Linear algebra and linear functions</a:t>
                      </a:r>
                    </a:p>
                  </a:txBody>
                  <a:tcPr marL="68575" marR="68575" marT="0" marB="0" anchor="ctr">
                    <a:lnL w="12700" cap="flat" cmpd="sng">
                      <a:solidFill>
                        <a:srgbClr val="595959"/>
                      </a:solidFill>
                      <a:prstDash val="solid"/>
                      <a:round/>
                      <a:headEnd type="none" w="med" len="med"/>
                      <a:tailEnd type="none" w="med" len="med"/>
                    </a:lnL>
                    <a:lnR w="12700" cap="flat" cmpd="sng">
                      <a:solidFill>
                        <a:srgbClr val="595959"/>
                      </a:solidFill>
                      <a:prstDash val="solid"/>
                      <a:round/>
                      <a:headEnd type="none" w="med" len="med"/>
                      <a:tailEnd type="none" w="med" len="med"/>
                    </a:lnR>
                    <a:lnT w="12700" cap="flat" cmpd="sng">
                      <a:solidFill>
                        <a:srgbClr val="595959"/>
                      </a:solidFill>
                      <a:prstDash val="solid"/>
                      <a:round/>
                      <a:headEnd type="none" w="med" len="med"/>
                      <a:tailEnd type="none" w="med" len="med"/>
                    </a:lnT>
                    <a:lnB w="12700" cap="flat" cmpd="sng">
                      <a:solidFill>
                        <a:srgbClr val="59595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i="0" u="none" strike="noStrike" cap="none" baseline="0" dirty="0">
                <a:solidFill>
                  <a:srgbClr val="3F3F39"/>
                </a:solidFill>
                <a:latin typeface="Lucida Sans" panose="020B0602030504020204" pitchFamily="34" charset="0"/>
                <a:ea typeface="Allerta"/>
                <a:cs typeface="Allerta"/>
                <a:sym typeface="Allerta"/>
              </a:rPr>
              <a:t>Cluster Emphases</a:t>
            </a:r>
          </a:p>
        </p:txBody>
      </p:sp>
      <p:sp>
        <p:nvSpPr>
          <p:cNvPr id="926" name="Shape 926"/>
          <p:cNvSpPr txBox="1"/>
          <p:nvPr/>
        </p:nvSpPr>
        <p:spPr>
          <a:xfrm>
            <a:off x="2209800" y="2057400"/>
            <a:ext cx="914400" cy="914400"/>
          </a:xfrm>
          <a:prstGeom prst="rect">
            <a:avLst/>
          </a:prstGeom>
          <a:noFill/>
          <a:ln>
            <a:noFill/>
          </a:ln>
        </p:spPr>
        <p:txBody>
          <a:bodyPr lIns="91425" tIns="45700" rIns="91425" bIns="45700" anchor="t" anchorCtr="0">
            <a:noAutofit/>
          </a:bodyPr>
          <a:lstStyle/>
          <a:p>
            <a:pPr marL="0" marR="0" lvl="0" indent="0" algn="l" rtl="0">
              <a:spcBef>
                <a:spcPts val="0"/>
              </a:spcBef>
              <a:buNone/>
            </a:pPr>
            <a:endParaRPr sz="2800" b="0" i="0" u="none" strike="noStrike" cap="none" baseline="0" dirty="0">
              <a:solidFill>
                <a:srgbClr val="7F7F7F"/>
              </a:solidFill>
              <a:latin typeface="Calibri"/>
              <a:ea typeface="Calibri"/>
              <a:cs typeface="Calibri"/>
              <a:sym typeface="Calibri"/>
            </a:endParaRPr>
          </a:p>
        </p:txBody>
      </p:sp>
      <p:pic>
        <p:nvPicPr>
          <p:cNvPr id="927" name="Shape 927"/>
          <p:cNvPicPr preferRelativeResize="0"/>
          <p:nvPr/>
        </p:nvPicPr>
        <p:blipFill>
          <a:blip r:embed="rId3">
            <a:alphaModFix/>
          </a:blip>
          <a:stretch>
            <a:fillRect/>
          </a:stretch>
        </p:blipFill>
        <p:spPr>
          <a:xfrm>
            <a:off x="357199" y="1312350"/>
            <a:ext cx="7748675" cy="4850324"/>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65432" y="5985813"/>
            <a:ext cx="978568" cy="307777"/>
          </a:xfrm>
          <a:prstGeom prst="rect">
            <a:avLst/>
          </a:prstGeom>
          <a:solidFill>
            <a:srgbClr val="25A469"/>
          </a:solidFill>
        </p:spPr>
        <p:txBody>
          <a:bodyPr wrap="square" rtlCol="0">
            <a:spAutoFit/>
          </a:bodyPr>
          <a:lstStyle/>
          <a:p>
            <a:r>
              <a:rPr lang="en-US" dirty="0"/>
              <a:t>IMET p. 8 </a:t>
            </a:r>
          </a:p>
        </p:txBody>
      </p:sp>
      <p:pic>
        <p:nvPicPr>
          <p:cNvPr id="2" name="Picture 1"/>
          <p:cNvPicPr>
            <a:picLocks noChangeAspect="1"/>
          </p:cNvPicPr>
          <p:nvPr/>
        </p:nvPicPr>
        <p:blipFill rotWithShape="1">
          <a:blip r:embed="rId3"/>
          <a:srcRect l="13668" t="14445" r="28651" b="5837"/>
          <a:stretch/>
        </p:blipFill>
        <p:spPr>
          <a:xfrm>
            <a:off x="1121434" y="617877"/>
            <a:ext cx="6908439" cy="5367936"/>
          </a:xfrm>
          <a:prstGeom prst="rect">
            <a:avLst/>
          </a:prstGeom>
          <a:ln>
            <a:solidFill>
              <a:srgbClr val="25A469"/>
            </a:solidFill>
          </a:ln>
        </p:spPr>
      </p:pic>
    </p:spTree>
    <p:extLst>
      <p:ext uri="{BB962C8B-B14F-4D97-AF65-F5344CB8AC3E}">
        <p14:creationId xmlns:p14="http://schemas.microsoft.com/office/powerpoint/2010/main" val="634628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What Is a “large majority of time”?</a:t>
            </a:r>
          </a:p>
        </p:txBody>
      </p:sp>
      <p:sp>
        <p:nvSpPr>
          <p:cNvPr id="914" name="Shape 914"/>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30200" indent="0">
              <a:buNone/>
            </a:pPr>
            <a:r>
              <a:rPr lang="en-US" sz="2400" dirty="0">
                <a:solidFill>
                  <a:srgbClr val="3F3F39"/>
                </a:solidFill>
                <a:latin typeface="Lucida Sans" panose="020B0602030504020204" pitchFamily="34" charset="0"/>
                <a:ea typeface="Allerta"/>
                <a:cs typeface="Allerta"/>
                <a:sym typeface="Allerta"/>
              </a:rPr>
              <a:t>“</a:t>
            </a:r>
            <a:r>
              <a:rPr lang="en-US" sz="2400" dirty="0">
                <a:solidFill>
                  <a:srgbClr val="3F3F39"/>
                </a:solidFill>
                <a:latin typeface="Lucida Sans" panose="020B0602030504020204" pitchFamily="34" charset="0"/>
                <a:ea typeface="Allerta"/>
                <a:cs typeface="Allerta"/>
              </a:rPr>
              <a:t>Major Work is not the only work in the Standards, but materials are highly unlikely to be aligned to the Standards’ focus unless they dedicate the large majority of their time* on the Major Work of each grade.” </a:t>
            </a:r>
          </a:p>
          <a:p>
            <a:pPr marL="330200" indent="0">
              <a:buNone/>
            </a:pPr>
            <a:endParaRPr lang="en-US" sz="2400" dirty="0">
              <a:solidFill>
                <a:srgbClr val="3F3F39"/>
              </a:solidFill>
              <a:latin typeface="Lucida Sans" panose="020B0602030504020204" pitchFamily="34" charset="0"/>
              <a:ea typeface="Allerta"/>
              <a:cs typeface="Allerta"/>
            </a:endParaRPr>
          </a:p>
          <a:p>
            <a:pPr marL="330200" indent="0">
              <a:buNone/>
            </a:pPr>
            <a:r>
              <a:rPr lang="en-US" sz="2000" dirty="0">
                <a:solidFill>
                  <a:srgbClr val="3F3F39"/>
                </a:solidFill>
                <a:latin typeface="Lucida Sans" panose="020B0602030504020204" pitchFamily="34" charset="0"/>
                <a:ea typeface="Allerta"/>
                <a:cs typeface="Allerta"/>
              </a:rPr>
              <a:t>*At least 65% and up to approximately 85% of class time, with Grades K–2 nearer the upper end of that range, should be devoted to the Major Work of the grade.</a:t>
            </a:r>
            <a:endParaRPr sz="2000" dirty="0">
              <a:solidFill>
                <a:srgbClr val="3F3F39"/>
              </a:solidFill>
              <a:latin typeface="Lucida Sans" panose="020B0602030504020204" pitchFamily="34" charset="0"/>
              <a:ea typeface="Allerta"/>
              <a:cs typeface="Allerta"/>
              <a:sym typeface="Allerta"/>
            </a:endParaRPr>
          </a:p>
          <a:p>
            <a:pPr marL="0" marR="0" indent="0" algn="l" rtl="0">
              <a:lnSpc>
                <a:spcPct val="100000"/>
              </a:lnSpc>
              <a:spcBef>
                <a:spcPts val="0"/>
              </a:spcBef>
              <a:spcAft>
                <a:spcPts val="0"/>
              </a:spcAft>
              <a:buNone/>
            </a:pPr>
            <a:endParaRPr sz="2400" dirty="0">
              <a:solidFill>
                <a:srgbClr val="3F3F39"/>
              </a:solidFill>
              <a:latin typeface="Lucida Sans" panose="020B0602030504020204" pitchFamily="34" charset="0"/>
              <a:ea typeface="Allerta"/>
              <a:cs typeface="Allerta"/>
              <a:sym typeface="Allerta"/>
            </a:endParaRPr>
          </a:p>
          <a:p>
            <a:pPr marL="0" marR="0" lvl="0" indent="0" algn="l" rtl="0">
              <a:lnSpc>
                <a:spcPct val="100000"/>
              </a:lnSpc>
              <a:spcBef>
                <a:spcPts val="0"/>
              </a:spcBef>
              <a:spcAft>
                <a:spcPts val="0"/>
              </a:spcAft>
              <a:buNone/>
            </a:pPr>
            <a:endParaRPr sz="2400" dirty="0">
              <a:solidFill>
                <a:srgbClr val="3F3F39"/>
              </a:solidFill>
              <a:latin typeface="Lucida Sans" panose="020B0602030504020204" pitchFamily="34" charset="0"/>
              <a:ea typeface="Allerta"/>
              <a:cs typeface="Allerta"/>
              <a:sym typeface="Allerta"/>
            </a:endParaRPr>
          </a:p>
          <a:p>
            <a:pPr marL="0" indent="0" algn="r">
              <a:buNone/>
            </a:pPr>
            <a:r>
              <a:rPr lang="en-US" sz="1800" i="1" dirty="0">
                <a:solidFill>
                  <a:srgbClr val="3F3F39"/>
                </a:solidFill>
                <a:latin typeface="Lucida Sans" panose="020B0602030504020204" pitchFamily="34" charset="0"/>
                <a:ea typeface="Allerta"/>
                <a:cs typeface="Allerta"/>
                <a:sym typeface="Allerta"/>
              </a:rPr>
              <a:t>- K-8 Publishers’ Criteria, Spring 2013, p. 8</a:t>
            </a:r>
          </a:p>
          <a:p>
            <a:pPr marL="0" marR="0" lvl="0" indent="0" algn="l" rtl="0">
              <a:lnSpc>
                <a:spcPct val="100000"/>
              </a:lnSpc>
              <a:spcBef>
                <a:spcPts val="0"/>
              </a:spcBef>
              <a:spcAft>
                <a:spcPts val="0"/>
              </a:spcAft>
              <a:buNone/>
            </a:pPr>
            <a:endParaRPr lang="en-US" sz="180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What is the Major Work?</a:t>
            </a:r>
          </a:p>
        </p:txBody>
      </p:sp>
      <p:sp>
        <p:nvSpPr>
          <p:cNvPr id="933" name="Shape 933"/>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indent="-190500">
              <a:buClr>
                <a:srgbClr val="3F3F39"/>
              </a:buClr>
              <a:buSzPct val="100000"/>
            </a:pPr>
            <a:r>
              <a:rPr lang="en-US" sz="2400" dirty="0">
                <a:solidFill>
                  <a:srgbClr val="3F3F39"/>
                </a:solidFill>
                <a:latin typeface="Lucida Sans" panose="020B0602030504020204" pitchFamily="34" charset="0"/>
                <a:ea typeface="Allerta"/>
                <a:cs typeface="Allerta"/>
              </a:rPr>
              <a:t>Know your Major Work!  What should 4th  graders be spending the large majority of their time on?</a:t>
            </a:r>
          </a:p>
          <a:p>
            <a:pPr indent="-190500">
              <a:buClr>
                <a:srgbClr val="3F3F39"/>
              </a:buClr>
              <a:buSzPct val="100000"/>
            </a:pPr>
            <a:endParaRPr sz="2400" dirty="0">
              <a:solidFill>
                <a:srgbClr val="3F3F39"/>
              </a:solidFill>
              <a:latin typeface="Lucida Sans" panose="020B0602030504020204" pitchFamily="34" charset="0"/>
              <a:ea typeface="Allerta"/>
              <a:cs typeface="Allerta"/>
            </a:endParaRPr>
          </a:p>
          <a:p>
            <a:pPr indent="-190500">
              <a:buClr>
                <a:srgbClr val="3F3F39"/>
              </a:buClr>
              <a:buSzPct val="100000"/>
            </a:pPr>
            <a:r>
              <a:rPr lang="en-US" sz="2400" dirty="0">
                <a:solidFill>
                  <a:srgbClr val="3F3F39"/>
                </a:solidFill>
                <a:latin typeface="Lucida Sans" panose="020B0602030504020204" pitchFamily="34" charset="0"/>
                <a:ea typeface="Allerta"/>
                <a:cs typeface="Allerta"/>
              </a:rPr>
              <a:t>Use the chart and check whether each chapter title is:</a:t>
            </a:r>
          </a:p>
          <a:p>
            <a:pPr lvl="1" indent="-190500">
              <a:buClr>
                <a:srgbClr val="3F3F39"/>
              </a:buClr>
              <a:buSzPct val="100000"/>
            </a:pPr>
            <a:r>
              <a:rPr lang="en-US" sz="2400" dirty="0">
                <a:solidFill>
                  <a:srgbClr val="3F3F39"/>
                </a:solidFill>
                <a:latin typeface="Lucida Sans" panose="020B0602030504020204" pitchFamily="34" charset="0"/>
                <a:ea typeface="Allerta"/>
                <a:cs typeface="Allerta"/>
              </a:rPr>
              <a:t>Major Work</a:t>
            </a:r>
          </a:p>
          <a:p>
            <a:pPr lvl="1" indent="-190500">
              <a:buClr>
                <a:srgbClr val="3F3F39"/>
              </a:buClr>
              <a:buSzPct val="100000"/>
            </a:pPr>
            <a:r>
              <a:rPr lang="en-US" sz="2400" dirty="0">
                <a:solidFill>
                  <a:srgbClr val="3F3F39"/>
                </a:solidFill>
                <a:latin typeface="Lucida Sans" panose="020B0602030504020204" pitchFamily="34" charset="0"/>
                <a:ea typeface="Allerta"/>
                <a:cs typeface="Allerta"/>
              </a:rPr>
              <a:t>Supporting/Additional work</a:t>
            </a:r>
          </a:p>
          <a:p>
            <a:pPr lvl="1" indent="-190500">
              <a:buClr>
                <a:srgbClr val="3F3F39"/>
              </a:buClr>
              <a:buSzPct val="100000"/>
            </a:pPr>
            <a:r>
              <a:rPr lang="en-US" sz="2400" dirty="0">
                <a:solidFill>
                  <a:srgbClr val="3F3F39"/>
                </a:solidFill>
                <a:latin typeface="Lucida Sans" panose="020B0602030504020204" pitchFamily="34" charset="0"/>
                <a:ea typeface="Allerta"/>
                <a:cs typeface="Allerta"/>
              </a:rPr>
              <a:t>Off-grade-level content</a:t>
            </a:r>
          </a:p>
          <a:p>
            <a:pPr lvl="1" indent="-190500">
              <a:buClr>
                <a:srgbClr val="3F3F39"/>
              </a:buClr>
              <a:buSzPct val="100000"/>
            </a:pPr>
            <a:r>
              <a:rPr lang="en-US" sz="2400" dirty="0">
                <a:solidFill>
                  <a:srgbClr val="3F3F39"/>
                </a:solidFill>
                <a:latin typeface="Lucida Sans" panose="020B0602030504020204" pitchFamily="34" charset="0"/>
                <a:ea typeface="Allerta"/>
                <a:cs typeface="Allerta"/>
              </a:rPr>
              <a:t>Not sure</a:t>
            </a:r>
          </a:p>
          <a:p>
            <a:pPr marL="0" marR="0" lvl="0" indent="0" algn="l" rtl="0">
              <a:lnSpc>
                <a:spcPct val="100000"/>
              </a:lnSpc>
              <a:spcBef>
                <a:spcPts val="0"/>
              </a:spcBef>
              <a:spcAft>
                <a:spcPts val="0"/>
              </a:spcAft>
              <a:buNone/>
            </a:pPr>
            <a:endParaRPr sz="2400" dirty="0">
              <a:solidFill>
                <a:srgbClr val="3F3F39"/>
              </a:solidFill>
              <a:latin typeface="Lucida Sans" panose="020B0602030504020204" pitchFamily="34" charset="0"/>
              <a:ea typeface="Allerta"/>
              <a:cs typeface="Allerta"/>
              <a:sym typeface="Allerta"/>
            </a:endParaRPr>
          </a:p>
        </p:txBody>
      </p:sp>
      <p:sp>
        <p:nvSpPr>
          <p:cNvPr id="4" name="TextBox 3"/>
          <p:cNvSpPr txBox="1"/>
          <p:nvPr/>
        </p:nvSpPr>
        <p:spPr>
          <a:xfrm>
            <a:off x="7913077" y="5984950"/>
            <a:ext cx="1230923" cy="307777"/>
          </a:xfrm>
          <a:prstGeom prst="rect">
            <a:avLst/>
          </a:prstGeom>
          <a:solidFill>
            <a:srgbClr val="25A469"/>
          </a:solidFill>
        </p:spPr>
        <p:txBody>
          <a:bodyPr wrap="square" rtlCol="0">
            <a:spAutoFit/>
          </a:bodyPr>
          <a:lstStyle/>
          <a:p>
            <a:r>
              <a:rPr lang="en-US" dirty="0"/>
              <a:t>Handout p. 4 </a:t>
            </a:r>
          </a:p>
        </p:txBody>
      </p:sp>
      <p:sp>
        <p:nvSpPr>
          <p:cNvPr id="5" name="TextBox 4"/>
          <p:cNvSpPr txBox="1"/>
          <p:nvPr/>
        </p:nvSpPr>
        <p:spPr>
          <a:xfrm>
            <a:off x="8177842" y="5624424"/>
            <a:ext cx="966158" cy="307777"/>
          </a:xfrm>
          <a:prstGeom prst="rect">
            <a:avLst/>
          </a:prstGeom>
          <a:solidFill>
            <a:srgbClr val="25A469"/>
          </a:solidFill>
        </p:spPr>
        <p:txBody>
          <a:bodyPr wrap="square" rtlCol="0">
            <a:spAutoFit/>
          </a:bodyPr>
          <a:lstStyle/>
          <a:p>
            <a:r>
              <a:rPr lang="en-US" dirty="0"/>
              <a:t>IMET p. 8 </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457200" y="481904"/>
            <a:ext cx="8229600" cy="1849996"/>
          </a:xfrm>
          <a:prstGeom prst="rect">
            <a:avLst/>
          </a:prstGeom>
        </p:spPr>
        <p:txBody>
          <a:bodyPr lIns="91425" tIns="91425" rIns="91425" bIns="91425" anchor="ctr" anchorCtr="0">
            <a:noAutofit/>
          </a:bodyPr>
          <a:lstStyle/>
          <a:p>
            <a:pPr>
              <a:buClr>
                <a:srgbClr val="3F3F39"/>
              </a:buClr>
              <a:buSzPct val="25000"/>
            </a:pPr>
            <a:r>
              <a:rPr lang="en-US" sz="2800" dirty="0">
                <a:solidFill>
                  <a:srgbClr val="3F3F39"/>
                </a:solidFill>
                <a:latin typeface="Lucida Sans" panose="020B0602030504020204" pitchFamily="34" charset="0"/>
                <a:ea typeface="Allerta"/>
                <a:cs typeface="Allerta"/>
                <a:sym typeface="Allerta"/>
              </a:rPr>
              <a:t>NN 2A:  Students and teachers using the materials as designed devote the large majority of time to the Major Work of the grade.</a:t>
            </a:r>
          </a:p>
          <a:p>
            <a:pPr>
              <a:spcBef>
                <a:spcPts val="0"/>
              </a:spcBef>
              <a:buNone/>
            </a:pPr>
            <a:endParaRPr dirty="0">
              <a:solidFill>
                <a:srgbClr val="3F3F39"/>
              </a:solidFill>
              <a:latin typeface="Lucida Sans" panose="020B0602030504020204" pitchFamily="34" charset="0"/>
            </a:endParaRPr>
          </a:p>
        </p:txBody>
      </p:sp>
      <p:sp>
        <p:nvSpPr>
          <p:cNvPr id="939" name="Shape 939"/>
          <p:cNvSpPr txBox="1">
            <a:spLocks noGrp="1"/>
          </p:cNvSpPr>
          <p:nvPr>
            <p:ph type="body" idx="1"/>
          </p:nvPr>
        </p:nvSpPr>
        <p:spPr>
          <a:xfrm>
            <a:off x="457200" y="2508881"/>
            <a:ext cx="8229600" cy="3360977"/>
          </a:xfrm>
          <a:prstGeom prst="rect">
            <a:avLst/>
          </a:prstGeom>
        </p:spPr>
        <p:txBody>
          <a:bodyPr lIns="91425" tIns="91425" rIns="91425" bIns="91425" anchor="t" anchorCtr="0">
            <a:noAutofit/>
          </a:bodyPr>
          <a:lstStyle/>
          <a:p>
            <a:pPr marL="0" lvl="0" indent="0" rtl="0">
              <a:lnSpc>
                <a:spcPct val="115000"/>
              </a:lnSpc>
              <a:spcBef>
                <a:spcPts val="600"/>
              </a:spcBef>
              <a:buClr>
                <a:schemeClr val="dk1"/>
              </a:buClr>
              <a:buSzPct val="45833"/>
              <a:buFont typeface="Arial"/>
              <a:buNone/>
            </a:pPr>
            <a:r>
              <a:rPr lang="en-US" sz="2400" dirty="0">
                <a:solidFill>
                  <a:srgbClr val="3F3F39"/>
                </a:solidFill>
                <a:latin typeface="Lucida Sans" panose="020B0602030504020204" pitchFamily="34" charset="0"/>
              </a:rPr>
              <a:t>Examine the table of contents.  Write your answers to the following two questions:</a:t>
            </a:r>
          </a:p>
          <a:p>
            <a:pPr lvl="1" indent="-190500">
              <a:buClr>
                <a:srgbClr val="3F3F39"/>
              </a:buClr>
              <a:buSzPct val="100000"/>
            </a:pPr>
            <a:r>
              <a:rPr lang="en-US" sz="2200" dirty="0">
                <a:solidFill>
                  <a:srgbClr val="3F3F39"/>
                </a:solidFill>
                <a:latin typeface="Lucida Sans" panose="020B0602030504020204" pitchFamily="34" charset="0"/>
                <a:ea typeface="Allerta"/>
                <a:cs typeface="Allerta"/>
              </a:rPr>
              <a:t>What evidence is there that this materials would or would not spend the large majority of time on the Major Work of the grade?</a:t>
            </a:r>
          </a:p>
          <a:p>
            <a:pPr lvl="1" indent="-190500">
              <a:buClr>
                <a:srgbClr val="3F3F39"/>
              </a:buClr>
              <a:buSzPct val="100000"/>
            </a:pPr>
            <a:r>
              <a:rPr lang="en-US" sz="2200" dirty="0">
                <a:solidFill>
                  <a:srgbClr val="3F3F39"/>
                </a:solidFill>
                <a:latin typeface="Lucida Sans" panose="020B0602030504020204" pitchFamily="34" charset="0"/>
                <a:ea typeface="Allerta"/>
                <a:cs typeface="Allerta"/>
              </a:rPr>
              <a:t>What else would you need to look at to be able to give a rating of “Meets” or “Not Meets” for NN Metric 2A?</a:t>
            </a:r>
          </a:p>
        </p:txBody>
      </p:sp>
      <p:sp>
        <p:nvSpPr>
          <p:cNvPr id="4" name="TextBox 3"/>
          <p:cNvSpPr txBox="1"/>
          <p:nvPr/>
        </p:nvSpPr>
        <p:spPr>
          <a:xfrm>
            <a:off x="7583214" y="5984950"/>
            <a:ext cx="1560786" cy="307777"/>
          </a:xfrm>
          <a:prstGeom prst="rect">
            <a:avLst/>
          </a:prstGeom>
          <a:solidFill>
            <a:srgbClr val="25A469"/>
          </a:solidFill>
        </p:spPr>
        <p:txBody>
          <a:bodyPr wrap="square" rtlCol="0">
            <a:spAutoFit/>
          </a:bodyPr>
          <a:lstStyle/>
          <a:p>
            <a:r>
              <a:rPr lang="en-US" dirty="0"/>
              <a:t>Handout p. 5-11 </a:t>
            </a:r>
          </a:p>
        </p:txBody>
      </p:sp>
      <p:sp>
        <p:nvSpPr>
          <p:cNvPr id="5" name="TextBox 4"/>
          <p:cNvSpPr txBox="1"/>
          <p:nvPr/>
        </p:nvSpPr>
        <p:spPr>
          <a:xfrm>
            <a:off x="8177842" y="5589917"/>
            <a:ext cx="966158" cy="307777"/>
          </a:xfrm>
          <a:prstGeom prst="rect">
            <a:avLst/>
          </a:prstGeom>
          <a:solidFill>
            <a:srgbClr val="25A469"/>
          </a:solidFill>
        </p:spPr>
        <p:txBody>
          <a:bodyPr wrap="square" rtlCol="0">
            <a:spAutoFit/>
          </a:bodyPr>
          <a:lstStyle/>
          <a:p>
            <a:r>
              <a:rPr lang="en-US" dirty="0"/>
              <a:t>IMET p. 8 </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Debrief NN Metric 2A</a:t>
            </a:r>
          </a:p>
        </p:txBody>
      </p:sp>
      <p:sp>
        <p:nvSpPr>
          <p:cNvPr id="946" name="Shape 946"/>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lvl="0" indent="-342900" rtl="0">
              <a:lnSpc>
                <a:spcPct val="115000"/>
              </a:lnSpc>
              <a:spcBef>
                <a:spcPts val="600"/>
              </a:spcBef>
              <a:buClr>
                <a:srgbClr val="3F3F39"/>
              </a:buClr>
              <a:buFont typeface="Arial" panose="020B0604020202020204" pitchFamily="34" charset="0"/>
              <a:buChar char="•"/>
            </a:pPr>
            <a:r>
              <a:rPr lang="en-US" sz="2400" dirty="0">
                <a:solidFill>
                  <a:srgbClr val="3F3F39"/>
                </a:solidFill>
                <a:latin typeface="Lucida Sans" panose="020B0602030504020204" pitchFamily="34" charset="0"/>
              </a:rPr>
              <a:t>Gut check:  Would these materials meet NN Metric 2A?  What is your evidence?</a:t>
            </a:r>
          </a:p>
          <a:p>
            <a:pPr lvl="0" indent="-342900" rtl="0">
              <a:lnSpc>
                <a:spcPct val="115000"/>
              </a:lnSpc>
              <a:spcBef>
                <a:spcPts val="600"/>
              </a:spcBef>
              <a:buClr>
                <a:srgbClr val="3F3F39"/>
              </a:buClr>
              <a:buFont typeface="Arial" panose="020B0604020202020204" pitchFamily="34" charset="0"/>
              <a:buChar char="•"/>
            </a:pPr>
            <a:endParaRPr sz="2400" dirty="0">
              <a:solidFill>
                <a:srgbClr val="3F3F39"/>
              </a:solidFill>
              <a:latin typeface="Lucida Sans" panose="020B0602030504020204" pitchFamily="34" charset="0"/>
            </a:endParaRPr>
          </a:p>
          <a:p>
            <a:pPr lvl="0" indent="-342900" rtl="0">
              <a:lnSpc>
                <a:spcPct val="115000"/>
              </a:lnSpc>
              <a:spcBef>
                <a:spcPts val="600"/>
              </a:spcBef>
              <a:buClr>
                <a:srgbClr val="3F3F39"/>
              </a:buClr>
              <a:buFont typeface="Arial" panose="020B0604020202020204" pitchFamily="34" charset="0"/>
              <a:buChar char="•"/>
            </a:pPr>
            <a:r>
              <a:rPr lang="en-US" sz="2400" dirty="0">
                <a:solidFill>
                  <a:srgbClr val="3F3F39"/>
                </a:solidFill>
                <a:latin typeface="Lucida Sans" panose="020B0602030504020204" pitchFamily="34" charset="0"/>
              </a:rPr>
              <a:t>What else would you need to look at to be able to rate this metric?</a:t>
            </a:r>
          </a:p>
          <a:p>
            <a:pPr marL="0" marR="0" lvl="0" indent="0" algn="l" rtl="0">
              <a:lnSpc>
                <a:spcPct val="100000"/>
              </a:lnSpc>
              <a:spcBef>
                <a:spcPts val="0"/>
              </a:spcBef>
              <a:spcAft>
                <a:spcPts val="0"/>
              </a:spcAft>
              <a:buNone/>
            </a:pPr>
            <a:endParaRPr sz="240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4" name="Shape 954"/>
          <p:cNvSpPr txBox="1"/>
          <p:nvPr/>
        </p:nvSpPr>
        <p:spPr>
          <a:xfrm>
            <a:off x="297876" y="168015"/>
            <a:ext cx="8518751" cy="1532448"/>
          </a:xfrm>
          <a:prstGeom prst="rect">
            <a:avLst/>
          </a:prstGeom>
          <a:solidFill>
            <a:srgbClr val="2A7251"/>
          </a:solidFill>
          <a:ln>
            <a:noFill/>
          </a:ln>
        </p:spPr>
        <p:txBody>
          <a:bodyPr lIns="91425" tIns="91425" rIns="91425" bIns="91425" anchor="t" anchorCtr="0">
            <a:noAutofit/>
          </a:bodyPr>
          <a:lstStyle/>
          <a:p>
            <a:pPr lvl="0" rtl="0">
              <a:spcBef>
                <a:spcPts val="0"/>
              </a:spcBef>
              <a:buNone/>
            </a:pPr>
            <a:r>
              <a:rPr lang="en-US" sz="2800" dirty="0">
                <a:solidFill>
                  <a:schemeClr val="bg1"/>
                </a:solidFill>
                <a:latin typeface="Lucida Sans" panose="020B0602030504020204" pitchFamily="34" charset="0"/>
              </a:rPr>
              <a:t>NN Metric 2A: </a:t>
            </a:r>
          </a:p>
          <a:p>
            <a:pPr marL="457200" lvl="0" indent="-381000" rtl="0">
              <a:spcBef>
                <a:spcPts val="0"/>
              </a:spcBef>
              <a:buSzPct val="100000"/>
              <a:buChar char="●"/>
            </a:pPr>
            <a:r>
              <a:rPr lang="en-US" sz="2800" dirty="0">
                <a:solidFill>
                  <a:schemeClr val="bg1"/>
                </a:solidFill>
                <a:latin typeface="Lucida Sans" panose="020B0602030504020204" pitchFamily="34" charset="0"/>
              </a:rPr>
              <a:t>What are we looking for?</a:t>
            </a:r>
          </a:p>
          <a:p>
            <a:pPr marL="457200" lvl="0" indent="-381000" rtl="0">
              <a:spcBef>
                <a:spcPts val="0"/>
              </a:spcBef>
              <a:buSzPct val="100000"/>
              <a:buChar char="●"/>
            </a:pPr>
            <a:r>
              <a:rPr lang="en-US" sz="2800" dirty="0">
                <a:solidFill>
                  <a:schemeClr val="bg1"/>
                </a:solidFill>
                <a:latin typeface="Lucida Sans" panose="020B0602030504020204" pitchFamily="34" charset="0"/>
              </a:rPr>
              <a:t>Where do we look?</a:t>
            </a:r>
          </a:p>
        </p:txBody>
      </p:sp>
      <p:sp>
        <p:nvSpPr>
          <p:cNvPr id="5" name="TextBox 4"/>
          <p:cNvSpPr txBox="1"/>
          <p:nvPr/>
        </p:nvSpPr>
        <p:spPr>
          <a:xfrm>
            <a:off x="8126569" y="5992702"/>
            <a:ext cx="1017431" cy="307777"/>
          </a:xfrm>
          <a:prstGeom prst="rect">
            <a:avLst/>
          </a:prstGeom>
          <a:solidFill>
            <a:srgbClr val="25A469"/>
          </a:solidFill>
        </p:spPr>
        <p:txBody>
          <a:bodyPr wrap="square" rtlCol="0">
            <a:spAutoFit/>
          </a:bodyPr>
          <a:lstStyle/>
          <a:p>
            <a:r>
              <a:rPr lang="en-US" dirty="0"/>
              <a:t>IMET p. 8</a:t>
            </a:r>
          </a:p>
        </p:txBody>
      </p:sp>
      <p:pic>
        <p:nvPicPr>
          <p:cNvPr id="6" name="Picture 5"/>
          <p:cNvPicPr>
            <a:picLocks noChangeAspect="1"/>
          </p:cNvPicPr>
          <p:nvPr/>
        </p:nvPicPr>
        <p:blipFill rotWithShape="1">
          <a:blip r:embed="rId3"/>
          <a:srcRect l="13668" t="14445" r="28651" b="5837"/>
          <a:stretch/>
        </p:blipFill>
        <p:spPr>
          <a:xfrm>
            <a:off x="1708031" y="1950623"/>
            <a:ext cx="5400136" cy="4195967"/>
          </a:xfrm>
          <a:prstGeom prst="rect">
            <a:avLst/>
          </a:prstGeom>
          <a:ln>
            <a:solidFill>
              <a:srgbClr val="25A469"/>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4"/>
                                        </p:tgtEl>
                                        <p:attrNameLst>
                                          <p:attrName>style.visibility</p:attrName>
                                        </p:attrNameLst>
                                      </p:cBhvr>
                                      <p:to>
                                        <p:strVal val="visible"/>
                                      </p:to>
                                    </p:set>
                                    <p:animEffect transition="in" filter="fade">
                                      <p:cBhvr>
                                        <p:cTn id="7" dur="10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body" idx="1"/>
          </p:nvPr>
        </p:nvSpPr>
        <p:spPr>
          <a:xfrm>
            <a:off x="457199" y="1821426"/>
            <a:ext cx="8229600" cy="3886200"/>
          </a:xfrm>
          <a:prstGeom prst="rect">
            <a:avLst/>
          </a:prstGeom>
          <a:solidFill>
            <a:schemeClr val="lt1"/>
          </a:solidFill>
          <a:ln w="25400" cap="flat" cmpd="sng">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45833"/>
              <a:buFont typeface="Arial"/>
              <a:buNone/>
            </a:pPr>
            <a:r>
              <a:rPr lang="en-US" sz="2400" b="1" i="0" u="none" strike="noStrike" cap="none" baseline="0" dirty="0">
                <a:solidFill>
                  <a:srgbClr val="25A469"/>
                </a:solidFill>
                <a:latin typeface="Lucida Sans" panose="020B0602030504020204" pitchFamily="34" charset="0"/>
                <a:ea typeface="Allerta"/>
                <a:cs typeface="Allerta"/>
                <a:sym typeface="Allerta"/>
              </a:rPr>
              <a:t>NN Me</a:t>
            </a:r>
            <a:r>
              <a:rPr lang="en-US" sz="2400" b="1" dirty="0">
                <a:solidFill>
                  <a:srgbClr val="25A469"/>
                </a:solidFill>
                <a:latin typeface="Lucida Sans" panose="020B0602030504020204" pitchFamily="34" charset="0"/>
                <a:ea typeface="Allerta"/>
                <a:cs typeface="Allerta"/>
                <a:sym typeface="Allerta"/>
              </a:rPr>
              <a:t>tric 2B</a:t>
            </a:r>
            <a:r>
              <a:rPr lang="en-US" sz="2400" b="1" i="0" u="none" strike="noStrike" cap="none" baseline="0" dirty="0">
                <a:solidFill>
                  <a:srgbClr val="25A469"/>
                </a:solidFill>
                <a:latin typeface="Lucida Sans" panose="020B0602030504020204" pitchFamily="34" charset="0"/>
                <a:ea typeface="Allerta"/>
                <a:cs typeface="Allerta"/>
                <a:sym typeface="Allerta"/>
              </a:rPr>
              <a:t>:</a:t>
            </a:r>
            <a:r>
              <a:rPr lang="en-US" sz="2400" b="1" i="0" u="none" strike="noStrike" cap="none" dirty="0">
                <a:solidFill>
                  <a:srgbClr val="25A469"/>
                </a:solidFill>
                <a:latin typeface="Lucida Sans" panose="020B0602030504020204" pitchFamily="34" charset="0"/>
                <a:ea typeface="Allerta"/>
                <a:cs typeface="Allerta"/>
                <a:sym typeface="Allerta"/>
              </a:rPr>
              <a:t> </a:t>
            </a:r>
            <a:r>
              <a:rPr lang="en-US" sz="2400" dirty="0">
                <a:solidFill>
                  <a:schemeClr val="dk1"/>
                </a:solidFill>
                <a:latin typeface="Lucida Sans" panose="020B0602030504020204" pitchFamily="34" charset="0"/>
                <a:ea typeface="Allerta"/>
                <a:cs typeface="Allerta"/>
                <a:sym typeface="Allerta"/>
              </a:rPr>
              <a:t>Supporting Work enhances focus and coherence simultaneously by also engaging students in the Major Work of the grade.</a:t>
            </a:r>
          </a:p>
          <a:p>
            <a:pPr marL="457200" marR="0" lvl="0" indent="0" algn="l" rtl="0">
              <a:lnSpc>
                <a:spcPct val="100000"/>
              </a:lnSpc>
              <a:spcBef>
                <a:spcPts val="0"/>
              </a:spcBef>
              <a:spcAft>
                <a:spcPts val="0"/>
              </a:spcAft>
              <a:buNone/>
            </a:pPr>
            <a:endParaRPr sz="1800" dirty="0">
              <a:solidFill>
                <a:schemeClr val="dk1"/>
              </a:solidFill>
              <a:latin typeface="Lucida Sans" panose="020B0602030504020204" pitchFamily="34" charset="0"/>
              <a:ea typeface="Allerta"/>
              <a:cs typeface="Allerta"/>
              <a:sym typeface="Allerta"/>
            </a:endParaRPr>
          </a:p>
          <a:p>
            <a:pPr marL="342900" marR="0" lvl="0" indent="-190500" algn="l" rtl="0">
              <a:lnSpc>
                <a:spcPct val="100000"/>
              </a:lnSpc>
              <a:spcBef>
                <a:spcPts val="480"/>
              </a:spcBef>
              <a:spcAft>
                <a:spcPts val="0"/>
              </a:spcAft>
              <a:buClr>
                <a:srgbClr val="3F3F39"/>
              </a:buClr>
              <a:buFont typeface="Arial"/>
              <a:buNone/>
            </a:pPr>
            <a:endParaRPr sz="2400" b="0" i="0" u="none" strike="noStrike" cap="none" baseline="0" dirty="0">
              <a:solidFill>
                <a:schemeClr val="dk1"/>
              </a:solidFill>
              <a:latin typeface="Lucida Sans" panose="020B0602030504020204" pitchFamily="34" charset="0"/>
              <a:ea typeface="Allerta"/>
              <a:cs typeface="Allerta"/>
              <a:sym typeface="Allerta"/>
            </a:endParaRPr>
          </a:p>
        </p:txBody>
      </p:sp>
      <p:sp>
        <p:nvSpPr>
          <p:cNvPr id="961" name="Shape 961"/>
          <p:cNvSpPr>
            <a:spLocks noGrp="1"/>
          </p:cNvSpPr>
          <p:nvPr>
            <p:ph type="title"/>
          </p:nvPr>
        </p:nvSpPr>
        <p:spPr>
          <a:xfrm>
            <a:off x="2362200" y="230392"/>
            <a:ext cx="4419599" cy="1143000"/>
          </a:xfrm>
          <a:prstGeom prst="roundRect">
            <a:avLst>
              <a:gd name="adj" fmla="val 16667"/>
            </a:avLst>
          </a:prstGeom>
          <a:solidFill>
            <a:srgbClr val="2A7251"/>
          </a:solidFill>
          <a:ln w="25400" cap="flat" cmpd="sng">
            <a:solidFill>
              <a:srgbClr val="1E754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dirty="0">
                <a:solidFill>
                  <a:schemeClr val="lt1"/>
                </a:solidFill>
                <a:latin typeface="Lucida Sans" panose="020B0602030504020204" pitchFamily="34" charset="0"/>
              </a:rPr>
              <a:t>Coherence</a:t>
            </a:r>
          </a:p>
        </p:txBody>
      </p:sp>
      <p:sp>
        <p:nvSpPr>
          <p:cNvPr id="4" name="TextBox 3"/>
          <p:cNvSpPr txBox="1"/>
          <p:nvPr/>
        </p:nvSpPr>
        <p:spPr>
          <a:xfrm>
            <a:off x="8126569" y="5992702"/>
            <a:ext cx="1017431" cy="307777"/>
          </a:xfrm>
          <a:prstGeom prst="rect">
            <a:avLst/>
          </a:prstGeom>
          <a:solidFill>
            <a:schemeClr val="accent2"/>
          </a:solidFill>
        </p:spPr>
        <p:txBody>
          <a:bodyPr wrap="square" rtlCol="0">
            <a:spAutoFit/>
          </a:bodyPr>
          <a:lstStyle/>
          <a:p>
            <a:r>
              <a:rPr lang="en-US" dirty="0"/>
              <a:t>IMET p. 9</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Goals</a:t>
            </a:r>
          </a:p>
        </p:txBody>
      </p:sp>
      <p:sp>
        <p:nvSpPr>
          <p:cNvPr id="468" name="Shape 468"/>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lvl="0"/>
            <a:r>
              <a:rPr lang="en-US" sz="2400" dirty="0">
                <a:solidFill>
                  <a:srgbClr val="3F3F39"/>
                </a:solidFill>
                <a:latin typeface="Lucida Sans" panose="020B0602030504020204" pitchFamily="34" charset="0"/>
              </a:rPr>
              <a:t>Understand how aligned materials embody the shifts inherent in the Common Core State Standards</a:t>
            </a:r>
          </a:p>
          <a:p>
            <a:pPr marL="152400" lvl="0" indent="0">
              <a:buNone/>
            </a:pPr>
            <a:endParaRPr lang="en-US" sz="2400" dirty="0">
              <a:solidFill>
                <a:srgbClr val="3F3F39"/>
              </a:solidFill>
              <a:latin typeface="Lucida Sans" panose="020B0602030504020204" pitchFamily="34" charset="0"/>
            </a:endParaRPr>
          </a:p>
          <a:p>
            <a:pPr lvl="0"/>
            <a:r>
              <a:rPr lang="en-US" sz="2400" dirty="0">
                <a:solidFill>
                  <a:srgbClr val="3F3F39"/>
                </a:solidFill>
                <a:latin typeface="Lucida Sans" panose="020B0602030504020204" pitchFamily="34" charset="0"/>
              </a:rPr>
              <a:t>Understand the precise meaning of each metric of the IMET</a:t>
            </a:r>
          </a:p>
          <a:p>
            <a:pPr marL="152400" lvl="0" indent="0">
              <a:buNone/>
            </a:pPr>
            <a:endParaRPr lang="en-US" sz="2400" dirty="0">
              <a:solidFill>
                <a:srgbClr val="3F3F39"/>
              </a:solidFill>
              <a:latin typeface="Lucida Sans" panose="020B0602030504020204" pitchFamily="34" charset="0"/>
            </a:endParaRPr>
          </a:p>
          <a:p>
            <a:pPr lvl="0"/>
            <a:r>
              <a:rPr lang="en-US" sz="2400" dirty="0">
                <a:solidFill>
                  <a:srgbClr val="3F3F39"/>
                </a:solidFill>
                <a:latin typeface="Lucida Sans" panose="020B0602030504020204" pitchFamily="34" charset="0"/>
              </a:rPr>
              <a:t>Recognize examples and non-examples related to each metric of Non-Negotiable 1 and 2 of the IMET</a:t>
            </a:r>
          </a:p>
          <a:p>
            <a:pPr lvl="0">
              <a:buClr>
                <a:srgbClr val="3F3F39"/>
              </a:buClr>
              <a:buSzPct val="100000"/>
            </a:pPr>
            <a:endParaRPr sz="2400" dirty="0">
              <a:solidFill>
                <a:srgbClr val="3F3F39"/>
              </a:solidFill>
              <a:latin typeface="Lucida Sans" panose="020B0602030504020204" pitchFamily="34" charset="0"/>
              <a:ea typeface="Allerta"/>
              <a:cs typeface="Allerta"/>
              <a:sym typeface="Allerta"/>
            </a:endParaRPr>
          </a:p>
          <a:p>
            <a:pPr marL="342900" marR="0" lvl="0" indent="-190500" algn="l" rtl="0">
              <a:spcBef>
                <a:spcPts val="1680"/>
              </a:spcBef>
              <a:buClr>
                <a:srgbClr val="3F3F39"/>
              </a:buClr>
              <a:buFont typeface="Arial"/>
              <a:buNone/>
            </a:pPr>
            <a:endParaRPr dirty="0">
              <a:solidFill>
                <a:srgbClr val="3F3F39"/>
              </a:solidFill>
              <a:latin typeface="Lucida Sans" panose="020B0602030504020204" pitchFamily="34" charset="0"/>
              <a:ea typeface="Allerta"/>
              <a:cs typeface="Allerta"/>
              <a:sym typeface="Allerta"/>
            </a:endParaRPr>
          </a:p>
          <a:p>
            <a:pPr marL="342900" marR="0" lvl="0" indent="-190500" algn="l" rtl="0">
              <a:spcBef>
                <a:spcPts val="480"/>
              </a:spcBef>
              <a:buClr>
                <a:srgbClr val="3F3F39"/>
              </a:buClr>
              <a:buFont typeface="Arial"/>
              <a:buNone/>
            </a:pPr>
            <a:endParaRPr b="0" i="0" u="none" strike="noStrike" cap="none" baseline="0" dirty="0">
              <a:solidFill>
                <a:srgbClr val="3F3F39"/>
              </a:solidFill>
              <a:latin typeface="Lucida Sans" panose="020B0602030504020204" pitchFamily="34" charset="0"/>
              <a:ea typeface="Allerta"/>
              <a:cs typeface="Allerta"/>
              <a:sym typeface="Allerta"/>
            </a:endParaRPr>
          </a:p>
        </p:txBody>
      </p:sp>
    </p:spTree>
    <p:extLst>
      <p:ext uri="{BB962C8B-B14F-4D97-AF65-F5344CB8AC3E}">
        <p14:creationId xmlns:p14="http://schemas.microsoft.com/office/powerpoint/2010/main" val="2016999299"/>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Shape 96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2800" dirty="0">
                <a:latin typeface="Lucida Sans" panose="020B0602030504020204" pitchFamily="34" charset="0"/>
              </a:rPr>
              <a:t>Coherence is </a:t>
            </a:r>
            <a:r>
              <a:rPr lang="en-US" sz="2800" dirty="0">
                <a:solidFill>
                  <a:srgbClr val="3F3F39"/>
                </a:solidFill>
                <a:latin typeface="Lucida Sans" panose="020B0602030504020204" pitchFamily="34" charset="0"/>
              </a:rPr>
              <a:t>Built</a:t>
            </a:r>
            <a:r>
              <a:rPr lang="en-US" sz="2800" dirty="0">
                <a:latin typeface="Lucida Sans" panose="020B0602030504020204" pitchFamily="34" charset="0"/>
              </a:rPr>
              <a:t> Into the Standards</a:t>
            </a:r>
          </a:p>
        </p:txBody>
      </p:sp>
      <p:pic>
        <p:nvPicPr>
          <p:cNvPr id="968" name="Shape 968"/>
          <p:cNvPicPr preferRelativeResize="0"/>
          <p:nvPr/>
        </p:nvPicPr>
        <p:blipFill>
          <a:blip r:embed="rId3">
            <a:alphaModFix/>
          </a:blip>
          <a:stretch>
            <a:fillRect/>
          </a:stretch>
        </p:blipFill>
        <p:spPr>
          <a:xfrm>
            <a:off x="713600" y="1699875"/>
            <a:ext cx="7353300" cy="1928228"/>
          </a:xfrm>
          <a:prstGeom prst="rect">
            <a:avLst/>
          </a:prstGeom>
          <a:noFill/>
          <a:ln>
            <a:noFill/>
          </a:ln>
        </p:spPr>
      </p:pic>
      <p:pic>
        <p:nvPicPr>
          <p:cNvPr id="969" name="Shape 969"/>
          <p:cNvPicPr preferRelativeResize="0"/>
          <p:nvPr/>
        </p:nvPicPr>
        <p:blipFill>
          <a:blip r:embed="rId4">
            <a:alphaModFix/>
          </a:blip>
          <a:stretch>
            <a:fillRect/>
          </a:stretch>
        </p:blipFill>
        <p:spPr>
          <a:xfrm>
            <a:off x="713600" y="4018875"/>
            <a:ext cx="7353300" cy="131445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457200" y="338805"/>
            <a:ext cx="86868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Coherence: Link to Major Topics Within Grades</a:t>
            </a:r>
            <a:br>
              <a:rPr lang="en-US" sz="2800" b="1" i="0" u="none" strike="noStrike" cap="none" baseline="0" dirty="0">
                <a:solidFill>
                  <a:srgbClr val="3F3F39"/>
                </a:solidFill>
                <a:latin typeface="Lucida Sans" panose="020B0602030504020204" pitchFamily="34" charset="0"/>
                <a:ea typeface="Allerta"/>
                <a:cs typeface="Allerta"/>
                <a:sym typeface="Allerta"/>
              </a:rPr>
            </a:br>
            <a:endParaRPr lang="en-US" sz="2800" b="1" i="0" u="none" strike="noStrike" cap="none" baseline="0" dirty="0">
              <a:solidFill>
                <a:srgbClr val="3F3F39"/>
              </a:solidFill>
              <a:latin typeface="Lucida Sans" panose="020B0602030504020204" pitchFamily="34" charset="0"/>
              <a:ea typeface="Allerta"/>
              <a:cs typeface="Allerta"/>
              <a:sym typeface="Allerta"/>
            </a:endParaRPr>
          </a:p>
        </p:txBody>
      </p:sp>
      <p:sp>
        <p:nvSpPr>
          <p:cNvPr id="976" name="Shape 976"/>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0" marR="0" lvl="0" indent="0" algn="l" rtl="0">
              <a:spcBef>
                <a:spcPts val="0"/>
              </a:spcBef>
              <a:buClr>
                <a:srgbClr val="3F3F39"/>
              </a:buClr>
              <a:buSzPct val="25000"/>
              <a:buFont typeface="Arial"/>
              <a:buNone/>
            </a:pPr>
            <a:r>
              <a:rPr lang="en-US" sz="2400" b="0" i="1" u="none" strike="noStrike" cap="none" baseline="0" dirty="0">
                <a:solidFill>
                  <a:srgbClr val="3F3F39"/>
                </a:solidFill>
                <a:latin typeface="Lucida Sans" panose="020B0602030504020204" pitchFamily="34" charset="0"/>
                <a:ea typeface="Calibri"/>
                <a:cs typeface="Calibri"/>
                <a:sym typeface="Calibri"/>
              </a:rPr>
              <a:t>Example: Data Representation</a:t>
            </a:r>
          </a:p>
          <a:p>
            <a:pPr marL="0" marR="0" lvl="0" indent="0" algn="l" rtl="0">
              <a:spcBef>
                <a:spcPts val="480"/>
              </a:spcBef>
              <a:buClr>
                <a:srgbClr val="3F3F39"/>
              </a:buClr>
              <a:buFont typeface="Arial"/>
              <a:buNone/>
            </a:pPr>
            <a:endParaRPr sz="2400" b="0" i="1" u="none" strike="noStrike" cap="none" baseline="0" dirty="0">
              <a:solidFill>
                <a:srgbClr val="3F3F39"/>
              </a:solidFill>
              <a:latin typeface="Lucida Sans" panose="020B0602030504020204" pitchFamily="34" charset="0"/>
              <a:ea typeface="Calibri"/>
              <a:cs typeface="Calibri"/>
              <a:sym typeface="Calibri"/>
            </a:endParaRPr>
          </a:p>
          <a:p>
            <a:pPr marL="0" marR="0" lvl="0" indent="0" algn="l" rtl="0">
              <a:spcBef>
                <a:spcPts val="480"/>
              </a:spcBef>
              <a:buClr>
                <a:srgbClr val="3F3F39"/>
              </a:buClr>
              <a:buSzPct val="25000"/>
              <a:buFont typeface="Arial"/>
              <a:buNone/>
            </a:pPr>
            <a:r>
              <a:rPr lang="en-US" sz="2400" b="0" i="0" u="none" strike="noStrike" cap="none" baseline="0" dirty="0">
                <a:solidFill>
                  <a:srgbClr val="3F3F39"/>
                </a:solidFill>
                <a:latin typeface="Lucida Sans" panose="020B0602030504020204" pitchFamily="34" charset="0"/>
                <a:ea typeface="Allerta"/>
                <a:cs typeface="Allerta"/>
                <a:sym typeface="Allerta"/>
              </a:rPr>
              <a:t>3.MD.B.3   Draw a scaled picture graph and a scaled bar graph to represent a data set with several categories.  Solve one- and two-step “how many more” and “how many less” problems using information presented  in scaled bar graphs.  </a:t>
            </a:r>
            <a:r>
              <a:rPr lang="en-US" sz="2400" b="0" i="1" u="none" strike="noStrike" cap="none" baseline="0" dirty="0">
                <a:solidFill>
                  <a:srgbClr val="3F3F39"/>
                </a:solidFill>
                <a:latin typeface="Lucida Sans" panose="020B0602030504020204" pitchFamily="34" charset="0"/>
                <a:ea typeface="Allerta"/>
                <a:cs typeface="Allerta"/>
                <a:sym typeface="Allerta"/>
              </a:rPr>
              <a:t>For example, draw a bar graph in which each square in the bar graph might represent 5 pets.</a:t>
            </a:r>
          </a:p>
          <a:p>
            <a:pPr marL="0" marR="0" lvl="0" indent="0" algn="l" rtl="0">
              <a:spcBef>
                <a:spcPts val="480"/>
              </a:spcBef>
              <a:buClr>
                <a:srgbClr val="3F3F39"/>
              </a:buClr>
              <a:buFont typeface="Arial"/>
              <a:buNone/>
            </a:pPr>
            <a:endParaRPr sz="2400" b="0" i="1" u="none" strike="noStrike" cap="none" baseline="0" dirty="0">
              <a:solidFill>
                <a:srgbClr val="3F3F39"/>
              </a:solidFill>
              <a:latin typeface="Lucida Sans" panose="020B0602030504020204" pitchFamily="34" charset="0"/>
              <a:ea typeface="Calibri"/>
              <a:cs typeface="Calibri"/>
              <a:sym typeface="Calibri"/>
            </a:endParaRPr>
          </a:p>
          <a:p>
            <a:pPr marL="0" marR="0" lvl="0" indent="0" algn="l" rtl="0">
              <a:spcBef>
                <a:spcPts val="4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grpSp>
        <p:nvGrpSpPr>
          <p:cNvPr id="977" name="Shape 977"/>
          <p:cNvGrpSpPr/>
          <p:nvPr/>
        </p:nvGrpSpPr>
        <p:grpSpPr>
          <a:xfrm>
            <a:off x="564895" y="3248025"/>
            <a:ext cx="8045679" cy="1152525"/>
            <a:chOff x="564895" y="3248025"/>
            <a:chExt cx="8045679" cy="1152525"/>
          </a:xfrm>
        </p:grpSpPr>
        <p:sp>
          <p:nvSpPr>
            <p:cNvPr id="978" name="Shape 978"/>
            <p:cNvSpPr/>
            <p:nvPr/>
          </p:nvSpPr>
          <p:spPr>
            <a:xfrm>
              <a:off x="2378074" y="3248025"/>
              <a:ext cx="6232500" cy="381000"/>
            </a:xfrm>
            <a:prstGeom prst="rect">
              <a:avLst/>
            </a:prstGeom>
            <a:solidFill>
              <a:srgbClr val="FFFF00">
                <a:alpha val="3412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979" name="Shape 979"/>
            <p:cNvSpPr/>
            <p:nvPr/>
          </p:nvSpPr>
          <p:spPr>
            <a:xfrm>
              <a:off x="564895" y="3629025"/>
              <a:ext cx="7274100" cy="381000"/>
            </a:xfrm>
            <a:prstGeom prst="rect">
              <a:avLst/>
            </a:prstGeom>
            <a:solidFill>
              <a:srgbClr val="FFFF00">
                <a:alpha val="3412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980" name="Shape 980"/>
            <p:cNvSpPr/>
            <p:nvPr/>
          </p:nvSpPr>
          <p:spPr>
            <a:xfrm>
              <a:off x="564895" y="4019550"/>
              <a:ext cx="4807199" cy="381000"/>
            </a:xfrm>
            <a:prstGeom prst="rect">
              <a:avLst/>
            </a:prstGeom>
            <a:solidFill>
              <a:srgbClr val="FFFF00">
                <a:alpha val="3412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gr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457200" y="314363"/>
            <a:ext cx="86868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Coherence: Link to Major Topics Within Grades</a:t>
            </a:r>
            <a:br>
              <a:rPr lang="en-US" sz="2800" b="1" i="0" u="none" strike="noStrike" cap="none" baseline="0" dirty="0">
                <a:solidFill>
                  <a:srgbClr val="3F3F39"/>
                </a:solidFill>
                <a:latin typeface="Lucida Sans" panose="020B0602030504020204" pitchFamily="34" charset="0"/>
                <a:ea typeface="Allerta"/>
                <a:cs typeface="Allerta"/>
                <a:sym typeface="Allerta"/>
              </a:rPr>
            </a:br>
            <a:endParaRPr lang="en-US" sz="2800" b="1" i="0" u="none" strike="noStrike" cap="none" baseline="0" dirty="0">
              <a:solidFill>
                <a:srgbClr val="3F3F39"/>
              </a:solidFill>
              <a:latin typeface="Lucida Sans" panose="020B0602030504020204" pitchFamily="34" charset="0"/>
              <a:ea typeface="Allerta"/>
              <a:cs typeface="Allerta"/>
              <a:sym typeface="Allerta"/>
            </a:endParaRPr>
          </a:p>
        </p:txBody>
      </p:sp>
      <p:sp>
        <p:nvSpPr>
          <p:cNvPr id="987" name="Shape 987"/>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0" marR="0" lvl="0" indent="0" algn="l" rtl="0">
              <a:spcBef>
                <a:spcPts val="0"/>
              </a:spcBef>
              <a:buClr>
                <a:srgbClr val="3F3F39"/>
              </a:buClr>
              <a:buSzPct val="25000"/>
              <a:buFont typeface="Arial"/>
              <a:buNone/>
            </a:pPr>
            <a:r>
              <a:rPr lang="en-US" sz="2400" b="0" i="1" u="none" strike="noStrike" cap="none" baseline="0" dirty="0">
                <a:solidFill>
                  <a:srgbClr val="3F3F39"/>
                </a:solidFill>
                <a:latin typeface="Lucida Sans" panose="020B0602030504020204" pitchFamily="34" charset="0"/>
                <a:ea typeface="Allerta"/>
                <a:cs typeface="Allerta"/>
                <a:sym typeface="Allerta"/>
              </a:rPr>
              <a:t>Example: Statistics</a:t>
            </a:r>
          </a:p>
          <a:p>
            <a:pPr marL="0" marR="0" lvl="0" indent="0" algn="l" rtl="0">
              <a:spcBef>
                <a:spcPts val="480"/>
              </a:spcBef>
              <a:buClr>
                <a:srgbClr val="3F3F39"/>
              </a:buClr>
              <a:buFont typeface="Arial"/>
              <a:buNone/>
            </a:pPr>
            <a:endParaRPr sz="2400" b="0" i="1" u="none" strike="noStrike" cap="none" baseline="0" dirty="0">
              <a:solidFill>
                <a:srgbClr val="3F3F39"/>
              </a:solidFill>
              <a:latin typeface="Lucida Sans" panose="020B0602030504020204" pitchFamily="34" charset="0"/>
              <a:ea typeface="Allerta"/>
              <a:cs typeface="Allerta"/>
              <a:sym typeface="Allerta"/>
            </a:endParaRPr>
          </a:p>
          <a:p>
            <a:pPr marL="0" marR="0" lvl="0" indent="0" algn="l" rtl="0">
              <a:spcBef>
                <a:spcPts val="480"/>
              </a:spcBef>
              <a:buClr>
                <a:srgbClr val="3F3F39"/>
              </a:buClr>
              <a:buSzPct val="25000"/>
              <a:buFont typeface="Arial"/>
              <a:buNone/>
            </a:pPr>
            <a:r>
              <a:rPr lang="en-US" sz="2400" b="0" i="0" u="none" strike="noStrike" cap="none" baseline="0" dirty="0">
                <a:solidFill>
                  <a:srgbClr val="3F3F39"/>
                </a:solidFill>
                <a:latin typeface="Lucida Sans" panose="020B0602030504020204" pitchFamily="34" charset="0"/>
                <a:ea typeface="Allerta"/>
                <a:cs typeface="Allerta"/>
                <a:sym typeface="Allerta"/>
              </a:rPr>
              <a:t>8.SP.A.3  Use the equation of a linear model to solve problems in the context of bivariate measurement data, interpreting the slope and intercept.  </a:t>
            </a:r>
            <a:r>
              <a:rPr lang="en-US" sz="2400" b="0" i="1" u="none" strike="noStrike" cap="none" baseline="0" dirty="0">
                <a:solidFill>
                  <a:srgbClr val="3F3F39"/>
                </a:solidFill>
                <a:latin typeface="Lucida Sans" panose="020B0602030504020204" pitchFamily="34" charset="0"/>
                <a:ea typeface="Allerta"/>
                <a:cs typeface="Allerta"/>
                <a:sym typeface="Allerta"/>
              </a:rPr>
              <a:t>For example, in a linear model for a biology experiment, interpret a slope of 1.5cm/hr as meaning that an additional hour of sunlight each day is associated with an additional 1.5 cm in mature plant height.</a:t>
            </a:r>
          </a:p>
          <a:p>
            <a:pPr marL="0" marR="0" lvl="0" indent="0" algn="l" rtl="0">
              <a:spcBef>
                <a:spcPts val="480"/>
              </a:spcBef>
              <a:buClr>
                <a:srgbClr val="3F3F39"/>
              </a:buClr>
              <a:buFont typeface="Arial"/>
              <a:buNone/>
            </a:pPr>
            <a:endParaRPr sz="2400" b="0" i="1" u="none" strike="noStrike" cap="none" baseline="0" dirty="0">
              <a:solidFill>
                <a:srgbClr val="3F3F39"/>
              </a:solidFill>
              <a:latin typeface="Lucida Sans" panose="020B0602030504020204" pitchFamily="34" charset="0"/>
              <a:ea typeface="Allerta"/>
              <a:cs typeface="Allerta"/>
              <a:sym typeface="Allerta"/>
            </a:endParaRPr>
          </a:p>
          <a:p>
            <a:pPr marL="0" marR="0" lvl="0" indent="0" algn="l" rtl="0">
              <a:spcBef>
                <a:spcPts val="480"/>
              </a:spcBef>
              <a:buClr>
                <a:srgbClr val="3F3F39"/>
              </a:buClr>
              <a:buFont typeface="Arial"/>
              <a:buNone/>
            </a:pPr>
            <a:endParaRPr sz="2400" b="0" i="1" u="none" strike="noStrike" cap="none" baseline="0" dirty="0">
              <a:solidFill>
                <a:srgbClr val="3F3F39"/>
              </a:solidFill>
              <a:latin typeface="Lucida Sans" panose="020B0602030504020204" pitchFamily="34" charset="0"/>
              <a:ea typeface="Calibri"/>
              <a:cs typeface="Calibri"/>
              <a:sym typeface="Calibri"/>
            </a:endParaRPr>
          </a:p>
          <a:p>
            <a:pPr marL="0" marR="0" lvl="0" indent="0" algn="l" rtl="0">
              <a:spcBef>
                <a:spcPts val="4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grpSp>
        <p:nvGrpSpPr>
          <p:cNvPr id="988" name="Shape 988"/>
          <p:cNvGrpSpPr/>
          <p:nvPr/>
        </p:nvGrpSpPr>
        <p:grpSpPr>
          <a:xfrm>
            <a:off x="1328734" y="2505075"/>
            <a:ext cx="5776839" cy="1143075"/>
            <a:chOff x="1328734" y="2505075"/>
            <a:chExt cx="5776839" cy="1143075"/>
          </a:xfrm>
        </p:grpSpPr>
        <p:sp>
          <p:nvSpPr>
            <p:cNvPr id="989" name="Shape 989"/>
            <p:cNvSpPr/>
            <p:nvPr/>
          </p:nvSpPr>
          <p:spPr>
            <a:xfrm>
              <a:off x="3152774" y="2505075"/>
              <a:ext cx="3952800" cy="428700"/>
            </a:xfrm>
            <a:prstGeom prst="rect">
              <a:avLst/>
            </a:prstGeom>
            <a:solidFill>
              <a:srgbClr val="FFFF00">
                <a:alpha val="3412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sp>
          <p:nvSpPr>
            <p:cNvPr id="990" name="Shape 990"/>
            <p:cNvSpPr/>
            <p:nvPr/>
          </p:nvSpPr>
          <p:spPr>
            <a:xfrm>
              <a:off x="1328734" y="3219450"/>
              <a:ext cx="5424600" cy="428700"/>
            </a:xfrm>
            <a:prstGeom prst="rect">
              <a:avLst/>
            </a:prstGeom>
            <a:solidFill>
              <a:srgbClr val="FFFF00">
                <a:alpha val="3412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gr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Shape 100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r>
              <a:rPr lang="en-US" sz="2800" dirty="0">
                <a:solidFill>
                  <a:srgbClr val="3F3F39"/>
                </a:solidFill>
                <a:latin typeface="Lucida Sans" panose="020B0602030504020204" pitchFamily="34" charset="0"/>
              </a:rPr>
              <a:t>NN 2B: Supporting Work enhances focus and coherence simultaneously by also engaging students in the Major Work of the grade. </a:t>
            </a:r>
          </a:p>
        </p:txBody>
      </p:sp>
      <p:sp>
        <p:nvSpPr>
          <p:cNvPr id="1004" name="Shape 1004"/>
          <p:cNvSpPr txBox="1">
            <a:spLocks noGrp="1"/>
          </p:cNvSpPr>
          <p:nvPr>
            <p:ph type="body" idx="1"/>
          </p:nvPr>
        </p:nvSpPr>
        <p:spPr>
          <a:xfrm>
            <a:off x="457200" y="1417637"/>
            <a:ext cx="4038599" cy="4708663"/>
          </a:xfrm>
          <a:prstGeom prst="rect">
            <a:avLst/>
          </a:prstGeom>
        </p:spPr>
        <p:txBody>
          <a:bodyPr lIns="91425" tIns="91425" rIns="91425" bIns="91425" anchor="t" anchorCtr="0">
            <a:noAutofit/>
          </a:bodyPr>
          <a:lstStyle/>
          <a:p>
            <a:pPr>
              <a:spcBef>
                <a:spcPts val="0"/>
              </a:spcBef>
              <a:buNone/>
            </a:pPr>
            <a:endParaRPr lang="en-US" dirty="0">
              <a:solidFill>
                <a:srgbClr val="3F3F39"/>
              </a:solidFill>
              <a:latin typeface="Lucida Sans" panose="020B0602030504020204" pitchFamily="34" charset="0"/>
            </a:endParaRPr>
          </a:p>
          <a:p>
            <a:pPr>
              <a:spcBef>
                <a:spcPts val="0"/>
              </a:spcBef>
              <a:buNone/>
            </a:pPr>
            <a:endParaRPr lang="en-US" sz="2400" dirty="0">
              <a:solidFill>
                <a:srgbClr val="3F3F39"/>
              </a:solidFill>
              <a:latin typeface="Lucida Sans" panose="020B0602030504020204" pitchFamily="34" charset="0"/>
            </a:endParaRPr>
          </a:p>
          <a:p>
            <a:pPr>
              <a:spcBef>
                <a:spcPts val="0"/>
              </a:spcBef>
              <a:buNone/>
            </a:pPr>
            <a:r>
              <a:rPr lang="en-US" sz="2000" dirty="0">
                <a:solidFill>
                  <a:srgbClr val="25A469"/>
                </a:solidFill>
                <a:latin typeface="Lucida Sans" panose="020B0602030504020204" pitchFamily="34" charset="0"/>
              </a:rPr>
              <a:t>4.MD.A.2 and 4.OA.A.1</a:t>
            </a:r>
            <a:endParaRPr sz="2000" dirty="0">
              <a:solidFill>
                <a:srgbClr val="25A469"/>
              </a:solidFill>
              <a:latin typeface="Lucida Sans" panose="020B0602030504020204" pitchFamily="34" charset="0"/>
            </a:endParaRPr>
          </a:p>
        </p:txBody>
      </p:sp>
      <p:pic>
        <p:nvPicPr>
          <p:cNvPr id="2" name="Picture 1"/>
          <p:cNvPicPr>
            <a:picLocks noChangeAspect="1"/>
          </p:cNvPicPr>
          <p:nvPr/>
        </p:nvPicPr>
        <p:blipFill>
          <a:blip r:embed="rId3"/>
          <a:stretch>
            <a:fillRect/>
          </a:stretch>
        </p:blipFill>
        <p:spPr>
          <a:xfrm>
            <a:off x="961409" y="2698760"/>
            <a:ext cx="7068779" cy="2867108"/>
          </a:xfrm>
          <a:prstGeom prst="rect">
            <a:avLst/>
          </a:prstGeom>
        </p:spPr>
      </p:pic>
      <p:sp>
        <p:nvSpPr>
          <p:cNvPr id="5" name="TextBox 4"/>
          <p:cNvSpPr txBox="1"/>
          <p:nvPr/>
        </p:nvSpPr>
        <p:spPr>
          <a:xfrm>
            <a:off x="7719647" y="5984950"/>
            <a:ext cx="1424354" cy="307777"/>
          </a:xfrm>
          <a:prstGeom prst="rect">
            <a:avLst/>
          </a:prstGeom>
          <a:solidFill>
            <a:srgbClr val="25A469"/>
          </a:solidFill>
        </p:spPr>
        <p:txBody>
          <a:bodyPr wrap="square" rtlCol="0">
            <a:spAutoFit/>
          </a:bodyPr>
          <a:lstStyle/>
          <a:p>
            <a:r>
              <a:rPr lang="en-US" dirty="0"/>
              <a:t>Handout p. 12 </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Shape 99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2800" dirty="0">
                <a:solidFill>
                  <a:srgbClr val="3F3F39"/>
                </a:solidFill>
                <a:latin typeface="Lucida Sans" panose="020B0602030504020204" pitchFamily="34" charset="0"/>
              </a:rPr>
              <a:t>Where are the connections?</a:t>
            </a:r>
          </a:p>
        </p:txBody>
      </p:sp>
      <p:sp>
        <p:nvSpPr>
          <p:cNvPr id="997" name="Shape 997"/>
          <p:cNvSpPr txBox="1">
            <a:spLocks noGrp="1"/>
          </p:cNvSpPr>
          <p:nvPr>
            <p:ph type="body" idx="1"/>
          </p:nvPr>
        </p:nvSpPr>
        <p:spPr>
          <a:xfrm>
            <a:off x="419100" y="1162050"/>
            <a:ext cx="8539316" cy="5002350"/>
          </a:xfrm>
          <a:prstGeom prst="rect">
            <a:avLst/>
          </a:prstGeom>
        </p:spPr>
        <p:txBody>
          <a:bodyPr lIns="91425" tIns="91425" rIns="91425" bIns="91425" anchor="t" anchorCtr="0">
            <a:noAutofit/>
          </a:bodyPr>
          <a:lstStyle/>
          <a:p>
            <a:pPr marL="457200" lvl="0" indent="-228600" rtl="0">
              <a:spcBef>
                <a:spcPts val="0"/>
              </a:spcBef>
            </a:pPr>
            <a:endParaRPr lang="en-US" sz="2400" dirty="0">
              <a:solidFill>
                <a:srgbClr val="3F3F39"/>
              </a:solidFill>
              <a:latin typeface="Lucida Sans" panose="020B0602030504020204" pitchFamily="34" charset="0"/>
              <a:ea typeface="Allerta"/>
              <a:cs typeface="Allerta"/>
            </a:endParaRPr>
          </a:p>
          <a:p>
            <a:pPr marL="457200" lvl="0" indent="-228600" rtl="0">
              <a:spcBef>
                <a:spcPts val="0"/>
              </a:spcBef>
            </a:pPr>
            <a:r>
              <a:rPr lang="en-US" sz="2400" dirty="0">
                <a:solidFill>
                  <a:srgbClr val="3F3F39"/>
                </a:solidFill>
                <a:latin typeface="Lucida Sans" panose="020B0602030504020204" pitchFamily="34" charset="0"/>
                <a:ea typeface="Allerta"/>
                <a:cs typeface="Allerta"/>
              </a:rPr>
              <a:t>Look at the Focus in Grade 4 and the full Standards documents.</a:t>
            </a:r>
          </a:p>
          <a:p>
            <a:pPr marL="228600" lvl="0" indent="0" rtl="0">
              <a:spcBef>
                <a:spcPts val="0"/>
              </a:spcBef>
              <a:buNone/>
            </a:pPr>
            <a:endParaRPr lang="en-US" sz="2400" dirty="0">
              <a:solidFill>
                <a:srgbClr val="3F3F39"/>
              </a:solidFill>
              <a:latin typeface="Lucida Sans" panose="020B0602030504020204" pitchFamily="34" charset="0"/>
              <a:ea typeface="Allerta"/>
              <a:cs typeface="Allerta"/>
            </a:endParaRPr>
          </a:p>
          <a:p>
            <a:pPr marL="457200" lvl="0" indent="-228600" rtl="0">
              <a:spcBef>
                <a:spcPts val="0"/>
              </a:spcBef>
            </a:pPr>
            <a:r>
              <a:rPr lang="en-US" sz="2400" dirty="0">
                <a:solidFill>
                  <a:srgbClr val="3F3F39"/>
                </a:solidFill>
                <a:latin typeface="Lucida Sans" panose="020B0602030504020204" pitchFamily="34" charset="0"/>
                <a:ea typeface="Allerta"/>
                <a:cs typeface="Allerta"/>
              </a:rPr>
              <a:t>Identify supporting standards that have mathematical connections to major clusters and standards.  Describe the connections you would expect to see in materials.</a:t>
            </a:r>
          </a:p>
        </p:txBody>
      </p:sp>
      <p:sp>
        <p:nvSpPr>
          <p:cNvPr id="5" name="TextBox 4"/>
          <p:cNvSpPr txBox="1"/>
          <p:nvPr/>
        </p:nvSpPr>
        <p:spPr>
          <a:xfrm>
            <a:off x="8190963" y="5966888"/>
            <a:ext cx="953037" cy="307777"/>
          </a:xfrm>
          <a:prstGeom prst="rect">
            <a:avLst/>
          </a:prstGeom>
          <a:solidFill>
            <a:srgbClr val="25A469"/>
          </a:solidFill>
        </p:spPr>
        <p:txBody>
          <a:bodyPr wrap="square" rtlCol="0">
            <a:spAutoFit/>
          </a:bodyPr>
          <a:lstStyle/>
          <a:p>
            <a:r>
              <a:rPr lang="en-US" dirty="0"/>
              <a:t>IMET p. 9 </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6" name="Shape 1016"/>
          <p:cNvSpPr txBox="1"/>
          <p:nvPr/>
        </p:nvSpPr>
        <p:spPr>
          <a:xfrm>
            <a:off x="476212" y="227009"/>
            <a:ext cx="8445008" cy="1473454"/>
          </a:xfrm>
          <a:prstGeom prst="rect">
            <a:avLst/>
          </a:prstGeom>
          <a:solidFill>
            <a:srgbClr val="2A7251"/>
          </a:solidFill>
          <a:ln>
            <a:noFill/>
          </a:ln>
        </p:spPr>
        <p:txBody>
          <a:bodyPr lIns="91425" tIns="91425" rIns="91425" bIns="91425" anchor="t" anchorCtr="0">
            <a:noAutofit/>
          </a:bodyPr>
          <a:lstStyle/>
          <a:p>
            <a:pPr lvl="0" rtl="0">
              <a:spcBef>
                <a:spcPts val="0"/>
              </a:spcBef>
              <a:buNone/>
            </a:pPr>
            <a:r>
              <a:rPr lang="en-US" sz="2800" dirty="0">
                <a:solidFill>
                  <a:schemeClr val="bg1"/>
                </a:solidFill>
                <a:latin typeface="Lucida Sans" panose="020B0602030504020204" pitchFamily="34" charset="0"/>
              </a:rPr>
              <a:t>NN Metric 2B: </a:t>
            </a:r>
          </a:p>
          <a:p>
            <a:pPr marL="457200" lvl="0" indent="-381000" rtl="0">
              <a:spcBef>
                <a:spcPts val="0"/>
              </a:spcBef>
              <a:buSzPct val="100000"/>
              <a:buChar char="●"/>
            </a:pPr>
            <a:r>
              <a:rPr lang="en-US" sz="2800" dirty="0">
                <a:solidFill>
                  <a:schemeClr val="bg1"/>
                </a:solidFill>
                <a:latin typeface="Lucida Sans" panose="020B0602030504020204" pitchFamily="34" charset="0"/>
              </a:rPr>
              <a:t>What are we looking for?</a:t>
            </a:r>
          </a:p>
          <a:p>
            <a:pPr marL="457200" lvl="0" indent="-381000" rtl="0">
              <a:spcBef>
                <a:spcPts val="0"/>
              </a:spcBef>
              <a:buSzPct val="100000"/>
              <a:buChar char="●"/>
            </a:pPr>
            <a:r>
              <a:rPr lang="en-US" sz="2800" dirty="0">
                <a:solidFill>
                  <a:schemeClr val="bg1"/>
                </a:solidFill>
                <a:latin typeface="Lucida Sans" panose="020B0602030504020204" pitchFamily="34" charset="0"/>
              </a:rPr>
              <a:t>Where do we look?</a:t>
            </a:r>
          </a:p>
        </p:txBody>
      </p:sp>
      <p:sp>
        <p:nvSpPr>
          <p:cNvPr id="5" name="TextBox 4"/>
          <p:cNvSpPr txBox="1"/>
          <p:nvPr/>
        </p:nvSpPr>
        <p:spPr>
          <a:xfrm>
            <a:off x="8165206" y="6013069"/>
            <a:ext cx="978794" cy="307777"/>
          </a:xfrm>
          <a:prstGeom prst="rect">
            <a:avLst/>
          </a:prstGeom>
          <a:solidFill>
            <a:schemeClr val="accent2"/>
          </a:solidFill>
        </p:spPr>
        <p:txBody>
          <a:bodyPr wrap="square" rtlCol="0">
            <a:spAutoFit/>
          </a:bodyPr>
          <a:lstStyle/>
          <a:p>
            <a:r>
              <a:rPr lang="en-US" dirty="0"/>
              <a:t>IMET p. 9 </a:t>
            </a:r>
          </a:p>
        </p:txBody>
      </p:sp>
      <p:pic>
        <p:nvPicPr>
          <p:cNvPr id="3" name="Picture 2"/>
          <p:cNvPicPr>
            <a:picLocks noChangeAspect="1"/>
          </p:cNvPicPr>
          <p:nvPr/>
        </p:nvPicPr>
        <p:blipFill rotWithShape="1">
          <a:blip r:embed="rId3"/>
          <a:srcRect l="13667" t="14917" r="28386" b="6073"/>
          <a:stretch/>
        </p:blipFill>
        <p:spPr>
          <a:xfrm>
            <a:off x="1949569" y="1897812"/>
            <a:ext cx="5368261" cy="4115258"/>
          </a:xfrm>
          <a:prstGeom prst="rect">
            <a:avLst/>
          </a:prstGeom>
          <a:ln>
            <a:solidFill>
              <a:srgbClr val="25A469"/>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6"/>
                                        </p:tgtEl>
                                        <p:attrNameLst>
                                          <p:attrName>style.visibility</p:attrName>
                                        </p:attrNameLst>
                                      </p:cBhvr>
                                      <p:to>
                                        <p:strVal val="visible"/>
                                      </p:to>
                                    </p:set>
                                    <p:animEffect transition="in" filter="fade">
                                      <p:cBhvr>
                                        <p:cTn id="7" dur="1000"/>
                                        <p:tgtEl>
                                          <p:spTgt spid="1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Shape 1022"/>
          <p:cNvSpPr txBox="1">
            <a:spLocks noGrp="1"/>
          </p:cNvSpPr>
          <p:nvPr>
            <p:ph type="body" idx="1"/>
          </p:nvPr>
        </p:nvSpPr>
        <p:spPr>
          <a:xfrm>
            <a:off x="560438" y="1762432"/>
            <a:ext cx="8229600" cy="4299155"/>
          </a:xfrm>
          <a:prstGeom prst="rect">
            <a:avLst/>
          </a:prstGeom>
          <a:solidFill>
            <a:schemeClr val="lt1"/>
          </a:solidFill>
          <a:ln w="25400" cap="flat" cmpd="sng">
            <a:no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45833"/>
              <a:buFont typeface="Arial"/>
              <a:buNone/>
            </a:pPr>
            <a:r>
              <a:rPr lang="en-US" sz="2400" b="1" i="0" u="none" strike="noStrike" cap="none" baseline="0" dirty="0">
                <a:solidFill>
                  <a:srgbClr val="25A469"/>
                </a:solidFill>
                <a:latin typeface="Lucida Sans" panose="020B0602030504020204" pitchFamily="34" charset="0"/>
                <a:ea typeface="Allerta"/>
                <a:cs typeface="Allerta"/>
                <a:sym typeface="Allerta"/>
              </a:rPr>
              <a:t>Non-Negotiable </a:t>
            </a:r>
            <a:r>
              <a:rPr lang="en-US" sz="2400" b="1" dirty="0">
                <a:solidFill>
                  <a:srgbClr val="25A469"/>
                </a:solidFill>
                <a:latin typeface="Lucida Sans" panose="020B0602030504020204" pitchFamily="34" charset="0"/>
                <a:ea typeface="Allerta"/>
                <a:cs typeface="Allerta"/>
                <a:sym typeface="Allerta"/>
              </a:rPr>
              <a:t>2</a:t>
            </a:r>
            <a:r>
              <a:rPr lang="en-US" sz="2400" b="1" i="0" u="none" strike="noStrike" cap="none" baseline="0" dirty="0">
                <a:solidFill>
                  <a:srgbClr val="25A469"/>
                </a:solidFill>
                <a:latin typeface="Lucida Sans" panose="020B0602030504020204" pitchFamily="34" charset="0"/>
                <a:ea typeface="Allerta"/>
                <a:cs typeface="Allerta"/>
                <a:sym typeface="Allerta"/>
              </a:rPr>
              <a:t>: </a:t>
            </a:r>
            <a:r>
              <a:rPr lang="en-US" sz="2400" dirty="0">
                <a:solidFill>
                  <a:srgbClr val="3F3F39"/>
                </a:solidFill>
                <a:latin typeface="Lucida Sans" panose="020B0602030504020204" pitchFamily="34" charset="0"/>
                <a:ea typeface="Allerta"/>
                <a:cs typeface="Allerta"/>
                <a:sym typeface="Allerta"/>
              </a:rPr>
              <a:t>Materials must focus </a:t>
            </a:r>
            <a:r>
              <a:rPr lang="en-US" sz="2400" b="1" dirty="0">
                <a:solidFill>
                  <a:srgbClr val="25A469"/>
                </a:solidFill>
                <a:latin typeface="Lucida Sans" panose="020B0602030504020204" pitchFamily="34" charset="0"/>
                <a:ea typeface="Allerta"/>
                <a:cs typeface="Allerta"/>
                <a:sym typeface="Allerta"/>
              </a:rPr>
              <a:t>coherently</a:t>
            </a:r>
            <a:r>
              <a:rPr lang="en-US" sz="2400" dirty="0">
                <a:solidFill>
                  <a:srgbClr val="25A469"/>
                </a:solidFill>
                <a:latin typeface="Lucida Sans" panose="020B0602030504020204" pitchFamily="34" charset="0"/>
                <a:ea typeface="Allerta"/>
                <a:cs typeface="Allerta"/>
                <a:sym typeface="Allerta"/>
              </a:rPr>
              <a:t> </a:t>
            </a:r>
            <a:r>
              <a:rPr lang="en-US" sz="2400" dirty="0">
                <a:solidFill>
                  <a:srgbClr val="3F3F39"/>
                </a:solidFill>
                <a:latin typeface="Lucida Sans" panose="020B0602030504020204" pitchFamily="34" charset="0"/>
                <a:ea typeface="Allerta"/>
                <a:cs typeface="Allerta"/>
                <a:sym typeface="Allerta"/>
              </a:rPr>
              <a:t>on the Major Work of the grade in a way that is</a:t>
            </a:r>
          </a:p>
          <a:p>
            <a:pPr marL="0" marR="0" lvl="0" indent="0" algn="l" rtl="0">
              <a:lnSpc>
                <a:spcPct val="100000"/>
              </a:lnSpc>
              <a:spcBef>
                <a:spcPts val="0"/>
              </a:spcBef>
              <a:spcAft>
                <a:spcPts val="0"/>
              </a:spcAft>
              <a:buClr>
                <a:schemeClr val="dk1"/>
              </a:buClr>
              <a:buSzPct val="45833"/>
              <a:buFont typeface="Arial"/>
              <a:buNone/>
            </a:pPr>
            <a:r>
              <a:rPr lang="en-US" sz="2400" dirty="0">
                <a:solidFill>
                  <a:srgbClr val="3F3F39"/>
                </a:solidFill>
                <a:latin typeface="Lucida Sans" panose="020B0602030504020204" pitchFamily="34" charset="0"/>
                <a:ea typeface="Allerta"/>
                <a:cs typeface="Allerta"/>
                <a:sym typeface="Allerta"/>
              </a:rPr>
              <a:t>consistent with the progressions in the Standards.</a:t>
            </a:r>
          </a:p>
          <a:p>
            <a:pPr marL="457200" lvl="0" indent="0" rtl="0">
              <a:spcBef>
                <a:spcPts val="0"/>
              </a:spcBef>
              <a:buNone/>
            </a:pPr>
            <a:endParaRPr sz="1800" dirty="0">
              <a:solidFill>
                <a:schemeClr val="dk1"/>
              </a:solidFill>
              <a:latin typeface="Lucida Sans" panose="020B0602030504020204" pitchFamily="34" charset="0"/>
              <a:ea typeface="Allerta"/>
              <a:cs typeface="Allerta"/>
              <a:sym typeface="Allerta"/>
            </a:endParaRPr>
          </a:p>
          <a:p>
            <a:pPr marL="457200" marR="0" lvl="0" indent="0" algn="l" rtl="0">
              <a:lnSpc>
                <a:spcPct val="100000"/>
              </a:lnSpc>
              <a:spcBef>
                <a:spcPts val="0"/>
              </a:spcBef>
              <a:spcAft>
                <a:spcPts val="0"/>
              </a:spcAft>
              <a:buNone/>
            </a:pPr>
            <a:endParaRPr sz="1800" dirty="0">
              <a:solidFill>
                <a:schemeClr val="dk1"/>
              </a:solidFill>
              <a:latin typeface="Lucida Sans" panose="020B0602030504020204" pitchFamily="34" charset="0"/>
              <a:ea typeface="Allerta"/>
              <a:cs typeface="Allerta"/>
              <a:sym typeface="Allerta"/>
            </a:endParaRPr>
          </a:p>
          <a:p>
            <a:pPr marL="342900" marR="0" lvl="0" indent="-190500" algn="l" rtl="0">
              <a:lnSpc>
                <a:spcPct val="100000"/>
              </a:lnSpc>
              <a:spcBef>
                <a:spcPts val="480"/>
              </a:spcBef>
              <a:spcAft>
                <a:spcPts val="0"/>
              </a:spcAft>
              <a:buClr>
                <a:srgbClr val="3F3F39"/>
              </a:buClr>
              <a:buFont typeface="Arial"/>
              <a:buNone/>
            </a:pPr>
            <a:endParaRPr sz="2400" b="0" i="0" u="none" strike="noStrike" cap="none" baseline="0" dirty="0">
              <a:solidFill>
                <a:schemeClr val="dk1"/>
              </a:solidFill>
              <a:latin typeface="Lucida Sans" panose="020B0602030504020204" pitchFamily="34" charset="0"/>
              <a:ea typeface="Allerta"/>
              <a:cs typeface="Allerta"/>
              <a:sym typeface="Allerta"/>
            </a:endParaRPr>
          </a:p>
        </p:txBody>
      </p:sp>
      <p:sp>
        <p:nvSpPr>
          <p:cNvPr id="1023" name="Shape 1023"/>
          <p:cNvSpPr>
            <a:spLocks noGrp="1"/>
          </p:cNvSpPr>
          <p:nvPr>
            <p:ph type="title"/>
          </p:nvPr>
        </p:nvSpPr>
        <p:spPr>
          <a:xfrm>
            <a:off x="2603500" y="274637"/>
            <a:ext cx="4419599" cy="1143000"/>
          </a:xfrm>
          <a:prstGeom prst="roundRect">
            <a:avLst>
              <a:gd name="adj" fmla="val 16667"/>
            </a:avLst>
          </a:prstGeom>
          <a:solidFill>
            <a:srgbClr val="2A7251"/>
          </a:solidFill>
          <a:ln w="25400" cap="flat" cmpd="sng">
            <a:solidFill>
              <a:srgbClr val="1E754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dirty="0">
                <a:solidFill>
                  <a:schemeClr val="lt1"/>
                </a:solidFill>
                <a:latin typeface="Lucida Sans" panose="020B0602030504020204" pitchFamily="34" charset="0"/>
              </a:rPr>
              <a:t>Coherence</a:t>
            </a:r>
          </a:p>
        </p:txBody>
      </p:sp>
      <p:sp>
        <p:nvSpPr>
          <p:cNvPr id="5" name="TextBox 4"/>
          <p:cNvSpPr txBox="1"/>
          <p:nvPr/>
        </p:nvSpPr>
        <p:spPr>
          <a:xfrm>
            <a:off x="8165206" y="5972792"/>
            <a:ext cx="978794" cy="307777"/>
          </a:xfrm>
          <a:prstGeom prst="rect">
            <a:avLst/>
          </a:prstGeom>
          <a:solidFill>
            <a:srgbClr val="25A469"/>
          </a:solidFill>
        </p:spPr>
        <p:txBody>
          <a:bodyPr wrap="square" rtlCol="0">
            <a:spAutoFit/>
          </a:bodyPr>
          <a:lstStyle/>
          <a:p>
            <a:r>
              <a:rPr lang="en-US" dirty="0"/>
              <a:t>IMET p. 7 </a:t>
            </a:r>
          </a:p>
        </p:txBody>
      </p:sp>
      <p:pic>
        <p:nvPicPr>
          <p:cNvPr id="6" name="Picture 5"/>
          <p:cNvPicPr>
            <a:picLocks noChangeAspect="1"/>
          </p:cNvPicPr>
          <p:nvPr/>
        </p:nvPicPr>
        <p:blipFill rotWithShape="1">
          <a:blip r:embed="rId3"/>
          <a:srcRect l="13690" t="12239" r="28917" b="6250"/>
          <a:stretch/>
        </p:blipFill>
        <p:spPr>
          <a:xfrm>
            <a:off x="2200995" y="3015129"/>
            <a:ext cx="4572000" cy="3192476"/>
          </a:xfrm>
          <a:prstGeom prst="rect">
            <a:avLst/>
          </a:prstGeom>
          <a:ln>
            <a:solidFill>
              <a:srgbClr val="25A469"/>
            </a:solid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title"/>
          </p:nvPr>
        </p:nvSpPr>
        <p:spPr>
          <a:xfrm>
            <a:off x="457200" y="599102"/>
            <a:ext cx="8229600" cy="1143000"/>
          </a:xfrm>
          <a:prstGeom prst="rect">
            <a:avLst/>
          </a:prstGeom>
          <a:noFill/>
          <a:ln>
            <a:noFill/>
          </a:ln>
        </p:spPr>
        <p:txBody>
          <a:bodyPr lIns="91425" tIns="45700" rIns="91425" bIns="45700" anchor="ctr" anchorCtr="0">
            <a:noAutofit/>
          </a:bodyPr>
          <a:lstStyle/>
          <a:p>
            <a:pPr lvl="0">
              <a:buClr>
                <a:srgbClr val="3F3F39"/>
              </a:buClr>
              <a:buSzPct val="25000"/>
            </a:pPr>
            <a:r>
              <a:rPr lang="en-US" sz="2800" dirty="0">
                <a:solidFill>
                  <a:srgbClr val="3F3F39"/>
                </a:solidFill>
                <a:latin typeface="Lucida Sans" panose="020B0602030504020204" pitchFamily="34" charset="0"/>
                <a:ea typeface="Allerta"/>
                <a:cs typeface="Allerta"/>
                <a:sym typeface="Allerta"/>
              </a:rPr>
              <a:t>NN 2C: </a:t>
            </a:r>
            <a:r>
              <a:rPr lang="en-US" sz="2800" dirty="0">
                <a:solidFill>
                  <a:schemeClr val="dk1"/>
                </a:solidFill>
                <a:latin typeface="Lucida Sans" panose="020B0602030504020204" pitchFamily="34" charset="0"/>
                <a:ea typeface="Allerta"/>
                <a:cs typeface="Allerta"/>
                <a:sym typeface="Allerta"/>
              </a:rPr>
              <a:t>Materials follow the grade-by-grade </a:t>
            </a:r>
            <a:r>
              <a:rPr lang="en-US" sz="2800" dirty="0">
                <a:solidFill>
                  <a:srgbClr val="25A469"/>
                </a:solidFill>
                <a:latin typeface="Lucida Sans" panose="020B0602030504020204" pitchFamily="34" charset="0"/>
                <a:ea typeface="Allerta"/>
                <a:cs typeface="Allerta"/>
                <a:sym typeface="Allerta"/>
              </a:rPr>
              <a:t>progressions in the Standards…</a:t>
            </a:r>
            <a:endParaRPr lang="en-US" sz="2800" b="1" dirty="0">
              <a:solidFill>
                <a:srgbClr val="25A469"/>
              </a:solidFill>
              <a:latin typeface="Lucida Sans" panose="020B0602030504020204" pitchFamily="34" charset="0"/>
              <a:ea typeface="Allerta"/>
              <a:cs typeface="Allerta"/>
              <a:sym typeface="Allerta"/>
            </a:endParaRPr>
          </a:p>
        </p:txBody>
      </p:sp>
      <p:sp>
        <p:nvSpPr>
          <p:cNvPr id="1030" name="Shape 1030"/>
          <p:cNvSpPr txBox="1">
            <a:spLocks noGrp="1"/>
          </p:cNvSpPr>
          <p:nvPr>
            <p:ph type="body" idx="1"/>
          </p:nvPr>
        </p:nvSpPr>
        <p:spPr>
          <a:xfrm>
            <a:off x="457200" y="2016260"/>
            <a:ext cx="8229600" cy="3546987"/>
          </a:xfrm>
          <a:prstGeom prst="rect">
            <a:avLst/>
          </a:prstGeom>
          <a:noFill/>
          <a:ln>
            <a:noFill/>
          </a:ln>
        </p:spPr>
        <p:txBody>
          <a:bodyPr lIns="91425" tIns="45700" rIns="91425" bIns="45700" anchor="t" anchorCtr="0">
            <a:noAutofit/>
          </a:bodyPr>
          <a:lstStyle/>
          <a:p>
            <a:pPr marL="457200" lvl="0" indent="-228600" rtl="0">
              <a:lnSpc>
                <a:spcPct val="115000"/>
              </a:lnSpc>
              <a:spcBef>
                <a:spcPts val="600"/>
              </a:spcBef>
              <a:buClr>
                <a:srgbClr val="3F3F39"/>
              </a:buClr>
              <a:buSzPct val="100000"/>
            </a:pPr>
            <a:endParaRPr lang="en-US" sz="2400" dirty="0">
              <a:solidFill>
                <a:srgbClr val="3F3F39"/>
              </a:solidFill>
              <a:latin typeface="Lucida Sans" panose="020B0602030504020204" pitchFamily="34" charset="0"/>
            </a:endParaRPr>
          </a:p>
          <a:p>
            <a:pPr marL="457200" lvl="0" indent="-228600" rtl="0">
              <a:lnSpc>
                <a:spcPct val="115000"/>
              </a:lnSpc>
              <a:spcBef>
                <a:spcPts val="600"/>
              </a:spcBef>
              <a:buClr>
                <a:srgbClr val="3F3F39"/>
              </a:buClr>
              <a:buSzPct val="100000"/>
            </a:pPr>
            <a:r>
              <a:rPr lang="en-US" sz="2400" dirty="0">
                <a:solidFill>
                  <a:srgbClr val="3F3F39"/>
                </a:solidFill>
                <a:latin typeface="Lucida Sans" panose="020B0602030504020204" pitchFamily="34" charset="0"/>
              </a:rPr>
              <a:t>Based on high-performing countries</a:t>
            </a:r>
          </a:p>
          <a:p>
            <a:pPr marL="457200" lvl="0" indent="-228600" rtl="0">
              <a:lnSpc>
                <a:spcPct val="115000"/>
              </a:lnSpc>
              <a:spcBef>
                <a:spcPts val="600"/>
              </a:spcBef>
              <a:buClr>
                <a:srgbClr val="3F3F39"/>
              </a:buClr>
              <a:buSzPct val="100000"/>
            </a:pPr>
            <a:r>
              <a:rPr lang="en-US" sz="2400" dirty="0">
                <a:solidFill>
                  <a:srgbClr val="3F3F39"/>
                </a:solidFill>
                <a:latin typeface="Lucida Sans" panose="020B0602030504020204" pitchFamily="34" charset="0"/>
              </a:rPr>
              <a:t>Allows for coherence between grades</a:t>
            </a:r>
          </a:p>
          <a:p>
            <a:pPr marL="457200" lvl="0" indent="-228600" rtl="0">
              <a:lnSpc>
                <a:spcPct val="115000"/>
              </a:lnSpc>
              <a:spcBef>
                <a:spcPts val="600"/>
              </a:spcBef>
              <a:buClr>
                <a:srgbClr val="3F3F39"/>
              </a:buClr>
              <a:buSzPct val="100000"/>
            </a:pPr>
            <a:r>
              <a:rPr lang="en-US" sz="2400" dirty="0">
                <a:solidFill>
                  <a:srgbClr val="3F3F39"/>
                </a:solidFill>
                <a:latin typeface="Lucida Sans" panose="020B0602030504020204" pitchFamily="34" charset="0"/>
              </a:rPr>
              <a:t>Develops topics across many years to ensure conceptual understanding (think fraction multiplication)</a:t>
            </a:r>
          </a:p>
          <a:p>
            <a:pPr marL="0" lvl="0" indent="0" rtl="0">
              <a:lnSpc>
                <a:spcPct val="115000"/>
              </a:lnSpc>
              <a:spcBef>
                <a:spcPts val="600"/>
              </a:spcBef>
              <a:buClr>
                <a:schemeClr val="dk1"/>
              </a:buClr>
              <a:buFont typeface="Arial"/>
              <a:buNone/>
            </a:pPr>
            <a:endParaRPr sz="2400" dirty="0">
              <a:solidFill>
                <a:schemeClr val="dk1"/>
              </a:solidFill>
              <a:latin typeface="Lucida Sans" panose="020B0602030504020204" pitchFamily="34" charset="0"/>
            </a:endParaRPr>
          </a:p>
          <a:p>
            <a:pPr marL="0" lvl="0" indent="0" rtl="0">
              <a:lnSpc>
                <a:spcPct val="115000"/>
              </a:lnSpc>
              <a:spcBef>
                <a:spcPts val="600"/>
              </a:spcBef>
              <a:buClr>
                <a:schemeClr val="dk1"/>
              </a:buClr>
              <a:buFont typeface="Arial"/>
              <a:buNone/>
            </a:pPr>
            <a:endParaRPr sz="2400" dirty="0">
              <a:solidFill>
                <a:srgbClr val="3F3F39"/>
              </a:solidFill>
              <a:latin typeface="Lucida Sans" panose="020B0602030504020204" pitchFamily="34" charset="0"/>
            </a:endParaRPr>
          </a:p>
          <a:p>
            <a:pPr marL="0" marR="0" lvl="0" indent="0" algn="l" rtl="0">
              <a:lnSpc>
                <a:spcPct val="94000"/>
              </a:lnSpc>
              <a:spcBef>
                <a:spcPts val="2400"/>
              </a:spcBef>
              <a:buClr>
                <a:srgbClr val="000000"/>
              </a:buClr>
              <a:buFont typeface="Arial"/>
              <a:buNone/>
            </a:pPr>
            <a:endParaRPr sz="2400" i="1" dirty="0">
              <a:latin typeface="Lucida Sans" panose="020B0602030504020204" pitchFamily="34" charset="0"/>
              <a:ea typeface="Allerta"/>
              <a:cs typeface="Allerta"/>
              <a:sym typeface="Allerta"/>
            </a:endParaRPr>
          </a:p>
          <a:p>
            <a:pPr marL="342900" marR="0" lvl="0" indent="-201930" algn="l" rtl="0">
              <a:lnSpc>
                <a:spcPct val="80000"/>
              </a:lnSpc>
              <a:spcBef>
                <a:spcPts val="444"/>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a:p>
            <a:pPr marL="342900" marR="0" lvl="0" indent="-201930" algn="l" rtl="0">
              <a:lnSpc>
                <a:spcPct val="80000"/>
              </a:lnSpc>
              <a:spcBef>
                <a:spcPts val="444"/>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grpSp>
        <p:nvGrpSpPr>
          <p:cNvPr id="1075" name="Shape 1075"/>
          <p:cNvGrpSpPr/>
          <p:nvPr/>
        </p:nvGrpSpPr>
        <p:grpSpPr>
          <a:xfrm>
            <a:off x="-592676" y="1017639"/>
            <a:ext cx="9161489" cy="5026186"/>
            <a:chOff x="4386006" y="-114193"/>
            <a:chExt cx="3367329" cy="6816257"/>
          </a:xfrm>
          <a:solidFill>
            <a:schemeClr val="bg1"/>
          </a:solidFill>
        </p:grpSpPr>
        <p:sp>
          <p:nvSpPr>
            <p:cNvPr id="1076" name="Shape 1076"/>
            <p:cNvSpPr txBox="1"/>
            <p:nvPr/>
          </p:nvSpPr>
          <p:spPr>
            <a:xfrm>
              <a:off x="5475402" y="344486"/>
              <a:ext cx="2274759" cy="931947"/>
            </a:xfrm>
            <a:prstGeom prst="rect">
              <a:avLst/>
            </a:prstGeom>
            <a:grpFill/>
            <a:ln>
              <a:noFill/>
            </a:ln>
          </p:spPr>
          <p:txBody>
            <a:bodyPr lIns="91425" tIns="45700" rIns="91425" bIns="45700" anchor="t" anchorCtr="0">
              <a:noAutofit/>
            </a:bodyPr>
            <a:lstStyle/>
            <a:p>
              <a:pPr marL="0" marR="0" lvl="0" indent="0" algn="l" rtl="0">
                <a:spcBef>
                  <a:spcPts val="0"/>
                </a:spcBef>
                <a:spcAft>
                  <a:spcPts val="1000"/>
                </a:spcAft>
                <a:buClr>
                  <a:srgbClr val="000000"/>
                </a:buClr>
                <a:buSzPct val="25000"/>
                <a:buFont typeface="Arial"/>
                <a:buNone/>
              </a:pPr>
              <a:r>
                <a:rPr lang="en-US" sz="1600" b="0" i="0" u="none" strike="noStrike" cap="none" baseline="0" dirty="0">
                  <a:solidFill>
                    <a:srgbClr val="25A469"/>
                  </a:solidFill>
                  <a:latin typeface="Lucida Sans" panose="020B0602030504020204" pitchFamily="34" charset="0"/>
                  <a:sym typeface="Arial"/>
                </a:rPr>
                <a:t>4.NF.B.4</a:t>
              </a:r>
              <a:r>
                <a:rPr lang="en-US" sz="1600" b="0" i="0" u="none" strike="noStrike" cap="none" baseline="0" dirty="0">
                  <a:solidFill>
                    <a:schemeClr val="accent1"/>
                  </a:solidFill>
                  <a:latin typeface="Lucida Sans" panose="020B0602030504020204" pitchFamily="34" charset="0"/>
                  <a:sym typeface="Arial"/>
                </a:rPr>
                <a:t> </a:t>
              </a:r>
              <a:r>
                <a:rPr lang="en-US" sz="1600" b="0" i="0" u="none" strike="noStrike" cap="none" baseline="0" dirty="0">
                  <a:solidFill>
                    <a:srgbClr val="3F3F39"/>
                  </a:solidFill>
                  <a:latin typeface="Lucida Sans" panose="020B0602030504020204" pitchFamily="34" charset="0"/>
                  <a:sym typeface="Arial"/>
                </a:rPr>
                <a:t>Apply and extend previous understandings of multiplication to multiply a fraction by a whole number.</a:t>
              </a:r>
            </a:p>
          </p:txBody>
        </p:sp>
        <p:sp>
          <p:nvSpPr>
            <p:cNvPr id="1077" name="Shape 1077"/>
            <p:cNvSpPr txBox="1"/>
            <p:nvPr/>
          </p:nvSpPr>
          <p:spPr>
            <a:xfrm>
              <a:off x="5475402" y="1642817"/>
              <a:ext cx="2277933" cy="2013351"/>
            </a:xfrm>
            <a:prstGeom prst="rect">
              <a:avLst/>
            </a:prstGeom>
            <a:grpFill/>
            <a:ln>
              <a:noFill/>
            </a:ln>
          </p:spPr>
          <p:txBody>
            <a:bodyPr lIns="91425" tIns="45700" rIns="91425" bIns="45700" anchor="t" anchorCtr="0">
              <a:noAutofit/>
            </a:bodyPr>
            <a:lstStyle/>
            <a:p>
              <a:pPr marL="0" marR="0" lvl="0" indent="0" algn="l" rtl="0">
                <a:spcBef>
                  <a:spcPts val="0"/>
                </a:spcBef>
                <a:spcAft>
                  <a:spcPts val="1000"/>
                </a:spcAft>
                <a:buClr>
                  <a:srgbClr val="000000"/>
                </a:buClr>
                <a:buSzPct val="25000"/>
                <a:buFont typeface="Arial"/>
                <a:buNone/>
              </a:pPr>
              <a:r>
                <a:rPr lang="en-US" sz="1600" b="0" i="0" u="none" strike="noStrike" cap="none" baseline="0" dirty="0">
                  <a:solidFill>
                    <a:srgbClr val="25A469"/>
                  </a:solidFill>
                  <a:latin typeface="Lucida Sans" panose="020B0602030504020204" pitchFamily="34" charset="0"/>
                  <a:sym typeface="Arial"/>
                </a:rPr>
                <a:t>5.NF.B.4</a:t>
              </a:r>
              <a:r>
                <a:rPr lang="en-US" sz="1600" b="0" i="0" u="none" strike="noStrike" cap="none" baseline="0" dirty="0">
                  <a:solidFill>
                    <a:schemeClr val="accent1"/>
                  </a:solidFill>
                  <a:latin typeface="Lucida Sans" panose="020B0602030504020204" pitchFamily="34" charset="0"/>
                  <a:sym typeface="Arial"/>
                </a:rPr>
                <a:t> </a:t>
              </a:r>
              <a:r>
                <a:rPr lang="en-US" sz="1600" b="0" i="0" u="none" strike="noStrike" cap="none" baseline="0" dirty="0">
                  <a:solidFill>
                    <a:srgbClr val="3F3F39"/>
                  </a:solidFill>
                  <a:latin typeface="Lucida Sans" panose="020B0602030504020204" pitchFamily="34" charset="0"/>
                  <a:sym typeface="Arial"/>
                </a:rPr>
                <a:t>Apply and extend previous understandings of multiplication to multiply a fraction or whole number by a fraction.</a:t>
              </a:r>
            </a:p>
            <a:p>
              <a:pPr marL="0" marR="0" lvl="0" indent="0" algn="l" rtl="0">
                <a:spcBef>
                  <a:spcPts val="0"/>
                </a:spcBef>
                <a:spcAft>
                  <a:spcPts val="1000"/>
                </a:spcAft>
                <a:buClr>
                  <a:srgbClr val="000000"/>
                </a:buClr>
                <a:buSzPct val="25000"/>
                <a:buFont typeface="Arial"/>
                <a:buNone/>
              </a:pPr>
              <a:r>
                <a:rPr lang="en-US" sz="1600" b="0" i="0" u="none" strike="noStrike" cap="none" baseline="0" dirty="0">
                  <a:solidFill>
                    <a:srgbClr val="25A469"/>
                  </a:solidFill>
                  <a:latin typeface="Lucida Sans" panose="020B0602030504020204" pitchFamily="34" charset="0"/>
                  <a:sym typeface="Arial"/>
                </a:rPr>
                <a:t>5.NF.B.7</a:t>
              </a:r>
              <a:r>
                <a:rPr lang="en-US" sz="1600" b="0" i="0" u="none" strike="noStrike" cap="none" baseline="0" dirty="0">
                  <a:solidFill>
                    <a:schemeClr val="accent1"/>
                  </a:solidFill>
                  <a:latin typeface="Lucida Sans" panose="020B0602030504020204" pitchFamily="34" charset="0"/>
                  <a:sym typeface="Arial"/>
                </a:rPr>
                <a:t> </a:t>
              </a:r>
              <a:r>
                <a:rPr lang="en-US" sz="1600" b="0" i="0" u="none" strike="noStrike" cap="none" baseline="0" dirty="0">
                  <a:solidFill>
                    <a:srgbClr val="3F3F39"/>
                  </a:solidFill>
                  <a:latin typeface="Lucida Sans" panose="020B0602030504020204" pitchFamily="34" charset="0"/>
                  <a:sym typeface="Arial"/>
                </a:rPr>
                <a:t>Apply and extend previous understandings of division to divide unit fractions by whole numbers and whole numbers by unit fractions.</a:t>
              </a:r>
            </a:p>
          </p:txBody>
        </p:sp>
        <p:sp>
          <p:nvSpPr>
            <p:cNvPr id="1078" name="Shape 1078"/>
            <p:cNvSpPr txBox="1"/>
            <p:nvPr/>
          </p:nvSpPr>
          <p:spPr>
            <a:xfrm>
              <a:off x="5475402" y="4113239"/>
              <a:ext cx="2274758" cy="2588825"/>
            </a:xfrm>
            <a:prstGeom prst="rect">
              <a:avLst/>
            </a:prstGeom>
            <a:grpFill/>
            <a:ln>
              <a:noFill/>
            </a:ln>
          </p:spPr>
          <p:txBody>
            <a:bodyPr lIns="91425" tIns="45700" rIns="91425" bIns="45700" anchor="t" anchorCtr="0">
              <a:noAutofit/>
            </a:bodyPr>
            <a:lstStyle/>
            <a:p>
              <a:pPr marL="0" marR="0" lvl="0" indent="0" algn="l" rtl="0">
                <a:spcBef>
                  <a:spcPts val="0"/>
                </a:spcBef>
                <a:spcAft>
                  <a:spcPts val="1000"/>
                </a:spcAft>
                <a:buClr>
                  <a:srgbClr val="000000"/>
                </a:buClr>
                <a:buSzPct val="25000"/>
                <a:buFont typeface="Arial"/>
                <a:buNone/>
              </a:pPr>
              <a:r>
                <a:rPr lang="en-US" sz="1600" b="0" i="0" u="none" strike="noStrike" cap="none" baseline="0" dirty="0">
                  <a:solidFill>
                    <a:srgbClr val="25A469"/>
                  </a:solidFill>
                  <a:latin typeface="Lucida Sans" panose="020B0602030504020204" pitchFamily="34" charset="0"/>
                  <a:sym typeface="Arial"/>
                </a:rPr>
                <a:t>6.NS.A</a:t>
              </a:r>
              <a:r>
                <a:rPr lang="en-US" sz="1600" b="0" i="0" u="none" strike="noStrike" cap="none" baseline="0" dirty="0">
                  <a:solidFill>
                    <a:schemeClr val="accent1"/>
                  </a:solidFill>
                  <a:latin typeface="Lucida Sans" panose="020B0602030504020204" pitchFamily="34" charset="0"/>
                  <a:sym typeface="Arial"/>
                </a:rPr>
                <a:t>  </a:t>
              </a:r>
              <a:r>
                <a:rPr lang="en-US" sz="1600" b="0" i="0" u="none" strike="noStrike" cap="none" baseline="0" dirty="0">
                  <a:solidFill>
                    <a:srgbClr val="3F3F39"/>
                  </a:solidFill>
                  <a:latin typeface="Lucida Sans" panose="020B0602030504020204" pitchFamily="34" charset="0"/>
                  <a:sym typeface="Arial"/>
                </a:rPr>
                <a:t>Apply and extend previous understandings of multiplication and division to divide fractions by fractions.</a:t>
              </a:r>
              <a:br>
                <a:rPr lang="en-US" sz="1600" b="0" i="0" u="none" strike="noStrike" cap="none" baseline="0" dirty="0">
                  <a:solidFill>
                    <a:srgbClr val="3F3F39"/>
                  </a:solidFill>
                  <a:latin typeface="Lucida Sans" panose="020B0602030504020204" pitchFamily="34" charset="0"/>
                  <a:sym typeface="Arial"/>
                </a:rPr>
              </a:br>
              <a:br>
                <a:rPr lang="en-US" sz="1600" b="0" i="0" u="none" strike="noStrike" cap="none" baseline="0" dirty="0">
                  <a:solidFill>
                    <a:srgbClr val="3F3F39"/>
                  </a:solidFill>
                  <a:latin typeface="Lucida Sans" panose="020B0602030504020204" pitchFamily="34" charset="0"/>
                  <a:sym typeface="Arial"/>
                </a:rPr>
              </a:br>
              <a:r>
                <a:rPr lang="en-US" sz="1600" b="0" i="0" u="none" strike="noStrike" cap="none" baseline="0" dirty="0">
                  <a:solidFill>
                    <a:srgbClr val="25A469"/>
                  </a:solidFill>
                  <a:latin typeface="Lucida Sans" panose="020B0602030504020204" pitchFamily="34" charset="0"/>
                  <a:sym typeface="Arial"/>
                </a:rPr>
                <a:t>6.NS.A.1</a:t>
              </a:r>
              <a:r>
                <a:rPr lang="en-US" sz="1600" b="0" i="0" u="none" strike="noStrike" cap="none" baseline="0" dirty="0">
                  <a:solidFill>
                    <a:schemeClr val="accent1"/>
                  </a:solidFill>
                  <a:latin typeface="Lucida Sans" panose="020B0602030504020204" pitchFamily="34" charset="0"/>
                  <a:sym typeface="Arial"/>
                </a:rPr>
                <a:t> </a:t>
              </a:r>
              <a:r>
                <a:rPr lang="en-US" sz="1600" b="0" i="0" u="none" strike="noStrike" cap="none" baseline="0" dirty="0">
                  <a:solidFill>
                    <a:srgbClr val="3F3F39"/>
                  </a:solidFill>
                  <a:latin typeface="Lucida Sans" panose="020B0602030504020204" pitchFamily="34" charset="0"/>
                  <a:sym typeface="Arial"/>
                </a:rPr>
                <a:t>Interpret and compute quotients of fractions, and solve word problems involving division of fractions by fractions, e.g., by using visual fraction models and equations to represent the problem.</a:t>
              </a:r>
            </a:p>
          </p:txBody>
        </p:sp>
        <p:sp>
          <p:nvSpPr>
            <p:cNvPr id="1079" name="Shape 1079"/>
            <p:cNvSpPr txBox="1"/>
            <p:nvPr/>
          </p:nvSpPr>
          <p:spPr>
            <a:xfrm>
              <a:off x="4386006" y="359758"/>
              <a:ext cx="950913" cy="401416"/>
            </a:xfrm>
            <a:prstGeom prst="rect">
              <a:avLst/>
            </a:prstGeom>
            <a:grpFill/>
            <a:ln>
              <a:noFill/>
            </a:ln>
          </p:spPr>
          <p:txBody>
            <a:bodyPr lIns="91425" tIns="45700" rIns="91425" bIns="45700" anchor="t" anchorCtr="0">
              <a:noAutofit/>
            </a:bodyPr>
            <a:lstStyle/>
            <a:p>
              <a:pPr marL="0" marR="0" lvl="0" indent="0" algn="r" rtl="0">
                <a:spcBef>
                  <a:spcPts val="0"/>
                </a:spcBef>
                <a:spcAft>
                  <a:spcPts val="1000"/>
                </a:spcAft>
                <a:buClr>
                  <a:srgbClr val="000000"/>
                </a:buClr>
                <a:buSzPct val="25000"/>
                <a:buFont typeface="Arial"/>
                <a:buNone/>
              </a:pPr>
              <a:r>
                <a:rPr lang="en-US" sz="1600" b="1" i="0" u="none" strike="noStrike" cap="none" baseline="0" dirty="0">
                  <a:solidFill>
                    <a:srgbClr val="3F3F39"/>
                  </a:solidFill>
                  <a:latin typeface="Lucida Sans" panose="020B0602030504020204" pitchFamily="34" charset="0"/>
                  <a:sym typeface="Arial"/>
                </a:rPr>
                <a:t>Grade 4</a:t>
              </a:r>
            </a:p>
          </p:txBody>
        </p:sp>
        <p:sp>
          <p:nvSpPr>
            <p:cNvPr id="1080" name="Shape 1080"/>
            <p:cNvSpPr txBox="1"/>
            <p:nvPr/>
          </p:nvSpPr>
          <p:spPr>
            <a:xfrm>
              <a:off x="4386006" y="1661487"/>
              <a:ext cx="950913" cy="401416"/>
            </a:xfrm>
            <a:prstGeom prst="rect">
              <a:avLst/>
            </a:prstGeom>
            <a:grpFill/>
            <a:ln>
              <a:noFill/>
            </a:ln>
          </p:spPr>
          <p:txBody>
            <a:bodyPr lIns="91425" tIns="45700" rIns="91425" bIns="45700" anchor="t" anchorCtr="0">
              <a:noAutofit/>
            </a:bodyPr>
            <a:lstStyle/>
            <a:p>
              <a:pPr marL="0" marR="0" lvl="0" indent="0" algn="r" rtl="0">
                <a:spcBef>
                  <a:spcPts val="0"/>
                </a:spcBef>
                <a:spcAft>
                  <a:spcPts val="1000"/>
                </a:spcAft>
                <a:buClr>
                  <a:srgbClr val="000000"/>
                </a:buClr>
                <a:buSzPct val="25000"/>
                <a:buFont typeface="Arial"/>
                <a:buNone/>
              </a:pPr>
              <a:r>
                <a:rPr lang="en-US" sz="1600" b="1" i="0" u="none" strike="noStrike" cap="none" baseline="0" dirty="0">
                  <a:solidFill>
                    <a:srgbClr val="3F3F39"/>
                  </a:solidFill>
                  <a:latin typeface="Lucida Sans" panose="020B0602030504020204" pitchFamily="34" charset="0"/>
                  <a:sym typeface="Arial"/>
                </a:rPr>
                <a:t>Grade 5</a:t>
              </a:r>
            </a:p>
          </p:txBody>
        </p:sp>
        <p:sp>
          <p:nvSpPr>
            <p:cNvPr id="1081" name="Shape 1081"/>
            <p:cNvSpPr txBox="1"/>
            <p:nvPr/>
          </p:nvSpPr>
          <p:spPr>
            <a:xfrm>
              <a:off x="4386006" y="4147843"/>
              <a:ext cx="950913" cy="401416"/>
            </a:xfrm>
            <a:prstGeom prst="rect">
              <a:avLst/>
            </a:prstGeom>
            <a:grpFill/>
            <a:ln>
              <a:noFill/>
            </a:ln>
          </p:spPr>
          <p:txBody>
            <a:bodyPr lIns="91425" tIns="45700" rIns="91425" bIns="45700" anchor="t" anchorCtr="0">
              <a:noAutofit/>
            </a:bodyPr>
            <a:lstStyle/>
            <a:p>
              <a:pPr marL="0" marR="0" lvl="0" indent="0" algn="r" rtl="0">
                <a:spcBef>
                  <a:spcPts val="0"/>
                </a:spcBef>
                <a:spcAft>
                  <a:spcPts val="1000"/>
                </a:spcAft>
                <a:buClr>
                  <a:srgbClr val="000000"/>
                </a:buClr>
                <a:buSzPct val="25000"/>
                <a:buFont typeface="Arial"/>
                <a:buNone/>
              </a:pPr>
              <a:r>
                <a:rPr lang="en-US" sz="1600" b="1" i="0" u="none" strike="noStrike" cap="none" baseline="0" dirty="0">
                  <a:solidFill>
                    <a:srgbClr val="3F3F39"/>
                  </a:solidFill>
                  <a:latin typeface="Lucida Sans" panose="020B0602030504020204" pitchFamily="34" charset="0"/>
                  <a:sym typeface="Arial"/>
                </a:rPr>
                <a:t>Grade 6</a:t>
              </a:r>
            </a:p>
          </p:txBody>
        </p:sp>
        <p:sp>
          <p:nvSpPr>
            <p:cNvPr id="1082" name="Shape 1082"/>
            <p:cNvSpPr txBox="1"/>
            <p:nvPr/>
          </p:nvSpPr>
          <p:spPr>
            <a:xfrm>
              <a:off x="6193651" y="-114193"/>
              <a:ext cx="949323" cy="437912"/>
            </a:xfrm>
            <a:prstGeom prst="rect">
              <a:avLst/>
            </a:prstGeom>
            <a:grpFill/>
            <a:ln>
              <a:noFill/>
            </a:ln>
          </p:spPr>
          <p:txBody>
            <a:bodyPr lIns="91425" tIns="45700" rIns="91425" bIns="45700" anchor="t" anchorCtr="0">
              <a:noAutofit/>
            </a:bodyPr>
            <a:lstStyle/>
            <a:p>
              <a:pPr marL="0" marR="0" lvl="0" indent="0" algn="ctr" rtl="0">
                <a:spcBef>
                  <a:spcPts val="0"/>
                </a:spcBef>
                <a:spcAft>
                  <a:spcPts val="1000"/>
                </a:spcAft>
                <a:buClr>
                  <a:srgbClr val="000000"/>
                </a:buClr>
                <a:buSzPct val="25000"/>
                <a:buFont typeface="Arial"/>
                <a:buNone/>
              </a:pPr>
              <a:endParaRPr lang="en-US" sz="1800" b="1" i="0" u="none" strike="noStrike" cap="none" baseline="0" dirty="0">
                <a:solidFill>
                  <a:srgbClr val="3F3F39"/>
                </a:solidFill>
                <a:latin typeface="Lucida Sans" panose="020B0602030504020204" pitchFamily="34" charset="0"/>
                <a:sym typeface="Arial"/>
              </a:endParaRPr>
            </a:p>
          </p:txBody>
        </p:sp>
      </p:grpSp>
      <p:sp>
        <p:nvSpPr>
          <p:cNvPr id="2" name="Title 1"/>
          <p:cNvSpPr>
            <a:spLocks noGrp="1"/>
          </p:cNvSpPr>
          <p:nvPr>
            <p:ph type="title"/>
          </p:nvPr>
        </p:nvSpPr>
        <p:spPr/>
        <p:txBody>
          <a:bodyPr/>
          <a:lstStyle/>
          <a:p>
            <a:r>
              <a:rPr lang="en-US" sz="2800" dirty="0">
                <a:solidFill>
                  <a:schemeClr val="dk1"/>
                </a:solidFill>
                <a:latin typeface="Lucida Sans" panose="020B0602030504020204" pitchFamily="34" charset="0"/>
                <a:ea typeface="Allerta"/>
                <a:cs typeface="Allerta"/>
              </a:rPr>
              <a:t>Progression of Fraction Multiplication in CCSS</a:t>
            </a:r>
          </a:p>
        </p:txBody>
      </p:sp>
    </p:spTree>
    <p:extLst>
      <p:ext uri="{BB962C8B-B14F-4D97-AF65-F5344CB8AC3E}">
        <p14:creationId xmlns:p14="http://schemas.microsoft.com/office/powerpoint/2010/main" val="6557724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anim calcmode="lin" valueType="num">
                                      <p:cBhvr additive="base">
                                        <p:cTn id="7" dur="500" fill="hold"/>
                                        <p:tgtEl>
                                          <p:spTgt spid="1075"/>
                                        </p:tgtEl>
                                        <p:attrNameLst>
                                          <p:attrName>ppt_x</p:attrName>
                                        </p:attrNameLst>
                                      </p:cBhvr>
                                      <p:tavLst>
                                        <p:tav tm="0">
                                          <p:val>
                                            <p:strVal val="#ppt_x"/>
                                          </p:val>
                                        </p:tav>
                                        <p:tav tm="100000">
                                          <p:val>
                                            <p:strVal val="#ppt_x"/>
                                          </p:val>
                                        </p:tav>
                                      </p:tavLst>
                                    </p:anim>
                                    <p:anim calcmode="lin" valueType="num">
                                      <p:cBhvr additive="base">
                                        <p:cTn id="8" dur="500" fill="hold"/>
                                        <p:tgtEl>
                                          <p:spTgt spid="1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6569" y="5972789"/>
            <a:ext cx="1017431" cy="307777"/>
          </a:xfrm>
          <a:prstGeom prst="rect">
            <a:avLst/>
          </a:prstGeom>
          <a:solidFill>
            <a:srgbClr val="25A469"/>
          </a:solidFill>
        </p:spPr>
        <p:txBody>
          <a:bodyPr wrap="square" rtlCol="0">
            <a:spAutoFit/>
          </a:bodyPr>
          <a:lstStyle/>
          <a:p>
            <a:r>
              <a:rPr lang="en-US" dirty="0"/>
              <a:t>IMET p.10 </a:t>
            </a:r>
          </a:p>
        </p:txBody>
      </p:sp>
      <p:pic>
        <p:nvPicPr>
          <p:cNvPr id="3" name="Picture 2"/>
          <p:cNvPicPr>
            <a:picLocks noChangeAspect="1"/>
          </p:cNvPicPr>
          <p:nvPr/>
        </p:nvPicPr>
        <p:blipFill rotWithShape="1">
          <a:blip r:embed="rId3"/>
          <a:srcRect l="13857" t="13170" r="28289" b="7813"/>
          <a:stretch/>
        </p:blipFill>
        <p:spPr>
          <a:xfrm>
            <a:off x="936937" y="451901"/>
            <a:ext cx="7189632" cy="5520888"/>
          </a:xfrm>
          <a:prstGeom prst="rect">
            <a:avLst/>
          </a:prstGeom>
          <a:ln>
            <a:solidFill>
              <a:srgbClr val="25A469"/>
            </a:solidFill>
          </a:ln>
        </p:spPr>
      </p:pic>
    </p:spTree>
    <p:extLst>
      <p:ext uri="{BB962C8B-B14F-4D97-AF65-F5344CB8AC3E}">
        <p14:creationId xmlns:p14="http://schemas.microsoft.com/office/powerpoint/2010/main" val="250686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What Is the IMET?</a:t>
            </a:r>
          </a:p>
        </p:txBody>
      </p:sp>
      <p:sp>
        <p:nvSpPr>
          <p:cNvPr id="480" name="Shape 48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rgbClr val="3F3F39"/>
              </a:buClr>
              <a:buSzPct val="25000"/>
              <a:buFont typeface="Arial"/>
              <a:buNone/>
            </a:pPr>
            <a:r>
              <a:rPr lang="en-US" sz="2800" b="0" i="0" u="none" strike="noStrike" cap="none" baseline="0" dirty="0">
                <a:solidFill>
                  <a:srgbClr val="3F3F39"/>
                </a:solidFill>
                <a:latin typeface="Lucida Sans" panose="020B0602030504020204" pitchFamily="34" charset="0"/>
                <a:ea typeface="Allerta"/>
                <a:cs typeface="Allerta"/>
                <a:sym typeface="Allerta"/>
              </a:rPr>
              <a:t>The Instructional Materials Evaluation Tool (IMET) is designed to help educators determine whether instructional materials are aligned to the </a:t>
            </a:r>
            <a:r>
              <a:rPr lang="en-US" sz="2800" b="1" i="0" u="none" strike="noStrike" cap="none" baseline="0" dirty="0">
                <a:solidFill>
                  <a:srgbClr val="3F3F39"/>
                </a:solidFill>
                <a:latin typeface="Lucida Sans" panose="020B0602030504020204" pitchFamily="34" charset="0"/>
                <a:ea typeface="Allerta"/>
                <a:cs typeface="Allerta"/>
                <a:sym typeface="Allerta"/>
              </a:rPr>
              <a:t>Shifts</a:t>
            </a:r>
            <a:r>
              <a:rPr lang="en-US" sz="2800" b="0" i="0" u="none" strike="noStrike" cap="none" baseline="0" dirty="0">
                <a:solidFill>
                  <a:srgbClr val="3F3F39"/>
                </a:solidFill>
                <a:latin typeface="Lucida Sans" panose="020B0602030504020204" pitchFamily="34" charset="0"/>
                <a:ea typeface="Allerta"/>
                <a:cs typeface="Allerta"/>
                <a:sym typeface="Allerta"/>
              </a:rPr>
              <a:t> and </a:t>
            </a:r>
            <a:r>
              <a:rPr lang="en-US" sz="2800" b="1" i="0" u="none" strike="noStrike" cap="none" baseline="0" dirty="0">
                <a:solidFill>
                  <a:srgbClr val="3F3F39"/>
                </a:solidFill>
                <a:latin typeface="Lucida Sans" panose="020B0602030504020204" pitchFamily="34" charset="0"/>
                <a:ea typeface="Allerta"/>
                <a:cs typeface="Allerta"/>
                <a:sym typeface="Allerta"/>
              </a:rPr>
              <a:t>major features of the Common Core State Standards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Shape 1036"/>
          <p:cNvSpPr txBox="1">
            <a:spLocks noGrp="1"/>
          </p:cNvSpPr>
          <p:nvPr>
            <p:ph type="title"/>
          </p:nvPr>
        </p:nvSpPr>
        <p:spPr>
          <a:xfrm>
            <a:off x="457200" y="274637"/>
            <a:ext cx="8229600" cy="1583660"/>
          </a:xfrm>
          <a:prstGeom prst="rect">
            <a:avLst/>
          </a:prstGeom>
          <a:noFill/>
          <a:ln>
            <a:noFill/>
          </a:ln>
        </p:spPr>
        <p:txBody>
          <a:bodyPr lIns="91425" tIns="45700" rIns="91425" bIns="45700" anchor="ctr" anchorCtr="0">
            <a:noAutofit/>
          </a:bodyPr>
          <a:lstStyle/>
          <a:p>
            <a:pPr>
              <a:buClr>
                <a:srgbClr val="3F3F39"/>
              </a:buClr>
              <a:buSzPct val="25000"/>
            </a:pPr>
            <a:r>
              <a:rPr lang="en-US" sz="2800" dirty="0">
                <a:solidFill>
                  <a:srgbClr val="3F3F39"/>
                </a:solidFill>
                <a:latin typeface="Lucida Sans" panose="020B0602030504020204" pitchFamily="34" charset="0"/>
                <a:ea typeface="Allerta"/>
                <a:cs typeface="Allerta"/>
                <a:sym typeface="Allerta"/>
              </a:rPr>
              <a:t>NN 2C: …Content from previous or future grades </a:t>
            </a:r>
            <a:r>
              <a:rPr lang="en-US" sz="2800" dirty="0">
                <a:solidFill>
                  <a:srgbClr val="25A469"/>
                </a:solidFill>
                <a:latin typeface="Lucida Sans" panose="020B0602030504020204" pitchFamily="34" charset="0"/>
                <a:ea typeface="Allerta"/>
                <a:cs typeface="Allerta"/>
                <a:sym typeface="Allerta"/>
              </a:rPr>
              <a:t>does not unduly interfere </a:t>
            </a:r>
            <a:r>
              <a:rPr lang="en-US" sz="2800" dirty="0">
                <a:solidFill>
                  <a:srgbClr val="3F3F39"/>
                </a:solidFill>
                <a:latin typeface="Lucida Sans" panose="020B0602030504020204" pitchFamily="34" charset="0"/>
                <a:ea typeface="Allerta"/>
                <a:cs typeface="Allerta"/>
                <a:sym typeface="Allerta"/>
              </a:rPr>
              <a:t>with on-grade-level content.</a:t>
            </a:r>
            <a:endParaRPr lang="en-US" sz="2800" b="1" dirty="0">
              <a:solidFill>
                <a:srgbClr val="3F3F39"/>
              </a:solidFill>
              <a:latin typeface="Lucida Sans" panose="020B0602030504020204" pitchFamily="34" charset="0"/>
              <a:ea typeface="Allerta"/>
              <a:cs typeface="Allerta"/>
              <a:sym typeface="Allerta"/>
            </a:endParaRPr>
          </a:p>
        </p:txBody>
      </p:sp>
      <p:sp>
        <p:nvSpPr>
          <p:cNvPr id="1037" name="Shape 1037"/>
          <p:cNvSpPr txBox="1">
            <a:spLocks noGrp="1"/>
          </p:cNvSpPr>
          <p:nvPr>
            <p:ph type="body" idx="1"/>
          </p:nvPr>
        </p:nvSpPr>
        <p:spPr>
          <a:xfrm>
            <a:off x="457200" y="2396613"/>
            <a:ext cx="8229600" cy="2396613"/>
          </a:xfrm>
          <a:prstGeom prst="rect">
            <a:avLst/>
          </a:prstGeom>
          <a:noFill/>
          <a:ln>
            <a:noFill/>
          </a:ln>
        </p:spPr>
        <p:txBody>
          <a:bodyPr lIns="91425" tIns="45700" rIns="91425" bIns="45700" anchor="t" anchorCtr="0">
            <a:noAutofit/>
          </a:bodyPr>
          <a:lstStyle/>
          <a:p>
            <a:pPr marL="457200" indent="-228600">
              <a:lnSpc>
                <a:spcPct val="115000"/>
              </a:lnSpc>
              <a:spcBef>
                <a:spcPts val="600"/>
              </a:spcBef>
              <a:buClr>
                <a:srgbClr val="3F3F39"/>
              </a:buClr>
              <a:buSzPct val="100000"/>
            </a:pPr>
            <a:r>
              <a:rPr lang="en-US" sz="2400" dirty="0">
                <a:solidFill>
                  <a:srgbClr val="3F3F39"/>
                </a:solidFill>
                <a:latin typeface="Lucida Sans" panose="020B0602030504020204" pitchFamily="34" charset="0"/>
              </a:rPr>
              <a:t>Does not mean that every lesson has to be on grade-level</a:t>
            </a:r>
          </a:p>
          <a:p>
            <a:pPr marL="457200" indent="-228600">
              <a:lnSpc>
                <a:spcPct val="115000"/>
              </a:lnSpc>
              <a:spcBef>
                <a:spcPts val="600"/>
              </a:spcBef>
              <a:buClr>
                <a:srgbClr val="3F3F39"/>
              </a:buClr>
              <a:buSzPct val="100000"/>
            </a:pPr>
            <a:r>
              <a:rPr lang="en-US" sz="2400" dirty="0">
                <a:solidFill>
                  <a:srgbClr val="3F3F39"/>
                </a:solidFill>
                <a:latin typeface="Lucida Sans" panose="020B0602030504020204" pitchFamily="34" charset="0"/>
              </a:rPr>
              <a:t>Discrepancies should enhance grade-level learning, not distract from it.</a:t>
            </a:r>
          </a:p>
          <a:p>
            <a:pPr marL="0" marR="0" lvl="0" indent="0" algn="l" rtl="0">
              <a:lnSpc>
                <a:spcPct val="94000"/>
              </a:lnSpc>
              <a:spcBef>
                <a:spcPts val="2400"/>
              </a:spcBef>
              <a:buClr>
                <a:srgbClr val="000000"/>
              </a:buClr>
              <a:buFont typeface="Arial"/>
              <a:buNone/>
            </a:pPr>
            <a:endParaRPr sz="2400" i="1" dirty="0">
              <a:latin typeface="Lucida Sans" panose="020B0602030504020204" pitchFamily="34" charset="0"/>
              <a:ea typeface="Allerta"/>
              <a:cs typeface="Allerta"/>
              <a:sym typeface="Allerta"/>
            </a:endParaRPr>
          </a:p>
          <a:p>
            <a:pPr marL="342900" marR="0" lvl="0" indent="-201930" algn="l" rtl="0">
              <a:lnSpc>
                <a:spcPct val="80000"/>
              </a:lnSpc>
              <a:spcBef>
                <a:spcPts val="444"/>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a:p>
            <a:pPr marL="342900" marR="0" lvl="0" indent="-201930" algn="l" rtl="0">
              <a:lnSpc>
                <a:spcPct val="80000"/>
              </a:lnSpc>
              <a:spcBef>
                <a:spcPts val="444"/>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538206" y="759002"/>
            <a:ext cx="8229600" cy="1608702"/>
          </a:xfrm>
          <a:prstGeom prst="rect">
            <a:avLst/>
          </a:prstGeom>
        </p:spPr>
        <p:txBody>
          <a:bodyPr lIns="91425" tIns="91425" rIns="91425" bIns="91425" anchor="ctr" anchorCtr="0">
            <a:noAutofit/>
          </a:bodyPr>
          <a:lstStyle/>
          <a:p>
            <a:pPr lvl="1">
              <a:buClr>
                <a:schemeClr val="dk1"/>
              </a:buClr>
            </a:pPr>
            <a:r>
              <a:rPr lang="en-US" sz="2400" dirty="0">
                <a:solidFill>
                  <a:srgbClr val="3F3F39"/>
                </a:solidFill>
                <a:latin typeface="Lucida Sans" panose="020B0602030504020204" pitchFamily="34" charset="0"/>
                <a:ea typeface="Allerta"/>
                <a:cs typeface="Allerta"/>
                <a:sym typeface="Arial"/>
                <a:rtl val="0"/>
              </a:rPr>
              <a:t>NN 2C: Materials follow the grade-by-grade progressions in the Standards. Content from previous or future grades does not unduly interfere with on-grade-level content.</a:t>
            </a:r>
            <a:br>
              <a:rPr lang="en-US" dirty="0">
                <a:solidFill>
                  <a:srgbClr val="3F3F39"/>
                </a:solidFill>
                <a:latin typeface="Lucida Sans" panose="020B0602030504020204" pitchFamily="34" charset="0"/>
                <a:ea typeface="Allerta"/>
                <a:cs typeface="Allerta"/>
                <a:sym typeface="Allerta"/>
              </a:rPr>
            </a:br>
            <a:endParaRPr lang="en-US" sz="2800" dirty="0">
              <a:solidFill>
                <a:srgbClr val="3F3F39"/>
              </a:solidFill>
              <a:latin typeface="Lucida Sans" panose="020B0602030504020204" pitchFamily="34" charset="0"/>
            </a:endParaRPr>
          </a:p>
        </p:txBody>
      </p:sp>
      <p:sp>
        <p:nvSpPr>
          <p:cNvPr id="1044" name="Shape 1044"/>
          <p:cNvSpPr txBox="1">
            <a:spLocks noGrp="1"/>
          </p:cNvSpPr>
          <p:nvPr>
            <p:ph type="body" idx="1"/>
          </p:nvPr>
        </p:nvSpPr>
        <p:spPr>
          <a:xfrm>
            <a:off x="373487" y="2525361"/>
            <a:ext cx="8229600" cy="4526100"/>
          </a:xfrm>
          <a:prstGeom prst="rect">
            <a:avLst/>
          </a:prstGeom>
        </p:spPr>
        <p:txBody>
          <a:bodyPr lIns="91425" tIns="91425" rIns="91425" bIns="91425" anchor="t" anchorCtr="0">
            <a:noAutofit/>
          </a:bodyPr>
          <a:lstStyle/>
          <a:p>
            <a:pPr marL="457200" lvl="0" indent="-228600">
              <a:lnSpc>
                <a:spcPct val="115000"/>
              </a:lnSpc>
              <a:spcBef>
                <a:spcPts val="600"/>
              </a:spcBef>
              <a:buClr>
                <a:srgbClr val="3F3F39"/>
              </a:buClr>
              <a:buSzPct val="100000"/>
            </a:pPr>
            <a:r>
              <a:rPr lang="en-US" sz="2300" dirty="0">
                <a:solidFill>
                  <a:srgbClr val="3F3F39"/>
                </a:solidFill>
                <a:latin typeface="Lucida Sans" panose="020B0602030504020204" pitchFamily="34" charset="0"/>
              </a:rPr>
              <a:t>Examine the chapter outline.</a:t>
            </a:r>
          </a:p>
          <a:p>
            <a:pPr marL="0" lvl="0" indent="0" rtl="0">
              <a:lnSpc>
                <a:spcPct val="115000"/>
              </a:lnSpc>
              <a:spcBef>
                <a:spcPts val="600"/>
              </a:spcBef>
              <a:buNone/>
            </a:pPr>
            <a:r>
              <a:rPr lang="en-US" sz="2300" dirty="0">
                <a:solidFill>
                  <a:srgbClr val="3F3F39"/>
                </a:solidFill>
                <a:latin typeface="Lucida Sans" panose="020B0602030504020204" pitchFamily="34" charset="0"/>
              </a:rPr>
              <a:t>Discuss:</a:t>
            </a:r>
            <a:endParaRPr sz="2300" dirty="0">
              <a:solidFill>
                <a:srgbClr val="3F3F39"/>
              </a:solidFill>
              <a:latin typeface="Lucida Sans" panose="020B0602030504020204" pitchFamily="34" charset="0"/>
            </a:endParaRPr>
          </a:p>
          <a:p>
            <a:pPr marL="457200" indent="-228600">
              <a:lnSpc>
                <a:spcPct val="115000"/>
              </a:lnSpc>
              <a:spcBef>
                <a:spcPts val="600"/>
              </a:spcBef>
              <a:buClr>
                <a:srgbClr val="3F3F39"/>
              </a:buClr>
              <a:buSzPct val="100000"/>
            </a:pPr>
            <a:r>
              <a:rPr lang="en-US" sz="2300" dirty="0">
                <a:solidFill>
                  <a:srgbClr val="3F3F39"/>
                </a:solidFill>
                <a:latin typeface="Lucida Sans" panose="020B0602030504020204" pitchFamily="34" charset="0"/>
              </a:rPr>
              <a:t>What evidence is there that these materials are based on the progressions of the Standards?</a:t>
            </a:r>
          </a:p>
          <a:p>
            <a:pPr marL="457200" indent="-228600">
              <a:lnSpc>
                <a:spcPct val="115000"/>
              </a:lnSpc>
              <a:spcBef>
                <a:spcPts val="600"/>
              </a:spcBef>
              <a:buClr>
                <a:srgbClr val="3F3F39"/>
              </a:buClr>
              <a:buSzPct val="100000"/>
            </a:pPr>
            <a:r>
              <a:rPr lang="en-US" sz="2300" dirty="0">
                <a:solidFill>
                  <a:srgbClr val="3F3F39"/>
                </a:solidFill>
                <a:latin typeface="Lucida Sans" panose="020B0602030504020204" pitchFamily="34" charset="0"/>
              </a:rPr>
              <a:t>Is there off-grade level material?  Does it enhance grade-level learning?</a:t>
            </a:r>
          </a:p>
          <a:p>
            <a:pPr marL="457200" indent="-228600">
              <a:lnSpc>
                <a:spcPct val="115000"/>
              </a:lnSpc>
              <a:spcBef>
                <a:spcPts val="600"/>
              </a:spcBef>
              <a:buClr>
                <a:srgbClr val="3F3F39"/>
              </a:buClr>
              <a:buSzPct val="100000"/>
            </a:pPr>
            <a:r>
              <a:rPr lang="en-US" sz="2300" dirty="0">
                <a:solidFill>
                  <a:srgbClr val="3F3F39"/>
                </a:solidFill>
                <a:latin typeface="Lucida Sans" panose="020B0602030504020204" pitchFamily="34" charset="0"/>
              </a:rPr>
              <a:t>If so, what other information would you need to determine a rating of “Meets” or “Not Meets”?</a:t>
            </a:r>
          </a:p>
          <a:p>
            <a:pPr marL="0" lvl="0" indent="0" rtl="0">
              <a:lnSpc>
                <a:spcPct val="115000"/>
              </a:lnSpc>
              <a:spcBef>
                <a:spcPts val="600"/>
              </a:spcBef>
              <a:buClr>
                <a:schemeClr val="dk1"/>
              </a:buClr>
              <a:buFont typeface="Arial"/>
              <a:buNone/>
            </a:pPr>
            <a:endParaRPr sz="2400" dirty="0">
              <a:solidFill>
                <a:srgbClr val="3F3F39"/>
              </a:solidFill>
              <a:latin typeface="Lucida Sans" panose="020B0602030504020204" pitchFamily="34" charset="0"/>
            </a:endParaRPr>
          </a:p>
          <a:p>
            <a:pPr>
              <a:spcBef>
                <a:spcPts val="0"/>
              </a:spcBef>
              <a:buNone/>
            </a:pPr>
            <a:endParaRPr dirty="0">
              <a:solidFill>
                <a:srgbClr val="3F3F39"/>
              </a:solidFill>
              <a:latin typeface="Lucida Sans" panose="020B0602030504020204" pitchFamily="34" charset="0"/>
            </a:endParaRPr>
          </a:p>
        </p:txBody>
      </p:sp>
      <p:pic>
        <p:nvPicPr>
          <p:cNvPr id="2" name="Picture 1"/>
          <p:cNvPicPr>
            <a:picLocks noChangeAspect="1"/>
          </p:cNvPicPr>
          <p:nvPr/>
        </p:nvPicPr>
        <p:blipFill>
          <a:blip r:embed="rId3"/>
          <a:stretch>
            <a:fillRect/>
          </a:stretch>
        </p:blipFill>
        <p:spPr>
          <a:xfrm>
            <a:off x="5236659" y="2421846"/>
            <a:ext cx="3907341" cy="826474"/>
          </a:xfrm>
          <a:prstGeom prst="rect">
            <a:avLst/>
          </a:prstGeom>
        </p:spPr>
      </p:pic>
      <p:sp>
        <p:nvSpPr>
          <p:cNvPr id="5" name="TextBox 4"/>
          <p:cNvSpPr txBox="1"/>
          <p:nvPr/>
        </p:nvSpPr>
        <p:spPr>
          <a:xfrm>
            <a:off x="7772401" y="5984950"/>
            <a:ext cx="1371600" cy="307777"/>
          </a:xfrm>
          <a:prstGeom prst="rect">
            <a:avLst/>
          </a:prstGeom>
          <a:solidFill>
            <a:srgbClr val="25A469"/>
          </a:solidFill>
        </p:spPr>
        <p:txBody>
          <a:bodyPr wrap="square" rtlCol="0">
            <a:spAutoFit/>
          </a:bodyPr>
          <a:lstStyle/>
          <a:p>
            <a:r>
              <a:rPr lang="en-US" dirty="0"/>
              <a:t>Handout p. 13 </a:t>
            </a:r>
          </a:p>
        </p:txBody>
      </p:sp>
      <p:sp>
        <p:nvSpPr>
          <p:cNvPr id="6" name="TextBox 5"/>
          <p:cNvSpPr txBox="1"/>
          <p:nvPr/>
        </p:nvSpPr>
        <p:spPr>
          <a:xfrm>
            <a:off x="8057072" y="5624423"/>
            <a:ext cx="1086928" cy="306385"/>
          </a:xfrm>
          <a:prstGeom prst="rect">
            <a:avLst/>
          </a:prstGeom>
          <a:solidFill>
            <a:srgbClr val="25A469"/>
          </a:solidFill>
        </p:spPr>
        <p:txBody>
          <a:bodyPr wrap="square" rtlCol="0">
            <a:spAutoFit/>
          </a:bodyPr>
          <a:lstStyle/>
          <a:p>
            <a:r>
              <a:rPr lang="en-US" dirty="0"/>
              <a:t>IMET p. 10 </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Shape 1050"/>
          <p:cNvSpPr txBox="1">
            <a:spLocks noGrp="1"/>
          </p:cNvSpPr>
          <p:nvPr>
            <p:ph type="title"/>
          </p:nvPr>
        </p:nvSpPr>
        <p:spPr>
          <a:xfrm>
            <a:off x="477803" y="659648"/>
            <a:ext cx="8229600" cy="1143000"/>
          </a:xfrm>
          <a:prstGeom prst="rect">
            <a:avLst/>
          </a:prstGeom>
        </p:spPr>
        <p:txBody>
          <a:bodyPr lIns="91425" tIns="91425" rIns="91425" bIns="91425" anchor="ctr" anchorCtr="0">
            <a:noAutofit/>
          </a:bodyPr>
          <a:lstStyle/>
          <a:p>
            <a:r>
              <a:rPr lang="en-US" sz="2600" dirty="0">
                <a:solidFill>
                  <a:srgbClr val="3F3F39"/>
                </a:solidFill>
                <a:latin typeface="Lucida Sans" panose="020B0602030504020204" pitchFamily="34" charset="0"/>
                <a:ea typeface="Allerta"/>
                <a:cs typeface="Allerta"/>
              </a:rPr>
              <a:t>NN 2C:  Materials follow the grade-by-grade progressions in the Standards. Content from previous or future grades does not unduly interfere with on-grade-level content.</a:t>
            </a:r>
            <a:endParaRPr lang="en-US" sz="2000" dirty="0">
              <a:solidFill>
                <a:srgbClr val="3F3F39"/>
              </a:solidFill>
              <a:latin typeface="Lucida Sans" panose="020B0602030504020204" pitchFamily="34" charset="0"/>
            </a:endParaRPr>
          </a:p>
        </p:txBody>
      </p:sp>
      <p:sp>
        <p:nvSpPr>
          <p:cNvPr id="1051" name="Shape 1051"/>
          <p:cNvSpPr txBox="1">
            <a:spLocks noGrp="1"/>
          </p:cNvSpPr>
          <p:nvPr>
            <p:ph type="body" idx="1"/>
          </p:nvPr>
        </p:nvSpPr>
        <p:spPr>
          <a:xfrm>
            <a:off x="477803" y="1612326"/>
            <a:ext cx="8229600" cy="4784863"/>
          </a:xfrm>
          <a:prstGeom prst="rect">
            <a:avLst/>
          </a:prstGeom>
        </p:spPr>
        <p:txBody>
          <a:bodyPr lIns="91425" tIns="91425" rIns="91425" bIns="91425" anchor="t" anchorCtr="0">
            <a:noAutofit/>
          </a:bodyPr>
          <a:lstStyle/>
          <a:p>
            <a:pPr marL="0" lvl="0" indent="0" rtl="0">
              <a:spcBef>
                <a:spcPts val="0"/>
              </a:spcBef>
              <a:buClr>
                <a:schemeClr val="dk1"/>
              </a:buClr>
              <a:buSzPct val="78571"/>
              <a:buFont typeface="Arial"/>
              <a:buNone/>
            </a:pPr>
            <a:endParaRPr lang="en-US" sz="2000" dirty="0">
              <a:solidFill>
                <a:schemeClr val="accent1"/>
              </a:solidFill>
              <a:latin typeface="Lucida Sans" panose="020B0602030504020204" pitchFamily="34" charset="0"/>
            </a:endParaRPr>
          </a:p>
          <a:p>
            <a:pPr marL="0" lvl="0" indent="0" rtl="0">
              <a:spcBef>
                <a:spcPts val="0"/>
              </a:spcBef>
              <a:buClr>
                <a:schemeClr val="dk1"/>
              </a:buClr>
              <a:buSzPct val="78571"/>
              <a:buFont typeface="Arial"/>
              <a:buNone/>
            </a:pPr>
            <a:endParaRPr lang="en-US" sz="2000" dirty="0">
              <a:solidFill>
                <a:schemeClr val="accent1"/>
              </a:solidFill>
              <a:latin typeface="Lucida Sans" panose="020B0602030504020204" pitchFamily="34" charset="0"/>
            </a:endParaRPr>
          </a:p>
          <a:p>
            <a:pPr marL="0" lvl="0" indent="0" rtl="0">
              <a:spcBef>
                <a:spcPts val="0"/>
              </a:spcBef>
              <a:buClr>
                <a:schemeClr val="dk1"/>
              </a:buClr>
              <a:buSzPct val="78571"/>
              <a:buFont typeface="Arial"/>
              <a:buNone/>
            </a:pPr>
            <a:r>
              <a:rPr lang="en-US" sz="2000" dirty="0">
                <a:solidFill>
                  <a:srgbClr val="25A469"/>
                </a:solidFill>
                <a:latin typeface="Lucida Sans" panose="020B0602030504020204" pitchFamily="34" charset="0"/>
              </a:rPr>
              <a:t>4.NBT.B</a:t>
            </a:r>
            <a:endParaRPr sz="2400" dirty="0">
              <a:solidFill>
                <a:srgbClr val="25A469"/>
              </a:solidFill>
              <a:latin typeface="Lucida Sans" panose="020B0602030504020204" pitchFamily="34" charset="0"/>
            </a:endParaRPr>
          </a:p>
          <a:p>
            <a:pPr marL="0" lvl="0" indent="0">
              <a:spcBef>
                <a:spcPts val="0"/>
              </a:spcBef>
              <a:buNone/>
            </a:pPr>
            <a:endParaRPr sz="2400" dirty="0">
              <a:solidFill>
                <a:srgbClr val="3F3F39"/>
              </a:solidFill>
              <a:latin typeface="Lucida Sans" panose="020B0602030504020204" pitchFamily="34" charset="0"/>
            </a:endParaRPr>
          </a:p>
        </p:txBody>
      </p:sp>
      <p:pic>
        <p:nvPicPr>
          <p:cNvPr id="1052" name="Shape 1052"/>
          <p:cNvPicPr preferRelativeResize="0"/>
          <p:nvPr/>
        </p:nvPicPr>
        <p:blipFill>
          <a:blip r:embed="rId3">
            <a:alphaModFix/>
          </a:blip>
          <a:stretch>
            <a:fillRect/>
          </a:stretch>
        </p:blipFill>
        <p:spPr>
          <a:xfrm>
            <a:off x="477803" y="2683686"/>
            <a:ext cx="4361411" cy="3186011"/>
          </a:xfrm>
          <a:prstGeom prst="rect">
            <a:avLst/>
          </a:prstGeom>
          <a:noFill/>
          <a:ln>
            <a:solidFill>
              <a:srgbClr val="25A469"/>
            </a:solidFill>
          </a:ln>
        </p:spPr>
      </p:pic>
      <p:sp>
        <p:nvSpPr>
          <p:cNvPr id="6" name="TextBox 5"/>
          <p:cNvSpPr txBox="1"/>
          <p:nvPr/>
        </p:nvSpPr>
        <p:spPr>
          <a:xfrm>
            <a:off x="7789985" y="5984951"/>
            <a:ext cx="1354016" cy="307777"/>
          </a:xfrm>
          <a:prstGeom prst="rect">
            <a:avLst/>
          </a:prstGeom>
          <a:solidFill>
            <a:srgbClr val="25A469"/>
          </a:solidFill>
        </p:spPr>
        <p:txBody>
          <a:bodyPr wrap="square" rtlCol="0">
            <a:spAutoFit/>
          </a:bodyPr>
          <a:lstStyle/>
          <a:p>
            <a:r>
              <a:rPr lang="en-US" dirty="0"/>
              <a:t>Handout p. 14 </a:t>
            </a:r>
          </a:p>
        </p:txBody>
      </p:sp>
      <p:sp>
        <p:nvSpPr>
          <p:cNvPr id="7" name="TextBox 6"/>
          <p:cNvSpPr txBox="1"/>
          <p:nvPr/>
        </p:nvSpPr>
        <p:spPr>
          <a:xfrm>
            <a:off x="8074325" y="5658928"/>
            <a:ext cx="1069675" cy="307777"/>
          </a:xfrm>
          <a:prstGeom prst="rect">
            <a:avLst/>
          </a:prstGeom>
          <a:solidFill>
            <a:srgbClr val="25A469"/>
          </a:solidFill>
        </p:spPr>
        <p:txBody>
          <a:bodyPr wrap="square" rtlCol="0">
            <a:spAutoFit/>
          </a:bodyPr>
          <a:lstStyle/>
          <a:p>
            <a:r>
              <a:rPr lang="en-US" dirty="0"/>
              <a:t>IMET p. 10 </a:t>
            </a:r>
          </a:p>
        </p:txBody>
      </p:sp>
      <p:pic>
        <p:nvPicPr>
          <p:cNvPr id="2" name="Picture 1"/>
          <p:cNvPicPr>
            <a:picLocks noChangeAspect="1"/>
          </p:cNvPicPr>
          <p:nvPr/>
        </p:nvPicPr>
        <p:blipFill rotWithShape="1">
          <a:blip r:embed="rId4"/>
          <a:srcRect r="5484"/>
          <a:stretch/>
        </p:blipFill>
        <p:spPr>
          <a:xfrm>
            <a:off x="5054556" y="2694306"/>
            <a:ext cx="3865157" cy="2749090"/>
          </a:xfrm>
          <a:prstGeom prst="rect">
            <a:avLst/>
          </a:prstGeom>
          <a:ln>
            <a:solidFill>
              <a:srgbClr val="25A469"/>
            </a:solid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Shape 1112"/>
          <p:cNvSpPr txBox="1"/>
          <p:nvPr/>
        </p:nvSpPr>
        <p:spPr>
          <a:xfrm>
            <a:off x="451633" y="244911"/>
            <a:ext cx="8379741" cy="1455552"/>
          </a:xfrm>
          <a:prstGeom prst="rect">
            <a:avLst/>
          </a:prstGeom>
          <a:solidFill>
            <a:srgbClr val="2A7251"/>
          </a:solidFill>
          <a:ln>
            <a:noFill/>
          </a:ln>
        </p:spPr>
        <p:txBody>
          <a:bodyPr lIns="91425" tIns="91425" rIns="91425" bIns="91425" anchor="t" anchorCtr="0">
            <a:noAutofit/>
          </a:bodyPr>
          <a:lstStyle/>
          <a:p>
            <a:pPr lvl="0" rtl="0">
              <a:spcBef>
                <a:spcPts val="0"/>
              </a:spcBef>
              <a:buNone/>
            </a:pPr>
            <a:r>
              <a:rPr lang="en-US" sz="2800" dirty="0">
                <a:solidFill>
                  <a:schemeClr val="bg1"/>
                </a:solidFill>
                <a:latin typeface="Lucida Sans" panose="020B0602030504020204" pitchFamily="34" charset="0"/>
              </a:rPr>
              <a:t>NN Metric 2C: </a:t>
            </a:r>
          </a:p>
          <a:p>
            <a:pPr marL="457200" lvl="0" indent="-381000" rtl="0">
              <a:spcBef>
                <a:spcPts val="0"/>
              </a:spcBef>
              <a:buSzPct val="100000"/>
              <a:buChar char="●"/>
            </a:pPr>
            <a:r>
              <a:rPr lang="en-US" sz="2800" dirty="0">
                <a:solidFill>
                  <a:schemeClr val="bg1"/>
                </a:solidFill>
                <a:latin typeface="Lucida Sans" panose="020B0602030504020204" pitchFamily="34" charset="0"/>
              </a:rPr>
              <a:t>What are we looking for?</a:t>
            </a:r>
          </a:p>
          <a:p>
            <a:pPr marL="457200" lvl="0" indent="-381000" rtl="0">
              <a:spcBef>
                <a:spcPts val="0"/>
              </a:spcBef>
              <a:buSzPct val="100000"/>
              <a:buChar char="●"/>
            </a:pPr>
            <a:r>
              <a:rPr lang="en-US" sz="2800" dirty="0">
                <a:solidFill>
                  <a:schemeClr val="bg1"/>
                </a:solidFill>
                <a:latin typeface="Lucida Sans" panose="020B0602030504020204" pitchFamily="34" charset="0"/>
              </a:rPr>
              <a:t>Where do we look?</a:t>
            </a:r>
          </a:p>
        </p:txBody>
      </p:sp>
      <p:sp>
        <p:nvSpPr>
          <p:cNvPr id="6" name="TextBox 5"/>
          <p:cNvSpPr txBox="1"/>
          <p:nvPr/>
        </p:nvSpPr>
        <p:spPr>
          <a:xfrm>
            <a:off x="8066313" y="5977022"/>
            <a:ext cx="1077687" cy="309478"/>
          </a:xfrm>
          <a:prstGeom prst="rect">
            <a:avLst/>
          </a:prstGeom>
          <a:solidFill>
            <a:srgbClr val="25A469"/>
          </a:solidFill>
        </p:spPr>
        <p:txBody>
          <a:bodyPr wrap="square" rtlCol="0">
            <a:spAutoFit/>
          </a:bodyPr>
          <a:lstStyle/>
          <a:p>
            <a:r>
              <a:rPr lang="en-US" dirty="0"/>
              <a:t>IMET p. 10 </a:t>
            </a:r>
          </a:p>
        </p:txBody>
      </p:sp>
      <p:pic>
        <p:nvPicPr>
          <p:cNvPr id="2" name="Picture 1"/>
          <p:cNvPicPr>
            <a:picLocks noChangeAspect="1"/>
          </p:cNvPicPr>
          <p:nvPr/>
        </p:nvPicPr>
        <p:blipFill rotWithShape="1">
          <a:blip r:embed="rId3"/>
          <a:srcRect l="13731" t="13170" r="28540" b="8036"/>
          <a:stretch/>
        </p:blipFill>
        <p:spPr>
          <a:xfrm>
            <a:off x="1705135" y="1779815"/>
            <a:ext cx="5872735" cy="4506685"/>
          </a:xfrm>
          <a:prstGeom prst="rect">
            <a:avLst/>
          </a:prstGeom>
          <a:ln>
            <a:solidFill>
              <a:srgbClr val="25A469"/>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98499" y="1954161"/>
            <a:ext cx="8229600" cy="3340510"/>
          </a:xfrm>
          <a:prstGeom prst="rect">
            <a:avLst/>
          </a:prstGeom>
          <a:solidFill>
            <a:schemeClr val="lt1"/>
          </a:solidFill>
          <a:ln w="25400" cap="flat" cmpd="sng">
            <a:noFill/>
            <a:prstDash val="solid"/>
            <a:round/>
            <a:headEnd type="none" w="med" len="med"/>
            <a:tailEnd type="none" w="med" len="med"/>
          </a:ln>
        </p:spPr>
        <p:txBody>
          <a:bodyPr lIns="91425" tIns="45700" rIns="91425" bIns="45700" anchor="t" anchorCtr="0">
            <a:noAutofit/>
          </a:bodyPr>
          <a:lstStyle/>
          <a:p>
            <a:pPr marL="0" lvl="0" indent="0">
              <a:buSzPct val="45833"/>
              <a:buNone/>
            </a:pPr>
            <a:r>
              <a:rPr lang="en-US" sz="2400" b="1" dirty="0">
                <a:solidFill>
                  <a:srgbClr val="25A469"/>
                </a:solidFill>
                <a:latin typeface="Lucida Sans" panose="020B0602030504020204" pitchFamily="34" charset="0"/>
                <a:ea typeface="Allerta"/>
                <a:cs typeface="Allerta"/>
                <a:sym typeface="Allerta"/>
              </a:rPr>
              <a:t>Non-Negotiable 2: </a:t>
            </a:r>
            <a:r>
              <a:rPr lang="en-US" sz="2400" dirty="0">
                <a:solidFill>
                  <a:srgbClr val="3F3F39"/>
                </a:solidFill>
                <a:latin typeface="Lucida Sans" panose="020B0602030504020204" pitchFamily="34" charset="0"/>
                <a:ea typeface="Allerta"/>
                <a:cs typeface="Allerta"/>
                <a:sym typeface="Allerta"/>
              </a:rPr>
              <a:t>Materials must focus </a:t>
            </a:r>
            <a:r>
              <a:rPr lang="en-US" sz="2400" b="1" dirty="0">
                <a:solidFill>
                  <a:srgbClr val="25A469"/>
                </a:solidFill>
                <a:latin typeface="Lucida Sans" panose="020B0602030504020204" pitchFamily="34" charset="0"/>
                <a:ea typeface="Allerta"/>
                <a:cs typeface="Allerta"/>
                <a:sym typeface="Allerta"/>
              </a:rPr>
              <a:t>coherently</a:t>
            </a:r>
            <a:r>
              <a:rPr lang="en-US" sz="2400" dirty="0">
                <a:solidFill>
                  <a:srgbClr val="25A469"/>
                </a:solidFill>
                <a:latin typeface="Lucida Sans" panose="020B0602030504020204" pitchFamily="34" charset="0"/>
                <a:ea typeface="Allerta"/>
                <a:cs typeface="Allerta"/>
                <a:sym typeface="Allerta"/>
              </a:rPr>
              <a:t> </a:t>
            </a:r>
            <a:r>
              <a:rPr lang="en-US" sz="2400" dirty="0">
                <a:solidFill>
                  <a:srgbClr val="3F3F39"/>
                </a:solidFill>
                <a:latin typeface="Lucida Sans" panose="020B0602030504020204" pitchFamily="34" charset="0"/>
                <a:ea typeface="Allerta"/>
                <a:cs typeface="Allerta"/>
                <a:sym typeface="Allerta"/>
              </a:rPr>
              <a:t>on the Major Work of the grade in a way that is</a:t>
            </a:r>
          </a:p>
          <a:p>
            <a:pPr marL="0" lvl="0" indent="0">
              <a:buSzPct val="45833"/>
              <a:buNone/>
            </a:pPr>
            <a:r>
              <a:rPr lang="en-US" sz="2400" dirty="0">
                <a:solidFill>
                  <a:srgbClr val="3F3F39"/>
                </a:solidFill>
                <a:latin typeface="Lucida Sans" panose="020B0602030504020204" pitchFamily="34" charset="0"/>
                <a:ea typeface="Allerta"/>
                <a:cs typeface="Allerta"/>
                <a:sym typeface="Allerta"/>
              </a:rPr>
              <a:t>consistent with the progressions in the Standards.</a:t>
            </a:r>
          </a:p>
          <a:p>
            <a:pPr marL="457200" marR="0" lvl="0" indent="0" algn="l" rtl="0">
              <a:lnSpc>
                <a:spcPct val="100000"/>
              </a:lnSpc>
              <a:spcBef>
                <a:spcPts val="0"/>
              </a:spcBef>
              <a:spcAft>
                <a:spcPts val="0"/>
              </a:spcAft>
              <a:buNone/>
            </a:pPr>
            <a:endParaRPr sz="1800" dirty="0">
              <a:solidFill>
                <a:schemeClr val="dk1"/>
              </a:solidFill>
              <a:latin typeface="Lucida Sans" panose="020B0602030504020204" pitchFamily="34" charset="0"/>
              <a:ea typeface="Allerta"/>
              <a:cs typeface="Allerta"/>
              <a:sym typeface="Allerta"/>
            </a:endParaRPr>
          </a:p>
          <a:p>
            <a:pPr marL="457200" marR="0" lvl="0" indent="0" algn="l" rtl="0">
              <a:lnSpc>
                <a:spcPct val="100000"/>
              </a:lnSpc>
              <a:spcBef>
                <a:spcPts val="0"/>
              </a:spcBef>
              <a:spcAft>
                <a:spcPts val="0"/>
              </a:spcAft>
              <a:buNone/>
            </a:pPr>
            <a:endParaRPr sz="1800" dirty="0">
              <a:solidFill>
                <a:schemeClr val="dk1"/>
              </a:solidFill>
              <a:latin typeface="Lucida Sans" panose="020B0602030504020204" pitchFamily="34" charset="0"/>
              <a:ea typeface="Allerta"/>
              <a:cs typeface="Allerta"/>
              <a:sym typeface="Allerta"/>
            </a:endParaRPr>
          </a:p>
          <a:p>
            <a:pPr marL="342900" marR="0" lvl="0" indent="-190500" algn="l" rtl="0">
              <a:lnSpc>
                <a:spcPct val="100000"/>
              </a:lnSpc>
              <a:spcBef>
                <a:spcPts val="480"/>
              </a:spcBef>
              <a:spcAft>
                <a:spcPts val="0"/>
              </a:spcAft>
              <a:buClr>
                <a:srgbClr val="3F3F39"/>
              </a:buClr>
              <a:buFont typeface="Arial"/>
              <a:buNone/>
            </a:pPr>
            <a:endParaRPr sz="2400" b="0" i="0" u="none" strike="noStrike" cap="none" baseline="0" dirty="0">
              <a:solidFill>
                <a:schemeClr val="dk1"/>
              </a:solidFill>
              <a:latin typeface="Lucida Sans" panose="020B0602030504020204" pitchFamily="34" charset="0"/>
              <a:ea typeface="Allerta"/>
              <a:cs typeface="Allerta"/>
              <a:sym typeface="Allerta"/>
            </a:endParaRPr>
          </a:p>
        </p:txBody>
      </p:sp>
      <p:sp>
        <p:nvSpPr>
          <p:cNvPr id="1119" name="Shape 1119"/>
          <p:cNvSpPr>
            <a:spLocks noGrp="1"/>
          </p:cNvSpPr>
          <p:nvPr>
            <p:ph type="title"/>
          </p:nvPr>
        </p:nvSpPr>
        <p:spPr>
          <a:xfrm>
            <a:off x="2603500" y="274637"/>
            <a:ext cx="4419599" cy="1143000"/>
          </a:xfrm>
          <a:prstGeom prst="roundRect">
            <a:avLst>
              <a:gd name="adj" fmla="val 16667"/>
            </a:avLst>
          </a:prstGeom>
          <a:solidFill>
            <a:srgbClr val="2A7251"/>
          </a:solidFill>
          <a:ln w="25400" cap="flat" cmpd="sng">
            <a:solidFill>
              <a:srgbClr val="1E754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dirty="0">
                <a:solidFill>
                  <a:schemeClr val="lt1"/>
                </a:solidFill>
              </a:rPr>
              <a:t>Coherence</a:t>
            </a:r>
          </a:p>
        </p:txBody>
      </p:sp>
      <p:sp>
        <p:nvSpPr>
          <p:cNvPr id="5" name="TextBox 4"/>
          <p:cNvSpPr txBox="1"/>
          <p:nvPr/>
        </p:nvSpPr>
        <p:spPr>
          <a:xfrm>
            <a:off x="8049296" y="5980491"/>
            <a:ext cx="1094704" cy="307777"/>
          </a:xfrm>
          <a:prstGeom prst="rect">
            <a:avLst/>
          </a:prstGeom>
          <a:solidFill>
            <a:schemeClr val="accent2"/>
          </a:solidFill>
        </p:spPr>
        <p:txBody>
          <a:bodyPr wrap="square" rtlCol="0">
            <a:spAutoFit/>
          </a:bodyPr>
          <a:lstStyle/>
          <a:p>
            <a:r>
              <a:rPr lang="en-US" dirty="0"/>
              <a:t>IMET p. 11 </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49296" y="5980491"/>
            <a:ext cx="1094704" cy="307777"/>
          </a:xfrm>
          <a:prstGeom prst="rect">
            <a:avLst/>
          </a:prstGeom>
          <a:solidFill>
            <a:srgbClr val="25A469"/>
          </a:solidFill>
        </p:spPr>
        <p:txBody>
          <a:bodyPr wrap="square" rtlCol="0">
            <a:spAutoFit/>
          </a:bodyPr>
          <a:lstStyle/>
          <a:p>
            <a:r>
              <a:rPr lang="en-US" dirty="0"/>
              <a:t>IMET p. 11 </a:t>
            </a:r>
          </a:p>
        </p:txBody>
      </p:sp>
      <p:pic>
        <p:nvPicPr>
          <p:cNvPr id="4" name="Picture 3"/>
          <p:cNvPicPr>
            <a:picLocks noChangeAspect="1"/>
          </p:cNvPicPr>
          <p:nvPr/>
        </p:nvPicPr>
        <p:blipFill rotWithShape="1">
          <a:blip r:embed="rId3"/>
          <a:srcRect l="13800" t="13031" r="28254" b="7959"/>
          <a:stretch/>
        </p:blipFill>
        <p:spPr>
          <a:xfrm>
            <a:off x="950607" y="538704"/>
            <a:ext cx="7098689" cy="5441787"/>
          </a:xfrm>
          <a:prstGeom prst="rect">
            <a:avLst/>
          </a:prstGeom>
          <a:ln>
            <a:solidFill>
              <a:srgbClr val="25A469"/>
            </a:solidFill>
          </a:ln>
        </p:spPr>
      </p:pic>
    </p:spTree>
    <p:extLst>
      <p:ext uri="{BB962C8B-B14F-4D97-AF65-F5344CB8AC3E}">
        <p14:creationId xmlns:p14="http://schemas.microsoft.com/office/powerpoint/2010/main" val="3129953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title"/>
          </p:nvPr>
        </p:nvSpPr>
        <p:spPr>
          <a:xfrm>
            <a:off x="457199" y="245327"/>
            <a:ext cx="8229600" cy="1541278"/>
          </a:xfrm>
          <a:prstGeom prst="rect">
            <a:avLst/>
          </a:prstGeom>
        </p:spPr>
        <p:txBody>
          <a:bodyPr lIns="91425" tIns="91425" rIns="91425" bIns="91425" anchor="ctr" anchorCtr="0">
            <a:noAutofit/>
          </a:bodyPr>
          <a:lstStyle/>
          <a:p>
            <a:pPr lvl="1">
              <a:buClr>
                <a:schemeClr val="dk1"/>
              </a:buClr>
            </a:pPr>
            <a:r>
              <a:rPr lang="en-US" sz="2600" dirty="0">
                <a:solidFill>
                  <a:srgbClr val="3F3F39"/>
                </a:solidFill>
                <a:latin typeface="Lucida Sans" panose="020B0602030504020204" pitchFamily="34" charset="0"/>
              </a:rPr>
              <a:t>NN 2D: Lessons that only include mathematics from previous grades are clearly identified as such to the teacher. </a:t>
            </a:r>
            <a:br>
              <a:rPr lang="en-US" sz="2000" dirty="0">
                <a:solidFill>
                  <a:srgbClr val="3F3F39"/>
                </a:solidFill>
                <a:latin typeface="Lucida Sans" panose="020B0602030504020204" pitchFamily="34" charset="0"/>
                <a:ea typeface="Allerta"/>
                <a:cs typeface="Allerta"/>
                <a:sym typeface="Allerta"/>
              </a:rPr>
            </a:br>
            <a:endParaRPr lang="en-US" sz="2000" dirty="0">
              <a:solidFill>
                <a:srgbClr val="3F3F39"/>
              </a:solidFill>
              <a:latin typeface="Lucida Sans" panose="020B0602030504020204" pitchFamily="34" charset="0"/>
            </a:endParaRPr>
          </a:p>
        </p:txBody>
      </p:sp>
      <p:pic>
        <p:nvPicPr>
          <p:cNvPr id="1069" name="Shape 1069"/>
          <p:cNvPicPr preferRelativeResize="0"/>
          <p:nvPr/>
        </p:nvPicPr>
        <p:blipFill>
          <a:blip r:embed="rId3">
            <a:alphaModFix/>
          </a:blip>
          <a:stretch>
            <a:fillRect/>
          </a:stretch>
        </p:blipFill>
        <p:spPr>
          <a:xfrm>
            <a:off x="246825" y="2300485"/>
            <a:ext cx="8650349" cy="3217325"/>
          </a:xfrm>
          <a:prstGeom prst="rect">
            <a:avLst/>
          </a:prstGeom>
          <a:noFill/>
          <a:ln>
            <a:noFill/>
          </a:ln>
        </p:spPr>
      </p:pic>
      <p:sp>
        <p:nvSpPr>
          <p:cNvPr id="4" name="TextBox 3"/>
          <p:cNvSpPr txBox="1"/>
          <p:nvPr/>
        </p:nvSpPr>
        <p:spPr>
          <a:xfrm>
            <a:off x="7789985" y="5984950"/>
            <a:ext cx="1354015" cy="307777"/>
          </a:xfrm>
          <a:prstGeom prst="rect">
            <a:avLst/>
          </a:prstGeom>
          <a:solidFill>
            <a:srgbClr val="25A469"/>
          </a:solidFill>
        </p:spPr>
        <p:txBody>
          <a:bodyPr wrap="square" rtlCol="0">
            <a:spAutoFit/>
          </a:bodyPr>
          <a:lstStyle/>
          <a:p>
            <a:r>
              <a:rPr lang="en-US" dirty="0"/>
              <a:t>Handout p. 15</a:t>
            </a:r>
          </a:p>
        </p:txBody>
      </p:sp>
      <p:sp>
        <p:nvSpPr>
          <p:cNvPr id="5" name="TextBox 4"/>
          <p:cNvSpPr txBox="1"/>
          <p:nvPr/>
        </p:nvSpPr>
        <p:spPr>
          <a:xfrm>
            <a:off x="8057072" y="5621329"/>
            <a:ext cx="1086928" cy="307777"/>
          </a:xfrm>
          <a:prstGeom prst="rect">
            <a:avLst/>
          </a:prstGeom>
          <a:solidFill>
            <a:srgbClr val="25A469"/>
          </a:solidFill>
        </p:spPr>
        <p:txBody>
          <a:bodyPr wrap="square" rtlCol="0">
            <a:spAutoFit/>
          </a:bodyPr>
          <a:lstStyle/>
          <a:p>
            <a:r>
              <a:rPr lang="en-US" dirty="0"/>
              <a:t>IMET p. 11</a:t>
            </a:r>
          </a:p>
        </p:txBody>
      </p:sp>
    </p:spTree>
    <p:extLst>
      <p:ext uri="{BB962C8B-B14F-4D97-AF65-F5344CB8AC3E}">
        <p14:creationId xmlns:p14="http://schemas.microsoft.com/office/powerpoint/2010/main" val="1424009786"/>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rgbClr val="3F3F39"/>
                </a:solidFill>
                <a:latin typeface="Lucida Sans" panose="020B0602030504020204" pitchFamily="34" charset="0"/>
              </a:rPr>
              <a:t>NN 2D: Lessons that only include mathematics from previous grades are clearly identified as such to the teacher.</a:t>
            </a:r>
            <a:endParaRPr lang="en-US" sz="2800" dirty="0"/>
          </a:p>
        </p:txBody>
      </p:sp>
      <p:sp>
        <p:nvSpPr>
          <p:cNvPr id="5" name="Text Placeholder 4"/>
          <p:cNvSpPr>
            <a:spLocks noGrp="1"/>
          </p:cNvSpPr>
          <p:nvPr>
            <p:ph type="body" idx="1"/>
          </p:nvPr>
        </p:nvSpPr>
        <p:spPr/>
        <p:txBody>
          <a:bodyPr/>
          <a:lstStyle/>
          <a:p>
            <a:pPr marL="0" lvl="0" indent="0">
              <a:buNone/>
            </a:pPr>
            <a:endParaRPr lang="en-US" sz="1800" dirty="0">
              <a:solidFill>
                <a:srgbClr val="00B050"/>
              </a:solidFill>
              <a:latin typeface="Lucida Sans" panose="020B0602030504020204" pitchFamily="34" charset="0"/>
            </a:endParaRPr>
          </a:p>
          <a:p>
            <a:pPr marL="0" lvl="0" indent="0">
              <a:buNone/>
            </a:pPr>
            <a:endParaRPr lang="en-US" sz="1800" dirty="0">
              <a:solidFill>
                <a:schemeClr val="accent1"/>
              </a:solidFill>
              <a:latin typeface="Lucida Sans" panose="020B0602030504020204" pitchFamily="34" charset="0"/>
            </a:endParaRPr>
          </a:p>
          <a:p>
            <a:pPr marL="0" lvl="0" indent="0">
              <a:buNone/>
            </a:pPr>
            <a:endParaRPr lang="en-US" dirty="0">
              <a:latin typeface="Lucida Sans" panose="020B0602030504020204" pitchFamily="34" charset="0"/>
            </a:endParaRPr>
          </a:p>
          <a:p>
            <a:endParaRPr lang="en-US" dirty="0"/>
          </a:p>
        </p:txBody>
      </p:sp>
      <p:sp>
        <p:nvSpPr>
          <p:cNvPr id="8" name="TextBox 7"/>
          <p:cNvSpPr txBox="1"/>
          <p:nvPr/>
        </p:nvSpPr>
        <p:spPr>
          <a:xfrm>
            <a:off x="7820167" y="5984950"/>
            <a:ext cx="1323834" cy="307777"/>
          </a:xfrm>
          <a:prstGeom prst="rect">
            <a:avLst/>
          </a:prstGeom>
          <a:solidFill>
            <a:srgbClr val="25A469"/>
          </a:solidFill>
        </p:spPr>
        <p:txBody>
          <a:bodyPr wrap="square" rtlCol="0">
            <a:spAutoFit/>
          </a:bodyPr>
          <a:lstStyle/>
          <a:p>
            <a:r>
              <a:rPr lang="en-US" dirty="0"/>
              <a:t>Handout p. 16 </a:t>
            </a:r>
          </a:p>
        </p:txBody>
      </p:sp>
      <p:sp>
        <p:nvSpPr>
          <p:cNvPr id="9" name="TextBox 8"/>
          <p:cNvSpPr txBox="1"/>
          <p:nvPr/>
        </p:nvSpPr>
        <p:spPr>
          <a:xfrm>
            <a:off x="7988060" y="5607170"/>
            <a:ext cx="1155940" cy="307777"/>
          </a:xfrm>
          <a:prstGeom prst="rect">
            <a:avLst/>
          </a:prstGeom>
          <a:solidFill>
            <a:srgbClr val="25A469"/>
          </a:solidFill>
        </p:spPr>
        <p:txBody>
          <a:bodyPr wrap="square" rtlCol="0">
            <a:spAutoFit/>
          </a:bodyPr>
          <a:lstStyle/>
          <a:p>
            <a:r>
              <a:rPr lang="en-US" dirty="0"/>
              <a:t>IMET p. 11 </a:t>
            </a:r>
          </a:p>
        </p:txBody>
      </p:sp>
      <p:pic>
        <p:nvPicPr>
          <p:cNvPr id="10" name="Picture 9"/>
          <p:cNvPicPr>
            <a:picLocks noChangeAspect="1"/>
          </p:cNvPicPr>
          <p:nvPr/>
        </p:nvPicPr>
        <p:blipFill>
          <a:blip r:embed="rId3"/>
          <a:stretch>
            <a:fillRect/>
          </a:stretch>
        </p:blipFill>
        <p:spPr>
          <a:xfrm>
            <a:off x="457200" y="2613267"/>
            <a:ext cx="7896210" cy="2424562"/>
          </a:xfrm>
          <a:prstGeom prst="rect">
            <a:avLst/>
          </a:prstGeom>
          <a:ln>
            <a:solidFill>
              <a:srgbClr val="25A469"/>
            </a:solidFill>
          </a:ln>
        </p:spPr>
      </p:pic>
    </p:spTree>
    <p:extLst>
      <p:ext uri="{BB962C8B-B14F-4D97-AF65-F5344CB8AC3E}">
        <p14:creationId xmlns:p14="http://schemas.microsoft.com/office/powerpoint/2010/main" val="40794677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51" name="Shape 1151"/>
          <p:cNvSpPr txBox="1"/>
          <p:nvPr/>
        </p:nvSpPr>
        <p:spPr>
          <a:xfrm>
            <a:off x="525375" y="289157"/>
            <a:ext cx="8305999" cy="1459432"/>
          </a:xfrm>
          <a:prstGeom prst="rect">
            <a:avLst/>
          </a:prstGeom>
          <a:solidFill>
            <a:srgbClr val="2A7251"/>
          </a:solidFill>
          <a:ln>
            <a:noFill/>
          </a:ln>
        </p:spPr>
        <p:txBody>
          <a:bodyPr lIns="91425" tIns="91425" rIns="91425" bIns="91425" anchor="t" anchorCtr="0">
            <a:noAutofit/>
          </a:bodyPr>
          <a:lstStyle/>
          <a:p>
            <a:pPr lvl="0" rtl="0">
              <a:spcBef>
                <a:spcPts val="0"/>
              </a:spcBef>
              <a:buNone/>
            </a:pPr>
            <a:r>
              <a:rPr lang="en-US" sz="2800" dirty="0">
                <a:solidFill>
                  <a:schemeClr val="bg1"/>
                </a:solidFill>
                <a:latin typeface="Lucida Sans" panose="020B0602030504020204" pitchFamily="34" charset="0"/>
              </a:rPr>
              <a:t>NN Metric 2D: </a:t>
            </a:r>
          </a:p>
          <a:p>
            <a:pPr marL="457200" lvl="0" indent="-381000" rtl="0">
              <a:spcBef>
                <a:spcPts val="0"/>
              </a:spcBef>
              <a:buSzPct val="100000"/>
              <a:buChar char="●"/>
            </a:pPr>
            <a:r>
              <a:rPr lang="en-US" sz="2800" dirty="0">
                <a:solidFill>
                  <a:schemeClr val="bg1"/>
                </a:solidFill>
                <a:latin typeface="Lucida Sans" panose="020B0602030504020204" pitchFamily="34" charset="0"/>
              </a:rPr>
              <a:t>What are we looking for?</a:t>
            </a:r>
          </a:p>
          <a:p>
            <a:pPr marL="457200" lvl="0" indent="-381000" rtl="0">
              <a:spcBef>
                <a:spcPts val="0"/>
              </a:spcBef>
              <a:buSzPct val="100000"/>
              <a:buChar char="●"/>
            </a:pPr>
            <a:r>
              <a:rPr lang="en-US" sz="2800" dirty="0">
                <a:solidFill>
                  <a:schemeClr val="bg1"/>
                </a:solidFill>
                <a:latin typeface="Lucida Sans" panose="020B0602030504020204" pitchFamily="34" charset="0"/>
              </a:rPr>
              <a:t>Where do we look?</a:t>
            </a:r>
          </a:p>
        </p:txBody>
      </p:sp>
      <p:sp>
        <p:nvSpPr>
          <p:cNvPr id="5" name="TextBox 4"/>
          <p:cNvSpPr txBox="1"/>
          <p:nvPr/>
        </p:nvSpPr>
        <p:spPr>
          <a:xfrm>
            <a:off x="8087932" y="5977023"/>
            <a:ext cx="1056068" cy="307777"/>
          </a:xfrm>
          <a:prstGeom prst="rect">
            <a:avLst/>
          </a:prstGeom>
          <a:solidFill>
            <a:srgbClr val="25A469"/>
          </a:solidFill>
        </p:spPr>
        <p:txBody>
          <a:bodyPr wrap="square" rtlCol="0">
            <a:spAutoFit/>
          </a:bodyPr>
          <a:lstStyle/>
          <a:p>
            <a:r>
              <a:rPr lang="en-US" dirty="0"/>
              <a:t>IMET p. 11 </a:t>
            </a:r>
          </a:p>
        </p:txBody>
      </p:sp>
      <p:pic>
        <p:nvPicPr>
          <p:cNvPr id="6" name="Picture 5"/>
          <p:cNvPicPr>
            <a:picLocks noChangeAspect="1"/>
          </p:cNvPicPr>
          <p:nvPr/>
        </p:nvPicPr>
        <p:blipFill rotWithShape="1">
          <a:blip r:embed="rId3"/>
          <a:srcRect l="13800" t="13031" r="28254" b="7959"/>
          <a:stretch/>
        </p:blipFill>
        <p:spPr>
          <a:xfrm>
            <a:off x="1820053" y="1902478"/>
            <a:ext cx="5716641" cy="4382322"/>
          </a:xfrm>
          <a:prstGeom prst="rect">
            <a:avLst/>
          </a:prstGeom>
          <a:ln>
            <a:solidFill>
              <a:srgbClr val="25A469"/>
            </a:solid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fade">
                                      <p:cBhvr>
                                        <p:cTn id="7" dur="1000"/>
                                        <p:tgtEl>
                                          <p:spTgt spid="1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a:spLocks noGrp="1"/>
          </p:cNvSpPr>
          <p:nvPr>
            <p:ph type="title"/>
          </p:nvPr>
        </p:nvSpPr>
        <p:spPr>
          <a:xfrm>
            <a:off x="216567" y="2829677"/>
            <a:ext cx="8620500" cy="868499"/>
          </a:xfrm>
          <a:prstGeom prst="rect">
            <a:avLst/>
          </a:prstGeom>
        </p:spPr>
        <p:txBody>
          <a:bodyPr lIns="91425" tIns="91425" rIns="91425" bIns="91425" anchor="ctr" anchorCtr="0">
            <a:noAutofit/>
          </a:bodyPr>
          <a:lstStyle/>
          <a:p>
            <a:pPr lvl="0" rtl="0">
              <a:spcBef>
                <a:spcPts val="0"/>
              </a:spcBef>
              <a:buNone/>
            </a:pPr>
            <a:r>
              <a:rPr lang="en-US" sz="2800" dirty="0">
                <a:latin typeface="Lucida Sans" panose="020B0602030504020204" pitchFamily="34" charset="0"/>
              </a:rPr>
              <a:t>Wrapping Up</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What</a:t>
            </a:r>
            <a:r>
              <a:rPr lang="en-US" sz="2800" dirty="0">
                <a:solidFill>
                  <a:srgbClr val="3F3F39"/>
                </a:solidFill>
                <a:latin typeface="Lucida Sans" panose="020B0602030504020204" pitchFamily="34" charset="0"/>
                <a:ea typeface="Allerta"/>
                <a:cs typeface="Allerta"/>
                <a:sym typeface="Allerta"/>
              </a:rPr>
              <a:t>’s</a:t>
            </a:r>
            <a:r>
              <a:rPr lang="en-US" sz="2800" b="0" i="0" u="none" strike="noStrike" cap="none" baseline="0" dirty="0">
                <a:solidFill>
                  <a:srgbClr val="3F3F39"/>
                </a:solidFill>
                <a:latin typeface="Lucida Sans" panose="020B0602030504020204" pitchFamily="34" charset="0"/>
                <a:ea typeface="Allerta"/>
                <a:cs typeface="Allerta"/>
                <a:sym typeface="Allerta"/>
              </a:rPr>
              <a:t> I</a:t>
            </a:r>
            <a:r>
              <a:rPr lang="en-US" sz="2800" dirty="0">
                <a:solidFill>
                  <a:srgbClr val="3F3F39"/>
                </a:solidFill>
                <a:latin typeface="Lucida Sans" panose="020B0602030504020204" pitchFamily="34" charset="0"/>
                <a:ea typeface="Allerta"/>
                <a:cs typeface="Allerta"/>
                <a:sym typeface="Allerta"/>
              </a:rPr>
              <a:t>n</a:t>
            </a:r>
            <a:r>
              <a:rPr lang="en-US" sz="2800" b="0" i="0" u="none" strike="noStrike" cap="none" baseline="0" dirty="0">
                <a:solidFill>
                  <a:srgbClr val="3F3F39"/>
                </a:solidFill>
                <a:latin typeface="Lucida Sans" panose="020B0602030504020204" pitchFamily="34" charset="0"/>
                <a:ea typeface="Allerta"/>
                <a:cs typeface="Allerta"/>
                <a:sym typeface="Allerta"/>
              </a:rPr>
              <a:t> the IMET?</a:t>
            </a:r>
          </a:p>
        </p:txBody>
      </p:sp>
      <p:sp>
        <p:nvSpPr>
          <p:cNvPr id="486" name="Shape 48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rgbClr val="3F3F39"/>
              </a:buClr>
              <a:buSzPct val="100000"/>
              <a:buFont typeface="Arial" panose="020B0604020202020204" pitchFamily="34" charset="0"/>
              <a:buChar char="•"/>
            </a:pPr>
            <a:r>
              <a:rPr lang="en-US" sz="2400" i="0" u="none" strike="noStrike" cap="none" baseline="0" dirty="0">
                <a:solidFill>
                  <a:srgbClr val="3F3F39"/>
                </a:solidFill>
                <a:latin typeface="Lucida Sans" panose="020B0602030504020204" pitchFamily="34" charset="0"/>
                <a:ea typeface="Allerta"/>
                <a:cs typeface="Allerta"/>
                <a:sym typeface="Allerta"/>
              </a:rPr>
              <a:t>Non-Negotiable Alignment Criteri</a:t>
            </a:r>
            <a:r>
              <a:rPr lang="en-US" sz="2400" dirty="0">
                <a:solidFill>
                  <a:srgbClr val="3F3F39"/>
                </a:solidFill>
                <a:latin typeface="Lucida Sans" panose="020B0602030504020204" pitchFamily="34" charset="0"/>
                <a:ea typeface="Allerta"/>
                <a:cs typeface="Allerta"/>
                <a:sym typeface="Allerta"/>
              </a:rPr>
              <a:t>a</a:t>
            </a:r>
          </a:p>
          <a:p>
            <a:pPr marL="742950" marR="0" lvl="1" indent="-285750" algn="l" rtl="0">
              <a:spcBef>
                <a:spcPts val="400"/>
              </a:spcBef>
              <a:buClr>
                <a:srgbClr val="3F3F39"/>
              </a:buClr>
              <a:buSzPct val="100000"/>
              <a:buFont typeface="Arial"/>
              <a:buChar char="-"/>
            </a:pPr>
            <a:r>
              <a:rPr lang="en-US" sz="2000" i="0" u="none" strike="noStrike" cap="none" baseline="0" dirty="0">
                <a:solidFill>
                  <a:srgbClr val="3F3F39"/>
                </a:solidFill>
                <a:latin typeface="Lucida Sans" panose="020B0602030504020204" pitchFamily="34" charset="0"/>
                <a:ea typeface="Allerta"/>
                <a:cs typeface="Allerta"/>
                <a:sym typeface="Allerta"/>
              </a:rPr>
              <a:t>Freedom from Obstacles to Focus</a:t>
            </a:r>
          </a:p>
          <a:p>
            <a:pPr marL="742950" marR="0" lvl="1" indent="-285750" algn="l" rtl="0">
              <a:spcBef>
                <a:spcPts val="400"/>
              </a:spcBef>
              <a:buClr>
                <a:srgbClr val="3F3F39"/>
              </a:buClr>
              <a:buSzPct val="100000"/>
              <a:buFont typeface="Arial"/>
              <a:buChar char="-"/>
            </a:pPr>
            <a:r>
              <a:rPr lang="en-US" sz="2000" i="0" u="none" strike="noStrike" cap="none" baseline="0" dirty="0">
                <a:solidFill>
                  <a:srgbClr val="3F3F39"/>
                </a:solidFill>
                <a:latin typeface="Lucida Sans" panose="020B0602030504020204" pitchFamily="34" charset="0"/>
                <a:ea typeface="Allerta"/>
                <a:cs typeface="Allerta"/>
                <a:sym typeface="Allerta"/>
              </a:rPr>
              <a:t>Focus and Coherence</a:t>
            </a:r>
          </a:p>
          <a:p>
            <a:pPr marL="800100" indent="-342900">
              <a:spcBef>
                <a:spcPts val="400"/>
              </a:spcBef>
            </a:pPr>
            <a:endParaRPr sz="2000" dirty="0">
              <a:solidFill>
                <a:srgbClr val="3F3F39"/>
              </a:solidFill>
              <a:latin typeface="Lucida Sans" panose="020B0602030504020204" pitchFamily="34" charset="0"/>
              <a:ea typeface="Allerta"/>
              <a:cs typeface="Allerta"/>
              <a:sym typeface="Allerta"/>
            </a:endParaRPr>
          </a:p>
          <a:p>
            <a:pPr marL="342900" marR="0" lvl="0" indent="-342900" algn="l" rtl="0">
              <a:spcBef>
                <a:spcPts val="480"/>
              </a:spcBef>
              <a:buClr>
                <a:srgbClr val="3F3F39"/>
              </a:buClr>
              <a:buSzPct val="100000"/>
              <a:buFont typeface="Arial" panose="020B0604020202020204" pitchFamily="34" charset="0"/>
              <a:buChar char="•"/>
            </a:pPr>
            <a:r>
              <a:rPr lang="en-US" sz="2400" i="0" u="none" strike="noStrike" cap="none" baseline="0" dirty="0">
                <a:solidFill>
                  <a:srgbClr val="3F3F39"/>
                </a:solidFill>
                <a:latin typeface="Lucida Sans" panose="020B0602030504020204" pitchFamily="34" charset="0"/>
                <a:ea typeface="Allerta"/>
                <a:cs typeface="Allerta"/>
                <a:sym typeface="Allerta"/>
              </a:rPr>
              <a:t>Alignment Criteria</a:t>
            </a:r>
          </a:p>
          <a:p>
            <a:pPr marL="742950" marR="0" lvl="1" indent="-285750" algn="l" rtl="0">
              <a:spcBef>
                <a:spcPts val="400"/>
              </a:spcBef>
              <a:buClr>
                <a:srgbClr val="3F3F39"/>
              </a:buClr>
              <a:buSzPct val="100000"/>
              <a:buFont typeface="Arial"/>
              <a:buChar char="-"/>
            </a:pPr>
            <a:r>
              <a:rPr lang="en-US" sz="2000" i="0" u="none" strike="noStrike" cap="none" baseline="0" dirty="0">
                <a:solidFill>
                  <a:srgbClr val="3F3F39"/>
                </a:solidFill>
                <a:latin typeface="Lucida Sans" panose="020B0602030504020204" pitchFamily="34" charset="0"/>
                <a:ea typeface="Allerta"/>
                <a:cs typeface="Allerta"/>
                <a:sym typeface="Allerta"/>
              </a:rPr>
              <a:t>Rigor and Balance</a:t>
            </a:r>
          </a:p>
          <a:p>
            <a:pPr marL="742950" marR="0" lvl="1" indent="-285750" algn="l" rtl="0">
              <a:spcBef>
                <a:spcPts val="400"/>
              </a:spcBef>
              <a:buClr>
                <a:srgbClr val="3F3F39"/>
              </a:buClr>
              <a:buSzPct val="100000"/>
              <a:buFont typeface="Arial"/>
              <a:buChar char="-"/>
            </a:pPr>
            <a:r>
              <a:rPr lang="en-US" sz="2000" i="0" u="none" strike="noStrike" cap="none" baseline="0" dirty="0">
                <a:solidFill>
                  <a:srgbClr val="3F3F39"/>
                </a:solidFill>
                <a:latin typeface="Lucida Sans" panose="020B0602030504020204" pitchFamily="34" charset="0"/>
                <a:ea typeface="Allerta"/>
                <a:cs typeface="Allerta"/>
                <a:sym typeface="Allerta"/>
              </a:rPr>
              <a:t>Standards for Mathematical Practice</a:t>
            </a:r>
          </a:p>
          <a:p>
            <a:pPr marL="742950" marR="0" lvl="1" indent="-285750" algn="l" rtl="0">
              <a:spcBef>
                <a:spcPts val="400"/>
              </a:spcBef>
              <a:buClr>
                <a:srgbClr val="3F3F39"/>
              </a:buClr>
              <a:buSzPct val="100000"/>
              <a:buFont typeface="Arial"/>
              <a:buChar char="-"/>
            </a:pPr>
            <a:r>
              <a:rPr lang="en-US" sz="2000" i="0" u="none" strike="noStrike" cap="none" baseline="0" dirty="0">
                <a:solidFill>
                  <a:srgbClr val="3F3F39"/>
                </a:solidFill>
                <a:latin typeface="Lucida Sans" panose="020B0602030504020204" pitchFamily="34" charset="0"/>
                <a:ea typeface="Allerta"/>
                <a:cs typeface="Allerta"/>
                <a:sym typeface="Allerta"/>
              </a:rPr>
              <a:t>Access for All Students</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2800" dirty="0">
                <a:solidFill>
                  <a:srgbClr val="3F3F39"/>
                </a:solidFill>
                <a:latin typeface="Lucida Sans" panose="020B0602030504020204" pitchFamily="34" charset="0"/>
              </a:rPr>
              <a:t>Non-Negotiable Criteria and Metrics</a:t>
            </a:r>
          </a:p>
        </p:txBody>
      </p:sp>
      <p:sp>
        <p:nvSpPr>
          <p:cNvPr id="1207" name="Shape 1207"/>
          <p:cNvSpPr txBox="1">
            <a:spLocks noGrp="1"/>
          </p:cNvSpPr>
          <p:nvPr>
            <p:ph type="body" idx="1"/>
          </p:nvPr>
        </p:nvSpPr>
        <p:spPr>
          <a:xfrm>
            <a:off x="457200" y="1471863"/>
            <a:ext cx="8229600" cy="4526100"/>
          </a:xfrm>
          <a:prstGeom prst="rect">
            <a:avLst/>
          </a:prstGeom>
        </p:spPr>
        <p:txBody>
          <a:bodyPr lIns="91425" tIns="91425" rIns="91425" bIns="91425" anchor="t" anchorCtr="0">
            <a:noAutofit/>
          </a:bodyPr>
          <a:lstStyle/>
          <a:p>
            <a:pPr marL="0" indent="0">
              <a:buNone/>
            </a:pPr>
            <a:r>
              <a:rPr lang="en-US" sz="2300" dirty="0">
                <a:solidFill>
                  <a:srgbClr val="3F3F39"/>
                </a:solidFill>
                <a:latin typeface="Lucida Sans" panose="020B0602030504020204" pitchFamily="34" charset="0"/>
              </a:rPr>
              <a:t>NN #1:  Freedom from Obstacles to Focus</a:t>
            </a:r>
          </a:p>
          <a:p>
            <a:pPr marL="457200" lvl="0" indent="-228600" rtl="0">
              <a:spcBef>
                <a:spcPts val="0"/>
              </a:spcBef>
            </a:pPr>
            <a:r>
              <a:rPr lang="en-US" sz="2300" dirty="0">
                <a:solidFill>
                  <a:srgbClr val="3F3F39"/>
                </a:solidFill>
                <a:latin typeface="Lucida Sans" panose="020B0602030504020204" pitchFamily="34" charset="0"/>
              </a:rPr>
              <a:t>1A: Obstacles to Focus</a:t>
            </a:r>
          </a:p>
          <a:p>
            <a:pPr marL="0" indent="0" rtl="0">
              <a:spcBef>
                <a:spcPts val="0"/>
              </a:spcBef>
              <a:buNone/>
            </a:pPr>
            <a:endParaRPr sz="2300" dirty="0">
              <a:solidFill>
                <a:srgbClr val="3F3F39"/>
              </a:solidFill>
              <a:latin typeface="Lucida Sans" panose="020B0602030504020204" pitchFamily="34" charset="0"/>
            </a:endParaRPr>
          </a:p>
          <a:p>
            <a:pPr marL="0" indent="0" rtl="0">
              <a:spcBef>
                <a:spcPts val="0"/>
              </a:spcBef>
              <a:buNone/>
            </a:pPr>
            <a:r>
              <a:rPr lang="en-US" sz="2300" dirty="0">
                <a:solidFill>
                  <a:srgbClr val="3F3F39"/>
                </a:solidFill>
                <a:latin typeface="Lucida Sans" panose="020B0602030504020204" pitchFamily="34" charset="0"/>
              </a:rPr>
              <a:t>NN #2: Focus and coherence</a:t>
            </a:r>
          </a:p>
          <a:p>
            <a:pPr marL="457200" lvl="0" indent="-228600" rtl="0">
              <a:spcBef>
                <a:spcPts val="0"/>
              </a:spcBef>
            </a:pPr>
            <a:r>
              <a:rPr lang="en-US" sz="2300" dirty="0">
                <a:solidFill>
                  <a:srgbClr val="3F3F39"/>
                </a:solidFill>
                <a:latin typeface="Lucida Sans" panose="020B0602030504020204" pitchFamily="34" charset="0"/>
              </a:rPr>
              <a:t>2A: Large majority of time on Major Work of the grade</a:t>
            </a:r>
          </a:p>
          <a:p>
            <a:pPr marL="457200" lvl="0" indent="-228600" rtl="0">
              <a:spcBef>
                <a:spcPts val="0"/>
              </a:spcBef>
            </a:pPr>
            <a:r>
              <a:rPr lang="en-US" sz="2300" dirty="0">
                <a:solidFill>
                  <a:srgbClr val="3F3F39"/>
                </a:solidFill>
                <a:latin typeface="Lucida Sans" panose="020B0602030504020204" pitchFamily="34" charset="0"/>
              </a:rPr>
              <a:t>2B: Connecting Supporting and Major Work</a:t>
            </a:r>
          </a:p>
          <a:p>
            <a:pPr marL="457200" lvl="0" indent="-228600" rtl="0">
              <a:spcBef>
                <a:spcPts val="0"/>
              </a:spcBef>
            </a:pPr>
            <a:r>
              <a:rPr lang="en-US" sz="2300" dirty="0">
                <a:solidFill>
                  <a:srgbClr val="3F3F39"/>
                </a:solidFill>
                <a:latin typeface="Lucida Sans" panose="020B0602030504020204" pitchFamily="34" charset="0"/>
              </a:rPr>
              <a:t>2C: Following the progression</a:t>
            </a:r>
          </a:p>
          <a:p>
            <a:pPr marL="457200" lvl="0" indent="-228600" rtl="0">
              <a:spcBef>
                <a:spcPts val="0"/>
              </a:spcBef>
            </a:pPr>
            <a:r>
              <a:rPr lang="en-US" sz="2300" dirty="0">
                <a:solidFill>
                  <a:srgbClr val="3F3F39"/>
                </a:solidFill>
                <a:latin typeface="Lucida Sans" panose="020B0602030504020204" pitchFamily="34" charset="0"/>
              </a:rPr>
              <a:t>2D: Review lessons are identified</a:t>
            </a:r>
          </a:p>
          <a:p>
            <a:pPr marL="228600" lvl="0" indent="0" rtl="0">
              <a:spcBef>
                <a:spcPts val="0"/>
              </a:spcBef>
              <a:buNone/>
            </a:pPr>
            <a:endParaRPr sz="2200" dirty="0">
              <a:solidFill>
                <a:srgbClr val="3F3F39"/>
              </a:solidFill>
              <a:latin typeface="Lucida Sans" panose="020B0602030504020204" pitchFamily="34" charset="0"/>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Essential Questions -- Discuss </a:t>
            </a:r>
          </a:p>
        </p:txBody>
      </p:sp>
      <p:sp>
        <p:nvSpPr>
          <p:cNvPr id="691" name="Shape 691"/>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lvl="0"/>
            <a:r>
              <a:rPr lang="en-US" sz="2400" dirty="0">
                <a:solidFill>
                  <a:srgbClr val="3F3F39"/>
                </a:solidFill>
                <a:latin typeface="Lucida Sans" panose="020B0602030504020204" pitchFamily="34" charset="0"/>
              </a:rPr>
              <a:t>How does the </a:t>
            </a:r>
            <a:r>
              <a:rPr lang="en-US" sz="2400" b="1" dirty="0">
                <a:solidFill>
                  <a:srgbClr val="3F3F39"/>
                </a:solidFill>
                <a:latin typeface="Lucida Sans" panose="020B0602030504020204" pitchFamily="34" charset="0"/>
              </a:rPr>
              <a:t>Instructional Materials Evaluation Tool (IMET) </a:t>
            </a:r>
            <a:r>
              <a:rPr lang="en-US" sz="2400" dirty="0">
                <a:solidFill>
                  <a:srgbClr val="3F3F39"/>
                </a:solidFill>
                <a:latin typeface="Lucida Sans" panose="020B0602030504020204" pitchFamily="34" charset="0"/>
              </a:rPr>
              <a:t>reflect the major features of the Standards and the Shifts?</a:t>
            </a:r>
          </a:p>
          <a:p>
            <a:pPr marL="152400" lvl="0" indent="0">
              <a:buNone/>
            </a:pPr>
            <a:endParaRPr lang="en-US" sz="2400" dirty="0">
              <a:solidFill>
                <a:srgbClr val="3F3F39"/>
              </a:solidFill>
              <a:latin typeface="Lucida Sans" panose="020B0602030504020204" pitchFamily="34" charset="0"/>
            </a:endParaRPr>
          </a:p>
          <a:p>
            <a:pPr lvl="0"/>
            <a:r>
              <a:rPr lang="en-US" sz="2400" dirty="0">
                <a:solidFill>
                  <a:srgbClr val="3F3F39"/>
                </a:solidFill>
                <a:latin typeface="Lucida Sans" panose="020B0602030504020204" pitchFamily="34" charset="0"/>
              </a:rPr>
              <a:t>What understandings support high-quality, accurate application of the IMET metrics?</a:t>
            </a:r>
          </a:p>
          <a:p>
            <a:pPr marL="0" marR="0" lvl="0" indent="0" algn="l" rtl="0">
              <a:spcBef>
                <a:spcPts val="1680"/>
              </a:spcBef>
              <a:spcAft>
                <a:spcPts val="0"/>
              </a:spcAft>
              <a:buNone/>
            </a:pPr>
            <a:endParaRPr sz="2400" dirty="0">
              <a:solidFill>
                <a:srgbClr val="3F3F39"/>
              </a:solidFill>
              <a:latin typeface="Lucida Sans" panose="020B0602030504020204" pitchFamily="34" charset="0"/>
              <a:ea typeface="Allerta"/>
              <a:cs typeface="Allerta"/>
              <a:sym typeface="Allerta"/>
            </a:endParaRPr>
          </a:p>
          <a:p>
            <a:pPr marL="342900" marR="0" lvl="0" indent="-190500" algn="l" rtl="0">
              <a:spcBef>
                <a:spcPts val="16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a:p>
            <a:pPr marL="342900" marR="0" lvl="0" indent="-190500" algn="l" rtl="0">
              <a:spcBef>
                <a:spcPts val="4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p:txBody>
      </p:sp>
    </p:spTree>
    <p:extLst>
      <p:ext uri="{BB962C8B-B14F-4D97-AF65-F5344CB8AC3E}">
        <p14:creationId xmlns:p14="http://schemas.microsoft.com/office/powerpoint/2010/main" val="367748935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dirty="0">
                <a:solidFill>
                  <a:srgbClr val="3F3F39"/>
                </a:solidFill>
                <a:latin typeface="Lucida Sans" panose="020B0602030504020204" pitchFamily="34" charset="0"/>
                <a:ea typeface="Allerta"/>
                <a:cs typeface="Allerta"/>
                <a:sym typeface="Allerta"/>
              </a:rPr>
              <a:t>How Do the Publisher’s Criteria Support Use of the IMET?</a:t>
            </a:r>
          </a:p>
        </p:txBody>
      </p:sp>
      <p:sp>
        <p:nvSpPr>
          <p:cNvPr id="492" name="Shape 492"/>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480"/>
              </a:spcBef>
              <a:buClr>
                <a:srgbClr val="3F3F39"/>
              </a:buClr>
              <a:buSzPct val="85714"/>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sym typeface="Allerta"/>
              </a:rPr>
              <a:t>Developed by the CCSSM writing team, to support faithful implementation by providing criteria for alignment to the Standards</a:t>
            </a:r>
          </a:p>
          <a:p>
            <a:pPr marR="0" lvl="0" indent="-342900" algn="l" rtl="0">
              <a:spcBef>
                <a:spcPts val="480"/>
              </a:spcBef>
              <a:buFont typeface="Arial" panose="020B0604020202020204" pitchFamily="34" charset="0"/>
              <a:buChar char="•"/>
            </a:pPr>
            <a:endParaRPr sz="2400" dirty="0">
              <a:solidFill>
                <a:srgbClr val="3F3F39"/>
              </a:solidFill>
              <a:latin typeface="Lucida Sans" panose="020B0602030504020204" pitchFamily="34" charset="0"/>
              <a:ea typeface="Allerta"/>
              <a:cs typeface="Allerta"/>
              <a:sym typeface="Allerta"/>
            </a:endParaRPr>
          </a:p>
          <a:p>
            <a:pPr marL="342900" marR="0" lvl="0" indent="-368300" algn="l" rtl="0">
              <a:spcBef>
                <a:spcPts val="480"/>
              </a:spcBef>
              <a:buClr>
                <a:srgbClr val="3F3F39"/>
              </a:buClr>
              <a:buSzPct val="100000"/>
              <a:buFont typeface="Arial" panose="020B0604020202020204" pitchFamily="34" charset="0"/>
              <a:buChar char="•"/>
            </a:pPr>
            <a:r>
              <a:rPr lang="en-US" sz="2400" dirty="0">
                <a:solidFill>
                  <a:srgbClr val="3F3F39"/>
                </a:solidFill>
                <a:latin typeface="Lucida Sans" panose="020B0602030504020204" pitchFamily="34" charset="0"/>
                <a:ea typeface="Allerta"/>
                <a:cs typeface="Allerta"/>
                <a:sym typeface="Allerta"/>
              </a:rPr>
              <a:t>Provides detail and further guidance on criteria and metrics of the IMET</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8" name="Shape 498"/>
          <p:cNvPicPr preferRelativeResize="0">
            <a:picLocks noGrp="1"/>
          </p:cNvPicPr>
          <p:nvPr>
            <p:ph type="body" idx="1"/>
          </p:nvPr>
        </p:nvPicPr>
        <p:blipFill rotWithShape="1">
          <a:blip r:embed="rId3">
            <a:alphaModFix/>
          </a:blip>
          <a:srcRect/>
          <a:stretch/>
        </p:blipFill>
        <p:spPr>
          <a:xfrm>
            <a:off x="5120564" y="909735"/>
            <a:ext cx="3510251" cy="4525963"/>
          </a:xfrm>
          <a:prstGeom prst="rect">
            <a:avLst/>
          </a:prstGeom>
          <a:noFill/>
          <a:ln>
            <a:noFill/>
          </a:ln>
        </p:spPr>
      </p:pic>
      <p:sp>
        <p:nvSpPr>
          <p:cNvPr id="499" name="Shape 499"/>
          <p:cNvSpPr txBox="1">
            <a:spLocks noGrp="1"/>
          </p:cNvSpPr>
          <p:nvPr>
            <p:ph type="sldNum" idx="12"/>
          </p:nvPr>
        </p:nvSpPr>
        <p:spPr>
          <a:xfrm>
            <a:off x="7010400" y="6542087"/>
            <a:ext cx="2133599" cy="3206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 </a:t>
            </a:r>
          </a:p>
        </p:txBody>
      </p:sp>
      <p:sp>
        <p:nvSpPr>
          <p:cNvPr id="500" name="Shape 500"/>
          <p:cNvSpPr txBox="1">
            <a:spLocks noGrp="1"/>
          </p:cNvSpPr>
          <p:nvPr>
            <p:ph type="body" idx="2"/>
          </p:nvPr>
        </p:nvSpPr>
        <p:spPr>
          <a:xfrm>
            <a:off x="438539" y="945032"/>
            <a:ext cx="4114800" cy="4343400"/>
          </a:xfrm>
          <a:prstGeom prst="rect">
            <a:avLst/>
          </a:prstGeom>
          <a:noFill/>
          <a:ln>
            <a:noFill/>
          </a:ln>
        </p:spPr>
        <p:txBody>
          <a:bodyPr lIns="91425" tIns="45700" rIns="91425" bIns="45700" anchor="t" anchorCtr="0">
            <a:noAutofit/>
          </a:bodyPr>
          <a:lstStyle/>
          <a:p>
            <a:pPr marL="0" marR="0" lvl="0" indent="0" algn="l" rtl="0">
              <a:spcBef>
                <a:spcPts val="0"/>
              </a:spcBef>
              <a:buClr>
                <a:srgbClr val="3F3F39"/>
              </a:buClr>
              <a:buSzPct val="25000"/>
              <a:buFont typeface="Arial"/>
              <a:buNone/>
            </a:pPr>
            <a:r>
              <a:rPr lang="en-US" sz="3000" b="0" i="0" u="none" strike="noStrike" cap="none" baseline="0" dirty="0">
                <a:solidFill>
                  <a:srgbClr val="3F3F39"/>
                </a:solidFill>
                <a:latin typeface="Lucida Sans" panose="020B0602030504020204" pitchFamily="34" charset="0"/>
                <a:ea typeface="Allerta"/>
                <a:cs typeface="Allerta"/>
                <a:sym typeface="Allerta"/>
              </a:rPr>
              <a:t>“These standards are not intended  to be new names for old ways of doing business. They are a call to take the next step.” </a:t>
            </a:r>
          </a:p>
          <a:p>
            <a:pPr marL="342900" marR="0" lvl="0" indent="-342900" algn="l" rtl="0">
              <a:spcBef>
                <a:spcPts val="480"/>
              </a:spcBef>
              <a:buClr>
                <a:schemeClr val="dk1"/>
              </a:buClr>
              <a:buSzPct val="25000"/>
              <a:buFont typeface="Arial"/>
              <a:buNone/>
            </a:pPr>
            <a:r>
              <a:rPr lang="en-US" sz="2400" b="0" i="0" u="none" strike="noStrike" cap="none" baseline="0" dirty="0">
                <a:solidFill>
                  <a:srgbClr val="3F3F39"/>
                </a:solidFill>
                <a:latin typeface="Lucida Sans" panose="020B0602030504020204" pitchFamily="34" charset="0"/>
                <a:ea typeface="Calibri"/>
                <a:cs typeface="Calibri"/>
                <a:sym typeface="Calibri"/>
              </a:rPr>
              <a:t>                   </a:t>
            </a:r>
          </a:p>
          <a:p>
            <a:pPr marL="342900" marR="0" lvl="0" indent="-342900" algn="l" rtl="0">
              <a:spcBef>
                <a:spcPts val="480"/>
              </a:spcBef>
              <a:buClr>
                <a:schemeClr val="dk1"/>
              </a:buClr>
              <a:buSzPct val="25000"/>
              <a:buFont typeface="Arial"/>
              <a:buNone/>
            </a:pPr>
            <a:r>
              <a:rPr lang="en-US" sz="2400" b="0" i="0" u="none" strike="noStrike" cap="none" baseline="0" dirty="0">
                <a:solidFill>
                  <a:srgbClr val="3F3F39"/>
                </a:solidFill>
                <a:latin typeface="Lucida Sans" panose="020B0602030504020204" pitchFamily="34" charset="0"/>
                <a:ea typeface="Allerta"/>
                <a:cs typeface="Allerta"/>
                <a:sym typeface="Allerta"/>
              </a:rPr>
              <a:t>              −CCSSM, page 5</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3F3F39"/>
              </a:buClr>
              <a:buSzPct val="25000"/>
              <a:buFont typeface="Allerta"/>
              <a:buNone/>
            </a:pPr>
            <a:r>
              <a:rPr lang="en-US" sz="2800" b="0" i="0" u="none" strike="noStrike" cap="none" baseline="0" dirty="0">
                <a:solidFill>
                  <a:srgbClr val="3F3F39"/>
                </a:solidFill>
                <a:latin typeface="Lucida Sans" panose="020B0602030504020204" pitchFamily="34" charset="0"/>
                <a:ea typeface="Allerta"/>
                <a:cs typeface="Allerta"/>
                <a:sym typeface="Allerta"/>
              </a:rPr>
              <a:t>How is Reviewing </a:t>
            </a:r>
            <a:r>
              <a:rPr lang="en-US" sz="2800" dirty="0">
                <a:solidFill>
                  <a:srgbClr val="3F3F39"/>
                </a:solidFill>
                <a:latin typeface="Lucida Sans" panose="020B0602030504020204" pitchFamily="34" charset="0"/>
                <a:ea typeface="Allerta"/>
                <a:cs typeface="Allerta"/>
                <a:sym typeface="Allerta"/>
              </a:rPr>
              <a:t>U</a:t>
            </a:r>
            <a:r>
              <a:rPr lang="en-US" sz="2800" b="0" i="0" u="none" strike="noStrike" cap="none" baseline="0" dirty="0">
                <a:solidFill>
                  <a:srgbClr val="3F3F39"/>
                </a:solidFill>
                <a:latin typeface="Lucida Sans" panose="020B0602030504020204" pitchFamily="34" charset="0"/>
                <a:ea typeface="Allerta"/>
                <a:cs typeface="Allerta"/>
                <a:sym typeface="Allerta"/>
              </a:rPr>
              <a:t>sing the IMET Different?</a:t>
            </a:r>
          </a:p>
        </p:txBody>
      </p:sp>
      <p:sp>
        <p:nvSpPr>
          <p:cNvPr id="507" name="Shape 507"/>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rgbClr val="3F3F39"/>
              </a:buClr>
              <a:buSzPct val="25000"/>
              <a:buFont typeface="Arial"/>
              <a:buNone/>
            </a:pPr>
            <a:r>
              <a:rPr lang="en-US" sz="2400" b="0" i="0" u="none" strike="noStrike" cap="none" baseline="0" dirty="0">
                <a:solidFill>
                  <a:srgbClr val="3F3F39"/>
                </a:solidFill>
                <a:latin typeface="Lucida Sans" panose="020B0602030504020204" pitchFamily="34" charset="0"/>
                <a:ea typeface="Allerta"/>
                <a:cs typeface="Allerta"/>
                <a:sym typeface="Allerta"/>
              </a:rPr>
              <a:t>Traditionally, judging alignment has been approached as a crosswalking exercise. But crosswalking can result in large percentages of “aligned content” while obscuring the fact that the materials in question align not at all to the letter or the spirit of the standards being implemented. </a:t>
            </a:r>
          </a:p>
          <a:p>
            <a:pPr marL="342900" marR="0" lvl="0" indent="-190500" algn="l" rtl="0">
              <a:spcBef>
                <a:spcPts val="480"/>
              </a:spcBef>
              <a:buClr>
                <a:srgbClr val="3F3F39"/>
              </a:buClr>
              <a:buFont typeface="Arial"/>
              <a:buNone/>
            </a:pPr>
            <a:endParaRPr sz="2400" b="0" i="0" u="none" strike="noStrike" cap="none" baseline="0" dirty="0">
              <a:solidFill>
                <a:srgbClr val="3F3F39"/>
              </a:solidFill>
              <a:latin typeface="Lucida Sans" panose="020B0602030504020204" pitchFamily="34" charset="0"/>
              <a:ea typeface="Allerta"/>
              <a:cs typeface="Allerta"/>
              <a:sym typeface="Allerta"/>
            </a:endParaRPr>
          </a:p>
          <a:p>
            <a:pPr marL="0" marR="0" lvl="0" indent="0" algn="r" rtl="0">
              <a:spcBef>
                <a:spcPts val="480"/>
              </a:spcBef>
              <a:buClr>
                <a:srgbClr val="3F3F39"/>
              </a:buClr>
              <a:buSzPct val="25000"/>
              <a:buFont typeface="Arial"/>
              <a:buNone/>
            </a:pPr>
            <a:r>
              <a:rPr lang="en-US" sz="2400" b="0" i="1" u="none" strike="noStrike" cap="none" baseline="0" dirty="0">
                <a:solidFill>
                  <a:srgbClr val="3F3F39"/>
                </a:solidFill>
                <a:latin typeface="Lucida Sans" panose="020B0602030504020204" pitchFamily="34" charset="0"/>
                <a:ea typeface="Allerta"/>
                <a:cs typeface="Allerta"/>
                <a:sym typeface="Allerta"/>
              </a:rPr>
              <a:t>- K-8 Publishers’ Criteria, Spring 2013, p. 1</a:t>
            </a:r>
          </a:p>
        </p:txBody>
      </p:sp>
    </p:spTree>
  </p:cSld>
  <p:clrMapOvr>
    <a:masterClrMapping/>
  </p:clrMapOvr>
  <p:transition spd="slow">
    <p:cut/>
  </p:transition>
</p:sld>
</file>

<file path=ppt/theme/theme1.xml><?xml version="1.0" encoding="utf-8"?>
<a:theme xmlns:a="http://schemas.openxmlformats.org/drawingml/2006/main" name="SAP-ATC-PPT-Template-0w5m">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P-ATC-PPT-Template-khkl (3)">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ATC-PPT-Template-khkl (3)">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6361</TotalTime>
  <Words>10804</Words>
  <Application>Microsoft Office PowerPoint</Application>
  <PresentationFormat>On-screen Show (4:3)</PresentationFormat>
  <Paragraphs>738</Paragraphs>
  <Slides>61</Slides>
  <Notes>61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61</vt:i4>
      </vt:variant>
    </vt:vector>
  </HeadingPairs>
  <TitlesOfParts>
    <vt:vector size="69" baseType="lpstr">
      <vt:lpstr>Allerta</vt:lpstr>
      <vt:lpstr>Arial</vt:lpstr>
      <vt:lpstr>Calibri</vt:lpstr>
      <vt:lpstr>Lucida Sans</vt:lpstr>
      <vt:lpstr>Noto Symbol</vt:lpstr>
      <vt:lpstr>SAP-ATC-PPT-Template-0w5m</vt:lpstr>
      <vt:lpstr>SAP-ATC-PPT-Template-khkl (3)</vt:lpstr>
      <vt:lpstr>SAP-ATC-PPT-Template-khkl (3)</vt:lpstr>
      <vt:lpstr>Reviewing Using the Instructional Materials Evaluation Tool:  Mathematics</vt:lpstr>
      <vt:lpstr>PowerPoint Presentation</vt:lpstr>
      <vt:lpstr>Essential Questions</vt:lpstr>
      <vt:lpstr>Goals</vt:lpstr>
      <vt:lpstr>What Is the IMET?</vt:lpstr>
      <vt:lpstr>What’s In the IMET?</vt:lpstr>
      <vt:lpstr>How Do the Publisher’s Criteria Support Use of the IMET?</vt:lpstr>
      <vt:lpstr>PowerPoint Presentation</vt:lpstr>
      <vt:lpstr>How is Reviewing Using the IMET Different?</vt:lpstr>
      <vt:lpstr>PowerPoint Presentation</vt:lpstr>
      <vt:lpstr>PowerPoint Presentation</vt:lpstr>
      <vt:lpstr>Shift 1: Focus</vt:lpstr>
      <vt:lpstr>PowerPoint Presentation</vt:lpstr>
      <vt:lpstr>Shift 2: Coherence</vt:lpstr>
      <vt:lpstr>PowerPoint Presentation</vt:lpstr>
      <vt:lpstr>Shift 3: Rigor</vt:lpstr>
      <vt:lpstr>How Is the IMET Organized?</vt:lpstr>
      <vt:lpstr>Activity Discussion Questions</vt:lpstr>
      <vt:lpstr>PowerPoint Presentation</vt:lpstr>
      <vt:lpstr>Navigating the Tool</vt:lpstr>
      <vt:lpstr>Non Negotiable Criterion 1:   Freedom from Obstacles to Focus</vt:lpstr>
      <vt:lpstr>Focus</vt:lpstr>
      <vt:lpstr>The Shape of Math in A+ Countries</vt:lpstr>
      <vt:lpstr>Focus Through Domains</vt:lpstr>
      <vt:lpstr>PowerPoint Presentation</vt:lpstr>
      <vt:lpstr>NN 1A: Topics That Crowd Out Focus in Elementary Grades</vt:lpstr>
      <vt:lpstr>Is It Statistics?</vt:lpstr>
      <vt:lpstr>PowerPoint Presentation</vt:lpstr>
      <vt:lpstr>Non Negotiable Criterion 2:   Focus and Coherence</vt:lpstr>
      <vt:lpstr>Focus</vt:lpstr>
      <vt:lpstr>Key Areas of Focus in Mathematics</vt:lpstr>
      <vt:lpstr>Cluster Emphases</vt:lpstr>
      <vt:lpstr>PowerPoint Presentation</vt:lpstr>
      <vt:lpstr>What Is a “large majority of time”?</vt:lpstr>
      <vt:lpstr>What is the Major Work?</vt:lpstr>
      <vt:lpstr>NN 2A:  Students and teachers using the materials as designed devote the large majority of time to the Major Work of the grade. </vt:lpstr>
      <vt:lpstr>Debrief NN Metric 2A</vt:lpstr>
      <vt:lpstr>PowerPoint Presentation</vt:lpstr>
      <vt:lpstr>Coherence</vt:lpstr>
      <vt:lpstr>Coherence is Built Into the Standards</vt:lpstr>
      <vt:lpstr>Coherence: Link to Major Topics Within Grades </vt:lpstr>
      <vt:lpstr>Coherence: Link to Major Topics Within Grades </vt:lpstr>
      <vt:lpstr>NN 2B: Supporting Work enhances focus and coherence simultaneously by also engaging students in the Major Work of the grade. </vt:lpstr>
      <vt:lpstr>Where are the connections?</vt:lpstr>
      <vt:lpstr>PowerPoint Presentation</vt:lpstr>
      <vt:lpstr>Coherence</vt:lpstr>
      <vt:lpstr>NN 2C: Materials follow the grade-by-grade progressions in the Standards…</vt:lpstr>
      <vt:lpstr>Progression of Fraction Multiplication in CCSS</vt:lpstr>
      <vt:lpstr>PowerPoint Presentation</vt:lpstr>
      <vt:lpstr>NN 2C: …Content from previous or future grades does not unduly interfere with on-grade-level content.</vt:lpstr>
      <vt:lpstr>NN 2C: Materials follow the grade-by-grade progressions in the Standards. Content from previous or future grades does not unduly interfere with on-grade-level content. </vt:lpstr>
      <vt:lpstr>NN 2C:  Materials follow the grade-by-grade progressions in the Standards. Content from previous or future grades does not unduly interfere with on-grade-level content.</vt:lpstr>
      <vt:lpstr>PowerPoint Presentation</vt:lpstr>
      <vt:lpstr>Coherence</vt:lpstr>
      <vt:lpstr>PowerPoint Presentation</vt:lpstr>
      <vt:lpstr>NN 2D: Lessons that only include mathematics from previous grades are clearly identified as such to the teacher.  </vt:lpstr>
      <vt:lpstr>NN 2D: Lessons that only include mathematics from previous grades are clearly identified as such to the teacher.</vt:lpstr>
      <vt:lpstr>PowerPoint Presentation</vt:lpstr>
      <vt:lpstr>Wrapping Up</vt:lpstr>
      <vt:lpstr>Non-Negotiable Criteria and Metrics</vt:lpstr>
      <vt:lpstr>Essential Questions -- Discuss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Reviewing using the Instructional Materials Evaluation Tool:  Mathematics</dc:title>
  <dc:creator>Marni</dc:creator>
  <cp:lastModifiedBy>Pascale Joseph</cp:lastModifiedBy>
  <cp:revision>374</cp:revision>
  <cp:lastPrinted>2015-09-10T14:01:20Z</cp:lastPrinted>
  <dcterms:modified xsi:type="dcterms:W3CDTF">2020-01-23T19:09:27Z</dcterms:modified>
</cp:coreProperties>
</file>