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1"/>
    <p:sldMasterId id="2147483703" r:id="rId2"/>
  </p:sldMasterIdLst>
  <p:notesMasterIdLst>
    <p:notesMasterId r:id="rId38"/>
  </p:notesMasterIdLst>
  <p:sldIdLst>
    <p:sldId id="256" r:id="rId3"/>
    <p:sldId id="292" r:id="rId4"/>
    <p:sldId id="293" r:id="rId5"/>
    <p:sldId id="307" r:id="rId6"/>
    <p:sldId id="260" r:id="rId7"/>
    <p:sldId id="261" r:id="rId8"/>
    <p:sldId id="262" r:id="rId9"/>
    <p:sldId id="263" r:id="rId10"/>
    <p:sldId id="264" r:id="rId11"/>
    <p:sldId id="265" r:id="rId12"/>
    <p:sldId id="302" r:id="rId13"/>
    <p:sldId id="266" r:id="rId14"/>
    <p:sldId id="267" r:id="rId15"/>
    <p:sldId id="270" r:id="rId16"/>
    <p:sldId id="271" r:id="rId17"/>
    <p:sldId id="272" r:id="rId18"/>
    <p:sldId id="295" r:id="rId19"/>
    <p:sldId id="275" r:id="rId20"/>
    <p:sldId id="276" r:id="rId21"/>
    <p:sldId id="277" r:id="rId22"/>
    <p:sldId id="305" r:id="rId23"/>
    <p:sldId id="278" r:id="rId24"/>
    <p:sldId id="279" r:id="rId25"/>
    <p:sldId id="296" r:id="rId26"/>
    <p:sldId id="281" r:id="rId27"/>
    <p:sldId id="282" r:id="rId28"/>
    <p:sldId id="306" r:id="rId29"/>
    <p:sldId id="283" r:id="rId30"/>
    <p:sldId id="285" r:id="rId31"/>
    <p:sldId id="286" r:id="rId32"/>
    <p:sldId id="297" r:id="rId33"/>
    <p:sldId id="304" r:id="rId34"/>
    <p:sldId id="288" r:id="rId35"/>
    <p:sldId id="289" r:id="rId36"/>
    <p:sldId id="290" r:id="rId37"/>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Beske" initials="" lastIdx="6" clrIdx="0"/>
  <p:cmAuthor id="7" name="emk" initials="e" lastIdx="7" clrIdx="7"/>
  <p:cmAuthor id="1" name="Marni Greenstein" initials="" lastIdx="9" clrIdx="1"/>
  <p:cmAuthor id="2" name="Amy Salgo" initials="" lastIdx="1" clrIdx="2"/>
  <p:cmAuthor id="3" name="SarahGalasso7" initials="" lastIdx="1" clrIdx="3"/>
  <p:cmAuthor id="4" name="Stacy Wetcher" initials="SW" lastIdx="1" clrIdx="4"/>
  <p:cmAuthor id="5" name="Marni Greenstein" initials="MG" lastIdx="39" clrIdx="5"/>
  <p:cmAuthor id="6" name="Sultana Salma" initials="SS" lastIdx="7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469"/>
    <a:srgbClr val="3F3F39"/>
    <a:srgbClr val="2A7251"/>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B92FD-DBD8-49A2-B843-E1EB0011077A}">
  <a:tblStyle styleId="{148B92FD-DBD8-49A2-B843-E1EB0011077A}"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E84DE8E9-9108-4BA6-A5DE-E1A8C27502A1}" styleName="Table_1"/>
  <a:tblStyle styleId="{D08D0E75-4F30-40B1-83F3-0E130CEF572C}"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F1ED"/>
          </a:solidFill>
        </a:fill>
      </a:tcStyle>
    </a:wholeTbl>
    <a:band1H>
      <a:tcStyle>
        <a:tcBdr/>
        <a:fill>
          <a:solidFill>
            <a:srgbClr val="CEE0D8"/>
          </a:solidFill>
        </a:fill>
      </a:tcStyle>
    </a:band1H>
    <a:band1V>
      <a:tcStyle>
        <a:tcBdr/>
        <a:fill>
          <a:solidFill>
            <a:srgbClr val="CEE0D8"/>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75" autoAdjust="0"/>
  </p:normalViewPr>
  <p:slideViewPr>
    <p:cSldViewPr snapToGrid="0">
      <p:cViewPr varScale="1">
        <p:scale>
          <a:sx n="45" d="100"/>
          <a:sy n="45" d="100"/>
        </p:scale>
        <p:origin x="21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3970939" y="0"/>
            <a:ext cx="3037839" cy="46481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41" y="4415791"/>
            <a:ext cx="5608319" cy="418337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29965"/>
            <a:ext cx="3037839" cy="46481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970939" y="8829965"/>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15766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r>
              <a:rPr lang="en-US" sz="1200" kern="1200" dirty="0">
                <a:solidFill>
                  <a:schemeClr val="tx1"/>
                </a:solidFill>
                <a:effectLst/>
                <a:latin typeface="+mn-lt"/>
                <a:ea typeface="+mn-ea"/>
                <a:cs typeface="+mn-cs"/>
              </a:rPr>
              <a:t>This module was last updated on December 2016.</a:t>
            </a:r>
          </a:p>
        </p:txBody>
      </p:sp>
      <p:sp>
        <p:nvSpPr>
          <p:cNvPr id="229" name="Shape 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937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2" name="Shape 512"/>
          <p:cNvSpPr txBox="1">
            <a:spLocks noGrp="1"/>
          </p:cNvSpPr>
          <p:nvPr>
            <p:ph type="body" idx="1"/>
          </p:nvPr>
        </p:nvSpPr>
        <p:spPr>
          <a:xfrm>
            <a:off x="701041" y="4415791"/>
            <a:ext cx="5608200" cy="6599400"/>
          </a:xfrm>
          <a:prstGeom prst="rect">
            <a:avLst/>
          </a:prstGeom>
          <a:noFill/>
          <a:ln>
            <a:noFill/>
          </a:ln>
        </p:spPr>
        <p:txBody>
          <a:bodyPr lIns="93175" tIns="46550" rIns="93175" bIns="46550" anchor="t" anchorCtr="0">
            <a:noAutofit/>
          </a:bodyPr>
          <a:lstStyle/>
          <a:p>
            <a:pPr marL="285750" marR="0" lvl="0" indent="-285750" algn="l" rtl="0">
              <a:spcBef>
                <a:spcPts val="0"/>
              </a:spcBef>
              <a:buSzPct val="25000"/>
              <a:buNone/>
            </a:pPr>
            <a:r>
              <a:rPr lang="en-US" sz="1200" b="0" i="0" u="none" strike="noStrike" cap="none" baseline="0" dirty="0">
                <a:solidFill>
                  <a:schemeClr val="tx1"/>
                </a:solidFill>
                <a:latin typeface="Calibri" panose="020F0502020204030204" pitchFamily="34" charset="0"/>
                <a:ea typeface="Arial"/>
                <a:cs typeface="Arial"/>
                <a:sym typeface="Arial"/>
              </a:rPr>
              <a:t>Big Idea: Explain what is meant by conceptual understanding as it relates to the CCSSM.</a:t>
            </a:r>
          </a:p>
          <a:p>
            <a:pPr marL="285750" marR="0" lvl="0" indent="-285750" algn="l" rtl="0">
              <a:spcBef>
                <a:spcPts val="0"/>
              </a:spcBef>
              <a:buNone/>
            </a:pPr>
            <a:endParaRPr sz="1200" b="0" i="0" u="none" strike="noStrike" cap="none" baseline="0" dirty="0">
              <a:solidFill>
                <a:schemeClr val="tx1"/>
              </a:solidFill>
              <a:latin typeface="Calibri" panose="020F0502020204030204" pitchFamily="34" charset="0"/>
              <a:ea typeface="Arial"/>
              <a:cs typeface="Arial"/>
              <a:sym typeface="Arial"/>
            </a:endParaRPr>
          </a:p>
          <a:p>
            <a:pPr marL="285750" marR="0" lvl="0" indent="-285750" algn="l" rtl="0">
              <a:spcBef>
                <a:spcPts val="0"/>
              </a:spcBef>
              <a:buSzPct val="25000"/>
              <a:buNone/>
            </a:pPr>
            <a:r>
              <a:rPr lang="en-US" sz="1200" b="0" i="0" u="none" strike="noStrike" cap="none" baseline="0" dirty="0">
                <a:solidFill>
                  <a:schemeClr val="tx1"/>
                </a:solidFill>
                <a:latin typeface="Calibri" panose="020F0502020204030204" pitchFamily="34" charset="0"/>
                <a:ea typeface="Arial"/>
                <a:cs typeface="Arial"/>
                <a:sym typeface="Arial"/>
              </a:rPr>
              <a:t>Talking Points:</a:t>
            </a:r>
          </a:p>
          <a:p>
            <a:pPr marL="285750" marR="0" lvl="0" indent="-285750" algn="l" rtl="0">
              <a:spcBef>
                <a:spcPts val="0"/>
              </a:spcBef>
              <a:buSzPct val="25000"/>
              <a:buNone/>
            </a:pPr>
            <a:endParaRPr lang="en-US" sz="1200" b="0" i="0" u="none" strike="noStrike" cap="none" baseline="0" dirty="0">
              <a:solidFill>
                <a:schemeClr val="tx1"/>
              </a:solidFill>
              <a:latin typeface="Calibri" panose="020F0502020204030204" pitchFamily="34" charset="0"/>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Tx/>
              <a:buFont typeface="Calibri" panose="020F0502020204030204" pitchFamily="34" charset="0"/>
              <a:buChar char="-"/>
              <a:tabLst/>
              <a:defRPr/>
            </a:pPr>
            <a:r>
              <a:rPr lang="en-US" sz="1200" baseline="0" dirty="0">
                <a:solidFill>
                  <a:schemeClr val="tx1"/>
                </a:solidFill>
                <a:latin typeface="Calibri"/>
                <a:ea typeface="Calibri"/>
                <a:cs typeface="Calibri"/>
                <a:sym typeface="Calibri"/>
              </a:rPr>
              <a:t>You can’t really measure the word “understand” in assessment, but you can measure it in instruction.  </a:t>
            </a:r>
          </a:p>
          <a:p>
            <a:pPr marL="171450" marR="0" lvl="0" indent="-171450" algn="l" defTabSz="914400" rtl="0" eaLnBrk="1" fontAlgn="auto" latinLnBrk="0" hangingPunct="1">
              <a:lnSpc>
                <a:spcPct val="100000"/>
              </a:lnSpc>
              <a:spcBef>
                <a:spcPts val="0"/>
              </a:spcBef>
              <a:spcAft>
                <a:spcPts val="0"/>
              </a:spcAft>
              <a:buClr>
                <a:schemeClr val="dk1"/>
              </a:buClr>
              <a:buSzTx/>
              <a:buFont typeface="Calibri" panose="020F0502020204030204" pitchFamily="34" charset="0"/>
              <a:buChar char="-"/>
              <a:tabLst/>
              <a:defRPr/>
            </a:pPr>
            <a:r>
              <a:rPr lang="en-US" sz="1200" b="0" i="0" u="none" strike="noStrike" cap="none" baseline="0" dirty="0">
                <a:solidFill>
                  <a:schemeClr val="tx1"/>
                </a:solidFill>
                <a:latin typeface="Calibri" panose="020F0502020204030204" pitchFamily="34" charset="0"/>
                <a:ea typeface="Arial"/>
                <a:cs typeface="Arial"/>
                <a:sym typeface="Arial"/>
              </a:rPr>
              <a:t>The first aspect of rigor we are going to look at is building solid conceptual understanding.  Once we have a set of standards that are focused, teachers and students have the time and space to develop solid conceptual understanding.  </a:t>
            </a:r>
          </a:p>
          <a:p>
            <a:pPr marL="171450" marR="0" lvl="0" indent="-171450" algn="l" defTabSz="914400" rtl="0" eaLnBrk="1" fontAlgn="auto" latinLnBrk="0" hangingPunct="1">
              <a:lnSpc>
                <a:spcPct val="100000"/>
              </a:lnSpc>
              <a:spcBef>
                <a:spcPts val="0"/>
              </a:spcBef>
              <a:spcAft>
                <a:spcPts val="0"/>
              </a:spcAft>
              <a:buClr>
                <a:schemeClr val="dk1"/>
              </a:buClr>
              <a:buSzTx/>
              <a:buFont typeface="Calibri" panose="020F0502020204030204" pitchFamily="34" charset="0"/>
              <a:buChar char="-"/>
              <a:tabLst/>
              <a:defRPr/>
            </a:pPr>
            <a:r>
              <a:rPr lang="en-US" sz="1200" b="0" i="0" u="none" strike="noStrike" cap="none" baseline="0" dirty="0">
                <a:solidFill>
                  <a:schemeClr val="tx1"/>
                </a:solidFill>
                <a:latin typeface="Calibri" panose="020F0502020204030204" pitchFamily="34" charset="0"/>
                <a:ea typeface="Arial"/>
                <a:cs typeface="Arial"/>
                <a:sym typeface="Arial"/>
              </a:rPr>
              <a:t>Students are expected to build deep conceptual understanding of equivalent fractions and how they represent the same number.</a:t>
            </a:r>
          </a:p>
          <a:p>
            <a:pPr marL="171450" marR="0" lvl="0" indent="-171450" algn="l" defTabSz="914400" rtl="0" eaLnBrk="1" fontAlgn="auto" latinLnBrk="0" hangingPunct="1">
              <a:lnSpc>
                <a:spcPct val="100000"/>
              </a:lnSpc>
              <a:spcBef>
                <a:spcPts val="0"/>
              </a:spcBef>
              <a:spcAft>
                <a:spcPts val="0"/>
              </a:spcAft>
              <a:buClr>
                <a:schemeClr val="dk1"/>
              </a:buClr>
              <a:buSzTx/>
              <a:buFont typeface="Calibri" panose="020F0502020204030204" pitchFamily="34" charset="0"/>
              <a:buChar char="-"/>
              <a:tabLst/>
              <a:defRPr/>
            </a:pPr>
            <a:r>
              <a:rPr lang="en-US" sz="1200" b="0" i="0" u="none" strike="noStrike" cap="none" baseline="0" dirty="0">
                <a:solidFill>
                  <a:schemeClr val="tx1"/>
                </a:solidFill>
                <a:latin typeface="Calibri" panose="020F0502020204030204" pitchFamily="34" charset="0"/>
                <a:ea typeface="Arial"/>
                <a:cs typeface="Arial"/>
                <a:sym typeface="Arial"/>
              </a:rPr>
              <a:t>There is no longer the pressure to quickly teach students how to superficially get to the answer, often relying on tricks or mnemonics. The standards instead require a real commitment to understanding mathematics, not just how to get the answer. </a:t>
            </a:r>
          </a:p>
          <a:p>
            <a:pPr marL="171450" marR="0" lvl="0" indent="-171450" algn="l" defTabSz="914400" rtl="0" eaLnBrk="1" fontAlgn="auto" latinLnBrk="0" hangingPunct="1">
              <a:lnSpc>
                <a:spcPct val="100000"/>
              </a:lnSpc>
              <a:spcBef>
                <a:spcPts val="0"/>
              </a:spcBef>
              <a:spcAft>
                <a:spcPts val="0"/>
              </a:spcAft>
              <a:buClr>
                <a:schemeClr val="dk1"/>
              </a:buClr>
              <a:buSzTx/>
              <a:buFont typeface="Calibri" panose="020F0502020204030204" pitchFamily="34" charset="0"/>
              <a:buChar char="-"/>
              <a:tabLst/>
              <a:defRPr/>
            </a:pPr>
            <a:r>
              <a:rPr lang="en-US" sz="1200" b="0" i="0" u="none" strike="noStrike" cap="none" baseline="0" dirty="0">
                <a:solidFill>
                  <a:schemeClr val="tx1"/>
                </a:solidFill>
                <a:latin typeface="Calibri" panose="020F0502020204030204" pitchFamily="34" charset="0"/>
                <a:ea typeface="Arial"/>
                <a:cs typeface="Arial"/>
                <a:sym typeface="Arial"/>
              </a:rPr>
              <a:t>So to go back to our grade 4 example, students need to understand more than just “multiply the top and bottom number to make an equivalent fraction.” They need to understand what it means for numbers to be written in equivalent forms.  </a:t>
            </a:r>
          </a:p>
          <a:p>
            <a:pPr marL="171450" marR="0" lvl="0" indent="-171450" algn="l" defTabSz="914400" rtl="0" eaLnBrk="1" fontAlgn="auto" latinLnBrk="0" hangingPunct="1">
              <a:lnSpc>
                <a:spcPct val="100000"/>
              </a:lnSpc>
              <a:spcBef>
                <a:spcPts val="0"/>
              </a:spcBef>
              <a:spcAft>
                <a:spcPts val="0"/>
              </a:spcAft>
              <a:buClr>
                <a:schemeClr val="dk1"/>
              </a:buClr>
              <a:buSzTx/>
              <a:buFont typeface="Calibri" panose="020F0502020204030204" pitchFamily="34" charset="0"/>
              <a:buChar char="-"/>
              <a:tabLst/>
              <a:defRPr/>
            </a:pPr>
            <a:r>
              <a:rPr lang="en-US" sz="1200" b="0" i="0" u="none" strike="noStrike" cap="none" baseline="0" dirty="0">
                <a:solidFill>
                  <a:schemeClr val="tx1"/>
                </a:solidFill>
                <a:latin typeface="Calibri" panose="020F0502020204030204" pitchFamily="34" charset="0"/>
                <a:ea typeface="Arial"/>
                <a:cs typeface="Arial"/>
                <a:sym typeface="Arial"/>
              </a:rPr>
              <a:t>Conceptual understanding is produced through rich problems, hands-on activities, skillful questioning, student discussion, etc.</a:t>
            </a:r>
          </a:p>
          <a:p>
            <a:pPr marL="171450" marR="0" lvl="0" indent="-171450" algn="l" defTabSz="914400" rtl="0" eaLnBrk="1" fontAlgn="auto" latinLnBrk="0" hangingPunct="1">
              <a:lnSpc>
                <a:spcPct val="100000"/>
              </a:lnSpc>
              <a:spcBef>
                <a:spcPts val="0"/>
              </a:spcBef>
              <a:spcAft>
                <a:spcPts val="0"/>
              </a:spcAft>
              <a:buClr>
                <a:schemeClr val="dk1"/>
              </a:buClr>
              <a:buSzTx/>
              <a:buFont typeface="Calibri" panose="020F0502020204030204" pitchFamily="34" charset="0"/>
              <a:buChar char="-"/>
              <a:tabLst/>
              <a:defRPr/>
            </a:pPr>
            <a:r>
              <a:rPr lang="en-US" sz="1200" b="0" i="0" u="none" strike="noStrike" cap="none" baseline="0" dirty="0">
                <a:solidFill>
                  <a:schemeClr val="tx1"/>
                </a:solidFill>
                <a:latin typeface="Calibri" panose="020F0502020204030204" pitchFamily="34" charset="0"/>
                <a:ea typeface="Arial"/>
                <a:cs typeface="Arial"/>
                <a:sym typeface="Arial"/>
              </a:rPr>
              <a:t>Conceptual understanding is about big ideas in math (place value system, functions, meaning of operations). Sometimes they are about context, but since this aspect of rigor is about understanding mathematical idea, it needs to be distinct from application.</a:t>
            </a:r>
          </a:p>
          <a:p>
            <a:pPr marL="171450" marR="0" lvl="0" indent="-171450" algn="l" defTabSz="914400" rtl="0" eaLnBrk="1" fontAlgn="auto" latinLnBrk="0" hangingPunct="1">
              <a:lnSpc>
                <a:spcPct val="100000"/>
              </a:lnSpc>
              <a:spcBef>
                <a:spcPts val="0"/>
              </a:spcBef>
              <a:spcAft>
                <a:spcPts val="0"/>
              </a:spcAft>
              <a:buClr>
                <a:schemeClr val="dk1"/>
              </a:buClr>
              <a:buSzTx/>
              <a:buFont typeface="Calibri" panose="020F0502020204030204" pitchFamily="34" charset="0"/>
              <a:buChar char="-"/>
              <a:tabLst/>
              <a:defRPr/>
            </a:pPr>
            <a:r>
              <a:rPr lang="en-US" sz="1200" b="0" i="0" u="none" strike="noStrike" cap="none" baseline="0" dirty="0">
                <a:solidFill>
                  <a:schemeClr val="tx1"/>
                </a:solidFill>
                <a:latin typeface="Calibri" panose="020F0502020204030204" pitchFamily="34" charset="0"/>
                <a:ea typeface="Arial"/>
                <a:cs typeface="Arial"/>
                <a:sym typeface="Arial"/>
              </a:rPr>
              <a:t>Conceptual understanding supports the other aspects of rigor. This doesn’t mean that it’s most important, but the Standards are structured to ensure students understand mathematical ideas before applying them or developing fluency. </a:t>
            </a:r>
          </a:p>
          <a:p>
            <a:pPr marL="285750" marR="0" lvl="0" indent="-196850" algn="l" rtl="0">
              <a:spcBef>
                <a:spcPts val="0"/>
              </a:spcBef>
              <a:buClr>
                <a:schemeClr val="dk1"/>
              </a:buClr>
              <a:buFont typeface="Arial"/>
              <a:buNone/>
            </a:pPr>
            <a:endParaRPr lang="en-US" sz="1200" b="0" i="0" u="none" strike="noStrike" cap="none" baseline="0" dirty="0">
              <a:solidFill>
                <a:schemeClr val="tx1"/>
              </a:solidFill>
              <a:latin typeface="Calibri" panose="020F0502020204030204" pitchFamily="34" charset="0"/>
              <a:ea typeface="Arial"/>
              <a:cs typeface="Arial"/>
              <a:sym typeface="Arial"/>
            </a:endParaRPr>
          </a:p>
          <a:p>
            <a:pPr marL="285750" marR="0" lvl="0" indent="-196850" algn="l" rtl="0">
              <a:spcBef>
                <a:spcPts val="0"/>
              </a:spcBef>
              <a:buClr>
                <a:schemeClr val="dk1"/>
              </a:buClr>
              <a:buFont typeface="Arial"/>
              <a:buNone/>
            </a:pPr>
            <a:endParaRPr sz="1200" b="0" i="0" u="none" strike="noStrike" cap="none" baseline="0" dirty="0">
              <a:solidFill>
                <a:schemeClr val="tx1"/>
              </a:solidFill>
              <a:latin typeface="Calibri" panose="020F0502020204030204" pitchFamily="34" charset="0"/>
              <a:ea typeface="Arial"/>
              <a:cs typeface="Arial"/>
              <a:sym typeface="Arial"/>
            </a:endParaRPr>
          </a:p>
          <a:p>
            <a:pPr marL="0" marR="0" lvl="0" indent="0" algn="l" rtl="0">
              <a:spcBef>
                <a:spcPts val="0"/>
              </a:spcBef>
              <a:buNone/>
            </a:pPr>
            <a:endParaRPr sz="1200" b="0" i="0" u="none" strike="noStrike" cap="none" baseline="0" dirty="0">
              <a:solidFill>
                <a:schemeClr val="tx1"/>
              </a:solidFill>
              <a:latin typeface="Calibri" panose="020F0502020204030204" pitchFamily="34" charset="0"/>
              <a:ea typeface="Arial"/>
              <a:cs typeface="Arial"/>
              <a:sym typeface="Arial"/>
            </a:endParaRPr>
          </a:p>
        </p:txBody>
      </p:sp>
      <p:sp>
        <p:nvSpPr>
          <p:cNvPr id="513" name="Shape 513"/>
          <p:cNvSpPr txBox="1">
            <a:spLocks noGrp="1"/>
          </p:cNvSpPr>
          <p:nvPr>
            <p:ph type="sldNum" idx="12"/>
          </p:nvPr>
        </p:nvSpPr>
        <p:spPr>
          <a:xfrm>
            <a:off x="3970939" y="9014950"/>
            <a:ext cx="3037799" cy="279899"/>
          </a:xfrm>
          <a:prstGeom prst="rect">
            <a:avLst/>
          </a:prstGeom>
          <a:noFill/>
          <a:ln>
            <a:noFill/>
          </a:ln>
        </p:spPr>
        <p:txBody>
          <a:bodyPr lIns="93175" tIns="46550" rIns="93175" bIns="46550" anchor="b" anchorCtr="0">
            <a:noAutofit/>
          </a:bodyPr>
          <a:lstStyle/>
          <a:p>
            <a:pPr marL="0" marR="0" lvl="0" indent="0" algn="r" rtl="0">
              <a:spcBef>
                <a:spcPts val="0"/>
              </a:spcBef>
              <a:buSzPct val="25000"/>
              <a:buNone/>
            </a:pPr>
            <a:r>
              <a:rPr lang="en-US" sz="1200" b="0" i="0" u="none" strike="noStrike" cap="none" baseline="0" dirty="0">
                <a:solidFill>
                  <a:srgbClr val="000000"/>
                </a:solidFill>
                <a:latin typeface="Arial"/>
                <a:ea typeface="Arial"/>
                <a:cs typeface="Arial"/>
                <a:sym typeface="Arial"/>
              </a:rPr>
              <a:t> </a:t>
            </a:r>
          </a:p>
        </p:txBody>
      </p:sp>
    </p:spTree>
    <p:extLst>
      <p:ext uri="{BB962C8B-B14F-4D97-AF65-F5344CB8AC3E}">
        <p14:creationId xmlns:p14="http://schemas.microsoft.com/office/powerpoint/2010/main" val="3927211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Big Idea</a:t>
            </a:r>
            <a:r>
              <a:rPr lang="en-US" baseline="0" dirty="0"/>
              <a:t>:  Show AC Metric 1A with the associated questions.</a:t>
            </a:r>
          </a:p>
          <a:p>
            <a:endParaRPr lang="en-US" baseline="0" dirty="0"/>
          </a:p>
          <a:p>
            <a:r>
              <a:rPr lang="en-US" baseline="0" dirty="0"/>
              <a:t>Talking Points:</a:t>
            </a:r>
          </a:p>
          <a:p>
            <a:pPr marL="171450" indent="-171450">
              <a:buFont typeface="Calibri" panose="020F0502020204030204" pitchFamily="34" charset="0"/>
              <a:buChar char="-"/>
            </a:pPr>
            <a:r>
              <a:rPr lang="en-US" baseline="0" dirty="0"/>
              <a:t>The first metric in AC 1 attends specifically to conceptual understanding.  &lt;Read metric.&gt;</a:t>
            </a:r>
          </a:p>
          <a:p>
            <a:pPr marL="171450" indent="-171450">
              <a:buFont typeface="Calibri" panose="020F0502020204030204" pitchFamily="34" charset="0"/>
              <a:buChar char="-"/>
            </a:pPr>
            <a:r>
              <a:rPr lang="en-US" baseline="0" dirty="0"/>
              <a:t>This metric also presents the first instance of associated questions, a feature of many of the metrics in the Alignment Criteria.  These questions are designed to help reviewers gather evidence to rate the metric.  &lt;Read questions.&gt; Note that the questions don’t get rated individually, only the metric.</a:t>
            </a:r>
          </a:p>
          <a:p>
            <a:endParaRPr lang="en-US" dirty="0"/>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11</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1040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sz="1200" dirty="0">
                <a:solidFill>
                  <a:schemeClr val="tx1"/>
                </a:solidFill>
                <a:latin typeface="Calibri" panose="020F0502020204030204" pitchFamily="34" charset="0"/>
              </a:rPr>
              <a:t>Big Idea:</a:t>
            </a:r>
            <a:r>
              <a:rPr lang="en-US" sz="1200" baseline="0" dirty="0">
                <a:solidFill>
                  <a:schemeClr val="tx1"/>
                </a:solidFill>
                <a:latin typeface="Calibri" panose="020F0502020204030204" pitchFamily="34" charset="0"/>
              </a:rPr>
              <a:t>  Identify places where conceptual understanding is specifically called for in the standards, as required in the first question under AC Metric 1A. </a:t>
            </a:r>
          </a:p>
          <a:p>
            <a:pPr>
              <a:spcBef>
                <a:spcPts val="0"/>
              </a:spcBef>
              <a:buNone/>
            </a:pPr>
            <a:endParaRPr lang="en-US" sz="1200" baseline="0" dirty="0">
              <a:solidFill>
                <a:schemeClr val="tx1"/>
              </a:solidFill>
              <a:latin typeface="Calibri" panose="020F0502020204030204" pitchFamily="34" charset="0"/>
            </a:endParaRPr>
          </a:p>
          <a:p>
            <a:pPr>
              <a:spcBef>
                <a:spcPts val="0"/>
              </a:spcBef>
              <a:buNone/>
            </a:pPr>
            <a:r>
              <a:rPr lang="en-US" sz="1200" baseline="0" dirty="0">
                <a:solidFill>
                  <a:schemeClr val="tx1"/>
                </a:solidFill>
                <a:latin typeface="Calibri" panose="020F0502020204030204" pitchFamily="34" charset="0"/>
              </a:rPr>
              <a:t>Talking Points:</a:t>
            </a:r>
          </a:p>
          <a:p>
            <a:pPr marL="1714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baseline="0" dirty="0">
                <a:solidFill>
                  <a:schemeClr val="tx1"/>
                </a:solidFill>
                <a:latin typeface="Calibri" panose="020F0502020204030204" pitchFamily="34" charset="0"/>
              </a:rPr>
              <a:t>To better understand what is required by AC Metric 1A, we are going to look at the associated questions.  The first question asks reviewers, “</a:t>
            </a:r>
            <a:r>
              <a:rPr lang="en-US" sz="1200" dirty="0">
                <a:solidFill>
                  <a:schemeClr val="tx1"/>
                </a:solidFill>
                <a:latin typeface="Calibri" panose="020F0502020204030204" pitchFamily="34" charset="0"/>
                <a:ea typeface="Allerta"/>
                <a:cs typeface="Allerta"/>
                <a:sym typeface="Allerta"/>
              </a:rPr>
              <a:t>Is conceptual understanding attended to thoroughly where the Standards set explicit expectations for understanding or interpreting?”  This question is important because the</a:t>
            </a:r>
            <a:r>
              <a:rPr lang="en-US" sz="1200" baseline="0" dirty="0">
                <a:solidFill>
                  <a:schemeClr val="tx1"/>
                </a:solidFill>
                <a:latin typeface="Calibri" panose="020F0502020204030204" pitchFamily="34" charset="0"/>
                <a:ea typeface="Allerta"/>
                <a:cs typeface="Allerta"/>
                <a:sym typeface="Allerta"/>
              </a:rPr>
              <a:t> Standards do not set the expectation that every Standard requires conceptual understanding.  We need to pay attention to the word “explicit” in the question and follow the Standards as they point us toward the appropriate aspect of rigor.</a:t>
            </a:r>
          </a:p>
          <a:p>
            <a:pPr marL="1714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baseline="0" dirty="0">
                <a:solidFill>
                  <a:schemeClr val="tx1"/>
                </a:solidFill>
                <a:latin typeface="Calibri" panose="020F0502020204030204" pitchFamily="34" charset="0"/>
                <a:ea typeface="Allerta"/>
                <a:cs typeface="Allerta"/>
                <a:sym typeface="Allerta"/>
              </a:rPr>
              <a:t>Some standards very clearly target conceptual understanding- we usually see “understand,” “explain,” or “interpret” in them. Many standards target different aspects of rigor in different parts. Of the 4 standards you are going to look at, 1 targets conceptual understanding; 2 do not, and 1 has a part that targets conceptual understanding.</a:t>
            </a:r>
          </a:p>
          <a:p>
            <a:pPr marL="1714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baseline="0" dirty="0">
                <a:solidFill>
                  <a:schemeClr val="tx1"/>
                </a:solidFill>
                <a:latin typeface="Calibri" panose="020F0502020204030204" pitchFamily="34" charset="0"/>
                <a:ea typeface="Allerta"/>
                <a:cs typeface="Allerta"/>
                <a:sym typeface="Allerta"/>
              </a:rPr>
              <a:t>&lt;Ask participants to consider the listed standards and discuss which one(s) are targeting conceptual understanding and how they know.&gt; </a:t>
            </a:r>
            <a:r>
              <a:rPr lang="en-US" sz="1200" b="1" baseline="0" dirty="0">
                <a:solidFill>
                  <a:schemeClr val="tx1"/>
                </a:solidFill>
                <a:latin typeface="Calibri" panose="020F0502020204030204" pitchFamily="34" charset="0"/>
                <a:ea typeface="Allerta"/>
                <a:cs typeface="Allerta"/>
                <a:sym typeface="Allerta"/>
              </a:rPr>
              <a:t>&lt;6 minutes&gt;</a:t>
            </a:r>
          </a:p>
          <a:p>
            <a:pPr marL="1714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dirty="0">
                <a:solidFill>
                  <a:schemeClr val="tx1"/>
                </a:solidFill>
                <a:latin typeface="Calibri" panose="020F0502020204030204" pitchFamily="34" charset="0"/>
                <a:ea typeface="Allerta"/>
                <a:cs typeface="Allerta"/>
                <a:sym typeface="Allerta"/>
              </a:rPr>
              <a:t>Possible</a:t>
            </a:r>
            <a:r>
              <a:rPr lang="en-US" sz="1200" baseline="0" dirty="0">
                <a:solidFill>
                  <a:schemeClr val="tx1"/>
                </a:solidFill>
                <a:latin typeface="Calibri" panose="020F0502020204030204" pitchFamily="34" charset="0"/>
                <a:ea typeface="Allerta"/>
                <a:cs typeface="Allerta"/>
                <a:sym typeface="Allerta"/>
              </a:rPr>
              <a:t> points of discussion</a:t>
            </a:r>
          </a:p>
          <a:p>
            <a:pPr marL="628650" marR="0" lvl="2"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baseline="0" dirty="0">
                <a:solidFill>
                  <a:schemeClr val="tx1"/>
                </a:solidFill>
                <a:latin typeface="Calibri" panose="020F0502020204030204" pitchFamily="34" charset="0"/>
              </a:rPr>
              <a:t>If you’re stuck in identifying whether it’s conceptual understanding, think about related topics that kids learned in previous grades.</a:t>
            </a:r>
            <a:endParaRPr lang="en-US" sz="1200" baseline="0" dirty="0">
              <a:solidFill>
                <a:schemeClr val="tx1"/>
              </a:solidFill>
              <a:latin typeface="Calibri" panose="020F0502020204030204" pitchFamily="34" charset="0"/>
              <a:sym typeface="Allerta"/>
            </a:endParaRPr>
          </a:p>
          <a:p>
            <a:pPr marL="628650" marR="0" lvl="2"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dirty="0">
                <a:solidFill>
                  <a:schemeClr val="tx1"/>
                </a:solidFill>
                <a:latin typeface="Calibri" panose="020F0502020204030204" pitchFamily="34" charset="0"/>
                <a:ea typeface="Allerta"/>
                <a:cs typeface="Allerta"/>
                <a:sym typeface="Allerta"/>
              </a:rPr>
              <a:t>4.OA.A.</a:t>
            </a:r>
            <a:r>
              <a:rPr lang="en-US" sz="1200" baseline="0" dirty="0">
                <a:solidFill>
                  <a:schemeClr val="tx1"/>
                </a:solidFill>
                <a:latin typeface="Calibri" panose="020F0502020204030204" pitchFamily="34" charset="0"/>
                <a:ea typeface="Allerta"/>
                <a:cs typeface="Allerta"/>
                <a:sym typeface="Allerta"/>
              </a:rPr>
              <a:t>  As a cluster, is less about conceptual understanding and more about application.  Although there are standards under the cluster that target conceptual understanding, this is mostly about application.</a:t>
            </a:r>
          </a:p>
          <a:p>
            <a:pPr marL="628650" marR="0" lvl="2"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dirty="0">
                <a:solidFill>
                  <a:schemeClr val="tx1"/>
                </a:solidFill>
                <a:latin typeface="Calibri" panose="020F0502020204030204" pitchFamily="34" charset="0"/>
                <a:ea typeface="Allerta"/>
                <a:cs typeface="Allerta"/>
                <a:sym typeface="Allerta"/>
              </a:rPr>
              <a:t>4.OA.A.1 is targeting</a:t>
            </a:r>
            <a:r>
              <a:rPr lang="en-US" sz="1200" baseline="0" dirty="0">
                <a:solidFill>
                  <a:schemeClr val="tx1"/>
                </a:solidFill>
                <a:latin typeface="Calibri" panose="020F0502020204030204" pitchFamily="34" charset="0"/>
                <a:ea typeface="Allerta"/>
                <a:cs typeface="Allerta"/>
                <a:sym typeface="Allerta"/>
              </a:rPr>
              <a:t> conceptual understanding because students are being asked to understand multiplication and comparison and interpret it.</a:t>
            </a:r>
          </a:p>
          <a:p>
            <a:pPr marL="628650" marR="0" lvl="2"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baseline="0" dirty="0">
                <a:solidFill>
                  <a:schemeClr val="tx1"/>
                </a:solidFill>
                <a:latin typeface="Calibri" panose="020F0502020204030204" pitchFamily="34" charset="0"/>
                <a:ea typeface="Allerta"/>
                <a:cs typeface="Allerta"/>
                <a:sym typeface="Allerta"/>
              </a:rPr>
              <a:t>4.OA.B.4 is mostly about the procedural skill of finding factor pairs.</a:t>
            </a:r>
          </a:p>
          <a:p>
            <a:pPr marL="108585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baseline="0" dirty="0">
                <a:solidFill>
                  <a:schemeClr val="tx1"/>
                </a:solidFill>
                <a:latin typeface="Calibri" panose="020F0502020204030204" pitchFamily="34" charset="0"/>
                <a:ea typeface="Allerta"/>
                <a:cs typeface="Allerta"/>
                <a:sym typeface="Allerta"/>
              </a:rPr>
              <a:t>Although the standard is mostly procedural, the second sentence which starts with “recognize” actually does describe a concept. Thus, that is the piece of that standard that is conceptual. </a:t>
            </a:r>
          </a:p>
          <a:p>
            <a:pPr marL="628650" marR="0" lvl="2"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baseline="0" dirty="0">
                <a:solidFill>
                  <a:schemeClr val="tx1"/>
                </a:solidFill>
                <a:latin typeface="Calibri" panose="020F0502020204030204" pitchFamily="34" charset="0"/>
                <a:ea typeface="Allerta"/>
                <a:cs typeface="Allerta"/>
                <a:sym typeface="Allerta"/>
              </a:rPr>
              <a:t>4.MD.A.3 is targeting application. Students are asked to apply the understanding of area they developed in grade 3 to real-world and mathematical problems in grade 4. </a:t>
            </a:r>
          </a:p>
          <a:p>
            <a:pPr marL="1714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baseline="0" dirty="0">
                <a:solidFill>
                  <a:schemeClr val="tx1"/>
                </a:solidFill>
                <a:latin typeface="Calibri" panose="020F0502020204030204" pitchFamily="34" charset="0"/>
                <a:ea typeface="Allerta"/>
                <a:cs typeface="Allerta"/>
                <a:sym typeface="Allerta"/>
              </a:rPr>
              <a:t>Taking it out of the cluster can make it harder to define </a:t>
            </a:r>
            <a:r>
              <a:rPr lang="en-US" sz="1200" baseline="0" dirty="0">
                <a:solidFill>
                  <a:schemeClr val="tx1"/>
                </a:solidFill>
                <a:latin typeface="Calibri" panose="020F0502020204030204" pitchFamily="34" charset="0"/>
                <a:ea typeface="Allerta"/>
                <a:cs typeface="Allerta"/>
                <a:sym typeface="Wingdings" panose="05000000000000000000" pitchFamily="2" charset="2"/>
              </a:rPr>
              <a:t> other standards in the cluster may be more clearly about conceptual understanding. </a:t>
            </a:r>
            <a:endParaRPr lang="en-US" sz="1200" baseline="0" dirty="0">
              <a:solidFill>
                <a:schemeClr val="tx1"/>
              </a:solidFill>
              <a:latin typeface="Calibri" panose="020F0502020204030204" pitchFamily="34" charset="0"/>
              <a:ea typeface="Allerta"/>
              <a:cs typeface="Allerta"/>
              <a:sym typeface="Allerta"/>
            </a:endParaRPr>
          </a:p>
          <a:p>
            <a:pPr marL="1714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baseline="0" dirty="0">
                <a:solidFill>
                  <a:schemeClr val="tx1"/>
                </a:solidFill>
                <a:latin typeface="Calibri" panose="020F0502020204030204" pitchFamily="34" charset="0"/>
                <a:ea typeface="Allerta"/>
                <a:cs typeface="Allerta"/>
                <a:sym typeface="Allerta"/>
              </a:rPr>
              <a:t>Ask participants to read the “How to find evidence” column and point out that these are just some suggested clusters/standards to start with.  In evaluating this metric, reviewers should look for evidence on as many clusters/standards that call for conceptual understanding as possible.</a:t>
            </a:r>
          </a:p>
        </p:txBody>
      </p:sp>
      <p:sp>
        <p:nvSpPr>
          <p:cNvPr id="519" name="Shape 5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6093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solidFill>
                  <a:schemeClr val="tx1"/>
                </a:solidFill>
                <a:latin typeface="Calibri" panose="020F0502020204030204" pitchFamily="34" charset="0"/>
              </a:rPr>
              <a:t>Big Idea:  Help reviewers understand</a:t>
            </a:r>
            <a:r>
              <a:rPr lang="en-US" baseline="0" dirty="0">
                <a:solidFill>
                  <a:schemeClr val="tx1"/>
                </a:solidFill>
                <a:latin typeface="Calibri" panose="020F0502020204030204" pitchFamily="34" charset="0"/>
              </a:rPr>
              <a:t> what constitutes a conceptual problem in materials.</a:t>
            </a:r>
          </a:p>
          <a:p>
            <a:pPr>
              <a:spcBef>
                <a:spcPts val="0"/>
              </a:spcBef>
              <a:buNone/>
            </a:pPr>
            <a:endParaRPr lang="en-US" baseline="0" dirty="0">
              <a:solidFill>
                <a:schemeClr val="tx1"/>
              </a:solidFill>
              <a:latin typeface="Calibri" panose="020F0502020204030204" pitchFamily="34" charset="0"/>
            </a:endParaRPr>
          </a:p>
          <a:p>
            <a:pPr>
              <a:spcBef>
                <a:spcPts val="0"/>
              </a:spcBef>
              <a:buNone/>
            </a:pPr>
            <a:r>
              <a:rPr lang="en-US" baseline="0" dirty="0">
                <a:solidFill>
                  <a:schemeClr val="tx1"/>
                </a:solidFill>
                <a:latin typeface="Calibri" panose="020F0502020204030204" pitchFamily="34" charset="0"/>
              </a:rPr>
              <a:t>Talking Points:</a:t>
            </a:r>
          </a:p>
          <a:p>
            <a:pPr marL="171450" indent="-171450">
              <a:spcBef>
                <a:spcPts val="0"/>
              </a:spcBef>
              <a:buFont typeface="Calibri" panose="020F0502020204030204" pitchFamily="34" charset="0"/>
              <a:buChar char="-"/>
            </a:pPr>
            <a:r>
              <a:rPr lang="en-US" baseline="0" dirty="0">
                <a:solidFill>
                  <a:schemeClr val="tx1"/>
                </a:solidFill>
                <a:latin typeface="Calibri" panose="020F0502020204030204" pitchFamily="34" charset="0"/>
              </a:rPr>
              <a:t>The second question for AC Metric 1A asks reviewers to look for high-quality problems and discussion questions that ensure students are engaging with conceptual understanding.</a:t>
            </a:r>
          </a:p>
          <a:p>
            <a:pPr marL="171450" indent="-171450">
              <a:spcBef>
                <a:spcPts val="0"/>
              </a:spcBef>
              <a:buFont typeface="Calibri" panose="020F0502020204030204" pitchFamily="34" charset="0"/>
              <a:buChar char="-"/>
            </a:pPr>
            <a:r>
              <a:rPr lang="en-US" baseline="0" dirty="0">
                <a:solidFill>
                  <a:schemeClr val="tx1"/>
                </a:solidFill>
                <a:latin typeface="Calibri" panose="020F0502020204030204" pitchFamily="34" charset="0"/>
              </a:rPr>
              <a:t>When considering this, it’s important to think about what constitutes a problem.  </a:t>
            </a:r>
          </a:p>
          <a:p>
            <a:pPr marL="171450" indent="-171450">
              <a:spcBef>
                <a:spcPts val="0"/>
              </a:spcBef>
              <a:buFont typeface="Calibri" panose="020F0502020204030204" pitchFamily="34" charset="0"/>
              <a:buChar char="-"/>
            </a:pPr>
            <a:r>
              <a:rPr lang="en-US" baseline="0" dirty="0">
                <a:solidFill>
                  <a:schemeClr val="tx1"/>
                </a:solidFill>
                <a:latin typeface="Calibri" panose="020F0502020204030204" pitchFamily="34" charset="0"/>
              </a:rPr>
              <a:t>Typically, we see textbooks as being full of problems, but the Publishers’ Criteria makes the distinction between problems and exercises.</a:t>
            </a:r>
          </a:p>
          <a:p>
            <a:pPr marL="171450" indent="-171450">
              <a:spcBef>
                <a:spcPts val="0"/>
              </a:spcBef>
              <a:buFont typeface="Calibri" panose="020F0502020204030204" pitchFamily="34" charset="0"/>
              <a:buChar char="-"/>
            </a:pPr>
            <a:r>
              <a:rPr lang="en-US" baseline="0" dirty="0">
                <a:solidFill>
                  <a:schemeClr val="tx1"/>
                </a:solidFill>
                <a:latin typeface="Calibri" panose="020F0502020204030204" pitchFamily="34" charset="0"/>
              </a:rPr>
              <a:t>To ensure students get to the full depth of conceptual understanding required by the Standards, it is important that instructional materials have </a:t>
            </a:r>
            <a:r>
              <a:rPr lang="en-US" b="1" baseline="0" dirty="0">
                <a:solidFill>
                  <a:schemeClr val="tx1"/>
                </a:solidFill>
                <a:latin typeface="Calibri" panose="020F0502020204030204" pitchFamily="34" charset="0"/>
              </a:rPr>
              <a:t>problems</a:t>
            </a:r>
            <a:r>
              <a:rPr lang="en-US" b="0" baseline="0" dirty="0">
                <a:solidFill>
                  <a:schemeClr val="tx1"/>
                </a:solidFill>
                <a:latin typeface="Calibri" panose="020F0502020204030204" pitchFamily="34" charset="0"/>
              </a:rPr>
              <a:t>, as well as high-quality discussion questions.</a:t>
            </a:r>
          </a:p>
          <a:p>
            <a:pPr marL="171450" indent="-171450">
              <a:spcBef>
                <a:spcPts val="0"/>
              </a:spcBef>
              <a:buFont typeface="Calibri" panose="020F0502020204030204" pitchFamily="34" charset="0"/>
              <a:buChar char="-"/>
            </a:pPr>
            <a:r>
              <a:rPr lang="en-US" b="0" baseline="0" dirty="0">
                <a:solidFill>
                  <a:schemeClr val="tx1"/>
                </a:solidFill>
                <a:latin typeface="Calibri" panose="020F0502020204030204" pitchFamily="34" charset="0"/>
              </a:rPr>
              <a:t>We can recognize problems as places where students are asked to use what they already know to answer mathematical questions that they haven’t been taught to solve.</a:t>
            </a:r>
            <a:endParaRPr dirty="0">
              <a:solidFill>
                <a:schemeClr val="tx1"/>
              </a:solidFill>
              <a:latin typeface="Calibri" panose="020F0502020204030204" pitchFamily="34" charset="0"/>
            </a:endParaRPr>
          </a:p>
        </p:txBody>
      </p:sp>
      <p:sp>
        <p:nvSpPr>
          <p:cNvPr id="526" name="Shape 526"/>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13</a:t>
            </a:fld>
            <a:endParaRPr lang="en-US" dirty="0"/>
          </a:p>
        </p:txBody>
      </p:sp>
    </p:spTree>
    <p:extLst>
      <p:ext uri="{BB962C8B-B14F-4D97-AF65-F5344CB8AC3E}">
        <p14:creationId xmlns:p14="http://schemas.microsoft.com/office/powerpoint/2010/main" val="156097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0" name="Shape 550"/>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sz="1200" dirty="0">
                <a:solidFill>
                  <a:schemeClr val="tx1"/>
                </a:solidFill>
                <a:latin typeface="Calibri" panose="020F0502020204030204" pitchFamily="34" charset="0"/>
              </a:rPr>
              <a:t>Big Idea:  Give participants an opportunity to see examples of conceptual problems .</a:t>
            </a:r>
            <a:endParaRPr lang="en-US" sz="1200" baseline="0" dirty="0">
              <a:solidFill>
                <a:schemeClr val="tx1"/>
              </a:solidFill>
              <a:latin typeface="Calibri" panose="020F0502020204030204" pitchFamily="34" charset="0"/>
            </a:endParaRPr>
          </a:p>
          <a:p>
            <a:pPr>
              <a:spcBef>
                <a:spcPts val="0"/>
              </a:spcBef>
              <a:buNone/>
            </a:pPr>
            <a:endParaRPr lang="en-US" sz="1200" i="1" baseline="0" dirty="0">
              <a:solidFill>
                <a:schemeClr val="tx1"/>
              </a:solidFill>
              <a:latin typeface="Calibri" panose="020F0502020204030204" pitchFamily="34" charset="0"/>
            </a:endParaRPr>
          </a:p>
          <a:p>
            <a:pPr>
              <a:spcBef>
                <a:spcPts val="0"/>
              </a:spcBef>
              <a:buNone/>
            </a:pPr>
            <a:r>
              <a:rPr lang="en-US" sz="1200" i="0" baseline="0" dirty="0">
                <a:solidFill>
                  <a:schemeClr val="tx1"/>
                </a:solidFill>
                <a:latin typeface="Calibri" panose="020F0502020204030204" pitchFamily="34" charset="0"/>
              </a:rPr>
              <a:t>Talking Points:</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Now we are going to look at a few conceptual problems for 4.NF.A – this is a cluster that specifically calls for conceptual understanding.</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&lt;Give participants time to solve the problem and discuss why this constitutes a conceptual problem.&gt; </a:t>
            </a:r>
            <a:r>
              <a:rPr lang="en-US" sz="1200" b="1" i="0" baseline="0" dirty="0">
                <a:solidFill>
                  <a:schemeClr val="tx1"/>
                </a:solidFill>
                <a:latin typeface="Calibri" panose="020F0502020204030204" pitchFamily="34" charset="0"/>
              </a:rPr>
              <a:t>&lt;8 minutes&gt;</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The constraints of part a require students to think about different ways to create equivalent fractions.</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The questions in part b asks students to relate their understanding of equivalent fractions to the number line which helps support their work of understanding fractions as numbers.</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One way of recognizing high-quality problems is to consider whether this problem provides </a:t>
            </a:r>
            <a:r>
              <a:rPr lang="en-US" sz="1200" dirty="0">
                <a:solidFill>
                  <a:schemeClr val="tx1"/>
                </a:solidFill>
                <a:latin typeface="Calibri" panose="020F0502020204030204" pitchFamily="34" charset="0"/>
              </a:rPr>
              <a:t>opportunities for discussion and will allow teachers to see what students understand about equivalent fractions. </a:t>
            </a:r>
            <a:endParaRPr lang="en-US" sz="1200" i="0" baseline="0" dirty="0">
              <a:solidFill>
                <a:schemeClr val="tx1"/>
              </a:solidFill>
              <a:latin typeface="Calibri" panose="020F0502020204030204" pitchFamily="34" charset="0"/>
            </a:endParaRPr>
          </a:p>
          <a:p>
            <a:pPr marL="0" indent="0">
              <a:spcBef>
                <a:spcPts val="0"/>
              </a:spcBef>
              <a:buFontTx/>
              <a:buNone/>
            </a:pPr>
            <a:endParaRPr lang="en-US" sz="1200" i="0" baseline="0" dirty="0">
              <a:solidFill>
                <a:schemeClr val="tx1"/>
              </a:solidFill>
              <a:latin typeface="Calibri" panose="020F0502020204030204" pitchFamily="34" charset="0"/>
            </a:endParaRPr>
          </a:p>
        </p:txBody>
      </p:sp>
      <p:sp>
        <p:nvSpPr>
          <p:cNvPr id="551" name="Shape 551"/>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14</a:t>
            </a:fld>
            <a:endParaRPr lang="en-US" dirty="0"/>
          </a:p>
        </p:txBody>
      </p:sp>
    </p:spTree>
    <p:extLst>
      <p:ext uri="{BB962C8B-B14F-4D97-AF65-F5344CB8AC3E}">
        <p14:creationId xmlns:p14="http://schemas.microsoft.com/office/powerpoint/2010/main" val="4152545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8" name="Shape 558"/>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sz="1200" dirty="0">
                <a:solidFill>
                  <a:schemeClr val="tx1"/>
                </a:solidFill>
                <a:latin typeface="Calibri" panose="020F0502020204030204" pitchFamily="34" charset="0"/>
              </a:rPr>
              <a:t>Big Idea:  Give participants an opportunity to see an example of a conceptual discussion question.</a:t>
            </a:r>
            <a:endParaRPr lang="en-US" sz="1200" baseline="0" dirty="0">
              <a:solidFill>
                <a:schemeClr val="tx1"/>
              </a:solidFill>
              <a:latin typeface="Calibri" panose="020F0502020204030204" pitchFamily="34" charset="0"/>
            </a:endParaRPr>
          </a:p>
          <a:p>
            <a:pPr>
              <a:spcBef>
                <a:spcPts val="0"/>
              </a:spcBef>
              <a:buNone/>
            </a:pPr>
            <a:endParaRPr lang="en-US" sz="1200" i="1" baseline="0" dirty="0">
              <a:solidFill>
                <a:schemeClr val="tx1"/>
              </a:solidFill>
              <a:latin typeface="Calibri" panose="020F0502020204030204" pitchFamily="34" charset="0"/>
            </a:endParaRPr>
          </a:p>
          <a:p>
            <a:pPr>
              <a:spcBef>
                <a:spcPts val="0"/>
              </a:spcBef>
              <a:buNone/>
            </a:pPr>
            <a:r>
              <a:rPr lang="en-US" sz="1200" i="0" baseline="0" dirty="0">
                <a:solidFill>
                  <a:schemeClr val="tx1"/>
                </a:solidFill>
                <a:latin typeface="Calibri" panose="020F0502020204030204" pitchFamily="34" charset="0"/>
              </a:rPr>
              <a:t>Talking Points:</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Now we are going to look at a discussion question for 4.NF.C – this is a cluster that specifically calls for conceptual understanding.</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&lt;Give participants time to </a:t>
            </a:r>
            <a:r>
              <a:rPr lang="en-US" sz="1200" b="1" i="0" baseline="0" dirty="0">
                <a:solidFill>
                  <a:schemeClr val="tx1"/>
                </a:solidFill>
                <a:latin typeface="Calibri" panose="020F0502020204030204" pitchFamily="34" charset="0"/>
              </a:rPr>
              <a:t>solve the problem </a:t>
            </a:r>
            <a:r>
              <a:rPr lang="en-US" sz="1200" i="0" baseline="0" dirty="0">
                <a:solidFill>
                  <a:schemeClr val="tx1"/>
                </a:solidFill>
                <a:latin typeface="Calibri" panose="020F0502020204030204" pitchFamily="34" charset="0"/>
              </a:rPr>
              <a:t>and discuss why this constitutes a conceptual problem.&gt; </a:t>
            </a:r>
            <a:r>
              <a:rPr lang="en-US" sz="1200" b="1" i="0" baseline="0" dirty="0">
                <a:solidFill>
                  <a:schemeClr val="tx1"/>
                </a:solidFill>
                <a:latin typeface="Calibri" panose="020F0502020204030204" pitchFamily="34" charset="0"/>
              </a:rPr>
              <a:t>&lt;5 minutes&gt;</a:t>
            </a:r>
            <a:endParaRPr lang="en-US" sz="1200" b="0" i="0" baseline="0" dirty="0">
              <a:solidFill>
                <a:schemeClr val="tx1"/>
              </a:solidFill>
              <a:latin typeface="Calibri" panose="020F0502020204030204" pitchFamily="34" charset="0"/>
            </a:endParaRP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Asking students to explain their reasoning without a visual model means that students will have to reason about the fact that 1.7 is equal to 17 tenths and then they can use reasoning they developed in grade 3 to compare fractions with the same numerator and different denominators.</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Conceptual discussions could result even if this question allowed for a picture to be drawn. </a:t>
            </a:r>
          </a:p>
          <a:p>
            <a:pPr marL="171450" indent="-171450">
              <a:spcBef>
                <a:spcPts val="0"/>
              </a:spcBef>
              <a:buFontTx/>
              <a:buChar char="-"/>
            </a:pPr>
            <a:r>
              <a:rPr lang="en-US" sz="1200" i="0" baseline="0" dirty="0">
                <a:solidFill>
                  <a:schemeClr val="tx1"/>
                </a:solidFill>
                <a:latin typeface="Calibri" panose="020F0502020204030204" pitchFamily="34" charset="0"/>
              </a:rPr>
              <a:t>Good quality questions are easy to discuss. </a:t>
            </a:r>
          </a:p>
          <a:p>
            <a:pPr marL="171450" indent="-171450">
              <a:spcBef>
                <a:spcPts val="0"/>
              </a:spcBef>
              <a:buFontTx/>
              <a:buChar char="-"/>
            </a:pPr>
            <a:r>
              <a:rPr lang="en-US" sz="1200" kern="1200" dirty="0">
                <a:solidFill>
                  <a:schemeClr val="tx1"/>
                </a:solidFill>
                <a:latin typeface="Calibri" panose="020F0502020204030204" pitchFamily="34" charset="0"/>
                <a:ea typeface="+mn-ea"/>
                <a:cs typeface="+mn-cs"/>
              </a:rPr>
              <a:t>This question may elicit a range of responses from students which will enable teachers to lead a class discussion about conceptual   </a:t>
            </a:r>
          </a:p>
          <a:p>
            <a:pPr marL="0" indent="0">
              <a:buFontTx/>
              <a:buNone/>
            </a:pPr>
            <a:r>
              <a:rPr lang="en-US" sz="1200" kern="1200" dirty="0">
                <a:solidFill>
                  <a:schemeClr val="tx1"/>
                </a:solidFill>
                <a:latin typeface="Calibri" panose="020F0502020204030204" pitchFamily="34" charset="0"/>
                <a:ea typeface="+mn-ea"/>
                <a:cs typeface="+mn-cs"/>
              </a:rPr>
              <a:t>     understanding around decimals and comparing numbers.</a:t>
            </a:r>
          </a:p>
          <a:p>
            <a:pPr marL="171450" indent="-171450">
              <a:buFont typeface="Calibri" panose="020F0502020204030204" pitchFamily="34" charset="0"/>
              <a:buChar char="-"/>
            </a:pPr>
            <a:r>
              <a:rPr lang="en-US" sz="1200" kern="1200" dirty="0">
                <a:solidFill>
                  <a:schemeClr val="tx1"/>
                </a:solidFill>
                <a:latin typeface="Calibri" panose="020F0502020204030204" pitchFamily="34" charset="0"/>
                <a:ea typeface="+mn-ea"/>
                <a:cs typeface="+mn-cs"/>
              </a:rPr>
              <a:t>The choice to ask students not to draw a picture was done in order to help students to generalize—an important part of developing </a:t>
            </a:r>
          </a:p>
          <a:p>
            <a:pPr marL="0" indent="0">
              <a:buFontTx/>
              <a:buNone/>
            </a:pPr>
            <a:r>
              <a:rPr lang="en-US" sz="1200" kern="1200" dirty="0">
                <a:solidFill>
                  <a:schemeClr val="tx1"/>
                </a:solidFill>
                <a:latin typeface="Calibri" panose="020F0502020204030204" pitchFamily="34" charset="0"/>
                <a:ea typeface="+mn-ea"/>
                <a:cs typeface="+mn-cs"/>
              </a:rPr>
              <a:t>    conceptual understanding.  In addition, students would have a very difficult time drawing pictures that accurately allow them to compare tenths and </a:t>
            </a:r>
          </a:p>
          <a:p>
            <a:pPr marL="0" indent="0">
              <a:buFontTx/>
              <a:buNone/>
            </a:pPr>
            <a:r>
              <a:rPr lang="en-US" sz="1200" kern="1200" baseline="0" dirty="0">
                <a:solidFill>
                  <a:schemeClr val="tx1"/>
                </a:solidFill>
                <a:latin typeface="Calibri" panose="020F0502020204030204" pitchFamily="34" charset="0"/>
                <a:ea typeface="+mn-ea"/>
                <a:cs typeface="+mn-cs"/>
              </a:rPr>
              <a:t>    </a:t>
            </a:r>
            <a:r>
              <a:rPr lang="en-US" sz="1200" kern="1200" dirty="0">
                <a:solidFill>
                  <a:schemeClr val="tx1"/>
                </a:solidFill>
                <a:latin typeface="Calibri" panose="020F0502020204030204" pitchFamily="34" charset="0"/>
                <a:ea typeface="+mn-ea"/>
                <a:cs typeface="+mn-cs"/>
              </a:rPr>
              <a:t>twelfths.</a:t>
            </a:r>
          </a:p>
          <a:p>
            <a:pPr marL="171450" indent="-171450">
              <a:buFont typeface="Calibri" panose="020F0502020204030204" pitchFamily="34" charset="0"/>
              <a:buChar char="-"/>
            </a:pPr>
            <a:r>
              <a:rPr lang="en-US" sz="1200" i="0" baseline="0" dirty="0">
                <a:solidFill>
                  <a:schemeClr val="tx1"/>
                </a:solidFill>
                <a:latin typeface="Calibri" panose="020F0502020204030204" pitchFamily="34" charset="0"/>
              </a:rPr>
              <a:t>The questions on this slide and the previous are not complex, but they are specifically designed to elicit student thinking about the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a:solidFill>
                  <a:schemeClr val="tx1"/>
                </a:solidFill>
                <a:latin typeface="Calibri" panose="020F0502020204030204" pitchFamily="34" charset="0"/>
              </a:rPr>
              <a:t>     conceptual understanding required in the Standards.</a:t>
            </a:r>
          </a:p>
          <a:p>
            <a:pPr marL="0" indent="0">
              <a:buFontTx/>
              <a:buNone/>
            </a:pPr>
            <a:endParaRPr lang="en-US" sz="1200" kern="1200" dirty="0">
              <a:solidFill>
                <a:schemeClr val="tx1"/>
              </a:solidFill>
              <a:latin typeface="Calibri" panose="020F0502020204030204" pitchFamily="34" charset="0"/>
              <a:ea typeface="+mn-ea"/>
              <a:cs typeface="+mn-cs"/>
            </a:endParaRPr>
          </a:p>
          <a:p>
            <a:pPr marL="0" indent="0">
              <a:buFontTx/>
              <a:buNone/>
            </a:pPr>
            <a:endParaRPr lang="en-US" sz="1200" i="0" baseline="0" dirty="0">
              <a:solidFill>
                <a:schemeClr val="tx1"/>
              </a:solidFill>
              <a:latin typeface="Calibri" panose="020F0502020204030204" pitchFamily="34" charset="0"/>
            </a:endParaRPr>
          </a:p>
        </p:txBody>
      </p:sp>
      <p:sp>
        <p:nvSpPr>
          <p:cNvPr id="559" name="Shape 559"/>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15</a:t>
            </a:fld>
            <a:endParaRPr lang="en-US" dirty="0"/>
          </a:p>
        </p:txBody>
      </p:sp>
    </p:spTree>
    <p:extLst>
      <p:ext uri="{BB962C8B-B14F-4D97-AF65-F5344CB8AC3E}">
        <p14:creationId xmlns:p14="http://schemas.microsoft.com/office/powerpoint/2010/main" val="3042448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6" name="Shape 566"/>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solidFill>
                  <a:schemeClr val="tx1"/>
                </a:solidFill>
                <a:latin typeface="Calibri" panose="020F0502020204030204" pitchFamily="34" charset="0"/>
              </a:rPr>
              <a:t>Big Idea:  Give participants an opportunity to compare two different examples of connecting mathematical</a:t>
            </a:r>
            <a:r>
              <a:rPr lang="en-US" baseline="0" dirty="0">
                <a:solidFill>
                  <a:schemeClr val="tx1"/>
                </a:solidFill>
                <a:latin typeface="Calibri" panose="020F0502020204030204" pitchFamily="34" charset="0"/>
              </a:rPr>
              <a:t> representations.</a:t>
            </a:r>
          </a:p>
          <a:p>
            <a:pPr>
              <a:spcBef>
                <a:spcPts val="0"/>
              </a:spcBef>
              <a:buNone/>
            </a:pPr>
            <a:endParaRPr lang="en-US" i="1" baseline="0" dirty="0">
              <a:solidFill>
                <a:schemeClr val="tx1"/>
              </a:solidFill>
              <a:latin typeface="Calibri" panose="020F0502020204030204" pitchFamily="34" charset="0"/>
            </a:endParaRPr>
          </a:p>
          <a:p>
            <a:pPr>
              <a:spcBef>
                <a:spcPts val="0"/>
              </a:spcBef>
              <a:buNone/>
            </a:pPr>
            <a:r>
              <a:rPr lang="en-US" i="0" baseline="0" dirty="0">
                <a:solidFill>
                  <a:schemeClr val="tx1"/>
                </a:solidFill>
                <a:latin typeface="Calibri" panose="020F0502020204030204" pitchFamily="34" charset="0"/>
              </a:rPr>
              <a:t>Talking Points:</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The third question under AC Metric 1A has to do with the use of representations.  The question is asking whether there are opportunities to connect different mathematical representations.  So we are not just looking for visual models to be present, but instead for there to be identified correspondences between representations that deepen understanding of mathematical concepts.</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You will see many standards that explicitly require this—such as 4.NF.A.1—which require connecting visual models to the symbolic representation of equivalent fractions.  </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Now, you are going to look at two brief excerpts that address this standard.  One is an example of how materials identify correspondences across mathematical representations and one is a non-example.</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&lt;Give participants time to review the lesson excerpts and discuss which is the example and which is the non-example for identifying correspondences across mathematical representations.&gt; </a:t>
            </a:r>
            <a:r>
              <a:rPr lang="en-US" b="1" i="0" baseline="0" dirty="0">
                <a:solidFill>
                  <a:schemeClr val="tx1"/>
                </a:solidFill>
                <a:latin typeface="Calibri" panose="020F0502020204030204" pitchFamily="34" charset="0"/>
              </a:rPr>
              <a:t>&lt;5 minutes&gt;</a:t>
            </a:r>
            <a:endParaRPr lang="en-US" i="0" baseline="0" dirty="0">
              <a:solidFill>
                <a:schemeClr val="tx1"/>
              </a:solidFill>
              <a:latin typeface="Calibri" panose="020F0502020204030204" pitchFamily="34" charset="0"/>
            </a:endParaRPr>
          </a:p>
          <a:p>
            <a:pPr marL="0" indent="0">
              <a:spcBef>
                <a:spcPts val="0"/>
              </a:spcBef>
              <a:buFontTx/>
              <a:buNone/>
            </a:pPr>
            <a:r>
              <a:rPr lang="en-US" b="1" i="0" baseline="0" dirty="0">
                <a:solidFill>
                  <a:schemeClr val="tx1"/>
                </a:solidFill>
                <a:latin typeface="Calibri" panose="020F0502020204030204" pitchFamily="34" charset="0"/>
              </a:rPr>
              <a:t>Example 1:</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The first excerpt asks students to consider the connection between the visual model and the symbolic representation.  Students connect changes to the number of pieces that don’t change the size of the whole.   The teacher makes clear the connection between the cutting in the visual model and the procedure for multiplying the numerator and the denominator by the same number to create equivalent fractions.</a:t>
            </a:r>
          </a:p>
          <a:p>
            <a:pPr marL="0" indent="0">
              <a:spcBef>
                <a:spcPts val="0"/>
              </a:spcBef>
              <a:buFontTx/>
              <a:buNone/>
            </a:pPr>
            <a:r>
              <a:rPr lang="en-US" b="1" i="0" baseline="0" dirty="0">
                <a:solidFill>
                  <a:schemeClr val="tx1"/>
                </a:solidFill>
                <a:latin typeface="Calibri" panose="020F0502020204030204" pitchFamily="34" charset="0"/>
              </a:rPr>
              <a:t>Example 2:</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The second excerpt displays various representations (the pizza, symbolic notation, and fraction tiles), but there is no correspondence identified between the various models.</a:t>
            </a:r>
          </a:p>
          <a:p>
            <a:pPr marL="171450" indent="-171450">
              <a:spcBef>
                <a:spcPts val="0"/>
              </a:spcBef>
              <a:buFont typeface="Calibri" panose="020F0502020204030204" pitchFamily="34" charset="0"/>
              <a:buChar char="-"/>
            </a:pPr>
            <a:endParaRPr lang="en-US" i="0" baseline="0" dirty="0">
              <a:solidFill>
                <a:schemeClr val="tx1"/>
              </a:solidFill>
              <a:latin typeface="Calibri" panose="020F0502020204030204" pitchFamily="34" charset="0"/>
            </a:endParaRPr>
          </a:p>
          <a:p>
            <a:pPr marL="171450" indent="-171450">
              <a:spcBef>
                <a:spcPts val="0"/>
              </a:spcBef>
              <a:buFont typeface="Calibri" panose="020F0502020204030204" pitchFamily="34" charset="0"/>
              <a:buChar char="-"/>
            </a:pPr>
            <a:r>
              <a:rPr lang="en-US" baseline="0" dirty="0">
                <a:solidFill>
                  <a:schemeClr val="tx1"/>
                </a:solidFill>
                <a:latin typeface="Calibri" panose="020F0502020204030204" pitchFamily="34" charset="0"/>
              </a:rPr>
              <a:t>Note:  Just like with all of our examples, one part of a lesson like this in materials doesn’t mean that these materials would meet the metric.  Reviewers need to look at many lessons and student materials to gather evidence that will allow them to make a holistic decision about the materials for each metric. </a:t>
            </a:r>
            <a:endParaRPr lang="en-US" dirty="0">
              <a:solidFill>
                <a:schemeClr val="tx1"/>
              </a:solidFill>
              <a:latin typeface="Calibri" panose="020F0502020204030204" pitchFamily="34" charset="0"/>
            </a:endParaRPr>
          </a:p>
          <a:p>
            <a:pPr marL="171450" indent="-171450">
              <a:spcBef>
                <a:spcPts val="0"/>
              </a:spcBef>
              <a:buFontTx/>
              <a:buChar char="-"/>
            </a:pPr>
            <a:endParaRPr lang="en-US" i="0" baseline="0" dirty="0">
              <a:solidFill>
                <a:schemeClr val="tx1"/>
              </a:solidFill>
              <a:latin typeface="Calibri" panose="020F0502020204030204" pitchFamily="34" charset="0"/>
            </a:endParaRPr>
          </a:p>
          <a:p>
            <a:pPr marL="171450" indent="-171450">
              <a:spcBef>
                <a:spcPts val="0"/>
              </a:spcBef>
              <a:buFontTx/>
              <a:buChar char="-"/>
            </a:pPr>
            <a:endParaRPr lang="en-US" i="0"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567" name="Shape 567"/>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16</a:t>
            </a:fld>
            <a:endParaRPr lang="en-US" dirty="0"/>
          </a:p>
        </p:txBody>
      </p:sp>
    </p:spTree>
    <p:extLst>
      <p:ext uri="{BB962C8B-B14F-4D97-AF65-F5344CB8AC3E}">
        <p14:creationId xmlns:p14="http://schemas.microsoft.com/office/powerpoint/2010/main" val="606550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1" name="Shape 631"/>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solidFill>
                  <a:schemeClr val="tx1"/>
                </a:solidFill>
                <a:latin typeface="Calibri" panose="020F0502020204030204" pitchFamily="34" charset="0"/>
              </a:rPr>
              <a:t>Big Idea</a:t>
            </a:r>
            <a:r>
              <a:rPr lang="en-US" baseline="0" dirty="0">
                <a:solidFill>
                  <a:schemeClr val="tx1"/>
                </a:solidFill>
                <a:latin typeface="Calibri" panose="020F0502020204030204" pitchFamily="34" charset="0"/>
              </a:rPr>
              <a:t>:  Give participants an opportunity to review a full lesson against AC Metric 1A.</a:t>
            </a:r>
          </a:p>
          <a:p>
            <a:pPr>
              <a:spcBef>
                <a:spcPts val="0"/>
              </a:spcBef>
              <a:buNone/>
            </a:pPr>
            <a:endParaRPr lang="en-US" baseline="0" dirty="0">
              <a:solidFill>
                <a:schemeClr val="tx1"/>
              </a:solidFill>
              <a:latin typeface="Calibri" panose="020F0502020204030204" pitchFamily="34" charset="0"/>
            </a:endParaRPr>
          </a:p>
          <a:p>
            <a:pPr>
              <a:spcBef>
                <a:spcPts val="0"/>
              </a:spcBef>
              <a:buNone/>
            </a:pPr>
            <a:r>
              <a:rPr lang="en-US" baseline="0" dirty="0">
                <a:solidFill>
                  <a:schemeClr val="tx1"/>
                </a:solidFill>
                <a:latin typeface="Calibri" panose="020F0502020204030204" pitchFamily="34" charset="0"/>
              </a:rPr>
              <a:t>Taking Points: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As we’ve talked about, it’s impossible to rate materials based on a single problem, lesson, or even unit.  That being said, we want to give you an opportunity to look more holistically at materials against the rubric.</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You are going to review a lesson and gather as much evidence as you can against the metric for AC 1A, using the questions associated with the metric.</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Although you won’t be able to give a rating, give a gut check about whether you think this series would receive 0, 1, or 2 points for this metric, assuming that this lesson was typical of their approach to application.  </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Also note what else you would need to look at to determine your ratings, or specific questions you have about these materials.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&lt;Give participants time to review the lesson and discuss their gut check ratings and the evidence they found.&gt;</a:t>
            </a:r>
            <a:r>
              <a:rPr lang="en-US" sz="1200" b="1" baseline="0" dirty="0">
                <a:solidFill>
                  <a:schemeClr val="dk1"/>
                </a:solidFill>
                <a:latin typeface="Calibri" panose="020F0502020204030204" pitchFamily="34" charset="0"/>
                <a:ea typeface="Calibri"/>
                <a:cs typeface="Calibri"/>
                <a:sym typeface="Calibri"/>
              </a:rPr>
              <a:t>&lt;15 minutes&gt;</a:t>
            </a:r>
          </a:p>
          <a:p>
            <a:pPr marL="171450" lvl="0" indent="-171450" rtl="0">
              <a:spcBef>
                <a:spcPts val="0"/>
              </a:spcBef>
              <a:buClr>
                <a:schemeClr val="dk1"/>
              </a:buClr>
              <a:buSzPct val="25000"/>
              <a:buFont typeface="Calibri" panose="020F0502020204030204" pitchFamily="34" charset="0"/>
              <a:buChar char="-"/>
            </a:pPr>
            <a:r>
              <a:rPr lang="en-US" sz="1200" b="0" baseline="0" dirty="0">
                <a:solidFill>
                  <a:schemeClr val="dk1"/>
                </a:solidFill>
                <a:latin typeface="Calibri" panose="020F0502020204030204" pitchFamily="34" charset="0"/>
                <a:ea typeface="Calibri"/>
                <a:cs typeface="Calibri"/>
                <a:sym typeface="Calibri"/>
              </a:rPr>
              <a:t>This lesson starts with a discussion question that asks students to consider the conceptual understanding required to make sense of decimal fractions (which is greater 0.25 or 0.3?).  </a:t>
            </a:r>
          </a:p>
          <a:p>
            <a:pPr marL="171450" lvl="0" indent="-171450" rtl="0">
              <a:spcBef>
                <a:spcPts val="0"/>
              </a:spcBef>
              <a:buClr>
                <a:schemeClr val="dk1"/>
              </a:buClr>
              <a:buSzPct val="25000"/>
              <a:buFont typeface="Calibri" panose="020F0502020204030204" pitchFamily="34" charset="0"/>
              <a:buChar char="-"/>
            </a:pPr>
            <a:r>
              <a:rPr lang="en-US" sz="1200" b="0" baseline="0" dirty="0">
                <a:solidFill>
                  <a:schemeClr val="dk1"/>
                </a:solidFill>
                <a:latin typeface="Calibri" panose="020F0502020204030204" pitchFamily="34" charset="0"/>
                <a:ea typeface="Calibri"/>
                <a:cs typeface="Calibri"/>
                <a:sym typeface="Calibri"/>
              </a:rPr>
              <a:t>While students work to answer this question, they are encouraged to use representations that help them relate the visual model to the symbolic for of the number.</a:t>
            </a:r>
          </a:p>
          <a:p>
            <a:pPr marL="171450" lvl="0" indent="-171450" rtl="0">
              <a:spcBef>
                <a:spcPts val="0"/>
              </a:spcBef>
              <a:buClr>
                <a:schemeClr val="dk1"/>
              </a:buClr>
              <a:buSzPct val="25000"/>
              <a:buFont typeface="Calibri" panose="020F0502020204030204" pitchFamily="34" charset="0"/>
              <a:buChar char="-"/>
            </a:pPr>
            <a:r>
              <a:rPr lang="en-US" sz="1200" b="0" baseline="0" dirty="0">
                <a:solidFill>
                  <a:schemeClr val="dk1"/>
                </a:solidFill>
                <a:latin typeface="Calibri" panose="020F0502020204030204" pitchFamily="34" charset="0"/>
                <a:ea typeface="Calibri"/>
                <a:cs typeface="Calibri"/>
                <a:sym typeface="Calibri"/>
              </a:rPr>
              <a:t>In the “Decimal Compare” game, students have the opportunity to continue comparing decimal fractions using their conceptual understanding of what decimals mean.</a:t>
            </a:r>
            <a:endParaRPr lang="en-US" sz="1200" b="0" dirty="0">
              <a:solidFill>
                <a:schemeClr val="dk1"/>
              </a:solidFill>
              <a:latin typeface="Calibri" panose="020F0502020204030204" pitchFamily="34" charset="0"/>
              <a:ea typeface="Calibri"/>
              <a:cs typeface="Calibri"/>
              <a:sym typeface="Calibri"/>
            </a:endParaRPr>
          </a:p>
          <a:p>
            <a:pPr>
              <a:spcBef>
                <a:spcPts val="0"/>
              </a:spcBef>
              <a:buNone/>
            </a:pPr>
            <a:endParaRPr lang="en-US" b="1" baseline="0"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632" name="Shape 632"/>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1402732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8" name="Shape 588"/>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Introduce Alignment Criterion Metric 1B which relates to procedural skill and</a:t>
            </a:r>
            <a:r>
              <a:rPr lang="en-US" sz="1200" baseline="0" dirty="0">
                <a:solidFill>
                  <a:schemeClr val="tx1"/>
                </a:solidFill>
                <a:latin typeface="Calibri" panose="020F0502020204030204" pitchFamily="34" charset="0"/>
                <a:ea typeface="Calibri"/>
                <a:cs typeface="Calibri"/>
                <a:sym typeface="Calibri"/>
              </a:rPr>
              <a:t> fluency.</a:t>
            </a:r>
          </a:p>
          <a:p>
            <a:pPr lvl="0" rtl="0">
              <a:spcBef>
                <a:spcPts val="0"/>
              </a:spcBef>
              <a:buClr>
                <a:schemeClr val="dk1"/>
              </a:buClr>
              <a:buSzPct val="25000"/>
              <a:buFont typeface="Calibri"/>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panose="020F0502020204030204" pitchFamily="34" charset="0"/>
                <a:ea typeface="Calibri"/>
                <a:cs typeface="Calibri"/>
                <a:sym typeface="Calibri"/>
              </a:rPr>
              <a:t>We will be taking a look at the second metric in AC 1 which specifically focuses on procedural skill and fluency</a:t>
            </a:r>
            <a:r>
              <a:rPr lang="en-US" sz="1200" baseline="0" dirty="0">
                <a:solidFill>
                  <a:schemeClr val="tx1"/>
                </a:solidFill>
                <a:latin typeface="Calibri" panose="020F0502020204030204" pitchFamily="34" charset="0"/>
                <a:ea typeface="Calibri"/>
                <a:cs typeface="Calibri"/>
                <a:sym typeface="Calibri"/>
              </a:rPr>
              <a:t>.</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This metric has two related questions to help reviewers find evidence toward the rating.  </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Before we get into all of the nuances of the metric, we are going to get more into what exactly the Standards require in terms of procedural skill and fluency.</a:t>
            </a:r>
          </a:p>
          <a:p>
            <a:pPr marL="0" marR="0" lvl="0" indent="0" algn="l" rtl="0">
              <a:spcBef>
                <a:spcPts val="0"/>
              </a:spcBef>
              <a:buClr>
                <a:schemeClr val="dk1"/>
              </a:buClr>
              <a:buFont typeface="Calibri"/>
              <a:buNone/>
            </a:pPr>
            <a:endParaRPr lang="en-US" dirty="0">
              <a:solidFill>
                <a:schemeClr val="tx1"/>
              </a:solidFill>
              <a:latin typeface="Calibri" panose="020F0502020204030204" pitchFamily="34" charset="0"/>
            </a:endParaRPr>
          </a:p>
          <a:p>
            <a:pPr marL="0" marR="0" lvl="0" indent="0" algn="l" rtl="0">
              <a:spcBef>
                <a:spcPts val="0"/>
              </a:spcBef>
              <a:buClr>
                <a:schemeClr val="dk1"/>
              </a:buClr>
              <a:buFont typeface="Calibri"/>
              <a:buNone/>
            </a:pPr>
            <a:endParaRPr dirty="0">
              <a:solidFill>
                <a:schemeClr val="tx1"/>
              </a:solidFill>
              <a:latin typeface="Calibri" panose="020F0502020204030204" pitchFamily="34" charset="0"/>
            </a:endParaRPr>
          </a:p>
        </p:txBody>
      </p:sp>
      <p:sp>
        <p:nvSpPr>
          <p:cNvPr id="589" name="Shape 589"/>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2609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5" name="Shape 595"/>
          <p:cNvSpPr txBox="1">
            <a:spLocks noGrp="1"/>
          </p:cNvSpPr>
          <p:nvPr>
            <p:ph type="body" idx="1"/>
          </p:nvPr>
        </p:nvSpPr>
        <p:spPr>
          <a:xfrm>
            <a:off x="701041" y="4415789"/>
            <a:ext cx="5608200" cy="4833599"/>
          </a:xfrm>
          <a:prstGeom prst="rect">
            <a:avLst/>
          </a:prstGeom>
          <a:noFill/>
          <a:ln>
            <a:noFill/>
          </a:ln>
        </p:spPr>
        <p:txBody>
          <a:bodyPr lIns="93175" tIns="46550" rIns="93175" bIns="46550" anchor="t" anchorCtr="0">
            <a:noAutofit/>
          </a:bodyPr>
          <a:lstStyle/>
          <a:p>
            <a:pPr marL="285750" marR="0" lvl="0" indent="-285750" algn="l" rtl="0">
              <a:spcBef>
                <a:spcPts val="0"/>
              </a:spcBef>
              <a:buSzPct val="25000"/>
              <a:buNone/>
            </a:pPr>
            <a:r>
              <a:rPr lang="en-US" sz="1200" b="0" i="0" u="none" strike="noStrike" cap="none" baseline="0" dirty="0">
                <a:solidFill>
                  <a:schemeClr val="tx1"/>
                </a:solidFill>
                <a:latin typeface="Calibri" panose="020F0502020204030204" pitchFamily="34" charset="0"/>
                <a:ea typeface="Arial"/>
                <a:cs typeface="Arial"/>
                <a:sym typeface="Arial"/>
              </a:rPr>
              <a:t>Big Idea: The standards require procedural skill and fluency.</a:t>
            </a:r>
          </a:p>
          <a:p>
            <a:pPr marL="285750" marR="0" lvl="0" indent="-285750" algn="l" rtl="0">
              <a:spcBef>
                <a:spcPts val="0"/>
              </a:spcBef>
              <a:buNone/>
            </a:pPr>
            <a:endParaRPr sz="1200" b="0" i="0" u="none" strike="noStrike" cap="none" baseline="0" dirty="0">
              <a:solidFill>
                <a:schemeClr val="tx1"/>
              </a:solidFill>
              <a:latin typeface="Calibri" panose="020F0502020204030204" pitchFamily="34" charset="0"/>
              <a:ea typeface="Arial"/>
              <a:cs typeface="Arial"/>
              <a:sym typeface="Arial"/>
            </a:endParaRPr>
          </a:p>
          <a:p>
            <a:pPr marL="285750" marR="0" lvl="0" indent="-285750" algn="l" rtl="0">
              <a:spcBef>
                <a:spcPts val="0"/>
              </a:spcBef>
              <a:buSzPct val="25000"/>
              <a:buNone/>
            </a:pPr>
            <a:r>
              <a:rPr lang="en-US" sz="1200" b="0" i="0" u="none" strike="noStrike" cap="none" baseline="0" dirty="0">
                <a:solidFill>
                  <a:schemeClr val="tx1"/>
                </a:solidFill>
                <a:latin typeface="Calibri" panose="020F0502020204030204" pitchFamily="34" charset="0"/>
                <a:ea typeface="Arial"/>
                <a:cs typeface="Arial"/>
                <a:sym typeface="Arial"/>
              </a:rPr>
              <a:t>Talking Points:</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Arial"/>
                <a:cs typeface="Arial"/>
                <a:sym typeface="Arial"/>
              </a:rPr>
              <a:t>There are two interrelated parts of this aspect of rigor: fluency and procedural skill.  There are specific places in the standards where each is called for, and, often, developing procedural skill rests on students having fluency.  For example, to develop procedural skill with multi-digit multiplications, students need to be fluent with their multiplication facts.</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Arial"/>
                <a:cs typeface="Arial"/>
                <a:sym typeface="Arial"/>
              </a:rPr>
              <a:t>You can think of fluency in terms of being fluent in a foreign language: you don’t have to fumble or pause to remember words—it just flows.</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Arial"/>
                <a:cs typeface="Arial"/>
                <a:sym typeface="Arial"/>
              </a:rPr>
              <a:t>The standards do not require memorization absent understanding. This is the outcome of a carefully laid out learning progression. </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Arial"/>
                <a:cs typeface="Arial"/>
                <a:sym typeface="Arial"/>
              </a:rPr>
              <a:t>We can’t expect fluency to be a natural outcome without materials that specifically include support for students to develop fluency. </a:t>
            </a:r>
          </a:p>
          <a:p>
            <a:pPr marL="285750" marR="0" lvl="0" indent="-196850" algn="l" rtl="0">
              <a:spcBef>
                <a:spcPts val="0"/>
              </a:spcBef>
              <a:buClr>
                <a:schemeClr val="dk1"/>
              </a:buClr>
              <a:buFont typeface="Arial"/>
              <a:buNone/>
            </a:pPr>
            <a:endParaRPr sz="1200" b="0" i="0" u="none" strike="noStrike" cap="none" baseline="0" dirty="0">
              <a:solidFill>
                <a:schemeClr val="tx1"/>
              </a:solidFill>
              <a:latin typeface="Calibri" panose="020F0502020204030204" pitchFamily="34" charset="0"/>
              <a:ea typeface="Arial"/>
              <a:cs typeface="Arial"/>
              <a:sym typeface="Arial"/>
            </a:endParaRPr>
          </a:p>
        </p:txBody>
      </p:sp>
      <p:sp>
        <p:nvSpPr>
          <p:cNvPr id="596" name="Shape 596"/>
          <p:cNvSpPr txBox="1">
            <a:spLocks noGrp="1"/>
          </p:cNvSpPr>
          <p:nvPr>
            <p:ph type="sldNum" idx="12"/>
          </p:nvPr>
        </p:nvSpPr>
        <p:spPr>
          <a:xfrm>
            <a:off x="3970939" y="9014950"/>
            <a:ext cx="3037799" cy="279899"/>
          </a:xfrm>
          <a:prstGeom prst="rect">
            <a:avLst/>
          </a:prstGeom>
          <a:noFill/>
          <a:ln>
            <a:noFill/>
          </a:ln>
        </p:spPr>
        <p:txBody>
          <a:bodyPr lIns="93175" tIns="46550" rIns="93175" bIns="46550" anchor="b" anchorCtr="0">
            <a:noAutofit/>
          </a:bodyPr>
          <a:lstStyle/>
          <a:p>
            <a:pPr marL="0" marR="0" lvl="0" indent="0" algn="r" rtl="0">
              <a:spcBef>
                <a:spcPts val="0"/>
              </a:spcBef>
              <a:buSzPct val="25000"/>
              <a:buNone/>
            </a:pPr>
            <a:r>
              <a:rPr lang="en-US" sz="1200" b="0" i="0" u="none" strike="noStrike" cap="none" baseline="0" dirty="0">
                <a:solidFill>
                  <a:srgbClr val="000000"/>
                </a:solidFill>
                <a:latin typeface="Arial"/>
                <a:ea typeface="Arial"/>
                <a:cs typeface="Arial"/>
                <a:sym typeface="Arial"/>
              </a:rPr>
              <a:t> </a:t>
            </a:r>
          </a:p>
        </p:txBody>
      </p:sp>
    </p:spTree>
    <p:extLst>
      <p:ext uri="{BB962C8B-B14F-4D97-AF65-F5344CB8AC3E}">
        <p14:creationId xmlns:p14="http://schemas.microsoft.com/office/powerpoint/2010/main" val="74036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Share essential questions and frame</a:t>
            </a:r>
            <a:r>
              <a:rPr lang="en-US" sz="1200" baseline="0" dirty="0">
                <a:solidFill>
                  <a:schemeClr val="tx1"/>
                </a:solidFill>
                <a:latin typeface="Calibri" panose="020F0502020204030204" pitchFamily="34" charset="0"/>
                <a:ea typeface="Calibri"/>
                <a:cs typeface="Calibri"/>
                <a:sym typeface="Calibri"/>
              </a:rPr>
              <a:t> the session. </a:t>
            </a: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Font typeface="Arial"/>
              <a:buNone/>
            </a:pPr>
            <a:r>
              <a:rPr lang="en-US" sz="1200" i="1" dirty="0">
                <a:solidFill>
                  <a:schemeClr val="tx1"/>
                </a:solidFill>
                <a:latin typeface="Calibri" panose="020F0502020204030204" pitchFamily="34" charset="0"/>
                <a:ea typeface="Calibri"/>
                <a:cs typeface="Calibri"/>
                <a:sym typeface="Calibri"/>
              </a:rPr>
              <a:t>Depending on how the modules are delivered, this slide may be used to have participants</a:t>
            </a:r>
            <a:r>
              <a:rPr lang="en-US" sz="1200" i="1" baseline="0" dirty="0">
                <a:solidFill>
                  <a:schemeClr val="tx1"/>
                </a:solidFill>
                <a:latin typeface="Calibri" panose="020F0502020204030204" pitchFamily="34" charset="0"/>
                <a:ea typeface="Calibri"/>
                <a:cs typeface="Calibri"/>
                <a:sym typeface="Calibri"/>
              </a:rPr>
              <a:t> reflect on what they have learned so far, or just reviewed quickly to remind participants of the purpose of the work. </a:t>
            </a:r>
          </a:p>
          <a:p>
            <a:pPr lvl="0" rtl="0">
              <a:spcBef>
                <a:spcPts val="0"/>
              </a:spcBef>
              <a:buClr>
                <a:schemeClr val="dk1"/>
              </a:buClr>
              <a:buFont typeface="Arial"/>
              <a:buNone/>
            </a:pPr>
            <a:endParaRPr sz="1200" i="1"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panose="020F0502020204030204" pitchFamily="34" charset="0"/>
                <a:ea typeface="Calibri"/>
                <a:cs typeface="Calibri"/>
                <a:sym typeface="Calibri"/>
              </a:rPr>
              <a:t>These questions will be guiding our thinking as we work through all of the modules.  We will come back to reflect on them at the end of each module.</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panose="020F0502020204030204" pitchFamily="34" charset="0"/>
                <a:ea typeface="Calibri"/>
                <a:cs typeface="Calibri"/>
                <a:sym typeface="Calibri"/>
              </a:rPr>
              <a:t>In</a:t>
            </a:r>
            <a:r>
              <a:rPr lang="en-US" sz="1200" baseline="0" dirty="0">
                <a:solidFill>
                  <a:schemeClr val="tx1"/>
                </a:solidFill>
                <a:latin typeface="Calibri" panose="020F0502020204030204" pitchFamily="34" charset="0"/>
                <a:ea typeface="Calibri"/>
                <a:cs typeface="Calibri"/>
                <a:sym typeface="Calibri"/>
              </a:rPr>
              <a:t> the modules, we are digging into what the Standards and Shifts look like in instructional materials – the IMET is the tool to help us to do it.</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To use the tool accurately, we need to bring our knowledge and understanding of CCSS, and think about how our own understandings get applied through a new lens.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It is important to set aside personal style or preference when teaching the materials. The goal of the IMET is not to find your perfect match in terms of your own teaching style; it is a fairly legalistic and bureaucratic task on whether or not the materials reflect these high level shifts. </a:t>
            </a:r>
            <a:endParaRPr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465" name="Shape 4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47633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2" name="Shape 602"/>
          <p:cNvSpPr txBox="1">
            <a:spLocks noGrp="1"/>
          </p:cNvSpPr>
          <p:nvPr>
            <p:ph type="body" idx="1"/>
          </p:nvPr>
        </p:nvSpPr>
        <p:spPr>
          <a:xfrm>
            <a:off x="701041" y="4415791"/>
            <a:ext cx="5608200" cy="41835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tx1"/>
                </a:solidFill>
                <a:latin typeface="Calibri"/>
                <a:ea typeface="Calibri"/>
                <a:cs typeface="Calibri"/>
                <a:sym typeface="Calibri"/>
              </a:rPr>
              <a:t>Big Idea: Define the required fluencies called for by the CCSSM in grades K-6.</a:t>
            </a:r>
          </a:p>
          <a:p>
            <a:pPr marL="0" marR="0" lvl="0" indent="0" algn="l" rtl="0">
              <a:spcBef>
                <a:spcPts val="0"/>
              </a:spcBef>
              <a:buSzPct val="25000"/>
              <a:buNone/>
            </a:pPr>
            <a:endParaRPr lang="en-US" sz="1200" b="0" i="0" u="none" strike="noStrike" cap="none" baseline="0" dirty="0">
              <a:solidFill>
                <a:schemeClr val="tx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tx1"/>
                </a:solidFill>
                <a:latin typeface="Calibri"/>
                <a:ea typeface="Calibri"/>
                <a:cs typeface="Calibri"/>
                <a:sym typeface="Calibri"/>
              </a:rPr>
              <a:t>Talking Points:</a:t>
            </a:r>
          </a:p>
          <a:p>
            <a:pPr marL="171450" marR="0" lvl="0" indent="-171450" algn="l" defTabSz="914400" rtl="0" eaLnBrk="1" fontAlgn="auto" latinLnBrk="0" hangingPunct="1">
              <a:lnSpc>
                <a:spcPct val="100000"/>
              </a:lnSpc>
              <a:spcBef>
                <a:spcPts val="0"/>
              </a:spcBef>
              <a:spcAft>
                <a:spcPts val="0"/>
              </a:spcAft>
              <a:buClrTx/>
              <a:buSzPct val="25000"/>
              <a:buFont typeface="Calibri" panose="020F0502020204030204" pitchFamily="34" charset="0"/>
              <a:buChar char="-"/>
              <a:tabLst/>
              <a:defRPr/>
            </a:pPr>
            <a:r>
              <a:rPr lang="en-US" sz="1200" b="0" i="0" u="none" strike="noStrike" cap="none" baseline="0" dirty="0">
                <a:solidFill>
                  <a:schemeClr val="tx1"/>
                </a:solidFill>
                <a:latin typeface="Calibri"/>
                <a:ea typeface="Calibri"/>
                <a:cs typeface="Calibri"/>
                <a:sym typeface="Calibri"/>
              </a:rPr>
              <a:t>Fluency is defined as being fast and accurate.</a:t>
            </a:r>
          </a:p>
          <a:p>
            <a:pPr marL="171450" marR="0" lvl="0" indent="-171450" algn="l" defTabSz="914400" rtl="0" eaLnBrk="1" fontAlgn="auto" latinLnBrk="0" hangingPunct="1">
              <a:lnSpc>
                <a:spcPct val="100000"/>
              </a:lnSpc>
              <a:spcBef>
                <a:spcPts val="0"/>
              </a:spcBef>
              <a:spcAft>
                <a:spcPts val="0"/>
              </a:spcAft>
              <a:buClrTx/>
              <a:buSzPct val="25000"/>
              <a:buFont typeface="Calibri" panose="020F0502020204030204" pitchFamily="34" charset="0"/>
              <a:buChar char="-"/>
              <a:tabLst/>
              <a:defRPr/>
            </a:pPr>
            <a:r>
              <a:rPr lang="en-US" sz="1200" b="0" i="0" u="none" strike="noStrike" cap="none" baseline="0" dirty="0">
                <a:solidFill>
                  <a:schemeClr val="tx1"/>
                </a:solidFill>
                <a:latin typeface="Calibri"/>
                <a:ea typeface="Calibri"/>
                <a:cs typeface="Calibri"/>
                <a:sym typeface="Calibri"/>
              </a:rPr>
              <a:t>The Standards cite specific fluencies that are required K-6.  (This ensures that students have all the needed fluencies for doing higher-level work by the time they finish grade 6.)</a:t>
            </a:r>
          </a:p>
          <a:p>
            <a:pPr marL="171450" marR="0" lvl="0" indent="-171450" algn="l" defTabSz="914400" rtl="0" eaLnBrk="1" fontAlgn="auto" latinLnBrk="0" hangingPunct="1">
              <a:lnSpc>
                <a:spcPct val="100000"/>
              </a:lnSpc>
              <a:spcBef>
                <a:spcPts val="0"/>
              </a:spcBef>
              <a:spcAft>
                <a:spcPts val="0"/>
              </a:spcAft>
              <a:buClrTx/>
              <a:buSzPct val="25000"/>
              <a:buFont typeface="Calibri" panose="020F0502020204030204" pitchFamily="34" charset="0"/>
              <a:buChar char="-"/>
              <a:tabLst/>
              <a:defRPr/>
            </a:pPr>
            <a:r>
              <a:rPr lang="en-US" sz="1200" b="0" i="0" u="none" strike="noStrike" cap="none" baseline="0" dirty="0">
                <a:solidFill>
                  <a:schemeClr val="tx1"/>
                </a:solidFill>
                <a:latin typeface="Calibri"/>
                <a:ea typeface="Calibri"/>
                <a:cs typeface="Calibri"/>
                <a:sym typeface="Calibri"/>
              </a:rPr>
              <a:t>Fluency is different for each grade level.  Some fluencies are with paper and pencil (e.g., add/subtract within 1000 in grade 3), some by memory (e.g., add/subtract within 10 in grade 1.)  </a:t>
            </a:r>
          </a:p>
        </p:txBody>
      </p:sp>
      <p:sp>
        <p:nvSpPr>
          <p:cNvPr id="603" name="Shape 603"/>
          <p:cNvSpPr txBox="1">
            <a:spLocks noGrp="1"/>
          </p:cNvSpPr>
          <p:nvPr>
            <p:ph type="sldNum" idx="12"/>
          </p:nvPr>
        </p:nvSpPr>
        <p:spPr>
          <a:xfrm>
            <a:off x="3970939" y="8829965"/>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4284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Big Idea</a:t>
            </a:r>
            <a:r>
              <a:rPr lang="en-US" baseline="0" dirty="0"/>
              <a:t>:  Move from general information about procedural skill and fluency to the specifics of AC Metric 1B.</a:t>
            </a:r>
          </a:p>
          <a:p>
            <a:endParaRPr lang="en-US" baseline="0" dirty="0"/>
          </a:p>
          <a:p>
            <a:r>
              <a:rPr lang="en-US" baseline="0" dirty="0"/>
              <a:t>Talking Points:</a:t>
            </a:r>
          </a:p>
          <a:p>
            <a:pPr marL="171450" indent="-171450">
              <a:buFont typeface="Calibri" panose="020F0502020204030204" pitchFamily="34" charset="0"/>
              <a:buChar char="-"/>
            </a:pPr>
            <a:r>
              <a:rPr lang="en-US" baseline="0" dirty="0"/>
              <a:t>The second metric in AC 1 attends specifically to procedural skill and fluency.  &lt;Read metric.&gt;</a:t>
            </a:r>
          </a:p>
          <a:p>
            <a:pPr marL="171450" indent="-171450">
              <a:buFont typeface="Calibri" panose="020F0502020204030204" pitchFamily="34" charset="0"/>
              <a:buChar char="-"/>
            </a:pPr>
            <a:r>
              <a:rPr lang="en-US" baseline="0" dirty="0"/>
              <a:t>Like AC 1A, this metric has associated questions.  These questions are designed to help reviewers gather evidence to rate the metric.  &lt;Read questions.&gt;</a:t>
            </a:r>
          </a:p>
          <a:p>
            <a:pPr marL="171450" indent="-171450">
              <a:buFont typeface="Calibri" panose="020F0502020204030204" pitchFamily="34" charset="0"/>
              <a:buChar char="-"/>
            </a:pPr>
            <a:r>
              <a:rPr lang="en-US" baseline="0" dirty="0"/>
              <a:t>Note that the questions don’t get rated individually, only the metric.</a:t>
            </a: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21</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6947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sz="1200" dirty="0">
                <a:solidFill>
                  <a:schemeClr val="tx1"/>
                </a:solidFill>
                <a:latin typeface="Calibri" panose="020F0502020204030204" pitchFamily="34" charset="0"/>
              </a:rPr>
              <a:t>Big Idea:  Give participants an opportunity to see an example of interweaving procedural skill and conceptual understanding.</a:t>
            </a:r>
            <a:endParaRPr lang="en-US" sz="1200" baseline="0" dirty="0">
              <a:solidFill>
                <a:schemeClr val="tx1"/>
              </a:solidFill>
              <a:latin typeface="Calibri" panose="020F0502020204030204" pitchFamily="34" charset="0"/>
            </a:endParaRPr>
          </a:p>
          <a:p>
            <a:pPr>
              <a:spcBef>
                <a:spcPts val="0"/>
              </a:spcBef>
              <a:buNone/>
            </a:pPr>
            <a:endParaRPr lang="en-US" sz="1200" i="1" baseline="0" dirty="0">
              <a:solidFill>
                <a:schemeClr val="tx1"/>
              </a:solidFill>
              <a:latin typeface="Calibri" panose="020F0502020204030204" pitchFamily="34" charset="0"/>
            </a:endParaRPr>
          </a:p>
          <a:p>
            <a:pPr>
              <a:spcBef>
                <a:spcPts val="0"/>
              </a:spcBef>
              <a:buNone/>
            </a:pPr>
            <a:r>
              <a:rPr lang="en-US" sz="1200" i="0" baseline="0" dirty="0">
                <a:solidFill>
                  <a:schemeClr val="tx1"/>
                </a:solidFill>
                <a:latin typeface="Calibri" panose="020F0502020204030204" pitchFamily="34" charset="0"/>
              </a:rPr>
              <a:t>Talking Points:</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Now we are going to look at the first question used to gather evidence for AC Metric 1B: “</a:t>
            </a:r>
            <a:r>
              <a:rPr lang="en-US" sz="1200" dirty="0">
                <a:solidFill>
                  <a:schemeClr val="tx1"/>
                </a:solidFill>
                <a:latin typeface="Calibri" panose="020F0502020204030204" pitchFamily="34" charset="0"/>
                <a:ea typeface="Allerta"/>
                <a:cs typeface="Allerta"/>
                <a:sym typeface="Allerta"/>
              </a:rPr>
              <a:t>Is progress toward fluency and procedural skill interwoven with students’ developing conceptual understanding of the operations in question?”</a:t>
            </a:r>
            <a:endParaRPr lang="en-US" sz="1200" i="0" baseline="0" dirty="0">
              <a:solidFill>
                <a:schemeClr val="tx1"/>
              </a:solidFill>
              <a:latin typeface="Calibri" panose="020F0502020204030204" pitchFamily="34" charset="0"/>
              <a:ea typeface="+mn-ea"/>
              <a:cs typeface="+mn-cs"/>
              <a:sym typeface="Allerta"/>
            </a:endParaRP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We are going to revisit a chapter overview on multiplication that we looked at in the last module.</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&lt;Give participants time to review the chapter outline and discuss how they see the interplay of procedural skill with conceptual understanding. Also, have participants go to p. 20 and read suggestions for standards&gt; </a:t>
            </a:r>
            <a:r>
              <a:rPr lang="en-US" sz="1200" b="1" i="0" baseline="0" dirty="0">
                <a:solidFill>
                  <a:schemeClr val="tx1"/>
                </a:solidFill>
                <a:latin typeface="Calibri" panose="020F0502020204030204" pitchFamily="34" charset="0"/>
              </a:rPr>
              <a:t>&lt;5 minutes&gt;</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You can see from the chapter titles that there is work in this chapter both on developing conceptual understanding (building from grade 3 area models and arrays, bringing in place value) with procedural skill towards the end of the chapter where students will be able to apply this understanding to practicing procedural skill.</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Although the grade 4 standards do not require fluency with multi-digit multiplication (that comes up in 5. NBT.B.5), this shows how the work of grade 4 is to move students toward fluency by incorporating both understanding and skill. Good materials must invest in developing fluency before the standards require it.</a:t>
            </a:r>
          </a:p>
          <a:p>
            <a:pPr marL="171450" indent="-171450">
              <a:spcBef>
                <a:spcPts val="0"/>
              </a:spcBef>
              <a:buFont typeface="Calibri" panose="020F0502020204030204" pitchFamily="34" charset="0"/>
              <a:buChar char="-"/>
            </a:pPr>
            <a:r>
              <a:rPr lang="en-US" baseline="0" dirty="0">
                <a:solidFill>
                  <a:schemeClr val="tx1"/>
                </a:solidFill>
                <a:latin typeface="Calibri" panose="020F0502020204030204" pitchFamily="34" charset="0"/>
              </a:rPr>
              <a:t>Note: As with all of our examples, just looking at the lesson titles of one chapter doesn’t mean that these materials would meet the metric.  Reviewers need to look at these lessons and other materials to gather evidence that will allow them to make a holistic decision about the materials for each metric. </a:t>
            </a:r>
            <a:endParaRPr lang="en-US" dirty="0">
              <a:solidFill>
                <a:schemeClr val="tx1"/>
              </a:solidFill>
              <a:latin typeface="Calibri" panose="020F0502020204030204" pitchFamily="34" charset="0"/>
            </a:endParaRPr>
          </a:p>
          <a:p>
            <a:pPr marL="171450" indent="-171450">
              <a:spcBef>
                <a:spcPts val="0"/>
              </a:spcBef>
              <a:buFontTx/>
              <a:buChar char="-"/>
            </a:pPr>
            <a:endParaRPr lang="en-US" sz="1200" i="0" baseline="0"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610" name="Shape 6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0318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sz="1200" dirty="0">
                <a:solidFill>
                  <a:schemeClr val="tx1"/>
                </a:solidFill>
                <a:latin typeface="Calibri" panose="020F0502020204030204" pitchFamily="34" charset="0"/>
              </a:rPr>
              <a:t>Big Idea:  Give participants an opportunity to see a variety of ways</a:t>
            </a:r>
            <a:r>
              <a:rPr lang="en-US" sz="1200" baseline="0" dirty="0">
                <a:solidFill>
                  <a:schemeClr val="tx1"/>
                </a:solidFill>
                <a:latin typeface="Calibri" panose="020F0502020204030204" pitchFamily="34" charset="0"/>
              </a:rPr>
              <a:t> to provide practice toward attainment of fluency standards.</a:t>
            </a:r>
          </a:p>
          <a:p>
            <a:pPr>
              <a:spcBef>
                <a:spcPts val="0"/>
              </a:spcBef>
              <a:buNone/>
            </a:pPr>
            <a:endParaRPr lang="en-US" sz="1200" i="1" baseline="0" dirty="0">
              <a:solidFill>
                <a:schemeClr val="tx1"/>
              </a:solidFill>
              <a:latin typeface="Calibri" panose="020F0502020204030204" pitchFamily="34" charset="0"/>
            </a:endParaRPr>
          </a:p>
          <a:p>
            <a:pPr>
              <a:spcBef>
                <a:spcPts val="0"/>
              </a:spcBef>
              <a:buNone/>
            </a:pPr>
            <a:r>
              <a:rPr lang="en-US" sz="1200" i="0" baseline="0" dirty="0">
                <a:solidFill>
                  <a:schemeClr val="tx1"/>
                </a:solidFill>
                <a:latin typeface="Calibri" panose="020F0502020204030204" pitchFamily="34" charset="0"/>
              </a:rPr>
              <a:t>Talking Points:</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Now we are going to look at the second question used to gather evidence for AC Metric 1B: “</a:t>
            </a:r>
            <a:r>
              <a:rPr lang="en-US" sz="1200" dirty="0">
                <a:solidFill>
                  <a:schemeClr val="tx1"/>
                </a:solidFill>
                <a:latin typeface="Calibri" panose="020F0502020204030204" pitchFamily="34" charset="0"/>
                <a:ea typeface="Allerta"/>
                <a:cs typeface="Allerta"/>
                <a:sym typeface="Allerta"/>
              </a:rPr>
              <a:t>Do the materials in grades K–6 provide repeated practice toward attainment of fluency Standards?”  Since there are only</a:t>
            </a:r>
            <a:r>
              <a:rPr lang="en-US" sz="1200" baseline="0" dirty="0">
                <a:solidFill>
                  <a:schemeClr val="tx1"/>
                </a:solidFill>
                <a:latin typeface="Calibri" panose="020F0502020204030204" pitchFamily="34" charset="0"/>
                <a:ea typeface="Allerta"/>
                <a:cs typeface="Allerta"/>
                <a:sym typeface="Allerta"/>
              </a:rPr>
              <a:t> requirements for fluency in K-6, this question will not be used in reviews of grade 7 and 8 materials.</a:t>
            </a:r>
            <a:endParaRPr lang="en-US" sz="1200" i="0" baseline="0" dirty="0">
              <a:solidFill>
                <a:schemeClr val="tx1"/>
              </a:solidFill>
              <a:latin typeface="Calibri" panose="020F0502020204030204" pitchFamily="34" charset="0"/>
              <a:ea typeface="+mn-ea"/>
              <a:cs typeface="+mn-cs"/>
              <a:sym typeface="Allerta"/>
            </a:endParaRP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Developing fluency takes time and attention in classrooms and this practice can take a variety of forms depending on the grade level and needs of the learners.  Often, we only think of fluency practice as timed tests.  However, just doing timed tests doesn’t allow students to develop fluency.  Therefore, materials need repeated </a:t>
            </a:r>
            <a:r>
              <a:rPr lang="en-US" sz="1200" b="1" i="0" baseline="0" dirty="0">
                <a:solidFill>
                  <a:schemeClr val="tx1"/>
                </a:solidFill>
                <a:latin typeface="Calibri" panose="020F0502020204030204" pitchFamily="34" charset="0"/>
              </a:rPr>
              <a:t>practice.  </a:t>
            </a:r>
          </a:p>
          <a:p>
            <a:pPr marL="171450" indent="-171450">
              <a:spcBef>
                <a:spcPts val="0"/>
              </a:spcBef>
              <a:buFont typeface="Calibri" panose="020F0502020204030204" pitchFamily="34" charset="0"/>
              <a:buChar char="-"/>
            </a:pPr>
            <a:r>
              <a:rPr lang="en-US" sz="1200" b="0" i="0" baseline="0" dirty="0">
                <a:solidFill>
                  <a:schemeClr val="tx1"/>
                </a:solidFill>
                <a:latin typeface="Calibri" panose="020F0502020204030204" pitchFamily="34" charset="0"/>
              </a:rPr>
              <a:t>Throughout the year, we want to see different forms of repeated practice.</a:t>
            </a:r>
          </a:p>
          <a:p>
            <a:pPr marL="171450" indent="-171450">
              <a:spcBef>
                <a:spcPts val="0"/>
              </a:spcBef>
              <a:buFont typeface="Calibri" panose="020F0502020204030204" pitchFamily="34" charset="0"/>
              <a:buChar char="-"/>
            </a:pPr>
            <a:r>
              <a:rPr lang="en-US" sz="1200" i="0" baseline="0" dirty="0">
                <a:solidFill>
                  <a:schemeClr val="tx1"/>
                </a:solidFill>
                <a:latin typeface="Calibri" panose="020F0502020204030204" pitchFamily="34" charset="0"/>
              </a:rPr>
              <a:t>&lt;Click through the examples and allow participants a chance to look at them and discuss the variety of types of practice that are shown.&gt; </a:t>
            </a:r>
            <a:r>
              <a:rPr lang="en-US" sz="1200" b="1" i="0" baseline="0" dirty="0">
                <a:solidFill>
                  <a:schemeClr val="tx1"/>
                </a:solidFill>
                <a:latin typeface="Calibri" panose="020F0502020204030204" pitchFamily="34" charset="0"/>
              </a:rPr>
              <a:t>&lt;2 minutes&gt;</a:t>
            </a:r>
            <a:endParaRPr lang="en-US" sz="1200" b="0" i="0" baseline="0" dirty="0">
              <a:solidFill>
                <a:schemeClr val="tx1"/>
              </a:solidFill>
              <a:latin typeface="Calibri" panose="020F0502020204030204" pitchFamily="34" charset="0"/>
            </a:endParaRPr>
          </a:p>
          <a:p>
            <a:pPr marL="171450" indent="-171450">
              <a:spcBef>
                <a:spcPts val="0"/>
              </a:spcBef>
              <a:buFont typeface="Calibri" panose="020F0502020204030204" pitchFamily="34" charset="0"/>
              <a:buChar char="-"/>
            </a:pPr>
            <a:r>
              <a:rPr lang="en-US" baseline="0" dirty="0">
                <a:solidFill>
                  <a:schemeClr val="tx1"/>
                </a:solidFill>
                <a:latin typeface="Calibri" panose="020F0502020204030204" pitchFamily="34" charset="0"/>
              </a:rPr>
              <a:t>Note:  Just like with all of our examples, just having one of these activities in a book doesn’t mean that these materials would meet the metric.  Reviewers need to look carefully at multiple points in the materials to gather evidence that will allow them to make a holistic decision about the materials for each metric.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solidFill>
                <a:schemeClr val="tx1"/>
              </a:solidFill>
              <a:latin typeface="Calibri" panose="020F0502020204030204" pitchFamily="34" charset="0"/>
            </a:endParaRPr>
          </a:p>
          <a:p>
            <a:pPr marL="171450" indent="-171450">
              <a:spcBef>
                <a:spcPts val="0"/>
              </a:spcBef>
              <a:buFontTx/>
              <a:buChar char="-"/>
            </a:pPr>
            <a:endParaRPr lang="en-US" sz="1200" i="0" baseline="0" dirty="0">
              <a:solidFill>
                <a:schemeClr val="tx1"/>
              </a:solidFill>
              <a:latin typeface="Calibri" panose="020F0502020204030204" pitchFamily="34" charset="0"/>
            </a:endParaRPr>
          </a:p>
          <a:p>
            <a:pPr>
              <a:spcBef>
                <a:spcPts val="0"/>
              </a:spcBef>
              <a:buNone/>
            </a:pPr>
            <a:endParaRPr lang="en-US"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619" name="Shape 6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9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1" name="Shape 631"/>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solidFill>
                  <a:schemeClr val="tx1"/>
                </a:solidFill>
                <a:latin typeface="Calibri" panose="020F0502020204030204" pitchFamily="34" charset="0"/>
              </a:rPr>
              <a:t>Big Idea</a:t>
            </a:r>
            <a:r>
              <a:rPr lang="en-US" baseline="0" dirty="0">
                <a:solidFill>
                  <a:schemeClr val="tx1"/>
                </a:solidFill>
                <a:latin typeface="Calibri" panose="020F0502020204030204" pitchFamily="34" charset="0"/>
              </a:rPr>
              <a:t>:  Give participants an opportunity to review a full lesson against AC Metric 1B. </a:t>
            </a:r>
            <a:endParaRPr lang="en-US" b="1" baseline="0" dirty="0">
              <a:solidFill>
                <a:schemeClr val="tx1"/>
              </a:solidFill>
              <a:latin typeface="Calibri" panose="020F0502020204030204" pitchFamily="34" charset="0"/>
            </a:endParaRPr>
          </a:p>
          <a:p>
            <a:pPr>
              <a:spcBef>
                <a:spcPts val="0"/>
              </a:spcBef>
              <a:buNone/>
            </a:pPr>
            <a:endParaRPr lang="en-US" baseline="0" dirty="0">
              <a:solidFill>
                <a:schemeClr val="tx1"/>
              </a:solidFill>
              <a:latin typeface="Calibri" panose="020F0502020204030204" pitchFamily="34" charset="0"/>
            </a:endParaRPr>
          </a:p>
          <a:p>
            <a:pPr>
              <a:spcBef>
                <a:spcPts val="0"/>
              </a:spcBef>
              <a:buNone/>
            </a:pPr>
            <a:r>
              <a:rPr lang="en-US" baseline="0" dirty="0">
                <a:solidFill>
                  <a:schemeClr val="tx1"/>
                </a:solidFill>
                <a:latin typeface="Calibri" panose="020F0502020204030204" pitchFamily="34" charset="0"/>
              </a:rPr>
              <a:t>Talking Points: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As we’ve talked about, it’s impossible to rate materials based on a single problem, lesson, or even unit.  That being said, we want to give you an opportunity to look more holistically at materials against this metric.</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You are going to review a lesson and gather as much evidence as you can against AC Metric 1B, using the questions under the metric.</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Although you won’t be able to give a rating, give a gut check about whether you think this series would receive 0, 1, or 2 points for this criterion, assuming that this lesson was typical of their approach to conceptual understanding.  </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Also note what else you would need to look at to determine your rating or specific questions you have about these materials.</a:t>
            </a:r>
          </a:p>
          <a:p>
            <a:pPr marL="171450" lvl="0" indent="-171450" rtl="0">
              <a:spcBef>
                <a:spcPts val="0"/>
              </a:spcBef>
              <a:buClr>
                <a:schemeClr val="dk1"/>
              </a:buClr>
              <a:buSzPct val="25000"/>
              <a:buFont typeface="Calibri" panose="020F0502020204030204" pitchFamily="34" charset="0"/>
              <a:buChar char="-"/>
            </a:pPr>
            <a:r>
              <a:rPr lang="en-US" baseline="0" dirty="0">
                <a:solidFill>
                  <a:schemeClr val="tx1"/>
                </a:solidFill>
                <a:latin typeface="Calibri" panose="020F0502020204030204" pitchFamily="34" charset="0"/>
              </a:rPr>
              <a:t>&lt;Give participants time to review the lesson and discuss evidence for each questions.&gt; </a:t>
            </a:r>
            <a:r>
              <a:rPr lang="en-US" b="1" baseline="0" dirty="0">
                <a:solidFill>
                  <a:schemeClr val="tx1"/>
                </a:solidFill>
                <a:latin typeface="Calibri" panose="020F0502020204030204" pitchFamily="34" charset="0"/>
              </a:rPr>
              <a:t>&lt;10-15 minutes&gt;</a:t>
            </a:r>
          </a:p>
          <a:p>
            <a:pPr marL="171450" lvl="0" indent="-171450" rtl="0">
              <a:spcBef>
                <a:spcPts val="0"/>
              </a:spcBef>
              <a:buClr>
                <a:schemeClr val="dk1"/>
              </a:buClr>
              <a:buSzPct val="25000"/>
              <a:buFont typeface="Calibri" panose="020F0502020204030204" pitchFamily="34" charset="0"/>
              <a:buChar char="-"/>
            </a:pPr>
            <a:r>
              <a:rPr lang="en-US" b="0" baseline="0" dirty="0">
                <a:solidFill>
                  <a:schemeClr val="tx1"/>
                </a:solidFill>
                <a:latin typeface="Calibri" panose="020F0502020204030204" pitchFamily="34" charset="0"/>
              </a:rPr>
              <a:t>This lesson provides a strong example of how materials can interweave conceptual understanding with developing procedural skill and fluency.  The use of place value blocks builds on conceptual understanding of addition that students developed in grades 1-3.  In the lesson, the materials connect the models to the standard algorithm which students use to fluently add multi-digit numbers in grade 4.</a:t>
            </a:r>
          </a:p>
          <a:p>
            <a:pPr marL="171450" lvl="0" indent="-171450" rtl="0">
              <a:spcBef>
                <a:spcPts val="0"/>
              </a:spcBef>
              <a:buClr>
                <a:schemeClr val="dk1"/>
              </a:buClr>
              <a:buSzPct val="25000"/>
              <a:buFont typeface="Calibri" panose="020F0502020204030204" pitchFamily="34" charset="0"/>
              <a:buChar char="-"/>
            </a:pPr>
            <a:r>
              <a:rPr lang="en-US" b="0" baseline="0" dirty="0">
                <a:solidFill>
                  <a:schemeClr val="tx1"/>
                </a:solidFill>
                <a:latin typeface="Calibri" panose="020F0502020204030204" pitchFamily="34" charset="0"/>
              </a:rPr>
              <a:t>The practice worksheets that are provided allow students to have practice using the standard algorithm to develop that skill.</a:t>
            </a:r>
          </a:p>
          <a:p>
            <a:pPr marL="171450" lvl="0" indent="-171450" rtl="0">
              <a:spcBef>
                <a:spcPts val="0"/>
              </a:spcBef>
              <a:buClr>
                <a:schemeClr val="dk1"/>
              </a:buClr>
              <a:buSzPct val="25000"/>
              <a:buFont typeface="Calibri" panose="020F0502020204030204" pitchFamily="34" charset="0"/>
              <a:buChar char="-"/>
            </a:pPr>
            <a:r>
              <a:rPr lang="en-US" b="0" baseline="0" dirty="0">
                <a:solidFill>
                  <a:schemeClr val="tx1"/>
                </a:solidFill>
                <a:latin typeface="Calibri" panose="020F0502020204030204" pitchFamily="34" charset="0"/>
              </a:rPr>
              <a:t>Note: It is not possible to evaluate whether these materials provide repeated practice with fluency over the course of the year based on this lesson excerpt.</a:t>
            </a:r>
          </a:p>
          <a:p>
            <a:pPr marL="171450" lvl="0" indent="-171450" rtl="0">
              <a:spcBef>
                <a:spcPts val="0"/>
              </a:spcBef>
              <a:buClr>
                <a:schemeClr val="dk1"/>
              </a:buClr>
              <a:buSzPct val="25000"/>
              <a:buFontTx/>
              <a:buChar char="-"/>
            </a:pPr>
            <a:endParaRPr lang="en-US" b="1" baseline="0" dirty="0">
              <a:solidFill>
                <a:schemeClr val="tx1"/>
              </a:solidFill>
              <a:latin typeface="Calibri" panose="020F0502020204030204" pitchFamily="34" charset="0"/>
            </a:endParaRPr>
          </a:p>
          <a:p>
            <a:pPr>
              <a:spcBef>
                <a:spcPts val="0"/>
              </a:spcBef>
              <a:buNone/>
            </a:pPr>
            <a:endParaRPr lang="en-US" baseline="0"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632" name="Shape 632"/>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3368764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2" name="Shape 632"/>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Introduce the Alignment Criterion Metric 1C which relates to application.</a:t>
            </a:r>
            <a:endParaRPr lang="en-US" sz="1200" baseline="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panose="020F0502020204030204" pitchFamily="34" charset="0"/>
                <a:ea typeface="Calibri"/>
                <a:cs typeface="Calibri"/>
                <a:sym typeface="Calibri"/>
              </a:rPr>
              <a:t>We will be taking a look at the last metric in AC 1 which specifically focuses on application</a:t>
            </a:r>
            <a:r>
              <a:rPr lang="en-US" sz="1200" baseline="0" dirty="0">
                <a:solidFill>
                  <a:schemeClr val="tx1"/>
                </a:solidFill>
                <a:latin typeface="Calibri" panose="020F0502020204030204" pitchFamily="34" charset="0"/>
                <a:ea typeface="Calibri"/>
                <a:cs typeface="Calibri"/>
                <a:sym typeface="Calibri"/>
              </a:rPr>
              <a:t>.</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This metric includes three questions to help reviewers find evidence and rate the metric.</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Before we get into all of the nuances of the metric, we are going to get more into what exactly the Standards require in terms of application.</a:t>
            </a:r>
          </a:p>
          <a:p>
            <a:pPr marL="0" marR="0" lvl="0" indent="0" algn="l" rtl="0">
              <a:spcBef>
                <a:spcPts val="0"/>
              </a:spcBef>
              <a:buClr>
                <a:schemeClr val="dk1"/>
              </a:buClr>
              <a:buFont typeface="Calibri"/>
              <a:buNone/>
            </a:pPr>
            <a:endParaRPr lang="en-US" dirty="0">
              <a:solidFill>
                <a:schemeClr val="tx1"/>
              </a:solidFill>
              <a:latin typeface="Calibri" panose="020F0502020204030204" pitchFamily="34" charset="0"/>
            </a:endParaRPr>
          </a:p>
          <a:p>
            <a:pPr marL="0" marR="0" lvl="0" indent="0" algn="l" rtl="0">
              <a:spcBef>
                <a:spcPts val="0"/>
              </a:spcBef>
              <a:buClr>
                <a:schemeClr val="dk1"/>
              </a:buClr>
              <a:buFont typeface="Calibri"/>
              <a:buNone/>
            </a:pPr>
            <a:endParaRPr dirty="0">
              <a:solidFill>
                <a:schemeClr val="tx1"/>
              </a:solidFill>
              <a:latin typeface="Calibri" panose="020F0502020204030204" pitchFamily="34" charset="0"/>
            </a:endParaRPr>
          </a:p>
        </p:txBody>
      </p:sp>
      <p:sp>
        <p:nvSpPr>
          <p:cNvPr id="633" name="Shape 633"/>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712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9" name="Shape 639"/>
          <p:cNvSpPr txBox="1">
            <a:spLocks noGrp="1"/>
          </p:cNvSpPr>
          <p:nvPr>
            <p:ph type="body" idx="1"/>
          </p:nvPr>
        </p:nvSpPr>
        <p:spPr>
          <a:xfrm>
            <a:off x="701041" y="4415791"/>
            <a:ext cx="5608200" cy="5886899"/>
          </a:xfrm>
          <a:prstGeom prst="rect">
            <a:avLst/>
          </a:prstGeom>
          <a:noFill/>
          <a:ln>
            <a:noFill/>
          </a:ln>
        </p:spPr>
        <p:txBody>
          <a:bodyPr lIns="93175" tIns="46550" rIns="93175" bIns="46550" anchor="t" anchorCtr="0">
            <a:noAutofit/>
          </a:bodyPr>
          <a:lstStyle/>
          <a:p>
            <a:pPr marL="285750" marR="0" lvl="0" indent="-285750" algn="l" rtl="0">
              <a:spcBef>
                <a:spcPts val="0"/>
              </a:spcBef>
              <a:buSzPct val="25000"/>
              <a:buNone/>
            </a:pPr>
            <a:r>
              <a:rPr lang="en-US" sz="1200" b="0" i="0" u="none" strike="noStrike" cap="none" baseline="0" dirty="0">
                <a:solidFill>
                  <a:schemeClr val="tx1"/>
                </a:solidFill>
                <a:latin typeface="Calibri" panose="020F0502020204030204" pitchFamily="34" charset="0"/>
                <a:ea typeface="Arial"/>
                <a:cs typeface="Arial"/>
                <a:sym typeface="Arial"/>
              </a:rPr>
              <a:t>Big Idea:  Explain application as it relates to the CCSSM.</a:t>
            </a:r>
          </a:p>
          <a:p>
            <a:pPr marL="285750" marR="0" lvl="0" indent="-285750" algn="l" rtl="0">
              <a:spcBef>
                <a:spcPts val="0"/>
              </a:spcBef>
              <a:buNone/>
            </a:pPr>
            <a:endParaRPr sz="1200" b="0" i="0" u="none" strike="noStrike" cap="none" baseline="0" dirty="0">
              <a:solidFill>
                <a:schemeClr val="tx1"/>
              </a:solidFill>
              <a:latin typeface="Calibri" panose="020F0502020204030204" pitchFamily="34" charset="0"/>
              <a:ea typeface="Arial"/>
              <a:cs typeface="Arial"/>
              <a:sym typeface="Arial"/>
            </a:endParaRPr>
          </a:p>
          <a:p>
            <a:pPr marL="285750" marR="0" lvl="0" indent="-285750" algn="l" rtl="0">
              <a:spcBef>
                <a:spcPts val="0"/>
              </a:spcBef>
              <a:buSzPct val="25000"/>
              <a:buNone/>
            </a:pPr>
            <a:r>
              <a:rPr lang="en-US" sz="1200" b="0" i="0" u="none" strike="noStrike" cap="none" baseline="0" dirty="0">
                <a:solidFill>
                  <a:schemeClr val="tx1"/>
                </a:solidFill>
                <a:latin typeface="Calibri" panose="020F0502020204030204" pitchFamily="34" charset="0"/>
                <a:ea typeface="Arial"/>
                <a:cs typeface="Arial"/>
                <a:sym typeface="Arial"/>
              </a:rPr>
              <a:t>Talking Points:</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Arial"/>
                <a:cs typeface="Arial"/>
                <a:sym typeface="Arial"/>
              </a:rPr>
              <a:t>Using mathematics in problem solving contexts is the third aspect of rigor that must be present in instructional materials.</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Arial"/>
                <a:cs typeface="Arial"/>
                <a:sym typeface="Arial"/>
              </a:rPr>
              <a:t>This is the “why we learn math” piece. We learn it so we can apply it in situations that require mathematical knowledge. There are requirements for application all the way throughout the grades in the CCSS.  </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Arial"/>
                <a:cs typeface="Arial"/>
                <a:sym typeface="Arial"/>
              </a:rPr>
              <a:t>It is important to note that this is not always indicated by the word “apply” appearing in a standard.  For example, 4.NF.C.4  is </a:t>
            </a:r>
            <a:r>
              <a:rPr lang="en-US" sz="1200" b="0" i="1" u="none" strike="noStrike" kern="1200" baseline="0" dirty="0">
                <a:solidFill>
                  <a:schemeClr val="tx1"/>
                </a:solidFill>
                <a:latin typeface="Calibri" panose="020F0502020204030204" pitchFamily="34" charset="0"/>
                <a:ea typeface="+mn-ea"/>
                <a:cs typeface="+mn-cs"/>
              </a:rPr>
              <a:t>Apply and extend previous understandings of multiplication to multiply a fraction by a whole number.</a:t>
            </a:r>
            <a:r>
              <a:rPr lang="en-US" sz="1200" b="0" i="0" u="none" strike="noStrike" kern="1200" baseline="0" dirty="0">
                <a:solidFill>
                  <a:schemeClr val="tx1"/>
                </a:solidFill>
                <a:latin typeface="Calibri" panose="020F0502020204030204" pitchFamily="34" charset="0"/>
                <a:ea typeface="+mn-ea"/>
                <a:cs typeface="+mn-cs"/>
              </a:rPr>
              <a:t>  Because this standard in not talking about applying the understanding to real-world problems, it wouldn’t be considered Application.  On the other hand, the sub-standard </a:t>
            </a:r>
            <a:r>
              <a:rPr lang="en-US" sz="1200" b="0" i="1" u="none" strike="noStrike" kern="1200" baseline="0" dirty="0">
                <a:solidFill>
                  <a:schemeClr val="tx1"/>
                </a:solidFill>
                <a:latin typeface="Calibri" panose="020F0502020204030204" pitchFamily="34" charset="0"/>
                <a:ea typeface="+mn-ea"/>
                <a:cs typeface="+mn-cs"/>
              </a:rPr>
              <a:t>4.NF.C.4c  Solve word problems involving multiplication of a fraction by a whole number, e.g., by using visual fraction models and equations to represent the problem</a:t>
            </a:r>
            <a:r>
              <a:rPr lang="en-US" sz="1200" b="0" i="0" u="none" strike="noStrike" kern="1200" baseline="0" dirty="0">
                <a:solidFill>
                  <a:schemeClr val="tx1"/>
                </a:solidFill>
                <a:latin typeface="Calibri" panose="020F0502020204030204" pitchFamily="34" charset="0"/>
                <a:ea typeface="+mn-ea"/>
                <a:cs typeface="+mn-cs"/>
              </a:rPr>
              <a:t>,  is targeting Application</a:t>
            </a:r>
            <a:endParaRPr lang="en-US" sz="1200" b="0" i="0" u="none" strike="noStrike" kern="1200" cap="none" baseline="0" dirty="0">
              <a:solidFill>
                <a:schemeClr val="tx1"/>
              </a:solidFill>
              <a:latin typeface="Calibri" panose="020F0502020204030204" pitchFamily="34" charset="0"/>
              <a:ea typeface="+mn-ea"/>
              <a:cs typeface="Arial"/>
              <a:sym typeface="Arial"/>
            </a:endParaRP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Arial"/>
                <a:cs typeface="Arial"/>
                <a:sym typeface="Arial"/>
              </a:rPr>
              <a:t>The Standards also acknowledge there is a progression of complexity that students should be tackling in application problems that increases as the grades go up.  So students in Kindergarten and grade 1 are working with basic single-step problems with addition and subtraction.  Students in grade 2 work with two-step problems.  In grade 3, students begin working with multi-step problems that grow in complexity through grade 8.</a:t>
            </a:r>
          </a:p>
          <a:p>
            <a:pPr marL="171450" marR="0" lvl="0" indent="-171450" algn="l" rtl="0">
              <a:spcBef>
                <a:spcPts val="0"/>
              </a:spcBef>
              <a:buSzPct val="25000"/>
              <a:buFont typeface="Calibri" panose="020F0502020204030204" pitchFamily="34" charset="0"/>
              <a:buChar char="-"/>
            </a:pPr>
            <a:r>
              <a:rPr lang="en-US" sz="1200" kern="1200" dirty="0">
                <a:solidFill>
                  <a:schemeClr val="tx1"/>
                </a:solidFill>
                <a:latin typeface="Calibri" panose="020F0502020204030204" pitchFamily="34" charset="0"/>
                <a:ea typeface="+mn-ea"/>
                <a:cs typeface="+mn-cs"/>
              </a:rPr>
              <a:t>Application problems often provide an opportunity for students to make connections across clusters or domains in order to solve the problems.</a:t>
            </a:r>
          </a:p>
          <a:p>
            <a:pPr marL="285750" marR="0" lvl="0" indent="-285750" algn="l" rtl="0">
              <a:spcBef>
                <a:spcPts val="0"/>
              </a:spcBef>
              <a:buSzPct val="25000"/>
              <a:buFontTx/>
              <a:buChar char="-"/>
            </a:pPr>
            <a:endParaRPr lang="en-US" sz="1200" b="0" i="0" u="none" strike="noStrike" cap="none" baseline="0" dirty="0">
              <a:solidFill>
                <a:schemeClr val="tx1"/>
              </a:solidFill>
              <a:latin typeface="Calibri" panose="020F0502020204030204" pitchFamily="34" charset="0"/>
              <a:ea typeface="Arial"/>
              <a:cs typeface="Arial"/>
              <a:sym typeface="Arial"/>
            </a:endParaRPr>
          </a:p>
          <a:p>
            <a:pPr marL="285750" marR="0" lvl="0" indent="-196850" algn="l" rtl="0">
              <a:spcBef>
                <a:spcPts val="0"/>
              </a:spcBef>
              <a:buClr>
                <a:schemeClr val="dk1"/>
              </a:buClr>
              <a:buFont typeface="Arial"/>
              <a:buNone/>
            </a:pPr>
            <a:endParaRPr sz="1200" b="0" i="0" u="none" strike="noStrike" cap="none" baseline="0" dirty="0">
              <a:solidFill>
                <a:schemeClr val="tx1"/>
              </a:solidFill>
              <a:latin typeface="Calibri" panose="020F0502020204030204" pitchFamily="34" charset="0"/>
              <a:ea typeface="Arial"/>
              <a:cs typeface="Arial"/>
              <a:sym typeface="Arial"/>
            </a:endParaRPr>
          </a:p>
        </p:txBody>
      </p:sp>
      <p:sp>
        <p:nvSpPr>
          <p:cNvPr id="640" name="Shape 640"/>
          <p:cNvSpPr txBox="1">
            <a:spLocks noGrp="1"/>
          </p:cNvSpPr>
          <p:nvPr>
            <p:ph type="sldNum" idx="12"/>
          </p:nvPr>
        </p:nvSpPr>
        <p:spPr>
          <a:xfrm>
            <a:off x="3970939" y="9014950"/>
            <a:ext cx="3037799" cy="279899"/>
          </a:xfrm>
          <a:prstGeom prst="rect">
            <a:avLst/>
          </a:prstGeom>
          <a:noFill/>
          <a:ln>
            <a:noFill/>
          </a:ln>
        </p:spPr>
        <p:txBody>
          <a:bodyPr lIns="93175" tIns="46550" rIns="93175" bIns="46550" anchor="b" anchorCtr="0">
            <a:noAutofit/>
          </a:bodyPr>
          <a:lstStyle/>
          <a:p>
            <a:pPr marL="0" marR="0" lvl="0" indent="0" algn="r" rtl="0">
              <a:spcBef>
                <a:spcPts val="0"/>
              </a:spcBef>
              <a:buSzPct val="25000"/>
              <a:buNone/>
            </a:pPr>
            <a:r>
              <a:rPr lang="en-US" sz="1200" b="0" i="0" u="none" strike="noStrike" cap="none" baseline="0" dirty="0">
                <a:solidFill>
                  <a:srgbClr val="000000"/>
                </a:solidFill>
                <a:latin typeface="Arial"/>
                <a:ea typeface="Arial"/>
                <a:cs typeface="Arial"/>
                <a:sym typeface="Arial"/>
              </a:rPr>
              <a:t> </a:t>
            </a:r>
          </a:p>
        </p:txBody>
      </p:sp>
    </p:spTree>
    <p:extLst>
      <p:ext uri="{BB962C8B-B14F-4D97-AF65-F5344CB8AC3E}">
        <p14:creationId xmlns:p14="http://schemas.microsoft.com/office/powerpoint/2010/main" val="2454770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Big Idea</a:t>
            </a:r>
            <a:r>
              <a:rPr lang="en-US" baseline="0" dirty="0"/>
              <a:t>:  Move from general information about application to the specifics of AC Metric 1C.</a:t>
            </a:r>
          </a:p>
          <a:p>
            <a:endParaRPr lang="en-US" baseline="0" dirty="0"/>
          </a:p>
          <a:p>
            <a:r>
              <a:rPr lang="en-US" baseline="0" dirty="0"/>
              <a:t>Talking Points:</a:t>
            </a:r>
          </a:p>
          <a:p>
            <a:pPr marL="171450" indent="-171450">
              <a:buFont typeface="Calibri" panose="020F0502020204030204" pitchFamily="34" charset="0"/>
              <a:buChar char="-"/>
            </a:pPr>
            <a:r>
              <a:rPr lang="en-US" baseline="0" dirty="0"/>
              <a:t>The third metric in AC 1 attends specifically to application.  &lt;Read metric.&gt;</a:t>
            </a:r>
          </a:p>
          <a:p>
            <a:pPr marL="171450" indent="-171450">
              <a:buFont typeface="Calibri" panose="020F0502020204030204" pitchFamily="34" charset="0"/>
              <a:buChar char="-"/>
            </a:pPr>
            <a:r>
              <a:rPr lang="en-US" baseline="0" dirty="0"/>
              <a:t>Like the other metrics in AC 1, this metric has associated questions&lt;Read questions.&gt; Note that once again the questions don’t get rated individually, only the metric.</a:t>
            </a:r>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27</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579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sz="1200" dirty="0">
                <a:latin typeface="Calibri" panose="020F0502020204030204" pitchFamily="34" charset="0"/>
              </a:rPr>
              <a:t>Big Idea:  Give participants an opportunity to see contrasting examples of contextual problems that engage students in the work of the grade.</a:t>
            </a:r>
            <a:endParaRPr lang="en-US" sz="1200" i="1" baseline="0" dirty="0">
              <a:latin typeface="Calibri" panose="020F0502020204030204" pitchFamily="34" charset="0"/>
            </a:endParaRPr>
          </a:p>
          <a:p>
            <a:pPr>
              <a:spcBef>
                <a:spcPts val="0"/>
              </a:spcBef>
              <a:buNone/>
            </a:pPr>
            <a:endParaRPr lang="en-US" sz="1200" i="0" baseline="0" dirty="0">
              <a:latin typeface="Calibri" panose="020F0502020204030204" pitchFamily="34" charset="0"/>
            </a:endParaRPr>
          </a:p>
          <a:p>
            <a:pPr>
              <a:spcBef>
                <a:spcPts val="0"/>
              </a:spcBef>
              <a:buNone/>
            </a:pPr>
            <a:r>
              <a:rPr lang="en-US" sz="1200" i="0" baseline="0" dirty="0">
                <a:latin typeface="Calibri" panose="020F0502020204030204" pitchFamily="34" charset="0"/>
              </a:rPr>
              <a:t>Talking Points:</a:t>
            </a:r>
          </a:p>
          <a:p>
            <a:pPr marL="171450" indent="-171450">
              <a:spcBef>
                <a:spcPts val="0"/>
              </a:spcBef>
              <a:buFont typeface="Calibri" panose="020F0502020204030204" pitchFamily="34" charset="0"/>
              <a:buChar char="-"/>
            </a:pPr>
            <a:r>
              <a:rPr lang="en-US" sz="1200" i="0" baseline="0" dirty="0">
                <a:latin typeface="Calibri" panose="020F0502020204030204" pitchFamily="34" charset="0"/>
              </a:rPr>
              <a:t>We are going to look at the first question under AC Metric 1C:  “</a:t>
            </a:r>
            <a:r>
              <a:rPr lang="en-US" sz="1200" dirty="0">
                <a:solidFill>
                  <a:schemeClr val="dk1"/>
                </a:solidFill>
                <a:latin typeface="Calibri" panose="020F0502020204030204" pitchFamily="34" charset="0"/>
                <a:ea typeface="Allerta"/>
                <a:cs typeface="Allerta"/>
                <a:sym typeface="Allerta"/>
              </a:rPr>
              <a:t>Are there are single- and multi-step contextual problems that develop the mathematics of the grade, afford opportunities for practice, and engage students in problem solving?”  </a:t>
            </a:r>
          </a:p>
          <a:p>
            <a:pPr marL="171450" indent="-171450">
              <a:spcBef>
                <a:spcPts val="0"/>
              </a:spcBef>
              <a:buFont typeface="Calibri" panose="020F0502020204030204" pitchFamily="34" charset="0"/>
              <a:buChar char="-"/>
            </a:pPr>
            <a:r>
              <a:rPr lang="en-US" sz="1200" dirty="0">
                <a:solidFill>
                  <a:schemeClr val="dk1"/>
                </a:solidFill>
                <a:latin typeface="Calibri" panose="020F0502020204030204" pitchFamily="34" charset="0"/>
                <a:ea typeface="Allerta"/>
                <a:cs typeface="Allerta"/>
                <a:sym typeface="Allerta"/>
              </a:rPr>
              <a:t>We</a:t>
            </a:r>
            <a:r>
              <a:rPr lang="en-US" sz="1200" baseline="0" dirty="0">
                <a:solidFill>
                  <a:schemeClr val="dk1"/>
                </a:solidFill>
                <a:latin typeface="Calibri" panose="020F0502020204030204" pitchFamily="34" charset="0"/>
                <a:ea typeface="Allerta"/>
                <a:cs typeface="Allerta"/>
                <a:sym typeface="Allerta"/>
              </a:rPr>
              <a:t> are going to look at excerpts from two different materials.  One is an example that meets the metric, and one is not.</a:t>
            </a:r>
          </a:p>
          <a:p>
            <a:pPr marL="171450" indent="-171450">
              <a:spcBef>
                <a:spcPts val="0"/>
              </a:spcBef>
              <a:buFont typeface="Calibri" panose="020F0502020204030204" pitchFamily="34" charset="0"/>
              <a:buChar char="-"/>
            </a:pPr>
            <a:r>
              <a:rPr lang="en-US" sz="1200" i="0" baseline="0" dirty="0">
                <a:latin typeface="Calibri" panose="020F0502020204030204" pitchFamily="34" charset="0"/>
              </a:rPr>
              <a:t>&lt;Give participants time to look at the 2 problem sets and identify which meets the metric and which not and why.&gt;  </a:t>
            </a:r>
            <a:r>
              <a:rPr lang="en-US" sz="1200" b="1" i="0" baseline="0" dirty="0">
                <a:latin typeface="Calibri" panose="020F0502020204030204" pitchFamily="34" charset="0"/>
              </a:rPr>
              <a:t>&lt;6 minutes&gt;</a:t>
            </a:r>
            <a:endParaRPr lang="en-US" sz="1200" i="0" baseline="0" dirty="0">
              <a:latin typeface="Calibri" panose="020F0502020204030204" pitchFamily="34" charset="0"/>
            </a:endParaRPr>
          </a:p>
          <a:p>
            <a:pPr marL="0" indent="0">
              <a:spcBef>
                <a:spcPts val="0"/>
              </a:spcBef>
              <a:buFontTx/>
              <a:buNone/>
            </a:pPr>
            <a:r>
              <a:rPr lang="en-US" sz="1200" b="1" i="0" baseline="0" dirty="0">
                <a:latin typeface="Calibri" panose="020F0502020204030204" pitchFamily="34" charset="0"/>
              </a:rPr>
              <a:t>Example 1:</a:t>
            </a:r>
          </a:p>
          <a:p>
            <a:pPr marL="171450" indent="-171450">
              <a:spcBef>
                <a:spcPts val="0"/>
              </a:spcBef>
              <a:buFont typeface="Calibri" panose="020F0502020204030204" pitchFamily="34" charset="0"/>
              <a:buChar char="-"/>
            </a:pPr>
            <a:r>
              <a:rPr lang="en-US" sz="1200" i="0" baseline="0" dirty="0">
                <a:latin typeface="Calibri" panose="020F0502020204030204" pitchFamily="34" charset="0"/>
              </a:rPr>
              <a:t>This question is a multi-step problem that requires students to identify which operations they will need to use to solve it.  It provides the opportunity for students to work with numbers of the magnitude that is appropriate for the grade and it ask students to consider remainders.</a:t>
            </a:r>
          </a:p>
          <a:p>
            <a:pPr marL="0" indent="0">
              <a:spcBef>
                <a:spcPts val="0"/>
              </a:spcBef>
              <a:buFontTx/>
              <a:buNone/>
            </a:pPr>
            <a:r>
              <a:rPr lang="en-US" sz="1200" b="1" i="0" baseline="0" dirty="0">
                <a:latin typeface="Calibri" panose="020F0502020204030204" pitchFamily="34" charset="0"/>
              </a:rPr>
              <a:t>Example 2:</a:t>
            </a:r>
          </a:p>
          <a:p>
            <a:pPr marL="171450" indent="-171450">
              <a:spcBef>
                <a:spcPts val="0"/>
              </a:spcBef>
              <a:buFont typeface="Calibri" panose="020F0502020204030204" pitchFamily="34" charset="0"/>
              <a:buChar char="-"/>
            </a:pPr>
            <a:r>
              <a:rPr lang="en-US" sz="1200" i="0" baseline="0" dirty="0">
                <a:latin typeface="Calibri" panose="020F0502020204030204" pitchFamily="34" charset="0"/>
              </a:rPr>
              <a:t>Although these are not multi-step problems, that is not the main reason they do not meet the metric.  (Not every problem in grade 4 materials should be multi-step.)</a:t>
            </a:r>
          </a:p>
          <a:p>
            <a:pPr marL="171450" indent="-171450">
              <a:spcBef>
                <a:spcPts val="0"/>
              </a:spcBef>
              <a:buFont typeface="Calibri" panose="020F0502020204030204" pitchFamily="34" charset="0"/>
              <a:buChar char="-"/>
            </a:pPr>
            <a:r>
              <a:rPr lang="en-US" sz="1200" i="0" baseline="0" dirty="0">
                <a:latin typeface="Calibri" panose="020F0502020204030204" pitchFamily="34" charset="0"/>
              </a:rPr>
              <a:t>The issue with these word problems is that they don’t afford students much opportunity to practice problem solving or applying mathematical concepts to the real world.  They will be able to solve them using the exact same operation and technique they used in the previous 17 exercises.  </a:t>
            </a:r>
          </a:p>
          <a:p>
            <a:pPr marL="171450" indent="-171450">
              <a:spcBef>
                <a:spcPts val="0"/>
              </a:spcBef>
              <a:buFont typeface="Calibri" panose="020F0502020204030204" pitchFamily="34" charset="0"/>
              <a:buChar char="-"/>
            </a:pPr>
            <a:r>
              <a:rPr lang="en-US" sz="1200" i="0" baseline="0" dirty="0">
                <a:latin typeface="Calibri" panose="020F0502020204030204" pitchFamily="34" charset="0"/>
              </a:rPr>
              <a:t>Too often, this is what we see in instructional materials which doesn’t allow the opportunity for students to engage in problem solving.</a:t>
            </a:r>
          </a:p>
          <a:p>
            <a:pPr marL="171450" indent="-171450">
              <a:spcBef>
                <a:spcPts val="0"/>
              </a:spcBef>
              <a:buFont typeface="Calibri" panose="020F0502020204030204" pitchFamily="34" charset="0"/>
              <a:buChar char="-"/>
            </a:pPr>
            <a:r>
              <a:rPr lang="en-US" baseline="0" dirty="0">
                <a:solidFill>
                  <a:schemeClr val="dk1"/>
                </a:solidFill>
                <a:latin typeface="Calibri" panose="020F0502020204030204" pitchFamily="34" charset="0"/>
              </a:rPr>
              <a:t>Note:  Just like with all of our examples, just having one of these problems in a book doesn’t mean that these materials would meet or not meet the metric.  Reviewers need to look carefully at multiple chapters and lessons that align to standards that target Application in order to gather evidence that will allow them to make a holistic decision about the materials for each metric. </a:t>
            </a:r>
          </a:p>
        </p:txBody>
      </p:sp>
      <p:sp>
        <p:nvSpPr>
          <p:cNvPr id="647" name="Shape 6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17007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0" name="Shape 660"/>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solidFill>
                  <a:schemeClr val="tx1"/>
                </a:solidFill>
                <a:latin typeface="Calibri" panose="020F0502020204030204" pitchFamily="34" charset="0"/>
              </a:rPr>
              <a:t>Big Idea:  Give participants an opportunity to see word problems that are not requiring students to engage in applications in the Major Work of the grade</a:t>
            </a:r>
            <a:r>
              <a:rPr lang="en-US" baseline="0" dirty="0">
                <a:solidFill>
                  <a:schemeClr val="tx1"/>
                </a:solidFill>
                <a:latin typeface="Calibri" panose="020F0502020204030204" pitchFamily="34" charset="0"/>
              </a:rPr>
              <a:t>.</a:t>
            </a:r>
          </a:p>
          <a:p>
            <a:pPr>
              <a:spcBef>
                <a:spcPts val="0"/>
              </a:spcBef>
              <a:buNone/>
            </a:pPr>
            <a:endParaRPr lang="en-US" i="1" baseline="0" dirty="0">
              <a:solidFill>
                <a:schemeClr val="tx1"/>
              </a:solidFill>
              <a:latin typeface="Calibri" panose="020F0502020204030204" pitchFamily="34" charset="0"/>
            </a:endParaRPr>
          </a:p>
          <a:p>
            <a:pPr>
              <a:spcBef>
                <a:spcPts val="0"/>
              </a:spcBef>
              <a:buNone/>
            </a:pPr>
            <a:r>
              <a:rPr lang="en-US" i="0" baseline="0" dirty="0">
                <a:solidFill>
                  <a:schemeClr val="tx1"/>
                </a:solidFill>
                <a:latin typeface="Calibri" panose="020F0502020204030204" pitchFamily="34" charset="0"/>
              </a:rPr>
              <a:t>Talking Points:</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The second question under AC Metric 1C is “</a:t>
            </a:r>
            <a:r>
              <a:rPr lang="en-US" dirty="0">
                <a:solidFill>
                  <a:schemeClr val="tx1"/>
                </a:solidFill>
                <a:latin typeface="Calibri" panose="020F0502020204030204" pitchFamily="34" charset="0"/>
                <a:ea typeface="Allerta"/>
                <a:cs typeface="Allerta"/>
                <a:sym typeface="Allerta"/>
              </a:rPr>
              <a:t>Do application problems particularly stress applying the Major Work of the grade? “</a:t>
            </a:r>
            <a:endParaRPr lang="en-US" i="0" baseline="0" dirty="0">
              <a:solidFill>
                <a:schemeClr val="tx1"/>
              </a:solidFill>
              <a:latin typeface="Calibri" panose="020F0502020204030204" pitchFamily="34" charset="0"/>
              <a:ea typeface="+mn-ea"/>
              <a:cs typeface="+mn-cs"/>
              <a:sym typeface="Allerta"/>
            </a:endParaRP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Again, we’re going to look at two excerpts, one that meets the metric and one that does not.</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&lt;Give participants time to read the questions and discuss which one stresses applying the major work of the grade and which does not.&gt; </a:t>
            </a:r>
            <a:r>
              <a:rPr lang="en-US" b="1" i="0" baseline="0" dirty="0">
                <a:solidFill>
                  <a:schemeClr val="tx1"/>
                </a:solidFill>
                <a:latin typeface="Calibri" panose="020F0502020204030204" pitchFamily="34" charset="0"/>
              </a:rPr>
              <a:t>&lt;6 minutes&gt;</a:t>
            </a:r>
            <a:endParaRPr lang="en-US" i="0" baseline="0" dirty="0">
              <a:solidFill>
                <a:schemeClr val="tx1"/>
              </a:solidFill>
              <a:latin typeface="Calibri" panose="020F0502020204030204" pitchFamily="34" charset="0"/>
            </a:endParaRPr>
          </a:p>
          <a:p>
            <a:pPr marL="0" indent="0">
              <a:spcBef>
                <a:spcPts val="0"/>
              </a:spcBef>
              <a:buFontTx/>
              <a:buNone/>
            </a:pPr>
            <a:r>
              <a:rPr lang="en-US" b="1" i="0" baseline="0" dirty="0">
                <a:solidFill>
                  <a:schemeClr val="tx1"/>
                </a:solidFill>
                <a:latin typeface="Calibri" panose="020F0502020204030204" pitchFamily="34" charset="0"/>
              </a:rPr>
              <a:t>Example 1:</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These questions do not provide an opportunity for students to engage with the Major Work of the grade.  While there may be a case that these questions align to </a:t>
            </a:r>
            <a:r>
              <a:rPr lang="en-US" i="1" baseline="0" dirty="0">
                <a:solidFill>
                  <a:schemeClr val="tx1"/>
                </a:solidFill>
                <a:latin typeface="Calibri" panose="020F0502020204030204" pitchFamily="34" charset="0"/>
              </a:rPr>
              <a:t>4.OA.C.3  </a:t>
            </a:r>
            <a:r>
              <a:rPr lang="en-US" sz="1200" b="0" i="1" u="none" strike="noStrike" kern="1200" baseline="0" dirty="0">
                <a:solidFill>
                  <a:schemeClr val="tx1"/>
                </a:solidFill>
                <a:latin typeface="Calibri" panose="020F0502020204030204" pitchFamily="34" charset="0"/>
                <a:ea typeface="+mn-ea"/>
                <a:cs typeface="+mn-cs"/>
              </a:rPr>
              <a:t>Generate a number or shape pattern that follows a given rule. Identify apparent features of the pattern that were not explicit in the rule itself, </a:t>
            </a:r>
            <a:r>
              <a:rPr lang="en-US" sz="1200" b="0" i="0" u="none" strike="noStrike" kern="1200" baseline="0" dirty="0">
                <a:solidFill>
                  <a:schemeClr val="tx1"/>
                </a:solidFill>
                <a:latin typeface="Calibri" panose="020F0502020204030204" pitchFamily="34" charset="0"/>
                <a:ea typeface="+mn-ea"/>
                <a:cs typeface="+mn-cs"/>
              </a:rPr>
              <a:t>this standards is not part of the major work of grade 4.</a:t>
            </a:r>
          </a:p>
          <a:p>
            <a:pPr marL="171450" indent="-171450">
              <a:spcBef>
                <a:spcPts val="0"/>
              </a:spcBef>
              <a:buFont typeface="Calibri" panose="020F0502020204030204" pitchFamily="34" charset="0"/>
              <a:buChar char="-"/>
            </a:pPr>
            <a:r>
              <a:rPr lang="en-US" sz="1200" b="0" i="0" u="none" strike="noStrike" kern="1200" baseline="0" dirty="0">
                <a:solidFill>
                  <a:schemeClr val="tx1"/>
                </a:solidFill>
                <a:latin typeface="Calibri" panose="020F0502020204030204" pitchFamily="34" charset="0"/>
                <a:ea typeface="+mn-ea"/>
                <a:cs typeface="+mn-cs"/>
              </a:rPr>
              <a:t>The questions really don’t ask students to do much mathematical work that relates to operations or algebraic thinking.  Although students need to interpret the questions, this is not the kind of Application problems we should see in aligned materials.</a:t>
            </a:r>
          </a:p>
          <a:p>
            <a:pPr marL="0" indent="0">
              <a:spcBef>
                <a:spcPts val="0"/>
              </a:spcBef>
              <a:buFontTx/>
              <a:buNone/>
            </a:pPr>
            <a:r>
              <a:rPr lang="en-US" b="1" i="0" baseline="0" dirty="0">
                <a:solidFill>
                  <a:schemeClr val="tx1"/>
                </a:solidFill>
                <a:latin typeface="Calibri" panose="020F0502020204030204" pitchFamily="34" charset="0"/>
              </a:rPr>
              <a:t>Example 2:</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These questions align to </a:t>
            </a:r>
            <a:r>
              <a:rPr lang="en-US" i="1" baseline="0" dirty="0">
                <a:solidFill>
                  <a:schemeClr val="tx1"/>
                </a:solidFill>
                <a:latin typeface="Calibri" panose="020F0502020204030204" pitchFamily="34" charset="0"/>
              </a:rPr>
              <a:t>4.OA.A.3  </a:t>
            </a:r>
            <a:r>
              <a:rPr lang="en-US" sz="1200" b="0" i="1" u="none" strike="noStrike" kern="1200" baseline="0" dirty="0">
                <a:solidFill>
                  <a:schemeClr val="tx1"/>
                </a:solidFill>
                <a:latin typeface="Calibri" panose="020F0502020204030204" pitchFamily="34" charset="0"/>
                <a:ea typeface="+mn-ea"/>
                <a:cs typeface="+mn-cs"/>
              </a:rPr>
              <a:t>Solve multistep word problems posed with whole numbers and having whole-number answers using the four operations, including problems in which remainders must be interpreted. Represent these problems using equations with a letter standing for the unknown quantity.  Assess the reasonableness of answers using mental computation and estimation strategies including rounding  </a:t>
            </a:r>
            <a:r>
              <a:rPr lang="en-US" sz="1200" b="0" i="0" u="none" strike="noStrike" kern="1200" baseline="0" dirty="0">
                <a:solidFill>
                  <a:schemeClr val="tx1"/>
                </a:solidFill>
                <a:latin typeface="Calibri" panose="020F0502020204030204" pitchFamily="34" charset="0"/>
                <a:ea typeface="+mn-ea"/>
                <a:cs typeface="+mn-cs"/>
              </a:rPr>
              <a:t>which sets the expectation for Application and aligns to the Major Work of the grade.  </a:t>
            </a:r>
          </a:p>
          <a:p>
            <a:pPr marL="171450" indent="-171450">
              <a:spcBef>
                <a:spcPts val="0"/>
              </a:spcBef>
              <a:buFont typeface="Calibri" panose="020F0502020204030204" pitchFamily="34" charset="0"/>
              <a:buChar char="-"/>
            </a:pPr>
            <a:r>
              <a:rPr lang="en-US" sz="1200" b="0" i="0" u="none" strike="noStrike" kern="1200" baseline="0" dirty="0">
                <a:solidFill>
                  <a:schemeClr val="tx1"/>
                </a:solidFill>
                <a:latin typeface="Calibri" panose="020F0502020204030204" pitchFamily="34" charset="0"/>
                <a:ea typeface="+mn-ea"/>
                <a:cs typeface="+mn-cs"/>
              </a:rPr>
              <a:t>It is also worth noting that they are providing a variety of ways that a student would need to interpret the remainder which will help to ensure that students will be engaging in rich problem solving.</a:t>
            </a:r>
          </a:p>
          <a:p>
            <a:pPr marL="171450" indent="-171450">
              <a:spcBef>
                <a:spcPts val="0"/>
              </a:spcBef>
              <a:buFont typeface="Calibri" panose="020F0502020204030204" pitchFamily="34" charset="0"/>
              <a:buChar char="-"/>
            </a:pPr>
            <a:r>
              <a:rPr lang="en-US" baseline="0" dirty="0">
                <a:solidFill>
                  <a:schemeClr val="tx1"/>
                </a:solidFill>
                <a:latin typeface="Calibri" panose="020F0502020204030204" pitchFamily="34" charset="0"/>
              </a:rPr>
              <a:t>Note:  Just like with all of our examples, one set of questions like this in materials doesn’t mean that these materials would not meet the metric. Reviewers need to look at many lessons and student materials to gather evidence that will allow them to make a holistic decision about the materials for each metric. </a:t>
            </a:r>
            <a:endParaRPr lang="en-US" dirty="0">
              <a:solidFill>
                <a:schemeClr val="tx1"/>
              </a:solidFill>
              <a:latin typeface="Calibri" panose="020F0502020204030204" pitchFamily="34" charset="0"/>
            </a:endParaRPr>
          </a:p>
          <a:p>
            <a:pPr marL="0" indent="0">
              <a:spcBef>
                <a:spcPts val="0"/>
              </a:spcBef>
              <a:buFontTx/>
              <a:buNone/>
            </a:pPr>
            <a:endParaRPr lang="en-US" i="0" dirty="0">
              <a:solidFill>
                <a:schemeClr val="tx1"/>
              </a:solidFill>
              <a:latin typeface="Calibri" panose="020F0502020204030204" pitchFamily="34" charset="0"/>
            </a:endParaRPr>
          </a:p>
          <a:p>
            <a:pPr>
              <a:spcBef>
                <a:spcPts val="0"/>
              </a:spcBef>
              <a:buNone/>
            </a:pPr>
            <a:endParaRPr lang="en-US" dirty="0">
              <a:solidFill>
                <a:schemeClr val="tx1"/>
              </a:solidFill>
              <a:latin typeface="Calibri" panose="020F0502020204030204" pitchFamily="34" charset="0"/>
            </a:endParaRPr>
          </a:p>
        </p:txBody>
      </p:sp>
      <p:sp>
        <p:nvSpPr>
          <p:cNvPr id="661" name="Shape 661"/>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29</a:t>
            </a:fld>
            <a:endParaRPr lang="en-US" dirty="0"/>
          </a:p>
        </p:txBody>
      </p:sp>
    </p:spTree>
    <p:extLst>
      <p:ext uri="{BB962C8B-B14F-4D97-AF65-F5344CB8AC3E}">
        <p14:creationId xmlns:p14="http://schemas.microsoft.com/office/powerpoint/2010/main" val="236363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Share goals of the session.</a:t>
            </a:r>
          </a:p>
          <a:p>
            <a:pPr lvl="0" rtl="0">
              <a:spcBef>
                <a:spcPts val="0"/>
              </a:spcBef>
              <a:buClr>
                <a:schemeClr val="dk1"/>
              </a:buClr>
              <a:buFont typeface="Arial"/>
              <a:buNone/>
            </a:pPr>
            <a:endParaRPr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a:t>
            </a:r>
            <a:r>
              <a:rPr lang="en-US" sz="1200" baseline="0" dirty="0">
                <a:solidFill>
                  <a:schemeClr val="tx1"/>
                </a:solidFill>
                <a:latin typeface="Calibri" panose="020F0502020204030204" pitchFamily="34" charset="0"/>
                <a:ea typeface="Calibri"/>
                <a:cs typeface="Calibri"/>
                <a:sym typeface="Calibri"/>
              </a:rPr>
              <a:t> Points</a:t>
            </a:r>
            <a:r>
              <a:rPr lang="en-US" sz="1200" dirty="0">
                <a:solidFill>
                  <a:schemeClr val="tx1"/>
                </a:solidFill>
                <a:latin typeface="Calibri" panose="020F0502020204030204" pitchFamily="34" charset="0"/>
                <a:ea typeface="Calibri"/>
                <a:cs typeface="Calibri"/>
                <a:sym typeface="Calibri"/>
              </a:rPr>
              <a:t>:</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panose="020F0502020204030204" pitchFamily="34" charset="0"/>
                <a:ea typeface="Calibri"/>
                <a:cs typeface="Calibri"/>
                <a:sym typeface="Calibri"/>
              </a:rPr>
              <a:t>The goals</a:t>
            </a:r>
            <a:r>
              <a:rPr lang="en-US" sz="1200" baseline="0" dirty="0">
                <a:solidFill>
                  <a:schemeClr val="tx1"/>
                </a:solidFill>
                <a:latin typeface="Calibri" panose="020F0502020204030204" pitchFamily="34" charset="0"/>
                <a:ea typeface="Calibri"/>
                <a:cs typeface="Calibri"/>
                <a:sym typeface="Calibri"/>
              </a:rPr>
              <a:t> outline what participants will know and be able to do at the end of this module.</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As the goals imply, engaging in this process is a constant cycle of learning.  What we know about the CCSS informs how we look at the IMET; what we learn about the IMET deepens our understanding of CCSS.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The second goal refers to the fact that the IMET is designed to focus on the Standards as well as the shifts required by them.  The structure shows the primacy of Focus and Coherence as non-negotiables, which are the topics for this module.</a:t>
            </a: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Font typeface="Calibri"/>
              <a:buNone/>
            </a:pPr>
            <a:endParaRPr dirty="0">
              <a:solidFill>
                <a:schemeClr val="tx1"/>
              </a:solidFill>
              <a:latin typeface="Calibri" panose="020F0502020204030204" pitchFamily="34" charset="0"/>
            </a:endParaRPr>
          </a:p>
          <a:p>
            <a:pPr lvl="0" rtl="0">
              <a:spcBef>
                <a:spcPts val="0"/>
              </a:spcBef>
              <a:buNone/>
            </a:pPr>
            <a:endParaRPr dirty="0">
              <a:solidFill>
                <a:schemeClr val="tx1"/>
              </a:solidFill>
              <a:latin typeface="Calibri" panose="020F0502020204030204" pitchFamily="34" charset="0"/>
            </a:endParaRPr>
          </a:p>
        </p:txBody>
      </p:sp>
      <p:sp>
        <p:nvSpPr>
          <p:cNvPr id="471" name="Shape 4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2023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7" name="Shape 667"/>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solidFill>
                  <a:schemeClr val="tx1"/>
                </a:solidFill>
                <a:latin typeface="Calibri" panose="020F0502020204030204" pitchFamily="34" charset="0"/>
              </a:rPr>
              <a:t>Big Idea:  Give participants an opportunity to see how modeling demands build across grade levels</a:t>
            </a:r>
            <a:r>
              <a:rPr lang="en-US" baseline="0" dirty="0">
                <a:solidFill>
                  <a:schemeClr val="tx1"/>
                </a:solidFill>
                <a:latin typeface="Calibri" panose="020F0502020204030204" pitchFamily="34" charset="0"/>
              </a:rPr>
              <a:t>.</a:t>
            </a:r>
          </a:p>
          <a:p>
            <a:pPr>
              <a:spcBef>
                <a:spcPts val="0"/>
              </a:spcBef>
              <a:buNone/>
            </a:pPr>
            <a:endParaRPr lang="en-US" i="1" baseline="0" dirty="0">
              <a:solidFill>
                <a:schemeClr val="tx1"/>
              </a:solidFill>
              <a:latin typeface="Calibri" panose="020F0502020204030204" pitchFamily="34" charset="0"/>
            </a:endParaRPr>
          </a:p>
          <a:p>
            <a:pPr>
              <a:spcBef>
                <a:spcPts val="0"/>
              </a:spcBef>
              <a:buNone/>
            </a:pPr>
            <a:r>
              <a:rPr lang="en-US" i="0" baseline="0" dirty="0">
                <a:solidFill>
                  <a:schemeClr val="tx1"/>
                </a:solidFill>
                <a:latin typeface="Calibri" panose="020F0502020204030204" pitchFamily="34" charset="0"/>
              </a:rPr>
              <a:t>Talking Points:</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The last questions under AC Metric 1C are “</a:t>
            </a:r>
            <a:r>
              <a:rPr lang="en-US" dirty="0">
                <a:solidFill>
                  <a:schemeClr val="tx1"/>
                </a:solidFill>
                <a:latin typeface="Calibri" panose="020F0502020204030204" pitchFamily="34" charset="0"/>
                <a:ea typeface="Allerta"/>
                <a:cs typeface="Allerta"/>
                <a:sym typeface="Allerta"/>
              </a:rPr>
              <a:t>Does modeling build slowly across K–8, with applications that are relatively simple in earlier grades and when students are encountering new content?  In grades 6–8, do the problems begin to provide opportunities for students to make their own assumptions or simplifications in order to model a situation mathematically?“</a:t>
            </a:r>
            <a:endParaRPr lang="en-US" i="0" baseline="0" dirty="0">
              <a:solidFill>
                <a:schemeClr val="tx1"/>
              </a:solidFill>
              <a:latin typeface="Calibri" panose="020F0502020204030204" pitchFamily="34" charset="0"/>
              <a:ea typeface="+mn-ea"/>
              <a:cs typeface="+mn-cs"/>
              <a:sym typeface="Allerta"/>
            </a:endParaRP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The main point of these questions is to ensure that students are given grade-appropriate modeling work.  This should look very different in early elementary than middle school grades.  Sometimes, the specific grade-level standards identify the complexity of the problems students should be looking at (see K.OA.A.2 vs. 4.OA.A.3) but beyond what’s listed in the Standards, materials need to make sure that middle school students are engaging with applications on a higher level.  This will ensure that students are prepared for the extensive work with modeling they will encounter in high school.</a:t>
            </a: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&lt;Give participants time to read and solve the questions and discuss the differences in complexity.&gt;  </a:t>
            </a:r>
            <a:r>
              <a:rPr lang="en-US" b="1" i="0" baseline="0" dirty="0">
                <a:solidFill>
                  <a:schemeClr val="tx1"/>
                </a:solidFill>
                <a:latin typeface="Calibri" panose="020F0502020204030204" pitchFamily="34" charset="0"/>
              </a:rPr>
              <a:t>&lt;6 minutes&gt;</a:t>
            </a:r>
            <a:endParaRPr lang="en-US" b="0" i="0" baseline="0" dirty="0">
              <a:solidFill>
                <a:schemeClr val="tx1"/>
              </a:solidFill>
              <a:latin typeface="Calibri" panose="020F0502020204030204" pitchFamily="34" charset="0"/>
            </a:endParaRPr>
          </a:p>
          <a:p>
            <a:pPr marL="171450" indent="-171450">
              <a:spcBef>
                <a:spcPts val="0"/>
              </a:spcBef>
              <a:buFont typeface="Calibri" panose="020F0502020204030204" pitchFamily="34" charset="0"/>
              <a:buChar char="-"/>
            </a:pPr>
            <a:r>
              <a:rPr lang="en-US" i="0" baseline="0" dirty="0">
                <a:solidFill>
                  <a:schemeClr val="tx1"/>
                </a:solidFill>
                <a:latin typeface="Calibri" panose="020F0502020204030204" pitchFamily="34" charset="0"/>
              </a:rPr>
              <a:t>Although the grade 2 problem is just two sentences, you can see that the ability to model this problem will be a challenge for a grade 2 student. </a:t>
            </a:r>
          </a:p>
          <a:p>
            <a:pPr marL="171450" indent="-171450">
              <a:spcBef>
                <a:spcPts val="0"/>
              </a:spcBef>
              <a:buFont typeface="Calibri" panose="020F0502020204030204" pitchFamily="34" charset="0"/>
              <a:buChar char="-"/>
            </a:pPr>
            <a:r>
              <a:rPr lang="en-US" sz="1200" b="0" i="0" u="none" strike="noStrike" kern="1200" baseline="0" dirty="0">
                <a:solidFill>
                  <a:schemeClr val="tx1"/>
                </a:solidFill>
                <a:latin typeface="Calibri" panose="020F0502020204030204" pitchFamily="34" charset="0"/>
                <a:ea typeface="+mn-ea"/>
                <a:cs typeface="+mn-cs"/>
              </a:rPr>
              <a:t>In the grade 7 problem, it doesn’t just have more text, it is also asking students for more mathematically complex modeling.  Students have to find information about the length of a half marathon (it is hyperlinked in the materials) and may make some assumptions to simplify the problem and create the model they can use to solve it.  </a:t>
            </a:r>
          </a:p>
          <a:p>
            <a:pPr marL="171450" indent="-171450">
              <a:spcBef>
                <a:spcPts val="0"/>
              </a:spcBef>
              <a:buFont typeface="Calibri" panose="020F0502020204030204" pitchFamily="34" charset="0"/>
              <a:buChar char="-"/>
            </a:pPr>
            <a:r>
              <a:rPr lang="en-US" baseline="0" dirty="0">
                <a:solidFill>
                  <a:schemeClr val="tx1"/>
                </a:solidFill>
                <a:latin typeface="Calibri" panose="020F0502020204030204" pitchFamily="34" charset="0"/>
              </a:rPr>
              <a:t>Note:  Just like with all of our examples, one set of questions like this in materials doesn’t mean that these materials would meet the metric. Reviewers need to look at many lessons and student materials to gather evidence that will allow them to make a holistic decision about the materials for each metric. </a:t>
            </a:r>
            <a:endParaRPr lang="en-US" dirty="0">
              <a:solidFill>
                <a:schemeClr val="tx1"/>
              </a:solidFill>
              <a:latin typeface="Calibri" panose="020F0502020204030204" pitchFamily="34" charset="0"/>
            </a:endParaRPr>
          </a:p>
          <a:p>
            <a:pPr marL="171450" indent="-171450">
              <a:spcBef>
                <a:spcPts val="0"/>
              </a:spcBef>
              <a:buFontTx/>
              <a:buChar char="-"/>
            </a:pPr>
            <a:endParaRPr lang="en-US" i="0" baseline="0" dirty="0">
              <a:solidFill>
                <a:schemeClr val="tx1"/>
              </a:solidFill>
              <a:latin typeface="Calibri" panose="020F0502020204030204" pitchFamily="34" charset="0"/>
            </a:endParaRPr>
          </a:p>
          <a:p>
            <a:pPr marL="171450" indent="-171450">
              <a:spcBef>
                <a:spcPts val="0"/>
              </a:spcBef>
              <a:buFontTx/>
              <a:buChar char="-"/>
            </a:pPr>
            <a:endParaRPr lang="en-US" i="0" dirty="0">
              <a:solidFill>
                <a:schemeClr val="tx1"/>
              </a:solidFill>
              <a:latin typeface="Calibri" panose="020F0502020204030204" pitchFamily="34" charset="0"/>
            </a:endParaRPr>
          </a:p>
          <a:p>
            <a:pPr>
              <a:spcBef>
                <a:spcPts val="0"/>
              </a:spcBef>
              <a:buNone/>
            </a:pPr>
            <a:endParaRPr lang="en-US"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668" name="Shape 668"/>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30</a:t>
            </a:fld>
            <a:endParaRPr lang="en-US" dirty="0"/>
          </a:p>
        </p:txBody>
      </p:sp>
    </p:spTree>
    <p:extLst>
      <p:ext uri="{BB962C8B-B14F-4D97-AF65-F5344CB8AC3E}">
        <p14:creationId xmlns:p14="http://schemas.microsoft.com/office/powerpoint/2010/main" val="378208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1" name="Shape 631"/>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solidFill>
                  <a:schemeClr val="tx1"/>
                </a:solidFill>
                <a:latin typeface="Calibri" panose="020F0502020204030204" pitchFamily="34" charset="0"/>
              </a:rPr>
              <a:t>Big Idea</a:t>
            </a:r>
            <a:r>
              <a:rPr lang="en-US" baseline="0" dirty="0">
                <a:solidFill>
                  <a:schemeClr val="tx1"/>
                </a:solidFill>
                <a:latin typeface="Calibri" panose="020F0502020204030204" pitchFamily="34" charset="0"/>
              </a:rPr>
              <a:t>:  Give participants an opportunity to review a full lesson against AC Metric 1C.</a:t>
            </a:r>
          </a:p>
          <a:p>
            <a:pPr>
              <a:spcBef>
                <a:spcPts val="0"/>
              </a:spcBef>
              <a:buNone/>
            </a:pPr>
            <a:endParaRPr lang="en-US" baseline="0" dirty="0">
              <a:solidFill>
                <a:schemeClr val="tx1"/>
              </a:solidFill>
              <a:latin typeface="Calibri" panose="020F0502020204030204" pitchFamily="34" charset="0"/>
            </a:endParaRPr>
          </a:p>
          <a:p>
            <a:pPr>
              <a:spcBef>
                <a:spcPts val="0"/>
              </a:spcBef>
              <a:buNone/>
            </a:pPr>
            <a:r>
              <a:rPr lang="en-US" baseline="0" dirty="0">
                <a:solidFill>
                  <a:schemeClr val="tx1"/>
                </a:solidFill>
                <a:latin typeface="Calibri" panose="020F0502020204030204" pitchFamily="34" charset="0"/>
              </a:rPr>
              <a:t>Taking Points: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As we’ve talked about, it’s impossible to rate materials based on a single problem, lesson, or even unit.  That being said, we want to give you an opportunity to look more holistically at materials against this metric.</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You are going to review a lesson and gather as much evidence as you can against AC Metric 1C, using the questions under the metric.</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Although you won’t be able to give a rating, give a gut check about whether you think this series would receive 0, 1, or 2 points for this criterion, assuming that this lesson was typical of their approach to application.  </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Also note what else you would need to look at to determine your rating or specific questions you have about these materials.</a:t>
            </a:r>
          </a:p>
          <a:p>
            <a:pPr marL="171450" lvl="0" indent="-171450" rtl="0">
              <a:spcBef>
                <a:spcPts val="0"/>
              </a:spcBef>
              <a:buClr>
                <a:schemeClr val="dk1"/>
              </a:buClr>
              <a:buSzPct val="25000"/>
              <a:buFont typeface="Calibri" panose="020F0502020204030204" pitchFamily="34" charset="0"/>
              <a:buChar char="-"/>
            </a:pPr>
            <a:r>
              <a:rPr lang="en-US" baseline="0" dirty="0">
                <a:solidFill>
                  <a:schemeClr val="tx1"/>
                </a:solidFill>
                <a:latin typeface="Calibri" panose="020F0502020204030204" pitchFamily="34" charset="0"/>
              </a:rPr>
              <a:t>&lt;Give participants time to review the lesson and discuss evidence for each questions.&gt; </a:t>
            </a:r>
            <a:r>
              <a:rPr lang="en-US" b="1" baseline="0" dirty="0">
                <a:solidFill>
                  <a:schemeClr val="tx1"/>
                </a:solidFill>
                <a:latin typeface="Calibri" panose="020F0502020204030204" pitchFamily="34" charset="0"/>
              </a:rPr>
              <a:t>&lt;10-15 minutes&gt;</a:t>
            </a:r>
          </a:p>
          <a:p>
            <a:pPr marL="171450" lvl="0" indent="-171450" rtl="0">
              <a:spcBef>
                <a:spcPts val="0"/>
              </a:spcBef>
              <a:buClr>
                <a:schemeClr val="dk1"/>
              </a:buClr>
              <a:buSzPct val="25000"/>
              <a:buFont typeface="Calibri" panose="020F0502020204030204" pitchFamily="34" charset="0"/>
              <a:buChar char="-"/>
            </a:pPr>
            <a:r>
              <a:rPr lang="en-US" b="0" baseline="0" dirty="0">
                <a:solidFill>
                  <a:schemeClr val="tx1"/>
                </a:solidFill>
                <a:latin typeface="Calibri" panose="020F0502020204030204" pitchFamily="34" charset="0"/>
              </a:rPr>
              <a:t>On its own, this lesson would merit a 0 rating on this metric, however, that does not mean, when reviewing the series, it would receive a 0 on this rating.</a:t>
            </a:r>
          </a:p>
          <a:p>
            <a:pPr marL="171450" lvl="0" indent="-171450" rtl="0">
              <a:spcBef>
                <a:spcPts val="0"/>
              </a:spcBef>
              <a:buClr>
                <a:schemeClr val="dk1"/>
              </a:buClr>
              <a:buSzPct val="25000"/>
              <a:buFont typeface="Calibri" panose="020F0502020204030204" pitchFamily="34" charset="0"/>
              <a:buChar char="-"/>
            </a:pPr>
            <a:r>
              <a:rPr lang="en-US" b="0" baseline="0" dirty="0">
                <a:solidFill>
                  <a:schemeClr val="tx1"/>
                </a:solidFill>
                <a:latin typeface="Calibri" panose="020F0502020204030204" pitchFamily="34" charset="0"/>
              </a:rPr>
              <a:t>On the plus side, there are application problems provided for a standard that is targeting Application (4.NF.B.4c).  There are a variety of problem types in the practice including a two-step (#22) and problems that ask students to bring in an understanding of multiplication with whole numbers, as it relates to the Major Work of the grade (#26 ask students to consider multiplication as scaling, #23 draws on the distributive property.)</a:t>
            </a:r>
          </a:p>
          <a:p>
            <a:pPr marL="171450" lvl="0" indent="-171450" rtl="0">
              <a:spcBef>
                <a:spcPts val="0"/>
              </a:spcBef>
              <a:buClr>
                <a:schemeClr val="dk1"/>
              </a:buClr>
              <a:buSzPct val="25000"/>
              <a:buFont typeface="Calibri" panose="020F0502020204030204" pitchFamily="34" charset="0"/>
              <a:buChar char="-"/>
            </a:pPr>
            <a:r>
              <a:rPr lang="en-US" b="0" baseline="0" dirty="0">
                <a:solidFill>
                  <a:schemeClr val="tx1"/>
                </a:solidFill>
                <a:latin typeface="Calibri" panose="020F0502020204030204" pitchFamily="34" charset="0"/>
              </a:rPr>
              <a:t>The reason that this example does not meet the metric relates mostly to the first question – students do not actually engage in problem solving.  In the “Problem-Based Interactive Learning” section on p. 26, students are told that they will be working with situations that require them to multiply a whole number by a fraction, thus taking out the opportunity for students to authentically problem solve.  This lesson represents the traditional approach to word problems, where students do a whole page of problems that require the same operation.</a:t>
            </a:r>
          </a:p>
          <a:p>
            <a:pPr marL="171450" lvl="0" indent="-171450" rtl="0">
              <a:spcBef>
                <a:spcPts val="0"/>
              </a:spcBef>
              <a:buClr>
                <a:schemeClr val="dk1"/>
              </a:buClr>
              <a:buSzPct val="25000"/>
              <a:buFont typeface="Calibri" panose="020F0502020204030204" pitchFamily="34" charset="0"/>
              <a:buChar char="-"/>
            </a:pPr>
            <a:r>
              <a:rPr lang="en-US" b="0" baseline="0" dirty="0">
                <a:solidFill>
                  <a:schemeClr val="tx1"/>
                </a:solidFill>
                <a:latin typeface="Calibri" panose="020F0502020204030204" pitchFamily="34" charset="0"/>
              </a:rPr>
              <a:t>In looking at the entire grade-level set of materials, reviewers would want to investigate whether students only had the opportunity to solve application problems in lessons like this.  In aligned materials, students should have opportunities to solve a variety of application problems without being told which operation to use.</a:t>
            </a:r>
          </a:p>
          <a:p>
            <a:pPr marL="171450" lvl="0" indent="-171450" rtl="0">
              <a:spcBef>
                <a:spcPts val="0"/>
              </a:spcBef>
              <a:buClr>
                <a:schemeClr val="dk1"/>
              </a:buClr>
              <a:buSzPct val="25000"/>
              <a:buFontTx/>
              <a:buChar char="-"/>
            </a:pPr>
            <a:endParaRPr lang="en-US" sz="1200" dirty="0">
              <a:solidFill>
                <a:schemeClr val="tx1"/>
              </a:solidFill>
              <a:latin typeface="Calibri" panose="020F0502020204030204" pitchFamily="34" charset="0"/>
              <a:ea typeface="Calibri"/>
              <a:cs typeface="Calibri"/>
              <a:sym typeface="Calibri"/>
            </a:endParaRPr>
          </a:p>
          <a:p>
            <a:pPr>
              <a:spcBef>
                <a:spcPts val="0"/>
              </a:spcBef>
              <a:buNone/>
            </a:pPr>
            <a:endParaRPr lang="en-US" baseline="0"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632" name="Shape 632"/>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3872961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Big Idea</a:t>
            </a:r>
            <a:r>
              <a:rPr lang="en-US" baseline="0" dirty="0"/>
              <a:t>:  Show summary page for AC 1.</a:t>
            </a:r>
          </a:p>
          <a:p>
            <a:endParaRPr lang="en-US" baseline="0" dirty="0"/>
          </a:p>
          <a:p>
            <a:r>
              <a:rPr lang="en-US" baseline="0" dirty="0"/>
              <a:t>Talking Points:</a:t>
            </a:r>
          </a:p>
          <a:p>
            <a:pPr marL="171450" indent="-171450">
              <a:buFont typeface="Calibri" panose="020F0502020204030204" pitchFamily="34" charset="0"/>
              <a:buChar char="-"/>
            </a:pPr>
            <a:r>
              <a:rPr lang="en-US" baseline="0" dirty="0"/>
              <a:t>After completing your review of the metrics for AC 1, you will complete a summary page where you total the number of points earned for each metric.  Because this is an Alignment Criterion, materials need to receive 5 of 6 points to be considered aligned.  There is also space to note strengths and weaknesses of the materials as they relate to AC 1.</a:t>
            </a:r>
          </a:p>
          <a:p>
            <a:pPr marL="171450" indent="-171450">
              <a:buFontTx/>
              <a:buChar char="-"/>
            </a:pP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32</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1218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0" name="Shape 680"/>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endParaRPr dirty="0"/>
          </a:p>
        </p:txBody>
      </p:sp>
      <p:sp>
        <p:nvSpPr>
          <p:cNvPr id="681" name="Shape 681"/>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33</a:t>
            </a:fld>
            <a:endParaRPr lang="en-US" dirty="0"/>
          </a:p>
        </p:txBody>
      </p:sp>
    </p:spTree>
    <p:extLst>
      <p:ext uri="{BB962C8B-B14F-4D97-AF65-F5344CB8AC3E}">
        <p14:creationId xmlns:p14="http://schemas.microsoft.com/office/powerpoint/2010/main" val="3210442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7" name="Shape 687"/>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solidFill>
                  <a:schemeClr val="tx1"/>
                </a:solidFill>
                <a:latin typeface="Calibri" panose="020F0502020204030204" pitchFamily="34" charset="0"/>
              </a:rPr>
              <a:t>Big Idea:  Give participants</a:t>
            </a:r>
            <a:r>
              <a:rPr lang="en-US" baseline="0" dirty="0">
                <a:solidFill>
                  <a:schemeClr val="tx1"/>
                </a:solidFill>
                <a:latin typeface="Calibri" panose="020F0502020204030204" pitchFamily="34" charset="0"/>
              </a:rPr>
              <a:t> a big picture view of the metrics covered in this module.</a:t>
            </a:r>
          </a:p>
          <a:p>
            <a:pPr>
              <a:spcBef>
                <a:spcPts val="0"/>
              </a:spcBef>
              <a:buNone/>
            </a:pPr>
            <a:endParaRPr lang="en-US" baseline="0" dirty="0">
              <a:solidFill>
                <a:schemeClr val="tx1"/>
              </a:solidFill>
              <a:latin typeface="Calibri" panose="020F0502020204030204" pitchFamily="34" charset="0"/>
            </a:endParaRPr>
          </a:p>
          <a:p>
            <a:pPr>
              <a:spcBef>
                <a:spcPts val="0"/>
              </a:spcBef>
              <a:buNone/>
            </a:pPr>
            <a:r>
              <a:rPr lang="en-US" baseline="0" dirty="0">
                <a:solidFill>
                  <a:schemeClr val="tx1"/>
                </a:solidFill>
                <a:latin typeface="Calibri" panose="020F0502020204030204" pitchFamily="34" charset="0"/>
              </a:rPr>
              <a:t>Talking Points:</a:t>
            </a:r>
          </a:p>
          <a:p>
            <a:pPr marL="171450" indent="-171450">
              <a:spcBef>
                <a:spcPts val="0"/>
              </a:spcBef>
              <a:buFont typeface="Calibri" panose="020F0502020204030204" pitchFamily="34" charset="0"/>
              <a:buChar char="-"/>
            </a:pPr>
            <a:r>
              <a:rPr lang="en-US" baseline="0" dirty="0">
                <a:solidFill>
                  <a:schemeClr val="tx1"/>
                </a:solidFill>
                <a:latin typeface="Calibri" panose="020F0502020204030204" pitchFamily="34" charset="0"/>
              </a:rPr>
              <a:t>These are all the metrics you learned about today!</a:t>
            </a:r>
          </a:p>
          <a:p>
            <a:pPr marL="171450" indent="-171450">
              <a:spcBef>
                <a:spcPts val="0"/>
              </a:spcBef>
              <a:buFont typeface="Calibri" panose="020F0502020204030204" pitchFamily="34" charset="0"/>
              <a:buChar char="-"/>
            </a:pPr>
            <a:r>
              <a:rPr lang="en-US" baseline="0" dirty="0">
                <a:solidFill>
                  <a:schemeClr val="tx1"/>
                </a:solidFill>
                <a:latin typeface="Calibri" panose="020F0502020204030204" pitchFamily="34" charset="0"/>
              </a:rPr>
              <a:t>There is a short-hand name to describe each metric.  Many reviewers feel that it is helpful to have this on hand as they begin the review process to help them remember the metrics and think about where evidence they are finding in books fit in.</a:t>
            </a:r>
            <a:endParaRPr lang="en-US"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688" name="Shape 688"/>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34</a:t>
            </a:fld>
            <a:endParaRPr lang="en-US" dirty="0"/>
          </a:p>
        </p:txBody>
      </p:sp>
    </p:spTree>
    <p:extLst>
      <p:ext uri="{BB962C8B-B14F-4D97-AF65-F5344CB8AC3E}">
        <p14:creationId xmlns:p14="http://schemas.microsoft.com/office/powerpoint/2010/main" val="4056859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r>
              <a:rPr lang="en-US" sz="1200" dirty="0">
                <a:solidFill>
                  <a:schemeClr val="tx1"/>
                </a:solidFill>
                <a:latin typeface="Calibri" panose="020F0502020204030204" pitchFamily="34" charset="0"/>
                <a:ea typeface="Calibri"/>
                <a:cs typeface="Calibri"/>
                <a:sym typeface="Calibri"/>
              </a:rPr>
              <a:t>Big Idea:  Give participants an</a:t>
            </a:r>
            <a:r>
              <a:rPr lang="en-US" sz="1200" baseline="0" dirty="0">
                <a:solidFill>
                  <a:schemeClr val="tx1"/>
                </a:solidFill>
                <a:latin typeface="Calibri" panose="020F0502020204030204" pitchFamily="34" charset="0"/>
                <a:ea typeface="Calibri"/>
                <a:cs typeface="Calibri"/>
                <a:sym typeface="Calibri"/>
              </a:rPr>
              <a:t> opportunity to reflect on the essential questions for the session.</a:t>
            </a:r>
            <a:endParaRPr lang="en-US" sz="1200" dirty="0">
              <a:solidFill>
                <a:schemeClr val="tx1"/>
              </a:solidFill>
              <a:latin typeface="Calibri" panose="020F0502020204030204" pitchFamily="34" charset="0"/>
              <a:ea typeface="Calibri"/>
              <a:cs typeface="Calibri"/>
              <a:sym typeface="Calibri"/>
            </a:endParaRPr>
          </a:p>
          <a:p>
            <a:pPr lvl="0" rtl="0">
              <a:spcBef>
                <a:spcPts val="0"/>
              </a:spcBef>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None/>
            </a:pPr>
            <a:r>
              <a:rPr lang="en-US" sz="1200" dirty="0">
                <a:solidFill>
                  <a:schemeClr val="tx1"/>
                </a:solidFill>
                <a:latin typeface="Calibri" panose="020F0502020204030204" pitchFamily="34" charset="0"/>
                <a:ea typeface="Calibri"/>
                <a:cs typeface="Calibri"/>
                <a:sym typeface="Calibri"/>
              </a:rPr>
              <a:t>Details:</a:t>
            </a:r>
          </a:p>
          <a:p>
            <a:pPr marL="171450" lvl="0" indent="-171450" rtl="0">
              <a:spcBef>
                <a:spcPts val="0"/>
              </a:spcBef>
              <a:buFontTx/>
              <a:buChar char="-"/>
            </a:pPr>
            <a:r>
              <a:rPr lang="en-US" sz="1200" dirty="0">
                <a:solidFill>
                  <a:schemeClr val="tx1"/>
                </a:solidFill>
                <a:latin typeface="Calibri" panose="020F0502020204030204" pitchFamily="34" charset="0"/>
                <a:ea typeface="Calibri"/>
                <a:cs typeface="Calibri"/>
                <a:sym typeface="Calibri"/>
              </a:rPr>
              <a:t>Either in pairs or in writing, have participants describe what they’ve learned in this session as it relates</a:t>
            </a:r>
            <a:r>
              <a:rPr lang="en-US" sz="1200" baseline="0" dirty="0">
                <a:solidFill>
                  <a:schemeClr val="tx1"/>
                </a:solidFill>
                <a:latin typeface="Calibri" panose="020F0502020204030204" pitchFamily="34" charset="0"/>
                <a:ea typeface="Calibri"/>
                <a:cs typeface="Calibri"/>
                <a:sym typeface="Calibri"/>
              </a:rPr>
              <a:t> to the essential questions</a:t>
            </a:r>
          </a:p>
          <a:p>
            <a:pPr marL="171450" lvl="0" indent="-171450" rtl="0">
              <a:spcBef>
                <a:spcPts val="0"/>
              </a:spcBef>
              <a:buFontTx/>
              <a:buChar char="-"/>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None/>
            </a:pPr>
            <a:endParaRPr lang="en-US" dirty="0">
              <a:solidFill>
                <a:schemeClr val="tx1"/>
              </a:solidFill>
              <a:latin typeface="Calibri" panose="020F0502020204030204" pitchFamily="34" charset="0"/>
            </a:endParaRPr>
          </a:p>
          <a:p>
            <a:pPr lvl="0" rtl="0">
              <a:spcBef>
                <a:spcPts val="0"/>
              </a:spcBef>
              <a:buNone/>
            </a:pPr>
            <a:endParaRPr lang="en-US" dirty="0">
              <a:solidFill>
                <a:schemeClr val="tx1"/>
              </a:solidFill>
              <a:latin typeface="Calibri" panose="020F0502020204030204" pitchFamily="34" charset="0"/>
            </a:endParaRPr>
          </a:p>
        </p:txBody>
      </p:sp>
      <p:sp>
        <p:nvSpPr>
          <p:cNvPr id="694" name="Shape 6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15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9" name="Shape 759"/>
          <p:cNvSpPr txBox="1">
            <a:spLocks noGrp="1"/>
          </p:cNvSpPr>
          <p:nvPr>
            <p:ph type="body" idx="1"/>
          </p:nvPr>
        </p:nvSpPr>
        <p:spPr>
          <a:xfrm>
            <a:off x="701041" y="4415791"/>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Big Idea:  Differentiate between Non-Negotiable and Alignment criteria.</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Talking Points:</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We looked at two Non-Negotiable criteria in Module 101.  For these criteria, each metric was rated as “meets” or “does not meet” and materials needed to meet every metric in order to be considered aligned.  Focus and Coherence are considered to be non-negotiable.  The reason for this is right in the introduction to the Standards themselves.  The introduction starts with a sub-head that outlines the most important shifts required by the Standards.  &lt;Click to reveal.&gt;</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As we move to the Alignment Criteria in this module and the next, we are looking at metrics that may be a little more subjective.  Because of that, they are scored out of 2 points and each metric can be rated as “meets” (2), “partially meets” (1), or “does not meet” (0).  For materials to meet any single criterion, they need to receive 5 out of 6 points on the metrics associated with that criterion.</a:t>
            </a:r>
          </a:p>
        </p:txBody>
      </p:sp>
      <p:sp>
        <p:nvSpPr>
          <p:cNvPr id="760" name="Shape 760"/>
          <p:cNvSpPr txBox="1">
            <a:spLocks noGrp="1"/>
          </p:cNvSpPr>
          <p:nvPr>
            <p:ph type="sldNum" idx="12"/>
          </p:nvPr>
        </p:nvSpPr>
        <p:spPr>
          <a:xfrm>
            <a:off x="3970939" y="8829965"/>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490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endParaRPr dirty="0"/>
          </a:p>
        </p:txBody>
      </p:sp>
      <p:sp>
        <p:nvSpPr>
          <p:cNvPr id="253" name="Shape 253"/>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5</a:t>
            </a:fld>
            <a:endParaRPr lang="en-US" dirty="0"/>
          </a:p>
        </p:txBody>
      </p:sp>
    </p:spTree>
    <p:extLst>
      <p:ext uri="{BB962C8B-B14F-4D97-AF65-F5344CB8AC3E}">
        <p14:creationId xmlns:p14="http://schemas.microsoft.com/office/powerpoint/2010/main" val="184887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3" name="Shape 483"/>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tx1"/>
                </a:solidFill>
                <a:latin typeface="Calibri"/>
                <a:ea typeface="Calibri"/>
                <a:cs typeface="Calibri"/>
                <a:sym typeface="Calibri"/>
              </a:rPr>
              <a:t>Big Idea:   Introduce Alignment Criterion</a:t>
            </a:r>
            <a:r>
              <a:rPr lang="en-US" sz="1200" baseline="0" dirty="0">
                <a:solidFill>
                  <a:schemeClr val="tx1"/>
                </a:solidFill>
                <a:latin typeface="Calibri"/>
                <a:ea typeface="Calibri"/>
                <a:cs typeface="Calibri"/>
                <a:sym typeface="Calibri"/>
              </a:rPr>
              <a:t> 1 and the associated metrics.</a:t>
            </a:r>
            <a:endParaRPr lang="en-US" sz="1200" dirty="0">
              <a:solidFill>
                <a:schemeClr val="tx1"/>
              </a:solidFill>
              <a:latin typeface="Calibri"/>
              <a:ea typeface="Calibri"/>
              <a:cs typeface="Calibri"/>
              <a:sym typeface="Calibri"/>
            </a:endParaRPr>
          </a:p>
          <a:p>
            <a:pPr lvl="0" rtl="0">
              <a:spcBef>
                <a:spcPts val="0"/>
              </a:spcBef>
              <a:buClr>
                <a:schemeClr val="dk1"/>
              </a:buClr>
              <a:buFont typeface="Arial"/>
              <a:buNone/>
            </a:pPr>
            <a:endParaRPr lang="en-US" sz="1200" dirty="0">
              <a:solidFill>
                <a:schemeClr val="tx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a:ea typeface="Calibri"/>
                <a:cs typeface="Calibri"/>
                <a:sym typeface="Calibri"/>
              </a:rPr>
              <a:t>We are moving from the Non-Negotiable</a:t>
            </a:r>
            <a:r>
              <a:rPr lang="en-US" sz="1200" baseline="0" dirty="0">
                <a:solidFill>
                  <a:schemeClr val="tx1"/>
                </a:solidFill>
                <a:latin typeface="Calibri"/>
                <a:ea typeface="Calibri"/>
                <a:cs typeface="Calibri"/>
                <a:sym typeface="Calibri"/>
              </a:rPr>
              <a:t> criterion of the last module to the first Alignment Criterion: Rigor and Balance.</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a:ea typeface="Calibri"/>
                <a:cs typeface="Calibri"/>
                <a:sym typeface="Calibri"/>
              </a:rPr>
              <a:t>This metric addresses the third Shift—Rigor—but it is an Alignment Criterion because the metrics have more room for interpretation by reviewers.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a:ea typeface="Calibri"/>
                <a:cs typeface="Calibri"/>
                <a:sym typeface="Calibri"/>
              </a:rPr>
              <a:t>This criterion has three metrics, and each of the metrics has associated questions to help reviewers collect evidence and make a decision about the rating.</a:t>
            </a:r>
          </a:p>
          <a:p>
            <a:pPr marL="0" marR="0" lvl="0" indent="0" algn="l" rtl="0">
              <a:spcBef>
                <a:spcPts val="0"/>
              </a:spcBef>
              <a:buClr>
                <a:schemeClr val="dk1"/>
              </a:buClr>
              <a:buFont typeface="Calibri"/>
              <a:buNone/>
            </a:pPr>
            <a:endParaRPr dirty="0">
              <a:solidFill>
                <a:schemeClr val="tx1"/>
              </a:solidFill>
            </a:endParaRPr>
          </a:p>
        </p:txBody>
      </p:sp>
      <p:sp>
        <p:nvSpPr>
          <p:cNvPr id="484" name="Shape 484"/>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042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701041" y="4415791"/>
            <a:ext cx="5608200" cy="4183500"/>
          </a:xfrm>
          <a:prstGeom prst="rect">
            <a:avLst/>
          </a:prstGeom>
          <a:noFill/>
          <a:ln>
            <a:noFill/>
          </a:ln>
        </p:spPr>
        <p:txBody>
          <a:bodyPr lIns="93175" tIns="46575" rIns="93175" bIns="46575" anchor="t" anchorCtr="0">
            <a:noAutofit/>
          </a:bodyPr>
          <a:lstStyle/>
          <a:p>
            <a:pPr marL="0" marR="0" lvl="0" indent="0" algn="l" rtl="0">
              <a:spcBef>
                <a:spcPts val="0"/>
              </a:spcBef>
              <a:buNone/>
            </a:pPr>
            <a:r>
              <a:rPr lang="en-US" sz="1200" b="0" i="0" u="none" strike="noStrike" cap="none" baseline="0" dirty="0">
                <a:solidFill>
                  <a:schemeClr val="dk1"/>
                </a:solidFill>
                <a:latin typeface="Calibri"/>
                <a:ea typeface="Calibri"/>
                <a:cs typeface="Calibri"/>
                <a:sym typeface="Calibri"/>
              </a:rPr>
              <a:t>Big Idea:  Define rigor as it relates to the Shift required by the Standards.</a:t>
            </a:r>
          </a:p>
          <a:p>
            <a:pPr marL="0" marR="0" lvl="0" indent="0" algn="l" rtl="0">
              <a:spcBef>
                <a:spcPts val="0"/>
              </a:spcBef>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baseline="0" dirty="0">
                <a:solidFill>
                  <a:schemeClr val="dk1"/>
                </a:solidFill>
                <a:latin typeface="Calibri"/>
                <a:ea typeface="Calibri"/>
                <a:cs typeface="Calibri"/>
                <a:sym typeface="Calibri"/>
              </a:rPr>
              <a:t>Talking Points:</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How do people in education use the word “rigorous?” What do you mean?</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What does it mean </a:t>
            </a:r>
            <a:r>
              <a:rPr lang="en-US" sz="1200" b="0" i="0" u="none" strike="noStrike" cap="none" baseline="0" dirty="0">
                <a:solidFill>
                  <a:schemeClr val="dk1"/>
                </a:solidFill>
                <a:latin typeface="Calibri"/>
                <a:ea typeface="Calibri"/>
                <a:cs typeface="Calibri"/>
                <a:sym typeface="Wingdings" panose="05000000000000000000" pitchFamily="2" charset="2"/>
              </a:rPr>
              <a:t> “the company has a rigorous hiring process?”</a:t>
            </a:r>
            <a:endParaRPr lang="en-US"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Font typeface="Calibri" panose="020F0502020204030204" pitchFamily="34" charset="0"/>
              <a:buChar char="-"/>
            </a:pPr>
            <a:r>
              <a:rPr lang="en-US" sz="1200" baseline="0" dirty="0">
                <a:solidFill>
                  <a:schemeClr val="dk1"/>
                </a:solidFill>
                <a:latin typeface="Calibri"/>
                <a:ea typeface="Calibri"/>
                <a:cs typeface="Calibri"/>
                <a:sym typeface="Calibri"/>
              </a:rPr>
              <a:t>This word “rigor” is one that gets thrown around a lot, particularly in the education world.</a:t>
            </a:r>
          </a:p>
          <a:p>
            <a:pPr marL="171450" marR="0" lvl="0" indent="-171450" algn="l" rtl="0">
              <a:spcBef>
                <a:spcPts val="0"/>
              </a:spcBef>
              <a:buFont typeface="Calibri" panose="020F0502020204030204" pitchFamily="34" charset="0"/>
              <a:buChar char="-"/>
            </a:pPr>
            <a:r>
              <a:rPr lang="en-US" sz="1200" baseline="0" dirty="0">
                <a:solidFill>
                  <a:schemeClr val="dk1"/>
                </a:solidFill>
                <a:latin typeface="Calibri"/>
                <a:ea typeface="Calibri"/>
                <a:cs typeface="Calibri"/>
                <a:sym typeface="Wingdings" panose="05000000000000000000" pitchFamily="2" charset="2"/>
              </a:rPr>
              <a:t>&lt;Ask participants to write down two sentences that use the word “rigorous”:</a:t>
            </a:r>
          </a:p>
          <a:p>
            <a:pPr marL="628650" lvl="1"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Wingdings" panose="05000000000000000000" pitchFamily="2" charset="2"/>
              </a:rPr>
              <a:t>One that uses it in a sentence in the context of education</a:t>
            </a:r>
          </a:p>
          <a:p>
            <a:pPr marL="628650" lvl="1"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Wingdings" panose="05000000000000000000" pitchFamily="2" charset="2"/>
              </a:rPr>
              <a:t>One that uses it in a sentence outside the context of education.&gt;  </a:t>
            </a:r>
            <a:r>
              <a:rPr lang="en-US" sz="1200" b="1" baseline="0" dirty="0">
                <a:solidFill>
                  <a:schemeClr val="dk1"/>
                </a:solidFill>
                <a:latin typeface="Calibri"/>
                <a:ea typeface="Calibri"/>
                <a:cs typeface="Calibri"/>
                <a:sym typeface="Wingdings" panose="05000000000000000000" pitchFamily="2" charset="2"/>
              </a:rPr>
              <a:t>&lt;2 minutes&gt;</a:t>
            </a:r>
            <a:endParaRPr lang="en-US" sz="1200" b="0" i="0" u="none" strike="noStrike" cap="none" baseline="0" dirty="0">
              <a:solidFill>
                <a:schemeClr val="dk1"/>
              </a:solidFill>
              <a:latin typeface="Calibri"/>
              <a:ea typeface="Calibri"/>
              <a:cs typeface="Calibri"/>
              <a:sym typeface="Calibri"/>
            </a:endParaRP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As participants share, highlight the connections between the context in education and the context outside of education. Point out that</a:t>
            </a:r>
            <a:r>
              <a:rPr lang="en-US" sz="1200" b="0" i="0" u="none" strike="noStrike" cap="none" baseline="0" dirty="0">
                <a:solidFill>
                  <a:schemeClr val="dk1"/>
                </a:solidFill>
                <a:latin typeface="Calibri"/>
                <a:ea typeface="Calibri"/>
                <a:cs typeface="Calibri"/>
                <a:sym typeface="Calibri"/>
              </a:rPr>
              <a:t> it usually refers to some vague ideas about the difficulty of problems in the education world.</a:t>
            </a:r>
          </a:p>
          <a:p>
            <a:pPr marL="171450" lvl="0"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Although this idea of difficulty comes into play with this Shift, there is a more previse definition we are going for.</a:t>
            </a:r>
          </a:p>
          <a:p>
            <a:pPr marL="171450" lvl="0"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To put a point on this, take a look at the definition of rigor provided by Google. &lt;Click PPT to reveal the definition.&gt;</a:t>
            </a:r>
          </a:p>
          <a:p>
            <a:pPr marL="171450" lvl="0"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This idea of being extremely thorough and exhaustive characterizes what is so important in instructional materials.  That’s a pretty good definition of how we want our students to understand and be able to do mathematics.</a:t>
            </a:r>
            <a:endParaRPr sz="1200" b="0" i="0" u="none" strike="noStrike" cap="none" baseline="0" dirty="0">
              <a:solidFill>
                <a:schemeClr val="dk1"/>
              </a:solidFill>
              <a:latin typeface="Calibri"/>
              <a:ea typeface="Calibri"/>
              <a:cs typeface="Calibri"/>
              <a:sym typeface="Calibri"/>
            </a:endParaRPr>
          </a:p>
        </p:txBody>
      </p:sp>
      <p:sp>
        <p:nvSpPr>
          <p:cNvPr id="491" name="Shape 491"/>
          <p:cNvSpPr txBox="1">
            <a:spLocks noGrp="1"/>
          </p:cNvSpPr>
          <p:nvPr>
            <p:ph type="sldNum" idx="12"/>
          </p:nvPr>
        </p:nvSpPr>
        <p:spPr>
          <a:xfrm>
            <a:off x="3970939" y="8829965"/>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8323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8" name="Shape 498"/>
          <p:cNvSpPr txBox="1">
            <a:spLocks noGrp="1"/>
          </p:cNvSpPr>
          <p:nvPr>
            <p:ph type="body" idx="1"/>
          </p:nvPr>
        </p:nvSpPr>
        <p:spPr>
          <a:xfrm>
            <a:off x="701041" y="4415791"/>
            <a:ext cx="5608200" cy="4183500"/>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buSzPct val="25000"/>
              <a:buNone/>
            </a:pPr>
            <a:r>
              <a:rPr lang="en-US" sz="1200" b="0" i="0" u="none" strike="noStrike" cap="none" baseline="0" dirty="0">
                <a:solidFill>
                  <a:schemeClr val="tx1"/>
                </a:solidFill>
                <a:latin typeface="Calibri" panose="020F0502020204030204" pitchFamily="34" charset="0"/>
                <a:ea typeface="Calibri"/>
                <a:cs typeface="Calibri"/>
                <a:sym typeface="Calibri"/>
              </a:rPr>
              <a:t>Big Idea: Emphasize importance of each component with the visual of the three-legged stool that is representative of the balance needed for the three parts of rigor.</a:t>
            </a:r>
          </a:p>
          <a:p>
            <a:pPr marL="0" marR="0" lvl="0" indent="0" algn="l" rtl="0">
              <a:lnSpc>
                <a:spcPct val="80000"/>
              </a:lnSpc>
              <a:spcBef>
                <a:spcPts val="0"/>
              </a:spcBef>
              <a:buNone/>
            </a:pPr>
            <a:endParaRPr sz="1200" b="0" i="0" u="none" strike="noStrike" cap="none" baseline="0" dirty="0">
              <a:solidFill>
                <a:schemeClr val="tx1"/>
              </a:solidFill>
              <a:latin typeface="Calibri" panose="020F0502020204030204" pitchFamily="34" charset="0"/>
              <a:ea typeface="Calibri"/>
              <a:cs typeface="Calibri"/>
              <a:sym typeface="Calibri"/>
            </a:endParaRPr>
          </a:p>
          <a:p>
            <a:pPr marL="0" marR="0" lvl="0" indent="0" algn="l" rtl="0">
              <a:lnSpc>
                <a:spcPct val="80000"/>
              </a:lnSpc>
              <a:spcBef>
                <a:spcPts val="0"/>
              </a:spcBef>
              <a:buSzPct val="25000"/>
              <a:buNone/>
            </a:pPr>
            <a:r>
              <a:rPr lang="en-US" sz="1200" b="0" i="0" u="none" strike="noStrike" cap="none" baseline="0" dirty="0">
                <a:solidFill>
                  <a:schemeClr val="tx1"/>
                </a:solidFill>
                <a:latin typeface="Calibri" panose="020F0502020204030204" pitchFamily="34" charset="0"/>
                <a:ea typeface="Calibri"/>
                <a:cs typeface="Calibri"/>
                <a:sym typeface="Calibri"/>
              </a:rPr>
              <a:t>Talking Points:</a:t>
            </a:r>
          </a:p>
          <a:p>
            <a:pPr marL="171450" marR="0" lvl="0" indent="-171450" algn="l" rtl="0">
              <a:lnSpc>
                <a:spcPct val="80000"/>
              </a:lnSpc>
              <a:spcBef>
                <a:spcPts val="0"/>
              </a:spcBef>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In considering this idea of thorough and exhaustive instruction, we can consider that each of the three aspects of rigor plays an important role in ensuring students are powerful mathematicians.</a:t>
            </a:r>
          </a:p>
          <a:p>
            <a:pPr marL="171450" marR="0" lvl="0" indent="-171450" algn="l" rtl="0">
              <a:lnSpc>
                <a:spcPct val="80000"/>
              </a:lnSpc>
              <a:spcBef>
                <a:spcPts val="0"/>
              </a:spcBef>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For a long time in math, there were very strong and opposing opinions about what was most important in instruction. </a:t>
            </a:r>
          </a:p>
          <a:p>
            <a:pPr marL="171450" marR="0" lvl="0" indent="-171450" algn="l" rtl="0">
              <a:lnSpc>
                <a:spcPct val="80000"/>
              </a:lnSpc>
              <a:spcBef>
                <a:spcPts val="0"/>
              </a:spcBef>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The math wars are over. </a:t>
            </a:r>
          </a:p>
          <a:p>
            <a:pPr marL="171450" marR="0" lvl="0" indent="-171450" algn="l" rtl="0">
              <a:lnSpc>
                <a:spcPct val="80000"/>
              </a:lnSpc>
              <a:spcBef>
                <a:spcPts val="0"/>
              </a:spcBef>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This visual gets to the balance of each aspect of rigor that is necessary.  These three components can be thought of as three legs of a stool; each is equally critical to establishing stability.</a:t>
            </a:r>
          </a:p>
          <a:p>
            <a:pPr marL="171450" marR="0" lvl="0" indent="-171450" algn="l" rtl="0">
              <a:lnSpc>
                <a:spcPct val="80000"/>
              </a:lnSpc>
              <a:spcBef>
                <a:spcPts val="0"/>
              </a:spcBef>
              <a:buFont typeface="Calibri" panose="020F0502020204030204" pitchFamily="34" charset="0"/>
              <a:buChar char="-"/>
            </a:pPr>
            <a:r>
              <a:rPr lang="en-US" sz="1200" b="1" i="0" u="none" strike="noStrike" cap="none" baseline="0" dirty="0">
                <a:solidFill>
                  <a:schemeClr val="tx1"/>
                </a:solidFill>
                <a:latin typeface="Calibri" panose="020F0502020204030204" pitchFamily="34" charset="0"/>
                <a:ea typeface="Arial"/>
                <a:cs typeface="Arial"/>
                <a:sym typeface="Arial"/>
              </a:rPr>
              <a:t>The three aspects of rigor are not always separate. </a:t>
            </a:r>
            <a:r>
              <a:rPr lang="en-US" sz="1200" b="0" i="0" u="none" strike="noStrike" cap="none" baseline="0" dirty="0">
                <a:solidFill>
                  <a:schemeClr val="tx1"/>
                </a:solidFill>
                <a:latin typeface="Calibri" panose="020F0502020204030204" pitchFamily="34" charset="0"/>
                <a:ea typeface="Arial"/>
                <a:cs typeface="Arial"/>
                <a:sym typeface="Arial"/>
              </a:rPr>
              <a:t>Conceptual understanding needs to underpin fluency work; fluency can be practiced in the context of applications, and applications can build conceptual understanding.</a:t>
            </a:r>
          </a:p>
          <a:p>
            <a:pPr marL="171450" marR="0" lvl="0" indent="-171450" algn="l" rtl="0">
              <a:lnSpc>
                <a:spcPct val="80000"/>
              </a:lnSpc>
              <a:spcBef>
                <a:spcPts val="0"/>
              </a:spcBef>
              <a:buFont typeface="Calibri" panose="020F0502020204030204" pitchFamily="34" charset="0"/>
              <a:buChar char="-"/>
            </a:pPr>
            <a:r>
              <a:rPr lang="en-US" sz="1200" b="1" i="0" u="none" strike="noStrike" cap="none" baseline="0" dirty="0">
                <a:solidFill>
                  <a:schemeClr val="tx1"/>
                </a:solidFill>
                <a:latin typeface="Calibri" panose="020F0502020204030204" pitchFamily="34" charset="0"/>
                <a:ea typeface="Arial"/>
                <a:cs typeface="Arial"/>
                <a:sym typeface="Arial"/>
              </a:rPr>
              <a:t>Nor are the three aspects of rigor always together</a:t>
            </a:r>
            <a:r>
              <a:rPr lang="en-US" sz="1200" b="0" i="0" u="none" strike="noStrike" cap="none" baseline="0" dirty="0">
                <a:solidFill>
                  <a:schemeClr val="tx1"/>
                </a:solidFill>
                <a:latin typeface="Calibri" panose="020F0502020204030204" pitchFamily="34" charset="0"/>
                <a:ea typeface="Arial"/>
                <a:cs typeface="Arial"/>
                <a:sym typeface="Arial"/>
              </a:rPr>
              <a:t>. Fluency requires dedicated practice to that end. Rich applications cannot always be shoehorned into the mathematical topic of the day. And conceptual understanding will not come along for free unless explicitly taught.</a:t>
            </a:r>
          </a:p>
          <a:p>
            <a:pPr marL="171450" marR="0" lvl="0" indent="-171450" algn="l" rtl="0">
              <a:lnSpc>
                <a:spcPct val="80000"/>
              </a:lnSpc>
              <a:spcBef>
                <a:spcPts val="0"/>
              </a:spcBef>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Arial"/>
                <a:cs typeface="Arial"/>
                <a:sym typeface="Arial"/>
              </a:rPr>
              <a:t>We are now going to discuss each of the 3 aspects of rigor and the metric associated with each one.</a:t>
            </a:r>
          </a:p>
          <a:p>
            <a:pPr marL="465880" marR="0" lvl="0" indent="-429685" algn="l" rtl="0">
              <a:lnSpc>
                <a:spcPct val="80000"/>
              </a:lnSpc>
              <a:spcBef>
                <a:spcPts val="2446"/>
              </a:spcBef>
              <a:spcAft>
                <a:spcPts val="1223"/>
              </a:spcAft>
              <a:buClr>
                <a:schemeClr val="dk1"/>
              </a:buClr>
              <a:buFont typeface="Calibri"/>
              <a:buNone/>
            </a:pPr>
            <a:endParaRPr sz="1200" b="0" i="0" u="none" strike="noStrike" cap="none" baseline="0" dirty="0">
              <a:solidFill>
                <a:schemeClr val="tx1"/>
              </a:solidFill>
              <a:latin typeface="Calibri" panose="020F0502020204030204" pitchFamily="34" charset="0"/>
              <a:ea typeface="Arial"/>
              <a:cs typeface="Arial"/>
              <a:sym typeface="Arial"/>
            </a:endParaRPr>
          </a:p>
          <a:p>
            <a:pPr marL="0" marR="0" lvl="0" indent="0" algn="l" rtl="0">
              <a:lnSpc>
                <a:spcPct val="80000"/>
              </a:lnSpc>
              <a:spcBef>
                <a:spcPts val="0"/>
              </a:spcBef>
              <a:buNone/>
            </a:pPr>
            <a:endParaRPr sz="1200" b="0" i="0" u="none" strike="noStrike" cap="none" baseline="0" dirty="0">
              <a:solidFill>
                <a:schemeClr val="tx1"/>
              </a:solidFill>
              <a:latin typeface="Calibri" panose="020F0502020204030204" pitchFamily="34" charset="0"/>
              <a:ea typeface="Calibri"/>
              <a:cs typeface="Calibri"/>
              <a:sym typeface="Calibri"/>
            </a:endParaRPr>
          </a:p>
        </p:txBody>
      </p:sp>
      <p:sp>
        <p:nvSpPr>
          <p:cNvPr id="499" name="Shape 499"/>
          <p:cNvSpPr txBox="1">
            <a:spLocks noGrp="1"/>
          </p:cNvSpPr>
          <p:nvPr>
            <p:ph type="sldNum" idx="12"/>
          </p:nvPr>
        </p:nvSpPr>
        <p:spPr>
          <a:xfrm>
            <a:off x="3970939" y="8829965"/>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287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5" name="Shape 505"/>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tx1"/>
                </a:solidFill>
                <a:latin typeface="Calibri"/>
                <a:ea typeface="Calibri"/>
                <a:cs typeface="Calibri"/>
                <a:sym typeface="Calibri"/>
              </a:rPr>
              <a:t>Big Idea:   Introduce the Alignment Criterion Metric 1A, which relates to conceptual understanding.</a:t>
            </a:r>
            <a:endParaRPr lang="en-US" sz="1200" baseline="0" dirty="0">
              <a:solidFill>
                <a:schemeClr val="tx1"/>
              </a:solidFill>
              <a:latin typeface="Calibri"/>
              <a:ea typeface="Calibri"/>
              <a:cs typeface="Calibri"/>
              <a:sym typeface="Calibri"/>
            </a:endParaRPr>
          </a:p>
          <a:p>
            <a:pPr lvl="0" rtl="0">
              <a:spcBef>
                <a:spcPts val="0"/>
              </a:spcBef>
              <a:buClr>
                <a:schemeClr val="dk1"/>
              </a:buClr>
              <a:buSzPct val="25000"/>
              <a:buFont typeface="Calibri"/>
              <a:buNone/>
            </a:pPr>
            <a:endParaRPr lang="en-US" sz="1200" dirty="0">
              <a:solidFill>
                <a:schemeClr val="tx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a:ea typeface="Calibri"/>
                <a:cs typeface="Calibri"/>
                <a:sym typeface="Calibri"/>
              </a:rPr>
              <a:t>We will be taking a look at the first metric in AC 1 which specifically focuses on conceptual understanding</a:t>
            </a:r>
            <a:r>
              <a:rPr lang="en-US" sz="1200" baseline="0" dirty="0">
                <a:solidFill>
                  <a:schemeClr val="tx1"/>
                </a:solidFill>
                <a:latin typeface="Calibri"/>
                <a:ea typeface="Calibri"/>
                <a:cs typeface="Calibri"/>
                <a:sym typeface="Calibri"/>
              </a:rPr>
              <a:t>.</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a:ea typeface="Calibri"/>
                <a:cs typeface="Calibri"/>
                <a:sym typeface="Calibri"/>
              </a:rPr>
              <a:t>Unlike the metrics in the Non-Negotiables, these metrics will have questions associated with them to help guide evidence collection.  </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a:ea typeface="Calibri"/>
                <a:cs typeface="Calibri"/>
                <a:sym typeface="Calibri"/>
              </a:rPr>
              <a:t>Before we get into all of the nuances of the metric, we are going to get more into what exactly the Standards require in terms of conceptual understanding.</a:t>
            </a:r>
          </a:p>
          <a:p>
            <a:pPr marL="0" marR="0" lvl="0" indent="0" algn="l" rtl="0">
              <a:spcBef>
                <a:spcPts val="0"/>
              </a:spcBef>
              <a:buClr>
                <a:schemeClr val="dk1"/>
              </a:buClr>
              <a:buFont typeface="Calibri"/>
              <a:buNone/>
            </a:pPr>
            <a:endParaRPr dirty="0">
              <a:solidFill>
                <a:schemeClr val="tx1"/>
              </a:solidFill>
            </a:endParaRPr>
          </a:p>
        </p:txBody>
      </p:sp>
      <p:sp>
        <p:nvSpPr>
          <p:cNvPr id="506" name="Shape 506"/>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8438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13" name="Shape 13"/>
          <p:cNvPicPr preferRelativeResize="0"/>
          <p:nvPr/>
        </p:nvPicPr>
        <p:blipFill rotWithShape="1">
          <a:blip r:embed="rId3">
            <a:alphaModFix/>
          </a:blip>
          <a:srcRect t="26956" b="26852"/>
          <a:stretch/>
        </p:blipFill>
        <p:spPr>
          <a:xfrm>
            <a:off x="0" y="1848736"/>
            <a:ext cx="9144000" cy="3167763"/>
          </a:xfrm>
          <a:prstGeom prst="rect">
            <a:avLst/>
          </a:prstGeom>
          <a:noFill/>
          <a:ln>
            <a:noFill/>
          </a:ln>
        </p:spPr>
      </p:pic>
      <p:sp>
        <p:nvSpPr>
          <p:cNvPr id="14" name="Shape 1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6" name="Shape 16"/>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pic>
        <p:nvPicPr>
          <p:cNvPr id="17" name="Shape 17"/>
          <p:cNvPicPr preferRelativeResize="0"/>
          <p:nvPr/>
        </p:nvPicPr>
        <p:blipFill rotWithShape="1">
          <a:blip r:embed="rId4">
            <a:alphaModFix/>
          </a:blip>
          <a:srcRect/>
          <a:stretch/>
        </p:blipFill>
        <p:spPr>
          <a:xfrm>
            <a:off x="5353921" y="283558"/>
            <a:ext cx="3651248" cy="7504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96"/>
        <p:cNvGrpSpPr/>
        <p:nvPr/>
      </p:nvGrpSpPr>
      <p:grpSpPr>
        <a:xfrm>
          <a:off x="0" y="0"/>
          <a:ext cx="0" cy="0"/>
          <a:chOff x="0" y="0"/>
          <a:chExt cx="0" cy="0"/>
        </a:xfrm>
      </p:grpSpPr>
      <p:sp>
        <p:nvSpPr>
          <p:cNvPr id="97" name="Shape 97"/>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98" name="Shape 98"/>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99" name="Shape 99"/>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00" name="Shape 100"/>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01" name="Shape 101"/>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02" name="Shape 102"/>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03"/>
        <p:cNvGrpSpPr/>
        <p:nvPr/>
      </p:nvGrpSpPr>
      <p:grpSpPr>
        <a:xfrm>
          <a:off x="0" y="0"/>
          <a:ext cx="0" cy="0"/>
          <a:chOff x="0" y="0"/>
          <a:chExt cx="0" cy="0"/>
        </a:xfrm>
      </p:grpSpPr>
      <p:sp>
        <p:nvSpPr>
          <p:cNvPr id="104" name="Shape 104"/>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05" name="Shape 105"/>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06" name="Shape 106"/>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07" name="Shape 107"/>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08" name="Shape 108"/>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09" name="Shape 109"/>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10"/>
        <p:cNvGrpSpPr/>
        <p:nvPr/>
      </p:nvGrpSpPr>
      <p:grpSpPr>
        <a:xfrm>
          <a:off x="0" y="0"/>
          <a:ext cx="0" cy="0"/>
          <a:chOff x="0" y="0"/>
          <a:chExt cx="0" cy="0"/>
        </a:xfrm>
      </p:grpSpPr>
      <p:sp>
        <p:nvSpPr>
          <p:cNvPr id="111" name="Shape 111"/>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12" name="Shape 112"/>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13" name="Shape 113"/>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14" name="Shape 114"/>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15" name="Shape 115"/>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16" name="Shape 116"/>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17"/>
        <p:cNvGrpSpPr/>
        <p:nvPr/>
      </p:nvGrpSpPr>
      <p:grpSpPr>
        <a:xfrm>
          <a:off x="0" y="0"/>
          <a:ext cx="0" cy="0"/>
          <a:chOff x="0" y="0"/>
          <a:chExt cx="0" cy="0"/>
        </a:xfrm>
      </p:grpSpPr>
      <p:sp>
        <p:nvSpPr>
          <p:cNvPr id="118" name="Shape 118"/>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19" name="Shape 119"/>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20" name="Shape 120"/>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21" name="Shape 121"/>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22" name="Shape 122"/>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23" name="Shape 123"/>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able Page">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27" name="Shape 12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128" name="Shape 12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9" name="Shape 12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hart Page">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2" name="Shape 132"/>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33" name="Shape 13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134" name="Shape 13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35" name="Shape 13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0" y="0"/>
            <a:ext cx="3000000" cy="3000000"/>
          </a:xfrm>
          <a:prstGeom prst="rect">
            <a:avLst/>
          </a:prstGeom>
          <a:noFill/>
          <a:ln>
            <a:noFill/>
          </a:ln>
        </p:spPr>
      </p:sp>
      <p:sp>
        <p:nvSpPr>
          <p:cNvPr id="138" name="Shape 1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9" name="Shape 139"/>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40" name="Shape 140"/>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141" name="Shape 14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2" name="Shape 14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43"/>
        <p:cNvGrpSpPr/>
        <p:nvPr/>
      </p:nvGrpSpPr>
      <p:grpSpPr>
        <a:xfrm>
          <a:off x="0" y="0"/>
          <a:ext cx="0" cy="0"/>
          <a:chOff x="0" y="0"/>
          <a:chExt cx="0" cy="0"/>
        </a:xfrm>
      </p:grpSpPr>
      <p:sp>
        <p:nvSpPr>
          <p:cNvPr id="144" name="Shape 144"/>
          <p:cNvSpPr>
            <a:spLocks noGrp="1"/>
          </p:cNvSpPr>
          <p:nvPr>
            <p:ph type="pic" idx="2"/>
          </p:nvPr>
        </p:nvSpPr>
        <p:spPr>
          <a:xfrm>
            <a:off x="0" y="0"/>
            <a:ext cx="9144000" cy="6858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7" name="Shape 147"/>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48" name="Shape 148"/>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149" name="Shape 14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50" name="Shape 15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1"/>
        <p:cNvGrpSpPr/>
        <p:nvPr/>
      </p:nvGrpSpPr>
      <p:grpSpPr>
        <a:xfrm>
          <a:off x="0" y="0"/>
          <a:ext cx="0" cy="0"/>
          <a:chOff x="0" y="0"/>
          <a:chExt cx="0" cy="0"/>
        </a:xfrm>
      </p:grpSpPr>
      <p:sp>
        <p:nvSpPr>
          <p:cNvPr id="152" name="Shape 152"/>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53" name="Shape 15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154" name="Shape 15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55" name="Shape 15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22" name="Shape 22"/>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23" name="Shape 23"/>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4" name="Shape 24"/>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8" name="Shape 1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9" name="Shape 159"/>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dirty="0">
                <a:solidFill>
                  <a:schemeClr val="lt1"/>
                </a:solidFill>
                <a:latin typeface="Calibri"/>
                <a:ea typeface="Calibri"/>
                <a:cs typeface="Calibri"/>
                <a:sym typeface="Calibri"/>
              </a:rPr>
              <a:t> </a:t>
            </a:r>
          </a:p>
        </p:txBody>
      </p:sp>
      <p:pic>
        <p:nvPicPr>
          <p:cNvPr id="160" name="Shape 160"/>
          <p:cNvPicPr preferRelativeResize="0"/>
          <p:nvPr/>
        </p:nvPicPr>
        <p:blipFill rotWithShape="1">
          <a:blip r:embed="rId2">
            <a:alphaModFix/>
          </a:blip>
          <a:srcRect/>
          <a:stretch/>
        </p:blipFill>
        <p:spPr>
          <a:xfrm>
            <a:off x="140803" y="6519775"/>
            <a:ext cx="1974669" cy="159614"/>
          </a:xfrm>
          <a:prstGeom prst="rect">
            <a:avLst/>
          </a:prstGeom>
          <a:noFill/>
          <a:ln>
            <a:noFill/>
          </a:ln>
        </p:spPr>
      </p:pic>
      <p:sp>
        <p:nvSpPr>
          <p:cNvPr id="161" name="Shape 161"/>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sp>
        <p:nvSpPr>
          <p:cNvPr id="162" name="Shape 162"/>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End Slide">
    <p:spTree>
      <p:nvGrpSpPr>
        <p:cNvPr id="1" name="Shape 163"/>
        <p:cNvGrpSpPr/>
        <p:nvPr/>
      </p:nvGrpSpPr>
      <p:grpSpPr>
        <a:xfrm>
          <a:off x="0" y="0"/>
          <a:ext cx="0" cy="0"/>
          <a:chOff x="0" y="0"/>
          <a:chExt cx="0" cy="0"/>
        </a:xfrm>
      </p:grpSpPr>
      <p:pic>
        <p:nvPicPr>
          <p:cNvPr id="164" name="Shape 16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5" name="Shape 165"/>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66" name="Shape 166"/>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67" name="Shape 167"/>
          <p:cNvSpPr txBox="1"/>
          <p:nvPr/>
        </p:nvSpPr>
        <p:spPr>
          <a:xfrm>
            <a:off x="216567"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rgbClr val="23593E"/>
              </a:solidFill>
              <a:latin typeface="Allerta"/>
              <a:ea typeface="Allerta"/>
              <a:cs typeface="Allerta"/>
              <a:sym typeface="Allerta"/>
            </a:endParaRPr>
          </a:p>
        </p:txBody>
      </p:sp>
      <p:pic>
        <p:nvPicPr>
          <p:cNvPr id="168" name="Shape 168"/>
          <p:cNvPicPr preferRelativeResize="0"/>
          <p:nvPr/>
        </p:nvPicPr>
        <p:blipFill rotWithShape="1">
          <a:blip r:embed="rId3">
            <a:alphaModFix/>
          </a:blip>
          <a:srcRect/>
          <a:stretch/>
        </p:blipFill>
        <p:spPr>
          <a:xfrm>
            <a:off x="219319" y="225995"/>
            <a:ext cx="1640437" cy="808049"/>
          </a:xfrm>
          <a:prstGeom prst="rect">
            <a:avLst/>
          </a:prstGeom>
          <a:noFill/>
          <a:ln>
            <a:noFill/>
          </a:ln>
        </p:spPr>
      </p:pic>
      <p:sp>
        <p:nvSpPr>
          <p:cNvPr id="169" name="Shape 169"/>
          <p:cNvSpPr txBox="1">
            <a:spLocks noGrp="1"/>
          </p:cNvSpPr>
          <p:nvPr>
            <p:ph type="title"/>
          </p:nvPr>
        </p:nvSpPr>
        <p:spPr>
          <a:xfrm>
            <a:off x="219319" y="2852946"/>
            <a:ext cx="8617800" cy="876843"/>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2" name="Shape 172"/>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73" name="Shape 173"/>
          <p:cNvSpPr txBox="1">
            <a:spLocks noGrp="1"/>
          </p:cNvSpPr>
          <p:nvPr>
            <p:ph type="body" idx="2"/>
          </p:nvPr>
        </p:nvSpPr>
        <p:spPr>
          <a:xfrm>
            <a:off x="457200" y="2190750"/>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4" name="Shape 174"/>
          <p:cNvSpPr txBox="1">
            <a:spLocks noGrp="1"/>
          </p:cNvSpPr>
          <p:nvPr>
            <p:ph type="body" idx="3"/>
          </p:nvPr>
        </p:nvSpPr>
        <p:spPr>
          <a:xfrm>
            <a:off x="4645025" y="1550987"/>
            <a:ext cx="4041774" cy="639762"/>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75" name="Shape 175"/>
          <p:cNvSpPr txBox="1">
            <a:spLocks noGrp="1"/>
          </p:cNvSpPr>
          <p:nvPr>
            <p:ph type="body" idx="4"/>
          </p:nvPr>
        </p:nvSpPr>
        <p:spPr>
          <a:xfrm>
            <a:off x="4645025" y="2190750"/>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6" name="Shape 17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77" name="Shape 17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178" name="Shape 17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79" name="Shape 17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80"/>
        <p:cNvGrpSpPr/>
        <p:nvPr/>
      </p:nvGrpSpPr>
      <p:grpSpPr>
        <a:xfrm>
          <a:off x="0" y="0"/>
          <a:ext cx="0" cy="0"/>
          <a:chOff x="0" y="0"/>
          <a:chExt cx="0" cy="0"/>
        </a:xfrm>
      </p:grpSpPr>
      <p:sp>
        <p:nvSpPr>
          <p:cNvPr id="181" name="Shape 181"/>
          <p:cNvSpPr>
            <a:spLocks noGrp="1"/>
          </p:cNvSpPr>
          <p:nvPr>
            <p:ph type="pic" idx="2"/>
          </p:nvPr>
        </p:nvSpPr>
        <p:spPr>
          <a:xfrm>
            <a:off x="4578350" y="1600200"/>
            <a:ext cx="4108450" cy="4525961"/>
          </a:xfrm>
          <a:prstGeom prst="rect">
            <a:avLst/>
          </a:prstGeom>
          <a:noFill/>
          <a:ln>
            <a:noFill/>
          </a:ln>
        </p:spPr>
      </p:sp>
      <p:sp>
        <p:nvSpPr>
          <p:cNvPr id="182" name="Shape 1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3" name="Shape 18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4" name="Shape 184"/>
          <p:cNvSpPr txBox="1">
            <a:spLocks noGrp="1"/>
          </p:cNvSpPr>
          <p:nvPr>
            <p:ph type="body" idx="3"/>
          </p:nvPr>
        </p:nvSpPr>
        <p:spPr>
          <a:xfrm>
            <a:off x="4578350" y="5646676"/>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5" name="Shape 185"/>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86" name="Shape 186"/>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187" name="Shape 18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88" name="Shape 18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89"/>
        <p:cNvGrpSpPr/>
        <p:nvPr/>
      </p:nvGrpSpPr>
      <p:grpSpPr>
        <a:xfrm>
          <a:off x="0" y="0"/>
          <a:ext cx="0" cy="0"/>
          <a:chOff x="0" y="0"/>
          <a:chExt cx="0" cy="0"/>
        </a:xfrm>
      </p:grpSpPr>
      <p:sp>
        <p:nvSpPr>
          <p:cNvPr id="190" name="Shape 190"/>
          <p:cNvSpPr>
            <a:spLocks noGrp="1"/>
          </p:cNvSpPr>
          <p:nvPr>
            <p:ph type="pic" idx="2"/>
          </p:nvPr>
        </p:nvSpPr>
        <p:spPr>
          <a:xfrm>
            <a:off x="4578350" y="3892046"/>
            <a:ext cx="4108450" cy="2234115"/>
          </a:xfrm>
          <a:prstGeom prst="rect">
            <a:avLst/>
          </a:prstGeom>
          <a:noFill/>
          <a:ln>
            <a:noFill/>
          </a:ln>
        </p:spPr>
      </p:sp>
      <p:sp>
        <p:nvSpPr>
          <p:cNvPr id="191" name="Shape 191"/>
          <p:cNvSpPr>
            <a:spLocks noGrp="1"/>
          </p:cNvSpPr>
          <p:nvPr>
            <p:ph type="pic" idx="3"/>
          </p:nvPr>
        </p:nvSpPr>
        <p:spPr>
          <a:xfrm>
            <a:off x="4578350" y="1600200"/>
            <a:ext cx="4108450" cy="2234115"/>
          </a:xfrm>
          <a:prstGeom prst="rect">
            <a:avLst/>
          </a:prstGeom>
          <a:noFill/>
          <a:ln>
            <a:noFill/>
          </a:ln>
        </p:spPr>
      </p:sp>
      <p:sp>
        <p:nvSpPr>
          <p:cNvPr id="192" name="Shape 1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4"/>
          </p:nvPr>
        </p:nvSpPr>
        <p:spPr>
          <a:xfrm>
            <a:off x="4578350" y="5646676"/>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5" name="Shape 195"/>
          <p:cNvSpPr txBox="1">
            <a:spLocks noGrp="1"/>
          </p:cNvSpPr>
          <p:nvPr>
            <p:ph type="body" idx="5"/>
          </p:nvPr>
        </p:nvSpPr>
        <p:spPr>
          <a:xfrm>
            <a:off x="4578350" y="3354830"/>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6" name="Shape 19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97" name="Shape 19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198" name="Shape 19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99" name="Shape 19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wo Images">
    <p:spTree>
      <p:nvGrpSpPr>
        <p:cNvPr id="1" name="Shape 200"/>
        <p:cNvGrpSpPr/>
        <p:nvPr/>
      </p:nvGrpSpPr>
      <p:grpSpPr>
        <a:xfrm>
          <a:off x="0" y="0"/>
          <a:ext cx="0" cy="0"/>
          <a:chOff x="0" y="0"/>
          <a:chExt cx="0" cy="0"/>
        </a:xfrm>
      </p:grpSpPr>
      <p:sp>
        <p:nvSpPr>
          <p:cNvPr id="201" name="Shape 201"/>
          <p:cNvSpPr>
            <a:spLocks noGrp="1"/>
          </p:cNvSpPr>
          <p:nvPr>
            <p:ph type="pic" idx="2"/>
          </p:nvPr>
        </p:nvSpPr>
        <p:spPr>
          <a:xfrm>
            <a:off x="4616450" y="1600200"/>
            <a:ext cx="4070350" cy="4525963"/>
          </a:xfrm>
          <a:prstGeom prst="rect">
            <a:avLst/>
          </a:prstGeom>
          <a:noFill/>
          <a:ln>
            <a:noFill/>
          </a:ln>
        </p:spPr>
      </p:sp>
      <p:sp>
        <p:nvSpPr>
          <p:cNvPr id="202" name="Shape 20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3" name="Shape 203"/>
          <p:cNvSpPr txBox="1">
            <a:spLocks noGrp="1"/>
          </p:cNvSpPr>
          <p:nvPr>
            <p:ph type="body" idx="1"/>
          </p:nvPr>
        </p:nvSpPr>
        <p:spPr>
          <a:xfrm>
            <a:off x="4616450" y="5646676"/>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4" name="Shape 204"/>
          <p:cNvSpPr>
            <a:spLocks noGrp="1"/>
          </p:cNvSpPr>
          <p:nvPr>
            <p:ph type="pic" idx="3"/>
          </p:nvPr>
        </p:nvSpPr>
        <p:spPr>
          <a:xfrm>
            <a:off x="457199" y="1600200"/>
            <a:ext cx="4073524" cy="4525963"/>
          </a:xfrm>
          <a:prstGeom prst="rect">
            <a:avLst/>
          </a:prstGeom>
          <a:noFill/>
          <a:ln>
            <a:noFill/>
          </a:ln>
        </p:spPr>
      </p:sp>
      <p:sp>
        <p:nvSpPr>
          <p:cNvPr id="205" name="Shape 205"/>
          <p:cNvSpPr txBox="1">
            <a:spLocks noGrp="1"/>
          </p:cNvSpPr>
          <p:nvPr>
            <p:ph type="body" idx="4"/>
          </p:nvPr>
        </p:nvSpPr>
        <p:spPr>
          <a:xfrm>
            <a:off x="457197" y="5646676"/>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6" name="Shape 20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207" name="Shape 20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208" name="Shape 20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09" name="Shape 20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Four Images">
    <p:spTree>
      <p:nvGrpSpPr>
        <p:cNvPr id="1" name="Shape 210"/>
        <p:cNvGrpSpPr/>
        <p:nvPr/>
      </p:nvGrpSpPr>
      <p:grpSpPr>
        <a:xfrm>
          <a:off x="0" y="0"/>
          <a:ext cx="0" cy="0"/>
          <a:chOff x="0" y="0"/>
          <a:chExt cx="0" cy="0"/>
        </a:xfrm>
      </p:grpSpPr>
      <p:sp>
        <p:nvSpPr>
          <p:cNvPr id="211" name="Shape 211"/>
          <p:cNvSpPr>
            <a:spLocks noGrp="1"/>
          </p:cNvSpPr>
          <p:nvPr>
            <p:ph type="pic" idx="2"/>
          </p:nvPr>
        </p:nvSpPr>
        <p:spPr>
          <a:xfrm>
            <a:off x="4616450" y="3892046"/>
            <a:ext cx="4070350" cy="2234117"/>
          </a:xfrm>
          <a:prstGeom prst="rect">
            <a:avLst/>
          </a:prstGeom>
          <a:noFill/>
          <a:ln>
            <a:noFill/>
          </a:ln>
        </p:spPr>
      </p:sp>
      <p:sp>
        <p:nvSpPr>
          <p:cNvPr id="212" name="Shape 212"/>
          <p:cNvSpPr>
            <a:spLocks noGrp="1"/>
          </p:cNvSpPr>
          <p:nvPr>
            <p:ph type="pic" idx="3"/>
          </p:nvPr>
        </p:nvSpPr>
        <p:spPr>
          <a:xfrm>
            <a:off x="4616450" y="1600200"/>
            <a:ext cx="4070350" cy="2234117"/>
          </a:xfrm>
          <a:prstGeom prst="rect">
            <a:avLst/>
          </a:prstGeom>
          <a:noFill/>
          <a:ln>
            <a:noFill/>
          </a:ln>
        </p:spPr>
      </p:sp>
      <p:sp>
        <p:nvSpPr>
          <p:cNvPr id="213" name="Shape 213"/>
          <p:cNvSpPr>
            <a:spLocks noGrp="1"/>
          </p:cNvSpPr>
          <p:nvPr>
            <p:ph type="pic" idx="4"/>
          </p:nvPr>
        </p:nvSpPr>
        <p:spPr>
          <a:xfrm>
            <a:off x="457197" y="1600200"/>
            <a:ext cx="4070350" cy="2234117"/>
          </a:xfrm>
          <a:prstGeom prst="rect">
            <a:avLst/>
          </a:prstGeom>
          <a:noFill/>
          <a:ln>
            <a:noFill/>
          </a:ln>
        </p:spPr>
      </p:sp>
      <p:sp>
        <p:nvSpPr>
          <p:cNvPr id="214" name="Shape 214"/>
          <p:cNvSpPr>
            <a:spLocks noGrp="1"/>
          </p:cNvSpPr>
          <p:nvPr>
            <p:ph type="pic" idx="5"/>
          </p:nvPr>
        </p:nvSpPr>
        <p:spPr>
          <a:xfrm>
            <a:off x="460372" y="3892046"/>
            <a:ext cx="4070350" cy="2234117"/>
          </a:xfrm>
          <a:prstGeom prst="rect">
            <a:avLst/>
          </a:prstGeom>
          <a:noFill/>
          <a:ln>
            <a:noFill/>
          </a:ln>
        </p:spPr>
      </p:sp>
      <p:sp>
        <p:nvSpPr>
          <p:cNvPr id="215" name="Shape 2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6" name="Shape 216"/>
          <p:cNvSpPr txBox="1">
            <a:spLocks noGrp="1"/>
          </p:cNvSpPr>
          <p:nvPr>
            <p:ph type="body" idx="1"/>
          </p:nvPr>
        </p:nvSpPr>
        <p:spPr>
          <a:xfrm>
            <a:off x="4616450" y="5646676"/>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7" name="Shape 217"/>
          <p:cNvSpPr txBox="1">
            <a:spLocks noGrp="1"/>
          </p:cNvSpPr>
          <p:nvPr>
            <p:ph type="body" idx="6"/>
          </p:nvPr>
        </p:nvSpPr>
        <p:spPr>
          <a:xfrm>
            <a:off x="457197" y="5646676"/>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8" name="Shape 218"/>
          <p:cNvSpPr txBox="1">
            <a:spLocks noGrp="1"/>
          </p:cNvSpPr>
          <p:nvPr>
            <p:ph type="body" idx="7"/>
          </p:nvPr>
        </p:nvSpPr>
        <p:spPr>
          <a:xfrm>
            <a:off x="4616450" y="3354830"/>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9" name="Shape 219"/>
          <p:cNvSpPr txBox="1">
            <a:spLocks noGrp="1"/>
          </p:cNvSpPr>
          <p:nvPr>
            <p:ph type="body" idx="8"/>
          </p:nvPr>
        </p:nvSpPr>
        <p:spPr>
          <a:xfrm>
            <a:off x="454022" y="3354830"/>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0" name="Shape 220"/>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221" name="Shape 221"/>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222" name="Shape 22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23" name="Shape 22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2">
            <a:alphaModFix/>
          </a:blip>
          <a:srcRect/>
          <a:stretch/>
        </p:blipFill>
        <p:spPr>
          <a:xfrm>
            <a:off x="219317" y="225993"/>
            <a:ext cx="1640400" cy="807900"/>
          </a:xfrm>
          <a:prstGeom prst="rect">
            <a:avLst/>
          </a:prstGeom>
          <a:noFill/>
          <a:ln>
            <a:noFill/>
          </a:ln>
        </p:spPr>
      </p:pic>
      <p:pic>
        <p:nvPicPr>
          <p:cNvPr id="259" name="Shape 259"/>
          <p:cNvPicPr preferRelativeResize="0"/>
          <p:nvPr/>
        </p:nvPicPr>
        <p:blipFill rotWithShape="1">
          <a:blip r:embed="rId3">
            <a:alphaModFix/>
          </a:blip>
          <a:srcRect/>
          <a:stretch/>
        </p:blipFill>
        <p:spPr>
          <a:xfrm>
            <a:off x="0" y="1848734"/>
            <a:ext cx="9144000" cy="3167699"/>
          </a:xfrm>
          <a:prstGeom prst="rect">
            <a:avLst/>
          </a:prstGeom>
          <a:noFill/>
          <a:ln>
            <a:noFill/>
          </a:ln>
        </p:spPr>
      </p:pic>
      <p:sp>
        <p:nvSpPr>
          <p:cNvPr id="260" name="Shape 260"/>
          <p:cNvSpPr txBox="1">
            <a:spLocks noGrp="1"/>
          </p:cNvSpPr>
          <p:nvPr>
            <p:ph type="ctrTitle"/>
          </p:nvPr>
        </p:nvSpPr>
        <p:spPr>
          <a:xfrm>
            <a:off x="219317" y="2362433"/>
            <a:ext cx="8785800"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1" name="Shape 261"/>
          <p:cNvSpPr txBox="1">
            <a:spLocks noGrp="1"/>
          </p:cNvSpPr>
          <p:nvPr>
            <p:ph type="subTitle" idx="1"/>
          </p:nvPr>
        </p:nvSpPr>
        <p:spPr>
          <a:xfrm>
            <a:off x="219314" y="3835562"/>
            <a:ext cx="8785800"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262" name="Shape 262"/>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pic>
        <p:nvPicPr>
          <p:cNvPr id="263" name="Shape 263"/>
          <p:cNvPicPr preferRelativeResize="0"/>
          <p:nvPr/>
        </p:nvPicPr>
        <p:blipFill rotWithShape="1">
          <a:blip r:embed="rId4">
            <a:alphaModFix/>
          </a:blip>
          <a:srcRect/>
          <a:stretch/>
        </p:blipFill>
        <p:spPr>
          <a:xfrm>
            <a:off x="5353921" y="283558"/>
            <a:ext cx="3651300" cy="7506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6" name="Shape 26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7" name="Shape 267"/>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268" name="Shape 26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269" name="Shape 269"/>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270" name="Shape 270"/>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3" name="Shape 273"/>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274" name="Shape 27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275" name="Shape 275"/>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276" name="Shape 276"/>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30" name="Shape 30"/>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31" name="Shape 3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32" name="Shape 3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Large Object">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434339" y="1231391"/>
            <a:ext cx="8275199" cy="5093100"/>
          </a:xfrm>
          <a:prstGeom prst="rect">
            <a:avLst/>
          </a:prstGeom>
          <a:noFill/>
          <a:ln>
            <a:noFill/>
          </a:ln>
        </p:spPr>
        <p:txBody>
          <a:bodyPr lIns="91425" tIns="91425" rIns="91425" bIns="91425" anchor="t" anchorCtr="0"/>
          <a:lstStyle>
            <a:lvl1pPr marL="342900" indent="-12700" algn="l" rtl="0">
              <a:spcBef>
                <a:spcPts val="480"/>
              </a:spcBef>
              <a:buClr>
                <a:schemeClr val="dk1"/>
              </a:buClr>
              <a:buFont typeface="Arial"/>
              <a:buChar char="•"/>
              <a:defRPr/>
            </a:lvl1pPr>
            <a:lvl2pPr marL="742950" indent="19050" algn="l" rtl="0">
              <a:spcBef>
                <a:spcPts val="400"/>
              </a:spcBef>
              <a:buClr>
                <a:schemeClr val="dk1"/>
              </a:buClr>
              <a:buFont typeface="Arial"/>
              <a:buChar char="–"/>
              <a:defRPr/>
            </a:lvl2pPr>
            <a:lvl3pPr marL="1143000" indent="63500" algn="l" rtl="0">
              <a:spcBef>
                <a:spcPts val="360"/>
              </a:spcBef>
              <a:buClr>
                <a:schemeClr val="dk1"/>
              </a:buClr>
              <a:buFont typeface="Arial"/>
              <a:buChar char="•"/>
              <a:defRPr/>
            </a:lvl3pPr>
            <a:lvl4pPr marL="1600200" indent="50800" algn="l" rtl="0">
              <a:spcBef>
                <a:spcPts val="320"/>
              </a:spcBef>
              <a:buClr>
                <a:schemeClr val="dk1"/>
              </a:buClr>
              <a:buFont typeface="Arial"/>
              <a:buChar char="–"/>
              <a:defRPr/>
            </a:lvl4pPr>
            <a:lvl5pPr marL="2057400" indent="50800" algn="l" rtl="0">
              <a:spcBef>
                <a:spcPts val="320"/>
              </a:spcBef>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
        <p:nvSpPr>
          <p:cNvPr id="279" name="Shape 279"/>
          <p:cNvSpPr txBox="1">
            <a:spLocks noGrp="1"/>
          </p:cNvSpPr>
          <p:nvPr>
            <p:ph type="title"/>
          </p:nvPr>
        </p:nvSpPr>
        <p:spPr>
          <a:xfrm>
            <a:off x="312715" y="228600"/>
            <a:ext cx="8518499" cy="838199"/>
          </a:xfrm>
          <a:prstGeom prst="rect">
            <a:avLst/>
          </a:prstGeom>
          <a:noFill/>
          <a:ln>
            <a:noFill/>
          </a:ln>
        </p:spPr>
        <p:txBody>
          <a:bodyPr lIns="91425" tIns="91425" rIns="91425" bIns="91425" anchor="t"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0" name="Shape 280"/>
          <p:cNvSpPr txBox="1">
            <a:spLocks noGrp="1"/>
          </p:cNvSpPr>
          <p:nvPr>
            <p:ph type="body" idx="2"/>
          </p:nvPr>
        </p:nvSpPr>
        <p:spPr>
          <a:xfrm>
            <a:off x="312715" y="6432514"/>
            <a:ext cx="6934199" cy="304799"/>
          </a:xfrm>
          <a:prstGeom prst="rect">
            <a:avLst/>
          </a:prstGeom>
          <a:noFill/>
          <a:ln>
            <a:noFill/>
          </a:ln>
        </p:spPr>
        <p:txBody>
          <a:bodyPr lIns="91425" tIns="91425" rIns="91425" bIns="91425" anchor="b" anchorCtr="0"/>
          <a:lstStyle>
            <a:lvl1pPr marL="0" indent="0"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281"/>
        <p:cNvGrpSpPr/>
        <p:nvPr/>
      </p:nvGrpSpPr>
      <p:grpSpPr>
        <a:xfrm>
          <a:off x="0" y="0"/>
          <a:ext cx="0" cy="0"/>
          <a:chOff x="0" y="0"/>
          <a:chExt cx="0" cy="0"/>
        </a:xfrm>
      </p:grpSpPr>
      <p:sp>
        <p:nvSpPr>
          <p:cNvPr id="282" name="Shape 282"/>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283" name="Shape 283"/>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284" name="Shape 284"/>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285" name="Shape 285"/>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286" name="Shape 286"/>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287" name="Shape 287"/>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8"/>
        <p:cNvGrpSpPr/>
        <p:nvPr/>
      </p:nvGrpSpPr>
      <p:grpSpPr>
        <a:xfrm>
          <a:off x="0" y="0"/>
          <a:ext cx="0" cy="0"/>
          <a:chOff x="0" y="0"/>
          <a:chExt cx="0" cy="0"/>
        </a:xfrm>
      </p:grpSpPr>
      <p:sp>
        <p:nvSpPr>
          <p:cNvPr id="289" name="Shape 28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290" name="Shape 29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291" name="Shape 291"/>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292" name="Shape 292"/>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293"/>
        <p:cNvGrpSpPr/>
        <p:nvPr/>
      </p:nvGrpSpPr>
      <p:grpSpPr>
        <a:xfrm>
          <a:off x="0" y="0"/>
          <a:ext cx="0" cy="0"/>
          <a:chOff x="0" y="0"/>
          <a:chExt cx="0" cy="0"/>
        </a:xfrm>
      </p:grpSpPr>
      <p:pic>
        <p:nvPicPr>
          <p:cNvPr id="294" name="Shape 294"/>
          <p:cNvPicPr preferRelativeResize="0"/>
          <p:nvPr/>
        </p:nvPicPr>
        <p:blipFill rotWithShape="1">
          <a:blip r:embed="rId2">
            <a:alphaModFix/>
          </a:blip>
          <a:srcRect/>
          <a:stretch/>
        </p:blipFill>
        <p:spPr>
          <a:xfrm>
            <a:off x="0" y="1874134"/>
            <a:ext cx="9144000" cy="3131399"/>
          </a:xfrm>
          <a:prstGeom prst="rect">
            <a:avLst/>
          </a:prstGeom>
          <a:noFill/>
          <a:ln>
            <a:noFill/>
          </a:ln>
        </p:spPr>
      </p:pic>
      <p:sp>
        <p:nvSpPr>
          <p:cNvPr id="295" name="Shape 295"/>
          <p:cNvSpPr txBox="1">
            <a:spLocks noGrp="1"/>
          </p:cNvSpPr>
          <p:nvPr>
            <p:ph type="ctrTitle"/>
          </p:nvPr>
        </p:nvSpPr>
        <p:spPr>
          <a:xfrm>
            <a:off x="3507950" y="2362433"/>
            <a:ext cx="5497199"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6" name="Shape 296"/>
          <p:cNvSpPr txBox="1">
            <a:spLocks noGrp="1"/>
          </p:cNvSpPr>
          <p:nvPr>
            <p:ph type="subTitle" idx="1"/>
          </p:nvPr>
        </p:nvSpPr>
        <p:spPr>
          <a:xfrm>
            <a:off x="3507948" y="3835562"/>
            <a:ext cx="5497199"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297" name="Shape 297"/>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298" name="Shape 298"/>
          <p:cNvSpPr>
            <a:spLocks noGrp="1"/>
          </p:cNvSpPr>
          <p:nvPr>
            <p:ph type="pic" idx="2"/>
          </p:nvPr>
        </p:nvSpPr>
        <p:spPr>
          <a:xfrm>
            <a:off x="0" y="1857374"/>
            <a:ext cx="3349500" cy="3158999"/>
          </a:xfrm>
          <a:prstGeom prst="rect">
            <a:avLst/>
          </a:prstGeom>
          <a:noFill/>
          <a:ln>
            <a:noFill/>
          </a:ln>
        </p:spPr>
      </p:sp>
      <p:pic>
        <p:nvPicPr>
          <p:cNvPr id="299" name="Shape 299"/>
          <p:cNvPicPr preferRelativeResize="0"/>
          <p:nvPr/>
        </p:nvPicPr>
        <p:blipFill rotWithShape="1">
          <a:blip r:embed="rId3">
            <a:alphaModFix/>
          </a:blip>
          <a:srcRect/>
          <a:stretch/>
        </p:blipFill>
        <p:spPr>
          <a:xfrm>
            <a:off x="219317" y="225993"/>
            <a:ext cx="1640400" cy="807900"/>
          </a:xfrm>
          <a:prstGeom prst="rect">
            <a:avLst/>
          </a:prstGeom>
          <a:noFill/>
          <a:ln>
            <a:noFill/>
          </a:ln>
        </p:spPr>
      </p:pic>
      <p:pic>
        <p:nvPicPr>
          <p:cNvPr id="300" name="Shape 300"/>
          <p:cNvPicPr preferRelativeResize="0"/>
          <p:nvPr/>
        </p:nvPicPr>
        <p:blipFill rotWithShape="1">
          <a:blip r:embed="rId4">
            <a:alphaModFix/>
          </a:blip>
          <a:srcRect/>
          <a:stretch/>
        </p:blipFill>
        <p:spPr>
          <a:xfrm>
            <a:off x="5353921" y="283558"/>
            <a:ext cx="3651300" cy="7506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301"/>
        <p:cNvGrpSpPr/>
        <p:nvPr/>
      </p:nvGrpSpPr>
      <p:grpSpPr>
        <a:xfrm>
          <a:off x="0" y="0"/>
          <a:ext cx="0" cy="0"/>
          <a:chOff x="0" y="0"/>
          <a:chExt cx="0" cy="0"/>
        </a:xfrm>
      </p:grpSpPr>
      <p:pic>
        <p:nvPicPr>
          <p:cNvPr id="302" name="Shape 302"/>
          <p:cNvPicPr preferRelativeResize="0"/>
          <p:nvPr/>
        </p:nvPicPr>
        <p:blipFill rotWithShape="1">
          <a:blip r:embed="rId2">
            <a:alphaModFix/>
          </a:blip>
          <a:srcRect/>
          <a:stretch/>
        </p:blipFill>
        <p:spPr>
          <a:xfrm>
            <a:off x="0" y="1874134"/>
            <a:ext cx="9144000" cy="3131399"/>
          </a:xfrm>
          <a:prstGeom prst="rect">
            <a:avLst/>
          </a:prstGeom>
          <a:noFill/>
          <a:ln>
            <a:noFill/>
          </a:ln>
        </p:spPr>
      </p:pic>
      <p:pic>
        <p:nvPicPr>
          <p:cNvPr id="303" name="Shape 303"/>
          <p:cNvPicPr preferRelativeResize="0"/>
          <p:nvPr/>
        </p:nvPicPr>
        <p:blipFill rotWithShape="1">
          <a:blip r:embed="rId3">
            <a:alphaModFix/>
          </a:blip>
          <a:srcRect/>
          <a:stretch/>
        </p:blipFill>
        <p:spPr>
          <a:xfrm>
            <a:off x="219317" y="225993"/>
            <a:ext cx="1640400" cy="807900"/>
          </a:xfrm>
          <a:prstGeom prst="rect">
            <a:avLst/>
          </a:prstGeom>
          <a:noFill/>
          <a:ln>
            <a:noFill/>
          </a:ln>
        </p:spPr>
      </p:pic>
      <p:sp>
        <p:nvSpPr>
          <p:cNvPr id="304" name="Shape 304"/>
          <p:cNvSpPr txBox="1">
            <a:spLocks noGrp="1"/>
          </p:cNvSpPr>
          <p:nvPr>
            <p:ph type="ctrTitle"/>
          </p:nvPr>
        </p:nvSpPr>
        <p:spPr>
          <a:xfrm>
            <a:off x="219317" y="2362433"/>
            <a:ext cx="8785800"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5" name="Shape 305"/>
          <p:cNvSpPr txBox="1">
            <a:spLocks noGrp="1"/>
          </p:cNvSpPr>
          <p:nvPr>
            <p:ph type="subTitle" idx="1"/>
          </p:nvPr>
        </p:nvSpPr>
        <p:spPr>
          <a:xfrm>
            <a:off x="219314" y="3835562"/>
            <a:ext cx="8785800"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306" name="Shape 306"/>
          <p:cNvPicPr preferRelativeResize="0"/>
          <p:nvPr/>
        </p:nvPicPr>
        <p:blipFill rotWithShape="1">
          <a:blip r:embed="rId4">
            <a:alphaModFix/>
          </a:blip>
          <a:srcRect/>
          <a:stretch/>
        </p:blipFill>
        <p:spPr>
          <a:xfrm>
            <a:off x="172081" y="6518032"/>
            <a:ext cx="1862699" cy="150600"/>
          </a:xfrm>
          <a:prstGeom prst="rect">
            <a:avLst/>
          </a:prstGeom>
          <a:noFill/>
          <a:ln>
            <a:noFill/>
          </a:ln>
        </p:spPr>
      </p:pic>
      <p:sp>
        <p:nvSpPr>
          <p:cNvPr id="307" name="Shape 307"/>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308"/>
        <p:cNvGrpSpPr/>
        <p:nvPr/>
      </p:nvGrpSpPr>
      <p:grpSpPr>
        <a:xfrm>
          <a:off x="0" y="0"/>
          <a:ext cx="0" cy="0"/>
          <a:chOff x="0" y="0"/>
          <a:chExt cx="0" cy="0"/>
        </a:xfrm>
      </p:grpSpPr>
      <p:pic>
        <p:nvPicPr>
          <p:cNvPr id="309" name="Shape 309"/>
          <p:cNvPicPr preferRelativeResize="0"/>
          <p:nvPr/>
        </p:nvPicPr>
        <p:blipFill rotWithShape="1">
          <a:blip r:embed="rId2">
            <a:alphaModFix/>
          </a:blip>
          <a:srcRect/>
          <a:stretch/>
        </p:blipFill>
        <p:spPr>
          <a:xfrm>
            <a:off x="0" y="1874134"/>
            <a:ext cx="9144000" cy="3131399"/>
          </a:xfrm>
          <a:prstGeom prst="rect">
            <a:avLst/>
          </a:prstGeom>
          <a:noFill/>
          <a:ln>
            <a:noFill/>
          </a:ln>
        </p:spPr>
      </p:pic>
      <p:pic>
        <p:nvPicPr>
          <p:cNvPr id="310" name="Shape 310"/>
          <p:cNvPicPr preferRelativeResize="0"/>
          <p:nvPr/>
        </p:nvPicPr>
        <p:blipFill rotWithShape="1">
          <a:blip r:embed="rId3">
            <a:alphaModFix/>
          </a:blip>
          <a:srcRect/>
          <a:stretch/>
        </p:blipFill>
        <p:spPr>
          <a:xfrm>
            <a:off x="219317" y="225993"/>
            <a:ext cx="1640400" cy="807900"/>
          </a:xfrm>
          <a:prstGeom prst="rect">
            <a:avLst/>
          </a:prstGeom>
          <a:noFill/>
          <a:ln>
            <a:noFill/>
          </a:ln>
        </p:spPr>
      </p:pic>
      <p:sp>
        <p:nvSpPr>
          <p:cNvPr id="311" name="Shape 311"/>
          <p:cNvSpPr txBox="1">
            <a:spLocks noGrp="1"/>
          </p:cNvSpPr>
          <p:nvPr>
            <p:ph type="ctrTitle"/>
          </p:nvPr>
        </p:nvSpPr>
        <p:spPr>
          <a:xfrm>
            <a:off x="219317" y="2362433"/>
            <a:ext cx="8785800"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12" name="Shape 312"/>
          <p:cNvSpPr txBox="1">
            <a:spLocks noGrp="1"/>
          </p:cNvSpPr>
          <p:nvPr>
            <p:ph type="subTitle" idx="1"/>
          </p:nvPr>
        </p:nvSpPr>
        <p:spPr>
          <a:xfrm>
            <a:off x="219314" y="3835562"/>
            <a:ext cx="8785800"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313" name="Shape 313"/>
          <p:cNvPicPr preferRelativeResize="0"/>
          <p:nvPr/>
        </p:nvPicPr>
        <p:blipFill rotWithShape="1">
          <a:blip r:embed="rId4">
            <a:alphaModFix/>
          </a:blip>
          <a:srcRect/>
          <a:stretch/>
        </p:blipFill>
        <p:spPr>
          <a:xfrm>
            <a:off x="172081" y="6518032"/>
            <a:ext cx="1862699" cy="150600"/>
          </a:xfrm>
          <a:prstGeom prst="rect">
            <a:avLst/>
          </a:prstGeom>
          <a:noFill/>
          <a:ln>
            <a:noFill/>
          </a:ln>
        </p:spPr>
      </p:pic>
      <p:sp>
        <p:nvSpPr>
          <p:cNvPr id="314" name="Shape 314"/>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315" name="Shape 315"/>
          <p:cNvSpPr>
            <a:spLocks noGrp="1"/>
          </p:cNvSpPr>
          <p:nvPr>
            <p:ph type="pic" idx="2"/>
          </p:nvPr>
        </p:nvSpPr>
        <p:spPr>
          <a:xfrm>
            <a:off x="7117557" y="225425"/>
            <a:ext cx="1650900" cy="8079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2">
            <a:alphaModFix/>
          </a:blip>
          <a:srcRect/>
          <a:stretch/>
        </p:blipFill>
        <p:spPr>
          <a:xfrm>
            <a:off x="0" y="0"/>
            <a:ext cx="9144000" cy="4923000"/>
          </a:xfrm>
          <a:prstGeom prst="rect">
            <a:avLst/>
          </a:prstGeom>
          <a:noFill/>
          <a:ln>
            <a:noFill/>
          </a:ln>
        </p:spPr>
      </p:pic>
      <p:pic>
        <p:nvPicPr>
          <p:cNvPr id="318" name="Shape 318"/>
          <p:cNvPicPr preferRelativeResize="0"/>
          <p:nvPr/>
        </p:nvPicPr>
        <p:blipFill rotWithShape="1">
          <a:blip r:embed="rId3">
            <a:alphaModFix/>
          </a:blip>
          <a:srcRect/>
          <a:stretch/>
        </p:blipFill>
        <p:spPr>
          <a:xfrm>
            <a:off x="0" y="4861542"/>
            <a:ext cx="9144000" cy="1996499"/>
          </a:xfrm>
          <a:prstGeom prst="rect">
            <a:avLst/>
          </a:prstGeom>
          <a:noFill/>
          <a:ln>
            <a:noFill/>
          </a:ln>
        </p:spPr>
      </p:pic>
      <p:sp>
        <p:nvSpPr>
          <p:cNvPr id="319" name="Shape 319"/>
          <p:cNvSpPr txBox="1">
            <a:spLocks noGrp="1"/>
          </p:cNvSpPr>
          <p:nvPr>
            <p:ph type="ctrTitle"/>
          </p:nvPr>
        </p:nvSpPr>
        <p:spPr>
          <a:xfrm>
            <a:off x="237695" y="4861542"/>
            <a:ext cx="8684100" cy="94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20" name="Shape 320"/>
          <p:cNvSpPr txBox="1">
            <a:spLocks noGrp="1"/>
          </p:cNvSpPr>
          <p:nvPr>
            <p:ph type="subTitle" idx="1"/>
          </p:nvPr>
        </p:nvSpPr>
        <p:spPr>
          <a:xfrm>
            <a:off x="237695" y="5804044"/>
            <a:ext cx="5497199"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chemeClr val="lt1"/>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321" name="Shape 321"/>
          <p:cNvPicPr preferRelativeResize="0"/>
          <p:nvPr/>
        </p:nvPicPr>
        <p:blipFill rotWithShape="1">
          <a:blip r:embed="rId4">
            <a:alphaModFix/>
          </a:blip>
          <a:srcRect/>
          <a:stretch/>
        </p:blipFill>
        <p:spPr>
          <a:xfrm>
            <a:off x="0" y="329608"/>
            <a:ext cx="3651300" cy="7506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322"/>
        <p:cNvGrpSpPr/>
        <p:nvPr/>
      </p:nvGrpSpPr>
      <p:grpSpPr>
        <a:xfrm>
          <a:off x="0" y="0"/>
          <a:ext cx="0" cy="0"/>
          <a:chOff x="0" y="0"/>
          <a:chExt cx="0" cy="0"/>
        </a:xfrm>
      </p:grpSpPr>
      <p:sp>
        <p:nvSpPr>
          <p:cNvPr id="323" name="Shape 323"/>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324" name="Shape 32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sp>
        <p:nvSpPr>
          <p:cNvPr id="325" name="Shape 325"/>
          <p:cNvSpPr txBox="1">
            <a:spLocks noGrp="1"/>
          </p:cNvSpPr>
          <p:nvPr>
            <p:ph type="title"/>
          </p:nvPr>
        </p:nvSpPr>
        <p:spPr>
          <a:xfrm>
            <a:off x="214312" y="2914650"/>
            <a:ext cx="36750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6" name="Shape 326"/>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7" name="Shape 327"/>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8" name="Shape 328"/>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9" name="Shape 329"/>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0" name="Shape 330"/>
          <p:cNvSpPr txBox="1">
            <a:spLocks noGrp="1"/>
          </p:cNvSpPr>
          <p:nvPr>
            <p:ph type="body" idx="5"/>
          </p:nvPr>
        </p:nvSpPr>
        <p:spPr>
          <a:xfrm>
            <a:off x="4624612" y="2955016"/>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1" name="Shape 331"/>
          <p:cNvSpPr txBox="1">
            <a:spLocks noGrp="1"/>
          </p:cNvSpPr>
          <p:nvPr>
            <p:ph type="body" idx="6"/>
          </p:nvPr>
        </p:nvSpPr>
        <p:spPr>
          <a:xfrm>
            <a:off x="7209514" y="2955016"/>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2" name="Shape 332"/>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3" name="Shape 333"/>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4" name="Shape 334"/>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5" name="Shape 335"/>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6" name="Shape 336"/>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7" name="Shape 337"/>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338" name="Shape 33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39" name="Shape 33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340"/>
        <p:cNvGrpSpPr/>
        <p:nvPr/>
      </p:nvGrpSpPr>
      <p:grpSpPr>
        <a:xfrm>
          <a:off x="0" y="0"/>
          <a:ext cx="0" cy="0"/>
          <a:chOff x="0" y="0"/>
          <a:chExt cx="0" cy="0"/>
        </a:xfrm>
      </p:grpSpPr>
      <p:pic>
        <p:nvPicPr>
          <p:cNvPr id="341" name="Shape 341"/>
          <p:cNvPicPr preferRelativeResize="0"/>
          <p:nvPr/>
        </p:nvPicPr>
        <p:blipFill rotWithShape="1">
          <a:blip r:embed="rId2">
            <a:alphaModFix/>
          </a:blip>
          <a:srcRect/>
          <a:stretch/>
        </p:blipFill>
        <p:spPr>
          <a:xfrm>
            <a:off x="-8800" y="0"/>
            <a:ext cx="9152699" cy="6858000"/>
          </a:xfrm>
          <a:prstGeom prst="rect">
            <a:avLst/>
          </a:prstGeom>
          <a:noFill/>
          <a:ln>
            <a:noFill/>
          </a:ln>
        </p:spPr>
      </p:pic>
      <p:sp>
        <p:nvSpPr>
          <p:cNvPr id="342" name="Shape 342"/>
          <p:cNvSpPr/>
          <p:nvPr/>
        </p:nvSpPr>
        <p:spPr>
          <a:xfrm>
            <a:off x="0" y="2120455"/>
            <a:ext cx="9144000" cy="3983100"/>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Allerta"/>
              <a:ea typeface="Allerta"/>
              <a:cs typeface="Allerta"/>
              <a:sym typeface="Allerta"/>
            </a:endParaRPr>
          </a:p>
        </p:txBody>
      </p:sp>
      <p:sp>
        <p:nvSpPr>
          <p:cNvPr id="343" name="Shape 343"/>
          <p:cNvSpPr txBox="1">
            <a:spLocks noGrp="1"/>
          </p:cNvSpPr>
          <p:nvPr>
            <p:ph type="title"/>
          </p:nvPr>
        </p:nvSpPr>
        <p:spPr>
          <a:xfrm>
            <a:off x="214312" y="3629025"/>
            <a:ext cx="36750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4" name="Shape 344"/>
          <p:cNvSpPr txBox="1">
            <a:spLocks noGrp="1"/>
          </p:cNvSpPr>
          <p:nvPr>
            <p:ph type="body" idx="1"/>
          </p:nvPr>
        </p:nvSpPr>
        <p:spPr>
          <a:xfrm>
            <a:off x="4624612" y="2456788"/>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5" name="Shape 345"/>
          <p:cNvSpPr txBox="1">
            <a:spLocks noGrp="1"/>
          </p:cNvSpPr>
          <p:nvPr>
            <p:ph type="body" idx="2"/>
          </p:nvPr>
        </p:nvSpPr>
        <p:spPr>
          <a:xfrm>
            <a:off x="7209514" y="2456788"/>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6" name="Shape 346"/>
          <p:cNvSpPr txBox="1">
            <a:spLocks noGrp="1"/>
          </p:cNvSpPr>
          <p:nvPr>
            <p:ph type="body" idx="3"/>
          </p:nvPr>
        </p:nvSpPr>
        <p:spPr>
          <a:xfrm>
            <a:off x="4624612" y="2998966"/>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7" name="Shape 347"/>
          <p:cNvSpPr txBox="1">
            <a:spLocks noGrp="1"/>
          </p:cNvSpPr>
          <p:nvPr>
            <p:ph type="body" idx="4"/>
          </p:nvPr>
        </p:nvSpPr>
        <p:spPr>
          <a:xfrm>
            <a:off x="7209514" y="2998966"/>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8" name="Shape 348"/>
          <p:cNvSpPr txBox="1">
            <a:spLocks noGrp="1"/>
          </p:cNvSpPr>
          <p:nvPr>
            <p:ph type="body" idx="5"/>
          </p:nvPr>
        </p:nvSpPr>
        <p:spPr>
          <a:xfrm>
            <a:off x="4624612" y="355335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9" name="Shape 349"/>
          <p:cNvSpPr txBox="1">
            <a:spLocks noGrp="1"/>
          </p:cNvSpPr>
          <p:nvPr>
            <p:ph type="body" idx="6"/>
          </p:nvPr>
        </p:nvSpPr>
        <p:spPr>
          <a:xfrm>
            <a:off x="7209514" y="355335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0" name="Shape 350"/>
          <p:cNvSpPr txBox="1">
            <a:spLocks noGrp="1"/>
          </p:cNvSpPr>
          <p:nvPr>
            <p:ph type="body" idx="7"/>
          </p:nvPr>
        </p:nvSpPr>
        <p:spPr>
          <a:xfrm>
            <a:off x="4624612" y="4107746"/>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1" name="Shape 351"/>
          <p:cNvSpPr txBox="1">
            <a:spLocks noGrp="1"/>
          </p:cNvSpPr>
          <p:nvPr>
            <p:ph type="body" idx="8"/>
          </p:nvPr>
        </p:nvSpPr>
        <p:spPr>
          <a:xfrm>
            <a:off x="7209514" y="4107746"/>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2" name="Shape 352"/>
          <p:cNvSpPr txBox="1">
            <a:spLocks noGrp="1"/>
          </p:cNvSpPr>
          <p:nvPr>
            <p:ph type="body" idx="9"/>
          </p:nvPr>
        </p:nvSpPr>
        <p:spPr>
          <a:xfrm>
            <a:off x="4624612" y="466213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3" name="Shape 353"/>
          <p:cNvSpPr txBox="1">
            <a:spLocks noGrp="1"/>
          </p:cNvSpPr>
          <p:nvPr>
            <p:ph type="body" idx="13"/>
          </p:nvPr>
        </p:nvSpPr>
        <p:spPr>
          <a:xfrm>
            <a:off x="7209514" y="466213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4" name="Shape 354"/>
          <p:cNvSpPr txBox="1">
            <a:spLocks noGrp="1"/>
          </p:cNvSpPr>
          <p:nvPr>
            <p:ph type="body" idx="14"/>
          </p:nvPr>
        </p:nvSpPr>
        <p:spPr>
          <a:xfrm>
            <a:off x="4624612" y="5216525"/>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5" name="Shape 355"/>
          <p:cNvSpPr txBox="1">
            <a:spLocks noGrp="1"/>
          </p:cNvSpPr>
          <p:nvPr>
            <p:ph type="body" idx="15"/>
          </p:nvPr>
        </p:nvSpPr>
        <p:spPr>
          <a:xfrm>
            <a:off x="7209514" y="5216525"/>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56"/>
        <p:cNvGrpSpPr/>
        <p:nvPr/>
      </p:nvGrpSpPr>
      <p:grpSpPr>
        <a:xfrm>
          <a:off x="0" y="0"/>
          <a:ext cx="0" cy="0"/>
          <a:chOff x="0" y="0"/>
          <a:chExt cx="0" cy="0"/>
        </a:xfrm>
      </p:grpSpPr>
      <p:sp>
        <p:nvSpPr>
          <p:cNvPr id="357" name="Shape 357"/>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358" name="Shape 358"/>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59" name="Shape 359"/>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60" name="Shape 360"/>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61" name="Shape 361"/>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62" name="Shape 362"/>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33"/>
        <p:cNvGrpSpPr/>
        <p:nvPr/>
      </p:nvGrpSpPr>
      <p:grpSpPr>
        <a:xfrm>
          <a:off x="0" y="0"/>
          <a:ext cx="0" cy="0"/>
          <a:chOff x="0" y="0"/>
          <a:chExt cx="0" cy="0"/>
        </a:xfrm>
      </p:grpSpPr>
      <p:pic>
        <p:nvPicPr>
          <p:cNvPr id="34" name="Shape 34"/>
          <p:cNvPicPr preferRelativeResize="0"/>
          <p:nvPr/>
        </p:nvPicPr>
        <p:blipFill rotWithShape="1">
          <a:blip r:embed="rId2">
            <a:alphaModFix/>
          </a:blip>
          <a:srcRect t="26956" b="26852"/>
          <a:stretch/>
        </p:blipFill>
        <p:spPr>
          <a:xfrm>
            <a:off x="0" y="1848736"/>
            <a:ext cx="9144000" cy="3167763"/>
          </a:xfrm>
          <a:prstGeom prst="rect">
            <a:avLst/>
          </a:prstGeom>
          <a:noFill/>
          <a:ln>
            <a:noFill/>
          </a:ln>
        </p:spPr>
      </p:pic>
      <p:sp>
        <p:nvSpPr>
          <p:cNvPr id="35" name="Shape 35"/>
          <p:cNvSpPr txBox="1">
            <a:spLocks noGrp="1"/>
          </p:cNvSpPr>
          <p:nvPr>
            <p:ph type="ctrTitle"/>
          </p:nvPr>
        </p:nvSpPr>
        <p:spPr>
          <a:xfrm>
            <a:off x="3507950" y="2362433"/>
            <a:ext cx="5497218"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6" name="Shape 36"/>
          <p:cNvSpPr txBox="1">
            <a:spLocks noGrp="1"/>
          </p:cNvSpPr>
          <p:nvPr>
            <p:ph type="subTitle" idx="1"/>
          </p:nvPr>
        </p:nvSpPr>
        <p:spPr>
          <a:xfrm>
            <a:off x="3507948" y="3835562"/>
            <a:ext cx="5497219"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7" name="Shape 37"/>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38" name="Shape 38"/>
          <p:cNvSpPr>
            <a:spLocks noGrp="1"/>
          </p:cNvSpPr>
          <p:nvPr>
            <p:ph type="pic" idx="2"/>
          </p:nvPr>
        </p:nvSpPr>
        <p:spPr>
          <a:xfrm>
            <a:off x="0" y="1857374"/>
            <a:ext cx="3349624" cy="3159126"/>
          </a:xfrm>
          <a:prstGeom prst="rect">
            <a:avLst/>
          </a:prstGeom>
          <a:noFill/>
          <a:ln>
            <a:noFill/>
          </a:ln>
        </p:spPr>
      </p:sp>
      <p:pic>
        <p:nvPicPr>
          <p:cNvPr id="39" name="Shape 39"/>
          <p:cNvPicPr preferRelativeResize="0"/>
          <p:nvPr/>
        </p:nvPicPr>
        <p:blipFill rotWithShape="1">
          <a:blip r:embed="rId3">
            <a:alphaModFix/>
          </a:blip>
          <a:srcRect/>
          <a:stretch/>
        </p:blipFill>
        <p:spPr>
          <a:xfrm>
            <a:off x="219319" y="225995"/>
            <a:ext cx="1640437" cy="808049"/>
          </a:xfrm>
          <a:prstGeom prst="rect">
            <a:avLst/>
          </a:prstGeom>
          <a:noFill/>
          <a:ln>
            <a:noFill/>
          </a:ln>
        </p:spPr>
      </p:pic>
      <p:pic>
        <p:nvPicPr>
          <p:cNvPr id="40" name="Shape 40"/>
          <p:cNvPicPr preferRelativeResize="0"/>
          <p:nvPr/>
        </p:nvPicPr>
        <p:blipFill rotWithShape="1">
          <a:blip r:embed="rId4">
            <a:alphaModFix/>
          </a:blip>
          <a:srcRect/>
          <a:stretch/>
        </p:blipFill>
        <p:spPr>
          <a:xfrm>
            <a:off x="5353921" y="283558"/>
            <a:ext cx="3651248" cy="75048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63"/>
        <p:cNvGrpSpPr/>
        <p:nvPr/>
      </p:nvGrpSpPr>
      <p:grpSpPr>
        <a:xfrm>
          <a:off x="0" y="0"/>
          <a:ext cx="0" cy="0"/>
          <a:chOff x="0" y="0"/>
          <a:chExt cx="0" cy="0"/>
        </a:xfrm>
      </p:grpSpPr>
      <p:sp>
        <p:nvSpPr>
          <p:cNvPr id="364" name="Shape 364"/>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365" name="Shape 365"/>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66" name="Shape 366"/>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67" name="Shape 367"/>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68" name="Shape 368"/>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69" name="Shape 369"/>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370"/>
        <p:cNvGrpSpPr/>
        <p:nvPr/>
      </p:nvGrpSpPr>
      <p:grpSpPr>
        <a:xfrm>
          <a:off x="0" y="0"/>
          <a:ext cx="0" cy="0"/>
          <a:chOff x="0" y="0"/>
          <a:chExt cx="0" cy="0"/>
        </a:xfrm>
      </p:grpSpPr>
      <p:sp>
        <p:nvSpPr>
          <p:cNvPr id="371" name="Shape 371"/>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372" name="Shape 372"/>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73" name="Shape 373"/>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74" name="Shape 374"/>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75" name="Shape 375"/>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76" name="Shape 376"/>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hart Page">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5" name="Shape 38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386" name="Shape 38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387" name="Shape 387"/>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88" name="Shape 388"/>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389"/>
        <p:cNvGrpSpPr/>
        <p:nvPr/>
      </p:nvGrpSpPr>
      <p:grpSpPr>
        <a:xfrm>
          <a:off x="0" y="0"/>
          <a:ext cx="0" cy="0"/>
          <a:chOff x="0" y="0"/>
          <a:chExt cx="0" cy="0"/>
        </a:xfrm>
      </p:grpSpPr>
      <p:sp>
        <p:nvSpPr>
          <p:cNvPr id="390" name="Shape 390"/>
          <p:cNvSpPr>
            <a:spLocks noGrp="1"/>
          </p:cNvSpPr>
          <p:nvPr>
            <p:ph type="pic" idx="2"/>
          </p:nvPr>
        </p:nvSpPr>
        <p:spPr>
          <a:xfrm>
            <a:off x="0" y="0"/>
            <a:ext cx="3000000" cy="3000000"/>
          </a:xfrm>
          <a:prstGeom prst="rect">
            <a:avLst/>
          </a:prstGeom>
          <a:noFill/>
          <a:ln>
            <a:noFill/>
          </a:ln>
        </p:spPr>
      </p:sp>
      <p:sp>
        <p:nvSpPr>
          <p:cNvPr id="391" name="Shape 3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2" name="Shape 39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393" name="Shape 39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394" name="Shape 39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95" name="Shape 39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396"/>
        <p:cNvGrpSpPr/>
        <p:nvPr/>
      </p:nvGrpSpPr>
      <p:grpSpPr>
        <a:xfrm>
          <a:off x="0" y="0"/>
          <a:ext cx="0" cy="0"/>
          <a:chOff x="0" y="0"/>
          <a:chExt cx="0" cy="0"/>
        </a:xfrm>
      </p:grpSpPr>
      <p:sp>
        <p:nvSpPr>
          <p:cNvPr id="397" name="Shape 397"/>
          <p:cNvSpPr>
            <a:spLocks noGrp="1"/>
          </p:cNvSpPr>
          <p:nvPr>
            <p:ph type="pic" idx="2"/>
          </p:nvPr>
        </p:nvSpPr>
        <p:spPr>
          <a:xfrm>
            <a:off x="0" y="0"/>
            <a:ext cx="9144000" cy="68580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0" name="Shape 40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1" name="Shape 401"/>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baseline="0" dirty="0">
                <a:solidFill>
                  <a:schemeClr val="lt1"/>
                </a:solidFill>
                <a:latin typeface="Calibri"/>
                <a:ea typeface="Calibri"/>
                <a:cs typeface="Calibri"/>
                <a:sym typeface="Calibri"/>
              </a:rPr>
              <a:t> </a:t>
            </a:r>
          </a:p>
        </p:txBody>
      </p:sp>
      <p:pic>
        <p:nvPicPr>
          <p:cNvPr id="402" name="Shape 402"/>
          <p:cNvPicPr preferRelativeResize="0"/>
          <p:nvPr/>
        </p:nvPicPr>
        <p:blipFill rotWithShape="1">
          <a:blip r:embed="rId2">
            <a:alphaModFix/>
          </a:blip>
          <a:srcRect/>
          <a:stretch/>
        </p:blipFill>
        <p:spPr>
          <a:xfrm>
            <a:off x="140803" y="6519775"/>
            <a:ext cx="1974600" cy="159599"/>
          </a:xfrm>
          <a:prstGeom prst="rect">
            <a:avLst/>
          </a:prstGeom>
          <a:noFill/>
          <a:ln>
            <a:noFill/>
          </a:ln>
        </p:spPr>
      </p:pic>
      <p:sp>
        <p:nvSpPr>
          <p:cNvPr id="403" name="Shape 40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sp>
        <p:nvSpPr>
          <p:cNvPr id="404" name="Shape 404"/>
          <p:cNvSpPr/>
          <p:nvPr/>
        </p:nvSpPr>
        <p:spPr>
          <a:xfrm>
            <a:off x="195229" y="6519775"/>
            <a:ext cx="1920300" cy="159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End Slide">
    <p:spTree>
      <p:nvGrpSpPr>
        <p:cNvPr id="1" name="Shape 405"/>
        <p:cNvGrpSpPr/>
        <p:nvPr/>
      </p:nvGrpSpPr>
      <p:grpSpPr>
        <a:xfrm>
          <a:off x="0" y="0"/>
          <a:ext cx="0" cy="0"/>
          <a:chOff x="0" y="0"/>
          <a:chExt cx="0" cy="0"/>
        </a:xfrm>
      </p:grpSpPr>
      <p:pic>
        <p:nvPicPr>
          <p:cNvPr id="406" name="Shape 40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7" name="Shape 407"/>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408" name="Shape 408"/>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409" name="Shape 409"/>
          <p:cNvSpPr txBox="1"/>
          <p:nvPr/>
        </p:nvSpPr>
        <p:spPr>
          <a:xfrm>
            <a:off x="216565" y="2852946"/>
            <a:ext cx="8620500" cy="876899"/>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dirty="0">
              <a:solidFill>
                <a:srgbClr val="23593E"/>
              </a:solidFill>
              <a:latin typeface="Allerta"/>
              <a:ea typeface="Allerta"/>
              <a:cs typeface="Allerta"/>
              <a:sym typeface="Allerta"/>
            </a:endParaRPr>
          </a:p>
        </p:txBody>
      </p:sp>
      <p:pic>
        <p:nvPicPr>
          <p:cNvPr id="410" name="Shape 410"/>
          <p:cNvPicPr preferRelativeResize="0"/>
          <p:nvPr/>
        </p:nvPicPr>
        <p:blipFill rotWithShape="1">
          <a:blip r:embed="rId3">
            <a:alphaModFix/>
          </a:blip>
          <a:srcRect/>
          <a:stretch/>
        </p:blipFill>
        <p:spPr>
          <a:xfrm>
            <a:off x="219317" y="225993"/>
            <a:ext cx="1640400" cy="807900"/>
          </a:xfrm>
          <a:prstGeom prst="rect">
            <a:avLst/>
          </a:prstGeom>
          <a:noFill/>
          <a:ln>
            <a:noFill/>
          </a:ln>
        </p:spPr>
      </p:pic>
      <p:sp>
        <p:nvSpPr>
          <p:cNvPr id="411" name="Shape 411"/>
          <p:cNvSpPr txBox="1">
            <a:spLocks noGrp="1"/>
          </p:cNvSpPr>
          <p:nvPr>
            <p:ph type="title"/>
          </p:nvPr>
        </p:nvSpPr>
        <p:spPr>
          <a:xfrm>
            <a:off x="219317" y="2852946"/>
            <a:ext cx="8617800" cy="876899"/>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4" name="Shape 414"/>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5" name="Shape 415"/>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6" name="Shape 41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417" name="Shape 41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418" name="Shape 41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19" name="Shape 41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2" name="Shape 422"/>
          <p:cNvSpPr txBox="1">
            <a:spLocks noGrp="1"/>
          </p:cNvSpPr>
          <p:nvPr>
            <p:ph type="body" idx="1"/>
          </p:nvPr>
        </p:nvSpPr>
        <p:spPr>
          <a:xfrm>
            <a:off x="457200" y="1550987"/>
            <a:ext cx="4040099" cy="639900"/>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3" name="Shape 423"/>
          <p:cNvSpPr txBox="1">
            <a:spLocks noGrp="1"/>
          </p:cNvSpPr>
          <p:nvPr>
            <p:ph type="body" idx="2"/>
          </p:nvPr>
        </p:nvSpPr>
        <p:spPr>
          <a:xfrm>
            <a:off x="457200" y="2190750"/>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4" name="Shape 424"/>
          <p:cNvSpPr txBox="1">
            <a:spLocks noGrp="1"/>
          </p:cNvSpPr>
          <p:nvPr>
            <p:ph type="body" idx="3"/>
          </p:nvPr>
        </p:nvSpPr>
        <p:spPr>
          <a:xfrm>
            <a:off x="4645025" y="1550987"/>
            <a:ext cx="4041900" cy="639900"/>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5" name="Shape 425"/>
          <p:cNvSpPr txBox="1">
            <a:spLocks noGrp="1"/>
          </p:cNvSpPr>
          <p:nvPr>
            <p:ph type="body" idx="4"/>
          </p:nvPr>
        </p:nvSpPr>
        <p:spPr>
          <a:xfrm>
            <a:off x="4645025" y="2190750"/>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6" name="Shape 42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427" name="Shape 42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428" name="Shape 42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29" name="Shape 42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430"/>
        <p:cNvGrpSpPr/>
        <p:nvPr/>
      </p:nvGrpSpPr>
      <p:grpSpPr>
        <a:xfrm>
          <a:off x="0" y="0"/>
          <a:ext cx="0" cy="0"/>
          <a:chOff x="0" y="0"/>
          <a:chExt cx="0" cy="0"/>
        </a:xfrm>
      </p:grpSpPr>
      <p:sp>
        <p:nvSpPr>
          <p:cNvPr id="431" name="Shape 431"/>
          <p:cNvSpPr>
            <a:spLocks noGrp="1"/>
          </p:cNvSpPr>
          <p:nvPr>
            <p:ph type="pic" idx="2"/>
          </p:nvPr>
        </p:nvSpPr>
        <p:spPr>
          <a:xfrm>
            <a:off x="4578350" y="1600200"/>
            <a:ext cx="4108500" cy="4526100"/>
          </a:xfrm>
          <a:prstGeom prst="rect">
            <a:avLst/>
          </a:prstGeom>
          <a:noFill/>
          <a:ln>
            <a:noFill/>
          </a:ln>
        </p:spPr>
      </p:sp>
      <p:sp>
        <p:nvSpPr>
          <p:cNvPr id="432" name="Shape 4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3" name="Shape 433"/>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4" name="Shape 434"/>
          <p:cNvSpPr txBox="1">
            <a:spLocks noGrp="1"/>
          </p:cNvSpPr>
          <p:nvPr>
            <p:ph type="body" idx="3"/>
          </p:nvPr>
        </p:nvSpPr>
        <p:spPr>
          <a:xfrm>
            <a:off x="4578350" y="5646676"/>
            <a:ext cx="41085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5" name="Shape 43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436" name="Shape 43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437" name="Shape 437"/>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38" name="Shape 438"/>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41"/>
        <p:cNvGrpSpPr/>
        <p:nvPr/>
      </p:nvGrpSpPr>
      <p:grpSpPr>
        <a:xfrm>
          <a:off x="0" y="0"/>
          <a:ext cx="0" cy="0"/>
          <a:chOff x="0" y="0"/>
          <a:chExt cx="0" cy="0"/>
        </a:xfrm>
      </p:grpSpPr>
      <p:pic>
        <p:nvPicPr>
          <p:cNvPr id="42" name="Shape 42"/>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43" name="Shape 43"/>
          <p:cNvPicPr preferRelativeResize="0"/>
          <p:nvPr/>
        </p:nvPicPr>
        <p:blipFill rotWithShape="1">
          <a:blip r:embed="rId3">
            <a:alphaModFix/>
          </a:blip>
          <a:srcRect t="26956" b="26852"/>
          <a:stretch/>
        </p:blipFill>
        <p:spPr>
          <a:xfrm>
            <a:off x="0" y="1848736"/>
            <a:ext cx="9144000" cy="3167763"/>
          </a:xfrm>
          <a:prstGeom prst="rect">
            <a:avLst/>
          </a:prstGeom>
          <a:noFill/>
          <a:ln>
            <a:noFill/>
          </a:ln>
        </p:spPr>
      </p:pic>
      <p:sp>
        <p:nvSpPr>
          <p:cNvPr id="44" name="Shape 4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5" name="Shape 45"/>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46" name="Shape 46"/>
          <p:cNvPicPr preferRelativeResize="0"/>
          <p:nvPr/>
        </p:nvPicPr>
        <p:blipFill rotWithShape="1">
          <a:blip r:embed="rId4">
            <a:alphaModFix/>
          </a:blip>
          <a:srcRect/>
          <a:stretch/>
        </p:blipFill>
        <p:spPr>
          <a:xfrm>
            <a:off x="172083" y="6518032"/>
            <a:ext cx="1862714" cy="150564"/>
          </a:xfrm>
          <a:prstGeom prst="rect">
            <a:avLst/>
          </a:prstGeom>
          <a:noFill/>
          <a:ln>
            <a:noFill/>
          </a:ln>
        </p:spPr>
      </p:pic>
      <p:sp>
        <p:nvSpPr>
          <p:cNvPr id="47" name="Shape 47"/>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439"/>
        <p:cNvGrpSpPr/>
        <p:nvPr/>
      </p:nvGrpSpPr>
      <p:grpSpPr>
        <a:xfrm>
          <a:off x="0" y="0"/>
          <a:ext cx="0" cy="0"/>
          <a:chOff x="0" y="0"/>
          <a:chExt cx="0" cy="0"/>
        </a:xfrm>
      </p:grpSpPr>
      <p:sp>
        <p:nvSpPr>
          <p:cNvPr id="440" name="Shape 440"/>
          <p:cNvSpPr>
            <a:spLocks noGrp="1"/>
          </p:cNvSpPr>
          <p:nvPr>
            <p:ph type="pic" idx="2"/>
          </p:nvPr>
        </p:nvSpPr>
        <p:spPr>
          <a:xfrm>
            <a:off x="4578350" y="3892046"/>
            <a:ext cx="4108500" cy="2234100"/>
          </a:xfrm>
          <a:prstGeom prst="rect">
            <a:avLst/>
          </a:prstGeom>
          <a:noFill/>
          <a:ln>
            <a:noFill/>
          </a:ln>
        </p:spPr>
      </p:sp>
      <p:sp>
        <p:nvSpPr>
          <p:cNvPr id="441" name="Shape 441"/>
          <p:cNvSpPr>
            <a:spLocks noGrp="1"/>
          </p:cNvSpPr>
          <p:nvPr>
            <p:ph type="pic" idx="3"/>
          </p:nvPr>
        </p:nvSpPr>
        <p:spPr>
          <a:xfrm>
            <a:off x="4578350" y="1600200"/>
            <a:ext cx="4108500" cy="2234100"/>
          </a:xfrm>
          <a:prstGeom prst="rect">
            <a:avLst/>
          </a:prstGeom>
          <a:noFill/>
          <a:ln>
            <a:noFill/>
          </a:ln>
        </p:spPr>
      </p:sp>
      <p:sp>
        <p:nvSpPr>
          <p:cNvPr id="442" name="Shape 4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3" name="Shape 443"/>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4" name="Shape 444"/>
          <p:cNvSpPr txBox="1">
            <a:spLocks noGrp="1"/>
          </p:cNvSpPr>
          <p:nvPr>
            <p:ph type="body" idx="4"/>
          </p:nvPr>
        </p:nvSpPr>
        <p:spPr>
          <a:xfrm>
            <a:off x="4578350" y="5646676"/>
            <a:ext cx="41085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5" name="Shape 445"/>
          <p:cNvSpPr txBox="1">
            <a:spLocks noGrp="1"/>
          </p:cNvSpPr>
          <p:nvPr>
            <p:ph type="body" idx="5"/>
          </p:nvPr>
        </p:nvSpPr>
        <p:spPr>
          <a:xfrm>
            <a:off x="4578350" y="3354830"/>
            <a:ext cx="41085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6" name="Shape 44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447" name="Shape 44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448" name="Shape 44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49" name="Shape 44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wo Images">
    <p:spTree>
      <p:nvGrpSpPr>
        <p:cNvPr id="1" name="Shape 450"/>
        <p:cNvGrpSpPr/>
        <p:nvPr/>
      </p:nvGrpSpPr>
      <p:grpSpPr>
        <a:xfrm>
          <a:off x="0" y="0"/>
          <a:ext cx="0" cy="0"/>
          <a:chOff x="0" y="0"/>
          <a:chExt cx="0" cy="0"/>
        </a:xfrm>
      </p:grpSpPr>
      <p:sp>
        <p:nvSpPr>
          <p:cNvPr id="451" name="Shape 451"/>
          <p:cNvSpPr>
            <a:spLocks noGrp="1"/>
          </p:cNvSpPr>
          <p:nvPr>
            <p:ph type="pic" idx="2"/>
          </p:nvPr>
        </p:nvSpPr>
        <p:spPr>
          <a:xfrm>
            <a:off x="4616450" y="1600200"/>
            <a:ext cx="4070399" cy="4526100"/>
          </a:xfrm>
          <a:prstGeom prst="rect">
            <a:avLst/>
          </a:prstGeom>
          <a:noFill/>
          <a:ln>
            <a:noFill/>
          </a:ln>
        </p:spPr>
      </p:sp>
      <p:sp>
        <p:nvSpPr>
          <p:cNvPr id="452" name="Shape 4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3" name="Shape 453"/>
          <p:cNvSpPr txBox="1">
            <a:spLocks noGrp="1"/>
          </p:cNvSpPr>
          <p:nvPr>
            <p:ph type="body" idx="1"/>
          </p:nvPr>
        </p:nvSpPr>
        <p:spPr>
          <a:xfrm>
            <a:off x="4616450" y="5646676"/>
            <a:ext cx="4070399"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4" name="Shape 454"/>
          <p:cNvSpPr>
            <a:spLocks noGrp="1"/>
          </p:cNvSpPr>
          <p:nvPr>
            <p:ph type="pic" idx="3"/>
          </p:nvPr>
        </p:nvSpPr>
        <p:spPr>
          <a:xfrm>
            <a:off x="457199" y="1600200"/>
            <a:ext cx="4073400" cy="4526100"/>
          </a:xfrm>
          <a:prstGeom prst="rect">
            <a:avLst/>
          </a:prstGeom>
          <a:noFill/>
          <a:ln>
            <a:noFill/>
          </a:ln>
        </p:spPr>
      </p:sp>
      <p:sp>
        <p:nvSpPr>
          <p:cNvPr id="455" name="Shape 455"/>
          <p:cNvSpPr txBox="1">
            <a:spLocks noGrp="1"/>
          </p:cNvSpPr>
          <p:nvPr>
            <p:ph type="body" idx="4"/>
          </p:nvPr>
        </p:nvSpPr>
        <p:spPr>
          <a:xfrm>
            <a:off x="457197" y="5646676"/>
            <a:ext cx="40734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6" name="Shape 45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457" name="Shape 45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458" name="Shape 45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59" name="Shape 45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Four Images">
    <p:spTree>
      <p:nvGrpSpPr>
        <p:cNvPr id="1" name="Shape 460"/>
        <p:cNvGrpSpPr/>
        <p:nvPr/>
      </p:nvGrpSpPr>
      <p:grpSpPr>
        <a:xfrm>
          <a:off x="0" y="0"/>
          <a:ext cx="0" cy="0"/>
          <a:chOff x="0" y="0"/>
          <a:chExt cx="0" cy="0"/>
        </a:xfrm>
      </p:grpSpPr>
      <p:sp>
        <p:nvSpPr>
          <p:cNvPr id="461" name="Shape 461"/>
          <p:cNvSpPr>
            <a:spLocks noGrp="1"/>
          </p:cNvSpPr>
          <p:nvPr>
            <p:ph type="pic" idx="2"/>
          </p:nvPr>
        </p:nvSpPr>
        <p:spPr>
          <a:xfrm>
            <a:off x="4616450" y="3892046"/>
            <a:ext cx="4070399" cy="2234100"/>
          </a:xfrm>
          <a:prstGeom prst="rect">
            <a:avLst/>
          </a:prstGeom>
          <a:noFill/>
          <a:ln>
            <a:noFill/>
          </a:ln>
        </p:spPr>
      </p:sp>
      <p:sp>
        <p:nvSpPr>
          <p:cNvPr id="462" name="Shape 462"/>
          <p:cNvSpPr>
            <a:spLocks noGrp="1"/>
          </p:cNvSpPr>
          <p:nvPr>
            <p:ph type="pic" idx="3"/>
          </p:nvPr>
        </p:nvSpPr>
        <p:spPr>
          <a:xfrm>
            <a:off x="4616450" y="1600200"/>
            <a:ext cx="4070399" cy="2234100"/>
          </a:xfrm>
          <a:prstGeom prst="rect">
            <a:avLst/>
          </a:prstGeom>
          <a:noFill/>
          <a:ln>
            <a:noFill/>
          </a:ln>
        </p:spPr>
      </p:sp>
      <p:sp>
        <p:nvSpPr>
          <p:cNvPr id="463" name="Shape 463"/>
          <p:cNvSpPr>
            <a:spLocks noGrp="1"/>
          </p:cNvSpPr>
          <p:nvPr>
            <p:ph type="pic" idx="4"/>
          </p:nvPr>
        </p:nvSpPr>
        <p:spPr>
          <a:xfrm>
            <a:off x="457197" y="1600200"/>
            <a:ext cx="4070399" cy="2234100"/>
          </a:xfrm>
          <a:prstGeom prst="rect">
            <a:avLst/>
          </a:prstGeom>
          <a:noFill/>
          <a:ln>
            <a:noFill/>
          </a:ln>
        </p:spPr>
      </p:sp>
      <p:sp>
        <p:nvSpPr>
          <p:cNvPr id="464" name="Shape 464"/>
          <p:cNvSpPr>
            <a:spLocks noGrp="1"/>
          </p:cNvSpPr>
          <p:nvPr>
            <p:ph type="pic" idx="5"/>
          </p:nvPr>
        </p:nvSpPr>
        <p:spPr>
          <a:xfrm>
            <a:off x="460372" y="3892046"/>
            <a:ext cx="4070399" cy="2234100"/>
          </a:xfrm>
          <a:prstGeom prst="rect">
            <a:avLst/>
          </a:prstGeom>
          <a:noFill/>
          <a:ln>
            <a:noFill/>
          </a:ln>
        </p:spPr>
      </p:sp>
      <p:sp>
        <p:nvSpPr>
          <p:cNvPr id="465" name="Shape 4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6" name="Shape 466"/>
          <p:cNvSpPr txBox="1">
            <a:spLocks noGrp="1"/>
          </p:cNvSpPr>
          <p:nvPr>
            <p:ph type="body" idx="1"/>
          </p:nvPr>
        </p:nvSpPr>
        <p:spPr>
          <a:xfrm>
            <a:off x="4616450" y="5646676"/>
            <a:ext cx="4070399"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7" name="Shape 467"/>
          <p:cNvSpPr txBox="1">
            <a:spLocks noGrp="1"/>
          </p:cNvSpPr>
          <p:nvPr>
            <p:ph type="body" idx="6"/>
          </p:nvPr>
        </p:nvSpPr>
        <p:spPr>
          <a:xfrm>
            <a:off x="457197" y="5646676"/>
            <a:ext cx="40734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8" name="Shape 468"/>
          <p:cNvSpPr txBox="1">
            <a:spLocks noGrp="1"/>
          </p:cNvSpPr>
          <p:nvPr>
            <p:ph type="body" idx="7"/>
          </p:nvPr>
        </p:nvSpPr>
        <p:spPr>
          <a:xfrm>
            <a:off x="4616450" y="3354830"/>
            <a:ext cx="4070399"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9" name="Shape 469"/>
          <p:cNvSpPr txBox="1">
            <a:spLocks noGrp="1"/>
          </p:cNvSpPr>
          <p:nvPr>
            <p:ph type="body" idx="8"/>
          </p:nvPr>
        </p:nvSpPr>
        <p:spPr>
          <a:xfrm>
            <a:off x="454022" y="3354830"/>
            <a:ext cx="40734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0" name="Shape 470"/>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471" name="Shape 47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pic>
        <p:nvPicPr>
          <p:cNvPr id="472" name="Shape 472"/>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73" name="Shape 473"/>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Large Text Box">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434339" y="1219200"/>
            <a:ext cx="8275199" cy="5093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6" name="Shape 476"/>
          <p:cNvSpPr txBox="1">
            <a:spLocks noGrp="1"/>
          </p:cNvSpPr>
          <p:nvPr>
            <p:ph type="title"/>
          </p:nvPr>
        </p:nvSpPr>
        <p:spPr>
          <a:xfrm>
            <a:off x="312715" y="228600"/>
            <a:ext cx="8518499" cy="838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7" name="Shape 477"/>
          <p:cNvSpPr txBox="1">
            <a:spLocks noGrp="1"/>
          </p:cNvSpPr>
          <p:nvPr>
            <p:ph type="body" idx="2"/>
          </p:nvPr>
        </p:nvSpPr>
        <p:spPr>
          <a:xfrm>
            <a:off x="312715" y="6432514"/>
            <a:ext cx="6934199" cy="304799"/>
          </a:xfrm>
          <a:prstGeom prst="rect">
            <a:avLst/>
          </a:prstGeom>
          <a:noFill/>
          <a:ln>
            <a:noFill/>
          </a:ln>
        </p:spPr>
        <p:txBody>
          <a:bodyPr lIns="91425" tIns="91425" rIns="91425" bIns="91425" anchor="b" anchorCtr="0"/>
          <a:lstStyle>
            <a:lvl1pPr marL="0" indent="0"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48"/>
        <p:cNvGrpSpPr/>
        <p:nvPr/>
      </p:nvGrpSpPr>
      <p:grpSpPr>
        <a:xfrm>
          <a:off x="0" y="0"/>
          <a:ext cx="0" cy="0"/>
          <a:chOff x="0" y="0"/>
          <a:chExt cx="0" cy="0"/>
        </a:xfrm>
      </p:grpSpPr>
      <p:pic>
        <p:nvPicPr>
          <p:cNvPr id="49" name="Shape 49"/>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50" name="Shape 50"/>
          <p:cNvPicPr preferRelativeResize="0"/>
          <p:nvPr/>
        </p:nvPicPr>
        <p:blipFill rotWithShape="1">
          <a:blip r:embed="rId3">
            <a:alphaModFix/>
          </a:blip>
          <a:srcRect t="26956" b="26852"/>
          <a:stretch/>
        </p:blipFill>
        <p:spPr>
          <a:xfrm>
            <a:off x="0" y="1848736"/>
            <a:ext cx="9144000" cy="3167763"/>
          </a:xfrm>
          <a:prstGeom prst="rect">
            <a:avLst/>
          </a:prstGeom>
          <a:noFill/>
          <a:ln>
            <a:noFill/>
          </a:ln>
        </p:spPr>
      </p:pic>
      <p:sp>
        <p:nvSpPr>
          <p:cNvPr id="51" name="Shape 51"/>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2" name="Shape 52"/>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53" name="Shape 53"/>
          <p:cNvPicPr preferRelativeResize="0"/>
          <p:nvPr/>
        </p:nvPicPr>
        <p:blipFill rotWithShape="1">
          <a:blip r:embed="rId4">
            <a:alphaModFix/>
          </a:blip>
          <a:srcRect/>
          <a:stretch/>
        </p:blipFill>
        <p:spPr>
          <a:xfrm>
            <a:off x="172083" y="6518032"/>
            <a:ext cx="1862714" cy="150564"/>
          </a:xfrm>
          <a:prstGeom prst="rect">
            <a:avLst/>
          </a:prstGeom>
          <a:noFill/>
          <a:ln>
            <a:noFill/>
          </a:ln>
        </p:spPr>
      </p:pic>
      <p:sp>
        <p:nvSpPr>
          <p:cNvPr id="54" name="Shape 54"/>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55" name="Shape 55"/>
          <p:cNvSpPr>
            <a:spLocks noGrp="1"/>
          </p:cNvSpPr>
          <p:nvPr>
            <p:ph type="pic" idx="2"/>
          </p:nvPr>
        </p:nvSpPr>
        <p:spPr>
          <a:xfrm>
            <a:off x="7117557" y="225425"/>
            <a:ext cx="1650999" cy="808037"/>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56"/>
        <p:cNvGrpSpPr/>
        <p:nvPr/>
      </p:nvGrpSpPr>
      <p:grpSpPr>
        <a:xfrm>
          <a:off x="0" y="0"/>
          <a:ext cx="0" cy="0"/>
          <a:chOff x="0" y="0"/>
          <a:chExt cx="0" cy="0"/>
        </a:xfrm>
      </p:grpSpPr>
      <p:pic>
        <p:nvPicPr>
          <p:cNvPr id="57" name="Shape 57"/>
          <p:cNvPicPr preferRelativeResize="0"/>
          <p:nvPr/>
        </p:nvPicPr>
        <p:blipFill rotWithShape="1">
          <a:blip r:embed="rId2">
            <a:alphaModFix/>
          </a:blip>
          <a:srcRect l="246" t="24998" r="10834"/>
          <a:stretch/>
        </p:blipFill>
        <p:spPr>
          <a:xfrm>
            <a:off x="0" y="0"/>
            <a:ext cx="9147093" cy="5143646"/>
          </a:xfrm>
          <a:prstGeom prst="rect">
            <a:avLst/>
          </a:prstGeom>
          <a:noFill/>
          <a:ln>
            <a:noFill/>
          </a:ln>
        </p:spPr>
      </p:pic>
      <p:pic>
        <p:nvPicPr>
          <p:cNvPr id="58" name="Shape 58"/>
          <p:cNvPicPr preferRelativeResize="0"/>
          <p:nvPr/>
        </p:nvPicPr>
        <p:blipFill rotWithShape="1">
          <a:blip r:embed="rId3">
            <a:alphaModFix/>
          </a:blip>
          <a:srcRect t="43890" b="26997"/>
          <a:stretch/>
        </p:blipFill>
        <p:spPr>
          <a:xfrm>
            <a:off x="0" y="4861542"/>
            <a:ext cx="9143998" cy="1996457"/>
          </a:xfrm>
          <a:prstGeom prst="rect">
            <a:avLst/>
          </a:prstGeom>
          <a:noFill/>
          <a:ln>
            <a:noFill/>
          </a:ln>
        </p:spPr>
      </p:pic>
      <p:sp>
        <p:nvSpPr>
          <p:cNvPr id="59" name="Shape 59"/>
          <p:cNvSpPr txBox="1">
            <a:spLocks noGrp="1"/>
          </p:cNvSpPr>
          <p:nvPr>
            <p:ph type="ctrTitle"/>
          </p:nvPr>
        </p:nvSpPr>
        <p:spPr>
          <a:xfrm>
            <a:off x="237697" y="4861542"/>
            <a:ext cx="8684052" cy="942501"/>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0" name="Shape 60"/>
          <p:cNvSpPr txBox="1">
            <a:spLocks noGrp="1"/>
          </p:cNvSpPr>
          <p:nvPr>
            <p:ph type="subTitle" idx="1"/>
          </p:nvPr>
        </p:nvSpPr>
        <p:spPr>
          <a:xfrm>
            <a:off x="237697" y="5804044"/>
            <a:ext cx="5497219" cy="792405"/>
          </a:xfrm>
          <a:prstGeom prst="rect">
            <a:avLst/>
          </a:prstGeom>
          <a:noFill/>
          <a:ln>
            <a:noFill/>
          </a:ln>
        </p:spPr>
        <p:txBody>
          <a:bodyPr lIns="91425" tIns="91425" rIns="91425" bIns="91425" anchor="t" anchorCtr="0"/>
          <a:lstStyle>
            <a:lvl1pPr marL="0" marR="0" indent="0" algn="l" rtl="0">
              <a:spcBef>
                <a:spcPts val="480"/>
              </a:spcBef>
              <a:buClr>
                <a:schemeClr val="lt1"/>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61" name="Shape 61"/>
          <p:cNvPicPr preferRelativeResize="0"/>
          <p:nvPr/>
        </p:nvPicPr>
        <p:blipFill rotWithShape="1">
          <a:blip r:embed="rId4">
            <a:alphaModFix/>
          </a:blip>
          <a:srcRect/>
          <a:stretch/>
        </p:blipFill>
        <p:spPr>
          <a:xfrm>
            <a:off x="0" y="329608"/>
            <a:ext cx="3651248" cy="75048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62"/>
        <p:cNvGrpSpPr/>
        <p:nvPr/>
      </p:nvGrpSpPr>
      <p:grpSpPr>
        <a:xfrm>
          <a:off x="0" y="0"/>
          <a:ext cx="0" cy="0"/>
          <a:chOff x="0" y="0"/>
          <a:chExt cx="0" cy="0"/>
        </a:xfrm>
      </p:grpSpPr>
      <p:sp>
        <p:nvSpPr>
          <p:cNvPr id="63" name="Shape 63"/>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64" name="Shape 64"/>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dirty="0">
                <a:solidFill>
                  <a:srgbClr val="FFFFFF"/>
                </a:solidFill>
                <a:latin typeface="Allerta"/>
                <a:ea typeface="Allerta"/>
                <a:cs typeface="Allerta"/>
                <a:sym typeface="Allerta"/>
              </a:rPr>
              <a:t> </a:t>
            </a:r>
          </a:p>
        </p:txBody>
      </p:sp>
      <p:sp>
        <p:nvSpPr>
          <p:cNvPr id="65" name="Shape 65"/>
          <p:cNvSpPr txBox="1">
            <a:spLocks noGrp="1"/>
          </p:cNvSpPr>
          <p:nvPr>
            <p:ph type="title"/>
          </p:nvPr>
        </p:nvSpPr>
        <p:spPr>
          <a:xfrm>
            <a:off x="214313" y="2914650"/>
            <a:ext cx="3675061"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2"/>
          </p:nvPr>
        </p:nvSpPr>
        <p:spPr>
          <a:xfrm>
            <a:off x="7209514" y="1858449"/>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3"/>
          </p:nvPr>
        </p:nvSpPr>
        <p:spPr>
          <a:xfrm>
            <a:off x="4624612" y="240062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4"/>
          </p:nvPr>
        </p:nvSpPr>
        <p:spPr>
          <a:xfrm>
            <a:off x="7209514" y="240062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5"/>
          </p:nvPr>
        </p:nvSpPr>
        <p:spPr>
          <a:xfrm>
            <a:off x="4624612" y="295501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6"/>
          </p:nvPr>
        </p:nvSpPr>
        <p:spPr>
          <a:xfrm>
            <a:off x="7209514" y="295501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8"/>
          </p:nvPr>
        </p:nvSpPr>
        <p:spPr>
          <a:xfrm>
            <a:off x="7209514" y="350940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3"/>
          </p:nvPr>
        </p:nvSpPr>
        <p:spPr>
          <a:xfrm>
            <a:off x="7209514" y="4063798"/>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5"/>
          </p:nvPr>
        </p:nvSpPr>
        <p:spPr>
          <a:xfrm>
            <a:off x="7209514" y="4618185"/>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78" name="Shape 7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79" name="Shape 7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80"/>
        <p:cNvGrpSpPr/>
        <p:nvPr/>
      </p:nvGrpSpPr>
      <p:grpSpPr>
        <a:xfrm>
          <a:off x="0" y="0"/>
          <a:ext cx="0" cy="0"/>
          <a:chOff x="0" y="0"/>
          <a:chExt cx="0" cy="0"/>
        </a:xfrm>
      </p:grpSpPr>
      <p:pic>
        <p:nvPicPr>
          <p:cNvPr id="81" name="Shape 81"/>
          <p:cNvPicPr preferRelativeResize="0"/>
          <p:nvPr/>
        </p:nvPicPr>
        <p:blipFill rotWithShape="1">
          <a:blip r:embed="rId2">
            <a:alphaModFix/>
          </a:blip>
          <a:srcRect l="15875" t="20272" r="13477"/>
          <a:stretch/>
        </p:blipFill>
        <p:spPr>
          <a:xfrm>
            <a:off x="-1" y="0"/>
            <a:ext cx="9144001" cy="6893054"/>
          </a:xfrm>
          <a:prstGeom prst="rect">
            <a:avLst/>
          </a:prstGeom>
          <a:noFill/>
          <a:ln>
            <a:noFill/>
          </a:ln>
        </p:spPr>
      </p:pic>
      <p:sp>
        <p:nvSpPr>
          <p:cNvPr id="82" name="Shape 82"/>
          <p:cNvSpPr/>
          <p:nvPr/>
        </p:nvSpPr>
        <p:spPr>
          <a:xfrm>
            <a:off x="-1" y="2120455"/>
            <a:ext cx="9144001" cy="3983054"/>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llerta"/>
              <a:ea typeface="Allerta"/>
              <a:cs typeface="Allerta"/>
              <a:sym typeface="Allerta"/>
            </a:endParaRPr>
          </a:p>
        </p:txBody>
      </p:sp>
      <p:sp>
        <p:nvSpPr>
          <p:cNvPr id="83" name="Shape 83"/>
          <p:cNvSpPr txBox="1">
            <a:spLocks noGrp="1"/>
          </p:cNvSpPr>
          <p:nvPr>
            <p:ph type="title"/>
          </p:nvPr>
        </p:nvSpPr>
        <p:spPr>
          <a:xfrm>
            <a:off x="214313" y="3629025"/>
            <a:ext cx="3675061"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2"/>
          </p:nvPr>
        </p:nvSpPr>
        <p:spPr>
          <a:xfrm>
            <a:off x="7209514" y="2456788"/>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4"/>
          </p:nvPr>
        </p:nvSpPr>
        <p:spPr>
          <a:xfrm>
            <a:off x="7209514" y="2998966"/>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6"/>
          </p:nvPr>
        </p:nvSpPr>
        <p:spPr>
          <a:xfrm>
            <a:off x="7209514" y="355335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8"/>
          </p:nvPr>
        </p:nvSpPr>
        <p:spPr>
          <a:xfrm>
            <a:off x="7209514" y="4107746"/>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3"/>
          </p:nvPr>
        </p:nvSpPr>
        <p:spPr>
          <a:xfrm>
            <a:off x="7209514" y="466213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15"/>
          </p:nvPr>
        </p:nvSpPr>
        <p:spPr>
          <a:xfrm>
            <a:off x="7209514" y="5216525"/>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a:lvl1pPr>
            <a:lvl2pPr marL="742950" marR="0" indent="-158750" algn="l" rtl="0">
              <a:spcBef>
                <a:spcPts val="400"/>
              </a:spcBef>
              <a:buClr>
                <a:schemeClr val="dk1"/>
              </a:buClr>
              <a:buFont typeface="Arial"/>
              <a:buChar char="–"/>
              <a:defRPr/>
            </a:lvl2pPr>
            <a:lvl3pPr marL="1143000" marR="0" indent="-114300" algn="l" rtl="0">
              <a:spcBef>
                <a:spcPts val="360"/>
              </a:spcBef>
              <a:buClr>
                <a:schemeClr val="dk1"/>
              </a:buClr>
              <a:buFont typeface="Arial"/>
              <a:buChar char="•"/>
              <a:defRPr/>
            </a:lvl3pPr>
            <a:lvl4pPr marL="1600200" marR="0" indent="-127000" algn="l" rtl="0">
              <a:spcBef>
                <a:spcPts val="320"/>
              </a:spcBef>
              <a:buClr>
                <a:schemeClr val="dk1"/>
              </a:buClr>
              <a:buFont typeface="Arial"/>
              <a:buChar char="–"/>
              <a:defRPr/>
            </a:lvl4pPr>
            <a:lvl5pPr marL="2057400" marR="0" indent="-127000" algn="l" rtl="0">
              <a:spcBef>
                <a:spcPts val="32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56" name="Shape 25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12700" algn="l" rtl="0">
              <a:lnSpc>
                <a:spcPct val="100000"/>
              </a:lnSpc>
              <a:spcBef>
                <a:spcPts val="480"/>
              </a:spcBef>
              <a:spcAft>
                <a:spcPts val="0"/>
              </a:spcAft>
              <a:buClr>
                <a:schemeClr val="dk1"/>
              </a:buClr>
              <a:buFont typeface="Arial"/>
              <a:buChar char="•"/>
              <a:defRPr/>
            </a:lvl1pPr>
            <a:lvl2pPr marL="742950" marR="0" indent="19050" algn="l" rtl="0">
              <a:lnSpc>
                <a:spcPct val="100000"/>
              </a:lnSpc>
              <a:spcBef>
                <a:spcPts val="400"/>
              </a:spcBef>
              <a:spcAft>
                <a:spcPts val="0"/>
              </a:spcAft>
              <a:buClr>
                <a:schemeClr val="dk1"/>
              </a:buClr>
              <a:buFont typeface="Arial"/>
              <a:buChar char="–"/>
              <a:defRPr/>
            </a:lvl2pPr>
            <a:lvl3pPr marL="1143000" marR="0" indent="63500" algn="l" rtl="0">
              <a:lnSpc>
                <a:spcPct val="100000"/>
              </a:lnSpc>
              <a:spcBef>
                <a:spcPts val="360"/>
              </a:spcBef>
              <a:spcAft>
                <a:spcPts val="0"/>
              </a:spcAft>
              <a:buClr>
                <a:schemeClr val="dk1"/>
              </a:buClr>
              <a:buFont typeface="Arial"/>
              <a:buChar char="•"/>
              <a:defRPr/>
            </a:lvl3pPr>
            <a:lvl4pPr marL="1600200" marR="0" indent="50800" algn="l" rtl="0">
              <a:lnSpc>
                <a:spcPct val="100000"/>
              </a:lnSpc>
              <a:spcBef>
                <a:spcPts val="320"/>
              </a:spcBef>
              <a:spcAft>
                <a:spcPts val="0"/>
              </a:spcAft>
              <a:buClr>
                <a:schemeClr val="dk1"/>
              </a:buClr>
              <a:buFont typeface="Arial"/>
              <a:buChar char="–"/>
              <a:defRPr/>
            </a:lvl4pPr>
            <a:lvl5pPr marL="2057400" marR="0" indent="50800" algn="l" rtl="0">
              <a:lnSpc>
                <a:spcPct val="100000"/>
              </a:lnSpc>
              <a:spcBef>
                <a:spcPts val="320"/>
              </a:spcBef>
              <a:spcAft>
                <a:spcPts val="0"/>
              </a:spcAft>
              <a:buClr>
                <a:schemeClr val="dk1"/>
              </a:buClr>
              <a:buFont typeface="Arial"/>
              <a:buChar char="»"/>
              <a:defRPr/>
            </a:lvl5pPr>
            <a:lvl6pPr marL="2514600" marR="0" indent="76200" algn="l" rtl="0">
              <a:lnSpc>
                <a:spcPct val="100000"/>
              </a:lnSpc>
              <a:spcBef>
                <a:spcPts val="400"/>
              </a:spcBef>
              <a:spcAft>
                <a:spcPts val="0"/>
              </a:spcAft>
              <a:buClr>
                <a:schemeClr val="dk1"/>
              </a:buClr>
              <a:buFont typeface="Arial"/>
              <a:buChar char="•"/>
              <a:defRPr/>
            </a:lvl6pPr>
            <a:lvl7pPr marL="2971800" marR="0" indent="76200" algn="l" rtl="0">
              <a:lnSpc>
                <a:spcPct val="100000"/>
              </a:lnSpc>
              <a:spcBef>
                <a:spcPts val="400"/>
              </a:spcBef>
              <a:spcAft>
                <a:spcPts val="0"/>
              </a:spcAft>
              <a:buClr>
                <a:schemeClr val="dk1"/>
              </a:buClr>
              <a:buFont typeface="Arial"/>
              <a:buChar char="•"/>
              <a:defRPr/>
            </a:lvl7pPr>
            <a:lvl8pPr marL="3429000" marR="0" indent="76200" algn="l" rtl="0">
              <a:lnSpc>
                <a:spcPct val="100000"/>
              </a:lnSpc>
              <a:spcBef>
                <a:spcPts val="400"/>
              </a:spcBef>
              <a:spcAft>
                <a:spcPts val="0"/>
              </a:spcAft>
              <a:buClr>
                <a:schemeClr val="dk1"/>
              </a:buClr>
              <a:buFont typeface="Arial"/>
              <a:buChar char="•"/>
              <a:defRPr/>
            </a:lvl8pPr>
            <a:lvl9pPr marL="3886200" marR="0" indent="762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ctive.com/running/articles/how-much-training-do-you-need-to-run-a-half-marath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219319" y="2362433"/>
            <a:ext cx="878585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llerta"/>
              <a:buNone/>
            </a:pPr>
            <a:r>
              <a:rPr lang="en-US" sz="3200" dirty="0">
                <a:solidFill>
                  <a:schemeClr val="lt1"/>
                </a:solidFill>
                <a:latin typeface="Lucida Sans" panose="020B0602030504020204" pitchFamily="34" charset="0"/>
                <a:ea typeface="Allerta"/>
                <a:cs typeface="Allerta"/>
                <a:sym typeface="Allerta"/>
              </a:rPr>
              <a:t>Reviewing Using the Instructional Materials Evaluation Tool:  Mathematics</a:t>
            </a:r>
          </a:p>
        </p:txBody>
      </p:sp>
      <p:sp>
        <p:nvSpPr>
          <p:cNvPr id="226" name="Shape 226"/>
          <p:cNvSpPr txBox="1">
            <a:spLocks noGrp="1"/>
          </p:cNvSpPr>
          <p:nvPr>
            <p:ph type="subTitle" idx="1"/>
          </p:nvPr>
        </p:nvSpPr>
        <p:spPr>
          <a:xfrm>
            <a:off x="219316" y="3835562"/>
            <a:ext cx="8785851" cy="792405"/>
          </a:xfrm>
          <a:prstGeom prst="rect">
            <a:avLst/>
          </a:prstGeom>
          <a:noFill/>
          <a:ln>
            <a:noFill/>
          </a:ln>
        </p:spPr>
        <p:txBody>
          <a:bodyPr lIns="91425" tIns="45700" rIns="91425" bIns="45700" anchor="t" anchorCtr="0">
            <a:noAutofit/>
          </a:bodyPr>
          <a:lstStyle/>
          <a:p>
            <a:pPr marL="0" marR="0" lvl="0" indent="0" algn="l" rtl="0">
              <a:spcBef>
                <a:spcPts val="0"/>
              </a:spcBef>
              <a:buClr>
                <a:srgbClr val="24593B"/>
              </a:buClr>
              <a:buSzPct val="25000"/>
              <a:buFont typeface="Arial"/>
              <a:buNone/>
            </a:pPr>
            <a:r>
              <a:rPr lang="en-US" sz="2400" dirty="0">
                <a:solidFill>
                  <a:srgbClr val="24593B"/>
                </a:solidFill>
                <a:latin typeface="Lucida Sans" panose="020B0602030504020204" pitchFamily="34" charset="0"/>
                <a:ea typeface="Allerta"/>
                <a:cs typeface="Allerta"/>
                <a:sym typeface="Allerta"/>
              </a:rPr>
              <a:t>Module 102: Rigor and Balance (AC 1)</a:t>
            </a:r>
          </a:p>
        </p:txBody>
      </p:sp>
      <p:sp>
        <p:nvSpPr>
          <p:cNvPr id="4" name="TextBox 3"/>
          <p:cNvSpPr txBox="1"/>
          <p:nvPr/>
        </p:nvSpPr>
        <p:spPr>
          <a:xfrm>
            <a:off x="5698980" y="4419957"/>
            <a:ext cx="3306256" cy="400110"/>
          </a:xfrm>
          <a:prstGeom prst="rect">
            <a:avLst/>
          </a:prstGeom>
          <a:noFill/>
        </p:spPr>
        <p:txBody>
          <a:bodyPr wrap="square" rtlCol="0">
            <a:spAutoFit/>
          </a:bodyPr>
          <a:lstStyle/>
          <a:p>
            <a:r>
              <a:rPr lang="en-US" sz="2000" b="1" dirty="0">
                <a:solidFill>
                  <a:srgbClr val="3F3F39"/>
                </a:solidFill>
              </a:rPr>
              <a:t>www.achievethecore.org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381000" y="487362"/>
            <a:ext cx="8305799" cy="522299"/>
          </a:xfrm>
          <a:prstGeom prst="rect">
            <a:avLst/>
          </a:prstGeom>
          <a:noFill/>
          <a:ln>
            <a:noFill/>
          </a:ln>
        </p:spPr>
        <p:txBody>
          <a:bodyPr lIns="91425" tIns="45700" rIns="91425" bIns="45700" anchor="ctr" anchorCtr="0">
            <a:noAutofit/>
          </a:bodyPr>
          <a:lstStyle/>
          <a:p>
            <a:pPr marL="0" marR="0" lvl="0" indent="0" algn="l" rtl="0">
              <a:spcBef>
                <a:spcPts val="0"/>
              </a:spcBef>
              <a:buClr>
                <a:srgbClr val="000000"/>
              </a:buClr>
              <a:buSzPct val="25000"/>
              <a:buFont typeface="Allerta"/>
              <a:buNone/>
            </a:pPr>
            <a:r>
              <a:rPr lang="en-US" sz="2800" i="0" u="none" strike="noStrike" cap="none" baseline="0" dirty="0">
                <a:solidFill>
                  <a:srgbClr val="3F3F39"/>
                </a:solidFill>
                <a:latin typeface="Lucida Sans" panose="020B0602030504020204" pitchFamily="34" charset="0"/>
                <a:ea typeface="Allerta"/>
                <a:cs typeface="Allerta"/>
                <a:sym typeface="Allerta"/>
              </a:rPr>
              <a:t>Conceptual Understanding</a:t>
            </a:r>
          </a:p>
        </p:txBody>
      </p:sp>
      <p:sp>
        <p:nvSpPr>
          <p:cNvPr id="509" name="Shape 509"/>
          <p:cNvSpPr txBox="1">
            <a:spLocks noGrp="1"/>
          </p:cNvSpPr>
          <p:nvPr>
            <p:ph type="body" idx="1"/>
          </p:nvPr>
        </p:nvSpPr>
        <p:spPr>
          <a:xfrm>
            <a:off x="549299" y="1220681"/>
            <a:ext cx="8137500" cy="3970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Teach more than “how to get the answer” and instead support students’ ability to access concepts from a number of perspectives</a:t>
            </a:r>
          </a:p>
          <a:p>
            <a:pPr marL="342900" marR="0" lvl="0" indent="-342900" algn="l" rtl="0">
              <a:spcBef>
                <a:spcPts val="3600"/>
              </a:spcBef>
              <a:spcAft>
                <a:spcPts val="0"/>
              </a:spcAft>
              <a:buClr>
                <a:srgbClr val="000000"/>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Students are able to see math as more than a set of mnemonics or discrete procedures</a:t>
            </a:r>
          </a:p>
          <a:p>
            <a:pPr marL="342900" marR="0" lvl="0" indent="-342900" algn="l" rtl="0">
              <a:spcBef>
                <a:spcPts val="3600"/>
              </a:spcBef>
              <a:spcAft>
                <a:spcPts val="0"/>
              </a:spcAft>
              <a:buClr>
                <a:srgbClr val="000000"/>
              </a:buClr>
              <a:buSzPct val="100000"/>
              <a:buFont typeface="Arial"/>
              <a:buChar char="•"/>
            </a:pPr>
            <a:r>
              <a:rPr lang="en-US" sz="2400" dirty="0">
                <a:solidFill>
                  <a:srgbClr val="3F3F39"/>
                </a:solidFill>
                <a:latin typeface="Lucida Sans" panose="020B0602030504020204" pitchFamily="34" charset="0"/>
                <a:ea typeface="Allerta"/>
                <a:cs typeface="Allerta"/>
                <a:sym typeface="Allerta"/>
              </a:rPr>
              <a:t>Conceptual understanding is about mathematical ideas, often distinct from context.</a:t>
            </a:r>
            <a:endParaRPr lang="en-US" sz="2400" b="0" i="0" u="none" strike="noStrike" cap="none" baseline="0" dirty="0">
              <a:solidFill>
                <a:srgbClr val="3F3F39"/>
              </a:solidFill>
              <a:latin typeface="Lucida Sans" panose="020B0602030504020204" pitchFamily="34" charset="0"/>
              <a:ea typeface="Allerta"/>
              <a:cs typeface="Allerta"/>
              <a:sym typeface="Allerta"/>
            </a:endParaRPr>
          </a:p>
          <a:p>
            <a:pPr marL="342900" marR="0" lvl="0" indent="-342900" algn="l" rtl="0">
              <a:spcBef>
                <a:spcPts val="3600"/>
              </a:spcBef>
              <a:spcAft>
                <a:spcPts val="1800"/>
              </a:spcAft>
              <a:buClr>
                <a:srgbClr val="000000"/>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Conceptual understanding supports the other aspects of rigor (procedural skill and fluency, and application)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0659" y="5975523"/>
            <a:ext cx="1133341" cy="307777"/>
          </a:xfrm>
          <a:prstGeom prst="rect">
            <a:avLst/>
          </a:prstGeom>
          <a:solidFill>
            <a:schemeClr val="accent2"/>
          </a:solidFill>
        </p:spPr>
        <p:txBody>
          <a:bodyPr wrap="square" rtlCol="0">
            <a:spAutoFit/>
          </a:bodyPr>
          <a:lstStyle/>
          <a:p>
            <a:r>
              <a:rPr lang="en-US" dirty="0"/>
              <a:t>IMET p. 14</a:t>
            </a:r>
          </a:p>
        </p:txBody>
      </p:sp>
      <p:pic>
        <p:nvPicPr>
          <p:cNvPr id="3" name="Picture 2"/>
          <p:cNvPicPr>
            <a:picLocks noChangeAspect="1"/>
          </p:cNvPicPr>
          <p:nvPr/>
        </p:nvPicPr>
        <p:blipFill rotWithShape="1">
          <a:blip r:embed="rId3"/>
          <a:srcRect l="13796" t="13352" r="28597" b="8049"/>
          <a:stretch/>
        </p:blipFill>
        <p:spPr>
          <a:xfrm>
            <a:off x="1194236" y="746657"/>
            <a:ext cx="6816423" cy="5228866"/>
          </a:xfrm>
          <a:prstGeom prst="rect">
            <a:avLst/>
          </a:prstGeom>
          <a:ln>
            <a:solidFill>
              <a:srgbClr val="25A469"/>
            </a:solidFill>
          </a:ln>
        </p:spPr>
      </p:pic>
    </p:spTree>
    <p:extLst>
      <p:ext uri="{BB962C8B-B14F-4D97-AF65-F5344CB8AC3E}">
        <p14:creationId xmlns:p14="http://schemas.microsoft.com/office/powerpoint/2010/main" val="512348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218364" y="191507"/>
            <a:ext cx="8468436" cy="1429472"/>
          </a:xfrm>
          <a:prstGeom prst="rect">
            <a:avLst/>
          </a:prstGeom>
          <a:noFill/>
          <a:ln>
            <a:noFill/>
          </a:ln>
        </p:spPr>
        <p:txBody>
          <a:bodyPr lIns="91425" tIns="45700" rIns="91425" bIns="45700" anchor="ctr" anchorCtr="0">
            <a:noAutofit/>
          </a:bodyPr>
          <a:lstStyle/>
          <a:p>
            <a:pPr lvl="0">
              <a:buClr>
                <a:srgbClr val="3F3F39"/>
              </a:buClr>
              <a:buSzPct val="25000"/>
            </a:pPr>
            <a:r>
              <a:rPr lang="en-US" sz="2200" dirty="0">
                <a:solidFill>
                  <a:srgbClr val="3F3F39"/>
                </a:solidFill>
                <a:latin typeface="Lucida Sans" panose="020B0602030504020204" pitchFamily="34" charset="0"/>
                <a:ea typeface="Allerta"/>
                <a:cs typeface="Allerta"/>
                <a:sym typeface="Allerta"/>
              </a:rPr>
              <a:t>AC 1A: Where the Standards explicitly require students to understand concepts, do the </a:t>
            </a:r>
            <a:r>
              <a:rPr lang="en-US" sz="2200" dirty="0">
                <a:solidFill>
                  <a:srgbClr val="25A469"/>
                </a:solidFill>
                <a:latin typeface="Lucida Sans" panose="020B0602030504020204" pitchFamily="34" charset="0"/>
                <a:ea typeface="Allerta"/>
                <a:cs typeface="Allerta"/>
                <a:sym typeface="Allerta"/>
              </a:rPr>
              <a:t>assignments that students work on build that understanding </a:t>
            </a:r>
            <a:r>
              <a:rPr lang="en-US" sz="2200" dirty="0">
                <a:solidFill>
                  <a:srgbClr val="3F3F39"/>
                </a:solidFill>
                <a:latin typeface="Lucida Sans" panose="020B0602030504020204" pitchFamily="34" charset="0"/>
                <a:ea typeface="Allerta"/>
                <a:cs typeface="Allerta"/>
                <a:sym typeface="Allerta"/>
              </a:rPr>
              <a:t>and do assessment tasks reveal whether students understand the mathematics in question? </a:t>
            </a:r>
          </a:p>
        </p:txBody>
      </p:sp>
      <p:sp>
        <p:nvSpPr>
          <p:cNvPr id="516" name="Shape 516"/>
          <p:cNvSpPr txBox="1">
            <a:spLocks noGrp="1"/>
          </p:cNvSpPr>
          <p:nvPr>
            <p:ph type="body" idx="1"/>
          </p:nvPr>
        </p:nvSpPr>
        <p:spPr>
          <a:xfrm>
            <a:off x="457200" y="1458455"/>
            <a:ext cx="8229600" cy="4526100"/>
          </a:xfrm>
          <a:prstGeom prst="rect">
            <a:avLst/>
          </a:prstGeom>
          <a:noFill/>
          <a:ln>
            <a:noFill/>
          </a:ln>
        </p:spPr>
        <p:txBody>
          <a:bodyPr lIns="91425" tIns="45700" rIns="91425" bIns="45700" anchor="t" anchorCtr="0">
            <a:noAutofit/>
          </a:bodyPr>
          <a:lstStyle/>
          <a:p>
            <a:pPr marL="0" marR="0" indent="0" algn="l" rtl="0">
              <a:spcBef>
                <a:spcPts val="0"/>
              </a:spcBef>
              <a:buNone/>
            </a:pPr>
            <a:endParaRPr sz="1600" dirty="0">
              <a:solidFill>
                <a:schemeClr val="dk1"/>
              </a:solidFill>
              <a:latin typeface="Lucida Sans" panose="020B0602030504020204" pitchFamily="34" charset="0"/>
              <a:ea typeface="Allerta"/>
              <a:cs typeface="Allerta"/>
              <a:sym typeface="Allerta"/>
            </a:endParaRPr>
          </a:p>
          <a:p>
            <a:pPr marL="0" marR="0" indent="0" algn="l" rtl="0">
              <a:spcBef>
                <a:spcPts val="0"/>
              </a:spcBef>
              <a:buNone/>
            </a:pPr>
            <a:r>
              <a:rPr lang="en-US" sz="1600" b="1" dirty="0">
                <a:solidFill>
                  <a:schemeClr val="tx1"/>
                </a:solidFill>
                <a:latin typeface="Lucida Sans" panose="020B0602030504020204" pitchFamily="34" charset="0"/>
                <a:ea typeface="Allerta"/>
                <a:cs typeface="Allerta"/>
                <a:sym typeface="Allerta"/>
              </a:rPr>
              <a:t>4.OA.A</a:t>
            </a:r>
            <a:r>
              <a:rPr lang="en-US" sz="1600" dirty="0">
                <a:solidFill>
                  <a:schemeClr val="accent1"/>
                </a:solidFill>
                <a:latin typeface="Lucida Sans" panose="020B0602030504020204" pitchFamily="34" charset="0"/>
                <a:ea typeface="Allerta"/>
                <a:cs typeface="Allerta"/>
                <a:sym typeface="Allerta"/>
              </a:rPr>
              <a:t> </a:t>
            </a:r>
            <a:r>
              <a:rPr lang="en-US" sz="1600" dirty="0">
                <a:solidFill>
                  <a:schemeClr val="dk1"/>
                </a:solidFill>
                <a:latin typeface="Lucida Sans" panose="020B0602030504020204" pitchFamily="34" charset="0"/>
                <a:ea typeface="Allerta"/>
                <a:cs typeface="Allerta"/>
                <a:sym typeface="Allerta"/>
              </a:rPr>
              <a:t> Use the four operations with whole numbers to solve problems.</a:t>
            </a:r>
          </a:p>
          <a:p>
            <a:pPr marL="0" marR="0" indent="0" algn="l" rtl="0">
              <a:spcBef>
                <a:spcPts val="0"/>
              </a:spcBef>
              <a:buNone/>
            </a:pPr>
            <a:endParaRPr sz="1600" dirty="0">
              <a:solidFill>
                <a:schemeClr val="dk1"/>
              </a:solidFill>
              <a:latin typeface="Lucida Sans" panose="020B0602030504020204" pitchFamily="34" charset="0"/>
              <a:ea typeface="Allerta"/>
              <a:cs typeface="Allerta"/>
              <a:sym typeface="Allerta"/>
            </a:endParaRPr>
          </a:p>
          <a:p>
            <a:pPr marL="0" marR="0" lvl="0" indent="0" algn="l" rtl="0">
              <a:spcBef>
                <a:spcPts val="0"/>
              </a:spcBef>
              <a:buNone/>
            </a:pPr>
            <a:r>
              <a:rPr lang="en-US" sz="1600" b="1" dirty="0">
                <a:solidFill>
                  <a:schemeClr val="tx1"/>
                </a:solidFill>
                <a:latin typeface="Lucida Sans" panose="020B0602030504020204" pitchFamily="34" charset="0"/>
                <a:ea typeface="Allerta"/>
                <a:cs typeface="Allerta"/>
                <a:sym typeface="Allerta"/>
              </a:rPr>
              <a:t>4.OA.A.1 </a:t>
            </a:r>
            <a:r>
              <a:rPr lang="en-US" sz="1600" dirty="0">
                <a:solidFill>
                  <a:schemeClr val="dk1"/>
                </a:solidFill>
                <a:latin typeface="Lucida Sans" panose="020B0602030504020204" pitchFamily="34" charset="0"/>
                <a:ea typeface="Allerta"/>
                <a:cs typeface="Allerta"/>
                <a:sym typeface="Allerta"/>
              </a:rPr>
              <a:t> Interpret a multiplication equation as a comparison, e.g., interpret 35 = 5 × 7 as a statement that 35 is 5 times as many as 7 and 7 times as many as 5. Represent verbal statements of multiplicative comparisons as multiplication equations.</a:t>
            </a:r>
          </a:p>
          <a:p>
            <a:pPr marL="0" marR="0" lvl="0" indent="0" algn="l" rtl="0">
              <a:spcBef>
                <a:spcPts val="0"/>
              </a:spcBef>
              <a:buNone/>
            </a:pPr>
            <a:endParaRPr sz="1600" dirty="0">
              <a:solidFill>
                <a:schemeClr val="accent1"/>
              </a:solidFill>
              <a:latin typeface="Lucida Sans" panose="020B0602030504020204" pitchFamily="34" charset="0"/>
              <a:ea typeface="Allerta"/>
              <a:cs typeface="Allerta"/>
              <a:sym typeface="Allerta"/>
            </a:endParaRPr>
          </a:p>
          <a:p>
            <a:pPr marL="0" marR="0" lvl="0" indent="0" algn="l" rtl="0">
              <a:spcBef>
                <a:spcPts val="0"/>
              </a:spcBef>
              <a:buNone/>
            </a:pPr>
            <a:r>
              <a:rPr lang="en-US" sz="1600" b="1" dirty="0">
                <a:solidFill>
                  <a:schemeClr val="tx1"/>
                </a:solidFill>
                <a:latin typeface="Lucida Sans" panose="020B0602030504020204" pitchFamily="34" charset="0"/>
                <a:ea typeface="Allerta"/>
                <a:cs typeface="Allerta"/>
                <a:sym typeface="Allerta"/>
              </a:rPr>
              <a:t>4.OA.B.4</a:t>
            </a:r>
            <a:r>
              <a:rPr lang="en-US" sz="1600" dirty="0">
                <a:solidFill>
                  <a:schemeClr val="accent1"/>
                </a:solidFill>
                <a:latin typeface="Lucida Sans" panose="020B0602030504020204" pitchFamily="34" charset="0"/>
                <a:ea typeface="Allerta"/>
                <a:cs typeface="Allerta"/>
                <a:sym typeface="Allerta"/>
              </a:rPr>
              <a:t> </a:t>
            </a:r>
            <a:r>
              <a:rPr lang="en-US" sz="1600" dirty="0">
                <a:solidFill>
                  <a:schemeClr val="dk1"/>
                </a:solidFill>
                <a:latin typeface="Lucida Sans" panose="020B0602030504020204" pitchFamily="34" charset="0"/>
                <a:ea typeface="Allerta"/>
                <a:cs typeface="Allerta"/>
                <a:sym typeface="Allerta"/>
              </a:rPr>
              <a:t>Find all factor pairs for a whole number in the range 1–100. Recognize that a whole number is a multiple of each of its factors. Determine whether a given whole number in the range 1–100 is a multiple of a given one-digit number. Determine whether a given whole number in the range 1–100 is prime or composite.</a:t>
            </a:r>
          </a:p>
          <a:p>
            <a:pPr marL="0" marR="0" lvl="0" indent="0" algn="l" rtl="0">
              <a:spcBef>
                <a:spcPts val="0"/>
              </a:spcBef>
              <a:buNone/>
            </a:pPr>
            <a:endParaRPr lang="en-US" sz="1600" b="1" dirty="0">
              <a:solidFill>
                <a:schemeClr val="dk1"/>
              </a:solidFill>
              <a:latin typeface="Lucida Sans" panose="020B0602030504020204" pitchFamily="34" charset="0"/>
              <a:ea typeface="Allerta"/>
              <a:cs typeface="Allerta"/>
              <a:sym typeface="Allerta"/>
            </a:endParaRPr>
          </a:p>
          <a:p>
            <a:pPr marL="0" marR="0" lvl="0" indent="0" algn="l" rtl="0">
              <a:spcBef>
                <a:spcPts val="0"/>
              </a:spcBef>
              <a:buNone/>
            </a:pPr>
            <a:r>
              <a:rPr lang="en-US" sz="1600" b="1" dirty="0">
                <a:solidFill>
                  <a:schemeClr val="tx1"/>
                </a:solidFill>
                <a:latin typeface="Lucida Sans" panose="020B0602030504020204" pitchFamily="34" charset="0"/>
                <a:ea typeface="Allerta"/>
                <a:cs typeface="Allerta"/>
                <a:sym typeface="Allerta"/>
              </a:rPr>
              <a:t>4.MD.A.3</a:t>
            </a:r>
            <a:r>
              <a:rPr lang="en-US" sz="1600" dirty="0">
                <a:solidFill>
                  <a:schemeClr val="accent1"/>
                </a:solidFill>
                <a:latin typeface="Lucida Sans" panose="020B0602030504020204" pitchFamily="34" charset="0"/>
                <a:ea typeface="Allerta"/>
                <a:cs typeface="Allerta"/>
                <a:sym typeface="Allerta"/>
              </a:rPr>
              <a:t> </a:t>
            </a:r>
            <a:r>
              <a:rPr lang="en-US" sz="1600" dirty="0">
                <a:solidFill>
                  <a:schemeClr val="dk1"/>
                </a:solidFill>
                <a:latin typeface="Lucida Sans" panose="020B0602030504020204" pitchFamily="34" charset="0"/>
                <a:ea typeface="Allerta"/>
                <a:cs typeface="Allerta"/>
              </a:rPr>
              <a:t>Apply the area and perimeter formulas for rectangles in real world and mathematical problems. </a:t>
            </a:r>
            <a:r>
              <a:rPr lang="en-US" sz="1600" i="1" dirty="0">
                <a:solidFill>
                  <a:schemeClr val="dk1"/>
                </a:solidFill>
                <a:latin typeface="Lucida Sans" panose="020B0602030504020204" pitchFamily="34" charset="0"/>
                <a:ea typeface="Allerta"/>
                <a:cs typeface="Allerta"/>
              </a:rPr>
              <a:t>For example, find the width of a rectangular room given the area of the flooring and the length, by viewing the area formula as a multiplication equation with an unknown factor</a:t>
            </a:r>
            <a:r>
              <a:rPr lang="en-US" sz="1600" dirty="0">
                <a:solidFill>
                  <a:schemeClr val="dk1"/>
                </a:solidFill>
                <a:latin typeface="Lucida Sans" panose="020B0602030504020204" pitchFamily="34" charset="0"/>
                <a:ea typeface="Allerta"/>
                <a:cs typeface="Allerta"/>
              </a:rPr>
              <a:t>.</a:t>
            </a:r>
            <a:endParaRPr sz="1600" dirty="0">
              <a:solidFill>
                <a:schemeClr val="dk1"/>
              </a:solidFill>
              <a:latin typeface="Lucida Sans" panose="020B0602030504020204" pitchFamily="34" charset="0"/>
              <a:ea typeface="Allerta"/>
              <a:cs typeface="Allerta"/>
              <a:sym typeface="Allerta"/>
            </a:endParaRPr>
          </a:p>
          <a:p>
            <a:pPr marL="0" marR="0" lvl="0" indent="0" algn="l" rtl="0">
              <a:spcBef>
                <a:spcPts val="0"/>
              </a:spcBef>
              <a:buClr>
                <a:schemeClr val="dk1"/>
              </a:buClr>
              <a:buFont typeface="Arial"/>
              <a:buNone/>
            </a:pPr>
            <a:endParaRPr sz="1600" dirty="0">
              <a:solidFill>
                <a:schemeClr val="dk1"/>
              </a:solidFill>
              <a:latin typeface="Lucida Sans" panose="020B0602030504020204" pitchFamily="34" charset="0"/>
              <a:ea typeface="Allerta"/>
              <a:cs typeface="Allerta"/>
              <a:sym typeface="Allerta"/>
            </a:endParaRPr>
          </a:p>
          <a:p>
            <a:pPr marL="0" marR="0" lvl="0" indent="0" algn="l" rtl="0">
              <a:spcBef>
                <a:spcPts val="0"/>
              </a:spcBef>
              <a:buNone/>
            </a:pPr>
            <a:endParaRPr sz="1600" dirty="0">
              <a:solidFill>
                <a:schemeClr val="dk1"/>
              </a:solidFill>
              <a:latin typeface="Lucida Sans" panose="020B0602030504020204" pitchFamily="34" charset="0"/>
              <a:ea typeface="Allerta"/>
              <a:cs typeface="Allerta"/>
              <a:sym typeface="Allerta"/>
            </a:endParaRPr>
          </a:p>
        </p:txBody>
      </p:sp>
      <p:sp>
        <p:nvSpPr>
          <p:cNvPr id="4" name="TextBox 3"/>
          <p:cNvSpPr txBox="1"/>
          <p:nvPr/>
        </p:nvSpPr>
        <p:spPr>
          <a:xfrm>
            <a:off x="7932126" y="6010058"/>
            <a:ext cx="1213333" cy="307777"/>
          </a:xfrm>
          <a:prstGeom prst="rect">
            <a:avLst/>
          </a:prstGeom>
          <a:solidFill>
            <a:srgbClr val="25A469"/>
          </a:solidFill>
        </p:spPr>
        <p:txBody>
          <a:bodyPr wrap="square" rtlCol="0">
            <a:spAutoFit/>
          </a:bodyPr>
          <a:lstStyle/>
          <a:p>
            <a:r>
              <a:rPr lang="en-US" dirty="0"/>
              <a:t>Handout p. 2</a:t>
            </a:r>
          </a:p>
        </p:txBody>
      </p:sp>
      <p:sp>
        <p:nvSpPr>
          <p:cNvPr id="5" name="TextBox 4"/>
          <p:cNvSpPr txBox="1"/>
          <p:nvPr/>
        </p:nvSpPr>
        <p:spPr>
          <a:xfrm>
            <a:off x="7675418" y="5610144"/>
            <a:ext cx="1468583" cy="307777"/>
          </a:xfrm>
          <a:prstGeom prst="rect">
            <a:avLst/>
          </a:prstGeom>
          <a:solidFill>
            <a:srgbClr val="25A469"/>
          </a:solidFill>
        </p:spPr>
        <p:txBody>
          <a:bodyPr wrap="square" rtlCol="0">
            <a:spAutoFit/>
          </a:bodyPr>
          <a:lstStyle/>
          <a:p>
            <a:r>
              <a:rPr lang="en-US" dirty="0"/>
              <a:t>IMET pp. 14-15</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457200" y="411114"/>
            <a:ext cx="8229600" cy="1143000"/>
          </a:xfrm>
          <a:prstGeom prst="rect">
            <a:avLst/>
          </a:prstGeom>
        </p:spPr>
        <p:txBody>
          <a:bodyPr lIns="91425" tIns="91425" rIns="91425" bIns="91425" anchor="ctr" anchorCtr="0">
            <a:noAutofit/>
          </a:bodyPr>
          <a:lstStyle/>
          <a:p>
            <a:pPr lvl="1">
              <a:buClr>
                <a:schemeClr val="dk1"/>
              </a:buClr>
              <a:buSzPct val="100000"/>
            </a:pPr>
            <a:r>
              <a:rPr lang="en-US" sz="2800" dirty="0">
                <a:solidFill>
                  <a:srgbClr val="3F3F39"/>
                </a:solidFill>
                <a:latin typeface="Lucida Sans" panose="020B0602030504020204" pitchFamily="34" charset="0"/>
                <a:ea typeface="Allerta"/>
                <a:cs typeface="Allerta"/>
                <a:sym typeface="Allerta"/>
              </a:rPr>
              <a:t>AC 1A:  Do the materials feature high-quality conceptual </a:t>
            </a:r>
            <a:r>
              <a:rPr lang="en-US" sz="2800" dirty="0">
                <a:solidFill>
                  <a:srgbClr val="25A469"/>
                </a:solidFill>
                <a:latin typeface="Lucida Sans" panose="020B0602030504020204" pitchFamily="34" charset="0"/>
                <a:ea typeface="Allerta"/>
                <a:cs typeface="Allerta"/>
                <a:sym typeface="Allerta"/>
              </a:rPr>
              <a:t>problems </a:t>
            </a:r>
            <a:r>
              <a:rPr lang="en-US" sz="2800" dirty="0">
                <a:solidFill>
                  <a:srgbClr val="3F3F39"/>
                </a:solidFill>
                <a:latin typeface="Lucida Sans" panose="020B0602030504020204" pitchFamily="34" charset="0"/>
                <a:ea typeface="Allerta"/>
                <a:cs typeface="Allerta"/>
                <a:sym typeface="Allerta"/>
              </a:rPr>
              <a:t>and conceptual discussion questions? </a:t>
            </a:r>
          </a:p>
        </p:txBody>
      </p:sp>
      <p:sp>
        <p:nvSpPr>
          <p:cNvPr id="522" name="Shape 522"/>
          <p:cNvSpPr txBox="1">
            <a:spLocks noGrp="1"/>
          </p:cNvSpPr>
          <p:nvPr>
            <p:ph type="body" idx="1"/>
          </p:nvPr>
        </p:nvSpPr>
        <p:spPr>
          <a:xfrm>
            <a:off x="457200" y="1859507"/>
            <a:ext cx="8229600" cy="4309281"/>
          </a:xfrm>
          <a:prstGeom prst="rect">
            <a:avLst/>
          </a:prstGeom>
        </p:spPr>
        <p:txBody>
          <a:bodyPr lIns="91425" tIns="91425" rIns="91425" bIns="91425" anchor="t" anchorCtr="0">
            <a:noAutofit/>
          </a:bodyPr>
          <a:lstStyle/>
          <a:p>
            <a:pPr rtl="0">
              <a:spcBef>
                <a:spcPts val="0"/>
              </a:spcBef>
              <a:buNone/>
            </a:pPr>
            <a:r>
              <a:rPr lang="en-US" sz="2400" dirty="0">
                <a:solidFill>
                  <a:srgbClr val="3F3F39"/>
                </a:solidFill>
                <a:latin typeface="Lucida Sans" panose="020B0602030504020204" pitchFamily="34" charset="0"/>
              </a:rPr>
              <a:t>[I]n solving problems, students learn new mathematics, whereas in working exercises, students apply what they have already learned to build mastery. Problems are problems because students haven’t yet learned how to solve them; students are learning from solving them.</a:t>
            </a:r>
          </a:p>
          <a:p>
            <a:pPr rtl="0">
              <a:spcBef>
                <a:spcPts val="0"/>
              </a:spcBef>
              <a:buNone/>
            </a:pPr>
            <a:endParaRPr lang="en-US" sz="2400" dirty="0">
              <a:solidFill>
                <a:srgbClr val="3F3F39"/>
              </a:solidFill>
              <a:latin typeface="Lucida Sans" panose="020B0602030504020204" pitchFamily="34" charset="0"/>
            </a:endParaRPr>
          </a:p>
          <a:p>
            <a:pPr rtl="0">
              <a:spcBef>
                <a:spcPts val="0"/>
              </a:spcBef>
              <a:buNone/>
            </a:pPr>
            <a:endParaRPr sz="2400" dirty="0">
              <a:solidFill>
                <a:srgbClr val="3F3F39"/>
              </a:solidFill>
              <a:latin typeface="Lucida Sans" panose="020B0602030504020204" pitchFamily="34" charset="0"/>
            </a:endParaRPr>
          </a:p>
          <a:p>
            <a:pPr algn="r">
              <a:buNone/>
            </a:pPr>
            <a:r>
              <a:rPr lang="en-US" sz="2400" i="1" dirty="0">
                <a:solidFill>
                  <a:srgbClr val="3F3F39"/>
                </a:solidFill>
                <a:latin typeface="Lucida Sans" panose="020B0602030504020204" pitchFamily="34" charset="0"/>
                <a:ea typeface="Allerta"/>
                <a:cs typeface="Allerta"/>
                <a:sym typeface="Allerta"/>
              </a:rPr>
              <a:t>- K-8 Publishers’ Criteria, Spring 2013, p. 1</a:t>
            </a:r>
            <a:r>
              <a:rPr lang="en-US" sz="2400" dirty="0">
                <a:solidFill>
                  <a:srgbClr val="3F3F39"/>
                </a:solidFill>
                <a:latin typeface="Lucida Sans" panose="020B0602030504020204" pitchFamily="34" charset="0"/>
                <a:ea typeface="Allerta"/>
              </a:rPr>
              <a:t>7</a:t>
            </a:r>
            <a:endParaRPr lang="en-US" sz="2400" i="1" dirty="0">
              <a:solidFill>
                <a:srgbClr val="3F3F39"/>
              </a:solidFill>
              <a:latin typeface="Lucida Sans" panose="020B0602030504020204" pitchFamily="34" charset="0"/>
              <a:ea typeface="Allerta"/>
              <a:cs typeface="Allerta"/>
              <a:sym typeface="Allerta"/>
            </a:endParaRPr>
          </a:p>
        </p:txBody>
      </p:sp>
      <p:sp>
        <p:nvSpPr>
          <p:cNvPr id="4" name="TextBox 3"/>
          <p:cNvSpPr txBox="1"/>
          <p:nvPr/>
        </p:nvSpPr>
        <p:spPr>
          <a:xfrm>
            <a:off x="7730836" y="5985810"/>
            <a:ext cx="1413164" cy="307777"/>
          </a:xfrm>
          <a:prstGeom prst="rect">
            <a:avLst/>
          </a:prstGeom>
          <a:solidFill>
            <a:srgbClr val="25A469"/>
          </a:solidFill>
        </p:spPr>
        <p:txBody>
          <a:bodyPr wrap="square" rtlCol="0">
            <a:spAutoFit/>
          </a:bodyPr>
          <a:lstStyle/>
          <a:p>
            <a:r>
              <a:rPr lang="en-US" dirty="0"/>
              <a:t>IMET pp. 14-15</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r>
              <a:rPr lang="en-US" sz="2800" dirty="0">
                <a:solidFill>
                  <a:srgbClr val="3F3F39"/>
                </a:solidFill>
                <a:latin typeface="Lucida Sans" panose="020B0602030504020204" pitchFamily="34" charset="0"/>
                <a:ea typeface="Allerta"/>
                <a:cs typeface="Allerta"/>
                <a:sym typeface="Allerta"/>
              </a:rPr>
              <a:t>AC 1A:  Do the materials feature high-quality </a:t>
            </a:r>
            <a:r>
              <a:rPr lang="en-US" sz="2800" dirty="0">
                <a:solidFill>
                  <a:srgbClr val="25A469"/>
                </a:solidFill>
                <a:latin typeface="Lucida Sans" panose="020B0602030504020204" pitchFamily="34" charset="0"/>
                <a:ea typeface="Allerta"/>
                <a:cs typeface="Allerta"/>
                <a:sym typeface="Allerta"/>
              </a:rPr>
              <a:t>conceptual problems </a:t>
            </a:r>
            <a:r>
              <a:rPr lang="en-US" sz="2800" dirty="0">
                <a:solidFill>
                  <a:srgbClr val="3F3F39"/>
                </a:solidFill>
                <a:latin typeface="Lucida Sans" panose="020B0602030504020204" pitchFamily="34" charset="0"/>
                <a:ea typeface="Allerta"/>
                <a:cs typeface="Allerta"/>
                <a:sym typeface="Allerta"/>
              </a:rPr>
              <a:t>and conceptual discussion questions? </a:t>
            </a:r>
            <a:endParaRPr lang="en-US" sz="2800" dirty="0">
              <a:solidFill>
                <a:srgbClr val="3F3F39"/>
              </a:solidFill>
              <a:latin typeface="Lucida Sans" panose="020B0602030504020204" pitchFamily="34" charset="0"/>
            </a:endParaRPr>
          </a:p>
        </p:txBody>
      </p:sp>
      <p:sp>
        <p:nvSpPr>
          <p:cNvPr id="545" name="Shape 545"/>
          <p:cNvSpPr txBox="1">
            <a:spLocks noGrp="1"/>
          </p:cNvSpPr>
          <p:nvPr>
            <p:ph type="body" idx="1"/>
          </p:nvPr>
        </p:nvSpPr>
        <p:spPr>
          <a:xfrm>
            <a:off x="457200" y="1600200"/>
            <a:ext cx="8229600" cy="3587262"/>
          </a:xfrm>
          <a:prstGeom prst="rect">
            <a:avLst/>
          </a:prstGeom>
        </p:spPr>
        <p:txBody>
          <a:bodyPr lIns="91425" tIns="91425" rIns="91425" bIns="91425" anchor="t" anchorCtr="0">
            <a:noAutofit/>
          </a:bodyPr>
          <a:lstStyle/>
          <a:p>
            <a:pPr lvl="0">
              <a:buNone/>
            </a:pPr>
            <a:endParaRPr lang="en-US" sz="1800" dirty="0">
              <a:solidFill>
                <a:schemeClr val="accent1"/>
              </a:solidFill>
              <a:latin typeface="Lucida Sans" panose="020B0602030504020204" pitchFamily="34" charset="0"/>
            </a:endParaRPr>
          </a:p>
          <a:p>
            <a:pPr lvl="0">
              <a:buNone/>
            </a:pPr>
            <a:r>
              <a:rPr lang="en-US" sz="2000" dirty="0">
                <a:solidFill>
                  <a:srgbClr val="25A469"/>
                </a:solidFill>
                <a:latin typeface="Lucida Sans" panose="020B0602030504020204" pitchFamily="34" charset="0"/>
              </a:rPr>
              <a:t>4.NF.A</a:t>
            </a:r>
          </a:p>
          <a:p>
            <a:pPr lvl="0">
              <a:buNone/>
            </a:pPr>
            <a:endParaRPr lang="en-US" sz="2000" dirty="0">
              <a:solidFill>
                <a:schemeClr val="accent1"/>
              </a:solidFill>
              <a:latin typeface="Lucida Sans" panose="020B0602030504020204" pitchFamily="34" charset="0"/>
            </a:endParaRPr>
          </a:p>
          <a:p>
            <a:pPr lvl="0">
              <a:buNone/>
            </a:pPr>
            <a:endParaRPr lang="en-US" sz="2000" dirty="0">
              <a:solidFill>
                <a:schemeClr val="accent1"/>
              </a:solidFill>
              <a:latin typeface="Lucida Sans" panose="020B0602030504020204" pitchFamily="34" charset="0"/>
            </a:endParaRPr>
          </a:p>
          <a:p>
            <a:pPr lvl="0">
              <a:buNone/>
            </a:pPr>
            <a:endParaRPr lang="en-US" sz="2000" dirty="0">
              <a:solidFill>
                <a:schemeClr val="accent1"/>
              </a:solidFill>
              <a:latin typeface="Lucida Sans" panose="020B0602030504020204" pitchFamily="34" charset="0"/>
            </a:endParaRPr>
          </a:p>
          <a:p>
            <a:pPr lvl="0">
              <a:buNone/>
            </a:pPr>
            <a:endParaRPr lang="en-US" sz="2000" dirty="0">
              <a:solidFill>
                <a:schemeClr val="accent1"/>
              </a:solidFill>
              <a:latin typeface="Lucida Sans" panose="020B0602030504020204" pitchFamily="34" charset="0"/>
            </a:endParaRPr>
          </a:p>
          <a:p>
            <a:pPr lvl="0">
              <a:buNone/>
            </a:pPr>
            <a:endParaRPr lang="en-US" sz="2000" dirty="0">
              <a:solidFill>
                <a:schemeClr val="accent1"/>
              </a:solidFill>
              <a:latin typeface="Lucida Sans" panose="020B0602030504020204" pitchFamily="34" charset="0"/>
            </a:endParaRPr>
          </a:p>
          <a:p>
            <a:pPr lvl="0">
              <a:buNone/>
            </a:pPr>
            <a:endParaRPr lang="en-US" sz="2000" dirty="0">
              <a:solidFill>
                <a:schemeClr val="accent1"/>
              </a:solidFill>
              <a:latin typeface="Lucida Sans" panose="020B0602030504020204" pitchFamily="34" charset="0"/>
            </a:endParaRPr>
          </a:p>
          <a:p>
            <a:pPr lvl="0">
              <a:buNone/>
            </a:pPr>
            <a:endParaRPr lang="en-US" sz="2000" dirty="0">
              <a:solidFill>
                <a:schemeClr val="accent1"/>
              </a:solidFill>
              <a:latin typeface="Lucida Sans" panose="020B0602030504020204" pitchFamily="34" charset="0"/>
            </a:endParaRPr>
          </a:p>
          <a:p>
            <a:pPr lvl="0">
              <a:buNone/>
            </a:pPr>
            <a:endParaRPr lang="en-US" sz="2000" dirty="0">
              <a:solidFill>
                <a:schemeClr val="accent1"/>
              </a:solidFill>
              <a:latin typeface="Lucida Sans" panose="020B0602030504020204" pitchFamily="34" charset="0"/>
            </a:endParaRPr>
          </a:p>
          <a:p>
            <a:pPr lvl="0">
              <a:buNone/>
            </a:pPr>
            <a:endParaRPr lang="en-US" sz="2000" dirty="0">
              <a:solidFill>
                <a:schemeClr val="accent1"/>
              </a:solidFill>
              <a:latin typeface="Lucida Sans" panose="020B0602030504020204" pitchFamily="34" charset="0"/>
            </a:endParaRPr>
          </a:p>
          <a:p>
            <a:pPr lvl="0">
              <a:buNone/>
            </a:pPr>
            <a:endParaRPr lang="en-US" sz="2000" dirty="0">
              <a:solidFill>
                <a:schemeClr val="accent1"/>
              </a:solidFill>
              <a:latin typeface="Lucida Sans" panose="020B0602030504020204" pitchFamily="34" charset="0"/>
            </a:endParaRPr>
          </a:p>
        </p:txBody>
      </p:sp>
      <p:pic>
        <p:nvPicPr>
          <p:cNvPr id="547" name="Shape 547"/>
          <p:cNvPicPr preferRelativeResize="0"/>
          <p:nvPr/>
        </p:nvPicPr>
        <p:blipFill>
          <a:blip r:embed="rId3">
            <a:alphaModFix/>
          </a:blip>
          <a:stretch>
            <a:fillRect/>
          </a:stretch>
        </p:blipFill>
        <p:spPr>
          <a:xfrm>
            <a:off x="457200" y="2740635"/>
            <a:ext cx="8004604" cy="2245230"/>
          </a:xfrm>
          <a:prstGeom prst="rect">
            <a:avLst/>
          </a:prstGeom>
          <a:noFill/>
          <a:ln>
            <a:solidFill>
              <a:srgbClr val="25A469"/>
            </a:solidFill>
          </a:ln>
        </p:spPr>
      </p:pic>
      <p:sp>
        <p:nvSpPr>
          <p:cNvPr id="5" name="TextBox 4"/>
          <p:cNvSpPr txBox="1"/>
          <p:nvPr/>
        </p:nvSpPr>
        <p:spPr>
          <a:xfrm>
            <a:off x="7913077" y="5984950"/>
            <a:ext cx="1230923" cy="307777"/>
          </a:xfrm>
          <a:prstGeom prst="rect">
            <a:avLst/>
          </a:prstGeom>
          <a:solidFill>
            <a:srgbClr val="25A469"/>
          </a:solidFill>
        </p:spPr>
        <p:txBody>
          <a:bodyPr wrap="square" rtlCol="0">
            <a:spAutoFit/>
          </a:bodyPr>
          <a:lstStyle/>
          <a:p>
            <a:r>
              <a:rPr lang="en-US" dirty="0"/>
              <a:t>Handout p. 3</a:t>
            </a:r>
          </a:p>
        </p:txBody>
      </p:sp>
      <p:sp>
        <p:nvSpPr>
          <p:cNvPr id="6" name="TextBox 5"/>
          <p:cNvSpPr txBox="1"/>
          <p:nvPr/>
        </p:nvSpPr>
        <p:spPr>
          <a:xfrm>
            <a:off x="7716983" y="5634122"/>
            <a:ext cx="1427018" cy="307777"/>
          </a:xfrm>
          <a:prstGeom prst="rect">
            <a:avLst/>
          </a:prstGeom>
          <a:solidFill>
            <a:srgbClr val="25A469"/>
          </a:solidFill>
        </p:spPr>
        <p:txBody>
          <a:bodyPr wrap="square" rtlCol="0">
            <a:spAutoFit/>
          </a:bodyPr>
          <a:lstStyle/>
          <a:p>
            <a:r>
              <a:rPr lang="en-US" dirty="0"/>
              <a:t>IMET pp. 14-15</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r>
              <a:rPr lang="en-US" sz="2800" dirty="0">
                <a:solidFill>
                  <a:srgbClr val="3F3F39"/>
                </a:solidFill>
                <a:latin typeface="Lucida Sans" panose="020B0602030504020204" pitchFamily="34" charset="0"/>
                <a:ea typeface="Allerta"/>
                <a:cs typeface="Allerta"/>
                <a:sym typeface="Allerta"/>
              </a:rPr>
              <a:t>AC 1A:  Do the materials feature high-quality </a:t>
            </a:r>
            <a:r>
              <a:rPr lang="en-US" sz="2800" dirty="0">
                <a:solidFill>
                  <a:schemeClr val="tx1"/>
                </a:solidFill>
                <a:latin typeface="Lucida Sans" panose="020B0602030504020204" pitchFamily="34" charset="0"/>
                <a:ea typeface="Allerta"/>
                <a:cs typeface="Allerta"/>
                <a:sym typeface="Allerta"/>
              </a:rPr>
              <a:t>conceptual</a:t>
            </a:r>
            <a:r>
              <a:rPr lang="en-US" sz="2800" dirty="0">
                <a:solidFill>
                  <a:schemeClr val="accent1"/>
                </a:solidFill>
                <a:latin typeface="Lucida Sans" panose="020B0602030504020204" pitchFamily="34" charset="0"/>
                <a:ea typeface="Allerta"/>
                <a:cs typeface="Allerta"/>
                <a:sym typeface="Allerta"/>
              </a:rPr>
              <a:t> </a:t>
            </a:r>
            <a:r>
              <a:rPr lang="en-US" sz="2800" dirty="0">
                <a:solidFill>
                  <a:schemeClr val="tx1"/>
                </a:solidFill>
                <a:latin typeface="Lucida Sans" panose="020B0602030504020204" pitchFamily="34" charset="0"/>
                <a:ea typeface="Allerta"/>
                <a:cs typeface="Allerta"/>
                <a:sym typeface="Allerta"/>
              </a:rPr>
              <a:t>problems</a:t>
            </a:r>
            <a:r>
              <a:rPr lang="en-US" sz="2800" dirty="0">
                <a:solidFill>
                  <a:schemeClr val="accent1"/>
                </a:solidFill>
                <a:latin typeface="Lucida Sans" panose="020B0602030504020204" pitchFamily="34" charset="0"/>
                <a:ea typeface="Allerta"/>
                <a:cs typeface="Allerta"/>
                <a:sym typeface="Allerta"/>
              </a:rPr>
              <a:t> </a:t>
            </a:r>
            <a:r>
              <a:rPr lang="en-US" sz="2800" dirty="0">
                <a:solidFill>
                  <a:srgbClr val="3F3F39"/>
                </a:solidFill>
                <a:latin typeface="Lucida Sans" panose="020B0602030504020204" pitchFamily="34" charset="0"/>
                <a:ea typeface="Allerta"/>
                <a:cs typeface="Allerta"/>
                <a:sym typeface="Allerta"/>
              </a:rPr>
              <a:t>and</a:t>
            </a:r>
            <a:r>
              <a:rPr lang="en-US" sz="2800" dirty="0">
                <a:solidFill>
                  <a:schemeClr val="accent1"/>
                </a:solidFill>
                <a:latin typeface="Lucida Sans" panose="020B0602030504020204" pitchFamily="34" charset="0"/>
                <a:ea typeface="Allerta"/>
                <a:cs typeface="Allerta"/>
                <a:sym typeface="Allerta"/>
              </a:rPr>
              <a:t> </a:t>
            </a:r>
            <a:r>
              <a:rPr lang="en-US" sz="2800" dirty="0">
                <a:solidFill>
                  <a:srgbClr val="25A469"/>
                </a:solidFill>
                <a:latin typeface="Lucida Sans" panose="020B0602030504020204" pitchFamily="34" charset="0"/>
                <a:ea typeface="Allerta"/>
                <a:cs typeface="Allerta"/>
                <a:sym typeface="Allerta"/>
              </a:rPr>
              <a:t>conceptual discussion questions? </a:t>
            </a:r>
            <a:endParaRPr lang="en-US" sz="2800" dirty="0">
              <a:solidFill>
                <a:srgbClr val="25A469"/>
              </a:solidFill>
              <a:latin typeface="Lucida Sans" panose="020B0602030504020204" pitchFamily="34" charset="0"/>
            </a:endParaRPr>
          </a:p>
        </p:txBody>
      </p:sp>
      <p:sp>
        <p:nvSpPr>
          <p:cNvPr id="554" name="Shape 554"/>
          <p:cNvSpPr txBox="1">
            <a:spLocks noGrp="1"/>
          </p:cNvSpPr>
          <p:nvPr>
            <p:ph type="body" idx="1"/>
          </p:nvPr>
        </p:nvSpPr>
        <p:spPr>
          <a:xfrm>
            <a:off x="457200" y="2601306"/>
            <a:ext cx="8229600" cy="2601315"/>
          </a:xfrm>
          <a:prstGeom prst="rect">
            <a:avLst/>
          </a:prstGeom>
          <a:ln>
            <a:solidFill>
              <a:srgbClr val="25A469"/>
            </a:solidFill>
          </a:ln>
        </p:spPr>
        <p:txBody>
          <a:bodyPr lIns="91425" tIns="91425" rIns="91425" bIns="91425" anchor="t" anchorCtr="0">
            <a:noAutofit/>
          </a:bodyPr>
          <a:lstStyle/>
          <a:p>
            <a:pPr marL="152400" indent="0">
              <a:buNone/>
            </a:pPr>
            <a:r>
              <a:rPr lang="en-US" sz="2400" dirty="0">
                <a:latin typeface="+mn-lt"/>
              </a:rPr>
              <a:t>Which number is larger?</a:t>
            </a:r>
          </a:p>
          <a:p>
            <a:pPr rtl="0">
              <a:spcBef>
                <a:spcPts val="0"/>
              </a:spcBef>
              <a:buNone/>
            </a:pPr>
            <a:endParaRPr sz="2400" dirty="0">
              <a:latin typeface="+mn-lt"/>
            </a:endParaRPr>
          </a:p>
          <a:p>
            <a:pPr rtl="0">
              <a:spcBef>
                <a:spcPts val="0"/>
              </a:spcBef>
              <a:buNone/>
            </a:pPr>
            <a:r>
              <a:rPr lang="en-US" sz="2400" dirty="0">
                <a:latin typeface="+mn-lt"/>
              </a:rPr>
              <a:t>1.7  or 17 twelfths</a:t>
            </a:r>
          </a:p>
          <a:p>
            <a:pPr rtl="0">
              <a:spcBef>
                <a:spcPts val="0"/>
              </a:spcBef>
              <a:buNone/>
            </a:pPr>
            <a:endParaRPr sz="2400" dirty="0">
              <a:latin typeface="+mn-lt"/>
            </a:endParaRPr>
          </a:p>
          <a:p>
            <a:pPr>
              <a:spcBef>
                <a:spcPts val="0"/>
              </a:spcBef>
              <a:buNone/>
            </a:pPr>
            <a:r>
              <a:rPr lang="en-US" sz="2400" dirty="0">
                <a:latin typeface="+mn-lt"/>
              </a:rPr>
              <a:t>Explain how you can tell without drawing a</a:t>
            </a:r>
          </a:p>
          <a:p>
            <a:pPr>
              <a:spcBef>
                <a:spcPts val="0"/>
              </a:spcBef>
              <a:buNone/>
            </a:pPr>
            <a:r>
              <a:rPr lang="en-US" sz="2400" dirty="0">
                <a:latin typeface="+mn-lt"/>
              </a:rPr>
              <a:t>picture</a:t>
            </a:r>
            <a:r>
              <a:rPr lang="en-US" sz="2400" dirty="0">
                <a:latin typeface="Lucida Sans" panose="020B0602030504020204" pitchFamily="34" charset="0"/>
              </a:rPr>
              <a:t>.</a:t>
            </a:r>
          </a:p>
        </p:txBody>
      </p:sp>
      <p:sp>
        <p:nvSpPr>
          <p:cNvPr id="2" name="Rectangle 1"/>
          <p:cNvSpPr/>
          <p:nvPr/>
        </p:nvSpPr>
        <p:spPr>
          <a:xfrm>
            <a:off x="457200" y="1904244"/>
            <a:ext cx="1168910" cy="400110"/>
          </a:xfrm>
          <a:prstGeom prst="rect">
            <a:avLst/>
          </a:prstGeom>
        </p:spPr>
        <p:txBody>
          <a:bodyPr wrap="none">
            <a:spAutoFit/>
          </a:bodyPr>
          <a:lstStyle/>
          <a:p>
            <a:pPr marL="152400"/>
            <a:r>
              <a:rPr lang="en-US" sz="2000" dirty="0">
                <a:solidFill>
                  <a:srgbClr val="25A469"/>
                </a:solidFill>
                <a:latin typeface="Lucida Sans" panose="020B0602030504020204" pitchFamily="34" charset="0"/>
              </a:rPr>
              <a:t>4.NF.C</a:t>
            </a:r>
            <a:endParaRPr lang="en-US" sz="2000" b="1" dirty="0">
              <a:solidFill>
                <a:srgbClr val="25A469"/>
              </a:solidFill>
              <a:latin typeface="Lucida Sans" panose="020B0602030504020204" pitchFamily="34" charset="0"/>
            </a:endParaRPr>
          </a:p>
        </p:txBody>
      </p:sp>
      <p:sp>
        <p:nvSpPr>
          <p:cNvPr id="5" name="TextBox 4"/>
          <p:cNvSpPr txBox="1"/>
          <p:nvPr/>
        </p:nvSpPr>
        <p:spPr>
          <a:xfrm>
            <a:off x="7930662" y="5984950"/>
            <a:ext cx="1213338" cy="307777"/>
          </a:xfrm>
          <a:prstGeom prst="rect">
            <a:avLst/>
          </a:prstGeom>
          <a:solidFill>
            <a:srgbClr val="25A469"/>
          </a:solidFill>
        </p:spPr>
        <p:txBody>
          <a:bodyPr wrap="square" rtlCol="0">
            <a:spAutoFit/>
          </a:bodyPr>
          <a:lstStyle/>
          <a:p>
            <a:r>
              <a:rPr lang="en-US" dirty="0"/>
              <a:t>Handout p. 3</a:t>
            </a:r>
          </a:p>
        </p:txBody>
      </p:sp>
      <p:sp>
        <p:nvSpPr>
          <p:cNvPr id="6" name="TextBox 5"/>
          <p:cNvSpPr txBox="1"/>
          <p:nvPr/>
        </p:nvSpPr>
        <p:spPr>
          <a:xfrm>
            <a:off x="7716982" y="5634112"/>
            <a:ext cx="1427018" cy="307777"/>
          </a:xfrm>
          <a:prstGeom prst="rect">
            <a:avLst/>
          </a:prstGeom>
          <a:solidFill>
            <a:srgbClr val="25A469"/>
          </a:solidFill>
        </p:spPr>
        <p:txBody>
          <a:bodyPr wrap="square" rtlCol="0">
            <a:spAutoFit/>
          </a:bodyPr>
          <a:lstStyle/>
          <a:p>
            <a:r>
              <a:rPr lang="en-US" dirty="0"/>
              <a:t>IMET pp. 14-15</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358030" y="457200"/>
            <a:ext cx="8427938" cy="1143000"/>
          </a:xfrm>
          <a:prstGeom prst="rect">
            <a:avLst/>
          </a:prstGeom>
        </p:spPr>
        <p:txBody>
          <a:bodyPr lIns="91425" tIns="91425" rIns="91425" bIns="91425" anchor="ctr" anchorCtr="0">
            <a:noAutofit/>
          </a:bodyPr>
          <a:lstStyle/>
          <a:p>
            <a:r>
              <a:rPr lang="en-US" sz="2800" dirty="0">
                <a:solidFill>
                  <a:srgbClr val="3F3F39"/>
                </a:solidFill>
                <a:latin typeface="Lucida Sans" panose="020B0602030504020204" pitchFamily="34" charset="0"/>
              </a:rPr>
              <a:t>AC 1A:  </a:t>
            </a:r>
            <a:r>
              <a:rPr lang="en-US" sz="2800" dirty="0">
                <a:solidFill>
                  <a:srgbClr val="3F3F39"/>
                </a:solidFill>
                <a:latin typeface="Lucida Sans" panose="020B0602030504020204" pitchFamily="34" charset="0"/>
                <a:ea typeface="Allerta"/>
                <a:cs typeface="Allerta"/>
                <a:sym typeface="Allerta"/>
              </a:rPr>
              <a:t>Do the materials feature opportunities to identify </a:t>
            </a:r>
            <a:r>
              <a:rPr lang="en-US" sz="2800" dirty="0">
                <a:solidFill>
                  <a:srgbClr val="25A469"/>
                </a:solidFill>
                <a:latin typeface="Lucida Sans" panose="020B0602030504020204" pitchFamily="34" charset="0"/>
                <a:ea typeface="Allerta"/>
                <a:cs typeface="Allerta"/>
                <a:sym typeface="Allerta"/>
              </a:rPr>
              <a:t>correspondences across mathematical representations? </a:t>
            </a:r>
            <a:br>
              <a:rPr lang="en-US" sz="2800" dirty="0">
                <a:solidFill>
                  <a:schemeClr val="dk1"/>
                </a:solidFill>
                <a:latin typeface="Lucida Sans" panose="020B0602030504020204" pitchFamily="34" charset="0"/>
                <a:ea typeface="Allerta"/>
                <a:cs typeface="Allerta"/>
                <a:sym typeface="Allerta"/>
              </a:rPr>
            </a:br>
            <a:endParaRPr lang="en-US" sz="2800" dirty="0">
              <a:latin typeface="Lucida Sans" panose="020B0602030504020204" pitchFamily="34" charset="0"/>
            </a:endParaRPr>
          </a:p>
        </p:txBody>
      </p:sp>
      <p:sp>
        <p:nvSpPr>
          <p:cNvPr id="562" name="Shape 562"/>
          <p:cNvSpPr txBox="1">
            <a:spLocks noGrp="1"/>
          </p:cNvSpPr>
          <p:nvPr>
            <p:ph type="body" idx="1"/>
          </p:nvPr>
        </p:nvSpPr>
        <p:spPr>
          <a:xfrm>
            <a:off x="258862" y="1600200"/>
            <a:ext cx="8527106" cy="4526100"/>
          </a:xfrm>
          <a:prstGeom prst="rect">
            <a:avLst/>
          </a:prstGeom>
        </p:spPr>
        <p:txBody>
          <a:bodyPr lIns="91425" tIns="91425" rIns="91425" bIns="91425" anchor="t" anchorCtr="0">
            <a:noAutofit/>
          </a:bodyPr>
          <a:lstStyle/>
          <a:p>
            <a:pPr lvl="0" rtl="0">
              <a:spcBef>
                <a:spcPts val="0"/>
              </a:spcBef>
              <a:buNone/>
            </a:pPr>
            <a:endParaRPr lang="en-US" sz="2000" dirty="0">
              <a:solidFill>
                <a:schemeClr val="accent1"/>
              </a:solidFill>
              <a:latin typeface="Lucida Sans" panose="020B0602030504020204" pitchFamily="34" charset="0"/>
            </a:endParaRPr>
          </a:p>
          <a:p>
            <a:pPr lvl="0" rtl="0">
              <a:spcBef>
                <a:spcPts val="0"/>
              </a:spcBef>
              <a:buNone/>
            </a:pPr>
            <a:endParaRPr sz="2000" dirty="0"/>
          </a:p>
        </p:txBody>
      </p:sp>
      <p:pic>
        <p:nvPicPr>
          <p:cNvPr id="3" name="Picture 2"/>
          <p:cNvPicPr>
            <a:picLocks noChangeAspect="1"/>
          </p:cNvPicPr>
          <p:nvPr/>
        </p:nvPicPr>
        <p:blipFill>
          <a:blip r:embed="rId3"/>
          <a:stretch>
            <a:fillRect/>
          </a:stretch>
        </p:blipFill>
        <p:spPr>
          <a:xfrm>
            <a:off x="514240" y="1645855"/>
            <a:ext cx="6638925" cy="3105150"/>
          </a:xfrm>
          <a:prstGeom prst="rect">
            <a:avLst/>
          </a:prstGeom>
          <a:ln w="12700">
            <a:solidFill>
              <a:srgbClr val="25A469"/>
            </a:solidFill>
          </a:ln>
        </p:spPr>
      </p:pic>
      <p:grpSp>
        <p:nvGrpSpPr>
          <p:cNvPr id="6" name="Group 5"/>
          <p:cNvGrpSpPr/>
          <p:nvPr/>
        </p:nvGrpSpPr>
        <p:grpSpPr>
          <a:xfrm>
            <a:off x="258862" y="4038600"/>
            <a:ext cx="8780145" cy="1771650"/>
            <a:chOff x="0" y="0"/>
            <a:chExt cx="8780145" cy="177165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125" y="190500"/>
              <a:ext cx="3970020" cy="1552575"/>
            </a:xfrm>
            <a:prstGeom prst="rect">
              <a:avLst/>
            </a:prstGeom>
          </p:spPr>
        </p:pic>
        <p:grpSp>
          <p:nvGrpSpPr>
            <p:cNvPr id="8" name="Group 7"/>
            <p:cNvGrpSpPr/>
            <p:nvPr/>
          </p:nvGrpSpPr>
          <p:grpSpPr>
            <a:xfrm>
              <a:off x="0" y="0"/>
              <a:ext cx="6510020" cy="1771650"/>
              <a:chOff x="0" y="0"/>
              <a:chExt cx="6510020" cy="177165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0050" y="95250"/>
                <a:ext cx="2299970" cy="1676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724400" cy="1771650"/>
              </a:xfrm>
              <a:prstGeom prst="rect">
                <a:avLst/>
              </a:prstGeom>
            </p:spPr>
          </p:pic>
        </p:grpSp>
      </p:grpSp>
      <p:sp>
        <p:nvSpPr>
          <p:cNvPr id="11" name="TextBox 10"/>
          <p:cNvSpPr txBox="1"/>
          <p:nvPr/>
        </p:nvSpPr>
        <p:spPr>
          <a:xfrm>
            <a:off x="7930662" y="5984950"/>
            <a:ext cx="1213338" cy="307777"/>
          </a:xfrm>
          <a:prstGeom prst="rect">
            <a:avLst/>
          </a:prstGeom>
          <a:solidFill>
            <a:srgbClr val="25A469"/>
          </a:solidFill>
        </p:spPr>
        <p:txBody>
          <a:bodyPr wrap="square" rtlCol="0">
            <a:spAutoFit/>
          </a:bodyPr>
          <a:lstStyle/>
          <a:p>
            <a:r>
              <a:rPr lang="en-US" dirty="0"/>
              <a:t>Handout p. 4</a:t>
            </a:r>
          </a:p>
        </p:txBody>
      </p:sp>
      <p:sp>
        <p:nvSpPr>
          <p:cNvPr id="12" name="TextBox 11"/>
          <p:cNvSpPr txBox="1"/>
          <p:nvPr/>
        </p:nvSpPr>
        <p:spPr>
          <a:xfrm>
            <a:off x="7675418" y="5627786"/>
            <a:ext cx="1468582" cy="307777"/>
          </a:xfrm>
          <a:prstGeom prst="rect">
            <a:avLst/>
          </a:prstGeom>
          <a:solidFill>
            <a:srgbClr val="25A469"/>
          </a:solidFill>
        </p:spPr>
        <p:txBody>
          <a:bodyPr wrap="square" rtlCol="0">
            <a:spAutoFit/>
          </a:bodyPr>
          <a:lstStyle/>
          <a:p>
            <a:r>
              <a:rPr lang="en-US" dirty="0"/>
              <a:t>IMET pp. 14-15</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2800" dirty="0">
                <a:solidFill>
                  <a:srgbClr val="3F3F39"/>
                </a:solidFill>
                <a:latin typeface="Lucida Sans" panose="020B0602030504020204" pitchFamily="34" charset="0"/>
                <a:ea typeface="Allerta"/>
                <a:cs typeface="Allerta"/>
              </a:rPr>
              <a:t>AC Metric 1A: Review a Full Lesson</a:t>
            </a:r>
          </a:p>
        </p:txBody>
      </p:sp>
      <p:sp>
        <p:nvSpPr>
          <p:cNvPr id="628" name="Shape 628"/>
          <p:cNvSpPr txBox="1">
            <a:spLocks noGrp="1"/>
          </p:cNvSpPr>
          <p:nvPr>
            <p:ph type="body" idx="1"/>
          </p:nvPr>
        </p:nvSpPr>
        <p:spPr>
          <a:xfrm>
            <a:off x="441434" y="1458310"/>
            <a:ext cx="8229600" cy="4526100"/>
          </a:xfrm>
          <a:prstGeom prst="rect">
            <a:avLst/>
          </a:prstGeom>
        </p:spPr>
        <p:txBody>
          <a:bodyPr lIns="91425" tIns="91425" rIns="91425" bIns="91425" anchor="t" anchorCtr="0">
            <a:noAutofit/>
          </a:bodyPr>
          <a:lstStyle/>
          <a:p>
            <a:pPr>
              <a:buFontTx/>
              <a:buChar char="-"/>
            </a:pPr>
            <a:r>
              <a:rPr lang="en-US" sz="2400" dirty="0">
                <a:solidFill>
                  <a:srgbClr val="3F3F39"/>
                </a:solidFill>
                <a:latin typeface="Lucida Sans" panose="020B0602030504020204" pitchFamily="34" charset="0"/>
              </a:rPr>
              <a:t>Review the grade 4 lesson on pp. 5-8 of your handout.</a:t>
            </a:r>
          </a:p>
          <a:p>
            <a:pPr>
              <a:buFontTx/>
              <a:buChar char="-"/>
            </a:pPr>
            <a:r>
              <a:rPr lang="en-US" sz="2400" dirty="0">
                <a:solidFill>
                  <a:srgbClr val="3F3F39"/>
                </a:solidFill>
                <a:latin typeface="Lucida Sans" panose="020B0602030504020204" pitchFamily="34" charset="0"/>
              </a:rPr>
              <a:t>Note evidence for each question associated with AC Metric 1A on p. 15 of your IMET. </a:t>
            </a:r>
            <a:endParaRPr lang="en-US" sz="2400" b="1" dirty="0">
              <a:solidFill>
                <a:srgbClr val="FF0000"/>
              </a:solidFill>
              <a:latin typeface="Lucida Sans" panose="020B0602030504020204" pitchFamily="34" charset="0"/>
            </a:endParaRPr>
          </a:p>
          <a:p>
            <a:pPr marL="152400" indent="0">
              <a:buNone/>
            </a:pPr>
            <a:endParaRPr lang="en-US" sz="2400" dirty="0">
              <a:solidFill>
                <a:srgbClr val="3F3F39"/>
              </a:solidFill>
              <a:latin typeface="Lucida Sans" panose="020B0602030504020204" pitchFamily="34" charset="0"/>
            </a:endParaRPr>
          </a:p>
          <a:p>
            <a:pPr>
              <a:buFontTx/>
              <a:buChar char="-"/>
            </a:pPr>
            <a:r>
              <a:rPr lang="en-US" sz="2400" dirty="0">
                <a:solidFill>
                  <a:srgbClr val="3F3F39"/>
                </a:solidFill>
                <a:latin typeface="Lucida Sans" panose="020B0602030504020204" pitchFamily="34" charset="0"/>
              </a:rPr>
              <a:t>Discuss:</a:t>
            </a:r>
          </a:p>
          <a:p>
            <a:pPr lvl="1">
              <a:buFontTx/>
              <a:buChar char="-"/>
            </a:pPr>
            <a:r>
              <a:rPr lang="en-US" sz="2400" dirty="0">
                <a:solidFill>
                  <a:srgbClr val="3F3F39"/>
                </a:solidFill>
                <a:latin typeface="Lucida Sans" panose="020B0602030504020204" pitchFamily="34" charset="0"/>
              </a:rPr>
              <a:t>Gut check:  Would these materials meet, partially meet, or not meet AC 1A?  What is your evidence?</a:t>
            </a:r>
          </a:p>
          <a:p>
            <a:pPr lvl="1">
              <a:buFontTx/>
              <a:buChar char="-"/>
            </a:pPr>
            <a:r>
              <a:rPr lang="en-US" sz="2400" dirty="0">
                <a:solidFill>
                  <a:srgbClr val="3F3F39"/>
                </a:solidFill>
                <a:latin typeface="Lucida Sans" panose="020B0602030504020204" pitchFamily="34" charset="0"/>
              </a:rPr>
              <a:t>What other things would you want to look at in these materials to determine your rating?</a:t>
            </a:r>
          </a:p>
        </p:txBody>
      </p:sp>
    </p:spTree>
    <p:extLst>
      <p:ext uri="{BB962C8B-B14F-4D97-AF65-F5344CB8AC3E}">
        <p14:creationId xmlns:p14="http://schemas.microsoft.com/office/powerpoint/2010/main" val="3018142463"/>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498143" y="1818564"/>
            <a:ext cx="8229600" cy="3749722"/>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AC Metric 1B</a:t>
            </a:r>
            <a:r>
              <a:rPr lang="en-US" sz="2400" b="1" i="0" u="none" strike="noStrike" cap="none" baseline="0" dirty="0">
                <a:solidFill>
                  <a:srgbClr val="25A469"/>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The materials are designed so that students attain the fluencies and procedural skills required by the Standards.</a:t>
            </a:r>
          </a:p>
          <a:p>
            <a:pPr marL="457200" marR="0" indent="0" algn="l" rtl="0">
              <a:lnSpc>
                <a:spcPct val="100000"/>
              </a:lnSpc>
              <a:spcBef>
                <a:spcPts val="0"/>
              </a:spcBef>
              <a:spcAft>
                <a:spcPts val="0"/>
              </a:spcAft>
              <a:buNone/>
            </a:pPr>
            <a:endParaRPr dirty="0">
              <a:solidFill>
                <a:srgbClr val="3F3F39"/>
              </a:solidFill>
              <a:latin typeface="Lucida Sans" panose="020B0602030504020204" pitchFamily="34" charset="0"/>
            </a:endParaRPr>
          </a:p>
          <a:p>
            <a:pPr marL="457200" marR="0" lvl="0" indent="0" algn="l" rtl="0">
              <a:lnSpc>
                <a:spcPct val="100000"/>
              </a:lnSpc>
              <a:spcBef>
                <a:spcPts val="0"/>
              </a:spcBef>
              <a:spcAft>
                <a:spcPts val="0"/>
              </a:spcAft>
              <a:buNone/>
            </a:pPr>
            <a:endParaRPr dirty="0">
              <a:solidFill>
                <a:srgbClr val="3F3F39"/>
              </a:solidFill>
              <a:latin typeface="Lucida Sans" panose="020B0602030504020204" pitchFamily="34" charset="0"/>
            </a:endParaRPr>
          </a:p>
          <a:p>
            <a:pPr marL="457200" marR="0" lvl="0" indent="0" algn="l" rtl="0">
              <a:lnSpc>
                <a:spcPct val="100000"/>
              </a:lnSpc>
              <a:spcBef>
                <a:spcPts val="0"/>
              </a:spcBef>
              <a:spcAft>
                <a:spcPts val="0"/>
              </a:spcAft>
              <a:buNone/>
            </a:pPr>
            <a:endParaRPr sz="1800" b="1" dirty="0">
              <a:solidFill>
                <a:schemeClr val="dk1"/>
              </a:solidFill>
              <a:latin typeface="Lucida Sans" panose="020B0602030504020204" pitchFamily="34" charset="0"/>
              <a:ea typeface="Allerta"/>
              <a:cs typeface="Allerta"/>
              <a:sym typeface="Allerta"/>
            </a:endParaRPr>
          </a:p>
          <a:p>
            <a:pPr marL="0" marR="0" lvl="0" indent="0" algn="l" rtl="0">
              <a:lnSpc>
                <a:spcPct val="100000"/>
              </a:lnSpc>
              <a:spcBef>
                <a:spcPts val="0"/>
              </a:spcBef>
              <a:spcAft>
                <a:spcPts val="0"/>
              </a:spcAft>
              <a:buNone/>
            </a:pPr>
            <a:endParaRPr sz="1800" dirty="0">
              <a:solidFill>
                <a:schemeClr val="dk1"/>
              </a:solidFill>
              <a:latin typeface="Lucida Sans" panose="020B0602030504020204" pitchFamily="34" charset="0"/>
              <a:ea typeface="Allerta"/>
              <a:cs typeface="Allerta"/>
              <a:sym typeface="Allerta"/>
            </a:endParaRPr>
          </a:p>
        </p:txBody>
      </p:sp>
      <p:sp>
        <p:nvSpPr>
          <p:cNvPr id="585" name="Shape 585"/>
          <p:cNvSpPr>
            <a:spLocks noGrp="1"/>
          </p:cNvSpPr>
          <p:nvPr>
            <p:ph type="title"/>
          </p:nvPr>
        </p:nvSpPr>
        <p:spPr>
          <a:xfrm>
            <a:off x="2603500" y="274637"/>
            <a:ext cx="4419599" cy="1143000"/>
          </a:xfrm>
          <a:prstGeom prst="roundRect">
            <a:avLst>
              <a:gd name="adj" fmla="val 16667"/>
            </a:avLst>
          </a:prstGeom>
          <a:solidFill>
            <a:schemeClr val="accent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rPr>
              <a:t>Procedural Skill and Fluency</a:t>
            </a:r>
          </a:p>
        </p:txBody>
      </p:sp>
      <p:sp>
        <p:nvSpPr>
          <p:cNvPr id="4" name="TextBox 3"/>
          <p:cNvSpPr txBox="1"/>
          <p:nvPr/>
        </p:nvSpPr>
        <p:spPr>
          <a:xfrm>
            <a:off x="7725103" y="5985811"/>
            <a:ext cx="1418897" cy="307777"/>
          </a:xfrm>
          <a:prstGeom prst="rect">
            <a:avLst/>
          </a:prstGeom>
          <a:solidFill>
            <a:srgbClr val="25A469"/>
          </a:solidFill>
        </p:spPr>
        <p:txBody>
          <a:bodyPr wrap="square" rtlCol="0">
            <a:spAutoFit/>
          </a:bodyPr>
          <a:lstStyle/>
          <a:p>
            <a:r>
              <a:rPr lang="en-US" dirty="0"/>
              <a:t>IMET pp. 16-17</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527050" y="492125"/>
            <a:ext cx="7799400" cy="5238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2800" i="0" u="none" strike="noStrike" cap="none" baseline="0" dirty="0">
                <a:solidFill>
                  <a:srgbClr val="3F3F39"/>
                </a:solidFill>
                <a:latin typeface="Lucida Sans" panose="020B0602030504020204" pitchFamily="34" charset="0"/>
                <a:ea typeface="Allerta"/>
                <a:cs typeface="Allerta"/>
                <a:sym typeface="Allerta"/>
              </a:rPr>
              <a:t>Procedural Skill and Fluency</a:t>
            </a:r>
          </a:p>
        </p:txBody>
      </p:sp>
      <p:sp>
        <p:nvSpPr>
          <p:cNvPr id="592" name="Shape 592"/>
          <p:cNvSpPr txBox="1">
            <a:spLocks noGrp="1"/>
          </p:cNvSpPr>
          <p:nvPr>
            <p:ph type="body" idx="1"/>
          </p:nvPr>
        </p:nvSpPr>
        <p:spPr>
          <a:xfrm>
            <a:off x="457200" y="1295400"/>
            <a:ext cx="8229600" cy="350849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The Standards require speed and accuracy in calculation.</a:t>
            </a:r>
          </a:p>
          <a:p>
            <a:pPr marL="342900" marR="0" lvl="0" indent="-342900" algn="l" rtl="0">
              <a:spcBef>
                <a:spcPts val="1800"/>
              </a:spcBef>
              <a:buClr>
                <a:srgbClr val="3F3F39"/>
              </a:buClr>
              <a:buSzPct val="100000"/>
              <a:buFont typeface="Arial"/>
              <a:buChar char="•"/>
            </a:pPr>
            <a:r>
              <a:rPr lang="en-US" sz="2400" dirty="0">
                <a:solidFill>
                  <a:srgbClr val="3F3F39"/>
                </a:solidFill>
                <a:latin typeface="Lucida Sans" panose="020B0602030504020204" pitchFamily="34" charset="0"/>
                <a:ea typeface="Allerta"/>
                <a:cs typeface="Allerta"/>
                <a:sym typeface="Allerta"/>
              </a:rPr>
              <a:t>Material</a:t>
            </a:r>
            <a:r>
              <a:rPr lang="en-US" sz="2400" b="0" i="0" u="none" strike="noStrike" cap="none" baseline="0" dirty="0">
                <a:solidFill>
                  <a:srgbClr val="3F3F39"/>
                </a:solidFill>
                <a:latin typeface="Lucida Sans" panose="020B0602030504020204" pitchFamily="34" charset="0"/>
                <a:ea typeface="Allerta"/>
                <a:cs typeface="Allerta"/>
                <a:sym typeface="Allerta"/>
              </a:rPr>
              <a:t>s structure class time and/or homework time for students to practice core functions such as single-digit multiplication so that they are more able to understand and manipulate more complex concepts</a:t>
            </a:r>
          </a:p>
          <a:p>
            <a:pPr marL="342900" marR="0" lvl="0" indent="-190500" algn="l" rtl="0">
              <a:spcBef>
                <a:spcPts val="1800"/>
              </a:spcBef>
              <a:buClr>
                <a:srgbClr val="3F3F39"/>
              </a:buClr>
              <a:buFont typeface="Arial"/>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Essential Questions</a:t>
            </a:r>
          </a:p>
        </p:txBody>
      </p:sp>
      <p:sp>
        <p:nvSpPr>
          <p:cNvPr id="462" name="Shape 46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0"/>
            <a:r>
              <a:rPr lang="en-US" sz="2400" dirty="0">
                <a:solidFill>
                  <a:srgbClr val="3F3F39"/>
                </a:solidFill>
                <a:latin typeface="Lucida Sans" panose="020B0602030504020204" pitchFamily="34" charset="0"/>
              </a:rPr>
              <a:t>How does the </a:t>
            </a:r>
            <a:r>
              <a:rPr lang="en-US" sz="2400" b="1" dirty="0">
                <a:solidFill>
                  <a:srgbClr val="3F3F39"/>
                </a:solidFill>
                <a:latin typeface="Lucida Sans" panose="020B0602030504020204" pitchFamily="34" charset="0"/>
              </a:rPr>
              <a:t>Instructional Materials Evaluation Tool (IMET)</a:t>
            </a:r>
            <a:r>
              <a:rPr lang="en-US" sz="2400" dirty="0">
                <a:solidFill>
                  <a:srgbClr val="3F3F39"/>
                </a:solidFill>
                <a:latin typeface="Lucida Sans" panose="020B0602030504020204" pitchFamily="34" charset="0"/>
              </a:rPr>
              <a:t> reflect the major features of the Standards and the Shifts?</a:t>
            </a:r>
          </a:p>
          <a:p>
            <a:pPr marL="152400" lvl="0" indent="0">
              <a:buNone/>
            </a:pPr>
            <a:endParaRPr lang="en-US" sz="2400" dirty="0">
              <a:solidFill>
                <a:srgbClr val="3F3F39"/>
              </a:solidFill>
              <a:latin typeface="Lucida Sans" panose="020B0602030504020204" pitchFamily="34" charset="0"/>
            </a:endParaRPr>
          </a:p>
          <a:p>
            <a:pPr lvl="0"/>
            <a:r>
              <a:rPr lang="en-US" sz="2400" dirty="0">
                <a:solidFill>
                  <a:srgbClr val="3F3F39"/>
                </a:solidFill>
                <a:latin typeface="Lucida Sans" panose="020B0602030504020204" pitchFamily="34" charset="0"/>
              </a:rPr>
              <a:t>What understandings support high-quality, accurate application of the IMET metrics?</a:t>
            </a:r>
          </a:p>
          <a:p>
            <a:pPr marL="342900" marR="0" lvl="0" indent="-190500" algn="l" rtl="0">
              <a:spcBef>
                <a:spcPts val="16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a:p>
            <a:pPr marL="342900" marR="0" lvl="0" indent="-190500" algn="l" rtl="0">
              <a:spcBef>
                <a:spcPts val="4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p:txBody>
      </p:sp>
    </p:spTree>
    <p:extLst>
      <p:ext uri="{BB962C8B-B14F-4D97-AF65-F5344CB8AC3E}">
        <p14:creationId xmlns:p14="http://schemas.microsoft.com/office/powerpoint/2010/main" val="2463544558"/>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Required Fluencies in K-6</a:t>
            </a:r>
          </a:p>
        </p:txBody>
      </p:sp>
      <p:graphicFrame>
        <p:nvGraphicFramePr>
          <p:cNvPr id="599" name="Shape 599"/>
          <p:cNvGraphicFramePr/>
          <p:nvPr>
            <p:extLst>
              <p:ext uri="{D42A27DB-BD31-4B8C-83A1-F6EECF244321}">
                <p14:modId xmlns:p14="http://schemas.microsoft.com/office/powerpoint/2010/main" val="746202563"/>
              </p:ext>
            </p:extLst>
          </p:nvPr>
        </p:nvGraphicFramePr>
        <p:xfrm>
          <a:off x="511200" y="1205971"/>
          <a:ext cx="8175600" cy="4970400"/>
        </p:xfrm>
        <a:graphic>
          <a:graphicData uri="http://schemas.openxmlformats.org/drawingml/2006/table">
            <a:tbl>
              <a:tblPr>
                <a:noFill/>
                <a:tableStyleId>{E84DE8E9-9108-4BA6-A5DE-E1A8C27502A1}</a:tableStyleId>
              </a:tblPr>
              <a:tblGrid>
                <a:gridCol w="1038125">
                  <a:extLst>
                    <a:ext uri="{9D8B030D-6E8A-4147-A177-3AD203B41FA5}">
                      <a16:colId xmlns:a16="http://schemas.microsoft.com/office/drawing/2014/main" val="20000"/>
                    </a:ext>
                  </a:extLst>
                </a:gridCol>
                <a:gridCol w="1377275">
                  <a:extLst>
                    <a:ext uri="{9D8B030D-6E8A-4147-A177-3AD203B41FA5}">
                      <a16:colId xmlns:a16="http://schemas.microsoft.com/office/drawing/2014/main" val="20001"/>
                    </a:ext>
                  </a:extLst>
                </a:gridCol>
                <a:gridCol w="5760200">
                  <a:extLst>
                    <a:ext uri="{9D8B030D-6E8A-4147-A177-3AD203B41FA5}">
                      <a16:colId xmlns:a16="http://schemas.microsoft.com/office/drawing/2014/main" val="20002"/>
                    </a:ext>
                  </a:extLst>
                </a:gridCol>
              </a:tblGrid>
              <a:tr h="451000">
                <a:tc>
                  <a:txBody>
                    <a:bodyPr/>
                    <a:lstStyle/>
                    <a:p>
                      <a:pPr marL="0" marR="0" lvl="0" indent="0" algn="l" rtl="0">
                        <a:lnSpc>
                          <a:spcPct val="115000"/>
                        </a:lnSpc>
                        <a:spcBef>
                          <a:spcPts val="0"/>
                        </a:spcBef>
                        <a:spcAft>
                          <a:spcPts val="0"/>
                        </a:spcAft>
                        <a:buClr>
                          <a:schemeClr val="dk1"/>
                        </a:buClr>
                        <a:buSzPct val="25000"/>
                        <a:buFont typeface="Calibri"/>
                        <a:buNone/>
                      </a:pPr>
                      <a:r>
                        <a:rPr lang="en-US" sz="1900" b="1" i="0" u="none" strike="noStrike" cap="none" baseline="0" dirty="0">
                          <a:solidFill>
                            <a:schemeClr val="lt1"/>
                          </a:solidFill>
                          <a:latin typeface="Lucida Sans" panose="020B0602030504020204" pitchFamily="34" charset="0"/>
                          <a:ea typeface="Calibri"/>
                          <a:cs typeface="Calibri"/>
                          <a:sym typeface="Calibri"/>
                        </a:rPr>
                        <a:t>Grade</a:t>
                      </a:r>
                    </a:p>
                  </a:txBody>
                  <a:tcPr marL="68575" marR="68575"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2A7251"/>
                    </a:solidFill>
                  </a:tcPr>
                </a:tc>
                <a:tc>
                  <a:txBody>
                    <a:bodyPr/>
                    <a:lstStyle/>
                    <a:p>
                      <a:pPr marL="0" marR="0" lvl="0" indent="0" algn="l" rtl="0">
                        <a:lnSpc>
                          <a:spcPct val="115000"/>
                        </a:lnSpc>
                        <a:spcBef>
                          <a:spcPts val="0"/>
                        </a:spcBef>
                        <a:spcAft>
                          <a:spcPts val="0"/>
                        </a:spcAft>
                        <a:buClr>
                          <a:schemeClr val="dk1"/>
                        </a:buClr>
                        <a:buSzPct val="25000"/>
                        <a:buFont typeface="Calibri"/>
                        <a:buNone/>
                      </a:pPr>
                      <a:r>
                        <a:rPr lang="en-US" sz="1900" b="1" i="0" u="none" strike="noStrike" cap="none" baseline="0" dirty="0">
                          <a:solidFill>
                            <a:schemeClr val="lt1"/>
                          </a:solidFill>
                          <a:latin typeface="Lucida Sans" panose="020B0602030504020204" pitchFamily="34" charset="0"/>
                          <a:ea typeface="Calibri"/>
                          <a:cs typeface="Calibri"/>
                          <a:sym typeface="Calibri"/>
                        </a:rPr>
                        <a:t>Standard</a:t>
                      </a:r>
                    </a:p>
                  </a:txBody>
                  <a:tcPr marL="68575" marR="68575"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15000"/>
                        </a:lnSpc>
                        <a:spcBef>
                          <a:spcPts val="0"/>
                        </a:spcBef>
                        <a:spcAft>
                          <a:spcPts val="0"/>
                        </a:spcAft>
                        <a:buClr>
                          <a:schemeClr val="dk1"/>
                        </a:buClr>
                        <a:buSzPct val="25000"/>
                        <a:buFont typeface="Calibri"/>
                        <a:buNone/>
                      </a:pPr>
                      <a:r>
                        <a:rPr lang="en-US" sz="1900" b="1" i="0" u="none" strike="noStrike" cap="none" baseline="0" dirty="0">
                          <a:solidFill>
                            <a:schemeClr val="lt1"/>
                          </a:solidFill>
                          <a:latin typeface="Lucida Sans" panose="020B0602030504020204" pitchFamily="34" charset="0"/>
                          <a:ea typeface="Calibri"/>
                          <a:cs typeface="Calibri"/>
                          <a:sym typeface="Calibri"/>
                        </a:rPr>
                        <a:t>Required Fluency</a:t>
                      </a:r>
                    </a:p>
                  </a:txBody>
                  <a:tcPr marL="68575" marR="68575"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51000">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K</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K.OA.5</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Add/subtract within 5</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451000">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1</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1.OA.6</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Add/subtract within 10</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997275">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2</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2.OA.2</a:t>
                      </a:r>
                    </a:p>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2.NBT.5</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Add/subtract within 20 (know single-digit sums from memory)</a:t>
                      </a:r>
                    </a:p>
                    <a:p>
                      <a:pPr marL="0" marR="0" lvl="0" indent="0" algn="l"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Add/subtract within 100</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997275">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3</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3.OA.7</a:t>
                      </a:r>
                    </a:p>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3.NBT.2</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Multiply/divide within 100 (know single-digit products from memory)</a:t>
                      </a:r>
                    </a:p>
                    <a:p>
                      <a:pPr marL="0" marR="0" lvl="0" indent="0" algn="l"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Add/subtract within 1000</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451000">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4</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4.NBT.4</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Add/subtract within 1,000,000</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451000">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5</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5.NBT.5</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Multi-digit multiplication</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720850">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6</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6.NS.2,3</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Multi-digit division</a:t>
                      </a:r>
                    </a:p>
                    <a:p>
                      <a:pPr marL="0" marR="0" lvl="0" indent="0" algn="l" rtl="0">
                        <a:lnSpc>
                          <a:spcPct val="100000"/>
                        </a:lnSpc>
                        <a:spcBef>
                          <a:spcPts val="0"/>
                        </a:spcBef>
                        <a:spcAft>
                          <a:spcPts val="0"/>
                        </a:spcAft>
                        <a:buClr>
                          <a:schemeClr val="dk1"/>
                        </a:buClr>
                        <a:buSzPct val="25000"/>
                        <a:buFont typeface="Allerta"/>
                        <a:buNone/>
                      </a:pPr>
                      <a:r>
                        <a:rPr lang="en-US" sz="1900" u="none" strike="noStrike" cap="none" baseline="0" dirty="0">
                          <a:solidFill>
                            <a:srgbClr val="3F3F39"/>
                          </a:solidFill>
                          <a:latin typeface="Lucida Sans" panose="020B0602030504020204" pitchFamily="34" charset="0"/>
                          <a:ea typeface="Allerta"/>
                          <a:cs typeface="Allerta"/>
                          <a:sym typeface="Allerta"/>
                        </a:rPr>
                        <a:t>Multi-digit decimal operations</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56179" y="5985811"/>
            <a:ext cx="1087821" cy="307777"/>
          </a:xfrm>
          <a:prstGeom prst="rect">
            <a:avLst/>
          </a:prstGeom>
          <a:solidFill>
            <a:srgbClr val="25A469"/>
          </a:solidFill>
        </p:spPr>
        <p:txBody>
          <a:bodyPr wrap="square" rtlCol="0">
            <a:spAutoFit/>
          </a:bodyPr>
          <a:lstStyle/>
          <a:p>
            <a:r>
              <a:rPr lang="en-US" dirty="0"/>
              <a:t>IMET p. 17</a:t>
            </a:r>
          </a:p>
        </p:txBody>
      </p:sp>
      <p:pic>
        <p:nvPicPr>
          <p:cNvPr id="3" name="Picture 2"/>
          <p:cNvPicPr>
            <a:picLocks noChangeAspect="1"/>
          </p:cNvPicPr>
          <p:nvPr/>
        </p:nvPicPr>
        <p:blipFill rotWithShape="1">
          <a:blip r:embed="rId3"/>
          <a:srcRect l="13583" t="13163" r="28384" b="7481"/>
          <a:stretch/>
        </p:blipFill>
        <p:spPr>
          <a:xfrm>
            <a:off x="969818" y="621967"/>
            <a:ext cx="6976838" cy="5363844"/>
          </a:xfrm>
          <a:prstGeom prst="rect">
            <a:avLst/>
          </a:prstGeom>
          <a:ln>
            <a:solidFill>
              <a:srgbClr val="25A469"/>
            </a:solidFill>
          </a:ln>
        </p:spPr>
      </p:pic>
    </p:spTree>
    <p:extLst>
      <p:ext uri="{BB962C8B-B14F-4D97-AF65-F5344CB8AC3E}">
        <p14:creationId xmlns:p14="http://schemas.microsoft.com/office/powerpoint/2010/main" val="1332715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457200" y="578614"/>
            <a:ext cx="8462356" cy="1379596"/>
          </a:xfrm>
          <a:prstGeom prst="rect">
            <a:avLst/>
          </a:prstGeom>
          <a:noFill/>
          <a:ln>
            <a:noFill/>
          </a:ln>
        </p:spPr>
        <p:txBody>
          <a:bodyPr lIns="91425" tIns="45700" rIns="91425" bIns="45700" anchor="ctr" anchorCtr="0">
            <a:noAutofit/>
          </a:bodyPr>
          <a:lstStyle/>
          <a:p>
            <a:pPr>
              <a:buClr>
                <a:srgbClr val="3F3F39"/>
              </a:buClr>
              <a:buSzPct val="25000"/>
            </a:pPr>
            <a:r>
              <a:rPr lang="en-US" sz="2800" dirty="0">
                <a:solidFill>
                  <a:srgbClr val="3F3F39"/>
                </a:solidFill>
                <a:latin typeface="Lucida Sans" panose="020B0602030504020204" pitchFamily="34" charset="0"/>
                <a:ea typeface="Allerta"/>
                <a:cs typeface="Allerta"/>
                <a:sym typeface="Allerta"/>
              </a:rPr>
              <a:t>AC 1B: Is progress toward </a:t>
            </a:r>
            <a:r>
              <a:rPr lang="en-US" sz="2800" dirty="0">
                <a:solidFill>
                  <a:srgbClr val="25A469"/>
                </a:solidFill>
                <a:latin typeface="Lucida Sans" panose="020B0602030504020204" pitchFamily="34" charset="0"/>
                <a:ea typeface="Allerta"/>
                <a:cs typeface="Allerta"/>
                <a:sym typeface="Allerta"/>
              </a:rPr>
              <a:t>fluency and procedural skill interwoven with students’ developing conceptual understanding </a:t>
            </a:r>
            <a:r>
              <a:rPr lang="en-US" sz="2800" dirty="0">
                <a:solidFill>
                  <a:srgbClr val="3F3F39"/>
                </a:solidFill>
                <a:latin typeface="Lucida Sans" panose="020B0602030504020204" pitchFamily="34" charset="0"/>
                <a:ea typeface="Allerta"/>
                <a:cs typeface="Allerta"/>
                <a:sym typeface="Allerta"/>
              </a:rPr>
              <a:t>of the operations in question?</a:t>
            </a:r>
            <a:br>
              <a:rPr lang="en-US" sz="2500" dirty="0">
                <a:solidFill>
                  <a:schemeClr val="dk1"/>
                </a:solidFill>
                <a:latin typeface="Allerta"/>
                <a:ea typeface="Allerta"/>
                <a:cs typeface="Allerta"/>
                <a:sym typeface="Allerta"/>
              </a:rPr>
            </a:br>
            <a:endParaRPr lang="en-US" sz="2500" b="0" i="0" u="none" strike="noStrike" cap="none" baseline="0" dirty="0">
              <a:solidFill>
                <a:srgbClr val="3F3F39"/>
              </a:solidFill>
              <a:latin typeface="Allerta"/>
              <a:ea typeface="Allerta"/>
              <a:cs typeface="Allerta"/>
              <a:sym typeface="Allerta"/>
            </a:endParaRPr>
          </a:p>
        </p:txBody>
      </p:sp>
      <p:sp>
        <p:nvSpPr>
          <p:cNvPr id="607" name="Shape 607"/>
          <p:cNvSpPr/>
          <p:nvPr/>
        </p:nvSpPr>
        <p:spPr>
          <a:xfrm>
            <a:off x="4030662" y="1268412"/>
            <a:ext cx="9144000"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br>
              <a:rPr lang="en-US" sz="1800" b="0" i="0" u="none" strike="noStrike" cap="none" baseline="0" dirty="0">
                <a:solidFill>
                  <a:schemeClr val="dk1"/>
                </a:solidFill>
                <a:latin typeface="Arial"/>
                <a:ea typeface="Arial"/>
                <a:cs typeface="Arial"/>
                <a:sym typeface="Arial"/>
              </a:rPr>
            </a:br>
            <a:endParaRPr lang="en-US"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chemeClr val="dk1"/>
              </a:solidFill>
              <a:latin typeface="Arial"/>
              <a:ea typeface="Arial"/>
              <a:cs typeface="Arial"/>
              <a:sym typeface="Aria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t="54579"/>
          <a:stretch>
            <a:fillRect/>
          </a:stretch>
        </p:blipFill>
        <p:spPr bwMode="auto">
          <a:xfrm>
            <a:off x="791307" y="2344384"/>
            <a:ext cx="7403158" cy="146025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t="2837" b="15952"/>
          <a:stretch>
            <a:fillRect/>
          </a:stretch>
        </p:blipFill>
        <p:spPr bwMode="auto">
          <a:xfrm>
            <a:off x="0" y="7086600"/>
            <a:ext cx="417195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1276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0" y="2343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0"/>
          <p:cNvSpPr>
            <a:spLocks noChangeArrowheads="1"/>
          </p:cNvSpPr>
          <p:nvPr/>
        </p:nvSpPr>
        <p:spPr bwMode="auto">
          <a:xfrm>
            <a:off x="0" y="662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1"/>
          <p:cNvSpPr>
            <a:spLocks noChangeArrowheads="1"/>
          </p:cNvSpPr>
          <p:nvPr/>
        </p:nvSpPr>
        <p:spPr bwMode="auto">
          <a:xfrm>
            <a:off x="0" y="861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1" i="0" u="sng" strike="noStrike" cap="none" normalizeH="0" baseline="0">
                <a:ln>
                  <a:noFill/>
                </a:ln>
                <a:solidFill>
                  <a:schemeClr val="tx1"/>
                </a:solidFill>
                <a:effectLst/>
                <a:latin typeface="Lucida Sans" panose="020B060203050402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p:cNvSpPr txBox="1"/>
          <p:nvPr/>
        </p:nvSpPr>
        <p:spPr>
          <a:xfrm>
            <a:off x="7825154" y="5984951"/>
            <a:ext cx="1318846" cy="307777"/>
          </a:xfrm>
          <a:prstGeom prst="rect">
            <a:avLst/>
          </a:prstGeom>
          <a:solidFill>
            <a:srgbClr val="25A469"/>
          </a:solidFill>
        </p:spPr>
        <p:txBody>
          <a:bodyPr wrap="square" rtlCol="0">
            <a:spAutoFit/>
          </a:bodyPr>
          <a:lstStyle/>
          <a:p>
            <a:r>
              <a:rPr lang="en-US" dirty="0"/>
              <a:t>Handout p. 9</a:t>
            </a:r>
          </a:p>
        </p:txBody>
      </p:sp>
      <p:sp>
        <p:nvSpPr>
          <p:cNvPr id="13" name="TextBox 12"/>
          <p:cNvSpPr txBox="1"/>
          <p:nvPr/>
        </p:nvSpPr>
        <p:spPr>
          <a:xfrm>
            <a:off x="7536873" y="5634112"/>
            <a:ext cx="1607127" cy="307777"/>
          </a:xfrm>
          <a:prstGeom prst="rect">
            <a:avLst/>
          </a:prstGeom>
          <a:solidFill>
            <a:srgbClr val="25A469"/>
          </a:solidFill>
        </p:spPr>
        <p:txBody>
          <a:bodyPr wrap="square" rtlCol="0">
            <a:spAutoFit/>
          </a:bodyPr>
          <a:lstStyle/>
          <a:p>
            <a:r>
              <a:rPr lang="en-US" dirty="0"/>
              <a:t>  IMET pp. 16-17</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381000" y="485937"/>
            <a:ext cx="8229600" cy="1143000"/>
          </a:xfrm>
          <a:prstGeom prst="rect">
            <a:avLst/>
          </a:prstGeom>
          <a:noFill/>
          <a:ln>
            <a:noFill/>
          </a:ln>
        </p:spPr>
        <p:txBody>
          <a:bodyPr lIns="91425" tIns="45700" rIns="91425" bIns="45700" anchor="ctr" anchorCtr="0">
            <a:noAutofit/>
          </a:bodyPr>
          <a:lstStyle/>
          <a:p>
            <a:pPr>
              <a:buClr>
                <a:srgbClr val="3F3F39"/>
              </a:buClr>
              <a:buSzPct val="25000"/>
            </a:pPr>
            <a:r>
              <a:rPr lang="en-US" sz="2800" dirty="0">
                <a:solidFill>
                  <a:srgbClr val="3F3F39"/>
                </a:solidFill>
                <a:latin typeface="Lucida Sans" panose="020B0602030504020204" pitchFamily="34" charset="0"/>
                <a:ea typeface="Allerta"/>
                <a:cs typeface="Allerta"/>
                <a:sym typeface="Allerta"/>
              </a:rPr>
              <a:t>AC 1B: </a:t>
            </a:r>
            <a:r>
              <a:rPr lang="en-US" sz="2800" dirty="0">
                <a:solidFill>
                  <a:schemeClr val="dk1"/>
                </a:solidFill>
                <a:latin typeface="Lucida Sans" panose="020B0602030504020204" pitchFamily="34" charset="0"/>
                <a:ea typeface="Allerta"/>
                <a:cs typeface="Allerta"/>
                <a:sym typeface="Allerta"/>
              </a:rPr>
              <a:t>Do the materials in grades K–6 provide </a:t>
            </a:r>
            <a:r>
              <a:rPr lang="en-US" sz="2800" dirty="0">
                <a:solidFill>
                  <a:srgbClr val="25A469"/>
                </a:solidFill>
                <a:latin typeface="Lucida Sans" panose="020B0602030504020204" pitchFamily="34" charset="0"/>
                <a:ea typeface="Allerta"/>
                <a:cs typeface="Allerta"/>
                <a:sym typeface="Allerta"/>
              </a:rPr>
              <a:t>repeated practice </a:t>
            </a:r>
            <a:r>
              <a:rPr lang="en-US" sz="2800" dirty="0">
                <a:solidFill>
                  <a:schemeClr val="dk1"/>
                </a:solidFill>
                <a:latin typeface="Lucida Sans" panose="020B0602030504020204" pitchFamily="34" charset="0"/>
                <a:ea typeface="Allerta"/>
                <a:cs typeface="Allerta"/>
                <a:sym typeface="Allerta"/>
              </a:rPr>
              <a:t>toward attainment of fluency Standards?</a:t>
            </a:r>
            <a:br>
              <a:rPr lang="en-US" sz="2800" dirty="0">
                <a:solidFill>
                  <a:schemeClr val="dk1"/>
                </a:solidFill>
                <a:latin typeface="Allerta"/>
                <a:ea typeface="Allerta"/>
                <a:cs typeface="Allerta"/>
                <a:sym typeface="Allerta"/>
              </a:rPr>
            </a:br>
            <a:endParaRPr lang="en-US" sz="2800" dirty="0">
              <a:solidFill>
                <a:srgbClr val="3F3F39"/>
              </a:solidFill>
              <a:latin typeface="Allerta"/>
              <a:ea typeface="Allerta"/>
              <a:cs typeface="Allerta"/>
              <a:sym typeface="Allerta"/>
            </a:endParaRPr>
          </a:p>
        </p:txBody>
      </p:sp>
      <p:pic>
        <p:nvPicPr>
          <p:cNvPr id="613" name="Shape 613"/>
          <p:cNvPicPr preferRelativeResize="0"/>
          <p:nvPr/>
        </p:nvPicPr>
        <p:blipFill>
          <a:blip r:embed="rId3">
            <a:alphaModFix/>
          </a:blip>
          <a:stretch>
            <a:fillRect/>
          </a:stretch>
        </p:blipFill>
        <p:spPr>
          <a:xfrm>
            <a:off x="764771" y="1704109"/>
            <a:ext cx="3206732" cy="2857894"/>
          </a:xfrm>
          <a:prstGeom prst="rect">
            <a:avLst/>
          </a:prstGeom>
          <a:noFill/>
          <a:ln>
            <a:noFill/>
          </a:ln>
        </p:spPr>
      </p:pic>
      <p:pic>
        <p:nvPicPr>
          <p:cNvPr id="614" name="Shape 614"/>
          <p:cNvPicPr preferRelativeResize="0"/>
          <p:nvPr/>
        </p:nvPicPr>
        <p:blipFill>
          <a:blip r:embed="rId4">
            <a:alphaModFix/>
          </a:blip>
          <a:stretch>
            <a:fillRect/>
          </a:stretch>
        </p:blipFill>
        <p:spPr>
          <a:xfrm>
            <a:off x="3397848" y="2799928"/>
            <a:ext cx="3394350" cy="3524149"/>
          </a:xfrm>
          <a:prstGeom prst="rect">
            <a:avLst/>
          </a:prstGeom>
          <a:noFill/>
          <a:ln>
            <a:noFill/>
          </a:ln>
        </p:spPr>
      </p:pic>
      <p:pic>
        <p:nvPicPr>
          <p:cNvPr id="615" name="Shape 615"/>
          <p:cNvPicPr preferRelativeResize="0"/>
          <p:nvPr/>
        </p:nvPicPr>
        <p:blipFill>
          <a:blip r:embed="rId5">
            <a:alphaModFix/>
          </a:blip>
          <a:stretch>
            <a:fillRect/>
          </a:stretch>
        </p:blipFill>
        <p:spPr>
          <a:xfrm>
            <a:off x="4737275" y="1114817"/>
            <a:ext cx="3554670" cy="4036478"/>
          </a:xfrm>
          <a:prstGeom prst="rect">
            <a:avLst/>
          </a:prstGeom>
          <a:noFill/>
          <a:ln>
            <a:noFill/>
          </a:ln>
        </p:spPr>
      </p:pic>
      <p:pic>
        <p:nvPicPr>
          <p:cNvPr id="616" name="Shape 616"/>
          <p:cNvPicPr preferRelativeResize="0"/>
          <p:nvPr/>
        </p:nvPicPr>
        <p:blipFill>
          <a:blip r:embed="rId6">
            <a:alphaModFix/>
          </a:blip>
          <a:stretch>
            <a:fillRect/>
          </a:stretch>
        </p:blipFill>
        <p:spPr>
          <a:xfrm>
            <a:off x="3832546" y="4744450"/>
            <a:ext cx="5150949" cy="1310150"/>
          </a:xfrm>
          <a:prstGeom prst="rect">
            <a:avLst/>
          </a:prstGeom>
          <a:noFill/>
          <a:ln>
            <a:noFill/>
          </a:ln>
        </p:spPr>
      </p:pic>
      <p:sp>
        <p:nvSpPr>
          <p:cNvPr id="9" name="TextBox 8"/>
          <p:cNvSpPr txBox="1"/>
          <p:nvPr/>
        </p:nvSpPr>
        <p:spPr>
          <a:xfrm>
            <a:off x="7536873" y="5980477"/>
            <a:ext cx="1607127" cy="307777"/>
          </a:xfrm>
          <a:prstGeom prst="rect">
            <a:avLst/>
          </a:prstGeom>
          <a:solidFill>
            <a:srgbClr val="25A469"/>
          </a:solidFill>
        </p:spPr>
        <p:txBody>
          <a:bodyPr wrap="square" rtlCol="0">
            <a:spAutoFit/>
          </a:bodyPr>
          <a:lstStyle/>
          <a:p>
            <a:r>
              <a:rPr lang="en-US" dirty="0"/>
              <a:t>  IMET pp. 16-17</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3"/>
                                        </p:tgtEl>
                                        <p:attrNameLst>
                                          <p:attrName>style.visibility</p:attrName>
                                        </p:attrNameLst>
                                      </p:cBhvr>
                                      <p:to>
                                        <p:strVal val="visible"/>
                                      </p:to>
                                    </p:set>
                                    <p:animEffect transition="in" filter="fade">
                                      <p:cBhvr>
                                        <p:cTn id="7" dur="1000"/>
                                        <p:tgtEl>
                                          <p:spTgt spid="613"/>
                                        </p:tgtEl>
                                      </p:cBhvr>
                                    </p:animEffect>
                                    <p:anim calcmode="lin" valueType="num">
                                      <p:cBhvr>
                                        <p:cTn id="8" dur="1000" fill="hold"/>
                                        <p:tgtEl>
                                          <p:spTgt spid="613"/>
                                        </p:tgtEl>
                                        <p:attrNameLst>
                                          <p:attrName>ppt_x</p:attrName>
                                        </p:attrNameLst>
                                      </p:cBhvr>
                                      <p:tavLst>
                                        <p:tav tm="0">
                                          <p:val>
                                            <p:strVal val="#ppt_x"/>
                                          </p:val>
                                        </p:tav>
                                        <p:tav tm="100000">
                                          <p:val>
                                            <p:strVal val="#ppt_x"/>
                                          </p:val>
                                        </p:tav>
                                      </p:tavLst>
                                    </p:anim>
                                    <p:anim calcmode="lin" valueType="num">
                                      <p:cBhvr>
                                        <p:cTn id="9" dur="1000" fill="hold"/>
                                        <p:tgtEl>
                                          <p:spTgt spid="6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
                                        </p:tgtEl>
                                        <p:attrNameLst>
                                          <p:attrName>style.visibility</p:attrName>
                                        </p:attrNameLst>
                                      </p:cBhvr>
                                      <p:to>
                                        <p:strVal val="visible"/>
                                      </p:to>
                                    </p:set>
                                    <p:animEffect transition="in" filter="fade">
                                      <p:cBhvr>
                                        <p:cTn id="14" dur="1000"/>
                                        <p:tgtEl>
                                          <p:spTgt spid="614"/>
                                        </p:tgtEl>
                                      </p:cBhvr>
                                    </p:animEffect>
                                    <p:anim calcmode="lin" valueType="num">
                                      <p:cBhvr>
                                        <p:cTn id="15" dur="1000" fill="hold"/>
                                        <p:tgtEl>
                                          <p:spTgt spid="614"/>
                                        </p:tgtEl>
                                        <p:attrNameLst>
                                          <p:attrName>ppt_x</p:attrName>
                                        </p:attrNameLst>
                                      </p:cBhvr>
                                      <p:tavLst>
                                        <p:tav tm="0">
                                          <p:val>
                                            <p:strVal val="#ppt_x"/>
                                          </p:val>
                                        </p:tav>
                                        <p:tav tm="100000">
                                          <p:val>
                                            <p:strVal val="#ppt_x"/>
                                          </p:val>
                                        </p:tav>
                                      </p:tavLst>
                                    </p:anim>
                                    <p:anim calcmode="lin" valueType="num">
                                      <p:cBhvr>
                                        <p:cTn id="16" dur="1000" fill="hold"/>
                                        <p:tgtEl>
                                          <p:spTgt spid="6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5"/>
                                        </p:tgtEl>
                                        <p:attrNameLst>
                                          <p:attrName>style.visibility</p:attrName>
                                        </p:attrNameLst>
                                      </p:cBhvr>
                                      <p:to>
                                        <p:strVal val="visible"/>
                                      </p:to>
                                    </p:set>
                                    <p:animEffect transition="in" filter="fade">
                                      <p:cBhvr>
                                        <p:cTn id="21" dur="1000"/>
                                        <p:tgtEl>
                                          <p:spTgt spid="615"/>
                                        </p:tgtEl>
                                      </p:cBhvr>
                                    </p:animEffect>
                                    <p:anim calcmode="lin" valueType="num">
                                      <p:cBhvr>
                                        <p:cTn id="22" dur="1000" fill="hold"/>
                                        <p:tgtEl>
                                          <p:spTgt spid="615"/>
                                        </p:tgtEl>
                                        <p:attrNameLst>
                                          <p:attrName>ppt_x</p:attrName>
                                        </p:attrNameLst>
                                      </p:cBhvr>
                                      <p:tavLst>
                                        <p:tav tm="0">
                                          <p:val>
                                            <p:strVal val="#ppt_x"/>
                                          </p:val>
                                        </p:tav>
                                        <p:tav tm="100000">
                                          <p:val>
                                            <p:strVal val="#ppt_x"/>
                                          </p:val>
                                        </p:tav>
                                      </p:tavLst>
                                    </p:anim>
                                    <p:anim calcmode="lin" valueType="num">
                                      <p:cBhvr>
                                        <p:cTn id="23" dur="1000" fill="hold"/>
                                        <p:tgtEl>
                                          <p:spTgt spid="6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6"/>
                                        </p:tgtEl>
                                        <p:attrNameLst>
                                          <p:attrName>style.visibility</p:attrName>
                                        </p:attrNameLst>
                                      </p:cBhvr>
                                      <p:to>
                                        <p:strVal val="visible"/>
                                      </p:to>
                                    </p:set>
                                    <p:animEffect transition="in" filter="fade">
                                      <p:cBhvr>
                                        <p:cTn id="28" dur="1000"/>
                                        <p:tgtEl>
                                          <p:spTgt spid="616"/>
                                        </p:tgtEl>
                                      </p:cBhvr>
                                    </p:animEffect>
                                    <p:anim calcmode="lin" valueType="num">
                                      <p:cBhvr>
                                        <p:cTn id="29" dur="1000" fill="hold"/>
                                        <p:tgtEl>
                                          <p:spTgt spid="616"/>
                                        </p:tgtEl>
                                        <p:attrNameLst>
                                          <p:attrName>ppt_x</p:attrName>
                                        </p:attrNameLst>
                                      </p:cBhvr>
                                      <p:tavLst>
                                        <p:tav tm="0">
                                          <p:val>
                                            <p:strVal val="#ppt_x"/>
                                          </p:val>
                                        </p:tav>
                                        <p:tav tm="100000">
                                          <p:val>
                                            <p:strVal val="#ppt_x"/>
                                          </p:val>
                                        </p:tav>
                                      </p:tavLst>
                                    </p:anim>
                                    <p:anim calcmode="lin" valueType="num">
                                      <p:cBhvr>
                                        <p:cTn id="30" dur="1000" fill="hold"/>
                                        <p:tgtEl>
                                          <p:spTgt spid="6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2800" dirty="0">
                <a:solidFill>
                  <a:srgbClr val="3F3F39"/>
                </a:solidFill>
                <a:latin typeface="Lucida Sans" panose="020B0602030504020204" pitchFamily="34" charset="0"/>
                <a:ea typeface="Allerta"/>
                <a:cs typeface="Allerta"/>
              </a:rPr>
              <a:t>AC Metric 1B: Review a Full Lesson</a:t>
            </a:r>
          </a:p>
        </p:txBody>
      </p:sp>
      <p:sp>
        <p:nvSpPr>
          <p:cNvPr id="628" name="Shape 62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a:buFont typeface="Arial" panose="020B0604020202020204" pitchFamily="34" charset="0"/>
              <a:buChar char="•"/>
            </a:pPr>
            <a:r>
              <a:rPr lang="en-US" sz="2400" dirty="0">
                <a:solidFill>
                  <a:srgbClr val="3F3F39"/>
                </a:solidFill>
                <a:latin typeface="Lucida Sans" panose="020B0602030504020204" pitchFamily="34" charset="0"/>
              </a:rPr>
              <a:t>Review the grade 4 lesson on pp. 10-13 of your handout.</a:t>
            </a:r>
          </a:p>
          <a:p>
            <a:pPr>
              <a:buFont typeface="Arial" panose="020B0604020202020204" pitchFamily="34" charset="0"/>
              <a:buChar char="•"/>
            </a:pPr>
            <a:r>
              <a:rPr lang="en-US" sz="2400" dirty="0">
                <a:solidFill>
                  <a:srgbClr val="3F3F39"/>
                </a:solidFill>
                <a:latin typeface="Lucida Sans" panose="020B0602030504020204" pitchFamily="34" charset="0"/>
              </a:rPr>
              <a:t>Note evidence for each question associated with AC Metric 1B on p. 17 of your IMET.  </a:t>
            </a:r>
          </a:p>
          <a:p>
            <a:pPr>
              <a:buFont typeface="Arial" panose="020B0604020202020204" pitchFamily="34" charset="0"/>
              <a:buChar char="•"/>
            </a:pPr>
            <a:endParaRPr lang="en-US" sz="2400" dirty="0">
              <a:solidFill>
                <a:srgbClr val="3F3F39"/>
              </a:solidFill>
              <a:latin typeface="Lucida Sans" panose="020B0602030504020204" pitchFamily="34" charset="0"/>
            </a:endParaRPr>
          </a:p>
          <a:p>
            <a:pPr>
              <a:buFont typeface="Arial" panose="020B0604020202020204" pitchFamily="34" charset="0"/>
              <a:buChar char="•"/>
            </a:pPr>
            <a:r>
              <a:rPr lang="en-US" sz="2400" dirty="0">
                <a:solidFill>
                  <a:srgbClr val="3F3F39"/>
                </a:solidFill>
                <a:latin typeface="Lucida Sans" panose="020B0602030504020204" pitchFamily="34" charset="0"/>
              </a:rPr>
              <a:t>Discuss:</a:t>
            </a:r>
          </a:p>
          <a:p>
            <a:pPr lvl="1">
              <a:buFont typeface="Calibri" panose="020F0502020204030204" pitchFamily="34" charset="0"/>
              <a:buChar char="-"/>
            </a:pPr>
            <a:r>
              <a:rPr lang="en-US" sz="2400" dirty="0">
                <a:solidFill>
                  <a:srgbClr val="3F3F39"/>
                </a:solidFill>
                <a:latin typeface="Lucida Sans" panose="020B0602030504020204" pitchFamily="34" charset="0"/>
              </a:rPr>
              <a:t>Gut check:  Would these materials meet, partially meet, or not meet AC 1B?  What is your evidence?</a:t>
            </a:r>
          </a:p>
          <a:p>
            <a:pPr lvl="1">
              <a:buFont typeface="Calibri" panose="020F0502020204030204" pitchFamily="34" charset="0"/>
              <a:buChar char="-"/>
            </a:pPr>
            <a:r>
              <a:rPr lang="en-US" sz="2400" dirty="0">
                <a:solidFill>
                  <a:srgbClr val="3F3F39"/>
                </a:solidFill>
                <a:latin typeface="Lucida Sans" panose="020B0602030504020204" pitchFamily="34" charset="0"/>
              </a:rPr>
              <a:t>What other things would you want to look at in these materials to determine your rating?</a:t>
            </a:r>
          </a:p>
        </p:txBody>
      </p:sp>
    </p:spTree>
    <p:extLst>
      <p:ext uri="{BB962C8B-B14F-4D97-AF65-F5344CB8AC3E}">
        <p14:creationId xmlns:p14="http://schemas.microsoft.com/office/powerpoint/2010/main" val="2876384448"/>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457200" y="1600200"/>
            <a:ext cx="8229600" cy="4526100"/>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AC Metric 1C</a:t>
            </a:r>
            <a:r>
              <a:rPr lang="en-US" sz="2400" b="1" i="0" u="none" strike="noStrike" cap="none" baseline="0" dirty="0">
                <a:solidFill>
                  <a:srgbClr val="25A469"/>
                </a:solidFill>
                <a:latin typeface="Lucida Sans" panose="020B0602030504020204" pitchFamily="34" charset="0"/>
                <a:ea typeface="Allerta"/>
                <a:cs typeface="Allerta"/>
                <a:sym typeface="Allerta"/>
              </a:rPr>
              <a:t>:</a:t>
            </a:r>
            <a:r>
              <a:rPr lang="en-US" sz="2400" dirty="0">
                <a:solidFill>
                  <a:srgbClr val="25A469"/>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The materials are designed so that teachers and students spend sufficient time working with applications, without losing focus on the Major Work of each grade.</a:t>
            </a:r>
          </a:p>
          <a:p>
            <a:pPr marL="457200" marR="0" lvl="0" indent="0" algn="l" rtl="0">
              <a:lnSpc>
                <a:spcPct val="100000"/>
              </a:lnSpc>
              <a:spcBef>
                <a:spcPts val="0"/>
              </a:spcBef>
              <a:spcAft>
                <a:spcPts val="0"/>
              </a:spcAft>
              <a:buNone/>
            </a:pPr>
            <a:endParaRPr sz="1800" dirty="0">
              <a:solidFill>
                <a:schemeClr val="dk1"/>
              </a:solidFill>
              <a:latin typeface="Lucida Sans" panose="020B0602030504020204" pitchFamily="34" charset="0"/>
              <a:ea typeface="Allerta"/>
              <a:cs typeface="Allerta"/>
              <a:sym typeface="Allerta"/>
            </a:endParaRPr>
          </a:p>
          <a:p>
            <a:pPr marL="457200" marR="0" lvl="0" indent="0" algn="l" rtl="0">
              <a:lnSpc>
                <a:spcPct val="100000"/>
              </a:lnSpc>
              <a:spcBef>
                <a:spcPts val="0"/>
              </a:spcBef>
              <a:spcAft>
                <a:spcPts val="0"/>
              </a:spcAft>
              <a:buNone/>
            </a:pPr>
            <a:r>
              <a:rPr lang="en-US" sz="1800" b="1" dirty="0">
                <a:solidFill>
                  <a:schemeClr val="dk1"/>
                </a:solidFill>
                <a:latin typeface="Allerta"/>
                <a:ea typeface="Allerta"/>
                <a:cs typeface="Allerta"/>
                <a:sym typeface="Allerta"/>
              </a:rPr>
              <a:t> </a:t>
            </a:r>
          </a:p>
          <a:p>
            <a:pPr marL="0" marR="0" lvl="0" indent="0" algn="l" rtl="0">
              <a:lnSpc>
                <a:spcPct val="100000"/>
              </a:lnSpc>
              <a:spcBef>
                <a:spcPts val="0"/>
              </a:spcBef>
              <a:spcAft>
                <a:spcPts val="0"/>
              </a:spcAft>
              <a:buNone/>
            </a:pPr>
            <a:endParaRPr sz="1800" dirty="0">
              <a:solidFill>
                <a:schemeClr val="dk1"/>
              </a:solidFill>
              <a:latin typeface="Allerta"/>
              <a:ea typeface="Allerta"/>
              <a:cs typeface="Allerta"/>
              <a:sym typeface="Allerta"/>
            </a:endParaRPr>
          </a:p>
        </p:txBody>
      </p:sp>
      <p:sp>
        <p:nvSpPr>
          <p:cNvPr id="629" name="Shape 629"/>
          <p:cNvSpPr>
            <a:spLocks noGrp="1"/>
          </p:cNvSpPr>
          <p:nvPr>
            <p:ph type="title"/>
          </p:nvPr>
        </p:nvSpPr>
        <p:spPr>
          <a:xfrm>
            <a:off x="2603500" y="274637"/>
            <a:ext cx="4419599"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rPr>
              <a:t>Application</a:t>
            </a:r>
          </a:p>
        </p:txBody>
      </p:sp>
      <p:sp>
        <p:nvSpPr>
          <p:cNvPr id="4" name="TextBox 3"/>
          <p:cNvSpPr txBox="1"/>
          <p:nvPr/>
        </p:nvSpPr>
        <p:spPr>
          <a:xfrm>
            <a:off x="7724633" y="5985809"/>
            <a:ext cx="1419367" cy="307777"/>
          </a:xfrm>
          <a:prstGeom prst="rect">
            <a:avLst/>
          </a:prstGeom>
          <a:solidFill>
            <a:srgbClr val="25A469"/>
          </a:solidFill>
        </p:spPr>
        <p:txBody>
          <a:bodyPr wrap="square" rtlCol="0">
            <a:spAutoFit/>
          </a:bodyPr>
          <a:lstStyle/>
          <a:p>
            <a:r>
              <a:rPr lang="en-US" dirty="0"/>
              <a:t>IMET pp. 18-19</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txBox="1">
            <a:spLocks noGrp="1"/>
          </p:cNvSpPr>
          <p:nvPr>
            <p:ph type="title"/>
          </p:nvPr>
        </p:nvSpPr>
        <p:spPr>
          <a:xfrm>
            <a:off x="457200" y="500062"/>
            <a:ext cx="7799400" cy="523800"/>
          </a:xfrm>
          <a:prstGeom prst="rect">
            <a:avLst/>
          </a:prstGeom>
          <a:noFill/>
          <a:ln>
            <a:noFill/>
          </a:ln>
        </p:spPr>
        <p:txBody>
          <a:bodyPr lIns="91425" tIns="45700" rIns="91425" bIns="45700" anchor="ctr" anchorCtr="0">
            <a:noAutofit/>
          </a:bodyPr>
          <a:lstStyle/>
          <a:p>
            <a:pPr marL="0" marR="0" lvl="0" indent="0" algn="l" rtl="0">
              <a:spcBef>
                <a:spcPts val="0"/>
              </a:spcBef>
              <a:buClr>
                <a:srgbClr val="000000"/>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Application</a:t>
            </a:r>
          </a:p>
        </p:txBody>
      </p:sp>
      <p:sp>
        <p:nvSpPr>
          <p:cNvPr id="636" name="Shape 636"/>
          <p:cNvSpPr txBox="1">
            <a:spLocks noGrp="1"/>
          </p:cNvSpPr>
          <p:nvPr>
            <p:ph type="body" idx="1"/>
          </p:nvPr>
        </p:nvSpPr>
        <p:spPr>
          <a:xfrm>
            <a:off x="457200" y="1447800"/>
            <a:ext cx="8137500" cy="290850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Students can use appropriate concepts and procedures for application even when not prompted to do so.</a:t>
            </a:r>
          </a:p>
          <a:p>
            <a:pPr marL="342900" marR="0" lvl="0" indent="-342900" algn="l" rtl="0">
              <a:spcBef>
                <a:spcPts val="1800"/>
              </a:spcBef>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Teachers provide opportunities at all grade levels for students to apply math concepts in “real world” situations, recognizing this means different things in K-2, 3-5,</a:t>
            </a:r>
            <a:r>
              <a:rPr lang="en-US" sz="2400" b="0" i="0" u="none" strike="noStrike" cap="none" dirty="0">
                <a:solidFill>
                  <a:srgbClr val="3F3F39"/>
                </a:solidFill>
                <a:latin typeface="Lucida Sans" panose="020B0602030504020204" pitchFamily="34" charset="0"/>
                <a:ea typeface="Allerta"/>
                <a:cs typeface="Allerta"/>
                <a:sym typeface="Allerta"/>
              </a:rPr>
              <a:t> and 6-8</a:t>
            </a:r>
            <a:endParaRPr lang="en-US" sz="2400" b="0" i="0" u="none" strike="noStrike" cap="none" baseline="0" dirty="0">
              <a:solidFill>
                <a:srgbClr val="3F3F39"/>
              </a:solidFill>
              <a:latin typeface="Lucida Sans" panose="020B0602030504020204" pitchFamily="34" charset="0"/>
              <a:ea typeface="Allerta"/>
              <a:cs typeface="Allerta"/>
              <a:sym typeface="Allerta"/>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56179" y="5985810"/>
            <a:ext cx="1087821" cy="307777"/>
          </a:xfrm>
          <a:prstGeom prst="rect">
            <a:avLst/>
          </a:prstGeom>
          <a:solidFill>
            <a:srgbClr val="25A469"/>
          </a:solidFill>
        </p:spPr>
        <p:txBody>
          <a:bodyPr wrap="square" rtlCol="0">
            <a:spAutoFit/>
          </a:bodyPr>
          <a:lstStyle/>
          <a:p>
            <a:r>
              <a:rPr lang="en-US" dirty="0"/>
              <a:t>IMET p. 19</a:t>
            </a:r>
          </a:p>
        </p:txBody>
      </p:sp>
      <p:pic>
        <p:nvPicPr>
          <p:cNvPr id="2" name="Picture 1"/>
          <p:cNvPicPr>
            <a:picLocks noChangeAspect="1"/>
          </p:cNvPicPr>
          <p:nvPr/>
        </p:nvPicPr>
        <p:blipFill rotWithShape="1">
          <a:blip r:embed="rId3"/>
          <a:srcRect l="13583" t="12595" r="28597" b="8049"/>
          <a:stretch/>
        </p:blipFill>
        <p:spPr>
          <a:xfrm>
            <a:off x="886690" y="180754"/>
            <a:ext cx="7523019" cy="5805056"/>
          </a:xfrm>
          <a:prstGeom prst="rect">
            <a:avLst/>
          </a:prstGeom>
          <a:ln>
            <a:solidFill>
              <a:srgbClr val="25A469"/>
            </a:solidFill>
          </a:ln>
        </p:spPr>
      </p:pic>
    </p:spTree>
    <p:extLst>
      <p:ext uri="{BB962C8B-B14F-4D97-AF65-F5344CB8AC3E}">
        <p14:creationId xmlns:p14="http://schemas.microsoft.com/office/powerpoint/2010/main" val="1911756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504497" y="570894"/>
            <a:ext cx="8229600" cy="1509076"/>
          </a:xfrm>
          <a:prstGeom prst="rect">
            <a:avLst/>
          </a:prstGeom>
          <a:noFill/>
          <a:ln>
            <a:noFill/>
          </a:ln>
        </p:spPr>
        <p:txBody>
          <a:bodyPr lIns="91425" tIns="45700" rIns="91425" bIns="45700" anchor="ctr" anchorCtr="0">
            <a:noAutofit/>
          </a:bodyPr>
          <a:lstStyle/>
          <a:p>
            <a:pPr>
              <a:buClr>
                <a:srgbClr val="3F3F39"/>
              </a:buClr>
              <a:buSzPct val="25000"/>
            </a:pPr>
            <a:r>
              <a:rPr lang="en-US" sz="2600" dirty="0">
                <a:solidFill>
                  <a:srgbClr val="3F3F39"/>
                </a:solidFill>
                <a:latin typeface="Lucida Sans" panose="020B0602030504020204" pitchFamily="34" charset="0"/>
                <a:ea typeface="Allerta"/>
                <a:cs typeface="Allerta"/>
                <a:sym typeface="Allerta"/>
              </a:rPr>
              <a:t>AC 1C:  Are there single- and multi-step contextual problems that develop the mathematics of the grade, afford opportunities for practice, and engage students in problem solving?</a:t>
            </a:r>
            <a:br>
              <a:rPr lang="en-US" sz="2600" dirty="0">
                <a:solidFill>
                  <a:srgbClr val="3F3F39"/>
                </a:solidFill>
                <a:latin typeface="Lucida Sans" panose="020B0602030504020204" pitchFamily="34" charset="0"/>
                <a:ea typeface="Allerta"/>
                <a:cs typeface="Allerta"/>
                <a:sym typeface="Allerta"/>
              </a:rPr>
            </a:br>
            <a:endParaRPr lang="en-US" sz="2600" dirty="0">
              <a:solidFill>
                <a:srgbClr val="3F3F39"/>
              </a:solidFill>
              <a:latin typeface="Lucida Sans" panose="020B0602030504020204" pitchFamily="34" charset="0"/>
              <a:ea typeface="Allerta"/>
              <a:cs typeface="Allerta"/>
              <a:sym typeface="Allerta"/>
            </a:endParaRPr>
          </a:p>
        </p:txBody>
      </p:sp>
      <p:sp>
        <p:nvSpPr>
          <p:cNvPr id="643" name="Shape 643"/>
          <p:cNvSpPr txBox="1">
            <a:spLocks noGrp="1"/>
          </p:cNvSpPr>
          <p:nvPr>
            <p:ph type="body" idx="1"/>
          </p:nvPr>
        </p:nvSpPr>
        <p:spPr>
          <a:xfrm>
            <a:off x="1049016" y="2075198"/>
            <a:ext cx="7842736" cy="2882658"/>
          </a:xfrm>
          <a:prstGeom prst="rect">
            <a:avLst/>
          </a:prstGeom>
          <a:noFill/>
          <a:ln>
            <a:solidFill>
              <a:srgbClr val="25A469"/>
            </a:solidFill>
          </a:ln>
        </p:spPr>
        <p:txBody>
          <a:bodyPr lIns="91425" tIns="45700" rIns="91425" bIns="45700" anchor="t" anchorCtr="0">
            <a:noAutofit/>
          </a:bodyPr>
          <a:lstStyle/>
          <a:p>
            <a:pPr marL="0" lvl="0" indent="0">
              <a:lnSpc>
                <a:spcPct val="115000"/>
              </a:lnSpc>
              <a:spcBef>
                <a:spcPts val="600"/>
              </a:spcBef>
              <a:buNone/>
            </a:pPr>
            <a:r>
              <a:rPr lang="en-US" sz="2400" dirty="0">
                <a:solidFill>
                  <a:srgbClr val="3F3F39"/>
                </a:solidFill>
                <a:latin typeface="+mj-lt"/>
              </a:rPr>
              <a:t>A grower packs 4,568 peaches.  He packs the most peaches possible, dividing them equally into 9 boxes, and then gives away the remaining peaches.</a:t>
            </a:r>
          </a:p>
          <a:p>
            <a:pPr marL="1257300" lvl="2" indent="-457200">
              <a:lnSpc>
                <a:spcPct val="115000"/>
              </a:lnSpc>
              <a:spcBef>
                <a:spcPts val="600"/>
              </a:spcBef>
              <a:buClr>
                <a:srgbClr val="3F3F39"/>
              </a:buClr>
            </a:pPr>
            <a:r>
              <a:rPr lang="en-US" sz="2400" dirty="0">
                <a:solidFill>
                  <a:srgbClr val="3F3F39"/>
                </a:solidFill>
                <a:latin typeface="+mj-lt"/>
              </a:rPr>
              <a:t>How many of the remaining peaches does he give away?</a:t>
            </a:r>
          </a:p>
          <a:p>
            <a:pPr marL="1257300" lvl="2" indent="-457200">
              <a:lnSpc>
                <a:spcPct val="115000"/>
              </a:lnSpc>
              <a:spcBef>
                <a:spcPts val="600"/>
              </a:spcBef>
              <a:buClr>
                <a:srgbClr val="3F3F39"/>
              </a:buClr>
            </a:pPr>
            <a:r>
              <a:rPr lang="en-US" sz="2400" dirty="0">
                <a:solidFill>
                  <a:srgbClr val="3F3F39"/>
                </a:solidFill>
                <a:latin typeface="+mj-lt"/>
              </a:rPr>
              <a:t>If he sells 7 boxes, how many peaches does he have left?</a:t>
            </a:r>
            <a:endParaRPr sz="2400" dirty="0">
              <a:solidFill>
                <a:srgbClr val="3F3F39"/>
              </a:solidFill>
              <a:latin typeface="+mj-lt"/>
            </a:endParaRPr>
          </a:p>
        </p:txBody>
      </p:sp>
      <p:pic>
        <p:nvPicPr>
          <p:cNvPr id="5" name="Picture 4"/>
          <p:cNvPicPr>
            <a:picLocks noChangeAspect="1"/>
          </p:cNvPicPr>
          <p:nvPr/>
        </p:nvPicPr>
        <p:blipFill>
          <a:blip r:embed="rId3"/>
          <a:stretch>
            <a:fillRect/>
          </a:stretch>
        </p:blipFill>
        <p:spPr>
          <a:xfrm>
            <a:off x="315309" y="3516527"/>
            <a:ext cx="6542691" cy="2776200"/>
          </a:xfrm>
          <a:prstGeom prst="rect">
            <a:avLst/>
          </a:prstGeom>
          <a:ln>
            <a:solidFill>
              <a:srgbClr val="25A469"/>
            </a:solidFill>
          </a:ln>
        </p:spPr>
      </p:pic>
      <p:sp>
        <p:nvSpPr>
          <p:cNvPr id="6" name="TextBox 5"/>
          <p:cNvSpPr txBox="1"/>
          <p:nvPr/>
        </p:nvSpPr>
        <p:spPr>
          <a:xfrm>
            <a:off x="7842740" y="5984950"/>
            <a:ext cx="1301260" cy="307777"/>
          </a:xfrm>
          <a:prstGeom prst="rect">
            <a:avLst/>
          </a:prstGeom>
          <a:solidFill>
            <a:srgbClr val="25A469"/>
          </a:solidFill>
        </p:spPr>
        <p:txBody>
          <a:bodyPr wrap="square" rtlCol="0">
            <a:spAutoFit/>
          </a:bodyPr>
          <a:lstStyle/>
          <a:p>
            <a:r>
              <a:rPr lang="en-US" dirty="0"/>
              <a:t>Handout p. 14</a:t>
            </a:r>
          </a:p>
        </p:txBody>
      </p:sp>
      <p:sp>
        <p:nvSpPr>
          <p:cNvPr id="7" name="TextBox 6"/>
          <p:cNvSpPr txBox="1"/>
          <p:nvPr/>
        </p:nvSpPr>
        <p:spPr>
          <a:xfrm>
            <a:off x="7689273" y="5589918"/>
            <a:ext cx="1454728" cy="307777"/>
          </a:xfrm>
          <a:prstGeom prst="rect">
            <a:avLst/>
          </a:prstGeom>
          <a:solidFill>
            <a:srgbClr val="25A469"/>
          </a:solidFill>
        </p:spPr>
        <p:txBody>
          <a:bodyPr wrap="square" rtlCol="0">
            <a:spAutoFit/>
          </a:bodyPr>
          <a:lstStyle/>
          <a:p>
            <a:r>
              <a:rPr lang="en-US" dirty="0"/>
              <a:t>IMET pp. 18-19</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r>
              <a:rPr lang="en-US" sz="2800" dirty="0">
                <a:solidFill>
                  <a:srgbClr val="3F3F39"/>
                </a:solidFill>
                <a:latin typeface="Lucida Sans" panose="020B0602030504020204" pitchFamily="34" charset="0"/>
              </a:rPr>
              <a:t>AC 1C:  </a:t>
            </a:r>
            <a:r>
              <a:rPr lang="en-US" sz="2800" dirty="0">
                <a:solidFill>
                  <a:srgbClr val="3F3F39"/>
                </a:solidFill>
                <a:latin typeface="Lucida Sans" panose="020B0602030504020204" pitchFamily="34" charset="0"/>
                <a:ea typeface="Allerta"/>
                <a:cs typeface="Allerta"/>
                <a:sym typeface="Allerta"/>
              </a:rPr>
              <a:t>Do application problems particularly stress applying the Major Work of the grade? </a:t>
            </a:r>
            <a:br>
              <a:rPr lang="en-US" dirty="0">
                <a:solidFill>
                  <a:schemeClr val="dk1"/>
                </a:solidFill>
                <a:latin typeface="Allerta"/>
                <a:ea typeface="Allerta"/>
                <a:cs typeface="Allerta"/>
                <a:sym typeface="Allerta"/>
              </a:rPr>
            </a:br>
            <a:endParaRPr lang="en-US" dirty="0"/>
          </a:p>
        </p:txBody>
      </p:sp>
      <p:pic>
        <p:nvPicPr>
          <p:cNvPr id="4" name="Picture 3"/>
          <p:cNvPicPr>
            <a:picLocks noChangeAspect="1"/>
          </p:cNvPicPr>
          <p:nvPr/>
        </p:nvPicPr>
        <p:blipFill rotWithShape="1">
          <a:blip r:embed="rId3"/>
          <a:srcRect l="4224" r="2997" b="34614"/>
          <a:stretch/>
        </p:blipFill>
        <p:spPr>
          <a:xfrm rot="10800000">
            <a:off x="1008992" y="1805934"/>
            <a:ext cx="6147945" cy="3362660"/>
          </a:xfrm>
          <a:prstGeom prst="rect">
            <a:avLst/>
          </a:prstGeom>
        </p:spPr>
      </p:pic>
      <p:pic>
        <p:nvPicPr>
          <p:cNvPr id="6" name="Picture 5"/>
          <p:cNvPicPr>
            <a:picLocks noChangeAspect="1"/>
          </p:cNvPicPr>
          <p:nvPr/>
        </p:nvPicPr>
        <p:blipFill rotWithShape="1">
          <a:blip r:embed="rId3"/>
          <a:srcRect l="18674" t="94655" r="2185" b="-388"/>
          <a:stretch/>
        </p:blipFill>
        <p:spPr>
          <a:xfrm rot="10800000">
            <a:off x="1008991" y="1391478"/>
            <a:ext cx="5943600" cy="334108"/>
          </a:xfrm>
          <a:prstGeom prst="rect">
            <a:avLst/>
          </a:prstGeom>
        </p:spPr>
      </p:pic>
      <p:sp>
        <p:nvSpPr>
          <p:cNvPr id="5" name="Shape 650"/>
          <p:cNvSpPr txBox="1">
            <a:spLocks noGrp="1"/>
          </p:cNvSpPr>
          <p:nvPr>
            <p:ph type="body" idx="1"/>
          </p:nvPr>
        </p:nvSpPr>
        <p:spPr>
          <a:xfrm>
            <a:off x="383844" y="3207864"/>
            <a:ext cx="8229600" cy="2779650"/>
          </a:xfrm>
          <a:prstGeom prst="rect">
            <a:avLst/>
          </a:prstGeom>
          <a:solidFill>
            <a:schemeClr val="lt1"/>
          </a:solidFill>
          <a:ln>
            <a:solidFill>
              <a:srgbClr val="25A469"/>
            </a:solidFill>
          </a:ln>
        </p:spPr>
        <p:txBody>
          <a:bodyPr lIns="91425" tIns="91425" rIns="91425" bIns="91425" anchor="t" anchorCtr="0">
            <a:noAutofit/>
          </a:bodyPr>
          <a:lstStyle/>
          <a:p>
            <a:pPr rtl="0">
              <a:spcBef>
                <a:spcPts val="0"/>
              </a:spcBef>
              <a:buNone/>
            </a:pPr>
            <a:r>
              <a:rPr lang="en-US" sz="2200" dirty="0">
                <a:solidFill>
                  <a:srgbClr val="3F3F39"/>
                </a:solidFill>
                <a:latin typeface="Arial" panose="020B0604020202020204" pitchFamily="34" charset="0"/>
                <a:cs typeface="Arial" panose="020B0604020202020204" pitchFamily="34" charset="0"/>
              </a:rPr>
              <a:t>1) A clown needs 275 balloons for a party he is going to, but the balloons only come in packs of 8. How many packs of balloons does he need to buy? </a:t>
            </a:r>
          </a:p>
          <a:p>
            <a:pPr rtl="0">
              <a:spcBef>
                <a:spcPts val="0"/>
              </a:spcBef>
              <a:buNone/>
            </a:pPr>
            <a:endParaRPr sz="2200" dirty="0">
              <a:solidFill>
                <a:srgbClr val="3F3F39"/>
              </a:solidFill>
              <a:latin typeface="Arial" panose="020B0604020202020204" pitchFamily="34" charset="0"/>
              <a:cs typeface="Arial" panose="020B0604020202020204" pitchFamily="34" charset="0"/>
            </a:endParaRPr>
          </a:p>
          <a:p>
            <a:pPr>
              <a:spcBef>
                <a:spcPts val="0"/>
              </a:spcBef>
              <a:buNone/>
            </a:pPr>
            <a:r>
              <a:rPr lang="en-US" sz="2200" dirty="0">
                <a:solidFill>
                  <a:srgbClr val="3F3F39"/>
                </a:solidFill>
                <a:latin typeface="Arial" panose="020B0604020202020204" pitchFamily="34" charset="0"/>
                <a:cs typeface="Arial" panose="020B0604020202020204" pitchFamily="34" charset="0"/>
              </a:rPr>
              <a:t>2) A florist splits 878 flowers into vases by putting 9 flowers in each vase. She needs more flowers to fill the last vase. How many more flowers does she need so that the last vase also has 9?</a:t>
            </a:r>
          </a:p>
        </p:txBody>
      </p:sp>
      <p:sp>
        <p:nvSpPr>
          <p:cNvPr id="7" name="TextBox 6"/>
          <p:cNvSpPr txBox="1"/>
          <p:nvPr/>
        </p:nvSpPr>
        <p:spPr>
          <a:xfrm>
            <a:off x="7825154" y="5987514"/>
            <a:ext cx="1318846" cy="307777"/>
          </a:xfrm>
          <a:prstGeom prst="rect">
            <a:avLst/>
          </a:prstGeom>
          <a:solidFill>
            <a:srgbClr val="25A469"/>
          </a:solidFill>
        </p:spPr>
        <p:txBody>
          <a:bodyPr wrap="square" rtlCol="0">
            <a:spAutoFit/>
          </a:bodyPr>
          <a:lstStyle/>
          <a:p>
            <a:r>
              <a:rPr lang="en-US" dirty="0"/>
              <a:t>Handout p. 15</a:t>
            </a:r>
          </a:p>
        </p:txBody>
      </p:sp>
      <p:sp>
        <p:nvSpPr>
          <p:cNvPr id="9" name="TextBox 8"/>
          <p:cNvSpPr txBox="1"/>
          <p:nvPr/>
        </p:nvSpPr>
        <p:spPr>
          <a:xfrm>
            <a:off x="7689273" y="5631483"/>
            <a:ext cx="1454728" cy="307777"/>
          </a:xfrm>
          <a:prstGeom prst="rect">
            <a:avLst/>
          </a:prstGeom>
          <a:solidFill>
            <a:srgbClr val="25A469"/>
          </a:solidFill>
        </p:spPr>
        <p:txBody>
          <a:bodyPr wrap="square" rtlCol="0">
            <a:spAutoFit/>
          </a:bodyPr>
          <a:lstStyle/>
          <a:p>
            <a:r>
              <a:rPr lang="en-US" dirty="0"/>
              <a:t>IMET pp. 18-19</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Goals</a:t>
            </a:r>
          </a:p>
        </p:txBody>
      </p:sp>
      <p:sp>
        <p:nvSpPr>
          <p:cNvPr id="468" name="Shape 46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lvl="0"/>
            <a:r>
              <a:rPr lang="en-US" sz="2400" dirty="0">
                <a:solidFill>
                  <a:srgbClr val="3F3F39"/>
                </a:solidFill>
                <a:latin typeface="Lucida Sans" panose="020B0602030504020204" pitchFamily="34" charset="0"/>
              </a:rPr>
              <a:t>Understand how aligned materials embody the shifts inherent in the Common Core State Standards</a:t>
            </a:r>
          </a:p>
          <a:p>
            <a:pPr marL="152400" lvl="0" indent="0">
              <a:buNone/>
            </a:pPr>
            <a:endParaRPr lang="en-US" sz="2400" dirty="0">
              <a:solidFill>
                <a:srgbClr val="3F3F39"/>
              </a:solidFill>
              <a:latin typeface="Lucida Sans" panose="020B0602030504020204" pitchFamily="34" charset="0"/>
            </a:endParaRPr>
          </a:p>
          <a:p>
            <a:pPr lvl="0"/>
            <a:r>
              <a:rPr lang="en-US" sz="2400" dirty="0">
                <a:solidFill>
                  <a:srgbClr val="3F3F39"/>
                </a:solidFill>
                <a:latin typeface="Lucida Sans" panose="020B0602030504020204" pitchFamily="34" charset="0"/>
              </a:rPr>
              <a:t>Understand the precise meaning of each metric of the IMET</a:t>
            </a:r>
          </a:p>
          <a:p>
            <a:pPr marL="152400" lvl="0" indent="0">
              <a:buNone/>
            </a:pPr>
            <a:endParaRPr lang="en-US" sz="2400" dirty="0">
              <a:solidFill>
                <a:srgbClr val="3F3F39"/>
              </a:solidFill>
              <a:latin typeface="Lucida Sans" panose="020B0602030504020204" pitchFamily="34" charset="0"/>
            </a:endParaRPr>
          </a:p>
          <a:p>
            <a:pPr lvl="0"/>
            <a:r>
              <a:rPr lang="en-US" sz="2400" dirty="0">
                <a:solidFill>
                  <a:srgbClr val="3F3F39"/>
                </a:solidFill>
                <a:latin typeface="Lucida Sans" panose="020B0602030504020204" pitchFamily="34" charset="0"/>
              </a:rPr>
              <a:t>Recognize examples and non-examples related to each metric of Alignment Criterion 1</a:t>
            </a:r>
          </a:p>
          <a:p>
            <a:pPr lvl="0">
              <a:buClr>
                <a:srgbClr val="3F3F39"/>
              </a:buClr>
              <a:buSzPct val="100000"/>
            </a:pPr>
            <a:endParaRPr sz="2400" dirty="0">
              <a:solidFill>
                <a:srgbClr val="3F3F39"/>
              </a:solidFill>
              <a:latin typeface="Lucida Sans" panose="020B0602030504020204" pitchFamily="34" charset="0"/>
              <a:ea typeface="Allerta"/>
              <a:cs typeface="Allerta"/>
              <a:sym typeface="Allerta"/>
            </a:endParaRPr>
          </a:p>
          <a:p>
            <a:pPr marL="342900" marR="0" lvl="0" indent="-190500" algn="l" rtl="0">
              <a:spcBef>
                <a:spcPts val="1680"/>
              </a:spcBef>
              <a:buClr>
                <a:srgbClr val="3F3F39"/>
              </a:buClr>
              <a:buFont typeface="Arial"/>
              <a:buNone/>
            </a:pPr>
            <a:endParaRPr dirty="0">
              <a:solidFill>
                <a:srgbClr val="3F3F39"/>
              </a:solidFill>
              <a:latin typeface="Lucida Sans" panose="020B0602030504020204" pitchFamily="34" charset="0"/>
              <a:ea typeface="Allerta"/>
              <a:cs typeface="Allerta"/>
              <a:sym typeface="Allerta"/>
            </a:endParaRPr>
          </a:p>
          <a:p>
            <a:pPr marL="342900" marR="0" lvl="0" indent="-190500" algn="l" rtl="0">
              <a:spcBef>
                <a:spcPts val="480"/>
              </a:spcBef>
              <a:buClr>
                <a:srgbClr val="3F3F39"/>
              </a:buClr>
              <a:buFont typeface="Arial"/>
              <a:buNone/>
            </a:pPr>
            <a:endParaRPr b="0" i="0" u="none" strike="noStrike" cap="none" baseline="0" dirty="0">
              <a:solidFill>
                <a:srgbClr val="3F3F39"/>
              </a:solidFill>
              <a:latin typeface="Lucida Sans" panose="020B0602030504020204" pitchFamily="34" charset="0"/>
              <a:ea typeface="Allerta"/>
              <a:cs typeface="Allerta"/>
              <a:sym typeface="Allerta"/>
            </a:endParaRPr>
          </a:p>
        </p:txBody>
      </p:sp>
    </p:spTree>
    <p:extLst>
      <p:ext uri="{BB962C8B-B14F-4D97-AF65-F5344CB8AC3E}">
        <p14:creationId xmlns:p14="http://schemas.microsoft.com/office/powerpoint/2010/main" val="963382902"/>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354169" y="905501"/>
            <a:ext cx="8229600" cy="1143000"/>
          </a:xfrm>
          <a:prstGeom prst="rect">
            <a:avLst/>
          </a:prstGeom>
        </p:spPr>
        <p:txBody>
          <a:bodyPr lIns="91425" tIns="91425" rIns="91425" bIns="91425" anchor="ctr" anchorCtr="0">
            <a:noAutofit/>
          </a:bodyPr>
          <a:lstStyle/>
          <a:p>
            <a:pPr lvl="1">
              <a:buClr>
                <a:schemeClr val="dk1"/>
              </a:buClr>
            </a:pPr>
            <a:r>
              <a:rPr lang="en-US" sz="2300" dirty="0">
                <a:solidFill>
                  <a:schemeClr val="tx1"/>
                </a:solidFill>
                <a:latin typeface="Lucida Sans" panose="020B0602030504020204" pitchFamily="34" charset="0"/>
              </a:rPr>
              <a:t>AC 1C:  </a:t>
            </a:r>
            <a:r>
              <a:rPr lang="en-US" sz="2300" dirty="0">
                <a:solidFill>
                  <a:srgbClr val="3F3F39"/>
                </a:solidFill>
                <a:latin typeface="Lucida Sans" panose="020B0602030504020204" pitchFamily="34" charset="0"/>
                <a:ea typeface="Allerta"/>
                <a:cs typeface="Allerta"/>
                <a:sym typeface="Allerta"/>
              </a:rPr>
              <a:t>Does modeling build slowly across K–8, with applications that are relatively simple in earlier grades and when students are encountering new content? In grades 6–8, do the problems begin to provide opportunities for students to make their own assumptions or simplifications in order to model a situation mathematically?</a:t>
            </a:r>
            <a:br>
              <a:rPr lang="en-US" sz="2200" dirty="0">
                <a:solidFill>
                  <a:srgbClr val="3F3F39"/>
                </a:solidFill>
                <a:latin typeface="Lucida Sans" panose="020B0602030504020204" pitchFamily="34" charset="0"/>
                <a:ea typeface="Allerta"/>
                <a:cs typeface="Allerta"/>
                <a:sym typeface="Allerta"/>
              </a:rPr>
            </a:br>
            <a:endParaRPr lang="en-US" sz="2200" dirty="0">
              <a:solidFill>
                <a:srgbClr val="3F3F39"/>
              </a:solidFill>
              <a:latin typeface="Lucida Sans" panose="020B0602030504020204" pitchFamily="34" charset="0"/>
            </a:endParaRPr>
          </a:p>
        </p:txBody>
      </p:sp>
      <p:sp>
        <p:nvSpPr>
          <p:cNvPr id="664" name="Shape 664"/>
          <p:cNvSpPr txBox="1">
            <a:spLocks noGrp="1"/>
          </p:cNvSpPr>
          <p:nvPr>
            <p:ph type="body" idx="1"/>
          </p:nvPr>
        </p:nvSpPr>
        <p:spPr>
          <a:xfrm>
            <a:off x="220716" y="2578598"/>
            <a:ext cx="7945821" cy="3714130"/>
          </a:xfrm>
          <a:prstGeom prst="rect">
            <a:avLst/>
          </a:prstGeom>
          <a:ln>
            <a:solidFill>
              <a:srgbClr val="25A469"/>
            </a:solidFill>
          </a:ln>
        </p:spPr>
        <p:txBody>
          <a:bodyPr lIns="91425" tIns="91425" rIns="91425" bIns="91425" anchor="t" anchorCtr="0">
            <a:noAutofit/>
          </a:bodyPr>
          <a:lstStyle/>
          <a:p>
            <a:pPr>
              <a:buNone/>
            </a:pPr>
            <a:r>
              <a:rPr lang="en-US" sz="1600" dirty="0">
                <a:solidFill>
                  <a:srgbClr val="25A469"/>
                </a:solidFill>
                <a:latin typeface="+mj-lt"/>
              </a:rPr>
              <a:t>2.OA.A.1</a:t>
            </a:r>
          </a:p>
          <a:p>
            <a:pPr>
              <a:buNone/>
            </a:pPr>
            <a:r>
              <a:rPr lang="en-US" sz="1600" dirty="0">
                <a:solidFill>
                  <a:srgbClr val="3F3F39"/>
                </a:solidFill>
                <a:latin typeface="+mj-lt"/>
              </a:rPr>
              <a:t>A pencil costs 59 cents, and a sticker costs 20 cents less. How much do a pencil and a sticker cost together?</a:t>
            </a:r>
          </a:p>
          <a:p>
            <a:pPr>
              <a:buNone/>
            </a:pPr>
            <a:endParaRPr lang="en-US" sz="1050" dirty="0">
              <a:solidFill>
                <a:srgbClr val="25A469"/>
              </a:solidFill>
              <a:latin typeface="+mj-lt"/>
            </a:endParaRPr>
          </a:p>
          <a:p>
            <a:pPr>
              <a:buNone/>
            </a:pPr>
            <a:r>
              <a:rPr lang="en-US" sz="1600" dirty="0">
                <a:solidFill>
                  <a:srgbClr val="25A469"/>
                </a:solidFill>
                <a:latin typeface="+mj-lt"/>
              </a:rPr>
              <a:t>7.EE.B.4</a:t>
            </a:r>
          </a:p>
          <a:p>
            <a:pPr marL="152400" indent="0">
              <a:buNone/>
            </a:pPr>
            <a:r>
              <a:rPr lang="en-US" sz="1600" dirty="0"/>
              <a:t>Shelbi is running in a </a:t>
            </a:r>
            <a:r>
              <a:rPr lang="en-US" sz="1600" u="sng" dirty="0">
                <a:hlinkClick r:id="rId3"/>
              </a:rPr>
              <a:t>half marathon</a:t>
            </a:r>
            <a:r>
              <a:rPr lang="en-US" sz="1600" dirty="0"/>
              <a:t> today. About ½ hour before the race, she parks her car in a garage about ¼ mile from the starting line. The prices for parking are shown in the following table:</a:t>
            </a:r>
          </a:p>
          <a:p>
            <a:pPr marL="152400" indent="0">
              <a:buNone/>
            </a:pPr>
            <a:endParaRPr lang="en-US" dirty="0"/>
          </a:p>
          <a:p>
            <a:pPr marL="152400" indent="0">
              <a:buNone/>
            </a:pPr>
            <a:endParaRPr lang="en-US" dirty="0"/>
          </a:p>
          <a:p>
            <a:pPr marL="152400" indent="0">
              <a:buNone/>
            </a:pPr>
            <a:endParaRPr lang="en-US" dirty="0"/>
          </a:p>
          <a:p>
            <a:pPr marL="152400" indent="0">
              <a:buNone/>
            </a:pPr>
            <a:endParaRPr lang="en-US" dirty="0"/>
          </a:p>
          <a:p>
            <a:pPr marL="152400" indent="0">
              <a:buNone/>
            </a:pPr>
            <a:endParaRPr lang="en-US" dirty="0"/>
          </a:p>
          <a:p>
            <a:pPr marL="152400" indent="0">
              <a:buNone/>
            </a:pPr>
            <a:r>
              <a:rPr lang="en-US" sz="1600" dirty="0"/>
              <a:t>As she is running, she remembers that she only has $13. What is the slowest pace Shelbi can run, in minutes per mile, and still pay less than $13 for parking? Explain your answer. State any assumptions you made.</a:t>
            </a:r>
            <a:br>
              <a:rPr lang="en-US" dirty="0">
                <a:solidFill>
                  <a:srgbClr val="3F3F39"/>
                </a:solidFill>
                <a:latin typeface="Lucida Sans" panose="020B0602030504020204" pitchFamily="34" charset="0"/>
              </a:rPr>
            </a:br>
            <a:endParaRPr dirty="0">
              <a:solidFill>
                <a:srgbClr val="3F3F39"/>
              </a:solidFill>
              <a:latin typeface="Lucida Sans" panose="020B0602030504020204" pitchFamily="34" charset="0"/>
            </a:endParaRPr>
          </a:p>
        </p:txBody>
      </p:sp>
      <p:sp>
        <p:nvSpPr>
          <p:cNvPr id="4" name="TextBox 3"/>
          <p:cNvSpPr txBox="1"/>
          <p:nvPr/>
        </p:nvSpPr>
        <p:spPr>
          <a:xfrm>
            <a:off x="7753350" y="5984950"/>
            <a:ext cx="1390650" cy="307777"/>
          </a:xfrm>
          <a:prstGeom prst="rect">
            <a:avLst/>
          </a:prstGeom>
          <a:solidFill>
            <a:srgbClr val="25A469"/>
          </a:solidFill>
        </p:spPr>
        <p:txBody>
          <a:bodyPr wrap="square" rtlCol="0">
            <a:spAutoFit/>
          </a:bodyPr>
          <a:lstStyle/>
          <a:p>
            <a:r>
              <a:rPr lang="en-US" dirty="0"/>
              <a:t>Handout p.  16</a:t>
            </a:r>
          </a:p>
        </p:txBody>
      </p:sp>
      <p:graphicFrame>
        <p:nvGraphicFramePr>
          <p:cNvPr id="6" name="Table 5"/>
          <p:cNvGraphicFramePr>
            <a:graphicFrameLocks noGrp="1"/>
          </p:cNvGraphicFramePr>
          <p:nvPr>
            <p:extLst>
              <p:ext uri="{D42A27DB-BD31-4B8C-83A1-F6EECF244321}">
                <p14:modId xmlns:p14="http://schemas.microsoft.com/office/powerpoint/2010/main" val="4054438815"/>
              </p:ext>
            </p:extLst>
          </p:nvPr>
        </p:nvGraphicFramePr>
        <p:xfrm>
          <a:off x="3343275" y="4298732"/>
          <a:ext cx="3553153" cy="1219200"/>
        </p:xfrm>
        <a:graphic>
          <a:graphicData uri="http://schemas.openxmlformats.org/drawingml/2006/table">
            <a:tbl>
              <a:tblPr/>
              <a:tblGrid>
                <a:gridCol w="2892102">
                  <a:extLst>
                    <a:ext uri="{9D8B030D-6E8A-4147-A177-3AD203B41FA5}">
                      <a16:colId xmlns:a16="http://schemas.microsoft.com/office/drawing/2014/main" val="20000"/>
                    </a:ext>
                  </a:extLst>
                </a:gridCol>
                <a:gridCol w="661051">
                  <a:extLst>
                    <a:ext uri="{9D8B030D-6E8A-4147-A177-3AD203B41FA5}">
                      <a16:colId xmlns:a16="http://schemas.microsoft.com/office/drawing/2014/main" val="20001"/>
                    </a:ext>
                  </a:extLst>
                </a:gridCol>
              </a:tblGrid>
              <a:tr h="261587">
                <a:tc>
                  <a:txBody>
                    <a:bodyPr/>
                    <a:lstStyle/>
                    <a:p>
                      <a:pPr rtl="0" fontAlgn="t">
                        <a:spcBef>
                          <a:spcPts val="0"/>
                        </a:spcBef>
                        <a:spcAft>
                          <a:spcPts val="750"/>
                        </a:spcAft>
                      </a:pPr>
                      <a:r>
                        <a:rPr lang="en-US" b="0" i="0" u="none" strike="noStrike" dirty="0">
                          <a:solidFill>
                            <a:srgbClr val="000000"/>
                          </a:solidFill>
                          <a:effectLst/>
                          <a:latin typeface="Times New Roman" panose="02020603050405020304" pitchFamily="18" charset="0"/>
                        </a:rPr>
                        <a:t>Less than 1 hour</a:t>
                      </a:r>
                      <a:endParaRPr lang="en-US" dirty="0">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750"/>
                        </a:spcAft>
                      </a:pPr>
                      <a:r>
                        <a:rPr lang="en-US" b="0" i="0" u="none" strike="noStrike">
                          <a:solidFill>
                            <a:srgbClr val="000000"/>
                          </a:solidFill>
                          <a:effectLst/>
                          <a:latin typeface="Times New Roman" panose="02020603050405020304" pitchFamily="18" charset="0"/>
                        </a:rPr>
                        <a:t>$8</a:t>
                      </a:r>
                      <a:endParaRPr lang="en-US">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1587">
                <a:tc>
                  <a:txBody>
                    <a:bodyPr/>
                    <a:lstStyle/>
                    <a:p>
                      <a:pPr rtl="0" fontAlgn="t">
                        <a:spcBef>
                          <a:spcPts val="0"/>
                        </a:spcBef>
                        <a:spcAft>
                          <a:spcPts val="750"/>
                        </a:spcAft>
                      </a:pPr>
                      <a:r>
                        <a:rPr lang="en-US" b="0" i="0" u="none" strike="noStrike">
                          <a:solidFill>
                            <a:srgbClr val="000000"/>
                          </a:solidFill>
                          <a:effectLst/>
                          <a:latin typeface="Times New Roman" panose="02020603050405020304" pitchFamily="18" charset="0"/>
                        </a:rPr>
                        <a:t>1 hour to less than 2 hours</a:t>
                      </a:r>
                      <a:endParaRPr lang="en-US">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750"/>
                        </a:spcAft>
                      </a:pPr>
                      <a:r>
                        <a:rPr lang="en-US" b="0" i="0" u="none" strike="noStrike">
                          <a:solidFill>
                            <a:srgbClr val="000000"/>
                          </a:solidFill>
                          <a:effectLst/>
                          <a:latin typeface="Times New Roman" panose="02020603050405020304" pitchFamily="18" charset="0"/>
                        </a:rPr>
                        <a:t>$12</a:t>
                      </a:r>
                      <a:endParaRPr lang="en-US">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1587">
                <a:tc>
                  <a:txBody>
                    <a:bodyPr/>
                    <a:lstStyle/>
                    <a:p>
                      <a:pPr rtl="0" fontAlgn="t">
                        <a:spcBef>
                          <a:spcPts val="0"/>
                        </a:spcBef>
                        <a:spcAft>
                          <a:spcPts val="750"/>
                        </a:spcAft>
                      </a:pPr>
                      <a:r>
                        <a:rPr lang="en-US" b="0" i="0" u="none" strike="noStrike">
                          <a:solidFill>
                            <a:srgbClr val="000000"/>
                          </a:solidFill>
                          <a:effectLst/>
                          <a:latin typeface="Times New Roman" panose="02020603050405020304" pitchFamily="18" charset="0"/>
                        </a:rPr>
                        <a:t>2 hours to less than 3 hours</a:t>
                      </a:r>
                      <a:endParaRPr lang="en-US">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750"/>
                        </a:spcAft>
                      </a:pPr>
                      <a:r>
                        <a:rPr lang="en-US" b="0" i="0" u="none" strike="noStrike" dirty="0">
                          <a:solidFill>
                            <a:srgbClr val="000000"/>
                          </a:solidFill>
                          <a:effectLst/>
                          <a:latin typeface="Times New Roman" panose="02020603050405020304" pitchFamily="18" charset="0"/>
                        </a:rPr>
                        <a:t>$15</a:t>
                      </a:r>
                      <a:endParaRPr lang="en-US" dirty="0">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1678">
                <a:tc>
                  <a:txBody>
                    <a:bodyPr/>
                    <a:lstStyle/>
                    <a:p>
                      <a:pPr rtl="0" fontAlgn="t">
                        <a:spcBef>
                          <a:spcPts val="0"/>
                        </a:spcBef>
                        <a:spcAft>
                          <a:spcPts val="750"/>
                        </a:spcAft>
                      </a:pPr>
                      <a:r>
                        <a:rPr lang="en-US" b="0" i="0" u="none" strike="noStrike">
                          <a:solidFill>
                            <a:srgbClr val="000000"/>
                          </a:solidFill>
                          <a:effectLst/>
                          <a:latin typeface="Times New Roman" panose="02020603050405020304" pitchFamily="18" charset="0"/>
                        </a:rPr>
                        <a:t>3 hours or more</a:t>
                      </a:r>
                      <a:endParaRPr lang="en-US">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750"/>
                        </a:spcAft>
                      </a:pPr>
                      <a:r>
                        <a:rPr lang="en-US" b="0" i="0" u="none" strike="noStrike" dirty="0">
                          <a:solidFill>
                            <a:srgbClr val="000000"/>
                          </a:solidFill>
                          <a:effectLst/>
                          <a:latin typeface="Times New Roman" panose="02020603050405020304" pitchFamily="18" charset="0"/>
                        </a:rPr>
                        <a:t>$18</a:t>
                      </a:r>
                      <a:endParaRPr lang="en-US" dirty="0">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Rectangle 2"/>
          <p:cNvSpPr>
            <a:spLocks noChangeArrowheads="1"/>
          </p:cNvSpPr>
          <p:nvPr/>
        </p:nvSpPr>
        <p:spPr bwMode="auto">
          <a:xfrm>
            <a:off x="3343275" y="3040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p:cNvSpPr txBox="1"/>
          <p:nvPr/>
        </p:nvSpPr>
        <p:spPr>
          <a:xfrm>
            <a:off x="7689273" y="5589918"/>
            <a:ext cx="1454728" cy="307777"/>
          </a:xfrm>
          <a:prstGeom prst="rect">
            <a:avLst/>
          </a:prstGeom>
          <a:solidFill>
            <a:srgbClr val="25A469"/>
          </a:solidFill>
        </p:spPr>
        <p:txBody>
          <a:bodyPr wrap="square" rtlCol="0">
            <a:spAutoFit/>
          </a:bodyPr>
          <a:lstStyle/>
          <a:p>
            <a:r>
              <a:rPr lang="en-US" dirty="0"/>
              <a:t>IMET pp. 18-19</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2800" dirty="0">
                <a:solidFill>
                  <a:srgbClr val="3F3F39"/>
                </a:solidFill>
                <a:latin typeface="Lucida Sans" panose="020B0602030504020204" pitchFamily="34" charset="0"/>
                <a:ea typeface="Allerta"/>
                <a:cs typeface="Allerta"/>
              </a:rPr>
              <a:t>AC Metric 1C: Review a Full Lesson</a:t>
            </a:r>
          </a:p>
        </p:txBody>
      </p:sp>
      <p:sp>
        <p:nvSpPr>
          <p:cNvPr id="628" name="Shape 62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a:spcBef>
                <a:spcPts val="0"/>
              </a:spcBef>
              <a:buFont typeface="Arial" panose="020B0604020202020204" pitchFamily="34" charset="0"/>
              <a:buChar char="•"/>
            </a:pPr>
            <a:r>
              <a:rPr lang="en-US" sz="2400" dirty="0">
                <a:solidFill>
                  <a:srgbClr val="3F3F39"/>
                </a:solidFill>
                <a:latin typeface="Lucida Sans" panose="020B0602030504020204" pitchFamily="34" charset="0"/>
              </a:rPr>
              <a:t>Review the grade 4 lesson on pp. 17-20 of your handout.</a:t>
            </a:r>
          </a:p>
          <a:p>
            <a:pPr>
              <a:spcBef>
                <a:spcPts val="0"/>
              </a:spcBef>
              <a:buFont typeface="Arial" panose="020B0604020202020204" pitchFamily="34" charset="0"/>
              <a:buChar char="•"/>
            </a:pPr>
            <a:r>
              <a:rPr lang="en-US" sz="2400" dirty="0">
                <a:solidFill>
                  <a:srgbClr val="3F3F39"/>
                </a:solidFill>
                <a:latin typeface="Lucida Sans" panose="020B0602030504020204" pitchFamily="34" charset="0"/>
              </a:rPr>
              <a:t>Note evidence for each question associated with AC Metric 1C on p. 19 of your IMET. </a:t>
            </a:r>
          </a:p>
          <a:p>
            <a:pPr marL="152400" indent="0">
              <a:spcBef>
                <a:spcPts val="0"/>
              </a:spcBef>
              <a:buNone/>
            </a:pPr>
            <a:endParaRPr lang="en-US" sz="2400" dirty="0">
              <a:solidFill>
                <a:srgbClr val="3F3F39"/>
              </a:solidFill>
              <a:latin typeface="Lucida Sans" panose="020B0602030504020204" pitchFamily="34" charset="0"/>
            </a:endParaRPr>
          </a:p>
          <a:p>
            <a:pPr>
              <a:spcBef>
                <a:spcPts val="0"/>
              </a:spcBef>
              <a:buFont typeface="Arial" panose="020B0604020202020204" pitchFamily="34" charset="0"/>
              <a:buChar char="•"/>
            </a:pPr>
            <a:r>
              <a:rPr lang="en-US" sz="2400" dirty="0">
                <a:solidFill>
                  <a:srgbClr val="3F3F39"/>
                </a:solidFill>
                <a:latin typeface="Lucida Sans" panose="020B0602030504020204" pitchFamily="34" charset="0"/>
              </a:rPr>
              <a:t>Discuss:</a:t>
            </a:r>
          </a:p>
          <a:p>
            <a:pPr lvl="1">
              <a:buFont typeface="Calibri" panose="020F0502020204030204" pitchFamily="34" charset="0"/>
              <a:buChar char="-"/>
            </a:pPr>
            <a:r>
              <a:rPr lang="en-US" sz="2400" dirty="0">
                <a:solidFill>
                  <a:srgbClr val="3F3F39"/>
                </a:solidFill>
                <a:latin typeface="Lucida Sans" panose="020B0602030504020204" pitchFamily="34" charset="0"/>
              </a:rPr>
              <a:t>Gut check:  Would these materials meet, partially meet, or not meet AC 1C?  What is your evidence?</a:t>
            </a:r>
          </a:p>
          <a:p>
            <a:pPr lvl="1">
              <a:buFont typeface="Calibri" panose="020F0502020204030204" pitchFamily="34" charset="0"/>
              <a:buChar char="-"/>
            </a:pPr>
            <a:r>
              <a:rPr lang="en-US" sz="2400" dirty="0">
                <a:solidFill>
                  <a:srgbClr val="3F3F39"/>
                </a:solidFill>
                <a:latin typeface="Lucida Sans" panose="020B0602030504020204" pitchFamily="34" charset="0"/>
              </a:rPr>
              <a:t>What other things would you want to look at in these materials to determine your rating?</a:t>
            </a:r>
          </a:p>
        </p:txBody>
      </p:sp>
    </p:spTree>
    <p:extLst>
      <p:ext uri="{BB962C8B-B14F-4D97-AF65-F5344CB8AC3E}">
        <p14:creationId xmlns:p14="http://schemas.microsoft.com/office/powerpoint/2010/main" val="484115342"/>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2175" y="6003345"/>
            <a:ext cx="1081825" cy="307777"/>
          </a:xfrm>
          <a:prstGeom prst="rect">
            <a:avLst/>
          </a:prstGeom>
          <a:solidFill>
            <a:srgbClr val="25A469"/>
          </a:solidFill>
        </p:spPr>
        <p:txBody>
          <a:bodyPr wrap="square" rtlCol="0">
            <a:spAutoFit/>
          </a:bodyPr>
          <a:lstStyle/>
          <a:p>
            <a:r>
              <a:rPr lang="en-US" dirty="0"/>
              <a:t>IMET p. 24</a:t>
            </a:r>
          </a:p>
        </p:txBody>
      </p:sp>
      <p:pic>
        <p:nvPicPr>
          <p:cNvPr id="2" name="Picture 1"/>
          <p:cNvPicPr>
            <a:picLocks noChangeAspect="1"/>
          </p:cNvPicPr>
          <p:nvPr/>
        </p:nvPicPr>
        <p:blipFill rotWithShape="1">
          <a:blip r:embed="rId3"/>
          <a:srcRect l="13583" t="13162" r="28597" b="8239"/>
          <a:stretch/>
        </p:blipFill>
        <p:spPr>
          <a:xfrm>
            <a:off x="939767" y="559884"/>
            <a:ext cx="7122408" cy="5443461"/>
          </a:xfrm>
          <a:prstGeom prst="rect">
            <a:avLst/>
          </a:prstGeom>
          <a:ln>
            <a:solidFill>
              <a:srgbClr val="25A469"/>
            </a:solidFill>
          </a:ln>
        </p:spPr>
      </p:pic>
    </p:spTree>
    <p:extLst>
      <p:ext uri="{BB962C8B-B14F-4D97-AF65-F5344CB8AC3E}">
        <p14:creationId xmlns:p14="http://schemas.microsoft.com/office/powerpoint/2010/main" val="3873777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title"/>
          </p:nvPr>
        </p:nvSpPr>
        <p:spPr>
          <a:xfrm>
            <a:off x="216567" y="2829677"/>
            <a:ext cx="8620500" cy="868499"/>
          </a:xfrm>
          <a:prstGeom prst="rect">
            <a:avLst/>
          </a:prstGeom>
        </p:spPr>
        <p:txBody>
          <a:bodyPr lIns="91425" tIns="91425" rIns="91425" bIns="91425" anchor="ctr" anchorCtr="0">
            <a:noAutofit/>
          </a:bodyPr>
          <a:lstStyle/>
          <a:p>
            <a:pPr lvl="0" rtl="0">
              <a:spcBef>
                <a:spcPts val="0"/>
              </a:spcBef>
              <a:buNone/>
            </a:pPr>
            <a:r>
              <a:rPr lang="en-US" sz="2800" dirty="0">
                <a:latin typeface="Lucida Sans" panose="020B0602030504020204" pitchFamily="34" charset="0"/>
              </a:rPr>
              <a:t>Wrapping Up</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sz="2800">
                <a:solidFill>
                  <a:srgbClr val="3F3F39"/>
                </a:solidFill>
                <a:latin typeface="Lucida Sans" panose="020B0602030504020204" pitchFamily="34" charset="0"/>
              </a:rPr>
              <a:t>Alignment Criterion 1 </a:t>
            </a:r>
            <a:r>
              <a:rPr lang="en-US" sz="2800" dirty="0">
                <a:solidFill>
                  <a:srgbClr val="3F3F39"/>
                </a:solidFill>
                <a:latin typeface="Lucida Sans" panose="020B0602030504020204" pitchFamily="34" charset="0"/>
              </a:rPr>
              <a:t>and Metrics</a:t>
            </a:r>
          </a:p>
        </p:txBody>
      </p:sp>
      <p:sp>
        <p:nvSpPr>
          <p:cNvPr id="684" name="Shape 68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spcBef>
                <a:spcPts val="0"/>
              </a:spcBef>
              <a:buNone/>
            </a:pPr>
            <a:r>
              <a:rPr lang="en-US" sz="2400" dirty="0">
                <a:solidFill>
                  <a:srgbClr val="3F3F39"/>
                </a:solidFill>
                <a:latin typeface="Lucida Sans" panose="020B0602030504020204" pitchFamily="34" charset="0"/>
              </a:rPr>
              <a:t>AC #1: Balance and Rigor</a:t>
            </a:r>
          </a:p>
          <a:p>
            <a:r>
              <a:rPr lang="en-US" sz="2400" dirty="0">
                <a:solidFill>
                  <a:srgbClr val="3F3F39"/>
                </a:solidFill>
                <a:latin typeface="Lucida Sans" panose="020B0602030504020204" pitchFamily="34" charset="0"/>
                <a:ea typeface="Allerta"/>
                <a:cs typeface="Allerta"/>
              </a:rPr>
              <a:t>1A: Conceptual Understanding</a:t>
            </a:r>
          </a:p>
          <a:p>
            <a:r>
              <a:rPr lang="en-US" sz="2400" dirty="0">
                <a:solidFill>
                  <a:srgbClr val="3F3F39"/>
                </a:solidFill>
                <a:latin typeface="Lucida Sans" panose="020B0602030504020204" pitchFamily="34" charset="0"/>
                <a:ea typeface="Allerta"/>
                <a:cs typeface="Allerta"/>
              </a:rPr>
              <a:t>1B: Procedural Skill and Fluency</a:t>
            </a:r>
          </a:p>
          <a:p>
            <a:r>
              <a:rPr lang="en-US" sz="2400" dirty="0">
                <a:solidFill>
                  <a:srgbClr val="3F3F39"/>
                </a:solidFill>
                <a:latin typeface="Lucida Sans" panose="020B0602030504020204" pitchFamily="34" charset="0"/>
                <a:ea typeface="Allerta"/>
                <a:cs typeface="Allerta"/>
              </a:rPr>
              <a:t>1C: Application</a:t>
            </a:r>
          </a:p>
          <a:p>
            <a:pPr marL="0" lvl="0" indent="0" rtl="0">
              <a:spcBef>
                <a:spcPts val="0"/>
              </a:spcBef>
              <a:buNone/>
            </a:pPr>
            <a:endParaRPr sz="2400" dirty="0">
              <a:solidFill>
                <a:srgbClr val="3F3F39"/>
              </a:solidFill>
              <a:latin typeface="Lucida Sans" panose="020B0602030504020204" pitchFamily="34" charset="0"/>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Essential Questions -- Discuss </a:t>
            </a:r>
          </a:p>
        </p:txBody>
      </p:sp>
      <p:sp>
        <p:nvSpPr>
          <p:cNvPr id="691" name="Shape 69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lvl="0"/>
            <a:r>
              <a:rPr lang="en-US" sz="2400" dirty="0">
                <a:solidFill>
                  <a:srgbClr val="3F3F39"/>
                </a:solidFill>
                <a:latin typeface="Lucida Sans" panose="020B0602030504020204" pitchFamily="34" charset="0"/>
              </a:rPr>
              <a:t>How does the </a:t>
            </a:r>
            <a:r>
              <a:rPr lang="en-US" sz="2400" b="1" dirty="0">
                <a:solidFill>
                  <a:srgbClr val="3F3F39"/>
                </a:solidFill>
                <a:latin typeface="Lucida Sans" panose="020B0602030504020204" pitchFamily="34" charset="0"/>
              </a:rPr>
              <a:t>Instructional Materials Evaluation Tool (IMET) </a:t>
            </a:r>
            <a:r>
              <a:rPr lang="en-US" sz="2400" dirty="0">
                <a:solidFill>
                  <a:srgbClr val="3F3F39"/>
                </a:solidFill>
                <a:latin typeface="Lucida Sans" panose="020B0602030504020204" pitchFamily="34" charset="0"/>
              </a:rPr>
              <a:t>reflect the major features of the Standards and the Shifts?</a:t>
            </a:r>
          </a:p>
          <a:p>
            <a:pPr marL="152400" lvl="0" indent="0">
              <a:buNone/>
            </a:pPr>
            <a:endParaRPr lang="en-US" sz="2400" dirty="0">
              <a:solidFill>
                <a:srgbClr val="3F3F39"/>
              </a:solidFill>
              <a:latin typeface="Lucida Sans" panose="020B0602030504020204" pitchFamily="34" charset="0"/>
            </a:endParaRPr>
          </a:p>
          <a:p>
            <a:pPr lvl="0"/>
            <a:r>
              <a:rPr lang="en-US" sz="2400" dirty="0">
                <a:solidFill>
                  <a:srgbClr val="3F3F39"/>
                </a:solidFill>
                <a:latin typeface="Lucida Sans" panose="020B0602030504020204" pitchFamily="34" charset="0"/>
              </a:rPr>
              <a:t>What understandings support high-quality, accurate application of the IMET metrics?</a:t>
            </a:r>
          </a:p>
          <a:p>
            <a:pPr marL="0" marR="0" lvl="0" indent="0" algn="l" rtl="0">
              <a:spcBef>
                <a:spcPts val="1680"/>
              </a:spcBef>
              <a:spcAft>
                <a:spcPts val="0"/>
              </a:spcAft>
              <a:buNone/>
            </a:pPr>
            <a:endParaRPr sz="2400" dirty="0">
              <a:solidFill>
                <a:srgbClr val="3F3F39"/>
              </a:solidFill>
              <a:latin typeface="Lucida Sans" panose="020B0602030504020204" pitchFamily="34" charset="0"/>
              <a:ea typeface="Allerta"/>
              <a:cs typeface="Allerta"/>
              <a:sym typeface="Allerta"/>
            </a:endParaRPr>
          </a:p>
          <a:p>
            <a:pPr marL="342900" marR="0" lvl="0" indent="-190500" algn="l" rtl="0">
              <a:spcBef>
                <a:spcPts val="16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a:p>
            <a:pPr marL="342900" marR="0" lvl="0" indent="-190500" algn="l" rtl="0">
              <a:spcBef>
                <a:spcPts val="4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Non Negotiable vs. Alignment Criteria</a:t>
            </a:r>
          </a:p>
        </p:txBody>
      </p:sp>
      <p:pic>
        <p:nvPicPr>
          <p:cNvPr id="755" name="Shape 755"/>
          <p:cNvPicPr preferRelativeResize="0"/>
          <p:nvPr/>
        </p:nvPicPr>
        <p:blipFill rotWithShape="1">
          <a:blip r:embed="rId3">
            <a:alphaModFix/>
          </a:blip>
          <a:srcRect/>
          <a:stretch/>
        </p:blipFill>
        <p:spPr>
          <a:xfrm>
            <a:off x="532250" y="4132745"/>
            <a:ext cx="8289000" cy="1885800"/>
          </a:xfrm>
          <a:prstGeom prst="rect">
            <a:avLst/>
          </a:prstGeom>
          <a:noFill/>
          <a:ln>
            <a:noFill/>
          </a:ln>
        </p:spPr>
      </p:pic>
      <p:graphicFrame>
        <p:nvGraphicFramePr>
          <p:cNvPr id="756" name="Shape 756"/>
          <p:cNvGraphicFramePr/>
          <p:nvPr/>
        </p:nvGraphicFramePr>
        <p:xfrm>
          <a:off x="952500" y="1417650"/>
          <a:ext cx="7239000" cy="2194470"/>
        </p:xfrm>
        <a:graphic>
          <a:graphicData uri="http://schemas.openxmlformats.org/drawingml/2006/table">
            <a:tbl>
              <a:tblPr>
                <a:noFill/>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a:spcBef>
                          <a:spcPts val="0"/>
                        </a:spcBef>
                        <a:buNone/>
                      </a:pPr>
                      <a:r>
                        <a:rPr lang="en-US" sz="1800" b="1" dirty="0">
                          <a:latin typeface="Lucida Sans" panose="020B0602030504020204" pitchFamily="34" charset="0"/>
                        </a:rPr>
                        <a:t>Non- Negotiable Criteria</a:t>
                      </a:r>
                    </a:p>
                  </a:txBody>
                  <a:tcPr marL="91425" marR="91425" marT="91425" marB="91425">
                    <a:solidFill>
                      <a:schemeClr val="bg1">
                        <a:lumMod val="85000"/>
                      </a:schemeClr>
                    </a:solidFill>
                  </a:tcPr>
                </a:tc>
                <a:tc>
                  <a:txBody>
                    <a:bodyPr/>
                    <a:lstStyle/>
                    <a:p>
                      <a:pPr>
                        <a:spcBef>
                          <a:spcPts val="0"/>
                        </a:spcBef>
                        <a:buNone/>
                      </a:pPr>
                      <a:r>
                        <a:rPr lang="en-US" sz="1800" b="1" dirty="0">
                          <a:latin typeface="Lucida Sans" panose="020B0602030504020204" pitchFamily="34" charset="0"/>
                        </a:rPr>
                        <a:t>Alignment Criteria</a:t>
                      </a:r>
                    </a:p>
                  </a:txBody>
                  <a:tcPr marL="91425" marR="91425" marT="91425" marB="91425">
                    <a:solidFill>
                      <a:schemeClr val="bg1">
                        <a:lumMod val="85000"/>
                      </a:schemeClr>
                    </a:solidFill>
                  </a:tcPr>
                </a:tc>
                <a:extLst>
                  <a:ext uri="{0D108BD9-81ED-4DB2-BD59-A6C34878D82A}">
                    <a16:rowId xmlns:a16="http://schemas.microsoft.com/office/drawing/2014/main" val="10000"/>
                  </a:ext>
                </a:extLst>
              </a:tr>
              <a:tr h="381000">
                <a:tc>
                  <a:txBody>
                    <a:bodyPr/>
                    <a:lstStyle/>
                    <a:p>
                      <a:pPr>
                        <a:spcBef>
                          <a:spcPts val="0"/>
                        </a:spcBef>
                        <a:buNone/>
                      </a:pPr>
                      <a:r>
                        <a:rPr lang="en-US" sz="1800" dirty="0">
                          <a:latin typeface="Lucida Sans" panose="020B0602030504020204" pitchFamily="34" charset="0"/>
                        </a:rPr>
                        <a:t>Each metric rated Meets/Does Not Meet</a:t>
                      </a:r>
                    </a:p>
                  </a:txBody>
                  <a:tcPr marL="91425" marR="91425" marT="91425" marB="91425"/>
                </a:tc>
                <a:tc>
                  <a:txBody>
                    <a:bodyPr/>
                    <a:lstStyle/>
                    <a:p>
                      <a:pPr>
                        <a:spcBef>
                          <a:spcPts val="0"/>
                        </a:spcBef>
                        <a:buNone/>
                      </a:pPr>
                      <a:r>
                        <a:rPr lang="en-US" sz="1800">
                          <a:latin typeface="Lucida Sans" panose="020B0602030504020204" pitchFamily="34" charset="0"/>
                        </a:rPr>
                        <a:t>Each metric rated Meets/Partially Meets/Does Not Meet</a:t>
                      </a:r>
                    </a:p>
                  </a:txBody>
                  <a:tcPr marL="91425" marR="91425" marT="91425" marB="91425"/>
                </a:tc>
                <a:extLst>
                  <a:ext uri="{0D108BD9-81ED-4DB2-BD59-A6C34878D82A}">
                    <a16:rowId xmlns:a16="http://schemas.microsoft.com/office/drawing/2014/main" val="10001"/>
                  </a:ext>
                </a:extLst>
              </a:tr>
              <a:tr h="381000">
                <a:tc>
                  <a:txBody>
                    <a:bodyPr/>
                    <a:lstStyle/>
                    <a:p>
                      <a:pPr rtl="0">
                        <a:spcBef>
                          <a:spcPts val="0"/>
                        </a:spcBef>
                        <a:buNone/>
                      </a:pPr>
                      <a:r>
                        <a:rPr lang="en-US" sz="1800">
                          <a:latin typeface="Lucida Sans" panose="020B0602030504020204" pitchFamily="34" charset="0"/>
                        </a:rPr>
                        <a:t>Every metric must be met to rate the criterion as Meets</a:t>
                      </a:r>
                    </a:p>
                  </a:txBody>
                  <a:tcPr marL="91425" marR="91425" marT="91425" marB="91425"/>
                </a:tc>
                <a:tc>
                  <a:txBody>
                    <a:bodyPr/>
                    <a:lstStyle/>
                    <a:p>
                      <a:pPr rtl="0">
                        <a:spcBef>
                          <a:spcPts val="0"/>
                        </a:spcBef>
                        <a:buNone/>
                      </a:pPr>
                      <a:r>
                        <a:rPr lang="en-US" sz="1800" dirty="0">
                          <a:latin typeface="Lucida Sans" panose="020B0602030504020204" pitchFamily="34" charset="0"/>
                        </a:rPr>
                        <a:t>Must receive 5 out of 6 points to rate the criterion as Meets</a:t>
                      </a:r>
                    </a:p>
                  </a:txBody>
                  <a:tcPr marL="91425" marR="91425" marT="91425" marB="914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4260483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5"/>
                                        </p:tgtEl>
                                        <p:attrNameLst>
                                          <p:attrName>style.visibility</p:attrName>
                                        </p:attrNameLst>
                                      </p:cBhvr>
                                      <p:to>
                                        <p:strVal val="visible"/>
                                      </p:to>
                                    </p:set>
                                    <p:anim calcmode="lin" valueType="num">
                                      <p:cBhvr additive="base">
                                        <p:cTn id="7" dur="500" fill="hold"/>
                                        <p:tgtEl>
                                          <p:spTgt spid="755"/>
                                        </p:tgtEl>
                                        <p:attrNameLst>
                                          <p:attrName>ppt_x</p:attrName>
                                        </p:attrNameLst>
                                      </p:cBhvr>
                                      <p:tavLst>
                                        <p:tav tm="0">
                                          <p:val>
                                            <p:strVal val="#ppt_x"/>
                                          </p:val>
                                        </p:tav>
                                        <p:tav tm="100000">
                                          <p:val>
                                            <p:strVal val="#ppt_x"/>
                                          </p:val>
                                        </p:tav>
                                      </p:tavLst>
                                    </p:anim>
                                    <p:anim calcmode="lin" valueType="num">
                                      <p:cBhvr additive="base">
                                        <p:cTn id="8" dur="500" fill="hold"/>
                                        <p:tgtEl>
                                          <p:spTgt spid="7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16567" y="2829677"/>
            <a:ext cx="8620500" cy="868499"/>
          </a:xfrm>
          <a:prstGeom prst="rect">
            <a:avLst/>
          </a:prstGeom>
        </p:spPr>
        <p:txBody>
          <a:bodyPr lIns="91425" tIns="91425" rIns="91425" bIns="91425" anchor="ctr" anchorCtr="0">
            <a:noAutofit/>
          </a:bodyPr>
          <a:lstStyle/>
          <a:p>
            <a:pPr>
              <a:spcBef>
                <a:spcPts val="0"/>
              </a:spcBef>
              <a:buNone/>
            </a:pPr>
            <a:r>
              <a:rPr lang="en-US" sz="2800" dirty="0">
                <a:solidFill>
                  <a:srgbClr val="3F3F39"/>
                </a:solidFill>
                <a:latin typeface="Lucida Sans" panose="020B0602030504020204" pitchFamily="34" charset="0"/>
              </a:rPr>
              <a:t>Alignment Criterion 1: Rigor and Balance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457200" y="1750325"/>
            <a:ext cx="8229600" cy="4200099"/>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Alignment Criterion </a:t>
            </a:r>
            <a:r>
              <a:rPr lang="en-US" sz="2400" b="1" i="0" u="none" strike="noStrike" cap="none" baseline="0" dirty="0">
                <a:solidFill>
                  <a:srgbClr val="25A469"/>
                </a:solidFill>
                <a:latin typeface="Lucida Sans" panose="020B0602030504020204" pitchFamily="34" charset="0"/>
                <a:ea typeface="Allerta"/>
                <a:cs typeface="Allerta"/>
                <a:sym typeface="Allerta"/>
              </a:rPr>
              <a:t>1: </a:t>
            </a:r>
            <a:r>
              <a:rPr lang="en-US" sz="2400" dirty="0">
                <a:solidFill>
                  <a:srgbClr val="3F3F39"/>
                </a:solidFill>
                <a:latin typeface="Lucida Sans" panose="020B0602030504020204" pitchFamily="34" charset="0"/>
                <a:ea typeface="Allerta"/>
                <a:cs typeface="Allerta"/>
                <a:sym typeface="Allerta"/>
              </a:rPr>
              <a:t>Materials must reflect the balances in the Standards and help students meet the Standards’ rigorous expectations.</a:t>
            </a:r>
          </a:p>
          <a:p>
            <a:pPr marL="0" marR="0" lvl="0" indent="0" algn="l" rtl="0">
              <a:lnSpc>
                <a:spcPct val="100000"/>
              </a:lnSpc>
              <a:spcBef>
                <a:spcPts val="0"/>
              </a:spcBef>
              <a:spcAft>
                <a:spcPts val="0"/>
              </a:spcAft>
              <a:buClr>
                <a:schemeClr val="accent4"/>
              </a:buClr>
              <a:buFont typeface="Arial"/>
              <a:buNone/>
            </a:pPr>
            <a:endParaRPr sz="2400" dirty="0">
              <a:solidFill>
                <a:srgbClr val="3F3F39"/>
              </a:solidFill>
              <a:latin typeface="Lucida Sans" panose="020B0602030504020204" pitchFamily="34" charset="0"/>
              <a:ea typeface="Allerta"/>
              <a:cs typeface="Allerta"/>
              <a:sym typeface="Allerta"/>
            </a:endParaRPr>
          </a:p>
          <a:p>
            <a:pPr marL="0" marR="0" lvl="0" indent="0" algn="l" rtl="0">
              <a:lnSpc>
                <a:spcPct val="100000"/>
              </a:lnSpc>
              <a:spcBef>
                <a:spcPts val="0"/>
              </a:spcBef>
              <a:spcAft>
                <a:spcPts val="0"/>
              </a:spcAft>
              <a:buNone/>
            </a:pPr>
            <a:endParaRPr lang="en-US" sz="1800" dirty="0">
              <a:solidFill>
                <a:schemeClr val="dk1"/>
              </a:solidFill>
              <a:latin typeface="Lucida Sans" panose="020B0602030504020204" pitchFamily="34" charset="0"/>
              <a:ea typeface="Allerta"/>
              <a:cs typeface="Allerta"/>
              <a:sym typeface="Allerta"/>
            </a:endParaRPr>
          </a:p>
        </p:txBody>
      </p:sp>
      <p:sp>
        <p:nvSpPr>
          <p:cNvPr id="480" name="Shape 480"/>
          <p:cNvSpPr>
            <a:spLocks noGrp="1"/>
          </p:cNvSpPr>
          <p:nvPr>
            <p:ph type="title"/>
          </p:nvPr>
        </p:nvSpPr>
        <p:spPr>
          <a:xfrm>
            <a:off x="2603500" y="274637"/>
            <a:ext cx="4419599"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Rigor</a:t>
            </a:r>
          </a:p>
        </p:txBody>
      </p:sp>
      <p:sp>
        <p:nvSpPr>
          <p:cNvPr id="4" name="TextBox 3"/>
          <p:cNvSpPr txBox="1"/>
          <p:nvPr/>
        </p:nvSpPr>
        <p:spPr>
          <a:xfrm>
            <a:off x="8088923" y="5985811"/>
            <a:ext cx="1055077" cy="307777"/>
          </a:xfrm>
          <a:prstGeom prst="rect">
            <a:avLst/>
          </a:prstGeom>
          <a:solidFill>
            <a:srgbClr val="25A469"/>
          </a:solidFill>
        </p:spPr>
        <p:txBody>
          <a:bodyPr wrap="square" rtlCol="0">
            <a:spAutoFit/>
          </a:bodyPr>
          <a:lstStyle/>
          <a:p>
            <a:r>
              <a:rPr lang="en-US" dirty="0"/>
              <a:t>IMET p. 13</a:t>
            </a:r>
          </a:p>
        </p:txBody>
      </p:sp>
      <p:pic>
        <p:nvPicPr>
          <p:cNvPr id="3" name="Picture 2"/>
          <p:cNvPicPr>
            <a:picLocks noChangeAspect="1"/>
          </p:cNvPicPr>
          <p:nvPr/>
        </p:nvPicPr>
        <p:blipFill rotWithShape="1">
          <a:blip r:embed="rId3"/>
          <a:srcRect l="13628" t="11678" r="28423" b="8060"/>
          <a:stretch/>
        </p:blipFill>
        <p:spPr>
          <a:xfrm>
            <a:off x="2386931" y="2967789"/>
            <a:ext cx="4270834" cy="3325799"/>
          </a:xfrm>
          <a:prstGeom prst="rect">
            <a:avLst/>
          </a:prstGeom>
          <a:ln>
            <a:solidFill>
              <a:srgbClr val="25A469"/>
            </a:solid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What Is </a:t>
            </a:r>
            <a:r>
              <a:rPr lang="en-US" sz="2800" dirty="0">
                <a:solidFill>
                  <a:srgbClr val="3F3F39"/>
                </a:solidFill>
                <a:latin typeface="Lucida Sans" panose="020B0602030504020204" pitchFamily="34" charset="0"/>
                <a:ea typeface="Allerta"/>
                <a:cs typeface="Allerta"/>
                <a:sym typeface="Allerta"/>
              </a:rPr>
              <a:t>R</a:t>
            </a:r>
            <a:r>
              <a:rPr lang="en-US" sz="2800" b="0" i="0" u="none" strike="noStrike" cap="none" baseline="0" dirty="0">
                <a:solidFill>
                  <a:srgbClr val="3F3F39"/>
                </a:solidFill>
                <a:latin typeface="Lucida Sans" panose="020B0602030504020204" pitchFamily="34" charset="0"/>
                <a:ea typeface="Allerta"/>
                <a:cs typeface="Allerta"/>
                <a:sym typeface="Allerta"/>
              </a:rPr>
              <a:t>igor?</a:t>
            </a:r>
          </a:p>
        </p:txBody>
      </p:sp>
      <p:pic>
        <p:nvPicPr>
          <p:cNvPr id="487" name="Shape 487"/>
          <p:cNvPicPr preferRelativeResize="0"/>
          <p:nvPr/>
        </p:nvPicPr>
        <p:blipFill rotWithShape="1">
          <a:blip r:embed="rId3">
            <a:alphaModFix/>
          </a:blip>
          <a:srcRect l="5567" t="5911" r="8566" b="52059"/>
          <a:stretch/>
        </p:blipFill>
        <p:spPr>
          <a:xfrm>
            <a:off x="457200" y="1724891"/>
            <a:ext cx="8416637" cy="3719945"/>
          </a:xfrm>
          <a:prstGeom prst="rect">
            <a:avLst/>
          </a:prstGeom>
          <a:noFill/>
          <a:ln>
            <a:noFill/>
          </a:ln>
        </p:spPr>
      </p:pic>
      <p:sp>
        <p:nvSpPr>
          <p:cNvPr id="2" name="Oval 1"/>
          <p:cNvSpPr/>
          <p:nvPr/>
        </p:nvSpPr>
        <p:spPr>
          <a:xfrm>
            <a:off x="831274" y="3574473"/>
            <a:ext cx="4551218" cy="4987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57200" y="3130062"/>
            <a:ext cx="8416637" cy="2602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The Three-Legged </a:t>
            </a:r>
            <a:r>
              <a:rPr lang="en-US" sz="2800" dirty="0">
                <a:solidFill>
                  <a:srgbClr val="3F3F39"/>
                </a:solidFill>
                <a:latin typeface="Lucida Sans" panose="020B0602030504020204" pitchFamily="34" charset="0"/>
                <a:ea typeface="Allerta"/>
                <a:cs typeface="Allerta"/>
                <a:sym typeface="Allerta"/>
              </a:rPr>
              <a:t>S</a:t>
            </a:r>
            <a:r>
              <a:rPr lang="en-US" sz="2800" b="0" i="0" u="none" strike="noStrike" cap="none" baseline="0" dirty="0">
                <a:solidFill>
                  <a:srgbClr val="3F3F39"/>
                </a:solidFill>
                <a:latin typeface="Lucida Sans" panose="020B0602030504020204" pitchFamily="34" charset="0"/>
                <a:ea typeface="Allerta"/>
                <a:cs typeface="Allerta"/>
                <a:sym typeface="Allerta"/>
              </a:rPr>
              <a:t>tool</a:t>
            </a:r>
          </a:p>
        </p:txBody>
      </p:sp>
      <p:sp>
        <p:nvSpPr>
          <p:cNvPr id="494" name="Shape 494"/>
          <p:cNvSpPr txBox="1">
            <a:spLocks noGrp="1"/>
          </p:cNvSpPr>
          <p:nvPr>
            <p:ph type="body" idx="1"/>
          </p:nvPr>
        </p:nvSpPr>
        <p:spPr>
          <a:xfrm>
            <a:off x="4648200" y="1600200"/>
            <a:ext cx="4038599" cy="452610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3F3F39"/>
              </a:buClr>
              <a:buSzPct val="100000"/>
              <a:buFont typeface="Arial"/>
              <a:buChar char="•"/>
            </a:pPr>
            <a:r>
              <a:rPr lang="en-US" sz="2400" b="0" i="0" u="none" strike="noStrike" cap="none" baseline="0" dirty="0">
                <a:solidFill>
                  <a:srgbClr val="3F3F39"/>
                </a:solidFill>
                <a:latin typeface="Allerta"/>
                <a:ea typeface="Allerta"/>
                <a:cs typeface="Allerta"/>
                <a:sym typeface="Allerta"/>
              </a:rPr>
              <a:t> </a:t>
            </a:r>
          </a:p>
        </p:txBody>
      </p:sp>
      <p:pic>
        <p:nvPicPr>
          <p:cNvPr id="495" name="Shape 495"/>
          <p:cNvPicPr preferRelativeResize="0">
            <a:picLocks noGrp="1"/>
          </p:cNvPicPr>
          <p:nvPr>
            <p:ph type="body" idx="2"/>
          </p:nvPr>
        </p:nvPicPr>
        <p:blipFill rotWithShape="1">
          <a:blip r:embed="rId3">
            <a:alphaModFix/>
          </a:blip>
          <a:srcRect/>
          <a:stretch/>
        </p:blipFill>
        <p:spPr>
          <a:xfrm>
            <a:off x="762000" y="1524000"/>
            <a:ext cx="7422899" cy="36576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457200" y="1600200"/>
            <a:ext cx="8229600" cy="4526100"/>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AC Metric 1A: </a:t>
            </a:r>
            <a:r>
              <a:rPr lang="en-US" sz="2400" dirty="0">
                <a:solidFill>
                  <a:srgbClr val="3F3F39"/>
                </a:solidFill>
                <a:latin typeface="Lucida Sans" panose="020B0602030504020204" pitchFamily="34" charset="0"/>
                <a:ea typeface="Allerta"/>
                <a:cs typeface="Allerta"/>
                <a:sym typeface="Allerta"/>
              </a:rPr>
              <a:t>The materials support the development of students’ conceptual understanding of key mathematical concepts, especially where called for in specific content Standards or cluster headings.</a:t>
            </a:r>
          </a:p>
          <a:p>
            <a:pPr marL="0" marR="0" lvl="0" indent="0" algn="l" rtl="0">
              <a:lnSpc>
                <a:spcPct val="100000"/>
              </a:lnSpc>
              <a:spcBef>
                <a:spcPts val="0"/>
              </a:spcBef>
              <a:spcAft>
                <a:spcPts val="0"/>
              </a:spcAft>
              <a:buClr>
                <a:schemeClr val="accent4"/>
              </a:buClr>
              <a:buFont typeface="Arial"/>
              <a:buNone/>
            </a:pPr>
            <a:endParaRPr sz="2400" dirty="0">
              <a:solidFill>
                <a:schemeClr val="dk1"/>
              </a:solidFill>
              <a:latin typeface="Lucida Sans" panose="020B0602030504020204" pitchFamily="34" charset="0"/>
              <a:ea typeface="Allerta"/>
              <a:cs typeface="Allerta"/>
              <a:sym typeface="Allerta"/>
            </a:endParaRPr>
          </a:p>
          <a:p>
            <a:pPr marL="0" marR="0" lvl="0" indent="0" algn="l" rtl="0">
              <a:lnSpc>
                <a:spcPct val="100000"/>
              </a:lnSpc>
              <a:spcBef>
                <a:spcPts val="0"/>
              </a:spcBef>
              <a:spcAft>
                <a:spcPts val="0"/>
              </a:spcAft>
              <a:buNone/>
            </a:pPr>
            <a:endParaRPr sz="1800" dirty="0">
              <a:solidFill>
                <a:schemeClr val="dk1"/>
              </a:solidFill>
              <a:latin typeface="Allerta"/>
              <a:ea typeface="Allerta"/>
              <a:cs typeface="Allerta"/>
              <a:sym typeface="Allerta"/>
            </a:endParaRPr>
          </a:p>
        </p:txBody>
      </p:sp>
      <p:sp>
        <p:nvSpPr>
          <p:cNvPr id="502" name="Shape 502"/>
          <p:cNvSpPr>
            <a:spLocks noGrp="1"/>
          </p:cNvSpPr>
          <p:nvPr>
            <p:ph type="title"/>
          </p:nvPr>
        </p:nvSpPr>
        <p:spPr>
          <a:xfrm>
            <a:off x="2603500" y="274637"/>
            <a:ext cx="4419599"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Conceptual Understanding</a:t>
            </a:r>
          </a:p>
        </p:txBody>
      </p:sp>
      <p:sp>
        <p:nvSpPr>
          <p:cNvPr id="5" name="TextBox 4"/>
          <p:cNvSpPr txBox="1"/>
          <p:nvPr/>
        </p:nvSpPr>
        <p:spPr>
          <a:xfrm>
            <a:off x="7677807" y="5985810"/>
            <a:ext cx="1466194" cy="307777"/>
          </a:xfrm>
          <a:prstGeom prst="rect">
            <a:avLst/>
          </a:prstGeom>
          <a:solidFill>
            <a:srgbClr val="25A469"/>
          </a:solidFill>
        </p:spPr>
        <p:txBody>
          <a:bodyPr wrap="square" rtlCol="0">
            <a:spAutoFit/>
          </a:bodyPr>
          <a:lstStyle/>
          <a:p>
            <a:r>
              <a:rPr lang="en-US" dirty="0"/>
              <a:t>IMET pp. 14-15</a:t>
            </a:r>
          </a:p>
        </p:txBody>
      </p:sp>
    </p:spTree>
  </p:cSld>
  <p:clrMapOvr>
    <a:masterClrMapping/>
  </p:clrMapOvr>
  <p:transition spd="slow">
    <p:cut/>
  </p:transition>
</p:sld>
</file>

<file path=ppt/theme/theme1.xml><?xml version="1.0" encoding="utf-8"?>
<a:theme xmlns:a="http://schemas.openxmlformats.org/drawingml/2006/main" name="SAP-ATC-PPT-Template-0w5m">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5382</TotalTime>
  <Words>8447</Words>
  <Application>Microsoft Office PowerPoint</Application>
  <PresentationFormat>On-screen Show (4:3)</PresentationFormat>
  <Paragraphs>516</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Allerta</vt:lpstr>
      <vt:lpstr>Arial</vt:lpstr>
      <vt:lpstr>Calibri</vt:lpstr>
      <vt:lpstr>Lucida Sans</vt:lpstr>
      <vt:lpstr>Times New Roman</vt:lpstr>
      <vt:lpstr>SAP-ATC-PPT-Template-0w5m</vt:lpstr>
      <vt:lpstr>SAP-ATC-PPT-Template-khkl (3)</vt:lpstr>
      <vt:lpstr>Reviewing Using the Instructional Materials Evaluation Tool:  Mathematics</vt:lpstr>
      <vt:lpstr>Essential Questions</vt:lpstr>
      <vt:lpstr>Goals</vt:lpstr>
      <vt:lpstr>Non Negotiable vs. Alignment Criteria</vt:lpstr>
      <vt:lpstr>Alignment Criterion 1: Rigor and Balance</vt:lpstr>
      <vt:lpstr>Rigor</vt:lpstr>
      <vt:lpstr>What Is Rigor?</vt:lpstr>
      <vt:lpstr>The Three-Legged Stool</vt:lpstr>
      <vt:lpstr>Conceptual Understanding</vt:lpstr>
      <vt:lpstr>Conceptual Understanding</vt:lpstr>
      <vt:lpstr>PowerPoint Presentation</vt:lpstr>
      <vt:lpstr>AC 1A: Where the Standards explicitly require students to understand concepts, do the assignments that students work on build that understanding and do assessment tasks reveal whether students understand the mathematics in question? </vt:lpstr>
      <vt:lpstr>AC 1A:  Do the materials feature high-quality conceptual problems and conceptual discussion questions? </vt:lpstr>
      <vt:lpstr>AC 1A:  Do the materials feature high-quality conceptual problems and conceptual discussion questions? </vt:lpstr>
      <vt:lpstr>AC 1A:  Do the materials feature high-quality conceptual problems and conceptual discussion questions? </vt:lpstr>
      <vt:lpstr>AC 1A:  Do the materials feature opportunities to identify correspondences across mathematical representations?  </vt:lpstr>
      <vt:lpstr>AC Metric 1A: Review a Full Lesson</vt:lpstr>
      <vt:lpstr>Procedural Skill and Fluency</vt:lpstr>
      <vt:lpstr>Procedural Skill and Fluency</vt:lpstr>
      <vt:lpstr>Required Fluencies in K-6</vt:lpstr>
      <vt:lpstr>PowerPoint Presentation</vt:lpstr>
      <vt:lpstr>AC 1B: Is progress toward fluency and procedural skill interwoven with students’ developing conceptual understanding of the operations in question? </vt:lpstr>
      <vt:lpstr>AC 1B: Do the materials in grades K–6 provide repeated practice toward attainment of fluency Standards? </vt:lpstr>
      <vt:lpstr>AC Metric 1B: Review a Full Lesson</vt:lpstr>
      <vt:lpstr>Application</vt:lpstr>
      <vt:lpstr>Application</vt:lpstr>
      <vt:lpstr>PowerPoint Presentation</vt:lpstr>
      <vt:lpstr>AC 1C:  Are there single- and multi-step contextual problems that develop the mathematics of the grade, afford opportunities for practice, and engage students in problem solving? </vt:lpstr>
      <vt:lpstr>AC 1C:  Do application problems particularly stress applying the Major Work of the grade?  </vt:lpstr>
      <vt:lpstr>AC 1C:  Does modeling build slowly across K–8, with applications that are relatively simple in earlier grades and when students are encountering new content? In grades 6–8, do the problems begin to provide opportunities for students to make their own assumptions or simplifications in order to model a situation mathematically? </vt:lpstr>
      <vt:lpstr>AC Metric 1C: Review a Full Lesson</vt:lpstr>
      <vt:lpstr>PowerPoint Presentation</vt:lpstr>
      <vt:lpstr>Wrapping Up</vt:lpstr>
      <vt:lpstr>Alignment Criterion 1 and Metrics</vt:lpstr>
      <vt:lpstr>Essential Questions -- Discuss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Reviewing using the Instructional Materials Evaluation Tool:  Mathematics</dc:title>
  <dc:creator>Marni</dc:creator>
  <cp:lastModifiedBy>Pascale Joseph</cp:lastModifiedBy>
  <cp:revision>247</cp:revision>
  <dcterms:modified xsi:type="dcterms:W3CDTF">2020-01-23T19:11:55Z</dcterms:modified>
</cp:coreProperties>
</file>