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D5F585-1DF5-4A40-B965-98223D4B95E7}" type="datetimeFigureOut">
              <a:rPr lang="en-US" smtClean="0"/>
              <a:pPr/>
              <a:t>8/4/2016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2F2E9-F55C-AF4D-8554-7288916A70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5F585-1DF5-4A40-B965-98223D4B95E7}" type="datetimeFigureOut">
              <a:rPr lang="en-US" smtClean="0"/>
              <a:pPr/>
              <a:t>8/4/2016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2F2E9-F55C-AF4D-8554-7288916A70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5F585-1DF5-4A40-B965-98223D4B95E7}" type="datetimeFigureOut">
              <a:rPr lang="en-US" smtClean="0"/>
              <a:pPr/>
              <a:t>8/4/2016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2F2E9-F55C-AF4D-8554-7288916A70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5F585-1DF5-4A40-B965-98223D4B95E7}" type="datetimeFigureOut">
              <a:rPr lang="en-US" smtClean="0"/>
              <a:pPr/>
              <a:t>8/4/2016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2F2E9-F55C-AF4D-8554-7288916A70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D5F585-1DF5-4A40-B965-98223D4B95E7}" type="datetimeFigureOut">
              <a:rPr lang="en-US" smtClean="0"/>
              <a:pPr/>
              <a:t>8/4/2016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2F2E9-F55C-AF4D-8554-7288916A70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D5F585-1DF5-4A40-B965-98223D4B95E7}" type="datetimeFigureOut">
              <a:rPr lang="en-US" smtClean="0"/>
              <a:pPr/>
              <a:t>8/4/2016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2F2E9-F55C-AF4D-8554-7288916A70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D5F585-1DF5-4A40-B965-98223D4B95E7}" type="datetimeFigureOut">
              <a:rPr lang="en-US" smtClean="0"/>
              <a:pPr/>
              <a:t>8/4/2016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82F2E9-F55C-AF4D-8554-7288916A70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D5F585-1DF5-4A40-B965-98223D4B95E7}" type="datetimeFigureOut">
              <a:rPr lang="en-US" smtClean="0"/>
              <a:pPr/>
              <a:t>8/4/2016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82F2E9-F55C-AF4D-8554-7288916A70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D5F585-1DF5-4A40-B965-98223D4B95E7}" type="datetimeFigureOut">
              <a:rPr lang="en-US" smtClean="0"/>
              <a:pPr/>
              <a:t>8/4/2016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82F2E9-F55C-AF4D-8554-7288916A70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5F585-1DF5-4A40-B965-98223D4B95E7}" type="datetimeFigureOut">
              <a:rPr lang="en-US" smtClean="0"/>
              <a:pPr/>
              <a:t>8/4/2016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2F2E9-F55C-AF4D-8554-7288916A70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5F585-1DF5-4A40-B965-98223D4B95E7}" type="datetimeFigureOut">
              <a:rPr lang="en-US" smtClean="0"/>
              <a:pPr/>
              <a:t>8/4/2016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2F2E9-F55C-AF4D-8554-7288916A70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5F585-1DF5-4A40-B965-98223D4B95E7}" type="datetimeFigureOut">
              <a:rPr lang="en-US" smtClean="0"/>
              <a:pPr/>
              <a:t>8/4/2016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82F2E9-F55C-AF4D-8554-7288916A70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1677"/>
            <a:ext cx="7772400" cy="6482604"/>
          </a:xfrm>
        </p:spPr>
        <p:txBody>
          <a:bodyPr anchor="t">
            <a:normAutofit fontScale="90000"/>
          </a:bodyPr>
          <a:lstStyle/>
          <a:p>
            <a:pPr algn="l"/>
            <a:r>
              <a:rPr lang="en-US" b="1" dirty="0" smtClean="0">
                <a:solidFill>
                  <a:srgbClr val="FF0000"/>
                </a:solidFill>
              </a:rPr>
              <a:t>Essential Questions</a:t>
            </a:r>
            <a:r>
              <a:rPr lang="en-US" b="1" dirty="0" smtClean="0"/>
              <a:t/>
            </a:r>
            <a:br>
              <a:rPr lang="en-US" b="1" dirty="0" smtClean="0"/>
            </a:br>
            <a:r>
              <a:rPr lang="en-US" b="1" dirty="0" smtClean="0"/>
              <a:t/>
            </a:r>
            <a:br>
              <a:rPr lang="en-US" b="1" dirty="0" smtClean="0"/>
            </a:br>
            <a:r>
              <a:rPr lang="en-US" b="1" dirty="0" smtClean="0"/>
              <a:t>1. How does an artist use his or her craft to reveal a political message? </a:t>
            </a:r>
            <a:br>
              <a:rPr lang="en-US" b="1" dirty="0" smtClean="0"/>
            </a:br>
            <a:r>
              <a:rPr lang="en-US" b="1" dirty="0" smtClean="0"/>
              <a:t>2. What principles outlined in the Constitution align or are in opposition to the artist’s message? </a:t>
            </a:r>
            <a:br>
              <a:rPr lang="en-US" b="1" dirty="0" smtClean="0"/>
            </a:br>
            <a:r>
              <a:rPr lang="en-US" b="1" dirty="0" smtClean="0"/>
              <a:t>3. How did the artist’s purpose for creating the painting impact the overall message? </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solidFill>
                  <a:srgbClr val="FF0000"/>
                </a:solidFill>
              </a:rPr>
              <a:t>I will be able to…</a:t>
            </a:r>
            <a:endParaRPr lang="en-US" b="1" dirty="0">
              <a:solidFill>
                <a:srgbClr val="FF0000"/>
              </a:solidFill>
            </a:endParaRPr>
          </a:p>
        </p:txBody>
      </p:sp>
      <p:sp>
        <p:nvSpPr>
          <p:cNvPr id="3" name="Content Placeholder 2"/>
          <p:cNvSpPr>
            <a:spLocks noGrp="1"/>
          </p:cNvSpPr>
          <p:nvPr>
            <p:ph idx="1"/>
          </p:nvPr>
        </p:nvSpPr>
        <p:spPr>
          <a:xfrm>
            <a:off x="457200" y="1417638"/>
            <a:ext cx="8229600" cy="5144345"/>
          </a:xfrm>
        </p:spPr>
        <p:txBody>
          <a:bodyPr>
            <a:noAutofit/>
          </a:bodyPr>
          <a:lstStyle/>
          <a:p>
            <a:r>
              <a:rPr lang="en-US" sz="3600" b="1" dirty="0" smtClean="0"/>
              <a:t>Cite specific evidence to support analysis of primary and secondary sources.</a:t>
            </a:r>
          </a:p>
          <a:p>
            <a:r>
              <a:rPr lang="en-US" sz="3600" b="1" dirty="0" smtClean="0"/>
              <a:t>Identify aspects of a text that reveals an author’s point of view or purpose.</a:t>
            </a:r>
          </a:p>
          <a:p>
            <a:r>
              <a:rPr lang="en-US" sz="3600" b="1" dirty="0" smtClean="0"/>
              <a:t>Cite textual evidence that most strongly supports analysis of what a text explicitly states and what can be implied using context clues. </a:t>
            </a:r>
            <a:endParaRPr lang="en-US" sz="36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solidFill>
                  <a:srgbClr val="FF0000"/>
                </a:solidFill>
              </a:rPr>
              <a:t>Task Reminder</a:t>
            </a:r>
            <a:endParaRPr lang="en-US" b="1" dirty="0">
              <a:solidFill>
                <a:srgbClr val="FF0000"/>
              </a:solidFill>
            </a:endParaRPr>
          </a:p>
        </p:txBody>
      </p:sp>
      <p:sp>
        <p:nvSpPr>
          <p:cNvPr id="3" name="Content Placeholder 2"/>
          <p:cNvSpPr>
            <a:spLocks noGrp="1"/>
          </p:cNvSpPr>
          <p:nvPr>
            <p:ph idx="1"/>
          </p:nvPr>
        </p:nvSpPr>
        <p:spPr>
          <a:xfrm>
            <a:off x="457200" y="1143000"/>
            <a:ext cx="8229600" cy="5429178"/>
          </a:xfrm>
        </p:spPr>
        <p:txBody>
          <a:bodyPr>
            <a:normAutofit fontScale="92500" lnSpcReduction="20000"/>
          </a:bodyPr>
          <a:lstStyle/>
          <a:p>
            <a:pPr>
              <a:buNone/>
            </a:pPr>
            <a:r>
              <a:rPr lang="en-US" b="1" i="1" u="sng" dirty="0" smtClean="0">
                <a:solidFill>
                  <a:srgbClr val="FF0000"/>
                </a:solidFill>
              </a:rPr>
              <a:t>Task: </a:t>
            </a:r>
            <a:r>
              <a:rPr lang="en-US" b="1" dirty="0" smtClean="0"/>
              <a:t>You have been selected to be part of a group to determine whether the artist’s political message displayed in the image is one that justifies its display in its Washington D.C. location. To determine this, you must critically analyze the image, determine the artists intended message, determine the author’s use of his craft to portray that message, and lastly, determine if the painting portrays the spirit of the Constitution and the Constitutional Convention of 1787. </a:t>
            </a:r>
          </a:p>
          <a:p>
            <a:pPr>
              <a:buNone/>
            </a:pPr>
            <a:r>
              <a:rPr lang="en-US" b="1" i="1" u="sng" dirty="0" smtClean="0">
                <a:solidFill>
                  <a:srgbClr val="FF0000"/>
                </a:solidFill>
              </a:rPr>
              <a:t>Question: </a:t>
            </a:r>
            <a:r>
              <a:rPr lang="en-US" b="1" dirty="0" smtClean="0"/>
              <a:t>Should Christy’s painting remain on display in Washington, D.C. or should it be replaced? </a:t>
            </a:r>
          </a:p>
          <a:p>
            <a:pPr>
              <a:buNone/>
            </a:pP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do we retrieve information? </a:t>
            </a:r>
            <a:endParaRPr lang="en-US" b="1" dirty="0"/>
          </a:p>
        </p:txBody>
      </p:sp>
      <p:sp>
        <p:nvSpPr>
          <p:cNvPr id="3" name="Content Placeholder 2"/>
          <p:cNvSpPr>
            <a:spLocks noGrp="1"/>
          </p:cNvSpPr>
          <p:nvPr>
            <p:ph idx="1"/>
          </p:nvPr>
        </p:nvSpPr>
        <p:spPr>
          <a:xfrm>
            <a:off x="457200" y="1600200"/>
            <a:ext cx="8229600" cy="1791291"/>
          </a:xfrm>
        </p:spPr>
        <p:txBody>
          <a:bodyPr/>
          <a:lstStyle/>
          <a:p>
            <a:pPr marL="514350" indent="-514350">
              <a:buAutoNum type="arabicPeriod"/>
            </a:pPr>
            <a:r>
              <a:rPr lang="en-US" dirty="0" smtClean="0">
                <a:solidFill>
                  <a:srgbClr val="FF0000"/>
                </a:solidFill>
              </a:rPr>
              <a:t>Make observations</a:t>
            </a:r>
          </a:p>
          <a:p>
            <a:pPr marL="514350" indent="-514350">
              <a:buAutoNum type="arabicPeriod"/>
            </a:pPr>
            <a:r>
              <a:rPr lang="en-US" dirty="0" smtClean="0">
                <a:solidFill>
                  <a:srgbClr val="FF0000"/>
                </a:solidFill>
              </a:rPr>
              <a:t>Make inferences</a:t>
            </a:r>
          </a:p>
          <a:p>
            <a:pPr marL="514350" indent="-514350">
              <a:buAutoNum type="arabicPeriod"/>
            </a:pPr>
            <a:r>
              <a:rPr lang="en-US" dirty="0" smtClean="0">
                <a:solidFill>
                  <a:srgbClr val="FF0000"/>
                </a:solidFill>
              </a:rPr>
              <a:t>Ask questions </a:t>
            </a:r>
          </a:p>
        </p:txBody>
      </p:sp>
      <p:sp>
        <p:nvSpPr>
          <p:cNvPr id="5" name="Title 1"/>
          <p:cNvSpPr txBox="1">
            <a:spLocks/>
          </p:cNvSpPr>
          <p:nvPr/>
        </p:nvSpPr>
        <p:spPr>
          <a:xfrm>
            <a:off x="457200" y="3588340"/>
            <a:ext cx="8229600" cy="1143000"/>
          </a:xfrm>
          <a:prstGeom prst="rect">
            <a:avLst/>
          </a:prstGeom>
        </p:spPr>
        <p:txBody>
          <a:bodyPr vert="horz" lIns="91440" tIns="45720" rIns="91440" bIns="45720" rtlCol="0" anchor="ctr">
            <a:normAutofit fontScale="925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How do we </a:t>
            </a:r>
            <a:r>
              <a:rPr lang="en-US" sz="4400" b="1" dirty="0" smtClean="0">
                <a:latin typeface="+mj-lt"/>
                <a:ea typeface="+mj-ea"/>
                <a:cs typeface="+mj-cs"/>
              </a:rPr>
              <a:t>support our inferences?</a:t>
            </a:r>
            <a:endParaRPr kumimoji="0" lang="en-US" sz="44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209325" y="4731340"/>
            <a:ext cx="8763727" cy="1791291"/>
          </a:xfrm>
          <a:prstGeom prst="rect">
            <a:avLst/>
          </a:prstGeom>
        </p:spPr>
        <p:txBody>
          <a:bodyPr vert="horz" lIns="91440" tIns="45720" rIns="91440" bIns="45720" rtlCol="0">
            <a:normAutofit fontScale="62500" lnSpcReduction="20000"/>
          </a:bodyPr>
          <a:lstStyle/>
          <a:p>
            <a:pPr marL="514350" marR="0" lvl="0" indent="-514350" algn="l" defTabSz="457200" rtl="0" eaLnBrk="1" fontAlgn="auto" latinLnBrk="0" hangingPunct="1">
              <a:lnSpc>
                <a:spcPct val="100000"/>
              </a:lnSpc>
              <a:spcBef>
                <a:spcPct val="20000"/>
              </a:spcBef>
              <a:spcAft>
                <a:spcPts val="0"/>
              </a:spcAft>
              <a:buClrTx/>
              <a:buSzTx/>
              <a:tabLst/>
              <a:defRPr/>
            </a:pPr>
            <a:r>
              <a:rPr kumimoji="0" lang="en-US" sz="5143" b="0" i="0" u="none" strike="noStrike" kern="1200" cap="none" spc="0" normalizeH="0" baseline="0" noProof="0" dirty="0" smtClean="0">
                <a:ln>
                  <a:noFill/>
                </a:ln>
                <a:solidFill>
                  <a:srgbClr val="FF0000"/>
                </a:solidFill>
                <a:effectLst/>
                <a:uLnTx/>
                <a:uFillTx/>
                <a:latin typeface="+mn-lt"/>
                <a:ea typeface="+mn-ea"/>
                <a:cs typeface="+mn-cs"/>
              </a:rPr>
              <a:t>                                      TEXT!</a:t>
            </a:r>
          </a:p>
          <a:p>
            <a:pPr marL="514350" marR="0" lvl="0" indent="-514350" algn="l" defTabSz="457200" rtl="0" eaLnBrk="1" fontAlgn="auto" latinLnBrk="0" hangingPunct="1">
              <a:lnSpc>
                <a:spcPct val="100000"/>
              </a:lnSpc>
              <a:spcBef>
                <a:spcPct val="20000"/>
              </a:spcBef>
              <a:spcAft>
                <a:spcPts val="0"/>
              </a:spcAft>
              <a:buClrTx/>
              <a:buSzTx/>
              <a:buFont typeface="Arial"/>
              <a:buChar char="•"/>
              <a:tabLst/>
              <a:defRPr/>
            </a:pPr>
            <a:r>
              <a:rPr lang="en-US" sz="3200" dirty="0" smtClean="0"/>
              <a:t>Painting--</a:t>
            </a:r>
            <a:r>
              <a:rPr lang="en-US" sz="3200" i="1" dirty="0" smtClean="0"/>
              <a:t>Scene at the Signing of the Constitution of the United States</a:t>
            </a:r>
          </a:p>
          <a:p>
            <a:pPr marL="514350" marR="0" lvl="0" indent="-514350" algn="l" defTabSz="457200" rtl="0" eaLnBrk="1" fontAlgn="auto" latinLnBrk="0" hangingPunct="1">
              <a:lnSpc>
                <a:spcPct val="100000"/>
              </a:lnSpc>
              <a:spcBef>
                <a:spcPct val="20000"/>
              </a:spcBef>
              <a:spcAft>
                <a:spcPts val="0"/>
              </a:spcAft>
              <a:buClrTx/>
              <a:buSzTx/>
              <a:buFont typeface="Arial"/>
              <a:buChar char="•"/>
              <a:tabLst/>
              <a:defRPr/>
            </a:pPr>
            <a:r>
              <a:rPr lang="en-US" sz="3200" dirty="0" smtClean="0"/>
              <a:t>Constitution Packets</a:t>
            </a:r>
          </a:p>
          <a:p>
            <a:pPr marL="514350" marR="0" lvl="0" indent="-514350" algn="l" defTabSz="457200" rtl="0" eaLnBrk="1" fontAlgn="auto" latinLnBrk="0" hangingPunct="1">
              <a:lnSpc>
                <a:spcPct val="100000"/>
              </a:lnSpc>
              <a:spcBef>
                <a:spcPct val="20000"/>
              </a:spcBef>
              <a:spcAft>
                <a:spcPts val="0"/>
              </a:spcAft>
              <a:buClrTx/>
              <a:buSzTx/>
              <a:buFont typeface="Arial"/>
              <a:buChar char="•"/>
              <a:tabLst/>
              <a:defRPr/>
            </a:pPr>
            <a:r>
              <a:rPr lang="en-US" sz="3200" dirty="0" smtClean="0"/>
              <a:t>Delegate Packets</a:t>
            </a:r>
          </a:p>
          <a:p>
            <a:pPr marL="514350" marR="0" lvl="0" indent="-514350" algn="l" defTabSz="457200" rtl="0" eaLnBrk="1" fontAlgn="auto" latinLnBrk="0" hangingPunct="1">
              <a:lnSpc>
                <a:spcPct val="100000"/>
              </a:lnSpc>
              <a:spcBef>
                <a:spcPct val="20000"/>
              </a:spcBef>
              <a:spcAft>
                <a:spcPts val="0"/>
              </a:spcAft>
              <a:buClrTx/>
              <a:buSzTx/>
              <a:buFont typeface="Arial"/>
              <a:buChar char="•"/>
              <a:tabLst/>
              <a:defRPr/>
            </a:pPr>
            <a:r>
              <a:rPr lang="en-US" sz="3200" dirty="0" smtClean="0"/>
              <a:t>Delegates </a:t>
            </a:r>
            <a:r>
              <a:rPr lang="en-US" sz="3200" dirty="0" err="1" smtClean="0"/>
              <a:t>v</a:t>
            </a:r>
            <a:r>
              <a:rPr lang="en-US" sz="3200" dirty="0" smtClean="0"/>
              <a:t>. Signers List</a:t>
            </a:r>
          </a:p>
          <a:p>
            <a:pPr marL="514350" marR="0" lvl="0" indent="-514350" algn="l" defTabSz="4572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80400"/>
          </a:xfrm>
        </p:spPr>
        <p:txBody>
          <a:bodyPr/>
          <a:lstStyle/>
          <a:p>
            <a:r>
              <a:rPr lang="en-US" dirty="0" smtClean="0">
                <a:solidFill>
                  <a:srgbClr val="FF0000"/>
                </a:solidFill>
              </a:rPr>
              <a:t>Model—William Jackson, Secretary</a:t>
            </a:r>
            <a:endParaRPr lang="en-US" dirty="0">
              <a:solidFill>
                <a:srgbClr val="FF0000"/>
              </a:solidFill>
            </a:endParaRPr>
          </a:p>
        </p:txBody>
      </p:sp>
      <p:pic>
        <p:nvPicPr>
          <p:cNvPr id="4" name="Content Placeholder 3" descr="Screen Shot 2013-12-12 at 7.48.38 AM.png"/>
          <p:cNvPicPr>
            <a:picLocks noGrp="1" noChangeAspect="1"/>
          </p:cNvPicPr>
          <p:nvPr>
            <p:ph idx="1"/>
          </p:nvPr>
        </p:nvPicPr>
        <p:blipFill>
          <a:blip r:embed="rId2"/>
          <a:srcRect l="-12814" r="-12814"/>
          <a:stretch>
            <a:fillRect/>
          </a:stretch>
        </p:blipFill>
        <p:spPr>
          <a:xfrm>
            <a:off x="-366144" y="872601"/>
            <a:ext cx="5752765" cy="2593122"/>
          </a:xfrm>
        </p:spPr>
      </p:pic>
      <p:sp>
        <p:nvSpPr>
          <p:cNvPr id="5" name="TextBox 4"/>
          <p:cNvSpPr txBox="1"/>
          <p:nvPr/>
        </p:nvSpPr>
        <p:spPr>
          <a:xfrm>
            <a:off x="4981929" y="880400"/>
            <a:ext cx="3893440" cy="2585323"/>
          </a:xfrm>
          <a:prstGeom prst="rect">
            <a:avLst/>
          </a:prstGeom>
          <a:noFill/>
        </p:spPr>
        <p:txBody>
          <a:bodyPr wrap="square" rtlCol="0">
            <a:spAutoFit/>
          </a:bodyPr>
          <a:lstStyle/>
          <a:p>
            <a:r>
              <a:rPr lang="en-US" b="1" u="sng" dirty="0" smtClean="0"/>
              <a:t>Observations:</a:t>
            </a:r>
            <a:r>
              <a:rPr lang="en-US" b="1" i="1" dirty="0" smtClean="0"/>
              <a:t> </a:t>
            </a:r>
          </a:p>
          <a:p>
            <a:r>
              <a:rPr lang="en-US" b="1" i="1" dirty="0" smtClean="0">
                <a:solidFill>
                  <a:srgbClr val="FF0000"/>
                </a:solidFill>
              </a:rPr>
              <a:t>What do you see?</a:t>
            </a:r>
          </a:p>
          <a:p>
            <a:pPr>
              <a:buFont typeface="Arial"/>
              <a:buChar char="•"/>
            </a:pPr>
            <a:r>
              <a:rPr lang="en-US" dirty="0" smtClean="0"/>
              <a:t>Wearing red—stands out</a:t>
            </a:r>
          </a:p>
          <a:p>
            <a:pPr>
              <a:buFont typeface="Arial"/>
              <a:buChar char="•"/>
            </a:pPr>
            <a:r>
              <a:rPr lang="en-US" dirty="0" smtClean="0"/>
              <a:t>Holding up a hand and has something in his other hand</a:t>
            </a:r>
          </a:p>
          <a:p>
            <a:pPr>
              <a:buFont typeface="Arial"/>
              <a:buChar char="•"/>
            </a:pPr>
            <a:r>
              <a:rPr lang="en-US" dirty="0" smtClean="0"/>
              <a:t>Central in the image</a:t>
            </a:r>
          </a:p>
          <a:p>
            <a:pPr>
              <a:buFont typeface="Arial"/>
              <a:buChar char="•"/>
            </a:pPr>
            <a:r>
              <a:rPr lang="en-US" dirty="0" smtClean="0"/>
              <a:t>Looking at the viewer </a:t>
            </a:r>
          </a:p>
          <a:p>
            <a:pPr>
              <a:buFont typeface="Arial"/>
              <a:buChar char="•"/>
            </a:pPr>
            <a:r>
              <a:rPr lang="en-US" dirty="0" smtClean="0"/>
              <a:t>Same color as carpet—carpet on the “stage”</a:t>
            </a:r>
            <a:endParaRPr lang="en-US" dirty="0"/>
          </a:p>
        </p:txBody>
      </p:sp>
      <p:sp>
        <p:nvSpPr>
          <p:cNvPr id="6" name="TextBox 5"/>
          <p:cNvSpPr txBox="1"/>
          <p:nvPr/>
        </p:nvSpPr>
        <p:spPr>
          <a:xfrm>
            <a:off x="2" y="3465723"/>
            <a:ext cx="3070093" cy="3416320"/>
          </a:xfrm>
          <a:prstGeom prst="rect">
            <a:avLst/>
          </a:prstGeom>
          <a:noFill/>
        </p:spPr>
        <p:txBody>
          <a:bodyPr wrap="square" rtlCol="0">
            <a:spAutoFit/>
          </a:bodyPr>
          <a:lstStyle/>
          <a:p>
            <a:r>
              <a:rPr lang="en-US" b="1" u="sng" dirty="0" smtClean="0"/>
              <a:t>Inference: </a:t>
            </a:r>
          </a:p>
          <a:p>
            <a:r>
              <a:rPr lang="en-US" b="1" i="1" dirty="0" smtClean="0">
                <a:solidFill>
                  <a:srgbClr val="FF0000"/>
                </a:solidFill>
              </a:rPr>
              <a:t>What do you think it means?</a:t>
            </a:r>
          </a:p>
          <a:p>
            <a:r>
              <a:rPr lang="en-US" sz="1600" dirty="0" smtClean="0"/>
              <a:t>Since he was the secretary, he probably wrote down the notes, and his writings are why we know what happened at the Convention. That makes him “central” to the meeting. </a:t>
            </a:r>
          </a:p>
          <a:p>
            <a:endParaRPr lang="en-US" b="1" u="sng" dirty="0" smtClean="0"/>
          </a:p>
          <a:p>
            <a:r>
              <a:rPr lang="en-US" b="1" u="sng" dirty="0" smtClean="0"/>
              <a:t>Question: </a:t>
            </a:r>
          </a:p>
          <a:p>
            <a:r>
              <a:rPr lang="en-US" sz="1600" dirty="0" smtClean="0"/>
              <a:t>Did he object to anything in the document, or is he raising his hand in agreement? </a:t>
            </a:r>
            <a:endParaRPr lang="en-US" sz="1600" dirty="0"/>
          </a:p>
        </p:txBody>
      </p:sp>
      <p:sp>
        <p:nvSpPr>
          <p:cNvPr id="7" name="TextBox 6"/>
          <p:cNvSpPr txBox="1"/>
          <p:nvPr/>
        </p:nvSpPr>
        <p:spPr>
          <a:xfrm>
            <a:off x="3070095" y="3465723"/>
            <a:ext cx="6073906" cy="3785652"/>
          </a:xfrm>
          <a:prstGeom prst="rect">
            <a:avLst/>
          </a:prstGeom>
          <a:noFill/>
        </p:spPr>
        <p:txBody>
          <a:bodyPr wrap="square" rtlCol="0">
            <a:spAutoFit/>
          </a:bodyPr>
          <a:lstStyle/>
          <a:p>
            <a:r>
              <a:rPr lang="en-US" sz="1700" b="1" u="sng" dirty="0" smtClean="0"/>
              <a:t>Text Excerpts:</a:t>
            </a:r>
          </a:p>
          <a:p>
            <a:r>
              <a:rPr lang="en-US" sz="1700" b="1" dirty="0" smtClean="0">
                <a:solidFill>
                  <a:srgbClr val="FF0000"/>
                </a:solidFill>
              </a:rPr>
              <a:t>What specific textual evidence supports or refutes my inference?</a:t>
            </a:r>
            <a:endParaRPr lang="en-US" sz="1700" i="1" dirty="0" smtClean="0">
              <a:solidFill>
                <a:srgbClr val="FF0000"/>
              </a:solidFill>
            </a:endParaRPr>
          </a:p>
          <a:p>
            <a:r>
              <a:rPr lang="en-US" sz="1400" i="1" dirty="0" smtClean="0"/>
              <a:t>A secretary was hired to keep a record of the proceedings. His records were lost. But Madison sat close to the front, never missed a session, and copied down all the speeches. James Madison has been called the Father of the Constitution. (Hakim, 164)</a:t>
            </a:r>
          </a:p>
          <a:p>
            <a:endParaRPr lang="en-US" i="1" dirty="0" smtClean="0"/>
          </a:p>
          <a:p>
            <a:r>
              <a:rPr lang="en-US" sz="1400" i="1" dirty="0" smtClean="0"/>
              <a:t>In all, thirty-nine delegates, designated the Founding Fathers by a grateful nation, signed the Constitution in September 1787. But in fact a fortieth name appears on that historic document, that of William Jackson, the secretary of the Convention, whose signature authenticated the results of the sessions in Philadelphia. Although Jackson lacked the delegates’ right to debate and vote on the issues, he was clearly at one with those who manifested a strong dissatisfaction with the weakness of the central government under the Articles of Confederation. (Teaching American History. Org)</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Directions</a:t>
            </a:r>
            <a:endParaRPr lang="en-US" b="1" dirty="0"/>
          </a:p>
        </p:txBody>
      </p:sp>
      <p:sp>
        <p:nvSpPr>
          <p:cNvPr id="3" name="Content Placeholder 2"/>
          <p:cNvSpPr>
            <a:spLocks noGrp="1"/>
          </p:cNvSpPr>
          <p:nvPr>
            <p:ph idx="1"/>
          </p:nvPr>
        </p:nvSpPr>
        <p:spPr>
          <a:xfrm>
            <a:off x="457200" y="1143000"/>
            <a:ext cx="8229600" cy="5500415"/>
          </a:xfrm>
        </p:spPr>
        <p:txBody>
          <a:bodyPr>
            <a:noAutofit/>
          </a:bodyPr>
          <a:lstStyle/>
          <a:p>
            <a:r>
              <a:rPr lang="en-US" sz="2300" b="1" dirty="0" smtClean="0"/>
              <a:t>Refer to the observations you made in column 1 yesterday </a:t>
            </a:r>
            <a:r>
              <a:rPr lang="en-US" sz="2300" b="1" dirty="0" smtClean="0">
                <a:solidFill>
                  <a:srgbClr val="FF0000"/>
                </a:solidFill>
              </a:rPr>
              <a:t>(What do you see?)</a:t>
            </a:r>
          </a:p>
          <a:p>
            <a:r>
              <a:rPr lang="en-US" sz="2300" b="1" dirty="0" smtClean="0"/>
              <a:t>Begin drawing inferences based on your observations of the painting. Write these inferences in column 2 </a:t>
            </a:r>
            <a:r>
              <a:rPr lang="en-US" sz="2300" b="1" dirty="0" smtClean="0">
                <a:solidFill>
                  <a:srgbClr val="FF0000"/>
                </a:solidFill>
              </a:rPr>
              <a:t>(What do you think it means?)</a:t>
            </a:r>
          </a:p>
          <a:p>
            <a:r>
              <a:rPr lang="en-US" sz="2300" b="1" dirty="0" smtClean="0"/>
              <a:t>Support or refute your inferences using specific text evidence. Note the evidence in column 3 </a:t>
            </a:r>
            <a:r>
              <a:rPr lang="en-US" sz="2300" b="1" dirty="0" smtClean="0">
                <a:solidFill>
                  <a:srgbClr val="FF0000"/>
                </a:solidFill>
              </a:rPr>
              <a:t>(What specific textual evidence helps to support or refute your interpretation?)</a:t>
            </a:r>
          </a:p>
          <a:p>
            <a:r>
              <a:rPr lang="en-US" sz="2300" b="1" dirty="0" smtClean="0"/>
              <a:t>If you are having difficulty supporting or refuting the inferences, what information do you need to know? Write any questions that you have on the whiteboard. You will have an opportunity during this activity to ask questions to other students. At that point, if other students cannot find specific text evidence to address your question, you will be able to use technology to research. </a:t>
            </a:r>
            <a:endParaRPr lang="en-US" sz="23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167</TotalTime>
  <Words>626</Words>
  <Application>Microsoft Office PowerPoint</Application>
  <PresentationFormat>On-screen Show (4:3)</PresentationFormat>
  <Paragraphs>42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Essential Questions  1. How does an artist use his or her craft to reveal a political message?  2. What principles outlined in the Constitution align or are in opposition to the artist’s message?  3. How did the artist’s purpose for creating the painting impact the overall message?  </vt:lpstr>
      <vt:lpstr>I will be able to…</vt:lpstr>
      <vt:lpstr>Task Reminder</vt:lpstr>
      <vt:lpstr>How do we retrieve information? </vt:lpstr>
      <vt:lpstr>Model—William Jackson, Secretary</vt:lpstr>
      <vt:lpstr>Directions</vt:lpstr>
    </vt:vector>
  </TitlesOfParts>
  <Company>BPSD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Donna Burns</dc:creator>
  <cp:lastModifiedBy>Amanda Vitello</cp:lastModifiedBy>
  <cp:revision>7</cp:revision>
  <dcterms:created xsi:type="dcterms:W3CDTF">2013-12-12T12:22:08Z</dcterms:created>
  <dcterms:modified xsi:type="dcterms:W3CDTF">2016-08-04T16:17:14Z</dcterms:modified>
</cp:coreProperties>
</file>