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330" r:id="rId2"/>
    <p:sldId id="439" r:id="rId3"/>
    <p:sldId id="331" r:id="rId4"/>
    <p:sldId id="436" r:id="rId5"/>
    <p:sldId id="424" r:id="rId6"/>
    <p:sldId id="332" r:id="rId7"/>
    <p:sldId id="335" r:id="rId8"/>
    <p:sldId id="425" r:id="rId9"/>
    <p:sldId id="333" r:id="rId10"/>
    <p:sldId id="339" r:id="rId11"/>
    <p:sldId id="337" r:id="rId12"/>
    <p:sldId id="338" r:id="rId13"/>
    <p:sldId id="343" r:id="rId14"/>
    <p:sldId id="426" r:id="rId15"/>
    <p:sldId id="342" r:id="rId16"/>
    <p:sldId id="434" r:id="rId17"/>
    <p:sldId id="347" r:id="rId18"/>
    <p:sldId id="345" r:id="rId19"/>
    <p:sldId id="346" r:id="rId20"/>
    <p:sldId id="352" r:id="rId21"/>
    <p:sldId id="350" r:id="rId22"/>
    <p:sldId id="440" r:id="rId23"/>
    <p:sldId id="353" r:id="rId24"/>
    <p:sldId id="354" r:id="rId25"/>
    <p:sldId id="427" r:id="rId26"/>
    <p:sldId id="355" r:id="rId27"/>
    <p:sldId id="357" r:id="rId28"/>
    <p:sldId id="360" r:id="rId29"/>
    <p:sldId id="358" r:id="rId30"/>
    <p:sldId id="359" r:id="rId31"/>
    <p:sldId id="362" r:id="rId32"/>
    <p:sldId id="361" r:id="rId33"/>
    <p:sldId id="437" r:id="rId34"/>
    <p:sldId id="363" r:id="rId35"/>
    <p:sldId id="364" r:id="rId36"/>
    <p:sldId id="428" r:id="rId37"/>
    <p:sldId id="435" r:id="rId38"/>
    <p:sldId id="365" r:id="rId39"/>
    <p:sldId id="369" r:id="rId40"/>
    <p:sldId id="430" r:id="rId41"/>
    <p:sldId id="370" r:id="rId42"/>
    <p:sldId id="429" r:id="rId43"/>
    <p:sldId id="372" r:id="rId44"/>
    <p:sldId id="373" r:id="rId45"/>
    <p:sldId id="374" r:id="rId46"/>
    <p:sldId id="375" r:id="rId47"/>
    <p:sldId id="377" r:id="rId48"/>
    <p:sldId id="431" r:id="rId49"/>
    <p:sldId id="379" r:id="rId50"/>
    <p:sldId id="432" r:id="rId51"/>
    <p:sldId id="438" r:id="rId52"/>
    <p:sldId id="381" r:id="rId53"/>
    <p:sldId id="433" r:id="rId54"/>
    <p:sldId id="383" r:id="rId55"/>
    <p:sldId id="384" r:id="rId56"/>
    <p:sldId id="385" r:id="rId57"/>
    <p:sldId id="390" r:id="rId58"/>
    <p:sldId id="387" r:id="rId59"/>
    <p:sldId id="388" r:id="rId60"/>
    <p:sldId id="386" r:id="rId61"/>
    <p:sldId id="419" r:id="rId62"/>
    <p:sldId id="420"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ura Stephens" initials="LS" lastIdx="9" clrIdx="6">
    <p:extLst>
      <p:ext uri="{19B8F6BF-5375-455C-9EA6-DF929625EA0E}">
        <p15:presenceInfo xmlns:p15="http://schemas.microsoft.com/office/powerpoint/2012/main" userId="0771e19aa099c25f" providerId="Windows Live"/>
      </p:ext>
    </p:extLst>
  </p:cmAuthor>
  <p:cmAuthor id="1" name="Katie Keown" initials="KK" lastIdx="146" clrIdx="0"/>
  <p:cmAuthor id="8" name="Katie" initials="K" lastIdx="3" clrIdx="7">
    <p:extLst>
      <p:ext uri="{19B8F6BF-5375-455C-9EA6-DF929625EA0E}">
        <p15:presenceInfo xmlns:p15="http://schemas.microsoft.com/office/powerpoint/2012/main" userId="Katie" providerId="None"/>
      </p:ext>
    </p:extLst>
  </p:cmAuthor>
  <p:cmAuthor id="2" name="Laura Hansen" initials="LH" lastIdx="64" clrIdx="1"/>
  <p:cmAuthor id="3" name="Anna" initials="A" lastIdx="95" clrIdx="2"/>
  <p:cmAuthor id="4" name="Susan Pimentel" initials="" lastIdx="24" clrIdx="3"/>
  <p:cmAuthor id="5" name="Beth Cocuzza" initials="BC" lastIdx="2" clrIdx="4"/>
  <p:cmAuthor id="6" name="Sultana Salma" initials="SS" lastIdx="40" clrIdx="5">
    <p:extLst>
      <p:ext uri="{19B8F6BF-5375-455C-9EA6-DF929625EA0E}">
        <p15:presenceInfo xmlns:p15="http://schemas.microsoft.com/office/powerpoint/2012/main" userId="Sultana Sal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2B9650"/>
    <a:srgbClr val="EC6302"/>
    <a:srgbClr val="23593E"/>
    <a:srgbClr val="416795"/>
    <a:srgbClr val="23A3AD"/>
    <a:srgbClr val="CC9123"/>
    <a:srgbClr val="3B5875"/>
    <a:srgbClr val="7EB9F2"/>
    <a:srgbClr val="3B5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1" autoAdjust="0"/>
    <p:restoredTop sz="68470" autoAdjust="0"/>
  </p:normalViewPr>
  <p:slideViewPr>
    <p:cSldViewPr snapToGrid="0" snapToObjects="1">
      <p:cViewPr varScale="1">
        <p:scale>
          <a:sx n="49" d="100"/>
          <a:sy n="49" d="100"/>
        </p:scale>
        <p:origin x="1656" y="48"/>
      </p:cViewPr>
      <p:guideLst>
        <p:guide orient="horz" pos="3969"/>
        <p:guide orient="horz" pos="3006"/>
        <p:guide orient="horz" pos="3486"/>
        <p:guide pos="197"/>
      </p:guideLst>
    </p:cSldViewPr>
  </p:slideViewPr>
  <p:outlineViewPr>
    <p:cViewPr>
      <p:scale>
        <a:sx n="33" d="100"/>
        <a:sy n="33" d="100"/>
      </p:scale>
      <p:origin x="0" y="-7596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30" d="100"/>
          <a:sy n="130" d="100"/>
        </p:scale>
        <p:origin x="1260" y="-20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dirty="0"/>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EF299-2602-4BB1-AEA6-2CF443E57E63}" type="datetimeFigureOut">
              <a:rPr lang="en-US" smtClean="0"/>
              <a:t>1/23/2020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9D326-3941-4162-8704-FFF237B951BE}" type="slidenum">
              <a:rPr lang="en-US" smtClean="0"/>
              <a:t>‹#›</a:t>
            </a:fld>
            <a:endParaRPr lang="en-US" dirty="0"/>
          </a:p>
        </p:txBody>
      </p:sp>
    </p:spTree>
    <p:extLst>
      <p:ext uri="{BB962C8B-B14F-4D97-AF65-F5344CB8AC3E}">
        <p14:creationId xmlns:p14="http://schemas.microsoft.com/office/powerpoint/2010/main" val="360729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module was last updated on January 2017.</a:t>
            </a:r>
          </a:p>
          <a:p>
            <a:endParaRPr lang="en-US" baseline="0"/>
          </a:p>
          <a:p>
            <a:r>
              <a:rPr lang="en-US" baseline="0"/>
              <a:t>Remember</a:t>
            </a:r>
            <a:r>
              <a:rPr lang="en-US" baseline="0" dirty="0"/>
              <a:t>, questions should require close reading of a text, should focus on important points, and require students to use textual evidence as a basis for their answer. We are now going to focus specifically on alignment to the language of the standards of grade 3. You will find that although an item may meet the language of the CCSS, it may not meet the other required characteristics that was discussed in the High-Quality Reading Items Overview module. To be an aligned item, the item must meet all characteristics. </a:t>
            </a:r>
          </a:p>
          <a:p>
            <a:endParaRPr lang="en-US" baseline="0" dirty="0"/>
          </a:p>
          <a:p>
            <a:r>
              <a:rPr lang="en-US" baseline="0" dirty="0"/>
              <a:t>For example, what if an item aligned RL.3.4 asks students to determine meaning, but the tested word is not tied to central ideas or important points? It aligns to the language of the standard but it DOESN’T lead to deeper understanding of central ideas. Because it does not align to the other characteristics previously discussed, it should not be considered well-aligned. </a:t>
            </a:r>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1</a:t>
            </a:fld>
            <a:endParaRPr lang="en-US" dirty="0"/>
          </a:p>
        </p:txBody>
      </p:sp>
    </p:spTree>
    <p:extLst>
      <p:ext uri="{BB962C8B-B14F-4D97-AF65-F5344CB8AC3E}">
        <p14:creationId xmlns:p14="http://schemas.microsoft.com/office/powerpoint/2010/main" val="299211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review another example for RL.3.3.</a:t>
            </a:r>
          </a:p>
          <a:p>
            <a:endParaRPr lang="en-US" dirty="0"/>
          </a:p>
          <a:p>
            <a:r>
              <a:rPr lang="en-US" b="1" dirty="0"/>
              <a:t>Answer keys: </a:t>
            </a:r>
            <a:r>
              <a:rPr lang="en-US" baseline="0" dirty="0"/>
              <a:t>Part A: D; Part B: B</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aseline="0" dirty="0"/>
              <a:t>This item aligns to RL.3.3 in that it requires students to both determine a character trait AND how that character trait then impacts the actions/events in the story. The item also aligns to RL.3.1 in that students must find evidence of an event in the story that is caused by this character trait.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baseline="0" dirty="0"/>
              <a:t>Does this item require close reading? </a:t>
            </a:r>
            <a:r>
              <a:rPr lang="en-US" baseline="0" dirty="0"/>
              <a:t>Yes, students must read closely to determine the character trait and how it is reflected/demonstrated in the story.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aseline="0" dirty="0"/>
              <a:t>Yes, the fisherman’s kindness and how it impacts the story (he lets the fish go and then the fish grants wishes to show its thankfulness) are key to the story. </a:t>
            </a:r>
          </a:p>
          <a:p>
            <a:endParaRPr lang="en-US" baseline="0" dirty="0"/>
          </a:p>
          <a:p>
            <a:r>
              <a:rPr lang="en-US" b="1" baseline="0" dirty="0"/>
              <a:t>Does this item require use of evidence? </a:t>
            </a:r>
            <a:r>
              <a:rPr lang="en-US" baseline="0" dirty="0"/>
              <a:t>Yes. Part B requires that students think about events from the story (textual evidence) that were caused by the character trait identified in Part A. </a:t>
            </a:r>
          </a:p>
        </p:txBody>
      </p:sp>
      <p:sp>
        <p:nvSpPr>
          <p:cNvPr id="4" name="Slide Number Placeholder 3"/>
          <p:cNvSpPr>
            <a:spLocks noGrp="1"/>
          </p:cNvSpPr>
          <p:nvPr>
            <p:ph type="sldNum" sz="quarter" idx="10"/>
          </p:nvPr>
        </p:nvSpPr>
        <p:spPr/>
        <p:txBody>
          <a:bodyPr/>
          <a:lstStyle/>
          <a:p>
            <a:fld id="{29B9D326-3941-4162-8704-FFF237B951BE}" type="slidenum">
              <a:rPr lang="en-US" smtClean="0"/>
              <a:t>12</a:t>
            </a:fld>
            <a:endParaRPr lang="en-US" dirty="0"/>
          </a:p>
        </p:txBody>
      </p:sp>
    </p:spTree>
    <p:extLst>
      <p:ext uri="{BB962C8B-B14F-4D97-AF65-F5344CB8AC3E}">
        <p14:creationId xmlns:p14="http://schemas.microsoft.com/office/powerpoint/2010/main" val="255080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a:t>
            </a:r>
            <a:r>
              <a:rPr lang="en-US" baseline="0" dirty="0"/>
              <a:t> 4 asks students to determine meaning. The term “as they are used in a text” is essential. Students must not simply determine meaning of words in isolation; they must be tested on words surrounded by sufficient context. To create fair, reliable tests, we must include context so students can demonstrate their mastery of reading strategies in determining the meaning of unknown words. </a:t>
            </a:r>
          </a:p>
          <a:p>
            <a:endParaRPr lang="en-US" baseline="0" dirty="0"/>
          </a:p>
          <a:p>
            <a:r>
              <a:rPr lang="en-US" baseline="0" dirty="0"/>
              <a:t>For grade 3 literacy standards, students are required to determine meaning of tested words or phrases as “used in a text,” meaning context is very important here. </a:t>
            </a:r>
            <a:r>
              <a:rPr lang="en-US" b="1" baseline="0" dirty="0"/>
              <a:t>No longer are students expected to use prior knowledge to answer vocabulary questions. </a:t>
            </a:r>
            <a:r>
              <a:rPr lang="en-US" baseline="0" dirty="0"/>
              <a:t>Additionally, students should be able to distinguish between literal and non literal meanings.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other features of vocabulary that should be checked, such as whether the word or phrase is/includes tier 2 academic vocabulary and whether it is central to the understanding of the meaning of the text; however, for now we will focus solely on the language of the standard as the first step toward determining alignment.</a:t>
            </a:r>
          </a:p>
          <a:p>
            <a:endParaRPr lang="en-US" baseline="0" dirty="0"/>
          </a:p>
          <a:p>
            <a:r>
              <a:rPr lang="en-US" baseline="0" dirty="0"/>
              <a:t>NOTE:  It is often the case that Language Standards 4, 5, or 6 may be applied to vocabulary items, depending on the focus of the item. It is perfectly acceptable to have multiple standards assigned.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13</a:t>
            </a:fld>
            <a:endParaRPr lang="en-US" dirty="0"/>
          </a:p>
        </p:txBody>
      </p:sp>
    </p:spTree>
    <p:extLst>
      <p:ext uri="{BB962C8B-B14F-4D97-AF65-F5344CB8AC3E}">
        <p14:creationId xmlns:p14="http://schemas.microsoft.com/office/powerpoint/2010/main" val="42524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look at</a:t>
            </a:r>
            <a:r>
              <a:rPr lang="en-US" baseline="0" dirty="0"/>
              <a:t> this sample item written to address RL.3.4.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0" dirty="0"/>
              <a:t>strange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No.</a:t>
            </a:r>
            <a:r>
              <a:rPr lang="en-US" b="1" baseline="0" dirty="0"/>
              <a:t> </a:t>
            </a:r>
            <a:r>
              <a:rPr lang="en-US" baseline="0" dirty="0"/>
              <a:t>This item does not align to the language of RL.3.4 in that it does not allow students to use context to determine how the word is “used in a text.” So although “peculiar” is a Tier 2 word, and students are asked to determine meaning, there aren’t enough clues to get to the answer. This item essentially tests prior knowledge.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14</a:t>
            </a:fld>
            <a:endParaRPr lang="en-US" dirty="0"/>
          </a:p>
        </p:txBody>
      </p:sp>
    </p:spTree>
    <p:extLst>
      <p:ext uri="{BB962C8B-B14F-4D97-AF65-F5344CB8AC3E}">
        <p14:creationId xmlns:p14="http://schemas.microsoft.com/office/powerpoint/2010/main" val="340893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example for RL.3.4. </a:t>
            </a:r>
          </a:p>
          <a:p>
            <a:endParaRPr lang="en-US" dirty="0"/>
          </a:p>
          <a:p>
            <a:r>
              <a:rPr lang="en-US" b="1" dirty="0"/>
              <a:t>Answer keys: </a:t>
            </a:r>
            <a:r>
              <a:rPr lang="en-US" dirty="0"/>
              <a:t>Part A</a:t>
            </a:r>
            <a:r>
              <a:rPr lang="en-US" baseline="0" dirty="0"/>
              <a:t>: A; Part B: C</a:t>
            </a:r>
          </a:p>
          <a:p>
            <a:endParaRPr lang="en-US" baseline="0" dirty="0"/>
          </a:p>
          <a:p>
            <a:r>
              <a:rPr lang="en-US" b="1" dirty="0"/>
              <a:t>Does this item align to the specifics of the grade 3 standard?</a:t>
            </a:r>
            <a:r>
              <a:rPr lang="en-US" b="1" baseline="0" dirty="0"/>
              <a:t> </a:t>
            </a:r>
            <a:r>
              <a:rPr lang="en-US" b="0" baseline="0" dirty="0"/>
              <a:t>Yes, t</a:t>
            </a:r>
            <a:r>
              <a:rPr lang="en-US" baseline="0" dirty="0"/>
              <a:t>his item aligns to RL3.4 because it requires that students determine the meaning of a word in context. The use of context is textual evidence, as required by Standard 1. Remember that Standard 1 underlies all items.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use context to determine meaning.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tested word is key to understanding the central idea of the text. Much of the excerpt is a story within a story, so it is important that students understand Miss Franny is flashing back to the past, recalling past events. </a:t>
            </a:r>
          </a:p>
          <a:p>
            <a:endParaRPr lang="en-US" b="0" baseline="0" dirty="0"/>
          </a:p>
          <a:p>
            <a:r>
              <a:rPr lang="en-US" b="1" baseline="0" dirty="0"/>
              <a:t>Does this item require use of evidence? </a:t>
            </a:r>
            <a:r>
              <a:rPr lang="en-US" b="0" baseline="0" dirty="0"/>
              <a:t>Yes, Part B explicitly calls for use of textual evidence to determine meaning. </a:t>
            </a:r>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15</a:t>
            </a:fld>
            <a:endParaRPr lang="en-US" dirty="0"/>
          </a:p>
        </p:txBody>
      </p:sp>
    </p:spTree>
    <p:extLst>
      <p:ext uri="{BB962C8B-B14F-4D97-AF65-F5344CB8AC3E}">
        <p14:creationId xmlns:p14="http://schemas.microsoft.com/office/powerpoint/2010/main" val="4206992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example for RL.3.4. </a:t>
            </a:r>
          </a:p>
          <a:p>
            <a:endParaRPr lang="en-US" dirty="0"/>
          </a:p>
          <a:p>
            <a:r>
              <a:rPr lang="en-US" b="1" dirty="0"/>
              <a:t>Answer key: </a:t>
            </a:r>
            <a:r>
              <a:rPr lang="en-US" dirty="0"/>
              <a:t>B</a:t>
            </a:r>
            <a:endParaRPr lang="en-US" baseline="0" dirty="0"/>
          </a:p>
          <a:p>
            <a:endParaRPr lang="en-US" baseline="0" dirty="0"/>
          </a:p>
          <a:p>
            <a:r>
              <a:rPr lang="en-US" b="1" dirty="0"/>
              <a:t>Does this item align to the specifics of the grade 3 standard?</a:t>
            </a:r>
            <a:r>
              <a:rPr lang="en-US" b="1" baseline="0" dirty="0"/>
              <a:t> </a:t>
            </a:r>
            <a:r>
              <a:rPr lang="en-US" b="0" baseline="0" dirty="0"/>
              <a:t>Yes, t</a:t>
            </a:r>
            <a:r>
              <a:rPr lang="en-US" baseline="0" dirty="0"/>
              <a:t>his item aligns to RL.3.4 because it requires that students distinguish between literal and nonliteral meaning. Based on the context of </a:t>
            </a:r>
            <a:r>
              <a:rPr lang="en-US" b="0" baseline="0" dirty="0"/>
              <a:t>the rest of </a:t>
            </a:r>
            <a:r>
              <a:rPr lang="en-US" baseline="0" dirty="0"/>
              <a:t>the story, it is clear Miss Franny may be prone to exaggeration (e.g., the story of the bear taking the book with him, the wildness of Florida, imagining the dog “smiling” at her). This context allows students to know that Miss Franny doesn’t literally mean mosquitoes could lift a child, but “fly away with you” provides the context that she wants the narrator to know the insects were very large. Remember that Standard 1 underlies all items, so the use of textual context is important to meeting the standard.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use context to determine meaning.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description allows the reader to see that Miss Franny is quite the story teller, which is one reason the narrator wants to be friends with her – Miss Franny reminds her of her mother. </a:t>
            </a:r>
          </a:p>
          <a:p>
            <a:endParaRPr lang="en-US" b="0" baseline="0" dirty="0"/>
          </a:p>
          <a:p>
            <a:r>
              <a:rPr lang="en-US" b="1" baseline="0" dirty="0"/>
              <a:t>Does this item require use of evidence? </a:t>
            </a:r>
            <a:r>
              <a:rPr lang="en-US" b="0" baseline="0" dirty="0"/>
              <a:t>Yes, implicit evidence is used through the use of context. </a:t>
            </a:r>
          </a:p>
          <a:p>
            <a:endParaRPr lang="en-US" dirty="0"/>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16</a:t>
            </a:fld>
            <a:endParaRPr lang="en-US" dirty="0"/>
          </a:p>
        </p:txBody>
      </p:sp>
    </p:spTree>
    <p:extLst>
      <p:ext uri="{BB962C8B-B14F-4D97-AF65-F5344CB8AC3E}">
        <p14:creationId xmlns:p14="http://schemas.microsoft.com/office/powerpoint/2010/main" val="409958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most</a:t>
            </a:r>
            <a:r>
              <a:rPr lang="en-US" sz="1200" kern="1200" baseline="0" dirty="0">
                <a:solidFill>
                  <a:schemeClr val="tx1"/>
                </a:solidFill>
                <a:effectLst/>
                <a:latin typeface="+mn-lt"/>
                <a:ea typeface="+mn-ea"/>
                <a:cs typeface="+mn-cs"/>
              </a:rPr>
              <a:t> central</a:t>
            </a:r>
            <a:r>
              <a:rPr lang="en-US" sz="1200" kern="1200" dirty="0">
                <a:solidFill>
                  <a:schemeClr val="tx1"/>
                </a:solidFill>
                <a:effectLst/>
                <a:latin typeface="+mn-lt"/>
                <a:ea typeface="+mn-ea"/>
                <a:cs typeface="+mn-cs"/>
              </a:rPr>
              <a:t>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Clearly, the length of texts used in ELA/literacy assessments will dictate that they seldom will contain actual chapters. Instead, such texts are very likely to contain “scenes,” not in the sense of scenes in a drama but in the sense of the kinds of episodes that characterize most of literature. Test questions written to Standard 5 at grade 3 can focus on scenes and/or stanzas in the text rather than chapters. Also note the use of the semi-colon between the two parts of this standard; the first</a:t>
            </a:r>
            <a:r>
              <a:rPr lang="en-US" baseline="0" dirty="0"/>
              <a:t> part of the standard</a:t>
            </a:r>
            <a:r>
              <a:rPr lang="en-US" sz="1200" kern="1200" baseline="0" dirty="0">
                <a:solidFill>
                  <a:schemeClr val="tx1"/>
                </a:solidFill>
                <a:effectLst/>
                <a:latin typeface="+mn-lt"/>
                <a:ea typeface="+mn-ea"/>
                <a:cs typeface="+mn-cs"/>
              </a:rPr>
              <a:t>, </a:t>
            </a:r>
            <a:r>
              <a:rPr lang="en-US" baseline="0" dirty="0"/>
              <a:t>referring to parts of stories when writing or speaking about a text</a:t>
            </a:r>
            <a:r>
              <a:rPr lang="en-US" sz="1200" kern="1200" baseline="0" dirty="0">
                <a:solidFill>
                  <a:schemeClr val="tx1"/>
                </a:solidFill>
                <a:effectLst/>
                <a:latin typeface="+mn-lt"/>
                <a:ea typeface="+mn-ea"/>
                <a:cs typeface="+mn-cs"/>
              </a:rPr>
              <a:t>, </a:t>
            </a:r>
            <a:r>
              <a:rPr lang="en-US" baseline="0" dirty="0"/>
              <a:t>is a classroom standard and not transferable to assessment. Therefore, we will focus on the second part of the standard</a:t>
            </a:r>
            <a:r>
              <a:rPr lang="en-US" sz="1200" kern="1200" baseline="0" dirty="0">
                <a:solidFill>
                  <a:schemeClr val="tx1"/>
                </a:solidFill>
                <a:effectLst/>
                <a:latin typeface="+mn-lt"/>
                <a:ea typeface="+mn-ea"/>
                <a:cs typeface="+mn-cs"/>
              </a:rPr>
              <a:t>, </a:t>
            </a:r>
            <a:r>
              <a:rPr lang="en-US" baseline="0" dirty="0"/>
              <a:t>describing how each part of a text builds on earlier parts.</a:t>
            </a:r>
            <a:endParaRPr lang="en-US" dirty="0"/>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17</a:t>
            </a:fld>
            <a:endParaRPr lang="en-US" dirty="0"/>
          </a:p>
        </p:txBody>
      </p:sp>
    </p:spTree>
    <p:extLst>
      <p:ext uri="{BB962C8B-B14F-4D97-AF65-F5344CB8AC3E}">
        <p14:creationId xmlns:p14="http://schemas.microsoft.com/office/powerpoint/2010/main" val="3034661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first sample</a:t>
            </a:r>
            <a:r>
              <a:rPr lang="en-US" baseline="0" dirty="0"/>
              <a:t> item written to RL.3.5.</a:t>
            </a:r>
          </a:p>
          <a:p>
            <a:endParaRPr lang="en-US" baseline="0" dirty="0"/>
          </a:p>
          <a:p>
            <a:r>
              <a:rPr lang="en-US" b="1" dirty="0"/>
              <a:t>Answer keys: </a:t>
            </a:r>
            <a:r>
              <a:rPr lang="en-US" baseline="0" dirty="0"/>
              <a:t>Part A: C; Part B: A</a:t>
            </a:r>
          </a:p>
          <a:p>
            <a:endParaRPr lang="en-US" baseline="0" dirty="0"/>
          </a:p>
          <a:p>
            <a:r>
              <a:rPr lang="en-US" b="1" dirty="0"/>
              <a:t>Does this item align to the specifics of the grade 5 standard?</a:t>
            </a:r>
            <a:r>
              <a:rPr lang="en-US" b="1" baseline="0" dirty="0"/>
              <a:t> </a:t>
            </a:r>
            <a:r>
              <a:rPr lang="en-US" baseline="0" dirty="0"/>
              <a:t>No, this item is not aligned to the specifics of the named standard. The grade 3 standard asks students to describe how parts of the story build on one another, not identify the overall structure.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18</a:t>
            </a:fld>
            <a:endParaRPr lang="en-US" dirty="0"/>
          </a:p>
        </p:txBody>
      </p:sp>
    </p:spTree>
    <p:extLst>
      <p:ext uri="{BB962C8B-B14F-4D97-AF65-F5344CB8AC3E}">
        <p14:creationId xmlns:p14="http://schemas.microsoft.com/office/powerpoint/2010/main" val="74647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we find another RL.3.5. example.</a:t>
            </a:r>
          </a:p>
          <a:p>
            <a:endParaRPr lang="en-US" dirty="0"/>
          </a:p>
          <a:p>
            <a:r>
              <a:rPr lang="en-US" b="1" dirty="0"/>
              <a:t>Answer keys: </a:t>
            </a:r>
            <a:r>
              <a:rPr lang="en-US" dirty="0"/>
              <a:t>Part A: B; Part B: A</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dirty="0"/>
              <a:t>Yes.</a:t>
            </a:r>
            <a:r>
              <a:rPr lang="en-US" baseline="0" dirty="0"/>
              <a:t> </a:t>
            </a:r>
            <a:r>
              <a:rPr lang="en-US" dirty="0"/>
              <a:t>This item aligns</a:t>
            </a:r>
            <a:r>
              <a:rPr lang="en-US" baseline="0" dirty="0"/>
              <a:t> to the standard in that it explicitly asks students to think about how one scene builds upon another. Again, students are asked to directly use textual evidence, so the item aligns to RL.3.5 and RL.3.1.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determine how these scenes relate to one another.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Understanding how scenes build upon one another helps the students understand the progression of the wife’s greed.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Part B uses specific textual evidence from Scene 2 to support the answer chosen in Part A.</a:t>
            </a:r>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19</a:t>
            </a:fld>
            <a:endParaRPr lang="en-US" dirty="0"/>
          </a:p>
        </p:txBody>
      </p:sp>
    </p:spTree>
    <p:extLst>
      <p:ext uri="{BB962C8B-B14F-4D97-AF65-F5344CB8AC3E}">
        <p14:creationId xmlns:p14="http://schemas.microsoft.com/office/powerpoint/2010/main" val="2207001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Looking at</a:t>
            </a:r>
            <a:r>
              <a:rPr lang="en-US" sz="1200" kern="1200" baseline="0" dirty="0">
                <a:solidFill>
                  <a:schemeClr val="tx1"/>
                </a:solidFill>
                <a:effectLst/>
                <a:latin typeface="+mn-lt"/>
                <a:ea typeface="+mn-ea"/>
                <a:cs typeface="+mn-cs"/>
              </a:rPr>
              <a:t>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the anchor standard makes clear that in all of these cases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a:t>
            </a:r>
          </a:p>
          <a:p>
            <a:r>
              <a:rPr lang="en-US" sz="1200" kern="1200" dirty="0">
                <a:solidFill>
                  <a:schemeClr val="tx1"/>
                </a:solidFill>
                <a:effectLst/>
                <a:latin typeface="+mn-lt"/>
                <a:ea typeface="+mn-ea"/>
                <a:cs typeface="+mn-cs"/>
              </a:rPr>
              <a:t> </a:t>
            </a:r>
          </a:p>
          <a:p>
            <a:r>
              <a:rPr lang="en-US" baseline="0" dirty="0"/>
              <a:t>Because this standard at grade 3 asks students to first determine their own point of view, the standard is best addressed through instruction only rather than during a formal assessment setting. </a:t>
            </a:r>
            <a:r>
              <a:rPr lang="en-US" b="0" baseline="0" dirty="0"/>
              <a:t>However, it is clear that grade 3 students need exposure to the concept of point of view that they’ve been working on in classrooms through the application of standards. Therefore, Std. 6 at grade 3 can be assessed on a formal assessments by addressing the anchor standard. </a:t>
            </a:r>
            <a:r>
              <a:rPr lang="en-US" b="0" i="1" baseline="0" dirty="0"/>
              <a:t>RL3.6 and RI 3.6 are the only standards, at any grade, where it is appropriate to use the language of the anchor standard, because it is important to ask 3</a:t>
            </a:r>
            <a:r>
              <a:rPr lang="en-US" b="0" i="1" baseline="30000" dirty="0"/>
              <a:t>rd</a:t>
            </a:r>
            <a:r>
              <a:rPr lang="en-US" b="0" i="1" baseline="0" dirty="0"/>
              <a:t> grade readers point of view/purpose questions when they arise naturally from the text. </a:t>
            </a:r>
            <a:r>
              <a:rPr lang="en-US" b="0" baseline="0" dirty="0"/>
              <a:t>Addressing the anchor standard signals the importance of point of view or purpose for grade 3 teachers. </a:t>
            </a:r>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20</a:t>
            </a:fld>
            <a:endParaRPr lang="en-US" dirty="0"/>
          </a:p>
        </p:txBody>
      </p:sp>
    </p:spTree>
    <p:extLst>
      <p:ext uri="{BB962C8B-B14F-4D97-AF65-F5344CB8AC3E}">
        <p14:creationId xmlns:p14="http://schemas.microsoft.com/office/powerpoint/2010/main" val="1303329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example of an item written to RL.3.6.</a:t>
            </a:r>
          </a:p>
          <a:p>
            <a:endParaRPr lang="en-US" dirty="0"/>
          </a:p>
          <a:p>
            <a:r>
              <a:rPr lang="en-US" b="1" dirty="0"/>
              <a:t>Answer key: </a:t>
            </a:r>
            <a:r>
              <a:rPr lang="en-US" baseline="0" dirty="0"/>
              <a:t>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aseline="0" dirty="0"/>
              <a:t>No, this item is not aligned to the specifics of RL.3.6. This question does not align because it simply asks students to determine who is telling the story (a K-2) skill. The standard does not address point of view or allow students to demonstrate how their points of view differ from the narrator.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Additionally, the item doesn’t align to the anchor standard because it simply asks for identification of the narrator as opposed to “how the point of view shapes the content and style of the text. </a:t>
            </a:r>
          </a:p>
          <a:p>
            <a:endParaRPr lang="en-US" b="1"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21</a:t>
            </a:fld>
            <a:endParaRPr lang="en-US" dirty="0"/>
          </a:p>
        </p:txBody>
      </p:sp>
    </p:spTree>
    <p:extLst>
      <p:ext uri="{BB962C8B-B14F-4D97-AF65-F5344CB8AC3E}">
        <p14:creationId xmlns:p14="http://schemas.microsoft.com/office/powerpoint/2010/main" val="240242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While the principles discussed in the modules reflect the specific needs of summative assessment, they can be applied to the types of questions teachers ask in both classroom discussion and on classroom assessments. For example, in a classroom, a teacher may ask students to identify the main idea, and find the details that support that idea over the course of an entire lesson; this discussion would not be limited to one question. Facilitators should be aware of their audience as they progress through the modules. Be sure to review the user guide for specific examples of adjustments that can be made to the training to suit the needs of unique audiences. </a:t>
            </a:r>
            <a:endParaRPr lang="en-US" b="0" dirty="0">
              <a:effectLst/>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a:t>
            </a:fld>
            <a:endParaRPr lang="en-US" dirty="0"/>
          </a:p>
        </p:txBody>
      </p:sp>
    </p:spTree>
    <p:extLst>
      <p:ext uri="{BB962C8B-B14F-4D97-AF65-F5344CB8AC3E}">
        <p14:creationId xmlns:p14="http://schemas.microsoft.com/office/powerpoint/2010/main" val="719681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this example of an item written to RL.6 at grade 3. As a reminder, std. 6 at grade 3 is the only instance</a:t>
            </a:r>
            <a:r>
              <a:rPr lang="en-US" baseline="0" dirty="0"/>
              <a:t> where it is appropriate to use the langauge of the anchor standards for summative assessment. </a:t>
            </a:r>
            <a:endParaRPr lang="en-US" dirty="0"/>
          </a:p>
          <a:p>
            <a:endParaRPr lang="en-US" dirty="0"/>
          </a:p>
          <a:p>
            <a:r>
              <a:rPr lang="en-US" b="1" dirty="0"/>
              <a:t>Answer key:</a:t>
            </a:r>
            <a:r>
              <a:rPr lang="en-US" b="0" dirty="0"/>
              <a:t> Part A: A; Part B: B</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anchor standard?</a:t>
            </a:r>
            <a:r>
              <a:rPr lang="en-US" b="1" baseline="0" dirty="0"/>
              <a:t> </a:t>
            </a:r>
            <a:r>
              <a:rPr lang="en-US" b="0" baseline="0" dirty="0"/>
              <a:t>Yes. The anchor standard asks students to analyze how point of view impacts the content of the text. In this instance, students first develop an understanding of one characters point of view toward another character, then they consider how that impacts the actions of the rest of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0" baseline="0" dirty="0"/>
              <a:t>Yes. Students must understand the perspective of the wife and carefully read to see how that impacts the text.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sz="1200" b="0" kern="1200" dirty="0">
                <a:solidFill>
                  <a:schemeClr val="tx1"/>
                </a:solidFill>
                <a:effectLst/>
                <a:latin typeface="+mn-lt"/>
                <a:ea typeface="+mn-ea"/>
                <a:cs typeface="+mn-cs"/>
              </a:rPr>
              <a:t>Yes. The wife’s desire for a</a:t>
            </a:r>
            <a:r>
              <a:rPr lang="en-US" sz="1200" b="0" kern="1200" baseline="0" dirty="0">
                <a:solidFill>
                  <a:schemeClr val="tx1"/>
                </a:solidFill>
                <a:effectLst/>
                <a:latin typeface="+mn-lt"/>
                <a:ea typeface="+mn-ea"/>
                <a:cs typeface="+mn-cs"/>
              </a:rPr>
              <a:t> bigger home is what drives the husbands continued interactions with the fish.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Students use indirect textual evidence to make and support their inference. </a:t>
            </a:r>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22</a:t>
            </a:fld>
            <a:endParaRPr lang="en-US" dirty="0"/>
          </a:p>
        </p:txBody>
      </p:sp>
    </p:spTree>
    <p:extLst>
      <p:ext uri="{BB962C8B-B14F-4D97-AF65-F5344CB8AC3E}">
        <p14:creationId xmlns:p14="http://schemas.microsoft.com/office/powerpoint/2010/main" val="368314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Anchor Standard 7 stretches the range of readers to consider a more diverse array of how ideas and evidence can be presented and understood. Many otherwise strong readers tend to “skip” the illustrations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For grade 3, Standard 7 demands that students pay careful attention to a text’s illustrations and what they contribute to the text.</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few slides will look at examples of items that are supposed to align to this standard. We will review the items closely and discuss whether or not we think they do.</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23</a:t>
            </a:fld>
            <a:endParaRPr lang="en-US" dirty="0"/>
          </a:p>
        </p:txBody>
      </p:sp>
    </p:spTree>
    <p:extLst>
      <p:ext uri="{BB962C8B-B14F-4D97-AF65-F5344CB8AC3E}">
        <p14:creationId xmlns:p14="http://schemas.microsoft.com/office/powerpoint/2010/main" val="2363315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the next slide, we’ll </a:t>
            </a:r>
            <a:r>
              <a:rPr lang="en-US" dirty="0"/>
              <a:t>look at an item examining this illustration from </a:t>
            </a:r>
            <a:r>
              <a:rPr lang="en-US" i="1" dirty="0"/>
              <a:t>Mrs. Mack.</a:t>
            </a:r>
            <a:r>
              <a:rPr lang="en-US" i="1" baseline="0" dirty="0"/>
              <a:t> </a:t>
            </a:r>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24</a:t>
            </a:fld>
            <a:endParaRPr lang="en-US" dirty="0"/>
          </a:p>
        </p:txBody>
      </p:sp>
    </p:spTree>
    <p:extLst>
      <p:ext uri="{BB962C8B-B14F-4D97-AF65-F5344CB8AC3E}">
        <p14:creationId xmlns:p14="http://schemas.microsoft.com/office/powerpoint/2010/main" val="3106957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Here is a sample item for RL.3.7.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0" baseline="0" dirty="0"/>
              <a:t>[</a:t>
            </a:r>
            <a:r>
              <a:rPr lang="en-US" baseline="0" dirty="0"/>
              <a:t>This item is meant to address alignment to standard only, so it is not accompanied by scoring information. A scoring rubric/top score response should accompany items being reviewed.]</a:t>
            </a:r>
          </a:p>
          <a:p>
            <a:endParaRPr lang="en-US" baseline="0" dirty="0"/>
          </a:p>
          <a:p>
            <a:r>
              <a:rPr lang="en-US" b="1" dirty="0"/>
              <a:t>Does this item align to the specifics of the grade 3 standard?</a:t>
            </a:r>
            <a:r>
              <a:rPr lang="en-US" b="1" baseline="0" dirty="0"/>
              <a:t> </a:t>
            </a:r>
            <a:r>
              <a:rPr lang="en-US" b="0" baseline="0" dirty="0"/>
              <a:t>No. The standard does not ask for students to explain how the illustrations contribute to what is conveyed in words by the story. This item does not link the illustration to the story.</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25</a:t>
            </a:fld>
            <a:endParaRPr lang="en-US" dirty="0"/>
          </a:p>
        </p:txBody>
      </p:sp>
    </p:spTree>
    <p:extLst>
      <p:ext uri="{BB962C8B-B14F-4D97-AF65-F5344CB8AC3E}">
        <p14:creationId xmlns:p14="http://schemas.microsoft.com/office/powerpoint/2010/main" val="2727221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another RL.3.7</a:t>
            </a:r>
            <a:r>
              <a:rPr lang="en-US" baseline="0" dirty="0"/>
              <a:t> item.</a:t>
            </a:r>
          </a:p>
          <a:p>
            <a:endParaRPr lang="en-US" baseline="0" dirty="0"/>
          </a:p>
          <a:p>
            <a:r>
              <a:rPr lang="en-US" b="1" dirty="0"/>
              <a:t>Answer key: </a:t>
            </a:r>
            <a:r>
              <a:rPr lang="en-US" baseline="0" dirty="0"/>
              <a:t>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Yes. </a:t>
            </a:r>
            <a:r>
              <a:rPr lang="en-US" dirty="0"/>
              <a:t>The item aligns to RL.3.7 because</a:t>
            </a:r>
            <a:r>
              <a:rPr lang="en-US" baseline="0" dirty="0"/>
              <a:t> students must analyze how the picture helps contribute/reinforce an important point made in the text. The item also aligns to RL.3.1 because students are using the illustration as evidence of a point made in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the text closely to establish how the pictures relate to it.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love of horses is key to understanding the character and her motivation.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students are using textual evidence to connect the two stimuli.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26</a:t>
            </a:fld>
            <a:endParaRPr lang="en-US" dirty="0"/>
          </a:p>
        </p:txBody>
      </p:sp>
    </p:spTree>
    <p:extLst>
      <p:ext uri="{BB962C8B-B14F-4D97-AF65-F5344CB8AC3E}">
        <p14:creationId xmlns:p14="http://schemas.microsoft.com/office/powerpoint/2010/main" val="2178087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27</a:t>
            </a:fld>
            <a:endParaRPr lang="en-US" dirty="0"/>
          </a:p>
        </p:txBody>
      </p:sp>
    </p:spTree>
    <p:extLst>
      <p:ext uri="{BB962C8B-B14F-4D97-AF65-F5344CB8AC3E}">
        <p14:creationId xmlns:p14="http://schemas.microsoft.com/office/powerpoint/2010/main" val="2000566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standards as a whole and Standard 9 in particular, go well beyond merely promoting reading comprehension to call on students to read with the intent of building knowledge. Students must not only grasp what they read, but also integrate it into a body of ever-growing knowledge. Building knowledge and vocabulary from the earliest years are essential for students to be able to become college- and career- ready readers of complex text.  </a:t>
            </a:r>
            <a:r>
              <a:rPr lang="en-US" baseline="0" dirty="0"/>
              <a:t>Standard 9, regardless of grade level, always involves multiple stimuli.</a:t>
            </a:r>
            <a:r>
              <a:rPr lang="en-US" sz="1200" kern="1200" dirty="0">
                <a:solidFill>
                  <a:schemeClr val="tx1"/>
                </a:solidFill>
                <a:effectLst/>
                <a:latin typeface="+mn-lt"/>
                <a:ea typeface="+mn-ea"/>
                <a:cs typeface="+mn-cs"/>
              </a:rPr>
              <a: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grade 3 Literacy, the standard requires that both texts be from the same author about the same or similar characters. Note that the items are not aligned if the text pairing is wrong. Also, items that call upon students to merely identify areas of similarity or difference are not sufficient. Instead, students should be challenged to analyze </a:t>
            </a:r>
            <a:r>
              <a:rPr lang="en-US" u="sng" baseline="0" dirty="0"/>
              <a:t>how</a:t>
            </a:r>
            <a:r>
              <a:rPr lang="en-US" baseline="0" dirty="0"/>
              <a:t> this area of similarity is treated in each text.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28</a:t>
            </a:fld>
            <a:endParaRPr lang="en-US" dirty="0"/>
          </a:p>
        </p:txBody>
      </p:sp>
    </p:spTree>
    <p:extLst>
      <p:ext uri="{BB962C8B-B14F-4D97-AF65-F5344CB8AC3E}">
        <p14:creationId xmlns:p14="http://schemas.microsoft.com/office/powerpoint/2010/main" val="11421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sample item</a:t>
            </a:r>
            <a:r>
              <a:rPr lang="en-US" baseline="0" dirty="0"/>
              <a:t> for RL.3.9.</a:t>
            </a:r>
          </a:p>
          <a:p>
            <a:endParaRPr lang="en-US" baseline="0" dirty="0"/>
          </a:p>
          <a:p>
            <a:r>
              <a:rPr lang="en-US" b="1" dirty="0"/>
              <a:t>Answer keys: </a:t>
            </a:r>
            <a:r>
              <a:rPr lang="en-US" dirty="0"/>
              <a:t>Part A: A; Part B: 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aseline="0" dirty="0"/>
              <a:t>No, this item is not aligned to the specifics of RL.3.9. </a:t>
            </a:r>
            <a:r>
              <a:rPr lang="en-US" dirty="0"/>
              <a:t>Although the texts are paired for this set of items, this item in particular only addresses ONE of those texts. There is no comparison or contrast</a:t>
            </a:r>
            <a:r>
              <a:rPr lang="en-US" baseline="0" dirty="0"/>
              <a:t> involved in the question. </a:t>
            </a:r>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29</a:t>
            </a:fld>
            <a:endParaRPr lang="en-US" dirty="0"/>
          </a:p>
        </p:txBody>
      </p:sp>
    </p:spTree>
    <p:extLst>
      <p:ext uri="{BB962C8B-B14F-4D97-AF65-F5344CB8AC3E}">
        <p14:creationId xmlns:p14="http://schemas.microsoft.com/office/powerpoint/2010/main" val="140268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Here’s a second sample item for RL.3.9.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aseline="0" dirty="0"/>
              <a:t>B</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Yes, t</a:t>
            </a:r>
            <a:r>
              <a:rPr lang="en-US" b="0" dirty="0"/>
              <a:t>he </a:t>
            </a:r>
            <a:r>
              <a:rPr lang="en-US" dirty="0"/>
              <a:t>item aligns to RL3.9</a:t>
            </a:r>
            <a:r>
              <a:rPr lang="en-US" baseline="0" dirty="0"/>
              <a:t> in that it requires students to think about multiple texts by the same author with the same character and how the character/plot differ between the two excerpts. Because students are required to use indirect textual evidence, the item also aligns to RL.3.1.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multiple texts closely to be able to determine how the character changes as the plots move forward.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change in the character as she becomes stronger is an important part of this story.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students must use textual evidence indirectly to determine how the character changes.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30</a:t>
            </a:fld>
            <a:endParaRPr lang="en-US" dirty="0"/>
          </a:p>
        </p:txBody>
      </p:sp>
    </p:spTree>
    <p:extLst>
      <p:ext uri="{BB962C8B-B14F-4D97-AF65-F5344CB8AC3E}">
        <p14:creationId xmlns:p14="http://schemas.microsoft.com/office/powerpoint/2010/main" val="3214003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33</a:t>
            </a:fld>
            <a:endParaRPr lang="en-US" dirty="0"/>
          </a:p>
        </p:txBody>
      </p:sp>
    </p:spTree>
    <p:extLst>
      <p:ext uri="{BB962C8B-B14F-4D97-AF65-F5344CB8AC3E}">
        <p14:creationId xmlns:p14="http://schemas.microsoft.com/office/powerpoint/2010/main" val="418797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Let’s take a closer look at the Reading Standards for Literary Texts for Grade 3. For each standard, we will first present a</a:t>
            </a:r>
            <a:r>
              <a:rPr lang="en-US" strike="noStrike" baseline="0" dirty="0"/>
              <a:t>n example of an item that does NOT match the standard. Then we will follow up with an item that does match the standard so you can see the differences. </a:t>
            </a:r>
            <a:endParaRPr lang="en-US" strike="noStrike" dirty="0"/>
          </a:p>
          <a:p>
            <a:endParaRPr lang="en-US" strike="noStrike" dirty="0"/>
          </a:p>
          <a:p>
            <a:r>
              <a:rPr lang="en-US" strike="noStrike" dirty="0"/>
              <a:t>Note: You’ll see in the examples</a:t>
            </a:r>
            <a:r>
              <a:rPr lang="en-US" strike="noStrike" baseline="0" dirty="0"/>
              <a:t> that textual evidence includes the use of direct textual evidence (i.e., sentences from the text), as well as indirect evidence (i.e., paraphrasing of evidence in the text or inferences based on the text). </a:t>
            </a:r>
            <a:endParaRPr lang="en-US" strike="noStrike" dirty="0"/>
          </a:p>
        </p:txBody>
      </p:sp>
      <p:sp>
        <p:nvSpPr>
          <p:cNvPr id="4" name="Slide Number Placeholder 3"/>
          <p:cNvSpPr>
            <a:spLocks noGrp="1"/>
          </p:cNvSpPr>
          <p:nvPr>
            <p:ph type="sldNum" sz="quarter" idx="10"/>
          </p:nvPr>
        </p:nvSpPr>
        <p:spPr/>
        <p:txBody>
          <a:bodyPr/>
          <a:lstStyle/>
          <a:p>
            <a:fld id="{D2A8CB79-26D9-47B3-A269-5F23059CE682}" type="slidenum">
              <a:rPr lang="en-US" smtClean="0"/>
              <a:t>5</a:t>
            </a:fld>
            <a:endParaRPr lang="en-US" dirty="0"/>
          </a:p>
        </p:txBody>
      </p:sp>
    </p:spTree>
    <p:extLst>
      <p:ext uri="{BB962C8B-B14F-4D97-AF65-F5344CB8AC3E}">
        <p14:creationId xmlns:p14="http://schemas.microsoft.com/office/powerpoint/2010/main" val="1981622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Let’s take a closer look at the Reading Standards for Informational Texts for Grade 3. </a:t>
            </a:r>
          </a:p>
        </p:txBody>
      </p:sp>
      <p:sp>
        <p:nvSpPr>
          <p:cNvPr id="4" name="Slide Number Placeholder 3"/>
          <p:cNvSpPr>
            <a:spLocks noGrp="1"/>
          </p:cNvSpPr>
          <p:nvPr>
            <p:ph type="sldNum" sz="quarter" idx="10"/>
          </p:nvPr>
        </p:nvSpPr>
        <p:spPr/>
        <p:txBody>
          <a:bodyPr/>
          <a:lstStyle/>
          <a:p>
            <a:fld id="{29B9D326-3941-4162-8704-FFF237B951BE}" type="slidenum">
              <a:rPr lang="en-US" smtClean="0"/>
              <a:t>34</a:t>
            </a:fld>
            <a:endParaRPr lang="en-US" dirty="0"/>
          </a:p>
        </p:txBody>
      </p:sp>
    </p:spTree>
    <p:extLst>
      <p:ext uri="{BB962C8B-B14F-4D97-AF65-F5344CB8AC3E}">
        <p14:creationId xmlns:p14="http://schemas.microsoft.com/office/powerpoint/2010/main" val="2602941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with</a:t>
            </a:r>
            <a:r>
              <a:rPr lang="en-US" sz="1200" kern="1200" baseline="0" dirty="0">
                <a:solidFill>
                  <a:schemeClr val="tx1"/>
                </a:solidFill>
                <a:effectLst/>
                <a:latin typeface="+mn-lt"/>
                <a:ea typeface="+mn-ea"/>
                <a:cs typeface="+mn-cs"/>
              </a:rPr>
              <a:t> RL.2, t</a:t>
            </a:r>
            <a:r>
              <a:rPr lang="en-US" sz="1200" kern="1200" dirty="0">
                <a:solidFill>
                  <a:schemeClr val="tx1"/>
                </a:solidFill>
                <a:effectLst/>
                <a:latin typeface="+mn-lt"/>
                <a:ea typeface="+mn-ea"/>
                <a:cs typeface="+mn-cs"/>
              </a:rPr>
              <a:t>he first thing one might notice about Anchor Standard 2 is that students must determine the central message, main idea, or theme, an essential element of reading with understanding. 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This standard at grade 3 has TWO</a:t>
            </a:r>
            <a:r>
              <a:rPr lang="en-US" baseline="0" dirty="0"/>
              <a:t> components, separated by a semi-colon. </a:t>
            </a:r>
            <a:r>
              <a:rPr lang="en-US" dirty="0"/>
              <a:t>The first part of this standard asks students to </a:t>
            </a:r>
            <a:r>
              <a:rPr lang="en-US" baseline="0" dirty="0"/>
              <a:t>determine the main idea. The second part of the standard requires students to describe/recount key details and explain how they support the main idea. Note that grade 3 is the only grade that allows students to determine the main idea without also tracing the development of that main idea (for the first part of the standard).  In the second part of the standard, students are asked to do both.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35</a:t>
            </a:fld>
            <a:endParaRPr lang="en-US" dirty="0"/>
          </a:p>
        </p:txBody>
      </p:sp>
    </p:spTree>
    <p:extLst>
      <p:ext uri="{BB962C8B-B14F-4D97-AF65-F5344CB8AC3E}">
        <p14:creationId xmlns:p14="http://schemas.microsoft.com/office/powerpoint/2010/main" val="3626523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look at</a:t>
            </a:r>
            <a:r>
              <a:rPr lang="en-US" baseline="0" dirty="0"/>
              <a:t> this sample item written to address RI.3.2.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0" dirty="0"/>
              <a: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aseline="0" dirty="0"/>
              <a:t>No, this item is not aligned to the specifics of RI.3.2. By eliminating key details (A, B, and D) the students are in a way recounting key details but they are not asked to then explain how these key details support a main idea. This item addresses the standard too superficially by not aligning the key details with a main idea. </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36</a:t>
            </a:fld>
            <a:endParaRPr lang="en-US" dirty="0"/>
          </a:p>
        </p:txBody>
      </p:sp>
    </p:spTree>
    <p:extLst>
      <p:ext uri="{BB962C8B-B14F-4D97-AF65-F5344CB8AC3E}">
        <p14:creationId xmlns:p14="http://schemas.microsoft.com/office/powerpoint/2010/main" val="1675325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this item, written to address RI.3.2.</a:t>
            </a:r>
          </a:p>
          <a:p>
            <a:endParaRPr lang="en-US" dirty="0"/>
          </a:p>
          <a:p>
            <a:r>
              <a:rPr lang="en-US" b="1" dirty="0"/>
              <a:t>Answer key: </a:t>
            </a:r>
            <a:r>
              <a:rPr lang="en-US" dirty="0"/>
              <a:t>A</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Yes, t</a:t>
            </a:r>
            <a:r>
              <a:rPr lang="en-US" b="0" dirty="0"/>
              <a:t>he </a:t>
            </a:r>
            <a:r>
              <a:rPr lang="en-US" dirty="0"/>
              <a:t>item aligns to the first part of RI.3.2.</a:t>
            </a:r>
            <a:r>
              <a:rPr lang="en-US" baseline="0" dirty="0"/>
              <a:t> in that it requires students to think about the main idea (the various groups within a tribe perform different jobs but still work together to make jam). Remember, grade 3 allows for identification of main idea without asking students to trace how that idea is developed. Also, the item aligns to Standard 1 because the students must use the textual evidence throughout the passage to draw out the main idea.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the text closely to discern the main idea.</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main idea is key to understanding the overall purpose of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students do not have to tie to evidence explicitly but instead use the text as a whole to infer.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37</a:t>
            </a:fld>
            <a:endParaRPr lang="en-US" dirty="0"/>
          </a:p>
        </p:txBody>
      </p:sp>
    </p:spTree>
    <p:extLst>
      <p:ext uri="{BB962C8B-B14F-4D97-AF65-F5344CB8AC3E}">
        <p14:creationId xmlns:p14="http://schemas.microsoft.com/office/powerpoint/2010/main" val="936217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same</a:t>
            </a:r>
            <a:r>
              <a:rPr lang="en-US" baseline="0" dirty="0"/>
              <a:t> item as on the previous slide, but this time with part 2 of the standard being addressed. </a:t>
            </a:r>
            <a:endParaRPr lang="en-US" dirty="0"/>
          </a:p>
          <a:p>
            <a:endParaRPr lang="en-US" dirty="0"/>
          </a:p>
          <a:p>
            <a:r>
              <a:rPr lang="en-US" b="1" dirty="0"/>
              <a:t>Answer keys: </a:t>
            </a:r>
            <a:r>
              <a:rPr lang="en-US" dirty="0"/>
              <a:t>Part</a:t>
            </a:r>
            <a:r>
              <a:rPr lang="en-US" baseline="0" dirty="0"/>
              <a:t> A: A; Part B: C, </a:t>
            </a:r>
            <a:r>
              <a:rPr lang="en-US" dirty="0"/>
              <a:t>D, 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Yes, t</a:t>
            </a:r>
            <a:r>
              <a:rPr lang="en-US" b="0" dirty="0"/>
              <a:t>he </a:t>
            </a:r>
            <a:r>
              <a:rPr lang="en-US" dirty="0"/>
              <a:t>item aligns to RI.3.2.</a:t>
            </a:r>
            <a:r>
              <a:rPr lang="en-US" baseline="0" dirty="0"/>
              <a:t> in that it requires students to think about the main idea (the various groups within a tribe perform different jobs but still work together to make jam) AND how key details in the text support the main idea (each detail outlines the roles of the various groups in the jam-making process). In Part B, because students are required to use indirect textual evidence, the item also aligns to RI.3.1.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the text closely to both discern the main idea and how the details relate.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understanding key details will help the student understand the main idea.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students must use the explicit textual details in Part B of the item. </a:t>
            </a:r>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38</a:t>
            </a:fld>
            <a:endParaRPr lang="en-US" dirty="0"/>
          </a:p>
        </p:txBody>
      </p:sp>
    </p:spTree>
    <p:extLst>
      <p:ext uri="{BB962C8B-B14F-4D97-AF65-F5344CB8AC3E}">
        <p14:creationId xmlns:p14="http://schemas.microsoft.com/office/powerpoint/2010/main" val="2408848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language of 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3 calls on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the development of individuals, events, and ideas is not merely to restate them, but rather to comprehend how they evolve and interact over time. Nor does the standard ask students to study ideas, events, and individuals in isolation from one another; instead students are specifically charged with observing and commenting on the interactions and relationships among them. Because a text, in its essence, comprises the interaction of these factors, fulfilling this standard means students truly are analyzing the text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grade 3, note the use of guidance</a:t>
            </a:r>
            <a:r>
              <a:rPr lang="en-US" sz="1200" kern="1200" baseline="0" dirty="0">
                <a:solidFill>
                  <a:schemeClr val="tx1"/>
                </a:solidFill>
                <a:effectLst/>
                <a:latin typeface="+mn-lt"/>
                <a:ea typeface="+mn-ea"/>
                <a:cs typeface="+mn-cs"/>
              </a:rPr>
              <a:t> specific to “using language that pertains to time, sequence, and cause/effect.” </a:t>
            </a:r>
            <a:r>
              <a:rPr lang="en-US" sz="1200" kern="1200" dirty="0">
                <a:solidFill>
                  <a:schemeClr val="tx1"/>
                </a:solidFill>
                <a:effectLst/>
                <a:latin typeface="+mn-lt"/>
                <a:ea typeface="+mn-ea"/>
                <a:cs typeface="+mn-cs"/>
              </a:rPr>
              <a:t>Too often, we see items just focus on sequence (which tend to be very low level), but this standard calls for other relationships to be addressed, such as cause/effect and chronological</a:t>
            </a:r>
            <a:r>
              <a:rPr lang="en-US" sz="1200" kern="1200" baseline="0" dirty="0">
                <a:solidFill>
                  <a:schemeClr val="tx1"/>
                </a:solidFill>
                <a:effectLst/>
                <a:latin typeface="+mn-lt"/>
                <a:ea typeface="+mn-ea"/>
                <a:cs typeface="+mn-cs"/>
              </a:rPr>
              <a:t> order.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39</a:t>
            </a:fld>
            <a:endParaRPr lang="en-US" dirty="0"/>
          </a:p>
        </p:txBody>
      </p:sp>
    </p:spTree>
    <p:extLst>
      <p:ext uri="{BB962C8B-B14F-4D97-AF65-F5344CB8AC3E}">
        <p14:creationId xmlns:p14="http://schemas.microsoft.com/office/powerpoint/2010/main" val="1933196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a:t>
            </a:r>
            <a:r>
              <a:rPr lang="en-US" baseline="0" dirty="0"/>
              <a:t> this item written to RI.3.3.</a:t>
            </a:r>
            <a:endParaRPr lang="en-US" b="1" dirty="0"/>
          </a:p>
          <a:p>
            <a:endParaRPr lang="en-US" b="1" dirty="0"/>
          </a:p>
          <a:p>
            <a:r>
              <a:rPr lang="en-US" b="1" dirty="0"/>
              <a:t>Answer key: </a:t>
            </a:r>
            <a:r>
              <a:rPr lang="en-US" dirty="0"/>
              <a:t>B</a:t>
            </a:r>
          </a:p>
          <a:p>
            <a:endParaRPr lang="en-US" dirty="0"/>
          </a:p>
          <a:p>
            <a:r>
              <a:rPr lang="en-US" b="1" dirty="0"/>
              <a:t>Does this item align to the specifics of the grade 3 standard?</a:t>
            </a:r>
            <a:r>
              <a:rPr lang="en-US" b="1" baseline="0" dirty="0"/>
              <a:t> </a:t>
            </a:r>
            <a:r>
              <a:rPr lang="en-US" b="0" baseline="0" dirty="0"/>
              <a:t>No. The item does not require that students understand anything but the last step. The question does not focus on the relationship of the steps. </a:t>
            </a:r>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40</a:t>
            </a:fld>
            <a:endParaRPr lang="en-US" dirty="0"/>
          </a:p>
        </p:txBody>
      </p:sp>
    </p:spTree>
    <p:extLst>
      <p:ext uri="{BB962C8B-B14F-4D97-AF65-F5344CB8AC3E}">
        <p14:creationId xmlns:p14="http://schemas.microsoft.com/office/powerpoint/2010/main" val="2645049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a:t>
            </a:r>
            <a:r>
              <a:rPr lang="en-US" baseline="0" dirty="0"/>
              <a:t> this item written to RI.3.3. </a:t>
            </a:r>
          </a:p>
          <a:p>
            <a:endParaRPr lang="en-US" baseline="0" dirty="0"/>
          </a:p>
          <a:p>
            <a:r>
              <a:rPr lang="en-US" b="1" dirty="0"/>
              <a:t>Answer key: </a:t>
            </a:r>
            <a:r>
              <a:rPr lang="en-US" dirty="0"/>
              <a:t>knocked down, scraped out, juice is poured, juice is cooked</a:t>
            </a:r>
          </a:p>
          <a:p>
            <a:endParaRPr lang="en-US" baseline="0" dirty="0"/>
          </a:p>
          <a:p>
            <a:r>
              <a:rPr lang="en-US" baseline="0" dirty="0"/>
              <a:t>Because of space, Part B of this item is included on the next slide (as is the relevant analysis of the question). </a:t>
            </a:r>
          </a:p>
        </p:txBody>
      </p:sp>
      <p:sp>
        <p:nvSpPr>
          <p:cNvPr id="4" name="Slide Number Placeholder 3"/>
          <p:cNvSpPr>
            <a:spLocks noGrp="1"/>
          </p:cNvSpPr>
          <p:nvPr>
            <p:ph type="sldNum" sz="quarter" idx="10"/>
          </p:nvPr>
        </p:nvSpPr>
        <p:spPr/>
        <p:txBody>
          <a:bodyPr/>
          <a:lstStyle/>
          <a:p>
            <a:fld id="{29B9D326-3941-4162-8704-FFF237B951BE}" type="slidenum">
              <a:rPr lang="en-US" smtClean="0"/>
              <a:t>41</a:t>
            </a:fld>
            <a:endParaRPr lang="en-US" dirty="0"/>
          </a:p>
        </p:txBody>
      </p:sp>
    </p:spTree>
    <p:extLst>
      <p:ext uri="{BB962C8B-B14F-4D97-AF65-F5344CB8AC3E}">
        <p14:creationId xmlns:p14="http://schemas.microsoft.com/office/powerpoint/2010/main" val="2160392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 </a:t>
            </a:r>
            <a:r>
              <a:rPr lang="en-US" dirty="0"/>
              <a:t>B</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Yes, t</a:t>
            </a:r>
            <a:r>
              <a:rPr lang="en-US" b="0" dirty="0"/>
              <a:t>he </a:t>
            </a:r>
            <a:r>
              <a:rPr lang="en-US" dirty="0"/>
              <a:t>item aligns to RI.3.3</a:t>
            </a:r>
            <a:r>
              <a:rPr lang="en-US" baseline="0" dirty="0"/>
              <a:t> in that it requires students to think about not only the order of the steps, but also what has to happen FIRST (the relationship – the fruit must be ripe and split open for any of the subsequent steps to take place). As the item refers to various steps from the text, it also aligns to Standard RI.3.1.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understand multiple steps and what is the trigger point for the actions.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steps in the process are important for understanding that the process takes a community to complete.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1" baseline="0" dirty="0"/>
              <a:t>Does this item require use of evidence? </a:t>
            </a:r>
            <a:r>
              <a:rPr lang="en-US" b="0" baseline="0" dirty="0"/>
              <a:t>Yes, all the steps listed are directly from the text. </a:t>
            </a:r>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42</a:t>
            </a:fld>
            <a:endParaRPr lang="en-US" dirty="0"/>
          </a:p>
        </p:txBody>
      </p:sp>
    </p:spTree>
    <p:extLst>
      <p:ext uri="{BB962C8B-B14F-4D97-AF65-F5344CB8AC3E}">
        <p14:creationId xmlns:p14="http://schemas.microsoft.com/office/powerpoint/2010/main" val="2222506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a:t>
            </a:r>
            <a:r>
              <a:rPr lang="en-US" baseline="0" dirty="0"/>
              <a:t> 4 asks students to determine meaning. The term “as they are used in the text” is essential. Students must not simply determine meaning of words in isolation; they must be tested on words surrounded by sufficient context. To create fair, reliable tests, context should be included so students can demonstrate their mastery of reading strategies in determining the meaning of unknown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For RI.3.4, as discussed with RL.3.4, students are required to determine meaning of tested words or phrases as used “in a text,” meaning context is very important here. </a:t>
            </a:r>
            <a:r>
              <a:rPr lang="en-US" b="1" baseline="0" dirty="0"/>
              <a:t>No longer are students expected to use prior knowledge to answer vocabulary questions.  </a:t>
            </a:r>
          </a:p>
          <a:p>
            <a:endParaRPr lang="en-US" baseline="0" dirty="0"/>
          </a:p>
          <a:p>
            <a:r>
              <a:rPr lang="en-US" baseline="0" dirty="0"/>
              <a:t>There are other features of vocabulary that should be checked, such as whether the word or phrase is tier 2 academic vocabulary and whether it is central to understanding the meaning of the text; however, for now we will focus solely on the language of the standard as the first step toward determining alignment.</a:t>
            </a:r>
          </a:p>
          <a:p>
            <a:endParaRPr lang="en-US" baseline="0" dirty="0"/>
          </a:p>
          <a:p>
            <a:r>
              <a:rPr lang="en-US" baseline="0" dirty="0"/>
              <a:t>NOTE:  It is often the case that Language Standards 4, 5, or 6 may be applied to vocabulary items, depending on the focus of the item.  It is perfectly acceptable to have multiple standards assigned.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43</a:t>
            </a:fld>
            <a:endParaRPr lang="en-US" dirty="0"/>
          </a:p>
        </p:txBody>
      </p:sp>
    </p:spTree>
    <p:extLst>
      <p:ext uri="{BB962C8B-B14F-4D97-AF65-F5344CB8AC3E}">
        <p14:creationId xmlns:p14="http://schemas.microsoft.com/office/powerpoint/2010/main" val="415517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Please note, in each slide discussing the standard, we will discuss both the language of the anchor standard, as well as the language of the grade specific standard. In this way, we will illuminate how the grade-specific standards provide the specificity for each anchor standard.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Anchor Standard 2, across all grade levels, asks students to determine the central message, main idea, or theme, an essential element of reading with understanding. 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r>
              <a:rPr lang="en-US" sz="1200" kern="1200" dirty="0">
                <a:solidFill>
                  <a:schemeClr val="tx1"/>
                </a:solidFill>
                <a:effectLst/>
                <a:latin typeface="+mn-lt"/>
                <a:ea typeface="+mn-ea"/>
                <a:cs typeface="+mn-cs"/>
              </a:rPr>
              <a:t> </a:t>
            </a:r>
          </a:p>
          <a:p>
            <a:r>
              <a:rPr lang="en-US" dirty="0"/>
              <a:t>This standard in grade 3 has TWO</a:t>
            </a:r>
            <a:r>
              <a:rPr lang="en-US" baseline="0" dirty="0"/>
              <a:t> components: 1. recounting stories, and 2. determining AND explaining the central message, lesson, or moral and how it is conveyed. </a:t>
            </a:r>
            <a:r>
              <a:rPr lang="en-US" dirty="0"/>
              <a:t>The first part of this standard is about</a:t>
            </a:r>
            <a:r>
              <a:rPr lang="en-US" baseline="0" dirty="0"/>
              <a:t> recounting (describing</a:t>
            </a:r>
            <a:r>
              <a:rPr lang="en-US" baseline="0" dirty="0">
                <a:solidFill>
                  <a:srgbClr val="FF0000"/>
                </a:solidFill>
              </a:rPr>
              <a:t> or telling</a:t>
            </a:r>
            <a:r>
              <a:rPr lang="en-US" baseline="0" dirty="0"/>
              <a:t>) stories. Items should not simply ask students superficial questions, but instead should delve into important ideas or events in a text. </a:t>
            </a:r>
          </a:p>
          <a:p>
            <a:endParaRPr lang="en-US" baseline="0" dirty="0"/>
          </a:p>
          <a:p>
            <a:r>
              <a:rPr lang="en-US" baseline="0" dirty="0"/>
              <a:t>The second part of the standard, assessed separately as noted by the semi-colon that divides the two components, asks students to determine the central message, lesson, or moral, and explain how key details help convey the concept. </a:t>
            </a:r>
          </a:p>
          <a:p>
            <a:endParaRPr lang="en-US" baseline="0" dirty="0"/>
          </a:p>
          <a:p>
            <a:r>
              <a:rPr lang="en-US" baseline="0" dirty="0"/>
              <a:t>The next few slides will look at examples of items that are supposed to align to this standard. We will review the items closely and discuss whether or not we think they do. Be sure to have your ELA grade 3 standards handy, as we will be referring to them.</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6</a:t>
            </a:fld>
            <a:endParaRPr lang="en-US" dirty="0"/>
          </a:p>
        </p:txBody>
      </p:sp>
    </p:spTree>
    <p:extLst>
      <p:ext uri="{BB962C8B-B14F-4D97-AF65-F5344CB8AC3E}">
        <p14:creationId xmlns:p14="http://schemas.microsoft.com/office/powerpoint/2010/main" val="2365772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item written to address RI.3.4. </a:t>
            </a:r>
          </a:p>
          <a:p>
            <a:endParaRPr lang="en-US" dirty="0"/>
          </a:p>
          <a:p>
            <a:r>
              <a:rPr lang="en-US" b="1" dirty="0"/>
              <a:t>Answer key: </a:t>
            </a:r>
            <a:r>
              <a:rPr lang="en-US" baseline="0" dirty="0"/>
              <a:t>D</a:t>
            </a:r>
          </a:p>
          <a:p>
            <a:endParaRPr lang="en-US" baseline="0" dirty="0"/>
          </a:p>
          <a:p>
            <a:r>
              <a:rPr lang="en-US" b="1" dirty="0"/>
              <a:t>Does this item align to the specifics of the grade 3 standard?</a:t>
            </a:r>
            <a:r>
              <a:rPr lang="en-US" b="1" baseline="0" dirty="0"/>
              <a:t> </a:t>
            </a:r>
            <a:r>
              <a:rPr lang="en-US" baseline="0" dirty="0"/>
              <a:t>No, this item is not aligned to the specifics of RI.3.4. The student most likely will need to determine the meaning of “piece” as used in the sentence from the text, but do they need to show they used context clues? Remember that the use of textual evidence is important with vocabulary questions.  </a:t>
            </a:r>
          </a:p>
        </p:txBody>
      </p:sp>
      <p:sp>
        <p:nvSpPr>
          <p:cNvPr id="4" name="Slide Number Placeholder 3"/>
          <p:cNvSpPr>
            <a:spLocks noGrp="1"/>
          </p:cNvSpPr>
          <p:nvPr>
            <p:ph type="sldNum" sz="quarter" idx="10"/>
          </p:nvPr>
        </p:nvSpPr>
        <p:spPr/>
        <p:txBody>
          <a:bodyPr/>
          <a:lstStyle/>
          <a:p>
            <a:fld id="{29B9D326-3941-4162-8704-FFF237B951BE}" type="slidenum">
              <a:rPr lang="en-US" smtClean="0"/>
              <a:t>44</a:t>
            </a:fld>
            <a:endParaRPr lang="en-US" dirty="0"/>
          </a:p>
        </p:txBody>
      </p:sp>
    </p:spTree>
    <p:extLst>
      <p:ext uri="{BB962C8B-B14F-4D97-AF65-F5344CB8AC3E}">
        <p14:creationId xmlns:p14="http://schemas.microsoft.com/office/powerpoint/2010/main" val="2241957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a:t>
            </a:r>
            <a:r>
              <a:rPr lang="en-US" baseline="0" dirty="0"/>
              <a:t> a second item proposed for RI.3.4. </a:t>
            </a:r>
          </a:p>
          <a:p>
            <a:endParaRPr lang="en-US" baseline="0" dirty="0"/>
          </a:p>
          <a:p>
            <a:r>
              <a:rPr lang="en-US" b="1" dirty="0"/>
              <a:t>Answer keys: </a:t>
            </a:r>
            <a:r>
              <a:rPr lang="en-US" dirty="0"/>
              <a:t>Part A: D; Part B: dance, sing,</a:t>
            </a:r>
            <a:r>
              <a:rPr lang="en-US" baseline="0" dirty="0"/>
              <a:t> eat</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Yes. </a:t>
            </a:r>
            <a:r>
              <a:rPr lang="en-US" dirty="0"/>
              <a:t>This item aligns to RI.3.4 because the students must both determine</a:t>
            </a:r>
            <a:r>
              <a:rPr lang="en-US" baseline="0" dirty="0"/>
              <a:t> the meaning for the tested word “feast” and also show the context they used to help them determine that meaning. The context requirement in Part B shows the item also aligns to RI.3.1.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b="1" baseline="0" dirty="0"/>
              <a:t>Does this item require close reading? </a:t>
            </a:r>
            <a:r>
              <a:rPr lang="en-US" baseline="0" dirty="0"/>
              <a:t>Yes, students must read closely to determine the meaning of the tested word. And even if they already know what “feast” means, they still must think about and read closely for use of context.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idea that the long, involved process brings the community together in many ways, including celebrating with a feast, is one of the main ideas of this text. </a:t>
            </a:r>
          </a:p>
          <a:p>
            <a:endParaRPr lang="en-US" b="0" baseline="0" dirty="0"/>
          </a:p>
          <a:p>
            <a:r>
              <a:rPr lang="en-US" b="1" baseline="0" dirty="0"/>
              <a:t>Does this item require use of evidence? </a:t>
            </a:r>
            <a:r>
              <a:rPr lang="en-US" b="0" baseline="0" dirty="0"/>
              <a:t>Yes, students use textual evidence in Part B.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45</a:t>
            </a:fld>
            <a:endParaRPr lang="en-US" dirty="0"/>
          </a:p>
        </p:txBody>
      </p:sp>
    </p:spTree>
    <p:extLst>
      <p:ext uri="{BB962C8B-B14F-4D97-AF65-F5344CB8AC3E}">
        <p14:creationId xmlns:p14="http://schemas.microsoft.com/office/powerpoint/2010/main" val="3176285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standards for teaching and assessing reading have traditionally included structure, </a:t>
            </a:r>
            <a:r>
              <a:rPr lang="en-US" sz="1200" kern="1200" dirty="0">
                <a:solidFill>
                  <a:srgbClr val="FF0000"/>
                </a:solidFill>
                <a:effectLst/>
                <a:latin typeface="+mn-lt"/>
                <a:ea typeface="+mn-ea"/>
                <a:cs typeface="+mn-cs"/>
              </a:rPr>
              <a:t>Anchor </a:t>
            </a:r>
            <a:r>
              <a:rPr lang="en-US" sz="1200" kern="1200" dirty="0">
                <a:solidFill>
                  <a:schemeClr val="tx1"/>
                </a:solidFill>
                <a:effectLst/>
                <a:latin typeface="+mn-lt"/>
                <a:ea typeface="+mn-ea"/>
                <a:cs typeface="+mn-cs"/>
              </a:rPr>
              <a:t>Standard 5 includes an unusual dimension that illustrates the increased rigor at the heart of the standards. 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most</a:t>
            </a:r>
            <a:r>
              <a:rPr lang="en-US" sz="1200" kern="1200" baseline="0" dirty="0">
                <a:solidFill>
                  <a:schemeClr val="tx1"/>
                </a:solidFill>
                <a:effectLst/>
                <a:latin typeface="+mn-lt"/>
                <a:ea typeface="+mn-ea"/>
                <a:cs typeface="+mn-cs"/>
              </a:rPr>
              <a:t> central </a:t>
            </a:r>
            <a:r>
              <a:rPr lang="en-US" sz="1200" kern="1200" dirty="0">
                <a:solidFill>
                  <a:schemeClr val="tx1"/>
                </a:solidFill>
                <a:effectLst/>
                <a:latin typeface="+mn-lt"/>
                <a:ea typeface="+mn-ea"/>
                <a:cs typeface="+mn-cs"/>
              </a:rPr>
              <a:t>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baseline="0" dirty="0"/>
              <a:t>Grade 3, Standard 5 requires that students think about basic organizational structures and demonstrate that they are able to use these text features to location information.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46</a:t>
            </a:fld>
            <a:endParaRPr lang="en-US" dirty="0"/>
          </a:p>
        </p:txBody>
      </p:sp>
    </p:spTree>
    <p:extLst>
      <p:ext uri="{BB962C8B-B14F-4D97-AF65-F5344CB8AC3E}">
        <p14:creationId xmlns:p14="http://schemas.microsoft.com/office/powerpoint/2010/main" val="1418940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 item written to address RI.3.5.</a:t>
            </a:r>
          </a:p>
          <a:p>
            <a:endParaRPr lang="en-US" dirty="0"/>
          </a:p>
          <a:p>
            <a:r>
              <a:rPr lang="en-US" b="1" dirty="0"/>
              <a:t>Answer key: </a:t>
            </a:r>
            <a:r>
              <a:rPr lang="en-US" baseline="0" dirty="0"/>
              <a:t>Constructed response items such as this one would be scored using a rubric.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No. </a:t>
            </a:r>
            <a:r>
              <a:rPr lang="en-US" baseline="0" dirty="0"/>
              <a:t>The intent of ALL CCSS standards is that items should be based on texts. This item is not. It does not meet the standard because students are not interacting with the text features (key words, etc.) of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47</a:t>
            </a:fld>
            <a:endParaRPr lang="en-US" dirty="0"/>
          </a:p>
        </p:txBody>
      </p:sp>
    </p:spTree>
    <p:extLst>
      <p:ext uri="{BB962C8B-B14F-4D97-AF65-F5344CB8AC3E}">
        <p14:creationId xmlns:p14="http://schemas.microsoft.com/office/powerpoint/2010/main" val="2028648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another item written to address RI.3.5.</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Answer keys: </a:t>
            </a:r>
            <a:r>
              <a:rPr lang="en-US" baseline="0" dirty="0"/>
              <a:t>What is Cactus Jam Made From?, Paragraphs 1-2; What are the Roles of Community Members, Paragraphs 3-7;  How Does the Community Celebrate?, Paragraph 8.  [Not used:  What does the Fruit Look Like? </a:t>
            </a:r>
            <a:r>
              <a:rPr kumimoji="0" lang="en-US" sz="1800" b="0" i="0" u="none" strike="noStrike" kern="1200" cap="none" spc="0" normalizeH="0" baseline="0" noProof="0" dirty="0">
                <a:ln>
                  <a:noFill/>
                </a:ln>
                <a:solidFill>
                  <a:srgbClr val="000000"/>
                </a:solidFill>
                <a:effectLst/>
                <a:uLnTx/>
                <a:uFillTx/>
                <a:latin typeface="+mn-lt"/>
                <a:ea typeface="+mn-ea"/>
                <a:cs typeface="+mn-cs"/>
              </a:rPr>
              <a:t>Where Do the Tohono O’odham Indians Live?]</a:t>
            </a:r>
          </a:p>
          <a:p>
            <a:endParaRPr lang="en-US" baseline="0" dirty="0"/>
          </a:p>
          <a:p>
            <a:r>
              <a:rPr lang="en-US" b="1" dirty="0"/>
              <a:t>Does this item align to the specifics of the grade 3 standard?</a:t>
            </a:r>
            <a:r>
              <a:rPr lang="en-US" b="1" baseline="0" dirty="0"/>
              <a:t> </a:t>
            </a:r>
            <a:r>
              <a:rPr lang="en-US" b="0" baseline="0" dirty="0"/>
              <a:t>No. This item requires that students think about the important words in the paragraphs and how those words would manifest as useful text features, but it does NOT ask students to use existing text features (headings) to locate information. To meet the true intent of the standard, students are not meant to create text features but rather use the ones already in a text.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48</a:t>
            </a:fld>
            <a:endParaRPr lang="en-US" dirty="0"/>
          </a:p>
        </p:txBody>
      </p:sp>
    </p:spTree>
    <p:extLst>
      <p:ext uri="{BB962C8B-B14F-4D97-AF65-F5344CB8AC3E}">
        <p14:creationId xmlns:p14="http://schemas.microsoft.com/office/powerpoint/2010/main" val="3626249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Looking at </a:t>
            </a:r>
            <a:r>
              <a:rPr lang="en-US" sz="1200" kern="1200" dirty="0">
                <a:solidFill>
                  <a:srgbClr val="FF0000"/>
                </a:solidFill>
                <a:effectLst/>
                <a:latin typeface="+mn-lt"/>
                <a:ea typeface="+mn-ea"/>
                <a:cs typeface="+mn-cs"/>
              </a:rPr>
              <a:t>anchor</a:t>
            </a:r>
            <a:r>
              <a:rPr lang="en-US" sz="1200" kern="1200" baseline="0" dirty="0">
                <a:solidFill>
                  <a:schemeClr val="tx1"/>
                </a:solidFill>
                <a:effectLst/>
                <a:latin typeface="+mn-lt"/>
                <a:ea typeface="+mn-ea"/>
                <a:cs typeface="+mn-cs"/>
              </a:rPr>
              <a:t>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the anchor standard makes clear that in all of these cases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 </a:t>
            </a:r>
          </a:p>
          <a:p>
            <a:endParaRPr lang="en-US" sz="1200" kern="1200" baseline="0" dirty="0">
              <a:solidFill>
                <a:schemeClr val="tx1"/>
              </a:solidFill>
              <a:effectLst/>
              <a:latin typeface="+mn-lt"/>
              <a:ea typeface="+mn-ea"/>
              <a:cs typeface="+mn-cs"/>
            </a:endParaRPr>
          </a:p>
          <a:p>
            <a:r>
              <a:rPr lang="en-US" baseline="0" dirty="0"/>
              <a:t>Because this standard at grade 3 asks students to first determine their own point of view, the standard is best addressed through instruction only rather than during a formal assessment setting. </a:t>
            </a:r>
            <a:r>
              <a:rPr lang="en-US" b="0" baseline="0" dirty="0"/>
              <a:t>However, it is clear that grade 3 students need exposure to the concept of point of view that they’ve been working on in classrooms through the application of standards. Therefore, Std. 6 at grade 3 can be assessed on a formal assessments by addressing the anchor standard. </a:t>
            </a:r>
            <a:r>
              <a:rPr lang="en-US" b="0" i="1" baseline="0" dirty="0"/>
              <a:t>RL3.6 and RI 3.6 are the only standards, at any grade, where it is appropriate to use the language of the anchor standard, because it is important to ask 3</a:t>
            </a:r>
            <a:r>
              <a:rPr lang="en-US" b="0" i="1" baseline="30000" dirty="0"/>
              <a:t>rd</a:t>
            </a:r>
            <a:r>
              <a:rPr lang="en-US" b="0" i="1" baseline="0" dirty="0"/>
              <a:t> grade readers point of view/purpose questions when they arise naturally from the text. </a:t>
            </a:r>
            <a:r>
              <a:rPr lang="en-US" b="0" baseline="0" dirty="0"/>
              <a:t>Addressing the anchor standard signals the importance of point of view or purpose for grade 3 teachers.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49</a:t>
            </a:fld>
            <a:endParaRPr lang="en-US" dirty="0"/>
          </a:p>
        </p:txBody>
      </p:sp>
    </p:spTree>
    <p:extLst>
      <p:ext uri="{BB962C8B-B14F-4D97-AF65-F5344CB8AC3E}">
        <p14:creationId xmlns:p14="http://schemas.microsoft.com/office/powerpoint/2010/main" val="3200439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 item written to address RI.3.6.</a:t>
            </a:r>
          </a:p>
          <a:p>
            <a:endParaRPr lang="en-US" dirty="0"/>
          </a:p>
          <a:p>
            <a:r>
              <a:rPr lang="en-US" b="1" dirty="0"/>
              <a:t>Answer keys: </a:t>
            </a:r>
            <a:r>
              <a:rPr lang="en-US" dirty="0"/>
              <a:t>D</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No, the item simply asks students to identify who is giving information about making cactus jam. Students do not analyze how their own point of view relates to the text, nor do they address how the “point of view shapes the content and style of a text.”</a:t>
            </a:r>
            <a:endParaRPr lang="en-US" b="0" dirty="0"/>
          </a:p>
        </p:txBody>
      </p:sp>
      <p:sp>
        <p:nvSpPr>
          <p:cNvPr id="4" name="Slide Number Placeholder 3"/>
          <p:cNvSpPr>
            <a:spLocks noGrp="1"/>
          </p:cNvSpPr>
          <p:nvPr>
            <p:ph type="sldNum" sz="quarter" idx="10"/>
          </p:nvPr>
        </p:nvSpPr>
        <p:spPr/>
        <p:txBody>
          <a:bodyPr/>
          <a:lstStyle/>
          <a:p>
            <a:fld id="{29B9D326-3941-4162-8704-FFF237B951BE}" type="slidenum">
              <a:rPr lang="en-US" smtClean="0"/>
              <a:t>50</a:t>
            </a:fld>
            <a:endParaRPr lang="en-US" dirty="0"/>
          </a:p>
        </p:txBody>
      </p:sp>
    </p:spTree>
    <p:extLst>
      <p:ext uri="{BB962C8B-B14F-4D97-AF65-F5344CB8AC3E}">
        <p14:creationId xmlns:p14="http://schemas.microsoft.com/office/powerpoint/2010/main" val="2373557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another</a:t>
            </a:r>
            <a:r>
              <a:rPr lang="en-US" baseline="0" dirty="0"/>
              <a:t> </a:t>
            </a:r>
            <a:r>
              <a:rPr lang="en-US" dirty="0"/>
              <a:t>item written to address RI.3.6.</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a:t>
            </a:r>
            <a:r>
              <a:rPr lang="en-US" b="0" dirty="0"/>
              <a:t> A</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anchor</a:t>
            </a:r>
            <a:r>
              <a:rPr lang="en-US" b="1" baseline="0" dirty="0"/>
              <a:t> </a:t>
            </a:r>
            <a:r>
              <a:rPr lang="en-US" b="1" dirty="0"/>
              <a:t>standard?</a:t>
            </a:r>
            <a:r>
              <a:rPr lang="en-US" b="1" baseline="0" dirty="0"/>
              <a:t> </a:t>
            </a:r>
            <a:r>
              <a:rPr lang="en-US" b="0" baseline="0" dirty="0"/>
              <a:t>Yes. In this item, students read a sentence from the text that reveals the authors point of view about garbage. They then find another line from the text that supports this point of view, showing the author’s point of view shapes the content of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closely read the text to understand why the author believes garbage is valuable.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important role garbage plays in understanding the past is a central idea of the text.</a:t>
            </a:r>
          </a:p>
          <a:p>
            <a:endParaRPr lang="en-US" b="0" baseline="0" dirty="0"/>
          </a:p>
          <a:p>
            <a:r>
              <a:rPr lang="en-US" b="1" baseline="0" dirty="0"/>
              <a:t>Does this item require use of evidence? </a:t>
            </a:r>
            <a:r>
              <a:rPr lang="en-US" b="0" baseline="0" dirty="0"/>
              <a:t>Yes. Students use direct quotations from the text to identify the author’s belief about garbage. </a:t>
            </a:r>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51</a:t>
            </a:fld>
            <a:endParaRPr lang="en-US" dirty="0"/>
          </a:p>
        </p:txBody>
      </p:sp>
    </p:spTree>
    <p:extLst>
      <p:ext uri="{BB962C8B-B14F-4D97-AF65-F5344CB8AC3E}">
        <p14:creationId xmlns:p14="http://schemas.microsoft.com/office/powerpoint/2010/main" val="1709170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anchor </a:t>
            </a:r>
            <a:r>
              <a:rPr lang="en-US" sz="1200" kern="1200" dirty="0">
                <a:solidFill>
                  <a:schemeClr val="tx1"/>
                </a:solidFill>
                <a:effectLst/>
                <a:latin typeface="+mn-lt"/>
                <a:ea typeface="+mn-ea"/>
                <a:cs typeface="+mn-cs"/>
              </a:rPr>
              <a:t>Standard 7 stretches the range of readers to consider a more diverse array of how ideas and evidence can be presented and understood. Many otherwise strong readers tend to “skip” the charts, graphs, equations 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For grade 3, Standard 7 demands that students pay careful attention to a text’s illustrations and use information gained to show their understanding of the text.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few slides will look at examples of items that are supposed to align to this standard. We will review the items closely and discuss whether or not we think they do.</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52</a:t>
            </a:fld>
            <a:endParaRPr lang="en-US" dirty="0"/>
          </a:p>
        </p:txBody>
      </p:sp>
    </p:spTree>
    <p:extLst>
      <p:ext uri="{BB962C8B-B14F-4D97-AF65-F5344CB8AC3E}">
        <p14:creationId xmlns:p14="http://schemas.microsoft.com/office/powerpoint/2010/main" val="25985351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item proposed for RI.3.7.</a:t>
            </a:r>
          </a:p>
          <a:p>
            <a:endParaRPr lang="en-US" dirty="0"/>
          </a:p>
          <a:p>
            <a:r>
              <a:rPr lang="en-US" b="1" dirty="0"/>
              <a:t>Answer key: </a:t>
            </a:r>
            <a:r>
              <a:rPr lang="en-US" dirty="0"/>
              <a:t>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aseline="0" dirty="0"/>
              <a:t>No, this item is not aligned to the specifics of RI.3.7 because the standard requires students to use both information from the text AND the photo to demonstrate understanding of the text. This item simply asks about the photo. There is no synthesis or analysis going on here as required by Standard 7, which is all about multiple mediums. Note that synthesis does not always require two texts; often one text will suffice if it contains graphics, captions, distinct sections, or sidebars. </a:t>
            </a:r>
            <a:endParaRPr lang="en-US"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53</a:t>
            </a:fld>
            <a:endParaRPr lang="en-US" dirty="0"/>
          </a:p>
        </p:txBody>
      </p:sp>
    </p:spTree>
    <p:extLst>
      <p:ext uri="{BB962C8B-B14F-4D97-AF65-F5344CB8AC3E}">
        <p14:creationId xmlns:p14="http://schemas.microsoft.com/office/powerpoint/2010/main" val="65288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t>
            </a:r>
            <a:r>
              <a:rPr lang="en-US" baseline="0" dirty="0"/>
              <a:t> a look at this sample item for RL.3.2.</a:t>
            </a:r>
          </a:p>
          <a:p>
            <a:endParaRPr lang="en-US" baseline="0" dirty="0"/>
          </a:p>
          <a:p>
            <a:r>
              <a:rPr lang="en-US" b="1" dirty="0"/>
              <a:t>Answer key: </a:t>
            </a:r>
            <a:r>
              <a:rPr lang="en-US" dirty="0"/>
              <a:t>A</a:t>
            </a:r>
          </a:p>
          <a:p>
            <a:endParaRPr lang="en-US" dirty="0"/>
          </a:p>
          <a:p>
            <a:r>
              <a:rPr lang="en-US" b="1" dirty="0"/>
              <a:t>Does this item align to the specifics of</a:t>
            </a:r>
            <a:r>
              <a:rPr lang="en-US" b="1" baseline="0" dirty="0"/>
              <a:t> the grade 3 standard</a:t>
            </a:r>
            <a:r>
              <a:rPr lang="en-US" b="1" dirty="0"/>
              <a:t>?</a:t>
            </a:r>
            <a:r>
              <a:rPr lang="en-US" b="1" baseline="0" dirty="0"/>
              <a:t> </a:t>
            </a:r>
            <a:r>
              <a:rPr lang="en-US" baseline="0" dirty="0"/>
              <a:t>No, this item is not aligned to the specifics of RL.3.2. </a:t>
            </a:r>
            <a:r>
              <a:rPr lang="en-US" dirty="0"/>
              <a:t>This item oversimplifies</a:t>
            </a:r>
            <a:r>
              <a:rPr lang="en-US" baseline="0" dirty="0"/>
              <a:t> the complex nature of the skill being measured by treating central message/lesson/moral at a superficial level, with no ties to what is really going on in the text NOR does it ask students to recount the story. The phrases in the options do not capture anything above the basic topic of the text.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to be truly aligned the item also has to require close reading, must focus on important particulars, and use evidence. But, because this item does not align to the standard, there is no need to look carefully and analyze the question for these characteristics. Even if the item had these characteristics, it would not be considered aligned because it is not a match to the specific language of the grade-level standard. </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7</a:t>
            </a:fld>
            <a:endParaRPr lang="en-US" dirty="0"/>
          </a:p>
        </p:txBody>
      </p:sp>
    </p:spTree>
    <p:extLst>
      <p:ext uri="{BB962C8B-B14F-4D97-AF65-F5344CB8AC3E}">
        <p14:creationId xmlns:p14="http://schemas.microsoft.com/office/powerpoint/2010/main" val="26131767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a:t>
            </a:r>
            <a:r>
              <a:rPr lang="en-US" baseline="0" dirty="0"/>
              <a:t> item written to RI.3.7.</a:t>
            </a:r>
          </a:p>
          <a:p>
            <a:endParaRPr lang="en-US" baseline="0" dirty="0"/>
          </a:p>
          <a:p>
            <a:r>
              <a:rPr lang="en-US" b="1" dirty="0"/>
              <a:t>Answer key: </a:t>
            </a:r>
            <a:r>
              <a:rPr lang="en-US" baseline="0" dirty="0"/>
              <a:t>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Yes. </a:t>
            </a:r>
            <a:r>
              <a:rPr lang="en-US" baseline="0" dirty="0"/>
              <a:t>This item meets RI.3.7 in that students are using information from the photograph and the words from the text itself (Standard 1) to think about how the photograph adds to the understanding of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and look closely to determine how the photograph interacts with the ideas in the text.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author shows that task is labor intensive, and the idea that the fruits have spines makes it clear the making of the jam is no small task; thus, the involvement of the whole community. </a:t>
            </a:r>
          </a:p>
          <a:p>
            <a:endParaRPr lang="en-US" b="0" baseline="0" dirty="0"/>
          </a:p>
          <a:p>
            <a:r>
              <a:rPr lang="en-US" b="1" baseline="0" dirty="0"/>
              <a:t>Does this item require use of evidence? </a:t>
            </a:r>
            <a:r>
              <a:rPr lang="en-US" b="0" baseline="0" dirty="0"/>
              <a:t>Yes, evidence is within both the picture and the text.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54</a:t>
            </a:fld>
            <a:endParaRPr lang="en-US" dirty="0"/>
          </a:p>
        </p:txBody>
      </p:sp>
    </p:spTree>
    <p:extLst>
      <p:ext uri="{BB962C8B-B14F-4D97-AF65-F5344CB8AC3E}">
        <p14:creationId xmlns:p14="http://schemas.microsoft.com/office/powerpoint/2010/main" val="19610411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Standard</a:t>
            </a:r>
            <a:r>
              <a:rPr lang="en-US" sz="1200" kern="1200" dirty="0">
                <a:solidFill>
                  <a:schemeClr val="tx1"/>
                </a:solidFill>
                <a:effectLst/>
                <a:latin typeface="+mn-lt"/>
                <a:ea typeface="+mn-ea"/>
                <a:cs typeface="+mn-cs"/>
              </a:rPr>
              <a:t> 8 articulates the demand for rigorous precision that courses through the standards. By demanding that students understand the connections between sentences</a:t>
            </a:r>
            <a:r>
              <a:rPr lang="en-US" sz="1200" kern="1200" baseline="0" dirty="0">
                <a:solidFill>
                  <a:schemeClr val="tx1"/>
                </a:solidFill>
                <a:effectLst/>
                <a:latin typeface="+mn-lt"/>
                <a:ea typeface="+mn-ea"/>
                <a:cs typeface="+mn-cs"/>
              </a:rPr>
              <a:t> and paragraphs, the standard promotes deeper understanding of the relationships and support the author includes. </a:t>
            </a:r>
          </a:p>
          <a:p>
            <a:r>
              <a:rPr lang="en-US" sz="1200" kern="1200" dirty="0">
                <a:solidFill>
                  <a:schemeClr val="tx1"/>
                </a:solidFill>
                <a:effectLst/>
                <a:latin typeface="+mn-lt"/>
                <a:ea typeface="+mn-ea"/>
                <a:cs typeface="+mn-cs"/>
              </a:rPr>
              <a:t> </a:t>
            </a:r>
          </a:p>
          <a:p>
            <a:r>
              <a:rPr lang="en-US" baseline="0" dirty="0"/>
              <a:t>For grade 3, students begin to think deeply about connections between particular sentences to the rest of the text. (This understanding of connections scaffolds up to the higher grades where students are asked to determine which evidence is used to support claims.)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few slides will look at examples of items that are supposed to align to this standard. We will review the items closely and discuss whether or not we think they do.</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55</a:t>
            </a:fld>
            <a:endParaRPr lang="en-US" dirty="0"/>
          </a:p>
        </p:txBody>
      </p:sp>
    </p:spTree>
    <p:extLst>
      <p:ext uri="{BB962C8B-B14F-4D97-AF65-F5344CB8AC3E}">
        <p14:creationId xmlns:p14="http://schemas.microsoft.com/office/powerpoint/2010/main" val="1604369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item written for</a:t>
            </a:r>
            <a:r>
              <a:rPr lang="en-US" baseline="0" dirty="0"/>
              <a:t> RI.3.8. </a:t>
            </a:r>
          </a:p>
          <a:p>
            <a:endParaRPr lang="en-US" b="1" baseline="0" dirty="0"/>
          </a:p>
          <a:p>
            <a:r>
              <a:rPr lang="en-US" b="1" dirty="0"/>
              <a:t>Answer key: </a:t>
            </a:r>
            <a:r>
              <a:rPr lang="en-US" baseline="0" dirty="0"/>
              <a:t>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aseline="0" dirty="0"/>
              <a:t>No, this item is not aligned to the specifics of the named standard as it doesn’t ask students to think about meaningful connections. Is the item really even text based? The word “Then” always indicates sequence.</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56</a:t>
            </a:fld>
            <a:endParaRPr lang="en-US" dirty="0"/>
          </a:p>
        </p:txBody>
      </p:sp>
    </p:spTree>
    <p:extLst>
      <p:ext uri="{BB962C8B-B14F-4D97-AF65-F5344CB8AC3E}">
        <p14:creationId xmlns:p14="http://schemas.microsoft.com/office/powerpoint/2010/main" val="22313158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 item written for RI.3.8.</a:t>
            </a:r>
          </a:p>
          <a:p>
            <a:endParaRPr lang="en-US" dirty="0"/>
          </a:p>
          <a:p>
            <a:r>
              <a:rPr lang="en-US" b="1" dirty="0"/>
              <a:t>Answer keys: </a:t>
            </a:r>
            <a:r>
              <a:rPr lang="en-US" baseline="0" dirty="0"/>
              <a:t>Part A: B; Part B: C</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Yes. Students are asked to connect the sentence quoted in Part A to the sentences that are options in Part B, thus establishing the relationship between the two: Because the cactus is tall and the fruit grows at the top, women must use long poles to knock the fruit down (establishing a cause/effect relationship). The item aligns to both RI.3.8 and RI.3.1.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closely to determine how the sentences relate.  </a:t>
            </a: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Yes, the idea that the fruit is hard to get shows that the women’s role in the process of jam making is important to their community.</a:t>
            </a:r>
          </a:p>
          <a:p>
            <a:endParaRPr lang="en-US" b="0" baseline="0" dirty="0"/>
          </a:p>
          <a:p>
            <a:r>
              <a:rPr lang="en-US" b="1" baseline="0" dirty="0"/>
              <a:t>Does this item require use of evidence? </a:t>
            </a:r>
            <a:r>
              <a:rPr lang="en-US" b="0" baseline="0" dirty="0"/>
              <a:t>Yes, direct evidence is used in Part B.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57</a:t>
            </a:fld>
            <a:endParaRPr lang="en-US" dirty="0"/>
          </a:p>
        </p:txBody>
      </p:sp>
    </p:spTree>
    <p:extLst>
      <p:ext uri="{BB962C8B-B14F-4D97-AF65-F5344CB8AC3E}">
        <p14:creationId xmlns:p14="http://schemas.microsoft.com/office/powerpoint/2010/main" val="2200148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standards as a whole, and anchor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Standard 9 in particular, go well beyond merely promoting reading comprehension to call on students to read with the intent of building knowledge. Students must not only grasp what they read, but also integrate it into a body of ever-growing knowledge. Building knowledge and vocabulary from the earliest years are essential for students to be able to become college and career ready readers of complex text.  </a:t>
            </a:r>
          </a:p>
          <a:p>
            <a:endParaRPr lang="en-US" baseline="0" dirty="0"/>
          </a:p>
          <a:p>
            <a:r>
              <a:rPr lang="en-US" baseline="0" dirty="0"/>
              <a:t>Standard 9, regardless of grade level, always involves multiple stimuli.  For grade 3 informational texts, the standard requires that more than one text be used and those texts must be about the same topic. Students must integrate information from more than one text.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few slides will look at examples of items that are supposed to align to this standard. We will review the items closely and discuss whether or not we think they do.</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58</a:t>
            </a:fld>
            <a:endParaRPr lang="en-US" dirty="0"/>
          </a:p>
        </p:txBody>
      </p:sp>
    </p:spTree>
    <p:extLst>
      <p:ext uri="{BB962C8B-B14F-4D97-AF65-F5344CB8AC3E}">
        <p14:creationId xmlns:p14="http://schemas.microsoft.com/office/powerpoint/2010/main" val="3934055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this item,</a:t>
            </a:r>
            <a:r>
              <a:rPr lang="en-US" baseline="0" dirty="0"/>
              <a:t> written to address RI.3.9. </a:t>
            </a:r>
          </a:p>
          <a:p>
            <a:endParaRPr lang="en-US" baseline="0" dirty="0"/>
          </a:p>
          <a:p>
            <a:r>
              <a:rPr lang="en-US" b="1" dirty="0"/>
              <a:t>Answer key: </a:t>
            </a:r>
            <a:r>
              <a:rPr lang="en-US" baseline="0" dirty="0"/>
              <a:t>A</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aseline="0" dirty="0"/>
              <a:t>No, although the item initially appears to be comparing the two texts, </a:t>
            </a:r>
            <a:r>
              <a:rPr lang="en-US" strike="noStrike" baseline="0" dirty="0">
                <a:solidFill>
                  <a:srgbClr val="FF0000"/>
                </a:solidFill>
              </a:rPr>
              <a:t>it does not ask </a:t>
            </a:r>
            <a:r>
              <a:rPr lang="en-US" baseline="0" dirty="0"/>
              <a:t>for comparison of "the most important points and key details." In this item, students are not being asked to look at important points or key details; rather, they are asked to find what is present in one text and not the other. In fact, students can answer the question simply by reading the title of article 2. </a:t>
            </a:r>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59</a:t>
            </a:fld>
            <a:endParaRPr lang="en-US" dirty="0"/>
          </a:p>
        </p:txBody>
      </p:sp>
    </p:spTree>
    <p:extLst>
      <p:ext uri="{BB962C8B-B14F-4D97-AF65-F5344CB8AC3E}">
        <p14:creationId xmlns:p14="http://schemas.microsoft.com/office/powerpoint/2010/main" val="2036601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a:t>
            </a:r>
            <a:r>
              <a:rPr lang="en-US" dirty="0"/>
              <a:t>s another item for RI.3.9.</a:t>
            </a:r>
            <a:r>
              <a:rPr lang="en-US" baseline="0" dirty="0"/>
              <a:t> </a:t>
            </a:r>
          </a:p>
          <a:p>
            <a:endParaRPr lang="en-US" baseline="0" dirty="0"/>
          </a:p>
          <a:p>
            <a:r>
              <a:rPr lang="en-US" b="1" dirty="0"/>
              <a:t>Answer key: </a:t>
            </a:r>
            <a:r>
              <a:rPr lang="en-US" baseline="0" dirty="0"/>
              <a:t>C</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 the grade 3 standard?</a:t>
            </a:r>
            <a:r>
              <a:rPr lang="en-US" b="1" baseline="0" dirty="0"/>
              <a:t> </a:t>
            </a:r>
            <a:r>
              <a:rPr lang="en-US" b="0" baseline="0" dirty="0"/>
              <a:t>Yes. </a:t>
            </a:r>
            <a:r>
              <a:rPr lang="en-US" baseline="0" dirty="0"/>
              <a:t>This item meets RI.3.9 because students must think about the key points of each of the two texts and compare/contrast them. The student must use indirect evidence from both texts, thus the item aligns to standard 1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close reading? </a:t>
            </a:r>
            <a:r>
              <a:rPr lang="en-US" baseline="0" dirty="0"/>
              <a:t>Yes, students must read multiple stimuli to determine how each treats the central idea.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0" baseline="0" dirty="0"/>
              <a:t>The comparison of the information contained in each article (relevant to trash) is key to understanding the central ideas of the texts. </a:t>
            </a:r>
          </a:p>
          <a:p>
            <a:endParaRPr lang="en-US" b="0" baseline="0" dirty="0"/>
          </a:p>
          <a:p>
            <a:r>
              <a:rPr lang="en-US" b="1" baseline="0" dirty="0"/>
              <a:t>Does this item require use of evidence? </a:t>
            </a:r>
            <a:r>
              <a:rPr lang="en-US" b="0" baseline="0" dirty="0"/>
              <a:t>Yes, students must indirectly use evidence from the text.   </a:t>
            </a:r>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60</a:t>
            </a:fld>
            <a:endParaRPr lang="en-US" dirty="0"/>
          </a:p>
        </p:txBody>
      </p:sp>
    </p:spTree>
    <p:extLst>
      <p:ext uri="{BB962C8B-B14F-4D97-AF65-F5344CB8AC3E}">
        <p14:creationId xmlns:p14="http://schemas.microsoft.com/office/powerpoint/2010/main" val="17865072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61</a:t>
            </a:fld>
            <a:endParaRPr lang="en-US" dirty="0"/>
          </a:p>
        </p:txBody>
      </p:sp>
    </p:spTree>
    <p:extLst>
      <p:ext uri="{BB962C8B-B14F-4D97-AF65-F5344CB8AC3E}">
        <p14:creationId xmlns:p14="http://schemas.microsoft.com/office/powerpoint/2010/main" val="23644107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62</a:t>
            </a:fld>
            <a:endParaRPr lang="en-US" dirty="0"/>
          </a:p>
        </p:txBody>
      </p:sp>
    </p:spTree>
    <p:extLst>
      <p:ext uri="{BB962C8B-B14F-4D97-AF65-F5344CB8AC3E}">
        <p14:creationId xmlns:p14="http://schemas.microsoft.com/office/powerpoint/2010/main" val="75230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look at</a:t>
            </a:r>
            <a:r>
              <a:rPr lang="en-US" baseline="0" dirty="0"/>
              <a:t> this sample item written to address RL.3.2.</a:t>
            </a:r>
          </a:p>
          <a:p>
            <a:endParaRPr lang="en-US" b="1" dirty="0"/>
          </a:p>
          <a:p>
            <a:r>
              <a:rPr lang="en-US" b="1" dirty="0"/>
              <a:t>Answer key: </a:t>
            </a:r>
            <a:r>
              <a:rPr lang="en-US" dirty="0"/>
              <a:t>Miss Franny</a:t>
            </a:r>
            <a:r>
              <a:rPr lang="en-US" baseline="0" dirty="0"/>
              <a:t> sees Winn-Dixie standing at the window, Miss Franny allows Winn-Dixie to enter the library, Miss Franny tells a story, Winn-Dixie and Miss Franny smile at each other, The main character decides to be friends</a:t>
            </a:r>
            <a:endParaRPr lang="en-US" dirty="0"/>
          </a:p>
          <a:p>
            <a:endParaRPr lang="en-US" dirty="0"/>
          </a:p>
          <a:p>
            <a:r>
              <a:rPr lang="en-US" b="1" dirty="0"/>
              <a:t>Does this item align to the specifics of</a:t>
            </a:r>
            <a:r>
              <a:rPr lang="en-US" b="1" baseline="0" dirty="0"/>
              <a:t> the grade 3 standard</a:t>
            </a:r>
            <a:r>
              <a:rPr lang="en-US" b="1" dirty="0"/>
              <a:t>?</a:t>
            </a:r>
            <a:r>
              <a:rPr lang="en-US" b="1" baseline="0" dirty="0"/>
              <a:t> </a:t>
            </a:r>
            <a:r>
              <a:rPr lang="en-US" b="0" baseline="0" dirty="0"/>
              <a:t>Yes. </a:t>
            </a:r>
            <a:r>
              <a:rPr lang="en-US" dirty="0"/>
              <a:t>For the first aspect of the standard (recounting stories), let’s take a look at the item on this page. The</a:t>
            </a:r>
            <a:r>
              <a:rPr lang="en-US" baseline="0" dirty="0"/>
              <a:t> grade 3 standards are unique in regard to Standard 2.  Other grades ask students to summarize; however, grade 3 asks students to recount. Part of recounting is being able to discern the correct order of major events. Remember that the semicolon in the standard means a student does not have to both recount AND determine/explain in the same item for an item to align.  </a:t>
            </a:r>
          </a:p>
          <a:p>
            <a:endParaRPr lang="en-US" baseline="0" dirty="0"/>
          </a:p>
          <a:p>
            <a:r>
              <a:rPr lang="en-US" b="1" baseline="0" dirty="0"/>
              <a:t>Does this item require close reading? </a:t>
            </a:r>
            <a:r>
              <a:rPr lang="en-US" baseline="0" dirty="0"/>
              <a:t>Yes, in order to be able to place the events in the correct order, students must have read the story carefully.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aseline="0" dirty="0"/>
              <a:t>Yes, the sequence of events is an important part of recounting stories. </a:t>
            </a:r>
          </a:p>
          <a:p>
            <a:endParaRPr lang="en-US" baseline="0" dirty="0"/>
          </a:p>
          <a:p>
            <a:r>
              <a:rPr lang="en-US" b="1" baseline="0" dirty="0"/>
              <a:t>Does this item require use of evidence? </a:t>
            </a:r>
            <a:r>
              <a:rPr lang="en-US" baseline="0" dirty="0"/>
              <a:t>Yes, the events listed are paraphrases of events in the text. </a:t>
            </a:r>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8</a:t>
            </a:fld>
            <a:endParaRPr lang="en-US" dirty="0"/>
          </a:p>
        </p:txBody>
      </p:sp>
    </p:spTree>
    <p:extLst>
      <p:ext uri="{BB962C8B-B14F-4D97-AF65-F5344CB8AC3E}">
        <p14:creationId xmlns:p14="http://schemas.microsoft.com/office/powerpoint/2010/main" val="380258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a:t>
            </a:r>
            <a:r>
              <a:rPr lang="en-US" baseline="0" dirty="0"/>
              <a:t>sample item written to address RL.3.2.</a:t>
            </a:r>
          </a:p>
          <a:p>
            <a:endParaRPr lang="en-US" baseline="0" dirty="0"/>
          </a:p>
          <a:p>
            <a:r>
              <a:rPr lang="en-US" b="1" dirty="0"/>
              <a:t>Answer key: </a:t>
            </a:r>
            <a:r>
              <a:rPr lang="en-US" b="0" dirty="0"/>
              <a:t>D</a:t>
            </a:r>
          </a:p>
          <a:p>
            <a:endParaRPr lang="en-US" b="0" baseline="0" dirty="0"/>
          </a:p>
          <a:p>
            <a:r>
              <a:rPr lang="en-US" b="1" dirty="0"/>
              <a:t>Does this item align to the specifics of the grade 3 standard?</a:t>
            </a:r>
            <a:r>
              <a:rPr lang="en-US" b="1" baseline="0" dirty="0"/>
              <a:t> </a:t>
            </a:r>
            <a:r>
              <a:rPr lang="en-US" baseline="0" dirty="0"/>
              <a:t>Yes, this item is aligned to the specifics of RL3.2. </a:t>
            </a:r>
            <a:r>
              <a:rPr lang="en-US" dirty="0"/>
              <a:t>This item,</a:t>
            </a:r>
            <a:r>
              <a:rPr lang="en-US" baseline="0" dirty="0"/>
              <a:t> as opposed to the example on slide 6, requires that students think </a:t>
            </a:r>
            <a:r>
              <a:rPr lang="en-US" i="1" baseline="0" dirty="0"/>
              <a:t>deeply</a:t>
            </a:r>
            <a:r>
              <a:rPr lang="en-US" baseline="0" dirty="0"/>
              <a:t> about what the text is about. The item also uses textual evidence from the story, fulfilling Standard 1. </a:t>
            </a:r>
          </a:p>
          <a:p>
            <a:endParaRPr lang="en-US" baseline="0" dirty="0"/>
          </a:p>
          <a:p>
            <a:r>
              <a:rPr lang="en-US" b="1" baseline="0" dirty="0"/>
              <a:t>Does this item require close reading? </a:t>
            </a:r>
            <a:r>
              <a:rPr lang="en-US" baseline="0" dirty="0"/>
              <a:t>Yes, in order to be able to choose a sentence that explains the central lesson, students must first think about what the central lesson is (even though the item doesn’t explicitly call for them to do so). The lesson of this excerpt is that despite some differences in age and experience, the two main characters and the dog are able to build a friendship. Students selecting option D have been able to determine that. </a:t>
            </a:r>
          </a:p>
          <a:p>
            <a:br>
              <a:rPr lang="en-US" baseline="0" dirty="0"/>
            </a:br>
            <a:r>
              <a:rPr lang="en-US" sz="1200" b="1" kern="1200" dirty="0">
                <a:solidFill>
                  <a:schemeClr val="tx1"/>
                </a:solidFill>
                <a:effectLst/>
                <a:latin typeface="+mn-lt"/>
                <a:ea typeface="+mn-ea"/>
                <a:cs typeface="+mn-cs"/>
              </a:rPr>
              <a:t>Does the item focus on the central ideas and important particulars of the text(s)? </a:t>
            </a:r>
            <a:r>
              <a:rPr lang="en-US" baseline="0" dirty="0"/>
              <a:t>Yes, the central lesson of the text is key to understanding. </a:t>
            </a:r>
          </a:p>
          <a:p>
            <a:endParaRPr lang="en-US" baseline="0" dirty="0"/>
          </a:p>
          <a:p>
            <a:r>
              <a:rPr lang="en-US" b="1" baseline="0" dirty="0"/>
              <a:t>Does this item require use of evidence? </a:t>
            </a:r>
            <a:r>
              <a:rPr lang="en-US" baseline="0" dirty="0"/>
              <a:t>Yes, students must cite the sentence from the text to support the central lesson they’ve identified after reading the text. </a:t>
            </a:r>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9</a:t>
            </a:fld>
            <a:endParaRPr lang="en-US" dirty="0"/>
          </a:p>
        </p:txBody>
      </p:sp>
    </p:spTree>
    <p:extLst>
      <p:ext uri="{BB962C8B-B14F-4D97-AF65-F5344CB8AC3E}">
        <p14:creationId xmlns:p14="http://schemas.microsoft.com/office/powerpoint/2010/main" val="376867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Anchor Standard 3 calls on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the development of individuals, events, and ideas is not merely to restate them, but rather to comprehend how they evolve and interact over time. Nor does the standard ask students to study ideas, events, and individuals in isolation from one another; instead students are specifically charged with observing and commenting on the interactions and relationships among them. Because a text, in its essence, comprises the interaction of these factors, fulfilling this standard means students truly are analyzing the text itself.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grade 3, students are required to “describe” characters, demonstrating their ability to focus and gather details from the text and, at the same time, “explain” how the characters’ actions contribute to the sequence of events. </a:t>
            </a:r>
          </a:p>
          <a:p>
            <a:endParaRPr lang="en-US" sz="1200" kern="1200" dirty="0">
              <a:solidFill>
                <a:schemeClr val="tx1"/>
              </a:solidFill>
              <a:effectLst/>
              <a:latin typeface="+mn-lt"/>
              <a:ea typeface="+mn-ea"/>
              <a:cs typeface="+mn-cs"/>
            </a:endParaRPr>
          </a:p>
          <a:p>
            <a:r>
              <a:rPr lang="en-US" dirty="0"/>
              <a:t>Note that there is no semi-colon in</a:t>
            </a:r>
            <a:r>
              <a:rPr lang="en-US" baseline="0" dirty="0"/>
              <a:t> this standard. To align, an item should not only require that kids describe characters, but ALSO explain how their actions contribute to the events. Items that do only one or the other do not align.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10</a:t>
            </a:fld>
            <a:endParaRPr lang="en-US" dirty="0"/>
          </a:p>
        </p:txBody>
      </p:sp>
    </p:spTree>
    <p:extLst>
      <p:ext uri="{BB962C8B-B14F-4D97-AF65-F5344CB8AC3E}">
        <p14:creationId xmlns:p14="http://schemas.microsoft.com/office/powerpoint/2010/main" val="293217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Let’s look at this sample item for RL.3.3.</a:t>
            </a:r>
            <a:r>
              <a:rPr lang="en-US" strike="noStrike" baseline="0" dirty="0"/>
              <a:t> </a:t>
            </a:r>
          </a:p>
          <a:p>
            <a:endParaRPr lang="en-US" strike="noStrike" baseline="0" dirty="0"/>
          </a:p>
          <a:p>
            <a:r>
              <a:rPr lang="en-US" b="1" dirty="0"/>
              <a:t>Answer key: </a:t>
            </a:r>
            <a:r>
              <a:rPr lang="en-US" dirty="0"/>
              <a:t>Frightened</a:t>
            </a:r>
            <a:r>
              <a:rPr lang="en-US" dirty="0">
                <a:sym typeface="Wingdings" panose="05000000000000000000" pitchFamily="2" charset="2"/>
              </a:rPr>
              <a:t> Miss Franny sees Winn-Dixie at the window; Curious</a:t>
            </a:r>
            <a:r>
              <a:rPr lang="en-US" baseline="0" dirty="0">
                <a:sym typeface="Wingdings" panose="05000000000000000000" pitchFamily="2" charset="2"/>
              </a:rPr>
              <a:t> When the young girl listens to Miss Franny’s story; Lonely After Miss Franny’s story is told; Happy When Miss Franny and the young girl decide to be friends</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 of</a:t>
            </a:r>
            <a:r>
              <a:rPr lang="en-US" b="1" baseline="0" dirty="0"/>
              <a:t> the grade 3 standard</a:t>
            </a:r>
            <a:r>
              <a:rPr lang="en-US" b="1" dirty="0"/>
              <a:t>?</a:t>
            </a:r>
            <a:r>
              <a:rPr lang="en-US" b="1" baseline="0" dirty="0"/>
              <a:t> </a:t>
            </a:r>
            <a:r>
              <a:rPr lang="en-US" baseline="0" dirty="0"/>
              <a:t>No, this item is not aligned to the specifics of RL.3.3. Although this item asks students to describe a character’s feelings, it does NOT ask students to also think about how the character’s action contributes to the EVENT.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11</a:t>
            </a:fld>
            <a:endParaRPr lang="en-US" dirty="0"/>
          </a:p>
        </p:txBody>
      </p:sp>
    </p:spTree>
    <p:extLst>
      <p:ext uri="{BB962C8B-B14F-4D97-AF65-F5344CB8AC3E}">
        <p14:creationId xmlns:p14="http://schemas.microsoft.com/office/powerpoint/2010/main" val="2882823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9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achievethecore.org/page/827/mini-assessment-for-basic-archaeology-what-s-a-dig-and-what-s-a-midden-by-david-white-detail-pg"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achievethecore.org/page/848/mini-assessment-for-cactus-jam-by-ruth-j-luhrs-detail-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achievethecore.org/page/1024/mini-assessment-for-the-fisherman-and-his-wife-by-lucy-crane-detail-pg" TargetMode="External"/><Relationship Id="rId2" Type="http://schemas.openxmlformats.org/officeDocument/2006/relationships/hyperlink" Target="http://achievethecore.org/page/897/mini-assessment-for-because-of-winn-dixie-by-kate-dicamillo-detail-pg" TargetMode="External"/><Relationship Id="rId1" Type="http://schemas.openxmlformats.org/officeDocument/2006/relationships/slideLayout" Target="../slideLayouts/slideLayout12.xml"/><Relationship Id="rId4" Type="http://schemas.openxmlformats.org/officeDocument/2006/relationships/hyperlink" Target="http://achievethecore.org/page/991/mini-assessment-for-mrs-mack-by-patricia-polacco-detail-p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lstStyle/>
          <a:p>
            <a:r>
              <a:rPr lang="en-US" dirty="0"/>
              <a:t>Grade 3: Common Core State Standards Alignment Guidance</a:t>
            </a:r>
          </a:p>
        </p:txBody>
      </p:sp>
      <p:sp>
        <p:nvSpPr>
          <p:cNvPr id="15" name="Subtitle 14"/>
          <p:cNvSpPr>
            <a:spLocks noGrp="1"/>
          </p:cNvSpPr>
          <p:nvPr>
            <p:ph type="subTitle" idx="1"/>
          </p:nvPr>
        </p:nvSpPr>
        <p:spPr/>
        <p:txBody>
          <a:bodyPr>
            <a:normAutofit lnSpcReduction="10000"/>
          </a:bodyPr>
          <a:lstStyle/>
          <a:p>
            <a:r>
              <a:rPr lang="en-US" dirty="0"/>
              <a:t>Reading for Literature and Reading for Informational Texts Standards</a:t>
            </a:r>
          </a:p>
        </p:txBody>
      </p:sp>
    </p:spTree>
    <p:extLst>
      <p:ext uri="{BB962C8B-B14F-4D97-AF65-F5344CB8AC3E}">
        <p14:creationId xmlns:p14="http://schemas.microsoft.com/office/powerpoint/2010/main" val="13708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CCSS.ELA-Literacy.RL.3.3</a:t>
            </a:r>
          </a:p>
        </p:txBody>
      </p:sp>
      <p:sp>
        <p:nvSpPr>
          <p:cNvPr id="6" name="Content Placeholder 5"/>
          <p:cNvSpPr>
            <a:spLocks noGrp="1"/>
          </p:cNvSpPr>
          <p:nvPr>
            <p:ph idx="1"/>
          </p:nvPr>
        </p:nvSpPr>
        <p:spPr/>
        <p:txBody>
          <a:bodyPr/>
          <a:lstStyle/>
          <a:p>
            <a:pPr marL="0" indent="0">
              <a:buNone/>
            </a:pPr>
            <a:r>
              <a:rPr lang="en-US" dirty="0">
                <a:solidFill>
                  <a:schemeClr val="accent2"/>
                </a:solidFill>
              </a:rPr>
              <a:t>Describe </a:t>
            </a:r>
            <a:r>
              <a:rPr lang="en-US" dirty="0"/>
              <a:t>characters in a story (e.g., their traits, motivations, or feelings) and </a:t>
            </a:r>
            <a:r>
              <a:rPr lang="en-US" dirty="0">
                <a:solidFill>
                  <a:schemeClr val="accent2"/>
                </a:solidFill>
              </a:rPr>
              <a:t>explain </a:t>
            </a:r>
            <a:r>
              <a:rPr lang="en-US" dirty="0"/>
              <a:t>how their actions contribute to the sequence of events. </a:t>
            </a:r>
          </a:p>
          <a:p>
            <a:pPr marL="0" indent="0">
              <a:buNone/>
            </a:pPr>
            <a:endParaRPr lang="en-US" dirty="0"/>
          </a:p>
        </p:txBody>
      </p:sp>
    </p:spTree>
    <p:extLst>
      <p:ext uri="{BB962C8B-B14F-4D97-AF65-F5344CB8AC3E}">
        <p14:creationId xmlns:p14="http://schemas.microsoft.com/office/powerpoint/2010/main" val="301996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4000"/>
            <a:ext cx="8229600" cy="5872163"/>
          </a:xfrm>
        </p:spPr>
        <p:txBody>
          <a:bodyPr>
            <a:normAutofit/>
          </a:bodyPr>
          <a:lstStyle/>
          <a:p>
            <a:pPr marL="0" indent="0">
              <a:buNone/>
            </a:pPr>
            <a:r>
              <a:rPr lang="en-US" b="1" dirty="0"/>
              <a:t>The characters experience many feelings in this text. To complete the question, draw a line from the feeling on the left to the event in the story when a character felt that way.</a:t>
            </a:r>
          </a:p>
          <a:p>
            <a:pPr marL="0" indent="0">
              <a:buNone/>
            </a:pPr>
            <a:endParaRPr lang="en-US" b="1" dirty="0"/>
          </a:p>
          <a:p>
            <a:pPr marL="0" indent="0">
              <a:buNone/>
            </a:pPr>
            <a:r>
              <a:rPr lang="en-US" b="1" dirty="0"/>
              <a:t> </a:t>
            </a:r>
          </a:p>
          <a:p>
            <a:pPr marL="0" indent="0">
              <a:buNone/>
            </a:pPr>
            <a:endParaRPr lang="en-US" b="1" dirty="0"/>
          </a:p>
          <a:p>
            <a:pPr marL="0" indent="0">
              <a:buNone/>
            </a:pPr>
            <a:r>
              <a:rPr lang="en-US" b="1" dirty="0"/>
              <a:t> </a:t>
            </a:r>
            <a:endParaRPr lang="en-US" dirty="0"/>
          </a:p>
          <a:p>
            <a:pPr marL="0" indent="0">
              <a:buNone/>
            </a:pPr>
            <a:r>
              <a:rPr lang="en-US" b="1" dirty="0"/>
              <a:t> </a:t>
            </a:r>
            <a:endParaRPr lang="en-US" dirty="0"/>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135735320"/>
              </p:ext>
            </p:extLst>
          </p:nvPr>
        </p:nvGraphicFramePr>
        <p:xfrm>
          <a:off x="457200" y="1911351"/>
          <a:ext cx="8229600" cy="3814260"/>
        </p:xfrm>
        <a:graphic>
          <a:graphicData uri="http://schemas.openxmlformats.org/drawingml/2006/table">
            <a:tbl>
              <a:tblPr firstRow="1" bandRow="1">
                <a:tableStyleId>{5C22544A-7EE6-4342-B048-85BDC9FD1C3A}</a:tableStyleId>
              </a:tblPr>
              <a:tblGrid>
                <a:gridCol w="2645664">
                  <a:extLst>
                    <a:ext uri="{9D8B030D-6E8A-4147-A177-3AD203B41FA5}">
                      <a16:colId xmlns:a16="http://schemas.microsoft.com/office/drawing/2014/main" val="20000"/>
                    </a:ext>
                  </a:extLst>
                </a:gridCol>
                <a:gridCol w="5583936">
                  <a:extLst>
                    <a:ext uri="{9D8B030D-6E8A-4147-A177-3AD203B41FA5}">
                      <a16:colId xmlns:a16="http://schemas.microsoft.com/office/drawing/2014/main" val="20001"/>
                    </a:ext>
                  </a:extLst>
                </a:gridCol>
              </a:tblGrid>
              <a:tr h="430980">
                <a:tc>
                  <a:txBody>
                    <a:bodyPr/>
                    <a:lstStyle/>
                    <a:p>
                      <a:pPr algn="ctr"/>
                      <a:r>
                        <a:rPr lang="en-US" dirty="0">
                          <a:latin typeface="Lucida Sans" panose="020B0602030504020204" pitchFamily="34" charset="0"/>
                        </a:rPr>
                        <a:t>Feeling</a:t>
                      </a:r>
                    </a:p>
                  </a:txBody>
                  <a:tcPr/>
                </a:tc>
                <a:tc>
                  <a:txBody>
                    <a:bodyPr/>
                    <a:lstStyle/>
                    <a:p>
                      <a:pPr algn="ctr"/>
                      <a:r>
                        <a:rPr lang="en-US" dirty="0">
                          <a:latin typeface="Lucida Sans" panose="020B0602030504020204" pitchFamily="34" charset="0"/>
                        </a:rPr>
                        <a:t>Event</a:t>
                      </a:r>
                    </a:p>
                  </a:txBody>
                  <a:tcPr/>
                </a:tc>
                <a:extLst>
                  <a:ext uri="{0D108BD9-81ED-4DB2-BD59-A6C34878D82A}">
                    <a16:rowId xmlns:a16="http://schemas.microsoft.com/office/drawing/2014/main" val="10000"/>
                  </a:ext>
                </a:extLst>
              </a:tr>
              <a:tr h="3067869">
                <a:tc>
                  <a:txBody>
                    <a:bodyPr/>
                    <a:lstStyle/>
                    <a:p>
                      <a:r>
                        <a:rPr lang="en-US" dirty="0">
                          <a:latin typeface="Lucida Sans" panose="020B0602030504020204" pitchFamily="34" charset="0"/>
                        </a:rPr>
                        <a:t>Frightened</a:t>
                      </a:r>
                    </a:p>
                    <a:p>
                      <a:endParaRPr lang="en-US" dirty="0">
                        <a:latin typeface="Lucida Sans" panose="020B0602030504020204" pitchFamily="34" charset="0"/>
                      </a:endParaRPr>
                    </a:p>
                    <a:p>
                      <a:r>
                        <a:rPr lang="en-US" dirty="0">
                          <a:latin typeface="Lucida Sans" panose="020B0602030504020204" pitchFamily="34" charset="0"/>
                        </a:rPr>
                        <a:t>Curious</a:t>
                      </a:r>
                    </a:p>
                    <a:p>
                      <a:endParaRPr lang="en-US" dirty="0">
                        <a:latin typeface="Lucida Sans" panose="020B0602030504020204" pitchFamily="34" charset="0"/>
                      </a:endParaRPr>
                    </a:p>
                    <a:p>
                      <a:r>
                        <a:rPr lang="en-US" dirty="0">
                          <a:latin typeface="Lucida Sans" panose="020B0602030504020204" pitchFamily="34" charset="0"/>
                        </a:rPr>
                        <a:t>Lonely</a:t>
                      </a:r>
                    </a:p>
                    <a:p>
                      <a:endParaRPr lang="en-US" dirty="0">
                        <a:latin typeface="Lucida Sans" panose="020B0602030504020204" pitchFamily="34" charset="0"/>
                      </a:endParaRPr>
                    </a:p>
                    <a:p>
                      <a:r>
                        <a:rPr lang="en-US" dirty="0">
                          <a:latin typeface="Lucida Sans" panose="020B0602030504020204" pitchFamily="34" charset="0"/>
                        </a:rPr>
                        <a:t>Happy</a:t>
                      </a:r>
                    </a:p>
                    <a:p>
                      <a:endParaRPr lang="en-US" dirty="0">
                        <a:latin typeface="Lucida Sans" panose="020B0602030504020204" pitchFamily="34" charset="0"/>
                      </a:endParaRPr>
                    </a:p>
                    <a:p>
                      <a:endParaRPr lang="en-US" dirty="0">
                        <a:latin typeface="Lucida Sans" panose="020B0602030504020204" pitchFamily="34" charset="0"/>
                      </a:endParaRPr>
                    </a:p>
                    <a:p>
                      <a:endParaRPr lang="en-US" dirty="0">
                        <a:latin typeface="Lucida Sans" panose="020B0602030504020204" pitchFamily="34" charset="0"/>
                      </a:endParaRPr>
                    </a:p>
                    <a:p>
                      <a:endParaRPr lang="en-US" dirty="0">
                        <a:latin typeface="Lucida Sans" panose="020B0602030504020204" pitchFamily="34" charset="0"/>
                      </a:endParaRPr>
                    </a:p>
                    <a:p>
                      <a:endParaRPr lang="en-US" dirty="0">
                        <a:latin typeface="Lucida Sans" panose="020B0602030504020204" pitchFamily="34" charset="0"/>
                      </a:endParaRPr>
                    </a:p>
                  </a:txBody>
                  <a:tcPr/>
                </a:tc>
                <a:tc>
                  <a:txBody>
                    <a:bodyPr/>
                    <a:lstStyle/>
                    <a:p>
                      <a:r>
                        <a:rPr lang="en-US" baseline="0" dirty="0">
                          <a:latin typeface="Lucida Sans" panose="020B0602030504020204" pitchFamily="34" charset="0"/>
                        </a:rPr>
                        <a:t>When the young girl listens to Miss Franny’s story </a:t>
                      </a:r>
                    </a:p>
                    <a:p>
                      <a:endParaRPr lang="en-US" baseline="0" dirty="0">
                        <a:latin typeface="Lucida Sans" panose="020B0602030504020204" pitchFamily="34" charset="0"/>
                      </a:endParaRPr>
                    </a:p>
                    <a:p>
                      <a:r>
                        <a:rPr lang="en-US" baseline="0" dirty="0">
                          <a:latin typeface="Lucida Sans" panose="020B0602030504020204" pitchFamily="34" charset="0"/>
                        </a:rPr>
                        <a:t>After Miss Franny’s story is told </a:t>
                      </a:r>
                    </a:p>
                    <a:p>
                      <a:endParaRPr lang="en-US" baseline="0" dirty="0">
                        <a:latin typeface="Lucida Sans" panose="020B0602030504020204" pitchFamily="34" charset="0"/>
                      </a:endParaRPr>
                    </a:p>
                    <a:p>
                      <a:endParaRPr lang="en-US" baseline="0" dirty="0">
                        <a:latin typeface="Lucida Sans" panose="020B0602030504020204" pitchFamily="34" charset="0"/>
                      </a:endParaRPr>
                    </a:p>
                    <a:p>
                      <a:r>
                        <a:rPr lang="en-US" baseline="0" dirty="0">
                          <a:latin typeface="Lucida Sans" panose="020B0602030504020204" pitchFamily="34" charset="0"/>
                        </a:rPr>
                        <a:t>Miss Franny sees Winn-Dixie at the window</a:t>
                      </a:r>
                    </a:p>
                    <a:p>
                      <a:endParaRPr lang="en-US" baseline="0" dirty="0">
                        <a:latin typeface="Lucida Sans" panose="020B0602030504020204" pitchFamily="34" charset="0"/>
                      </a:endParaRPr>
                    </a:p>
                    <a:p>
                      <a:r>
                        <a:rPr lang="en-US" baseline="0" dirty="0">
                          <a:latin typeface="Lucida Sans" panose="020B0602030504020204" pitchFamily="34" charset="0"/>
                        </a:rPr>
                        <a:t>When Miss Franny and the young girl decide to be friends </a:t>
                      </a:r>
                    </a:p>
                    <a:p>
                      <a:endParaRPr lang="en-US" dirty="0">
                        <a:latin typeface="Lucida Sans" panose="020B0602030504020204" pitchFamily="34" charset="0"/>
                      </a:endParaRPr>
                    </a:p>
                    <a:p>
                      <a:endParaRPr lang="en-US" dirty="0">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463102" y="5989708"/>
            <a:ext cx="8223697" cy="307777"/>
          </a:xfrm>
          <a:prstGeom prst="rect">
            <a:avLst/>
          </a:prstGeom>
          <a:noFill/>
        </p:spPr>
        <p:txBody>
          <a:bodyPr wrap="square" rtlCol="0">
            <a:spAutoFit/>
          </a:bodyPr>
          <a:lstStyle/>
          <a:p>
            <a:pPr lvl="0" algn="ctr"/>
            <a:r>
              <a:rPr lang="en-US" sz="1400" dirty="0"/>
              <a:t>Associated Text: </a:t>
            </a:r>
            <a:r>
              <a:rPr lang="en-US" sz="1400" i="1" dirty="0"/>
              <a:t>Because of Winn-Dixie </a:t>
            </a:r>
            <a:r>
              <a:rPr lang="en-US" sz="1400" dirty="0"/>
              <a:t>by Kate DiCamillo</a:t>
            </a:r>
          </a:p>
        </p:txBody>
      </p:sp>
    </p:spTree>
    <p:extLst>
      <p:ext uri="{BB962C8B-B14F-4D97-AF65-F5344CB8AC3E}">
        <p14:creationId xmlns:p14="http://schemas.microsoft.com/office/powerpoint/2010/main" val="28469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60357"/>
            <a:ext cx="8305800" cy="5835927"/>
          </a:xfrm>
        </p:spPr>
        <p:txBody>
          <a:bodyPr>
            <a:normAutofit fontScale="92500" lnSpcReduction="10000"/>
          </a:bodyPr>
          <a:lstStyle/>
          <a:p>
            <a:pPr marL="0" indent="0">
              <a:buNone/>
            </a:pPr>
            <a:r>
              <a:rPr lang="en-US" sz="2200" b="1" dirty="0"/>
              <a:t>The following question has two parts. Answer Part A and then answer Part B.</a:t>
            </a:r>
            <a:endParaRPr lang="en-US" sz="2200" dirty="0"/>
          </a:p>
          <a:p>
            <a:pPr marL="0" indent="0">
              <a:buNone/>
            </a:pPr>
            <a:endParaRPr lang="en-US" sz="2200" b="1" dirty="0"/>
          </a:p>
          <a:p>
            <a:pPr marL="0" indent="0">
              <a:buNone/>
            </a:pPr>
            <a:r>
              <a:rPr lang="en-US" sz="2200" b="1" dirty="0"/>
              <a:t>Part A: Which word </a:t>
            </a:r>
            <a:r>
              <a:rPr lang="en-US" sz="2200" b="1" u="sng" dirty="0"/>
              <a:t>best</a:t>
            </a:r>
            <a:r>
              <a:rPr lang="en-US" sz="2200" b="1" dirty="0"/>
              <a:t> describes the fisherman in Scene 1?</a:t>
            </a:r>
            <a:endParaRPr lang="en-US" sz="2200" dirty="0"/>
          </a:p>
          <a:p>
            <a:pPr marL="0" lvl="0" indent="0">
              <a:buNone/>
            </a:pPr>
            <a:r>
              <a:rPr lang="en-US" sz="2200" dirty="0"/>
              <a:t>A. Greedy</a:t>
            </a:r>
          </a:p>
          <a:p>
            <a:pPr marL="0" lvl="0" indent="0">
              <a:buNone/>
            </a:pPr>
            <a:r>
              <a:rPr lang="en-US" sz="2200" dirty="0"/>
              <a:t>B. Unwise</a:t>
            </a:r>
          </a:p>
          <a:p>
            <a:pPr marL="0" lvl="0" indent="0">
              <a:buNone/>
            </a:pPr>
            <a:r>
              <a:rPr lang="en-US" sz="2200" dirty="0"/>
              <a:t>C. Curious</a:t>
            </a:r>
          </a:p>
          <a:p>
            <a:pPr marL="0" lvl="0" indent="0">
              <a:buNone/>
            </a:pPr>
            <a:r>
              <a:rPr lang="en-US" sz="2200" dirty="0"/>
              <a:t>D. Kind</a:t>
            </a:r>
          </a:p>
          <a:p>
            <a:pPr marL="0" indent="0">
              <a:buNone/>
            </a:pPr>
            <a:r>
              <a:rPr lang="en-US" sz="2200" b="1" dirty="0"/>
              <a:t> </a:t>
            </a:r>
            <a:endParaRPr lang="en-US" sz="2200" dirty="0"/>
          </a:p>
          <a:p>
            <a:pPr marL="0" indent="0">
              <a:buNone/>
            </a:pPr>
            <a:r>
              <a:rPr lang="en-US" sz="2200" b="1" dirty="0"/>
              <a:t>Part B: Which important event happens because of the correct answer to Part A?</a:t>
            </a:r>
            <a:endParaRPr lang="en-US" sz="2200" dirty="0"/>
          </a:p>
          <a:p>
            <a:pPr marL="457200" lvl="0" indent="-457200">
              <a:buFont typeface="+mj-lt"/>
              <a:buAutoNum type="alphaUcPeriod"/>
            </a:pPr>
            <a:r>
              <a:rPr lang="en-US" sz="2200" dirty="0"/>
              <a:t>The fisherman goes fishing every day.</a:t>
            </a:r>
          </a:p>
          <a:p>
            <a:pPr marL="457200" lvl="0" indent="-457200">
              <a:buFont typeface="+mj-lt"/>
              <a:buAutoNum type="alphaUcPeriod"/>
            </a:pPr>
            <a:r>
              <a:rPr lang="en-US" sz="2200" dirty="0"/>
              <a:t>The fisherman releases the fish back into the water.</a:t>
            </a:r>
          </a:p>
          <a:p>
            <a:pPr marL="457200" lvl="0" indent="-457200">
              <a:buFont typeface="+mj-lt"/>
              <a:buAutoNum type="alphaUcPeriod"/>
            </a:pPr>
            <a:r>
              <a:rPr lang="en-US" sz="2200" dirty="0"/>
              <a:t>The fisherman tells his wife about the enchanted fish he caught.</a:t>
            </a:r>
          </a:p>
          <a:p>
            <a:pPr marL="457200" lvl="0" indent="-457200">
              <a:buFont typeface="+mj-lt"/>
              <a:buAutoNum type="alphaUcPeriod"/>
            </a:pPr>
            <a:r>
              <a:rPr lang="en-US" sz="2200" dirty="0"/>
              <a:t>The fisherman tells the fish that his wife wants a better house to live in. </a:t>
            </a:r>
            <a:endParaRPr lang="en-US" sz="2000" dirty="0"/>
          </a:p>
        </p:txBody>
      </p:sp>
      <p:sp>
        <p:nvSpPr>
          <p:cNvPr id="2" name="Rectangle 1"/>
          <p:cNvSpPr/>
          <p:nvPr/>
        </p:nvSpPr>
        <p:spPr>
          <a:xfrm>
            <a:off x="457200" y="5996285"/>
            <a:ext cx="8267700" cy="307777"/>
          </a:xfrm>
          <a:prstGeom prst="rect">
            <a:avLst/>
          </a:prstGeom>
        </p:spPr>
        <p:txBody>
          <a:bodyPr wrap="square">
            <a:spAutoFit/>
          </a:bodyPr>
          <a:lstStyle/>
          <a:p>
            <a:pPr algn="ctr"/>
            <a:r>
              <a:rPr lang="en-US" sz="1400" dirty="0"/>
              <a:t>Associated Text: “The Fisherman and his Wife” by Jacob and Wilhelm Grimm, translated by Lucy Crane</a:t>
            </a:r>
          </a:p>
        </p:txBody>
      </p:sp>
    </p:spTree>
    <p:extLst>
      <p:ext uri="{BB962C8B-B14F-4D97-AF65-F5344CB8AC3E}">
        <p14:creationId xmlns:p14="http://schemas.microsoft.com/office/powerpoint/2010/main" val="2565531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CCSS.ELA-Literacy.RL.3.4</a:t>
            </a:r>
          </a:p>
        </p:txBody>
      </p:sp>
      <p:sp>
        <p:nvSpPr>
          <p:cNvPr id="6" name="Content Placeholder 5"/>
          <p:cNvSpPr>
            <a:spLocks noGrp="1"/>
          </p:cNvSpPr>
          <p:nvPr>
            <p:ph idx="1"/>
          </p:nvPr>
        </p:nvSpPr>
        <p:spPr/>
        <p:txBody>
          <a:bodyPr/>
          <a:lstStyle/>
          <a:p>
            <a:pPr marL="0" indent="0">
              <a:buNone/>
            </a:pPr>
            <a:r>
              <a:rPr lang="en-US" dirty="0">
                <a:solidFill>
                  <a:schemeClr val="accent2"/>
                </a:solidFill>
              </a:rPr>
              <a:t>Determine </a:t>
            </a:r>
            <a:r>
              <a:rPr lang="en-US" dirty="0"/>
              <a:t>the meaning of words and phrases as they are </a:t>
            </a:r>
            <a:r>
              <a:rPr lang="en-US" b="1" dirty="0"/>
              <a:t>used in a text</a:t>
            </a:r>
            <a:r>
              <a:rPr lang="en-US" dirty="0"/>
              <a:t>, distinguishing literal from nonliteral meaning. </a:t>
            </a:r>
          </a:p>
          <a:p>
            <a:pPr marL="0" indent="0">
              <a:buNone/>
            </a:pPr>
            <a:endParaRPr lang="en-US" dirty="0"/>
          </a:p>
        </p:txBody>
      </p:sp>
    </p:spTree>
    <p:extLst>
      <p:ext uri="{BB962C8B-B14F-4D97-AF65-F5344CB8AC3E}">
        <p14:creationId xmlns:p14="http://schemas.microsoft.com/office/powerpoint/2010/main" val="178291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0650"/>
            <a:ext cx="8229600" cy="5910263"/>
          </a:xfrm>
        </p:spPr>
        <p:txBody>
          <a:bodyPr>
            <a:normAutofit fontScale="92500" lnSpcReduction="10000"/>
          </a:bodyPr>
          <a:lstStyle/>
          <a:p>
            <a:pPr marL="0" indent="0">
              <a:buNone/>
            </a:pPr>
            <a:endParaRPr lang="en-US" b="1" dirty="0">
              <a:solidFill>
                <a:schemeClr val="tx1"/>
              </a:solidFill>
            </a:endParaRPr>
          </a:p>
          <a:p>
            <a:pPr marL="0" indent="0">
              <a:buNone/>
            </a:pPr>
            <a:r>
              <a:rPr lang="en-US" b="1" dirty="0"/>
              <a:t>In paragraph 24 of the story, what does the word “</a:t>
            </a:r>
            <a:r>
              <a:rPr lang="en-US" b="1" i="1" dirty="0"/>
              <a:t>peculiar</a:t>
            </a:r>
            <a:r>
              <a:rPr lang="en-US" b="1" dirty="0"/>
              <a:t>” mean? Choose the correct word from the drop-down menu.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i="1" dirty="0"/>
              <a:t>Text of Paragraph 24 provided for reference:</a:t>
            </a:r>
          </a:p>
          <a:p>
            <a:pPr marL="0" indent="0">
              <a:buNone/>
            </a:pPr>
            <a:r>
              <a:rPr lang="en-US" dirty="0"/>
              <a:t>“Well, there was no answer. And I thought it might have been a wild man or a wild woman, scared of all these books and afraid to speak up. But then I became aware of a very peculiar smell, a very strong smell. I raised my eyes slowly. And standing right in front of me was a bear. Yes ma’am. A very large bear.” </a:t>
            </a:r>
          </a:p>
        </p:txBody>
      </p:sp>
      <p:graphicFrame>
        <p:nvGraphicFramePr>
          <p:cNvPr id="2" name="Table 1"/>
          <p:cNvGraphicFramePr>
            <a:graphicFrameLocks noGrp="1"/>
          </p:cNvGraphicFramePr>
          <p:nvPr>
            <p:extLst>
              <p:ext uri="{D42A27DB-BD31-4B8C-83A1-F6EECF244321}">
                <p14:modId xmlns:p14="http://schemas.microsoft.com/office/powerpoint/2010/main" val="368692460"/>
              </p:ext>
            </p:extLst>
          </p:nvPr>
        </p:nvGraphicFramePr>
        <p:xfrm>
          <a:off x="1356946" y="1561827"/>
          <a:ext cx="6096000" cy="1981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n-US" sz="2000" dirty="0">
                          <a:latin typeface="Lucida Sans" panose="020B0602030504020204" pitchFamily="34" charset="0"/>
                        </a:rPr>
                        <a:t>Drop-down menu</a:t>
                      </a:r>
                    </a:p>
                  </a:txBody>
                  <a:tcPr/>
                </a:tc>
                <a:extLst>
                  <a:ext uri="{0D108BD9-81ED-4DB2-BD59-A6C34878D82A}">
                    <a16:rowId xmlns:a16="http://schemas.microsoft.com/office/drawing/2014/main" val="10000"/>
                  </a:ext>
                </a:extLst>
              </a:tr>
              <a:tr h="370840">
                <a:tc>
                  <a:txBody>
                    <a:bodyPr/>
                    <a:lstStyle/>
                    <a:p>
                      <a:r>
                        <a:rPr lang="en-US" sz="2000" dirty="0">
                          <a:latin typeface="Lucida Sans" panose="020B0602030504020204" pitchFamily="34" charset="0"/>
                        </a:rPr>
                        <a:t>awful</a:t>
                      </a:r>
                    </a:p>
                  </a:txBody>
                  <a:tcPr/>
                </a:tc>
                <a:extLst>
                  <a:ext uri="{0D108BD9-81ED-4DB2-BD59-A6C34878D82A}">
                    <a16:rowId xmlns:a16="http://schemas.microsoft.com/office/drawing/2014/main" val="10001"/>
                  </a:ext>
                </a:extLst>
              </a:tr>
              <a:tr h="370840">
                <a:tc>
                  <a:txBody>
                    <a:bodyPr/>
                    <a:lstStyle/>
                    <a:p>
                      <a:r>
                        <a:rPr lang="en-US" sz="2000" dirty="0">
                          <a:latin typeface="Lucida Sans" panose="020B0602030504020204" pitchFamily="34" charset="0"/>
                        </a:rPr>
                        <a:t>lovely</a:t>
                      </a:r>
                    </a:p>
                  </a:txBody>
                  <a:tcPr/>
                </a:tc>
                <a:extLst>
                  <a:ext uri="{0D108BD9-81ED-4DB2-BD59-A6C34878D82A}">
                    <a16:rowId xmlns:a16="http://schemas.microsoft.com/office/drawing/2014/main" val="10002"/>
                  </a:ext>
                </a:extLst>
              </a:tr>
              <a:tr h="370840">
                <a:tc>
                  <a:txBody>
                    <a:bodyPr/>
                    <a:lstStyle/>
                    <a:p>
                      <a:r>
                        <a:rPr lang="en-US" sz="2000" dirty="0">
                          <a:latin typeface="Lucida Sans" panose="020B0602030504020204" pitchFamily="34" charset="0"/>
                        </a:rPr>
                        <a:t>unknown</a:t>
                      </a:r>
                    </a:p>
                  </a:txBody>
                  <a:tcPr/>
                </a:tc>
                <a:extLst>
                  <a:ext uri="{0D108BD9-81ED-4DB2-BD59-A6C34878D82A}">
                    <a16:rowId xmlns:a16="http://schemas.microsoft.com/office/drawing/2014/main" val="10003"/>
                  </a:ext>
                </a:extLst>
              </a:tr>
              <a:tr h="370840">
                <a:tc>
                  <a:txBody>
                    <a:bodyPr/>
                    <a:lstStyle/>
                    <a:p>
                      <a:r>
                        <a:rPr lang="en-US" sz="2000" dirty="0">
                          <a:latin typeface="Lucida Sans" panose="020B0602030504020204" pitchFamily="34" charset="0"/>
                        </a:rPr>
                        <a:t>strange</a:t>
                      </a:r>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463102" y="6008758"/>
            <a:ext cx="8223697" cy="307777"/>
          </a:xfrm>
          <a:prstGeom prst="rect">
            <a:avLst/>
          </a:prstGeom>
          <a:noFill/>
        </p:spPr>
        <p:txBody>
          <a:bodyPr wrap="square" rtlCol="0">
            <a:spAutoFit/>
          </a:bodyPr>
          <a:lstStyle/>
          <a:p>
            <a:pPr lvl="0" algn="ctr"/>
            <a:r>
              <a:rPr lang="en-US" sz="1400" dirty="0"/>
              <a:t>Associated Text: </a:t>
            </a:r>
            <a:r>
              <a:rPr lang="en-US" sz="1400" i="1" dirty="0"/>
              <a:t>Because of Winn-Dixie </a:t>
            </a:r>
            <a:r>
              <a:rPr lang="en-US" sz="1400" dirty="0"/>
              <a:t>by Kate DiCamillo</a:t>
            </a:r>
          </a:p>
        </p:txBody>
      </p:sp>
    </p:spTree>
    <p:extLst>
      <p:ext uri="{BB962C8B-B14F-4D97-AF65-F5344CB8AC3E}">
        <p14:creationId xmlns:p14="http://schemas.microsoft.com/office/powerpoint/2010/main" val="61299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611"/>
            <a:ext cx="8686800" cy="5850039"/>
          </a:xfrm>
        </p:spPr>
        <p:txBody>
          <a:bodyPr>
            <a:normAutofit fontScale="55000" lnSpcReduction="20000"/>
          </a:bodyPr>
          <a:lstStyle/>
          <a:p>
            <a:pPr marL="0" indent="0">
              <a:buNone/>
            </a:pPr>
            <a:r>
              <a:rPr lang="en-US" sz="4000" b="1" dirty="0"/>
              <a:t>The following question has two parts. Answer Part A and then answer Part B.</a:t>
            </a:r>
            <a:endParaRPr lang="en-US" sz="4000" dirty="0"/>
          </a:p>
          <a:p>
            <a:pPr marL="0" indent="0">
              <a:buNone/>
            </a:pPr>
            <a:r>
              <a:rPr lang="en-US" sz="4000" b="1" dirty="0"/>
              <a:t> </a:t>
            </a:r>
            <a:endParaRPr lang="en-US" sz="4000" dirty="0"/>
          </a:p>
          <a:p>
            <a:pPr marL="0" indent="0">
              <a:buNone/>
            </a:pPr>
            <a:r>
              <a:rPr lang="en-US" sz="4000" b="1" dirty="0"/>
              <a:t>Part A: In paragraph 36, what is the meaning of the word </a:t>
            </a:r>
            <a:r>
              <a:rPr lang="en-US" sz="4000" b="1" i="1" dirty="0"/>
              <a:t>recalls</a:t>
            </a:r>
            <a:r>
              <a:rPr lang="en-US" sz="4000" b="1" dirty="0"/>
              <a:t>?</a:t>
            </a:r>
            <a:endParaRPr lang="en-US" sz="4000" dirty="0"/>
          </a:p>
          <a:p>
            <a:pPr marL="0" indent="0">
              <a:buNone/>
            </a:pPr>
            <a:r>
              <a:rPr lang="en-US" sz="4000" b="1" dirty="0"/>
              <a:t>A.</a:t>
            </a:r>
            <a:r>
              <a:rPr lang="en-US" sz="4000" dirty="0"/>
              <a:t>	remembers</a:t>
            </a:r>
          </a:p>
          <a:p>
            <a:pPr marL="0" indent="0">
              <a:buNone/>
            </a:pPr>
            <a:r>
              <a:rPr lang="en-US" sz="4000" b="1" dirty="0"/>
              <a:t>B.</a:t>
            </a:r>
            <a:r>
              <a:rPr lang="en-US" sz="4000" dirty="0"/>
              <a:t>	believes in</a:t>
            </a:r>
          </a:p>
          <a:p>
            <a:pPr marL="0" indent="0">
              <a:buNone/>
            </a:pPr>
            <a:r>
              <a:rPr lang="en-US" sz="4000" b="1" dirty="0"/>
              <a:t>C.	</a:t>
            </a:r>
            <a:r>
              <a:rPr lang="en-US" sz="4000" dirty="0"/>
              <a:t>regrets</a:t>
            </a:r>
          </a:p>
          <a:p>
            <a:pPr marL="0" indent="0">
              <a:buNone/>
            </a:pPr>
            <a:r>
              <a:rPr lang="en-US" sz="4000" b="1" dirty="0"/>
              <a:t>D.	</a:t>
            </a:r>
            <a:r>
              <a:rPr lang="en-US" sz="4000" dirty="0"/>
              <a:t>is afraid of</a:t>
            </a:r>
          </a:p>
          <a:p>
            <a:pPr marL="0" indent="0">
              <a:buNone/>
            </a:pPr>
            <a:r>
              <a:rPr lang="en-US" sz="4000" dirty="0"/>
              <a:t> </a:t>
            </a:r>
          </a:p>
          <a:p>
            <a:pPr marL="0" indent="0">
              <a:buNone/>
            </a:pPr>
            <a:r>
              <a:rPr lang="en-US" sz="4000" b="1" dirty="0"/>
              <a:t>Part B: Which sentence from the text </a:t>
            </a:r>
            <a:r>
              <a:rPr lang="en-US" sz="4000" b="1" u="sng" dirty="0"/>
              <a:t>best</a:t>
            </a:r>
            <a:r>
              <a:rPr lang="en-US" sz="4000" b="1" dirty="0"/>
              <a:t> helps the reader determine the meaning of </a:t>
            </a:r>
            <a:r>
              <a:rPr lang="en-US" sz="4000" b="1" i="1" dirty="0"/>
              <a:t>recalls</a:t>
            </a:r>
            <a:r>
              <a:rPr lang="en-US" sz="4000" b="1" dirty="0"/>
              <a:t>? </a:t>
            </a:r>
            <a:endParaRPr lang="en-US" sz="4000" dirty="0"/>
          </a:p>
          <a:p>
            <a:pPr marL="457200" lvl="0" indent="-457200">
              <a:buFont typeface="+mj-lt"/>
              <a:buAutoNum type="alphaUcPeriod"/>
            </a:pPr>
            <a:r>
              <a:rPr lang="en-US" sz="4000" dirty="0"/>
              <a:t>“Miss Franny sat there trembling and shaking.”</a:t>
            </a:r>
          </a:p>
          <a:p>
            <a:pPr marL="457200" lvl="0" indent="-457200">
              <a:buFont typeface="+mj-lt"/>
              <a:buAutoNum type="alphaUcPeriod"/>
            </a:pPr>
            <a:r>
              <a:rPr lang="en-US" sz="4000" b="1" dirty="0"/>
              <a:t>“</a:t>
            </a:r>
            <a:r>
              <a:rPr lang="en-US" sz="4000" dirty="0"/>
              <a:t>‘Dogs are not allowed in the Herman W. Block Memorial Library.’”</a:t>
            </a:r>
          </a:p>
          <a:p>
            <a:pPr marL="457200" lvl="0" indent="-457200">
              <a:buFont typeface="+mj-lt"/>
              <a:buAutoNum type="alphaUcPeriod"/>
            </a:pPr>
            <a:r>
              <a:rPr lang="en-US" sz="4000" b="1" dirty="0"/>
              <a:t>“</a:t>
            </a:r>
            <a:r>
              <a:rPr lang="en-US" sz="4000" dirty="0"/>
              <a:t>‘They used to say, ‘Miss Franny, we saw that bear of yours out in the woods today.’” </a:t>
            </a:r>
          </a:p>
          <a:p>
            <a:pPr marL="457200" lvl="0" indent="-457200">
              <a:buFont typeface="+mj-lt"/>
              <a:buAutoNum type="alphaUcPeriod"/>
            </a:pPr>
            <a:r>
              <a:rPr lang="en-US" sz="4000" dirty="0"/>
              <a:t>“She sighed again.”</a:t>
            </a:r>
          </a:p>
          <a:p>
            <a:pPr marL="0" indent="0">
              <a:buNone/>
            </a:pPr>
            <a:endParaRPr lang="en-US" dirty="0"/>
          </a:p>
          <a:p>
            <a:pPr marL="0" indent="0">
              <a:buNone/>
            </a:pPr>
            <a:endParaRPr lang="en-US" dirty="0"/>
          </a:p>
          <a:p>
            <a:pPr marL="0" indent="0">
              <a:buNone/>
            </a:pPr>
            <a:endParaRPr lang="en-US" dirty="0"/>
          </a:p>
        </p:txBody>
      </p:sp>
      <p:sp>
        <p:nvSpPr>
          <p:cNvPr id="4" name="TextBox 3"/>
          <p:cNvSpPr txBox="1"/>
          <p:nvPr/>
        </p:nvSpPr>
        <p:spPr>
          <a:xfrm>
            <a:off x="228600" y="6000750"/>
            <a:ext cx="8686800" cy="307777"/>
          </a:xfrm>
          <a:prstGeom prst="rect">
            <a:avLst/>
          </a:prstGeom>
          <a:noFill/>
        </p:spPr>
        <p:txBody>
          <a:bodyPr wrap="square" rtlCol="0">
            <a:spAutoFit/>
          </a:bodyPr>
          <a:lstStyle/>
          <a:p>
            <a:pPr lvl="0" algn="ctr"/>
            <a:r>
              <a:rPr lang="en-US" sz="1400" dirty="0"/>
              <a:t>Associated Text: </a:t>
            </a:r>
            <a:r>
              <a:rPr lang="en-US" sz="1400" i="1" dirty="0"/>
              <a:t>Because of Winn-Dixie </a:t>
            </a:r>
            <a:r>
              <a:rPr lang="en-US" sz="1400" dirty="0"/>
              <a:t>by Kate DiCamillo</a:t>
            </a:r>
          </a:p>
        </p:txBody>
      </p:sp>
    </p:spTree>
    <p:extLst>
      <p:ext uri="{BB962C8B-B14F-4D97-AF65-F5344CB8AC3E}">
        <p14:creationId xmlns:p14="http://schemas.microsoft.com/office/powerpoint/2010/main" val="217607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223"/>
            <a:ext cx="8229600" cy="5665177"/>
          </a:xfrm>
        </p:spPr>
        <p:txBody>
          <a:bodyPr>
            <a:normAutofit fontScale="62500" lnSpcReduction="20000"/>
          </a:bodyPr>
          <a:lstStyle/>
          <a:p>
            <a:pPr marL="0" indent="0">
              <a:buNone/>
            </a:pPr>
            <a:r>
              <a:rPr lang="en-US" sz="3700" b="1" dirty="0"/>
              <a:t>In paragraph 14, when Miss Franny says, “mosquitoes so big they could fly away with you,” what does she mean?</a:t>
            </a:r>
          </a:p>
          <a:p>
            <a:pPr marL="0" indent="0">
              <a:buNone/>
            </a:pPr>
            <a:endParaRPr lang="en-US" sz="3700" b="1" dirty="0"/>
          </a:p>
          <a:p>
            <a:pPr marL="457200" indent="-457200">
              <a:buAutoNum type="alphaUcPeriod"/>
            </a:pPr>
            <a:r>
              <a:rPr lang="en-US" sz="3700" dirty="0"/>
              <a:t>The mosquitoes were able to lift a child off the ground.</a:t>
            </a:r>
          </a:p>
          <a:p>
            <a:pPr marL="457200" indent="-457200">
              <a:buAutoNum type="alphaUcPeriod"/>
            </a:pPr>
            <a:r>
              <a:rPr lang="en-US" sz="3700" dirty="0"/>
              <a:t>The mosquitoes were extremely large.</a:t>
            </a:r>
          </a:p>
          <a:p>
            <a:pPr marL="457200" indent="-457200">
              <a:buAutoNum type="alphaUcPeriod"/>
            </a:pPr>
            <a:r>
              <a:rPr lang="en-US" sz="3700" dirty="0"/>
              <a:t>The mosquitoes were as big as airplanes.</a:t>
            </a:r>
          </a:p>
          <a:p>
            <a:pPr marL="457200" indent="-457200">
              <a:buAutoNum type="alphaUcPeriod"/>
            </a:pPr>
            <a:r>
              <a:rPr lang="en-US" sz="3700" dirty="0"/>
              <a:t>The mosquitoes were very scary and mean. </a:t>
            </a:r>
          </a:p>
          <a:p>
            <a:pPr marL="0" indent="0">
              <a:buNone/>
            </a:pPr>
            <a:endParaRPr lang="en-US" sz="3700" dirty="0"/>
          </a:p>
          <a:p>
            <a:pPr marL="0" indent="0">
              <a:buNone/>
            </a:pPr>
            <a:r>
              <a:rPr lang="en-US" sz="3700" i="1" dirty="0"/>
              <a:t>Text of Paragraph 14 provided for reference: </a:t>
            </a:r>
          </a:p>
          <a:p>
            <a:pPr marL="0" lvl="0" indent="0">
              <a:buNone/>
            </a:pPr>
            <a:r>
              <a:rPr lang="en-US" sz="3700" dirty="0"/>
              <a:t>(14) “Back when Florida was wild, when it consisted of nothing but palmetto trees and mosquitoes so big they could fly away with you,” Miss Franny Block started in, “and I was just a little girl no bigger than you, my father, Herman W. Block, told me that I could have anything I wanted for my birthday. Anything at all.”</a:t>
            </a:r>
          </a:p>
          <a:p>
            <a:pPr marL="0" lvl="0" indent="0">
              <a:buNone/>
            </a:pPr>
            <a:endParaRPr lang="en-US" sz="2900" dirty="0"/>
          </a:p>
          <a:p>
            <a:pPr marL="0" lvl="0" indent="0">
              <a:buNone/>
            </a:pPr>
            <a:endParaRPr lang="en-US" sz="2900" dirty="0"/>
          </a:p>
        </p:txBody>
      </p:sp>
      <p:sp>
        <p:nvSpPr>
          <p:cNvPr id="4" name="TextBox 3"/>
          <p:cNvSpPr txBox="1"/>
          <p:nvPr/>
        </p:nvSpPr>
        <p:spPr>
          <a:xfrm>
            <a:off x="457200" y="6000750"/>
            <a:ext cx="8229600" cy="307777"/>
          </a:xfrm>
          <a:prstGeom prst="rect">
            <a:avLst/>
          </a:prstGeom>
          <a:noFill/>
        </p:spPr>
        <p:txBody>
          <a:bodyPr wrap="square" rtlCol="0">
            <a:spAutoFit/>
          </a:bodyPr>
          <a:lstStyle/>
          <a:p>
            <a:pPr lvl="0" algn="ctr"/>
            <a:r>
              <a:rPr lang="en-US" sz="1400" dirty="0"/>
              <a:t>Associated Text: </a:t>
            </a:r>
            <a:r>
              <a:rPr lang="en-US" sz="1400" i="1" dirty="0"/>
              <a:t>Because of Winn-Dixie </a:t>
            </a:r>
            <a:r>
              <a:rPr lang="en-US" sz="1400" dirty="0"/>
              <a:t>by Kate DiCamillo</a:t>
            </a:r>
          </a:p>
        </p:txBody>
      </p:sp>
    </p:spTree>
    <p:extLst>
      <p:ext uri="{BB962C8B-B14F-4D97-AF65-F5344CB8AC3E}">
        <p14:creationId xmlns:p14="http://schemas.microsoft.com/office/powerpoint/2010/main" val="404117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CCSS.ELA-Literacy.RL.3.5</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Refer </a:t>
            </a:r>
            <a:r>
              <a:rPr lang="en-US" dirty="0"/>
              <a:t>to parts of stories, dramas, and poems when writing or speaking about a text, using terms such as chapter, scene, and stanza; </a:t>
            </a:r>
            <a:r>
              <a:rPr lang="en-US" dirty="0">
                <a:solidFill>
                  <a:schemeClr val="accent2"/>
                </a:solidFill>
              </a:rPr>
              <a:t>describe </a:t>
            </a:r>
            <a:r>
              <a:rPr lang="en-US" dirty="0"/>
              <a:t>how each successive part builds on earlier sections</a:t>
            </a:r>
            <a:r>
              <a:rPr lang="en-US" dirty="0">
                <a:solidFill>
                  <a:schemeClr val="tx1"/>
                </a:solidFill>
              </a:rPr>
              <a:t>.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152922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218"/>
            <a:ext cx="8229600" cy="5410682"/>
          </a:xfrm>
        </p:spPr>
        <p:txBody>
          <a:bodyPr>
            <a:normAutofit fontScale="92500" lnSpcReduction="20000"/>
          </a:bodyPr>
          <a:lstStyle/>
          <a:p>
            <a:pPr marL="0" indent="0">
              <a:buNone/>
            </a:pPr>
            <a:r>
              <a:rPr lang="en-US" b="1" dirty="0"/>
              <a:t>The following item has two parts. Answer Part A and then answer Part B.</a:t>
            </a:r>
          </a:p>
          <a:p>
            <a:pPr marL="0" indent="0">
              <a:buNone/>
            </a:pPr>
            <a:endParaRPr lang="en-US" b="1" dirty="0"/>
          </a:p>
          <a:p>
            <a:pPr marL="0" indent="0">
              <a:buNone/>
            </a:pPr>
            <a:r>
              <a:rPr lang="en-US" b="1" dirty="0"/>
              <a:t>Part A: Which statement </a:t>
            </a:r>
            <a:r>
              <a:rPr lang="en-US" b="1" u="sng" dirty="0"/>
              <a:t>best</a:t>
            </a:r>
            <a:r>
              <a:rPr lang="en-US" b="1" dirty="0"/>
              <a:t> describes how this passage is structured?</a:t>
            </a:r>
          </a:p>
          <a:p>
            <a:pPr marL="457200" indent="-457200">
              <a:buAutoNum type="alphaUcPeriod"/>
            </a:pPr>
            <a:r>
              <a:rPr lang="en-US" dirty="0"/>
              <a:t>Problem/solution</a:t>
            </a:r>
          </a:p>
          <a:p>
            <a:pPr marL="457200" indent="-457200">
              <a:buAutoNum type="alphaUcPeriod"/>
            </a:pPr>
            <a:r>
              <a:rPr lang="en-US" dirty="0"/>
              <a:t>Cause/effect</a:t>
            </a:r>
          </a:p>
          <a:p>
            <a:pPr marL="457200" indent="-457200">
              <a:buFont typeface="Arial"/>
              <a:buAutoNum type="alphaUcPeriod"/>
            </a:pPr>
            <a:r>
              <a:rPr lang="en-US" dirty="0"/>
              <a:t>Order of events</a:t>
            </a:r>
          </a:p>
          <a:p>
            <a:pPr marL="457200" indent="-457200">
              <a:buAutoNum type="alphaUcPeriod"/>
            </a:pPr>
            <a:r>
              <a:rPr lang="en-US" dirty="0"/>
              <a:t>Description</a:t>
            </a:r>
          </a:p>
          <a:p>
            <a:pPr marL="457200" indent="-457200">
              <a:buAutoNum type="alphaUcPeriod"/>
            </a:pPr>
            <a:endParaRPr lang="en-US" dirty="0"/>
          </a:p>
          <a:p>
            <a:pPr marL="0" indent="0">
              <a:buNone/>
            </a:pPr>
            <a:r>
              <a:rPr lang="en-US" b="1" dirty="0"/>
              <a:t>Part B: Which event comes </a:t>
            </a:r>
            <a:r>
              <a:rPr lang="en-US" b="1" u="sng" dirty="0"/>
              <a:t>first</a:t>
            </a:r>
            <a:r>
              <a:rPr lang="en-US" b="1" dirty="0"/>
              <a:t> in the story?</a:t>
            </a:r>
          </a:p>
          <a:p>
            <a:pPr marL="457200" indent="-457200">
              <a:buAutoNum type="alphaUcPeriod"/>
            </a:pPr>
            <a:r>
              <a:rPr lang="en-US" dirty="0"/>
              <a:t>The wife asks for a cottage.</a:t>
            </a:r>
          </a:p>
          <a:p>
            <a:pPr marL="457200" indent="-457200">
              <a:buAutoNum type="alphaUcPeriod"/>
            </a:pPr>
            <a:r>
              <a:rPr lang="en-US" dirty="0"/>
              <a:t>The fisherman returns to ask the fish for a castle.</a:t>
            </a:r>
          </a:p>
          <a:p>
            <a:pPr marL="457200" indent="-457200">
              <a:buAutoNum type="alphaUcPeriod"/>
            </a:pPr>
            <a:r>
              <a:rPr lang="en-US" dirty="0"/>
              <a:t>The sea begins to smell bad.</a:t>
            </a:r>
          </a:p>
          <a:p>
            <a:pPr marL="457200" indent="-457200">
              <a:buAutoNum type="alphaUcPeriod"/>
            </a:pPr>
            <a:r>
              <a:rPr lang="en-US" dirty="0"/>
              <a:t>The fish gets angry and punishes the fisherman and his wife. </a:t>
            </a:r>
          </a:p>
          <a:p>
            <a:pPr marL="0" indent="0">
              <a:buNone/>
            </a:pPr>
            <a:endParaRPr lang="en-US" dirty="0"/>
          </a:p>
          <a:p>
            <a:pPr marL="457200" indent="-457200">
              <a:buAutoNum type="alphaUcPeriod"/>
            </a:pPr>
            <a:endParaRPr lang="en-US" dirty="0"/>
          </a:p>
          <a:p>
            <a:pPr marL="0" indent="0">
              <a:buNone/>
            </a:pPr>
            <a:endParaRPr lang="en-US" dirty="0"/>
          </a:p>
          <a:p>
            <a:pPr marL="0" indent="0">
              <a:buNone/>
            </a:pPr>
            <a:endParaRPr lang="en-US" dirty="0"/>
          </a:p>
          <a:p>
            <a:pPr marL="457200" indent="-457200">
              <a:buAutoNum type="alphaUcPeriod"/>
            </a:pPr>
            <a:endParaRPr lang="en-US" dirty="0"/>
          </a:p>
        </p:txBody>
      </p:sp>
      <p:sp>
        <p:nvSpPr>
          <p:cNvPr id="2" name="TextBox 1"/>
          <p:cNvSpPr txBox="1"/>
          <p:nvPr/>
        </p:nvSpPr>
        <p:spPr>
          <a:xfrm>
            <a:off x="457200" y="6038850"/>
            <a:ext cx="8229600" cy="523220"/>
          </a:xfrm>
          <a:prstGeom prst="rect">
            <a:avLst/>
          </a:prstGeom>
          <a:noFill/>
        </p:spPr>
        <p:txBody>
          <a:bodyPr wrap="square" rtlCol="0">
            <a:spAutoFit/>
          </a:bodyPr>
          <a:lstStyle/>
          <a:p>
            <a:pPr algn="ctr"/>
            <a:r>
              <a:rPr lang="en-US" sz="1400" dirty="0"/>
              <a:t>Associated Text: “The Fisherman and his Wife” by Jacob and Wilhelm Grimm, translated by Lucy Crane</a:t>
            </a:r>
          </a:p>
          <a:p>
            <a:endParaRPr lang="en-US" sz="1400" dirty="0"/>
          </a:p>
        </p:txBody>
      </p:sp>
    </p:spTree>
    <p:extLst>
      <p:ext uri="{BB962C8B-B14F-4D97-AF65-F5344CB8AC3E}">
        <p14:creationId xmlns:p14="http://schemas.microsoft.com/office/powerpoint/2010/main" val="384388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76" y="344348"/>
            <a:ext cx="8345424" cy="5776036"/>
          </a:xfrm>
        </p:spPr>
        <p:txBody>
          <a:bodyPr>
            <a:noAutofit/>
          </a:bodyPr>
          <a:lstStyle/>
          <a:p>
            <a:pPr marL="0" indent="0">
              <a:buNone/>
            </a:pPr>
            <a:r>
              <a:rPr lang="en-US" sz="1700" b="1" dirty="0"/>
              <a:t>The following question has two parts. Answer Part A and then answer Part B.</a:t>
            </a:r>
          </a:p>
          <a:p>
            <a:pPr marL="0" indent="0">
              <a:buNone/>
            </a:pPr>
            <a:endParaRPr lang="en-US" sz="1400" b="1" dirty="0"/>
          </a:p>
          <a:p>
            <a:pPr marL="0" indent="0">
              <a:buNone/>
            </a:pPr>
            <a:r>
              <a:rPr lang="en-US" sz="1700" b="1" dirty="0"/>
              <a:t>Part A: How does Scene 2 of the story build on Scene 1?</a:t>
            </a:r>
          </a:p>
          <a:p>
            <a:pPr marL="457200" indent="-457200">
              <a:buFont typeface="+mj-lt"/>
              <a:buAutoNum type="alphaUcPeriod"/>
            </a:pPr>
            <a:r>
              <a:rPr lang="en-US" sz="1700" dirty="0"/>
              <a:t>Scene 1 shows that the wife is thankful for her husband, and Scene 2 allows the reader to see that the husband is thankful for his wife.</a:t>
            </a:r>
          </a:p>
          <a:p>
            <a:pPr marL="457200" indent="-457200">
              <a:buFont typeface="+mj-lt"/>
              <a:buAutoNum type="alphaUcPeriod"/>
            </a:pPr>
            <a:r>
              <a:rPr lang="en-US" sz="1700" dirty="0"/>
              <a:t>Scene 1 shows the wife is unhappy with her home, and Scene 2 allows the reader to see that the wife wants more than she needs. </a:t>
            </a:r>
          </a:p>
          <a:p>
            <a:pPr marL="457200" indent="-457200">
              <a:buFont typeface="+mj-lt"/>
              <a:buAutoNum type="alphaUcPeriod"/>
            </a:pPr>
            <a:r>
              <a:rPr lang="en-US" sz="1700" dirty="0"/>
              <a:t>Scene 1 shows that the husband does not believe the fish is enchanted, and Scene 2 provides proof that it is.</a:t>
            </a:r>
          </a:p>
          <a:p>
            <a:pPr marL="457200" indent="-457200">
              <a:buFont typeface="+mj-lt"/>
              <a:buAutoNum type="alphaUcPeriod"/>
            </a:pPr>
            <a:r>
              <a:rPr lang="en-US" sz="1700" dirty="0"/>
              <a:t>Scene 1 shows that the wife is greedy, and Scene 2 shows that the husband becomes greedy as well.</a:t>
            </a:r>
          </a:p>
          <a:p>
            <a:pPr marL="0" indent="0">
              <a:buNone/>
            </a:pPr>
            <a:endParaRPr lang="en-US" sz="1400" dirty="0"/>
          </a:p>
          <a:p>
            <a:pPr marL="0" indent="0">
              <a:buNone/>
            </a:pPr>
            <a:r>
              <a:rPr lang="en-US" sz="1700" b="1" dirty="0"/>
              <a:t>Part B: Which sentence from Scene 2 supports the answer to Part A?</a:t>
            </a:r>
          </a:p>
          <a:p>
            <a:pPr marL="457200" indent="-457200">
              <a:buFont typeface="+mj-lt"/>
              <a:buAutoNum type="alphaUcPeriod"/>
            </a:pPr>
            <a:r>
              <a:rPr lang="en-US" sz="1700" dirty="0"/>
              <a:t>“‘I think the flounder had better get us a larger house.’”</a:t>
            </a:r>
          </a:p>
          <a:p>
            <a:pPr marL="457200" indent="-457200">
              <a:buFont typeface="+mj-lt"/>
              <a:buAutoNum type="alphaUcPeriod"/>
            </a:pPr>
            <a:r>
              <a:rPr lang="en-US" sz="1700" dirty="0"/>
              <a:t>“‘Go home with you, she is already standing before the door,’ said the flounder.”</a:t>
            </a:r>
          </a:p>
          <a:p>
            <a:pPr marL="457200" indent="-457200">
              <a:buFont typeface="+mj-lt"/>
              <a:buAutoNum type="alphaUcPeriod"/>
            </a:pPr>
            <a:r>
              <a:rPr lang="en-US" sz="1700" dirty="0"/>
              <a:t>“‘There!’ said the wife, ‘is not this beautiful?’”</a:t>
            </a:r>
          </a:p>
          <a:p>
            <a:pPr marL="457200" indent="-457200">
              <a:buFont typeface="+mj-lt"/>
              <a:buAutoNum type="alphaUcPeriod"/>
            </a:pPr>
            <a:r>
              <a:rPr lang="en-US" sz="1700" dirty="0"/>
              <a:t>“‘Oh yes,’ said the man, ‘if it will only last we can live in this fine castle and be very well contented.’”</a:t>
            </a:r>
          </a:p>
        </p:txBody>
      </p:sp>
      <p:sp>
        <p:nvSpPr>
          <p:cNvPr id="2" name="TextBox 1"/>
          <p:cNvSpPr txBox="1"/>
          <p:nvPr/>
        </p:nvSpPr>
        <p:spPr>
          <a:xfrm>
            <a:off x="457200" y="6019800"/>
            <a:ext cx="8229600" cy="307777"/>
          </a:xfrm>
          <a:prstGeom prst="rect">
            <a:avLst/>
          </a:prstGeom>
          <a:noFill/>
        </p:spPr>
        <p:txBody>
          <a:bodyPr wrap="square" rtlCol="0">
            <a:spAutoFit/>
          </a:bodyPr>
          <a:lstStyle/>
          <a:p>
            <a:pPr lvl="0" algn="ctr"/>
            <a:r>
              <a:rPr lang="en-US" sz="1400" dirty="0"/>
              <a:t>Associated Text: “The Fisherman and his Wife” by Jacob and Wilhelm Grimm, translated by Lucy Crane</a:t>
            </a:r>
          </a:p>
        </p:txBody>
      </p:sp>
    </p:spTree>
    <p:extLst>
      <p:ext uri="{BB962C8B-B14F-4D97-AF65-F5344CB8AC3E}">
        <p14:creationId xmlns:p14="http://schemas.microsoft.com/office/powerpoint/2010/main" val="12822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Session Objective</a:t>
            </a:r>
          </a:p>
        </p:txBody>
      </p:sp>
      <p:sp>
        <p:nvSpPr>
          <p:cNvPr id="6" name="Content Placeholder 5"/>
          <p:cNvSpPr>
            <a:spLocks noGrp="1"/>
          </p:cNvSpPr>
          <p:nvPr>
            <p:ph idx="1"/>
          </p:nvPr>
        </p:nvSpPr>
        <p:spPr/>
        <p:txBody>
          <a:bodyPr/>
          <a:lstStyle/>
          <a:p>
            <a:pPr marL="0" indent="0">
              <a:buNone/>
            </a:pPr>
            <a:r>
              <a:rPr lang="en-US" dirty="0"/>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164598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CCSS.ELA-Literacy.RL.3.6</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Distinguish </a:t>
            </a:r>
            <a:r>
              <a:rPr lang="en-US" dirty="0"/>
              <a:t>their own point of view from that of the narrator or those of the characters. </a:t>
            </a:r>
          </a:p>
        </p:txBody>
      </p:sp>
    </p:spTree>
    <p:extLst>
      <p:ext uri="{BB962C8B-B14F-4D97-AF65-F5344CB8AC3E}">
        <p14:creationId xmlns:p14="http://schemas.microsoft.com/office/powerpoint/2010/main" val="329565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1"/>
            <a:ext cx="8229600" cy="2876550"/>
          </a:xfrm>
        </p:spPr>
        <p:txBody>
          <a:bodyPr/>
          <a:lstStyle/>
          <a:p>
            <a:pPr marL="0" indent="0">
              <a:buNone/>
            </a:pPr>
            <a:r>
              <a:rPr lang="en-US" b="1" dirty="0"/>
              <a:t>Who is telling this story? </a:t>
            </a:r>
            <a:endParaRPr lang="en-US" dirty="0"/>
          </a:p>
          <a:p>
            <a:pPr marL="0" lvl="0" indent="0">
              <a:buNone/>
            </a:pPr>
            <a:r>
              <a:rPr lang="en-US" dirty="0"/>
              <a:t>A. The wife</a:t>
            </a:r>
          </a:p>
          <a:p>
            <a:pPr marL="0" lvl="0" indent="0">
              <a:buNone/>
            </a:pPr>
            <a:r>
              <a:rPr lang="en-US" dirty="0"/>
              <a:t>B. The fish</a:t>
            </a:r>
          </a:p>
          <a:p>
            <a:pPr marL="0" lvl="0" indent="0">
              <a:buNone/>
            </a:pPr>
            <a:r>
              <a:rPr lang="en-US" dirty="0"/>
              <a:t>C. The fisherman</a:t>
            </a:r>
          </a:p>
          <a:p>
            <a:pPr marL="0" lvl="0" indent="0">
              <a:buNone/>
            </a:pPr>
            <a:r>
              <a:rPr lang="en-US" dirty="0"/>
              <a:t>D. Someone other than one of the characters</a:t>
            </a:r>
          </a:p>
          <a:p>
            <a:pPr marL="0" lvl="0" indent="0">
              <a:buNone/>
            </a:pPr>
            <a:endParaRPr lang="en-US" dirty="0"/>
          </a:p>
          <a:p>
            <a:pPr lvl="0"/>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indent="0">
              <a:buNone/>
            </a:pPr>
            <a:endParaRPr lang="en-US" dirty="0"/>
          </a:p>
        </p:txBody>
      </p:sp>
      <p:sp>
        <p:nvSpPr>
          <p:cNvPr id="2" name="TextBox 1"/>
          <p:cNvSpPr txBox="1"/>
          <p:nvPr/>
        </p:nvSpPr>
        <p:spPr>
          <a:xfrm>
            <a:off x="457200" y="6000750"/>
            <a:ext cx="8039100" cy="307777"/>
          </a:xfrm>
          <a:prstGeom prst="rect">
            <a:avLst/>
          </a:prstGeom>
          <a:noFill/>
        </p:spPr>
        <p:txBody>
          <a:bodyPr wrap="square" rtlCol="0">
            <a:spAutoFit/>
          </a:bodyPr>
          <a:lstStyle/>
          <a:p>
            <a:pPr lvl="0" algn="ctr"/>
            <a:r>
              <a:rPr lang="en-US" sz="1400" dirty="0"/>
              <a:t>Associated Text: “The Fisherman and his Wife” by Jacob and Wilhelm Grimm, translated by Lucy Crane</a:t>
            </a:r>
          </a:p>
        </p:txBody>
      </p:sp>
    </p:spTree>
    <p:extLst>
      <p:ext uri="{BB962C8B-B14F-4D97-AF65-F5344CB8AC3E}">
        <p14:creationId xmlns:p14="http://schemas.microsoft.com/office/powerpoint/2010/main" val="330172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1106"/>
            <a:ext cx="8229600" cy="5705058"/>
          </a:xfrm>
        </p:spPr>
        <p:txBody>
          <a:bodyPr>
            <a:normAutofit lnSpcReduction="10000"/>
          </a:bodyPr>
          <a:lstStyle/>
          <a:p>
            <a:pPr marL="0" indent="0">
              <a:buNone/>
            </a:pPr>
            <a:r>
              <a:rPr lang="en-US" b="1" dirty="0"/>
              <a:t>What is the wife’s point of view about the fish?</a:t>
            </a:r>
          </a:p>
          <a:p>
            <a:pPr marL="457200" indent="-457200">
              <a:buAutoNum type="alphaUcPeriod"/>
            </a:pPr>
            <a:r>
              <a:rPr lang="en-US" dirty="0"/>
              <a:t>It is something she can use to make her life better.</a:t>
            </a:r>
          </a:p>
          <a:p>
            <a:pPr marL="457200" indent="-457200">
              <a:buAutoNum type="alphaUcPeriod"/>
            </a:pPr>
            <a:r>
              <a:rPr lang="en-US" dirty="0"/>
              <a:t>It is something she can learn a lesson from.</a:t>
            </a:r>
          </a:p>
          <a:p>
            <a:pPr marL="457200" indent="-457200">
              <a:buAutoNum type="alphaUcPeriod"/>
            </a:pPr>
            <a:r>
              <a:rPr lang="en-US" dirty="0"/>
              <a:t>It is something she wants to keep as a pet.</a:t>
            </a:r>
          </a:p>
          <a:p>
            <a:pPr marL="457200" indent="-457200">
              <a:buAutoNum type="alphaUcPeriod"/>
            </a:pPr>
            <a:r>
              <a:rPr lang="en-US" dirty="0"/>
              <a:t>It is something she wants to feed her family. </a:t>
            </a:r>
          </a:p>
          <a:p>
            <a:pPr marL="0" indent="0">
              <a:buNone/>
            </a:pPr>
            <a:endParaRPr lang="en-US" dirty="0"/>
          </a:p>
          <a:p>
            <a:pPr marL="0" indent="0">
              <a:buNone/>
            </a:pPr>
            <a:r>
              <a:rPr lang="en-US" b="1" dirty="0"/>
              <a:t>What is the result of this point of view?</a:t>
            </a:r>
          </a:p>
          <a:p>
            <a:pPr marL="457200" indent="-457200">
              <a:buAutoNum type="alphaUcPeriod"/>
            </a:pPr>
            <a:r>
              <a:rPr lang="en-US" dirty="0"/>
              <a:t>It causes her to want more things than her home can fit. </a:t>
            </a:r>
          </a:p>
          <a:p>
            <a:pPr marL="457200" indent="-457200">
              <a:buAutoNum type="alphaUcPeriod"/>
            </a:pPr>
            <a:r>
              <a:rPr lang="en-US" dirty="0"/>
              <a:t>It causes her to keep asking the fish for bigger and bigger homes. </a:t>
            </a:r>
          </a:p>
          <a:p>
            <a:pPr marL="457200" indent="-457200">
              <a:buAutoNum type="alphaUcPeriod"/>
            </a:pPr>
            <a:r>
              <a:rPr lang="en-US" dirty="0"/>
              <a:t>It causes her to push her husband to try to catch the fish many times. </a:t>
            </a:r>
          </a:p>
          <a:p>
            <a:pPr marL="457200" indent="-457200">
              <a:buAutoNum type="alphaUcPeriod"/>
            </a:pPr>
            <a:r>
              <a:rPr lang="en-US" dirty="0"/>
              <a:t>It causes her to be thankful towards her husband.</a:t>
            </a:r>
          </a:p>
        </p:txBody>
      </p:sp>
    </p:spTree>
    <p:extLst>
      <p:ext uri="{BB962C8B-B14F-4D97-AF65-F5344CB8AC3E}">
        <p14:creationId xmlns:p14="http://schemas.microsoft.com/office/powerpoint/2010/main" val="113232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CCSS.ELA-Literacy.RL.3.7</a:t>
            </a:r>
          </a:p>
        </p:txBody>
      </p:sp>
      <p:sp>
        <p:nvSpPr>
          <p:cNvPr id="6" name="Content Placeholder 5"/>
          <p:cNvSpPr>
            <a:spLocks noGrp="1"/>
          </p:cNvSpPr>
          <p:nvPr>
            <p:ph idx="1"/>
          </p:nvPr>
        </p:nvSpPr>
        <p:spPr/>
        <p:txBody>
          <a:bodyPr>
            <a:normAutofit/>
          </a:bodyPr>
          <a:lstStyle/>
          <a:p>
            <a:pPr marL="0" indent="0">
              <a:buNone/>
            </a:pPr>
            <a:endParaRPr lang="en-US" dirty="0">
              <a:solidFill>
                <a:schemeClr val="tx1"/>
              </a:solidFill>
            </a:endParaRPr>
          </a:p>
          <a:p>
            <a:pPr marL="0" indent="0">
              <a:buNone/>
            </a:pPr>
            <a:r>
              <a:rPr lang="en-US" dirty="0">
                <a:solidFill>
                  <a:schemeClr val="accent2"/>
                </a:solidFill>
              </a:rPr>
              <a:t>Explain </a:t>
            </a:r>
            <a:r>
              <a:rPr lang="en-US" dirty="0"/>
              <a:t>how specific aspects of a text’s illustrations contribute to what is conveyed by the words in a story (e.g., create mood, emphasize aspects of a character or setting).</a:t>
            </a:r>
          </a:p>
        </p:txBody>
      </p:sp>
    </p:spTree>
    <p:extLst>
      <p:ext uri="{BB962C8B-B14F-4D97-AF65-F5344CB8AC3E}">
        <p14:creationId xmlns:p14="http://schemas.microsoft.com/office/powerpoint/2010/main" val="2848614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from the book </a:t>
            </a:r>
            <a:r>
              <a:rPr lang="en-US" i="1" dirty="0"/>
              <a:t>Mrs. Mack </a:t>
            </a:r>
            <a:r>
              <a:rPr lang="en-US" dirty="0"/>
              <a:t>by Patricia Polacco</a:t>
            </a:r>
          </a:p>
        </p:txBody>
      </p:sp>
      <p:pic>
        <p:nvPicPr>
          <p:cNvPr id="6" name="Content Placeholder 5"/>
          <p:cNvPicPr>
            <a:picLocks noGrp="1" noChangeAspect="1"/>
          </p:cNvPicPr>
          <p:nvPr>
            <p:ph idx="1"/>
          </p:nvPr>
        </p:nvPicPr>
        <p:blipFill>
          <a:blip r:embed="rId3"/>
          <a:stretch>
            <a:fillRect/>
          </a:stretch>
        </p:blipFill>
        <p:spPr>
          <a:xfrm>
            <a:off x="3314788" y="1130300"/>
            <a:ext cx="2514423" cy="4525963"/>
          </a:xfrm>
          <a:prstGeom prst="rect">
            <a:avLst/>
          </a:prstGeom>
        </p:spPr>
      </p:pic>
    </p:spTree>
    <p:extLst>
      <p:ext uri="{BB962C8B-B14F-4D97-AF65-F5344CB8AC3E}">
        <p14:creationId xmlns:p14="http://schemas.microsoft.com/office/powerpoint/2010/main" val="531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0200"/>
            <a:ext cx="8229600" cy="5613400"/>
          </a:xfrm>
        </p:spPr>
        <p:txBody>
          <a:bodyPr/>
          <a:lstStyle/>
          <a:p>
            <a:pPr marL="0" indent="0">
              <a:buNone/>
            </a:pPr>
            <a:r>
              <a:rPr lang="en-US" b="1" dirty="0"/>
              <a:t>Write one sentence that describes what is happening in this picture.</a:t>
            </a:r>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4092996"/>
              </p:ext>
            </p:extLst>
          </p:nvPr>
        </p:nvGraphicFramePr>
        <p:xfrm>
          <a:off x="940158" y="1397000"/>
          <a:ext cx="6679842" cy="1320800"/>
        </p:xfrm>
        <a:graphic>
          <a:graphicData uri="http://schemas.openxmlformats.org/drawingml/2006/table">
            <a:tbl>
              <a:tblPr firstRow="1" bandRow="1">
                <a:tableStyleId>{5C22544A-7EE6-4342-B048-85BDC9FD1C3A}</a:tableStyleId>
              </a:tblPr>
              <a:tblGrid>
                <a:gridCol w="6679842">
                  <a:extLst>
                    <a:ext uri="{9D8B030D-6E8A-4147-A177-3AD203B41FA5}">
                      <a16:colId xmlns:a16="http://schemas.microsoft.com/office/drawing/2014/main" val="20000"/>
                    </a:ext>
                  </a:extLst>
                </a:gridCol>
              </a:tblGrid>
              <a:tr h="1320800">
                <a:tc>
                  <a:txBody>
                    <a:bodyPr/>
                    <a:lstStyle/>
                    <a:p>
                      <a:endParaRPr lang="en-US" dirty="0"/>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240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7792"/>
            <a:ext cx="8229600" cy="4122758"/>
          </a:xfrm>
        </p:spPr>
        <p:txBody>
          <a:bodyPr>
            <a:normAutofit/>
          </a:bodyPr>
          <a:lstStyle/>
          <a:p>
            <a:pPr marL="0" indent="0">
              <a:buNone/>
            </a:pPr>
            <a:r>
              <a:rPr lang="en-US" b="1" dirty="0"/>
              <a:t>What part of the story does this picture </a:t>
            </a:r>
            <a:r>
              <a:rPr lang="en-US" b="1" u="sng" dirty="0"/>
              <a:t>best</a:t>
            </a:r>
            <a:r>
              <a:rPr lang="en-US" b="1" dirty="0"/>
              <a:t> explain?</a:t>
            </a:r>
            <a:endParaRPr lang="en-US" dirty="0"/>
          </a:p>
          <a:p>
            <a:pPr marL="457200" indent="-457200">
              <a:buFont typeface="+mj-lt"/>
              <a:buAutoNum type="alphaUcPeriod"/>
            </a:pPr>
            <a:r>
              <a:rPr lang="en-US" dirty="0"/>
              <a:t>How lonely the main character feels before she makes friends in Dogpatch</a:t>
            </a:r>
          </a:p>
          <a:p>
            <a:pPr marL="457200" indent="-457200">
              <a:buFont typeface="+mj-lt"/>
              <a:buAutoNum type="alphaUcPeriod"/>
            </a:pPr>
            <a:r>
              <a:rPr lang="en-US" dirty="0"/>
              <a:t>Which kind of horse the main character loves most</a:t>
            </a:r>
          </a:p>
          <a:p>
            <a:pPr marL="457200" indent="-457200">
              <a:buFont typeface="+mj-lt"/>
              <a:buAutoNum type="alphaUcPeriod"/>
            </a:pPr>
            <a:r>
              <a:rPr lang="en-US" dirty="0"/>
              <a:t>What Dogpatch looks like when the main character arrives</a:t>
            </a:r>
          </a:p>
          <a:p>
            <a:pPr marL="457200" indent="-457200">
              <a:buFont typeface="+mj-lt"/>
              <a:buAutoNum type="alphaUcPeriod"/>
            </a:pPr>
            <a:r>
              <a:rPr lang="en-US" dirty="0"/>
              <a:t>How much the main character loves horses</a:t>
            </a:r>
          </a:p>
          <a:p>
            <a:pPr marL="0" indent="0">
              <a:buNone/>
            </a:pPr>
            <a:endParaRPr lang="en-US" dirty="0"/>
          </a:p>
        </p:txBody>
      </p:sp>
      <p:sp>
        <p:nvSpPr>
          <p:cNvPr id="2" name="TextBox 1"/>
          <p:cNvSpPr txBox="1"/>
          <p:nvPr/>
        </p:nvSpPr>
        <p:spPr>
          <a:xfrm>
            <a:off x="457200" y="6038850"/>
            <a:ext cx="8229600" cy="307777"/>
          </a:xfrm>
          <a:prstGeom prst="rect">
            <a:avLst/>
          </a:prstGeom>
          <a:noFill/>
        </p:spPr>
        <p:txBody>
          <a:bodyPr wrap="square" rtlCol="0">
            <a:spAutoFit/>
          </a:bodyPr>
          <a:lstStyle/>
          <a:p>
            <a:pPr lvl="0" algn="ctr"/>
            <a:r>
              <a:rPr lang="en-US" sz="1400" dirty="0"/>
              <a:t>Associated Text: </a:t>
            </a:r>
            <a:r>
              <a:rPr lang="en-US" sz="1400" i="1" dirty="0"/>
              <a:t>Mrs. Mack </a:t>
            </a:r>
            <a:r>
              <a:rPr lang="en-US" sz="1400" dirty="0"/>
              <a:t>by Patricia Polacco</a:t>
            </a:r>
          </a:p>
        </p:txBody>
      </p:sp>
    </p:spTree>
    <p:extLst>
      <p:ext uri="{BB962C8B-B14F-4D97-AF65-F5344CB8AC3E}">
        <p14:creationId xmlns:p14="http://schemas.microsoft.com/office/powerpoint/2010/main" val="64352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CCSS.ELA-Literacy.RL.3.8</a:t>
            </a:r>
          </a:p>
        </p:txBody>
      </p:sp>
      <p:sp>
        <p:nvSpPr>
          <p:cNvPr id="6" name="Content Placeholder 5"/>
          <p:cNvSpPr>
            <a:spLocks noGrp="1"/>
          </p:cNvSpPr>
          <p:nvPr>
            <p:ph idx="1"/>
          </p:nvPr>
        </p:nvSpPr>
        <p:spPr/>
        <p:txBody>
          <a:bodyPr>
            <a:normAutofit/>
          </a:bodyPr>
          <a:lstStyle/>
          <a:p>
            <a:pPr marL="0" indent="0">
              <a:buNone/>
            </a:pPr>
            <a:r>
              <a:rPr lang="en-US" dirty="0"/>
              <a:t>Standard 8 does not apply to literary texts. </a:t>
            </a:r>
          </a:p>
        </p:txBody>
      </p:sp>
    </p:spTree>
    <p:extLst>
      <p:ext uri="{BB962C8B-B14F-4D97-AF65-F5344CB8AC3E}">
        <p14:creationId xmlns:p14="http://schemas.microsoft.com/office/powerpoint/2010/main" val="1141686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CCSS.ELA-Literacy.RL.3.9</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Compare </a:t>
            </a:r>
            <a:r>
              <a:rPr lang="en-US" dirty="0"/>
              <a:t>and</a:t>
            </a:r>
            <a:r>
              <a:rPr lang="en-US" dirty="0">
                <a:solidFill>
                  <a:srgbClr val="00B050"/>
                </a:solidFill>
              </a:rPr>
              <a:t> </a:t>
            </a:r>
            <a:r>
              <a:rPr lang="en-US" dirty="0">
                <a:solidFill>
                  <a:schemeClr val="accent2"/>
                </a:solidFill>
              </a:rPr>
              <a:t>contrast </a:t>
            </a:r>
            <a:r>
              <a:rPr lang="en-US" dirty="0"/>
              <a:t>the themes, setting, and plots of stories written by the same author about the same or similar characters (e.g., in books for a series). </a:t>
            </a:r>
          </a:p>
        </p:txBody>
      </p:sp>
    </p:spTree>
    <p:extLst>
      <p:ext uri="{BB962C8B-B14F-4D97-AF65-F5344CB8AC3E}">
        <p14:creationId xmlns:p14="http://schemas.microsoft.com/office/powerpoint/2010/main" val="2156593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368"/>
            <a:ext cx="8229600" cy="6092382"/>
          </a:xfrm>
        </p:spPr>
        <p:txBody>
          <a:bodyPr>
            <a:normAutofit fontScale="70000" lnSpcReduction="20000"/>
          </a:bodyPr>
          <a:lstStyle/>
          <a:p>
            <a:pPr marL="0" indent="0">
              <a:buNone/>
            </a:pPr>
            <a:r>
              <a:rPr lang="en-US" sz="2700" b="1" dirty="0"/>
              <a:t>The following question has two parts. Answer Part A and then answer Part B.</a:t>
            </a:r>
          </a:p>
          <a:p>
            <a:pPr marL="0" indent="0">
              <a:buNone/>
            </a:pPr>
            <a:endParaRPr lang="en-US" sz="2700" b="1" dirty="0"/>
          </a:p>
          <a:p>
            <a:pPr marL="0" indent="0">
              <a:buNone/>
            </a:pPr>
            <a:r>
              <a:rPr lang="en-US" sz="2700" b="1" dirty="0"/>
              <a:t>Part A: Which statement </a:t>
            </a:r>
            <a:r>
              <a:rPr lang="en-US" sz="2700" b="1" u="sng" dirty="0"/>
              <a:t>best</a:t>
            </a:r>
            <a:r>
              <a:rPr lang="en-US" sz="2700" b="1" dirty="0"/>
              <a:t> describes a lesson from Text 1, “The Woman with Snakeskin Boots”?</a:t>
            </a:r>
          </a:p>
          <a:p>
            <a:pPr marL="0" indent="0">
              <a:buNone/>
            </a:pPr>
            <a:endParaRPr lang="en-US" sz="2700" b="1" dirty="0"/>
          </a:p>
          <a:p>
            <a:pPr marL="0" indent="0">
              <a:buNone/>
            </a:pPr>
            <a:r>
              <a:rPr lang="en-US" sz="2700" dirty="0"/>
              <a:t>A.	We can find something good in every situation.</a:t>
            </a:r>
          </a:p>
          <a:p>
            <a:pPr marL="0" indent="0">
              <a:buNone/>
            </a:pPr>
            <a:r>
              <a:rPr lang="en-US" sz="2700" dirty="0"/>
              <a:t>B.	Animals make the best friends.</a:t>
            </a:r>
          </a:p>
          <a:p>
            <a:pPr marL="0" indent="0">
              <a:buNone/>
            </a:pPr>
            <a:r>
              <a:rPr lang="en-US" sz="2700" dirty="0"/>
              <a:t>C.	We can accomplish more through teamwork.</a:t>
            </a:r>
          </a:p>
          <a:p>
            <a:pPr marL="0" indent="0">
              <a:buNone/>
            </a:pPr>
            <a:r>
              <a:rPr lang="en-US" sz="2700" dirty="0"/>
              <a:t>D.	People will support you if you earn their respect.</a:t>
            </a:r>
          </a:p>
          <a:p>
            <a:pPr marL="0" indent="0">
              <a:buNone/>
            </a:pPr>
            <a:endParaRPr lang="en-US" sz="2700" dirty="0"/>
          </a:p>
          <a:p>
            <a:pPr marL="0" indent="0">
              <a:buNone/>
            </a:pPr>
            <a:r>
              <a:rPr lang="en-US" sz="2700" b="1" dirty="0"/>
              <a:t>Part B: Which sentence from Text 1 </a:t>
            </a:r>
            <a:r>
              <a:rPr lang="en-US" sz="2700" b="1" u="sng" dirty="0"/>
              <a:t>best</a:t>
            </a:r>
            <a:r>
              <a:rPr lang="en-US" sz="2700" b="1" dirty="0"/>
              <a:t> supports the answer to Part A?</a:t>
            </a:r>
          </a:p>
          <a:p>
            <a:pPr marL="0" indent="0">
              <a:buNone/>
            </a:pPr>
            <a:endParaRPr lang="en-US" sz="2700" dirty="0"/>
          </a:p>
          <a:p>
            <a:pPr marL="0" indent="0">
              <a:buNone/>
            </a:pPr>
            <a:r>
              <a:rPr lang="en-US" sz="2700" dirty="0"/>
              <a:t>A.	“‘Show Pat around,’ Mrs. Mack said as she pushed me toward 	them.”</a:t>
            </a:r>
          </a:p>
          <a:p>
            <a:pPr marL="0" indent="0">
              <a:buNone/>
            </a:pPr>
            <a:r>
              <a:rPr lang="en-US" sz="2700" dirty="0"/>
              <a:t>B.	“‘That one there is Apache!’ she said, pointing to a horse out in 	the corral.”</a:t>
            </a:r>
          </a:p>
          <a:p>
            <a:pPr marL="0" indent="0">
              <a:buNone/>
            </a:pPr>
            <a:r>
              <a:rPr lang="en-US" sz="2700" dirty="0"/>
              <a:t>C.	“‘Ain’t she grand!’ Donnie said as if he’d forgotten I was there.</a:t>
            </a:r>
          </a:p>
          <a:p>
            <a:pPr marL="0" indent="0">
              <a:buNone/>
            </a:pPr>
            <a:r>
              <a:rPr lang="en-US" sz="2700" dirty="0"/>
              <a:t>D.	“Suddenly, it didn’t matter that I was in Dogpatch, or that these 	kids didn’t like me.” </a:t>
            </a:r>
          </a:p>
          <a:p>
            <a:pPr marL="0" indent="0">
              <a:buNone/>
            </a:pPr>
            <a:endParaRPr lang="en-US" dirty="0"/>
          </a:p>
          <a:p>
            <a:pPr marL="0" indent="0">
              <a:buNone/>
            </a:pPr>
            <a:endParaRPr lang="en-US" dirty="0"/>
          </a:p>
        </p:txBody>
      </p:sp>
      <p:sp>
        <p:nvSpPr>
          <p:cNvPr id="4" name="TextBox 3"/>
          <p:cNvSpPr txBox="1"/>
          <p:nvPr/>
        </p:nvSpPr>
        <p:spPr>
          <a:xfrm>
            <a:off x="457200" y="6057900"/>
            <a:ext cx="8229600" cy="307777"/>
          </a:xfrm>
          <a:prstGeom prst="rect">
            <a:avLst/>
          </a:prstGeom>
          <a:noFill/>
        </p:spPr>
        <p:txBody>
          <a:bodyPr wrap="square" rtlCol="0">
            <a:spAutoFit/>
          </a:bodyPr>
          <a:lstStyle/>
          <a:p>
            <a:pPr lvl="0" algn="ctr"/>
            <a:r>
              <a:rPr lang="en-US" sz="1400" dirty="0"/>
              <a:t>Associated Text: </a:t>
            </a:r>
            <a:r>
              <a:rPr lang="en-US" sz="1400" i="1" dirty="0"/>
              <a:t>Mrs. Mack </a:t>
            </a:r>
            <a:r>
              <a:rPr lang="en-US" sz="1400" dirty="0"/>
              <a:t>by Patricia Polacco</a:t>
            </a:r>
          </a:p>
        </p:txBody>
      </p:sp>
    </p:spTree>
    <p:extLst>
      <p:ext uri="{BB962C8B-B14F-4D97-AF65-F5344CB8AC3E}">
        <p14:creationId xmlns:p14="http://schemas.microsoft.com/office/powerpoint/2010/main" val="368261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Reading Standards for Literature</a:t>
            </a:r>
          </a:p>
        </p:txBody>
      </p:sp>
    </p:spTree>
    <p:extLst>
      <p:ext uri="{BB962C8B-B14F-4D97-AF65-F5344CB8AC3E}">
        <p14:creationId xmlns:p14="http://schemas.microsoft.com/office/powerpoint/2010/main" val="3138943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771"/>
            <a:ext cx="8229600" cy="4584780"/>
          </a:xfrm>
        </p:spPr>
        <p:txBody>
          <a:bodyPr>
            <a:normAutofit/>
          </a:bodyPr>
          <a:lstStyle/>
          <a:p>
            <a:pPr marL="0" indent="0">
              <a:buNone/>
            </a:pPr>
            <a:r>
              <a:rPr lang="en-US" b="1" dirty="0"/>
              <a:t>How does the narrator’s opinion of Dogpatch change between the two texts?</a:t>
            </a:r>
            <a:endParaRPr lang="en-US" dirty="0"/>
          </a:p>
          <a:p>
            <a:pPr marL="0" lvl="0" indent="0">
              <a:buNone/>
            </a:pPr>
            <a:r>
              <a:rPr lang="en-US" dirty="0"/>
              <a:t>A. She enjoys Dogpatch at first, but then she resents 	being sent there.</a:t>
            </a:r>
          </a:p>
          <a:p>
            <a:pPr marL="0" lvl="0" indent="0">
              <a:buNone/>
            </a:pPr>
            <a:r>
              <a:rPr lang="en-US" dirty="0"/>
              <a:t>B. She feels uncomfortable in Dogpatch at first, but 	then she grows to love it.</a:t>
            </a:r>
          </a:p>
          <a:p>
            <a:pPr marL="0" lvl="0" indent="0">
              <a:buNone/>
            </a:pPr>
            <a:r>
              <a:rPr lang="en-US" dirty="0"/>
              <a:t>C. She overcomes her first fears of Dogpatch, but she 	continues to feel lonely there. </a:t>
            </a:r>
          </a:p>
          <a:p>
            <a:pPr marL="0" lvl="0" indent="0">
              <a:buNone/>
            </a:pPr>
            <a:r>
              <a:rPr lang="en-US" dirty="0"/>
              <a:t>D. She has never seen anything like Dogpatch, but 	she is happy to leave at the end of the summer.</a:t>
            </a:r>
          </a:p>
        </p:txBody>
      </p:sp>
      <p:sp>
        <p:nvSpPr>
          <p:cNvPr id="2" name="TextBox 1"/>
          <p:cNvSpPr txBox="1"/>
          <p:nvPr/>
        </p:nvSpPr>
        <p:spPr>
          <a:xfrm>
            <a:off x="457200" y="6019800"/>
            <a:ext cx="8229600" cy="307777"/>
          </a:xfrm>
          <a:prstGeom prst="rect">
            <a:avLst/>
          </a:prstGeom>
          <a:noFill/>
        </p:spPr>
        <p:txBody>
          <a:bodyPr wrap="square" rtlCol="0">
            <a:spAutoFit/>
          </a:bodyPr>
          <a:lstStyle/>
          <a:p>
            <a:pPr lvl="0" algn="ctr"/>
            <a:r>
              <a:rPr lang="en-US" sz="1400" dirty="0"/>
              <a:t>Associated Text: </a:t>
            </a:r>
            <a:r>
              <a:rPr lang="en-US" sz="1400" i="1" dirty="0"/>
              <a:t>Mrs. Mack </a:t>
            </a:r>
            <a:r>
              <a:rPr lang="en-US" sz="1400" dirty="0"/>
              <a:t>by Patricia Polacco</a:t>
            </a:r>
          </a:p>
        </p:txBody>
      </p:sp>
    </p:spTree>
    <p:extLst>
      <p:ext uri="{BB962C8B-B14F-4D97-AF65-F5344CB8AC3E}">
        <p14:creationId xmlns:p14="http://schemas.microsoft.com/office/powerpoint/2010/main" val="1478200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Literature Standards</a:t>
            </a:r>
          </a:p>
        </p:txBody>
      </p:sp>
      <p:sp>
        <p:nvSpPr>
          <p:cNvPr id="3" name="Content Placeholder 2"/>
          <p:cNvSpPr>
            <a:spLocks noGrp="1"/>
          </p:cNvSpPr>
          <p:nvPr>
            <p:ph idx="1"/>
          </p:nvPr>
        </p:nvSpPr>
        <p:spPr>
          <a:xfrm>
            <a:off x="457200" y="1600200"/>
            <a:ext cx="8229600" cy="4703064"/>
          </a:xfrm>
        </p:spPr>
        <p:txBody>
          <a:bodyPr>
            <a:normAutofit fontScale="92500" lnSpcReduction="20000"/>
          </a:bodyPr>
          <a:lstStyle/>
          <a:p>
            <a:pPr marL="0" indent="0">
              <a:buNone/>
            </a:pPr>
            <a:r>
              <a:rPr lang="en-US" sz="2600" i="1" dirty="0"/>
              <a:t>Questions are </a:t>
            </a:r>
          </a:p>
          <a:p>
            <a:pPr lvl="1"/>
            <a:r>
              <a:rPr lang="en-US" sz="2600" dirty="0"/>
              <a:t>based on texts that are of </a:t>
            </a:r>
            <a:r>
              <a:rPr lang="en-US" sz="2600" b="1" dirty="0">
                <a:solidFill>
                  <a:schemeClr val="accent2"/>
                </a:solidFill>
              </a:rPr>
              <a:t>appropriate complexity</a:t>
            </a:r>
            <a:r>
              <a:rPr lang="en-US" sz="2600" dirty="0"/>
              <a:t>. They are worthy of students’ attention. (Standard 10).</a:t>
            </a:r>
          </a:p>
          <a:p>
            <a:pPr marL="0" indent="0">
              <a:buNone/>
            </a:pPr>
            <a:endParaRPr lang="en-US" sz="2600" dirty="0"/>
          </a:p>
          <a:p>
            <a:pPr marL="0" indent="0">
              <a:buNone/>
            </a:pPr>
            <a:r>
              <a:rPr lang="en-US" sz="2600" i="1" dirty="0"/>
              <a:t>Questions require</a:t>
            </a:r>
          </a:p>
          <a:p>
            <a:pPr lvl="1"/>
            <a:r>
              <a:rPr lang="en-US" sz="2600" dirty="0"/>
              <a:t>students to </a:t>
            </a:r>
            <a:r>
              <a:rPr lang="en-US" sz="2600" b="1" dirty="0">
                <a:solidFill>
                  <a:schemeClr val="accent2"/>
                </a:solidFill>
              </a:rPr>
              <a:t>read</a:t>
            </a:r>
            <a:r>
              <a:rPr lang="en-US" sz="2600" dirty="0">
                <a:solidFill>
                  <a:schemeClr val="accent2"/>
                </a:solidFill>
              </a:rPr>
              <a:t> </a:t>
            </a:r>
            <a:r>
              <a:rPr lang="en-US" sz="2600" b="1" dirty="0">
                <a:solidFill>
                  <a:schemeClr val="accent2"/>
                </a:solidFill>
              </a:rPr>
              <a:t>closely</a:t>
            </a:r>
            <a:r>
              <a:rPr lang="en-US" sz="2600" dirty="0">
                <a:solidFill>
                  <a:schemeClr val="accent2"/>
                </a:solidFill>
              </a:rPr>
              <a:t> </a:t>
            </a:r>
            <a:r>
              <a:rPr lang="en-US" sz="2600" dirty="0"/>
              <a:t>and </a:t>
            </a:r>
            <a:r>
              <a:rPr lang="en-US" sz="2600" b="1" dirty="0">
                <a:solidFill>
                  <a:schemeClr val="accent2"/>
                </a:solidFill>
              </a:rPr>
              <a:t>think deeply </a:t>
            </a:r>
            <a:r>
              <a:rPr lang="en-US" sz="2600" dirty="0">
                <a:solidFill>
                  <a:schemeClr val="tx1"/>
                </a:solidFill>
              </a:rPr>
              <a:t>about </a:t>
            </a:r>
            <a:r>
              <a:rPr lang="en-US" sz="2600" b="1" dirty="0">
                <a:solidFill>
                  <a:schemeClr val="accent2"/>
                </a:solidFill>
              </a:rPr>
              <a:t>key</a:t>
            </a:r>
            <a:r>
              <a:rPr lang="en-US" sz="2600" dirty="0">
                <a:solidFill>
                  <a:schemeClr val="accent2"/>
                </a:solidFill>
              </a:rPr>
              <a:t> </a:t>
            </a:r>
            <a:r>
              <a:rPr lang="en-US" sz="2600" b="1" dirty="0">
                <a:solidFill>
                  <a:schemeClr val="accent2"/>
                </a:solidFill>
              </a:rPr>
              <a:t>ideas</a:t>
            </a:r>
            <a:r>
              <a:rPr lang="en-US" sz="2600" dirty="0">
                <a:solidFill>
                  <a:schemeClr val="accent2"/>
                </a:solidFill>
              </a:rPr>
              <a:t> and </a:t>
            </a:r>
            <a:r>
              <a:rPr lang="en-US" sz="2600" b="1" dirty="0">
                <a:solidFill>
                  <a:schemeClr val="accent2"/>
                </a:solidFill>
              </a:rPr>
              <a:t>specifics</a:t>
            </a:r>
            <a:r>
              <a:rPr lang="en-US" sz="2600" dirty="0">
                <a:solidFill>
                  <a:schemeClr val="accent2"/>
                </a:solidFill>
              </a:rPr>
              <a:t> </a:t>
            </a:r>
            <a:r>
              <a:rPr lang="en-US" sz="2600" dirty="0">
                <a:solidFill>
                  <a:schemeClr val="tx1"/>
                </a:solidFill>
              </a:rPr>
              <a:t>of the texts. They are questions worth answering.</a:t>
            </a:r>
          </a:p>
          <a:p>
            <a:pPr lvl="1"/>
            <a:r>
              <a:rPr lang="en-US" sz="2600" dirty="0">
                <a:solidFill>
                  <a:schemeClr val="tx1"/>
                </a:solidFill>
              </a:rPr>
              <a:t>students to use </a:t>
            </a:r>
            <a:r>
              <a:rPr lang="en-US" sz="2600" b="1" dirty="0">
                <a:solidFill>
                  <a:schemeClr val="accent2"/>
                </a:solidFill>
              </a:rPr>
              <a:t>textual evidence </a:t>
            </a:r>
            <a:r>
              <a:rPr lang="en-US" sz="2600" dirty="0">
                <a:solidFill>
                  <a:schemeClr val="tx1"/>
                </a:solidFill>
              </a:rPr>
              <a:t>to help t</a:t>
            </a:r>
            <a:r>
              <a:rPr lang="en-US" sz="2600" dirty="0"/>
              <a:t>hem formulate their responses. They help prepare students for the demands of careers and college. (Standard 1)</a:t>
            </a:r>
          </a:p>
          <a:p>
            <a:endParaRPr lang="en-US" dirty="0"/>
          </a:p>
        </p:txBody>
      </p:sp>
    </p:spTree>
    <p:extLst>
      <p:ext uri="{BB962C8B-B14F-4D97-AF65-F5344CB8AC3E}">
        <p14:creationId xmlns:p14="http://schemas.microsoft.com/office/powerpoint/2010/main" val="171094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Reading Standards for </a:t>
            </a:r>
            <a:r>
              <a:rPr lang="en-US" dirty="0"/>
              <a:t>Informational Text</a:t>
            </a:r>
          </a:p>
        </p:txBody>
      </p:sp>
    </p:spTree>
    <p:extLst>
      <p:ext uri="{BB962C8B-B14F-4D97-AF65-F5344CB8AC3E}">
        <p14:creationId xmlns:p14="http://schemas.microsoft.com/office/powerpoint/2010/main" val="287334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Links to Associated Informational Texts</a:t>
            </a:r>
          </a:p>
        </p:txBody>
      </p:sp>
      <p:sp>
        <p:nvSpPr>
          <p:cNvPr id="4" name="Content Placeholder 3"/>
          <p:cNvSpPr>
            <a:spLocks noGrp="1"/>
          </p:cNvSpPr>
          <p:nvPr>
            <p:ph idx="1"/>
          </p:nvPr>
        </p:nvSpPr>
        <p:spPr/>
        <p:txBody>
          <a:bodyPr/>
          <a:lstStyle/>
          <a:p>
            <a:pPr marL="0" indent="0">
              <a:buNone/>
            </a:pPr>
            <a:r>
              <a:rPr lang="en-US" dirty="0"/>
              <a:t>The informational items are written to the texts linked below. </a:t>
            </a:r>
          </a:p>
          <a:p>
            <a:endParaRPr lang="en-US" dirty="0"/>
          </a:p>
          <a:p>
            <a:r>
              <a:rPr lang="en-US" dirty="0">
                <a:hlinkClick r:id="rId3"/>
              </a:rPr>
              <a:t>Basic Archaeology: “What’s a Dig?” and “What’s a Midden?” from socialstudiesforkids.com</a:t>
            </a:r>
            <a:endParaRPr lang="en-US" dirty="0"/>
          </a:p>
          <a:p>
            <a:pPr lvl="0"/>
            <a:r>
              <a:rPr lang="en-US" dirty="0">
                <a:hlinkClick r:id="rId4"/>
              </a:rPr>
              <a:t>“Cactus Jam” by Ruth J. Luhrs</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14190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t>all </a:t>
            </a:r>
            <a:r>
              <a:rPr lang="en-US" b="1" dirty="0">
                <a:solidFill>
                  <a:schemeClr val="accent2"/>
                </a:solidFill>
              </a:rPr>
              <a:t>passages</a:t>
            </a:r>
            <a:r>
              <a:rPr lang="en-US" dirty="0">
                <a:solidFill>
                  <a:schemeClr val="accent2"/>
                </a:solidFill>
              </a:rPr>
              <a:t> </a:t>
            </a:r>
            <a:r>
              <a:rPr lang="en-US" dirty="0"/>
              <a:t>to be appropriately complex </a:t>
            </a:r>
          </a:p>
          <a:p>
            <a:r>
              <a:rPr lang="en-US" dirty="0"/>
              <a:t>all </a:t>
            </a:r>
            <a:r>
              <a:rPr lang="en-US" b="1" dirty="0">
                <a:solidFill>
                  <a:schemeClr val="accent2"/>
                </a:solidFill>
              </a:rPr>
              <a:t>items</a:t>
            </a:r>
            <a:r>
              <a:rPr lang="en-US" dirty="0">
                <a:solidFill>
                  <a:schemeClr val="accent2"/>
                </a:solidFill>
              </a:rPr>
              <a:t> </a:t>
            </a:r>
            <a:r>
              <a:rPr lang="en-US" dirty="0"/>
              <a:t>to be answered using textual evidence</a:t>
            </a:r>
            <a:endParaRPr lang="en-US" strike="sngStrike" dirty="0"/>
          </a:p>
        </p:txBody>
      </p:sp>
    </p:spTree>
    <p:extLst>
      <p:ext uri="{BB962C8B-B14F-4D97-AF65-F5344CB8AC3E}">
        <p14:creationId xmlns:p14="http://schemas.microsoft.com/office/powerpoint/2010/main" val="3495789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CCSS.ELA-Literacy.RI.3.2</a:t>
            </a:r>
          </a:p>
        </p:txBody>
      </p:sp>
      <p:sp>
        <p:nvSpPr>
          <p:cNvPr id="6" name="Content Placeholder 5"/>
          <p:cNvSpPr>
            <a:spLocks noGrp="1"/>
          </p:cNvSpPr>
          <p:nvPr>
            <p:ph idx="1"/>
          </p:nvPr>
        </p:nvSpPr>
        <p:spPr/>
        <p:txBody>
          <a:bodyPr/>
          <a:lstStyle/>
          <a:p>
            <a:pPr marL="0" indent="0">
              <a:buNone/>
            </a:pPr>
            <a:r>
              <a:rPr lang="en-US" dirty="0">
                <a:solidFill>
                  <a:schemeClr val="accent2"/>
                </a:solidFill>
              </a:rPr>
              <a:t>Determine</a:t>
            </a:r>
            <a:r>
              <a:rPr lang="en-US" dirty="0"/>
              <a:t> the main idea of a text; </a:t>
            </a:r>
            <a:r>
              <a:rPr lang="en-US" dirty="0">
                <a:solidFill>
                  <a:schemeClr val="accent2"/>
                </a:solidFill>
              </a:rPr>
              <a:t>recount</a:t>
            </a:r>
            <a:r>
              <a:rPr lang="en-US" dirty="0"/>
              <a:t> the key details and explain how they support the main idea. </a:t>
            </a:r>
            <a:br>
              <a:rPr lang="en-US" dirty="0"/>
            </a:br>
            <a:endParaRPr lang="en-US" dirty="0"/>
          </a:p>
        </p:txBody>
      </p:sp>
    </p:spTree>
    <p:extLst>
      <p:ext uri="{BB962C8B-B14F-4D97-AF65-F5344CB8AC3E}">
        <p14:creationId xmlns:p14="http://schemas.microsoft.com/office/powerpoint/2010/main" val="1337237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301"/>
            <a:ext cx="8229600" cy="5213350"/>
          </a:xfrm>
        </p:spPr>
        <p:txBody>
          <a:bodyPr>
            <a:normAutofit fontScale="92500"/>
          </a:bodyPr>
          <a:lstStyle/>
          <a:p>
            <a:pPr marL="0" indent="0">
              <a:buNone/>
            </a:pPr>
            <a:r>
              <a:rPr lang="en-US" sz="2600" b="1" dirty="0"/>
              <a:t>What detail is unimportant and could be left out of  Article 1 of </a:t>
            </a:r>
            <a:r>
              <a:rPr lang="en-US" sz="2600" b="1" i="1" dirty="0"/>
              <a:t>Basic Archaeology</a:t>
            </a:r>
            <a:r>
              <a:rPr lang="en-US" sz="2600" b="1" dirty="0"/>
              <a:t>?</a:t>
            </a:r>
            <a:endParaRPr lang="en-US" sz="2600" dirty="0"/>
          </a:p>
          <a:p>
            <a:pPr marL="457200" indent="-457200">
              <a:buAutoNum type="alphaUcPeriod"/>
            </a:pPr>
            <a:r>
              <a:rPr lang="en-US" sz="2600" dirty="0"/>
              <a:t>“One of the main things archaeologists do in their line of work is the dig.”</a:t>
            </a:r>
          </a:p>
          <a:p>
            <a:pPr marL="457200" indent="-457200">
              <a:buAutoNum type="alphaUcPeriod"/>
            </a:pPr>
            <a:r>
              <a:rPr lang="en-US" sz="2600" dirty="0"/>
              <a:t>“This is a project designed to find out more about a specific area and what it was like many, many years ago.”</a:t>
            </a:r>
          </a:p>
          <a:p>
            <a:pPr marL="457200" indent="-457200">
              <a:buAutoNum type="alphaUcPeriod"/>
            </a:pPr>
            <a:r>
              <a:rPr lang="en-US" sz="2600" dirty="0"/>
              <a:t>“It's not that the ground has really sunk; it's more that more layers have been added on top.”</a:t>
            </a:r>
          </a:p>
          <a:p>
            <a:pPr marL="457200" indent="-457200">
              <a:buAutoNum type="alphaUcPeriod"/>
            </a:pPr>
            <a:r>
              <a:rPr lang="en-US" sz="2600" dirty="0"/>
              <a:t> “So, archaeologists use their pickaxes and their drills and their brushes to find and piece together clues to what happened in an area's past.” </a:t>
            </a:r>
          </a:p>
          <a:p>
            <a:pPr marL="0" indent="0">
              <a:buNone/>
            </a:pPr>
            <a:endParaRPr lang="en-US" dirty="0"/>
          </a:p>
          <a:p>
            <a:pPr marL="0" indent="0">
              <a:buNone/>
            </a:pPr>
            <a:endParaRPr lang="en-US" dirty="0"/>
          </a:p>
          <a:p>
            <a:pPr marL="457200" indent="-457200">
              <a:buAutoNum type="alphaUcPeriod"/>
            </a:pPr>
            <a:endParaRPr lang="en-US" sz="1500" b="1" dirty="0"/>
          </a:p>
          <a:p>
            <a:pPr marL="0" indent="0">
              <a:buNone/>
            </a:pPr>
            <a:endParaRPr lang="en-US" sz="1500" b="1" dirty="0"/>
          </a:p>
          <a:p>
            <a:pPr marL="457200" indent="-457200">
              <a:buAutoNum type="alphaUcPeriod"/>
            </a:pPr>
            <a:endParaRPr lang="en-US" dirty="0"/>
          </a:p>
        </p:txBody>
      </p:sp>
      <p:sp>
        <p:nvSpPr>
          <p:cNvPr id="2" name="TextBox 1"/>
          <p:cNvSpPr txBox="1"/>
          <p:nvPr/>
        </p:nvSpPr>
        <p:spPr>
          <a:xfrm>
            <a:off x="457200" y="6000750"/>
            <a:ext cx="8229600" cy="307777"/>
          </a:xfrm>
          <a:prstGeom prst="rect">
            <a:avLst/>
          </a:prstGeom>
          <a:noFill/>
        </p:spPr>
        <p:txBody>
          <a:bodyPr wrap="square" rtlCol="0">
            <a:spAutoFit/>
          </a:bodyPr>
          <a:lstStyle/>
          <a:p>
            <a:pPr algn="ctr"/>
            <a:r>
              <a:rPr lang="en-US" sz="1400" dirty="0"/>
              <a:t>Associated Texts: </a:t>
            </a:r>
            <a:r>
              <a:rPr lang="en-US" sz="1400" i="1" dirty="0"/>
              <a:t>Basic Archaeology: “What’s a Dig?” and “What’s a Midden?”</a:t>
            </a:r>
            <a:r>
              <a:rPr lang="en-US" sz="1400" dirty="0"/>
              <a:t> from socialstudiesforkids.com </a:t>
            </a:r>
          </a:p>
        </p:txBody>
      </p:sp>
    </p:spTree>
    <p:extLst>
      <p:ext uri="{BB962C8B-B14F-4D97-AF65-F5344CB8AC3E}">
        <p14:creationId xmlns:p14="http://schemas.microsoft.com/office/powerpoint/2010/main" val="1477569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5154"/>
            <a:ext cx="8229600" cy="4185396"/>
          </a:xfrm>
        </p:spPr>
        <p:txBody>
          <a:bodyPr/>
          <a:lstStyle/>
          <a:p>
            <a:pPr marL="0" indent="0">
              <a:buNone/>
            </a:pPr>
            <a:r>
              <a:rPr lang="en-US" b="1" dirty="0"/>
              <a:t>What is one of the </a:t>
            </a:r>
            <a:r>
              <a:rPr lang="en-US" b="1" u="sng" dirty="0"/>
              <a:t>main</a:t>
            </a:r>
            <a:r>
              <a:rPr lang="en-US" b="1" dirty="0"/>
              <a:t> ideas in the passage? </a:t>
            </a:r>
          </a:p>
          <a:p>
            <a:pPr marL="457200" indent="-457200">
              <a:buFont typeface="+mj-lt"/>
              <a:buAutoNum type="alphaUcPeriod"/>
            </a:pPr>
            <a:r>
              <a:rPr lang="en-US" dirty="0"/>
              <a:t>Groups of Tohono O’odham make jam by doing different jobs and working together.</a:t>
            </a:r>
          </a:p>
          <a:p>
            <a:pPr marL="457200" indent="-457200">
              <a:buFont typeface="+mj-lt"/>
              <a:buAutoNum type="alphaUcPeriod"/>
            </a:pPr>
            <a:r>
              <a:rPr lang="en-US" dirty="0"/>
              <a:t>The Tohono O’odham make food from different plants they find in the desert.   </a:t>
            </a:r>
          </a:p>
          <a:p>
            <a:pPr marL="457200" indent="-457200">
              <a:buFont typeface="+mj-lt"/>
              <a:buAutoNum type="alphaUcPeriod"/>
            </a:pPr>
            <a:r>
              <a:rPr lang="en-US" dirty="0"/>
              <a:t>Groups of Tohono O’odham enjoy working outside in the summer.</a:t>
            </a:r>
          </a:p>
          <a:p>
            <a:pPr marL="457200" indent="-457200">
              <a:buFont typeface="+mj-lt"/>
              <a:buAutoNum type="alphaUcPeriod"/>
            </a:pPr>
            <a:r>
              <a:rPr lang="en-US" dirty="0"/>
              <a:t>The Tohono O’odham enjoy having a special sweet treat at the end of a busy day. </a:t>
            </a:r>
          </a:p>
        </p:txBody>
      </p:sp>
      <p:sp>
        <p:nvSpPr>
          <p:cNvPr id="2" name="TextBox 1"/>
          <p:cNvSpPr txBox="1"/>
          <p:nvPr/>
        </p:nvSpPr>
        <p:spPr>
          <a:xfrm>
            <a:off x="457200" y="6000750"/>
            <a:ext cx="78867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1259658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644"/>
            <a:ext cx="8229600" cy="5346056"/>
          </a:xfrm>
        </p:spPr>
        <p:txBody>
          <a:bodyPr>
            <a:normAutofit fontScale="32500" lnSpcReduction="20000"/>
          </a:bodyPr>
          <a:lstStyle/>
          <a:p>
            <a:pPr marL="0" indent="0">
              <a:buNone/>
            </a:pPr>
            <a:r>
              <a:rPr lang="en-US" sz="4900" b="1" dirty="0"/>
              <a:t>The following question has two parts. Answer Part A and then answer Part B. </a:t>
            </a:r>
          </a:p>
          <a:p>
            <a:pPr marL="0" indent="0">
              <a:buNone/>
            </a:pPr>
            <a:endParaRPr lang="en-US" sz="4900" b="1" dirty="0"/>
          </a:p>
          <a:p>
            <a:pPr marL="0" indent="0">
              <a:buNone/>
            </a:pPr>
            <a:r>
              <a:rPr lang="en-US" sz="4900" b="1" dirty="0"/>
              <a:t>Part A:  What is one of the </a:t>
            </a:r>
            <a:r>
              <a:rPr lang="en-US" sz="4900" b="1" u="sng" dirty="0"/>
              <a:t>main</a:t>
            </a:r>
            <a:r>
              <a:rPr lang="en-US" sz="4900" b="1" dirty="0"/>
              <a:t> ideas in the passage? </a:t>
            </a:r>
          </a:p>
          <a:p>
            <a:pPr marL="0" indent="0">
              <a:buNone/>
            </a:pPr>
            <a:endParaRPr lang="en-US" sz="4900" b="1" dirty="0"/>
          </a:p>
          <a:p>
            <a:pPr marL="0" indent="0">
              <a:buNone/>
            </a:pPr>
            <a:r>
              <a:rPr lang="en-US" sz="4900" dirty="0"/>
              <a:t>A.	Groups of Tohono O’odham make jam by doing different jobs and working 	together.</a:t>
            </a:r>
          </a:p>
          <a:p>
            <a:pPr marL="0" indent="0">
              <a:buNone/>
            </a:pPr>
            <a:r>
              <a:rPr lang="en-US" sz="4900" dirty="0"/>
              <a:t>B.	The Tohono O’odham make food from different plants they find in the 	desert.   </a:t>
            </a:r>
          </a:p>
          <a:p>
            <a:pPr marL="0" indent="0">
              <a:buNone/>
            </a:pPr>
            <a:r>
              <a:rPr lang="en-US" sz="4900" dirty="0"/>
              <a:t>C.	Groups of Tohono O’odham enjoy working outside in the summer.</a:t>
            </a:r>
          </a:p>
          <a:p>
            <a:pPr marL="0" indent="0">
              <a:buNone/>
            </a:pPr>
            <a:r>
              <a:rPr lang="en-US" sz="4900" dirty="0"/>
              <a:t>D.	The Tohono O’odham enjoy having a special sweet treat at the end of a busy 	day. </a:t>
            </a:r>
          </a:p>
          <a:p>
            <a:pPr marL="0" indent="0">
              <a:buNone/>
            </a:pPr>
            <a:endParaRPr lang="en-US" sz="4900" dirty="0"/>
          </a:p>
          <a:p>
            <a:pPr marL="0" indent="0">
              <a:buNone/>
            </a:pPr>
            <a:r>
              <a:rPr lang="en-US" sz="4900" b="1" dirty="0"/>
              <a:t>Part B: Which </a:t>
            </a:r>
            <a:r>
              <a:rPr lang="en-US" sz="4900" b="1" u="sng" dirty="0"/>
              <a:t>three</a:t>
            </a:r>
            <a:r>
              <a:rPr lang="en-US" sz="4900" b="1" dirty="0"/>
              <a:t> details from the passage </a:t>
            </a:r>
            <a:r>
              <a:rPr lang="en-US" sz="4900" b="1" u="sng" dirty="0"/>
              <a:t>best</a:t>
            </a:r>
            <a:r>
              <a:rPr lang="en-US" sz="4900" b="1" dirty="0"/>
              <a:t> support the main idea in Part A?</a:t>
            </a:r>
          </a:p>
          <a:p>
            <a:pPr marL="0" indent="0">
              <a:buNone/>
            </a:pPr>
            <a:endParaRPr lang="en-US" sz="4900" b="1" dirty="0"/>
          </a:p>
          <a:p>
            <a:pPr marL="0" indent="0">
              <a:buNone/>
            </a:pPr>
            <a:r>
              <a:rPr lang="en-US" sz="4900" dirty="0"/>
              <a:t>A.	The Tohono O’odham live in the Arizona desert.</a:t>
            </a:r>
          </a:p>
          <a:p>
            <a:pPr marL="0" indent="0">
              <a:buNone/>
            </a:pPr>
            <a:r>
              <a:rPr lang="en-US" sz="4900" dirty="0"/>
              <a:t>B.	The saguaro fruit grows at the top of the cactus and at the ends of its arms.</a:t>
            </a:r>
          </a:p>
          <a:p>
            <a:pPr marL="0" indent="0">
              <a:buNone/>
            </a:pPr>
            <a:r>
              <a:rPr lang="en-US" sz="4900" dirty="0"/>
              <a:t>C.	The young women and children gather the fruit from the cactus plants.</a:t>
            </a:r>
          </a:p>
          <a:p>
            <a:pPr marL="0" indent="0">
              <a:buNone/>
            </a:pPr>
            <a:r>
              <a:rPr lang="en-US" sz="4900" dirty="0"/>
              <a:t>D.	The men make a shelter and build fires for cooking.</a:t>
            </a:r>
          </a:p>
          <a:p>
            <a:pPr marL="0" indent="0">
              <a:buNone/>
            </a:pPr>
            <a:r>
              <a:rPr lang="en-US" sz="4900" dirty="0"/>
              <a:t>E.	The older women scrape the fruit out of its peel, cook it, and strain it.</a:t>
            </a:r>
          </a:p>
          <a:p>
            <a:pPr marL="0" indent="0">
              <a:buNone/>
            </a:pPr>
            <a:r>
              <a:rPr lang="en-US" sz="4900" dirty="0"/>
              <a:t>F.	The more it cooks, the thicker and sweeter the jam gets.</a:t>
            </a:r>
          </a:p>
          <a:p>
            <a:pPr marL="0" indent="0">
              <a:buNone/>
            </a:pPr>
            <a:r>
              <a:rPr lang="en-US" sz="4900" dirty="0"/>
              <a:t>G.	When the jam is ready, children spread it on bread and eat all they can.</a:t>
            </a:r>
          </a:p>
          <a:p>
            <a:pPr marL="0" indent="0">
              <a:buNone/>
            </a:pPr>
            <a:endParaRPr lang="en-US" sz="3400" dirty="0"/>
          </a:p>
        </p:txBody>
      </p:sp>
      <p:sp>
        <p:nvSpPr>
          <p:cNvPr id="4" name="TextBox 3"/>
          <p:cNvSpPr txBox="1"/>
          <p:nvPr/>
        </p:nvSpPr>
        <p:spPr>
          <a:xfrm>
            <a:off x="457200" y="6000750"/>
            <a:ext cx="78867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1883937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CCSS.ELA-Literacy.RI.3.3</a:t>
            </a:r>
          </a:p>
        </p:txBody>
      </p:sp>
      <p:sp>
        <p:nvSpPr>
          <p:cNvPr id="6" name="Content Placeholder 5"/>
          <p:cNvSpPr>
            <a:spLocks noGrp="1"/>
          </p:cNvSpPr>
          <p:nvPr>
            <p:ph idx="1"/>
          </p:nvPr>
        </p:nvSpPr>
        <p:spPr/>
        <p:txBody>
          <a:bodyPr/>
          <a:lstStyle/>
          <a:p>
            <a:pPr marL="0" indent="0">
              <a:buNone/>
            </a:pPr>
            <a:r>
              <a:rPr lang="en-US" dirty="0">
                <a:solidFill>
                  <a:schemeClr val="accent2"/>
                </a:solidFill>
              </a:rPr>
              <a:t>Describe </a:t>
            </a:r>
            <a:r>
              <a:rPr lang="en-US" dirty="0"/>
              <a:t>the relationship between a series of historical events, scientific ideas or concepts, or steps in technical procedures in a text, using language that pertains to time, sequence, and cause/effect.  </a:t>
            </a:r>
          </a:p>
          <a:p>
            <a:pPr marL="0" indent="0">
              <a:buNone/>
            </a:pPr>
            <a:endParaRPr lang="en-US" dirty="0">
              <a:solidFill>
                <a:schemeClr val="tx1"/>
              </a:solidFill>
            </a:endParaRPr>
          </a:p>
        </p:txBody>
      </p:sp>
    </p:spTree>
    <p:extLst>
      <p:ext uri="{BB962C8B-B14F-4D97-AF65-F5344CB8AC3E}">
        <p14:creationId xmlns:p14="http://schemas.microsoft.com/office/powerpoint/2010/main" val="297483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Links to Associated Literary Texts</a:t>
            </a:r>
          </a:p>
        </p:txBody>
      </p:sp>
      <p:sp>
        <p:nvSpPr>
          <p:cNvPr id="3" name="Content Placeholder 2"/>
          <p:cNvSpPr>
            <a:spLocks noGrp="1"/>
          </p:cNvSpPr>
          <p:nvPr>
            <p:ph idx="1"/>
          </p:nvPr>
        </p:nvSpPr>
        <p:spPr/>
        <p:txBody>
          <a:bodyPr/>
          <a:lstStyle/>
          <a:p>
            <a:pPr marL="0" indent="0">
              <a:buNone/>
            </a:pPr>
            <a:r>
              <a:rPr lang="en-US" dirty="0"/>
              <a:t>The literary sample items are written to the texts linked below. To better understand the points made in each item, you should familiarize yourself with each text.</a:t>
            </a:r>
          </a:p>
          <a:p>
            <a:pPr marL="0" indent="0">
              <a:buNone/>
            </a:pPr>
            <a:endParaRPr lang="en-US" dirty="0"/>
          </a:p>
          <a:p>
            <a:r>
              <a:rPr lang="en-US" dirty="0">
                <a:hlinkClick r:id="rId2"/>
              </a:rPr>
              <a:t>Because of Winn-Dixie by Kate DiCamillo</a:t>
            </a:r>
            <a:endParaRPr lang="en-US" dirty="0"/>
          </a:p>
          <a:p>
            <a:r>
              <a:rPr lang="en-US" dirty="0">
                <a:hlinkClick r:id="rId3"/>
              </a:rPr>
              <a:t>The Fisherman and his Wife by Jacob and Wilhelm Grimm, translated by Lucy Crane</a:t>
            </a:r>
            <a:endParaRPr lang="en-US" dirty="0"/>
          </a:p>
          <a:p>
            <a:r>
              <a:rPr lang="en-US" dirty="0">
                <a:hlinkClick r:id="rId4"/>
              </a:rPr>
              <a:t>Mrs. Mack by Patricia Polacco</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229116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3124201"/>
          </a:xfrm>
        </p:spPr>
        <p:txBody>
          <a:bodyPr/>
          <a:lstStyle/>
          <a:p>
            <a:pPr marL="0" indent="0" fontAlgn="t">
              <a:buNone/>
            </a:pPr>
            <a:r>
              <a:rPr lang="en-US" b="1" dirty="0"/>
              <a:t>What is the </a:t>
            </a:r>
            <a:r>
              <a:rPr lang="en-US" b="1" u="sng" dirty="0"/>
              <a:t>last</a:t>
            </a:r>
            <a:r>
              <a:rPr lang="en-US" b="1" dirty="0"/>
              <a:t> step in making cactus jam?</a:t>
            </a:r>
            <a:endParaRPr lang="en-US" dirty="0"/>
          </a:p>
          <a:p>
            <a:pPr marL="457200" indent="-457200" fontAlgn="t">
              <a:buFont typeface="+mj-lt"/>
              <a:buAutoNum type="alphaUcPeriod"/>
            </a:pPr>
            <a:r>
              <a:rPr lang="en-US" dirty="0"/>
              <a:t>The fruits are scraped out of their peel and cooked.</a:t>
            </a:r>
          </a:p>
          <a:p>
            <a:pPr marL="457200" indent="-457200" fontAlgn="ctr">
              <a:buFont typeface="+mj-lt"/>
              <a:buAutoNum type="alphaUcPeriod"/>
            </a:pPr>
            <a:r>
              <a:rPr lang="en-US" dirty="0"/>
              <a:t>The juice is cooked until it gets thick.</a:t>
            </a:r>
          </a:p>
          <a:p>
            <a:pPr marL="457200" indent="-457200" fontAlgn="t">
              <a:buFont typeface="+mj-lt"/>
              <a:buAutoNum type="alphaUcPeriod"/>
            </a:pPr>
            <a:r>
              <a:rPr lang="en-US" dirty="0"/>
              <a:t>The fruits are knocked down from the cactus.</a:t>
            </a:r>
          </a:p>
          <a:p>
            <a:pPr marL="457200" indent="-457200" fontAlgn="ctr">
              <a:buFont typeface="+mj-lt"/>
              <a:buAutoNum type="alphaUcPeriod"/>
            </a:pPr>
            <a:r>
              <a:rPr lang="en-US" dirty="0"/>
              <a:t>The juice is poured through a strainer</a:t>
            </a:r>
            <a:r>
              <a:rPr lang="en-US" b="1" dirty="0"/>
              <a:t>.</a:t>
            </a:r>
            <a:endParaRPr lang="en-US" dirty="0"/>
          </a:p>
        </p:txBody>
      </p:sp>
      <p:sp>
        <p:nvSpPr>
          <p:cNvPr id="4" name="TextBox 3"/>
          <p:cNvSpPr txBox="1"/>
          <p:nvPr/>
        </p:nvSpPr>
        <p:spPr>
          <a:xfrm>
            <a:off x="457200" y="6003727"/>
            <a:ext cx="78867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4043339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96086243"/>
              </p:ext>
            </p:extLst>
          </p:nvPr>
        </p:nvGraphicFramePr>
        <p:xfrm>
          <a:off x="2181860" y="1602795"/>
          <a:ext cx="4695189" cy="1925298"/>
        </p:xfrm>
        <a:graphic>
          <a:graphicData uri="http://schemas.openxmlformats.org/drawingml/2006/table">
            <a:tbl>
              <a:tblPr firstRow="1" firstCol="1" bandRow="1">
                <a:tableStyleId>{5C22544A-7EE6-4342-B048-85BDC9FD1C3A}</a:tableStyleId>
              </a:tblPr>
              <a:tblGrid>
                <a:gridCol w="1776558">
                  <a:extLst>
                    <a:ext uri="{9D8B030D-6E8A-4147-A177-3AD203B41FA5}">
                      <a16:colId xmlns:a16="http://schemas.microsoft.com/office/drawing/2014/main" val="20000"/>
                    </a:ext>
                  </a:extLst>
                </a:gridCol>
                <a:gridCol w="1142073">
                  <a:extLst>
                    <a:ext uri="{9D8B030D-6E8A-4147-A177-3AD203B41FA5}">
                      <a16:colId xmlns:a16="http://schemas.microsoft.com/office/drawing/2014/main" val="20001"/>
                    </a:ext>
                  </a:extLst>
                </a:gridCol>
                <a:gridCol w="1776558">
                  <a:extLst>
                    <a:ext uri="{9D8B030D-6E8A-4147-A177-3AD203B41FA5}">
                      <a16:colId xmlns:a16="http://schemas.microsoft.com/office/drawing/2014/main" val="20002"/>
                    </a:ext>
                  </a:extLst>
                </a:gridCol>
              </a:tblGrid>
              <a:tr h="926813">
                <a:tc>
                  <a:txBody>
                    <a:bodyPr/>
                    <a:lstStyle/>
                    <a:p>
                      <a:pPr marL="0" marR="0">
                        <a:lnSpc>
                          <a:spcPct val="115000"/>
                        </a:lnSpc>
                        <a:spcBef>
                          <a:spcPts val="0"/>
                        </a:spcBef>
                        <a:spcAft>
                          <a:spcPts val="0"/>
                        </a:spcAft>
                      </a:pPr>
                      <a:r>
                        <a:rPr lang="en-US" sz="1400" dirty="0">
                          <a:solidFill>
                            <a:schemeClr val="tx1"/>
                          </a:solidFill>
                          <a:effectLst/>
                          <a:latin typeface="Lucida Sans" panose="020B0602030504020204" pitchFamily="34" charset="0"/>
                        </a:rPr>
                        <a:t>The fruits are scraped out of their peel and cooked.</a:t>
                      </a:r>
                      <a:endParaRPr lang="en-US" sz="140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rowSpan="2">
                  <a:txBody>
                    <a:bodyPr/>
                    <a:lstStyle/>
                    <a:p>
                      <a:pPr marL="0" marR="0">
                        <a:lnSpc>
                          <a:spcPct val="115000"/>
                        </a:lnSpc>
                        <a:spcBef>
                          <a:spcPts val="0"/>
                        </a:spcBef>
                        <a:spcAft>
                          <a:spcPts val="0"/>
                        </a:spcAft>
                      </a:pPr>
                      <a:r>
                        <a:rPr lang="en-US" sz="1400" dirty="0">
                          <a:solidFill>
                            <a:schemeClr val="tx1"/>
                          </a:solidFill>
                          <a:effectLst/>
                          <a:latin typeface="Lucida Sans" panose="020B0602030504020204" pitchFamily="34" charset="0"/>
                        </a:rPr>
                        <a:t> </a:t>
                      </a:r>
                      <a:endParaRPr lang="en-US" sz="140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dirty="0">
                          <a:solidFill>
                            <a:schemeClr val="tx1"/>
                          </a:solidFill>
                          <a:effectLst/>
                          <a:latin typeface="Lucida Sans" panose="020B0602030504020204" pitchFamily="34" charset="0"/>
                        </a:rPr>
                        <a:t> STEPS</a:t>
                      </a:r>
                      <a:r>
                        <a:rPr lang="en-US" sz="1400" baseline="0" dirty="0">
                          <a:solidFill>
                            <a:schemeClr val="tx1"/>
                          </a:solidFill>
                          <a:effectLst/>
                          <a:latin typeface="Lucida Sans" panose="020B0602030504020204" pitchFamily="34" charset="0"/>
                        </a:rPr>
                        <a:t> FOR MAKING JAM</a:t>
                      </a:r>
                      <a:endParaRPr lang="en-US" sz="140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1400" dirty="0">
                          <a:solidFill>
                            <a:schemeClr val="tx1"/>
                          </a:solidFill>
                          <a:effectLst/>
                          <a:latin typeface="Lucida Sans" panose="020B0602030504020204" pitchFamily="34" charset="0"/>
                        </a:rPr>
                        <a:t>The fruits are knocked down from the cactus.</a:t>
                      </a:r>
                      <a:endParaRPr lang="en-US" sz="140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943842">
                <a:tc>
                  <a:txBody>
                    <a:bodyPr/>
                    <a:lstStyle/>
                    <a:p>
                      <a:pPr marL="0" marR="0">
                        <a:lnSpc>
                          <a:spcPct val="115000"/>
                        </a:lnSpc>
                        <a:spcBef>
                          <a:spcPts val="0"/>
                        </a:spcBef>
                        <a:spcAft>
                          <a:spcPts val="0"/>
                        </a:spcAft>
                      </a:pPr>
                      <a:r>
                        <a:rPr lang="en-US" sz="1400" dirty="0">
                          <a:solidFill>
                            <a:schemeClr val="tx1"/>
                          </a:solidFill>
                          <a:effectLst/>
                          <a:latin typeface="Lucida Sans" panose="020B0602030504020204" pitchFamily="34" charset="0"/>
                        </a:rPr>
                        <a:t>The juice is cooked until it gets thick.</a:t>
                      </a:r>
                      <a:endParaRPr lang="en-US" sz="140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v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b="1" dirty="0">
                          <a:solidFill>
                            <a:schemeClr val="tx1"/>
                          </a:solidFill>
                          <a:effectLst/>
                          <a:latin typeface="Lucida Sans" panose="020B0602030504020204" pitchFamily="34" charset="0"/>
                        </a:rPr>
                        <a:t>The juice is poured through a strainer.</a:t>
                      </a:r>
                      <a:endParaRPr lang="en-US" sz="1400" b="1"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52497347"/>
              </p:ext>
            </p:extLst>
          </p:nvPr>
        </p:nvGraphicFramePr>
        <p:xfrm>
          <a:off x="292099" y="3763359"/>
          <a:ext cx="8547100" cy="1562704"/>
        </p:xfrm>
        <a:graphic>
          <a:graphicData uri="http://schemas.openxmlformats.org/drawingml/2006/table">
            <a:tbl>
              <a:tblPr firstRow="1" firstCol="1" bandRow="1">
                <a:tableStyleId>{5C22544A-7EE6-4342-B048-85BDC9FD1C3A}</a:tableStyleId>
              </a:tblPr>
              <a:tblGrid>
                <a:gridCol w="1783642">
                  <a:extLst>
                    <a:ext uri="{9D8B030D-6E8A-4147-A177-3AD203B41FA5}">
                      <a16:colId xmlns:a16="http://schemas.microsoft.com/office/drawing/2014/main" val="20000"/>
                    </a:ext>
                  </a:extLst>
                </a:gridCol>
                <a:gridCol w="500997">
                  <a:extLst>
                    <a:ext uri="{9D8B030D-6E8A-4147-A177-3AD203B41FA5}">
                      <a16:colId xmlns:a16="http://schemas.microsoft.com/office/drawing/2014/main" val="20001"/>
                    </a:ext>
                  </a:extLst>
                </a:gridCol>
                <a:gridCol w="1753489">
                  <a:extLst>
                    <a:ext uri="{9D8B030D-6E8A-4147-A177-3AD203B41FA5}">
                      <a16:colId xmlns:a16="http://schemas.microsoft.com/office/drawing/2014/main" val="20002"/>
                    </a:ext>
                  </a:extLst>
                </a:gridCol>
                <a:gridCol w="500997">
                  <a:extLst>
                    <a:ext uri="{9D8B030D-6E8A-4147-A177-3AD203B41FA5}">
                      <a16:colId xmlns:a16="http://schemas.microsoft.com/office/drawing/2014/main" val="20003"/>
                    </a:ext>
                  </a:extLst>
                </a:gridCol>
                <a:gridCol w="1753489">
                  <a:extLst>
                    <a:ext uri="{9D8B030D-6E8A-4147-A177-3AD203B41FA5}">
                      <a16:colId xmlns:a16="http://schemas.microsoft.com/office/drawing/2014/main" val="20004"/>
                    </a:ext>
                  </a:extLst>
                </a:gridCol>
                <a:gridCol w="500997">
                  <a:extLst>
                    <a:ext uri="{9D8B030D-6E8A-4147-A177-3AD203B41FA5}">
                      <a16:colId xmlns:a16="http://schemas.microsoft.com/office/drawing/2014/main" val="20005"/>
                    </a:ext>
                  </a:extLst>
                </a:gridCol>
                <a:gridCol w="1753489">
                  <a:extLst>
                    <a:ext uri="{9D8B030D-6E8A-4147-A177-3AD203B41FA5}">
                      <a16:colId xmlns:a16="http://schemas.microsoft.com/office/drawing/2014/main" val="20006"/>
                    </a:ext>
                  </a:extLst>
                </a:gridCol>
              </a:tblGrid>
              <a:tr h="1562704">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br>
                        <a:rPr lang="en-US" sz="1100" dirty="0">
                          <a:effectLst/>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5" name="Right Arrow 4"/>
          <p:cNvSpPr>
            <a:spLocks noChangeArrowheads="1"/>
          </p:cNvSpPr>
          <p:nvPr/>
        </p:nvSpPr>
        <p:spPr bwMode="auto">
          <a:xfrm>
            <a:off x="6623445" y="4335464"/>
            <a:ext cx="399655" cy="395286"/>
          </a:xfrm>
          <a:prstGeom prst="rightArrow">
            <a:avLst>
              <a:gd name="adj1" fmla="val 50000"/>
              <a:gd name="adj2" fmla="val 50000"/>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6" name="Right Arrow 5"/>
          <p:cNvSpPr>
            <a:spLocks noChangeArrowheads="1"/>
          </p:cNvSpPr>
          <p:nvPr/>
        </p:nvSpPr>
        <p:spPr bwMode="auto">
          <a:xfrm>
            <a:off x="4400945" y="4335463"/>
            <a:ext cx="348855" cy="395287"/>
          </a:xfrm>
          <a:prstGeom prst="rightArrow">
            <a:avLst>
              <a:gd name="adj1" fmla="val 50000"/>
              <a:gd name="adj2" fmla="val 50000"/>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7" name="Right Arrow 6"/>
          <p:cNvSpPr>
            <a:spLocks noChangeArrowheads="1"/>
          </p:cNvSpPr>
          <p:nvPr/>
        </p:nvSpPr>
        <p:spPr bwMode="auto">
          <a:xfrm>
            <a:off x="2190750" y="4335463"/>
            <a:ext cx="336550" cy="395287"/>
          </a:xfrm>
          <a:prstGeom prst="rightArrow">
            <a:avLst>
              <a:gd name="adj1" fmla="val 50000"/>
              <a:gd name="adj2" fmla="val 50000"/>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8" name="Rectangle 4"/>
          <p:cNvSpPr>
            <a:spLocks noChangeArrowheads="1"/>
          </p:cNvSpPr>
          <p:nvPr/>
        </p:nvSpPr>
        <p:spPr bwMode="auto">
          <a:xfrm>
            <a:off x="576263" y="339994"/>
            <a:ext cx="8021637"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 algn="l"/>
                <a:tab pos="4572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171450" algn="l"/>
                <a:tab pos="4572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171450" algn="l"/>
                <a:tab pos="4572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171450" algn="l"/>
                <a:tab pos="4572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171450" algn="l"/>
                <a:tab pos="4572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171450" algn="l"/>
                <a:tab pos="4572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171450" algn="l"/>
                <a:tab pos="4572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171450" algn="l"/>
                <a:tab pos="4572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171450" algn="l"/>
                <a:tab pos="457200" algn="l"/>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685800" algn="l"/>
              </a:tabLst>
            </a:pPr>
            <a:r>
              <a:rPr kumimoji="0" lang="en-US" altLang="en-US" sz="2000" b="1" i="0" u="none" strike="noStrike" cap="none" normalizeH="0" baseline="0" dirty="0">
                <a:ln>
                  <a:noFill/>
                </a:ln>
                <a:solidFill>
                  <a:srgbClr val="3F3F39"/>
                </a:solidFill>
                <a:effectLst/>
                <a:latin typeface="Lucida Sans" panose="020B0602030504020204" pitchFamily="34" charset="0"/>
                <a:ea typeface="Calibri" panose="020F0502020204030204" pitchFamily="34" charset="0"/>
                <a:cs typeface="Arial" panose="020B0604020202020204" pitchFamily="34" charset="0"/>
              </a:rPr>
              <a:t>Part A:</a:t>
            </a:r>
            <a:r>
              <a:rPr kumimoji="0" lang="en-US" altLang="en-US" sz="2000" b="1" i="0" u="none" strike="noStrike" cap="none" normalizeH="0" dirty="0">
                <a:ln>
                  <a:noFill/>
                </a:ln>
                <a:solidFill>
                  <a:srgbClr val="3F3F39"/>
                </a:solidFill>
                <a:effectLst/>
                <a:latin typeface="Lucida Sans" panose="020B0602030504020204" pitchFamily="34" charset="0"/>
                <a:ea typeface="Calibri" panose="020F0502020204030204" pitchFamily="34" charset="0"/>
                <a:cs typeface="Arial" panose="020B0604020202020204" pitchFamily="34" charset="0"/>
              </a:rPr>
              <a:t> </a:t>
            </a:r>
            <a:r>
              <a:rPr kumimoji="0" lang="en-US" altLang="en-US" sz="2000" b="1" i="0" u="none" strike="noStrike" cap="none" normalizeH="0" baseline="0" dirty="0">
                <a:ln>
                  <a:noFill/>
                </a:ln>
                <a:solidFill>
                  <a:srgbClr val="3F3F39"/>
                </a:solidFill>
                <a:effectLst/>
                <a:latin typeface="Lucida Sans" panose="020B0602030504020204" pitchFamily="34" charset="0"/>
                <a:ea typeface="Calibri" panose="020F0502020204030204" pitchFamily="34" charset="0"/>
                <a:cs typeface="Arial" panose="020B0604020202020204" pitchFamily="34" charset="0"/>
              </a:rPr>
              <a:t>What are the steps for making jam? Drag each step in the correct box to show the </a:t>
            </a:r>
            <a:r>
              <a:rPr kumimoji="0" lang="en-US" altLang="en-US" sz="2000" b="1" i="0" strike="noStrike" cap="none" normalizeH="0" baseline="0" dirty="0">
                <a:ln>
                  <a:noFill/>
                </a:ln>
                <a:solidFill>
                  <a:srgbClr val="3F3F39"/>
                </a:solidFill>
                <a:effectLst/>
                <a:latin typeface="Lucida Sans" panose="020B0602030504020204" pitchFamily="34" charset="0"/>
                <a:ea typeface="Calibri" panose="020F0502020204030204" pitchFamily="34" charset="0"/>
                <a:cs typeface="Arial" panose="020B0604020202020204" pitchFamily="34" charset="0"/>
              </a:rPr>
              <a:t>order</a:t>
            </a:r>
            <a:r>
              <a:rPr kumimoji="0" lang="en-US" altLang="en-US" sz="2000" b="1" i="0" u="none" strike="noStrike" cap="none" normalizeH="0" baseline="0" dirty="0">
                <a:ln>
                  <a:noFill/>
                </a:ln>
                <a:solidFill>
                  <a:srgbClr val="3F3F39"/>
                </a:solidFill>
                <a:effectLst/>
                <a:latin typeface="Lucida Sans" panose="020B0602030504020204" pitchFamily="34" charset="0"/>
                <a:ea typeface="Calibri" panose="020F0502020204030204" pitchFamily="34" charset="0"/>
                <a:cs typeface="Arial" panose="020B0604020202020204" pitchFamily="34" charset="0"/>
              </a:rPr>
              <a:t> of the steps for making jam.</a:t>
            </a:r>
            <a:endParaRPr kumimoji="0" lang="en-US" altLang="en-US" sz="2000" b="0" i="0" u="none" strike="noStrike" cap="none" normalizeH="0" baseline="0" dirty="0">
              <a:ln>
                <a:noFill/>
              </a:ln>
              <a:solidFill>
                <a:srgbClr val="3F3F39"/>
              </a:solidFill>
              <a:effectLst/>
              <a:latin typeface="Lucida Sans" panose="020B0602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457200" algn="l"/>
                <a:tab pos="685800" algn="l"/>
              </a:tabLst>
            </a:pPr>
            <a:endParaRPr kumimoji="0" lang="en-US" altLang="en-US" sz="2000" b="0" i="0" u="none" strike="noStrike" cap="none" normalizeH="0" baseline="0" dirty="0">
              <a:ln>
                <a:noFill/>
              </a:ln>
              <a:solidFill>
                <a:schemeClr val="tx1"/>
              </a:solidFill>
              <a:effectLst/>
            </a:endParaRPr>
          </a:p>
        </p:txBody>
      </p:sp>
      <p:sp>
        <p:nvSpPr>
          <p:cNvPr id="9" name="Rectangle 5"/>
          <p:cNvSpPr>
            <a:spLocks noChangeArrowheads="1"/>
          </p:cNvSpPr>
          <p:nvPr/>
        </p:nvSpPr>
        <p:spPr bwMode="auto">
          <a:xfrm>
            <a:off x="292099" y="5476974"/>
            <a:ext cx="826633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dirty="0">
                <a:latin typeface="Calibri" panose="020F0502020204030204" pitchFamily="34" charset="0"/>
                <a:ea typeface="Calibri" panose="020F0502020204030204" pitchFamily="34" charset="0"/>
                <a:cs typeface="Arial" panose="020B0604020202020204" pitchFamily="34" charset="0"/>
              </a:rPr>
              <a:t>                 </a:t>
            </a:r>
            <a:r>
              <a:rPr kumimoji="0" lang="en-US" altLang="en-US" sz="1400" b="1" i="0" u="none" strike="noStrike" cap="none" normalizeH="0" baseline="0" dirty="0">
                <a:ln>
                  <a:noFill/>
                </a:ln>
                <a:solidFill>
                  <a:srgbClr val="3F3F39"/>
                </a:solidFill>
                <a:effectLst/>
                <a:latin typeface="Lucida Sans" panose="020B0602030504020204" pitchFamily="34" charset="0"/>
                <a:ea typeface="Calibri" panose="020F0502020204030204" pitchFamily="34" charset="0"/>
                <a:cs typeface="Arial" panose="020B0604020202020204" pitchFamily="34" charset="0"/>
              </a:rPr>
              <a:t>Step 1</a:t>
            </a:r>
            <a:r>
              <a:rPr lang="en-US" altLang="en-US" sz="1400" b="1" dirty="0">
                <a:solidFill>
                  <a:srgbClr val="3F3F39"/>
                </a:solidFill>
                <a:latin typeface="Lucida Sans" panose="020B0602030504020204" pitchFamily="34" charset="0"/>
                <a:ea typeface="Calibri" panose="020F0502020204030204" pitchFamily="34" charset="0"/>
                <a:cs typeface="Arial" panose="020B0604020202020204" pitchFamily="34" charset="0"/>
              </a:rPr>
              <a:t>                               </a:t>
            </a:r>
            <a:r>
              <a:rPr kumimoji="0" lang="en-US" altLang="en-US" sz="1400" b="1" i="0" u="none" strike="noStrike" cap="none" normalizeH="0" baseline="0" dirty="0">
                <a:ln>
                  <a:noFill/>
                </a:ln>
                <a:solidFill>
                  <a:srgbClr val="3F3F39"/>
                </a:solidFill>
                <a:effectLst/>
                <a:latin typeface="Lucida Sans" panose="020B0602030504020204" pitchFamily="34" charset="0"/>
                <a:ea typeface="Calibri" panose="020F0502020204030204" pitchFamily="34" charset="0"/>
                <a:cs typeface="Arial" panose="020B0604020202020204" pitchFamily="34" charset="0"/>
              </a:rPr>
              <a:t> Step 2		           Step 3		  Step 4</a:t>
            </a:r>
            <a:endParaRPr kumimoji="0" lang="en-US" altLang="en-US" sz="1400" b="0" i="0" u="none" strike="noStrike" cap="none" normalizeH="0" baseline="0" dirty="0">
              <a:ln>
                <a:noFill/>
              </a:ln>
              <a:solidFill>
                <a:srgbClr val="3F3F39"/>
              </a:solidFill>
              <a:effectLst/>
              <a:latin typeface="Lucida Sans" panose="020B0602030504020204" pitchFamily="34" charset="0"/>
            </a:endParaRPr>
          </a:p>
        </p:txBody>
      </p:sp>
      <p:sp>
        <p:nvSpPr>
          <p:cNvPr id="10" name="TextBox 9"/>
          <p:cNvSpPr txBox="1"/>
          <p:nvPr/>
        </p:nvSpPr>
        <p:spPr>
          <a:xfrm>
            <a:off x="457200" y="6003727"/>
            <a:ext cx="78867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2796738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i="1" dirty="0"/>
              <a:t>Item continued from the previous slide     </a:t>
            </a:r>
          </a:p>
        </p:txBody>
      </p:sp>
      <p:sp>
        <p:nvSpPr>
          <p:cNvPr id="3" name="Content Placeholder 2"/>
          <p:cNvSpPr>
            <a:spLocks noGrp="1"/>
          </p:cNvSpPr>
          <p:nvPr>
            <p:ph idx="1"/>
          </p:nvPr>
        </p:nvSpPr>
        <p:spPr>
          <a:xfrm>
            <a:off x="457200" y="1600201"/>
            <a:ext cx="8229600" cy="2743200"/>
          </a:xfrm>
        </p:spPr>
        <p:txBody>
          <a:bodyPr/>
          <a:lstStyle/>
          <a:p>
            <a:pPr marL="0" indent="0">
              <a:buNone/>
            </a:pPr>
            <a:r>
              <a:rPr lang="en-US" b="1" dirty="0"/>
              <a:t>Part B: What has to happen before Step 1 can start? </a:t>
            </a:r>
          </a:p>
          <a:p>
            <a:pPr marL="457200" indent="-457200">
              <a:buFont typeface="+mj-lt"/>
              <a:buAutoNum type="alphaUcPeriod"/>
            </a:pPr>
            <a:r>
              <a:rPr lang="en-US" dirty="0"/>
              <a:t>The children have to take their baskets of fruit to the shelter.</a:t>
            </a:r>
          </a:p>
          <a:p>
            <a:pPr marL="457200" indent="-457200">
              <a:buFont typeface="+mj-lt"/>
              <a:buAutoNum type="alphaUcPeriod"/>
            </a:pPr>
            <a:r>
              <a:rPr lang="en-US" dirty="0"/>
              <a:t>The fruit has to ripen and split open.</a:t>
            </a:r>
          </a:p>
          <a:p>
            <a:pPr marL="457200" indent="-457200">
              <a:buFont typeface="+mj-lt"/>
              <a:buAutoNum type="alphaUcPeriod"/>
            </a:pPr>
            <a:r>
              <a:rPr lang="en-US" dirty="0"/>
              <a:t>The women have to take the seeds out of the fruit.</a:t>
            </a:r>
          </a:p>
          <a:p>
            <a:pPr marL="457200" indent="-457200">
              <a:buFont typeface="+mj-lt"/>
              <a:buAutoNum type="alphaUcPeriod"/>
            </a:pPr>
            <a:r>
              <a:rPr lang="en-US" dirty="0"/>
              <a:t>The men have to build the fires for cooking.</a:t>
            </a:r>
          </a:p>
        </p:txBody>
      </p:sp>
      <p:sp>
        <p:nvSpPr>
          <p:cNvPr id="4" name="TextBox 3"/>
          <p:cNvSpPr txBox="1"/>
          <p:nvPr/>
        </p:nvSpPr>
        <p:spPr>
          <a:xfrm>
            <a:off x="457200" y="6000750"/>
            <a:ext cx="78867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2037169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CCSS.ELA-Literacy.RI.3.4</a:t>
            </a:r>
          </a:p>
        </p:txBody>
      </p:sp>
      <p:sp>
        <p:nvSpPr>
          <p:cNvPr id="6" name="Content Placeholder 5"/>
          <p:cNvSpPr>
            <a:spLocks noGrp="1"/>
          </p:cNvSpPr>
          <p:nvPr>
            <p:ph idx="1"/>
          </p:nvPr>
        </p:nvSpPr>
        <p:spPr/>
        <p:txBody>
          <a:bodyPr/>
          <a:lstStyle/>
          <a:p>
            <a:pPr marL="0" indent="0">
              <a:buNone/>
            </a:pPr>
            <a:r>
              <a:rPr lang="en-US" dirty="0">
                <a:solidFill>
                  <a:schemeClr val="accent2"/>
                </a:solidFill>
              </a:rPr>
              <a:t>Determine </a:t>
            </a:r>
            <a:r>
              <a:rPr lang="en-US" dirty="0"/>
              <a:t>the meaning of general academic and domain-specific words and phrases in a text relevant to a </a:t>
            </a:r>
            <a:r>
              <a:rPr lang="en-US" i="1" dirty="0"/>
              <a:t>grade 3 topic or subject area.</a:t>
            </a:r>
          </a:p>
          <a:p>
            <a:pPr marL="0" indent="0">
              <a:buNone/>
            </a:pPr>
            <a:endParaRPr lang="en-US" dirty="0"/>
          </a:p>
        </p:txBody>
      </p:sp>
    </p:spTree>
    <p:extLst>
      <p:ext uri="{BB962C8B-B14F-4D97-AF65-F5344CB8AC3E}">
        <p14:creationId xmlns:p14="http://schemas.microsoft.com/office/powerpoint/2010/main" val="764673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069"/>
            <a:ext cx="8229600" cy="4386082"/>
          </a:xfrm>
        </p:spPr>
        <p:txBody>
          <a:bodyPr/>
          <a:lstStyle/>
          <a:p>
            <a:pPr marL="0" indent="0">
              <a:buNone/>
            </a:pPr>
            <a:r>
              <a:rPr lang="en-US" b="1" dirty="0"/>
              <a:t>Which sentence below uses the word “</a:t>
            </a:r>
            <a:r>
              <a:rPr lang="en-US" b="1" i="1" dirty="0"/>
              <a:t>piece”</a:t>
            </a:r>
            <a:r>
              <a:rPr lang="en-US" b="1" dirty="0"/>
              <a:t> in the same way it is used in paragraph 5 of Article 2 of </a:t>
            </a:r>
            <a:r>
              <a:rPr lang="en-US" b="1" i="1" dirty="0"/>
              <a:t>Basic Archaeology</a:t>
            </a:r>
            <a:r>
              <a:rPr lang="en-US" b="1" dirty="0"/>
              <a:t>?</a:t>
            </a:r>
          </a:p>
          <a:p>
            <a:pPr marL="457200" indent="-457200">
              <a:buAutoNum type="alphaUcPeriod"/>
            </a:pPr>
            <a:r>
              <a:rPr lang="en-US" dirty="0"/>
              <a:t>May I have a </a:t>
            </a:r>
            <a:r>
              <a:rPr lang="en-US" i="1" dirty="0"/>
              <a:t>piece </a:t>
            </a:r>
            <a:r>
              <a:rPr lang="en-US" dirty="0"/>
              <a:t>of your apple?</a:t>
            </a:r>
          </a:p>
          <a:p>
            <a:pPr marL="457200" indent="-457200">
              <a:buAutoNum type="alphaUcPeriod"/>
            </a:pPr>
            <a:r>
              <a:rPr lang="en-US" dirty="0"/>
              <a:t>The little girl found a </a:t>
            </a:r>
            <a:r>
              <a:rPr lang="en-US" i="1" dirty="0"/>
              <a:t>piece</a:t>
            </a:r>
            <a:r>
              <a:rPr lang="en-US" dirty="0"/>
              <a:t> of jewelry on the sidewalk. </a:t>
            </a:r>
          </a:p>
          <a:p>
            <a:pPr marL="457200" indent="-457200">
              <a:buAutoNum type="alphaUcPeriod"/>
            </a:pPr>
            <a:r>
              <a:rPr lang="en-US" dirty="0"/>
              <a:t>I created a nice </a:t>
            </a:r>
            <a:r>
              <a:rPr lang="en-US" i="1" dirty="0"/>
              <a:t>piece</a:t>
            </a:r>
            <a:r>
              <a:rPr lang="en-US" dirty="0"/>
              <a:t> of art.</a:t>
            </a:r>
          </a:p>
          <a:p>
            <a:pPr marL="457200" indent="-457200">
              <a:buAutoNum type="alphaUcPeriod"/>
            </a:pPr>
            <a:r>
              <a:rPr lang="en-US" dirty="0"/>
              <a:t>We worked long and hard to </a:t>
            </a:r>
            <a:r>
              <a:rPr lang="en-US" i="1" dirty="0"/>
              <a:t>piece</a:t>
            </a:r>
            <a:r>
              <a:rPr lang="en-US" dirty="0"/>
              <a:t> the puzzle together</a:t>
            </a:r>
            <a:r>
              <a:rPr lang="en-US" b="1" dirty="0"/>
              <a:t>. </a:t>
            </a:r>
          </a:p>
        </p:txBody>
      </p:sp>
      <p:sp>
        <p:nvSpPr>
          <p:cNvPr id="2" name="Rectangle 1"/>
          <p:cNvSpPr/>
          <p:nvPr/>
        </p:nvSpPr>
        <p:spPr>
          <a:xfrm>
            <a:off x="457200" y="6000751"/>
            <a:ext cx="8229600" cy="307777"/>
          </a:xfrm>
          <a:prstGeom prst="rect">
            <a:avLst/>
          </a:prstGeom>
        </p:spPr>
        <p:txBody>
          <a:bodyPr wrap="square">
            <a:spAutoFit/>
          </a:bodyPr>
          <a:lstStyle/>
          <a:p>
            <a:pPr lvl="0" algn="ctr"/>
            <a:r>
              <a:rPr lang="en-US" sz="1400" dirty="0">
                <a:solidFill>
                  <a:srgbClr val="000000"/>
                </a:solidFill>
              </a:rPr>
              <a:t>Associated Texts: </a:t>
            </a:r>
            <a:r>
              <a:rPr lang="en-US" sz="1400" i="1" dirty="0">
                <a:solidFill>
                  <a:srgbClr val="000000"/>
                </a:solidFill>
              </a:rPr>
              <a:t>Basic Archaeology:  “What’s a Dig?” and “What’s a Midden?” </a:t>
            </a:r>
            <a:r>
              <a:rPr lang="en-US" sz="1400" dirty="0">
                <a:solidFill>
                  <a:srgbClr val="000000"/>
                </a:solidFill>
              </a:rPr>
              <a:t>from socialstudiesforkids.com </a:t>
            </a:r>
          </a:p>
        </p:txBody>
      </p:sp>
    </p:spTree>
    <p:extLst>
      <p:ext uri="{BB962C8B-B14F-4D97-AF65-F5344CB8AC3E}">
        <p14:creationId xmlns:p14="http://schemas.microsoft.com/office/powerpoint/2010/main" val="457544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770"/>
            <a:ext cx="8229600" cy="4775279"/>
          </a:xfrm>
        </p:spPr>
        <p:txBody>
          <a:bodyPr>
            <a:noAutofit/>
          </a:bodyPr>
          <a:lstStyle/>
          <a:p>
            <a:pPr marL="0" indent="0">
              <a:buNone/>
            </a:pPr>
            <a:r>
              <a:rPr lang="en-US" sz="2200" b="1" dirty="0"/>
              <a:t>The following question has two parts.  Answer Part A and then answer Part B.</a:t>
            </a:r>
          </a:p>
          <a:p>
            <a:pPr marL="0" lvl="0" indent="0">
              <a:buNone/>
            </a:pPr>
            <a:endParaRPr lang="en-US" sz="2200" b="1" dirty="0"/>
          </a:p>
          <a:p>
            <a:pPr marL="0" lvl="0" indent="0">
              <a:buNone/>
            </a:pPr>
            <a:r>
              <a:rPr lang="en-US" sz="2200" b="1" dirty="0"/>
              <a:t>Part A:  In paragraph 8 of “Cactus Jam,” what does the word “</a:t>
            </a:r>
            <a:r>
              <a:rPr lang="en-US" sz="2200" b="1" i="1" dirty="0"/>
              <a:t>feast</a:t>
            </a:r>
            <a:r>
              <a:rPr lang="en-US" sz="2200" b="1" dirty="0"/>
              <a:t>” mean?</a:t>
            </a:r>
          </a:p>
          <a:p>
            <a:pPr lvl="0">
              <a:buAutoNum type="alphaUcPeriod"/>
            </a:pPr>
            <a:r>
              <a:rPr lang="en-US" sz="2200" dirty="0"/>
              <a:t>Clean up the mess made when making jam</a:t>
            </a:r>
          </a:p>
          <a:p>
            <a:pPr lvl="0">
              <a:buAutoNum type="alphaUcPeriod"/>
            </a:pPr>
            <a:r>
              <a:rPr lang="en-US" sz="2200" dirty="0"/>
              <a:t>Plant more cactus so jam can be made the next year.</a:t>
            </a:r>
          </a:p>
          <a:p>
            <a:pPr lvl="0">
              <a:buAutoNum type="alphaUcPeriod"/>
            </a:pPr>
            <a:r>
              <a:rPr lang="en-US" sz="2200" dirty="0"/>
              <a:t>Get some rest since making jam is hard work.</a:t>
            </a:r>
          </a:p>
          <a:p>
            <a:pPr lvl="0">
              <a:buAutoNum type="alphaUcPeriod"/>
            </a:pPr>
            <a:r>
              <a:rPr lang="en-US" sz="2200" dirty="0"/>
              <a:t>Celebrate that the jam making is over.</a:t>
            </a:r>
          </a:p>
          <a:p>
            <a:pPr lvl="0">
              <a:buAutoNum type="alphaUcPeriod"/>
            </a:pPr>
            <a:endParaRPr lang="en-US" sz="2200" dirty="0"/>
          </a:p>
          <a:p>
            <a:pPr marL="0" lvl="0" indent="0">
              <a:buNone/>
            </a:pPr>
            <a:r>
              <a:rPr lang="en-US" sz="2200" b="1" dirty="0"/>
              <a:t>Part B:  In paragraph 8, highlight </a:t>
            </a:r>
            <a:r>
              <a:rPr lang="en-US" sz="2200" b="1" u="sng" dirty="0"/>
              <a:t>three</a:t>
            </a:r>
            <a:r>
              <a:rPr lang="en-US" sz="2200" b="1" dirty="0"/>
              <a:t> words that show how the Tohono O’odham Indians “</a:t>
            </a:r>
            <a:r>
              <a:rPr lang="en-US" sz="2200" b="1" i="1" dirty="0"/>
              <a:t>feast</a:t>
            </a:r>
            <a:r>
              <a:rPr lang="en-US" sz="2200" b="1" dirty="0"/>
              <a:t>.”</a:t>
            </a:r>
          </a:p>
        </p:txBody>
      </p:sp>
      <p:sp>
        <p:nvSpPr>
          <p:cNvPr id="4" name="TextBox 3"/>
          <p:cNvSpPr txBox="1"/>
          <p:nvPr/>
        </p:nvSpPr>
        <p:spPr>
          <a:xfrm>
            <a:off x="457200" y="6000750"/>
            <a:ext cx="78867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2374248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CCSS.ELA-Literacy.RI.3.5</a:t>
            </a:r>
          </a:p>
        </p:txBody>
      </p:sp>
      <p:sp>
        <p:nvSpPr>
          <p:cNvPr id="6" name="Content Placeholder 5"/>
          <p:cNvSpPr>
            <a:spLocks noGrp="1"/>
          </p:cNvSpPr>
          <p:nvPr>
            <p:ph idx="1"/>
          </p:nvPr>
        </p:nvSpPr>
        <p:spPr>
          <a:xfrm>
            <a:off x="457200" y="1630363"/>
            <a:ext cx="8229600" cy="4525963"/>
          </a:xfrm>
        </p:spPr>
        <p:txBody>
          <a:bodyPr>
            <a:normAutofit/>
          </a:bodyPr>
          <a:lstStyle/>
          <a:p>
            <a:pPr marL="0" indent="0">
              <a:buNone/>
            </a:pPr>
            <a:r>
              <a:rPr lang="en-US" dirty="0">
                <a:solidFill>
                  <a:schemeClr val="accent2"/>
                </a:solidFill>
              </a:rPr>
              <a:t>Use </a:t>
            </a:r>
            <a:r>
              <a:rPr lang="en-US" dirty="0">
                <a:solidFill>
                  <a:schemeClr val="tx2"/>
                </a:solidFill>
              </a:rPr>
              <a:t>text features and search tools (e.g., key words, sidebars, hyperlinks) </a:t>
            </a:r>
            <a:r>
              <a:rPr lang="en-US" dirty="0">
                <a:solidFill>
                  <a:schemeClr val="accent2"/>
                </a:solidFill>
              </a:rPr>
              <a:t>to locate information </a:t>
            </a:r>
            <a:r>
              <a:rPr lang="en-US" dirty="0">
                <a:solidFill>
                  <a:schemeClr val="tx2"/>
                </a:solidFill>
              </a:rPr>
              <a:t>relevant to a given topic efficiently</a:t>
            </a:r>
            <a:r>
              <a:rPr lang="en-US" dirty="0">
                <a:solidFill>
                  <a:schemeClr val="tx1"/>
                </a:solidFill>
              </a:rPr>
              <a:t>.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3264425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046"/>
            <a:ext cx="8229600" cy="6204030"/>
          </a:xfrm>
        </p:spPr>
        <p:txBody>
          <a:bodyPr>
            <a:normAutofit/>
          </a:bodyPr>
          <a:lstStyle/>
          <a:p>
            <a:pPr marL="0" indent="0">
              <a:buNone/>
            </a:pPr>
            <a:r>
              <a:rPr lang="en-US" sz="2200" b="1" dirty="0"/>
              <a:t>After reading “Cactus Jam,” a student wants to learn more about the giant saguaro cactus. How would you explain to a classmate where he or she should look for information about the plant?  Write an essay that explains where your classmate might be able to find out more about the giant saguaro cactus.</a:t>
            </a:r>
          </a:p>
        </p:txBody>
      </p:sp>
      <p:sp>
        <p:nvSpPr>
          <p:cNvPr id="4" name="TextBox 3"/>
          <p:cNvSpPr txBox="1"/>
          <p:nvPr/>
        </p:nvSpPr>
        <p:spPr>
          <a:xfrm>
            <a:off x="457200" y="6019800"/>
            <a:ext cx="82296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2837995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046"/>
            <a:ext cx="8229600" cy="6204030"/>
          </a:xfrm>
        </p:spPr>
        <p:txBody>
          <a:bodyPr>
            <a:normAutofit/>
          </a:bodyPr>
          <a:lstStyle/>
          <a:p>
            <a:pPr marL="0" indent="0">
              <a:buNone/>
            </a:pPr>
            <a:r>
              <a:rPr lang="en-US" b="1" dirty="0"/>
              <a:t>Complete the chart below by choosing the </a:t>
            </a:r>
            <a:r>
              <a:rPr lang="en-US" b="1" u="sng" dirty="0"/>
              <a:t>best </a:t>
            </a:r>
            <a:r>
              <a:rPr lang="en-US" b="1" dirty="0"/>
              <a:t>heading for the section of paragraphs noted and dragging the header to the correct box.  Not all headings will be used. </a:t>
            </a:r>
          </a:p>
          <a:p>
            <a:pPr marL="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27951243"/>
              </p:ext>
            </p:extLst>
          </p:nvPr>
        </p:nvGraphicFramePr>
        <p:xfrm>
          <a:off x="1435100" y="4554220"/>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latin typeface="Lucida Sans" panose="020B0602030504020204" pitchFamily="34" charset="0"/>
                        </a:rPr>
                        <a:t>Best Heading for </a:t>
                      </a:r>
                    </a:p>
                  </a:txBody>
                  <a:tcPr/>
                </a:tc>
                <a:tc>
                  <a:txBody>
                    <a:bodyPr/>
                    <a:lstStyle/>
                    <a:p>
                      <a:r>
                        <a:rPr lang="en-US" dirty="0">
                          <a:latin typeface="Lucida Sans" panose="020B0602030504020204" pitchFamily="34" charset="0"/>
                        </a:rPr>
                        <a:t>Paragraph Numbers</a:t>
                      </a:r>
                    </a:p>
                  </a:txBody>
                  <a:tcPr/>
                </a:tc>
                <a:extLst>
                  <a:ext uri="{0D108BD9-81ED-4DB2-BD59-A6C34878D82A}">
                    <a16:rowId xmlns:a16="http://schemas.microsoft.com/office/drawing/2014/main" val="10000"/>
                  </a:ext>
                </a:extLst>
              </a:tr>
              <a:tr h="370840">
                <a:tc>
                  <a:txBody>
                    <a:bodyPr/>
                    <a:lstStyle/>
                    <a:p>
                      <a:endParaRPr lang="en-US" dirty="0">
                        <a:latin typeface="Lucida Sans" panose="020B0602030504020204" pitchFamily="34" charset="0"/>
                      </a:endParaRPr>
                    </a:p>
                  </a:txBody>
                  <a:tcPr/>
                </a:tc>
                <a:tc>
                  <a:txBody>
                    <a:bodyPr/>
                    <a:lstStyle/>
                    <a:p>
                      <a:r>
                        <a:rPr lang="en-US" dirty="0">
                          <a:latin typeface="Lucida Sans" panose="020B0602030504020204" pitchFamily="34" charset="0"/>
                        </a:rPr>
                        <a:t>1-2</a:t>
                      </a:r>
                    </a:p>
                  </a:txBody>
                  <a:tcPr/>
                </a:tc>
                <a:extLst>
                  <a:ext uri="{0D108BD9-81ED-4DB2-BD59-A6C34878D82A}">
                    <a16:rowId xmlns:a16="http://schemas.microsoft.com/office/drawing/2014/main" val="10001"/>
                  </a:ext>
                </a:extLst>
              </a:tr>
              <a:tr h="370840">
                <a:tc>
                  <a:txBody>
                    <a:bodyPr/>
                    <a:lstStyle/>
                    <a:p>
                      <a:endParaRPr lang="en-US" dirty="0">
                        <a:latin typeface="Lucida Sans" panose="020B0602030504020204" pitchFamily="34" charset="0"/>
                      </a:endParaRPr>
                    </a:p>
                  </a:txBody>
                  <a:tcPr/>
                </a:tc>
                <a:tc>
                  <a:txBody>
                    <a:bodyPr/>
                    <a:lstStyle/>
                    <a:p>
                      <a:r>
                        <a:rPr lang="en-US" dirty="0">
                          <a:latin typeface="Lucida Sans" panose="020B0602030504020204" pitchFamily="34" charset="0"/>
                        </a:rPr>
                        <a:t>3-7</a:t>
                      </a:r>
                    </a:p>
                  </a:txBody>
                  <a:tcPr/>
                </a:tc>
                <a:extLst>
                  <a:ext uri="{0D108BD9-81ED-4DB2-BD59-A6C34878D82A}">
                    <a16:rowId xmlns:a16="http://schemas.microsoft.com/office/drawing/2014/main" val="10002"/>
                  </a:ext>
                </a:extLst>
              </a:tr>
              <a:tr h="370840">
                <a:tc>
                  <a:txBody>
                    <a:bodyPr/>
                    <a:lstStyle/>
                    <a:p>
                      <a:endParaRPr lang="en-US" dirty="0">
                        <a:latin typeface="Lucida Sans" panose="020B0602030504020204" pitchFamily="34" charset="0"/>
                      </a:endParaRPr>
                    </a:p>
                  </a:txBody>
                  <a:tcPr/>
                </a:tc>
                <a:tc>
                  <a:txBody>
                    <a:bodyPr/>
                    <a:lstStyle/>
                    <a:p>
                      <a:r>
                        <a:rPr lang="en-US" dirty="0">
                          <a:latin typeface="Lucida Sans" panose="020B0602030504020204" pitchFamily="34" charset="0"/>
                        </a:rPr>
                        <a:t>8</a:t>
                      </a:r>
                    </a:p>
                  </a:txBody>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42719316"/>
              </p:ext>
            </p:extLst>
          </p:nvPr>
        </p:nvGraphicFramePr>
        <p:xfrm>
          <a:off x="1435100" y="1897380"/>
          <a:ext cx="6096000" cy="24942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a:latin typeface="Lucida Sans" panose="020B0602030504020204" pitchFamily="34" charset="0"/>
                        </a:rPr>
                        <a:t>Possible Headings (Drag</a:t>
                      </a:r>
                      <a:r>
                        <a:rPr lang="en-US" baseline="0" dirty="0">
                          <a:latin typeface="Lucida Sans" panose="020B0602030504020204" pitchFamily="34" charset="0"/>
                        </a:rPr>
                        <a:t> from this box and place in the right spot in the first column below.)</a:t>
                      </a:r>
                      <a:endParaRPr lang="en-US" dirty="0">
                        <a:latin typeface="Lucida Sans" panose="020B0602030504020204" pitchFamily="34" charset="0"/>
                      </a:endParaRPr>
                    </a:p>
                  </a:txBody>
                  <a:tcPr/>
                </a:tc>
                <a:extLst>
                  <a:ext uri="{0D108BD9-81ED-4DB2-BD59-A6C34878D82A}">
                    <a16:rowId xmlns:a16="http://schemas.microsoft.com/office/drawing/2014/main" val="10000"/>
                  </a:ext>
                </a:extLst>
              </a:tr>
              <a:tr h="370840">
                <a:tc>
                  <a:txBody>
                    <a:bodyPr/>
                    <a:lstStyle/>
                    <a:p>
                      <a:r>
                        <a:rPr lang="en-US" dirty="0">
                          <a:latin typeface="Lucida Sans" panose="020B0602030504020204" pitchFamily="34" charset="0"/>
                        </a:rPr>
                        <a:t>What Does the Fruit</a:t>
                      </a:r>
                      <a:r>
                        <a:rPr lang="en-US" baseline="0" dirty="0">
                          <a:latin typeface="Lucida Sans" panose="020B0602030504020204" pitchFamily="34" charset="0"/>
                        </a:rPr>
                        <a:t> Look Like?</a:t>
                      </a:r>
                      <a:endParaRPr lang="en-US" dirty="0">
                        <a:latin typeface="Lucida Sans" panose="020B0602030504020204" pitchFamily="34" charset="0"/>
                      </a:endParaRPr>
                    </a:p>
                  </a:txBody>
                  <a:tcPr/>
                </a:tc>
                <a:extLst>
                  <a:ext uri="{0D108BD9-81ED-4DB2-BD59-A6C34878D82A}">
                    <a16:rowId xmlns:a16="http://schemas.microsoft.com/office/drawing/2014/main" val="10001"/>
                  </a:ext>
                </a:extLst>
              </a:tr>
              <a:tr h="370840">
                <a:tc>
                  <a:txBody>
                    <a:bodyPr/>
                    <a:lstStyle/>
                    <a:p>
                      <a:r>
                        <a:rPr lang="en-US" dirty="0">
                          <a:latin typeface="Lucida Sans" panose="020B0602030504020204" pitchFamily="34" charset="0"/>
                        </a:rPr>
                        <a:t>How Does the Community Celebrate? </a:t>
                      </a:r>
                    </a:p>
                  </a:txBody>
                  <a:tcPr/>
                </a:tc>
                <a:extLst>
                  <a:ext uri="{0D108BD9-81ED-4DB2-BD59-A6C34878D82A}">
                    <a16:rowId xmlns:a16="http://schemas.microsoft.com/office/drawing/2014/main" val="10002"/>
                  </a:ext>
                </a:extLst>
              </a:tr>
              <a:tr h="370840">
                <a:tc>
                  <a:txBody>
                    <a:bodyPr/>
                    <a:lstStyle/>
                    <a:p>
                      <a:r>
                        <a:rPr lang="en-US" dirty="0">
                          <a:latin typeface="Lucida Sans" panose="020B0602030504020204" pitchFamily="34" charset="0"/>
                        </a:rPr>
                        <a:t>What are the Roles</a:t>
                      </a:r>
                      <a:r>
                        <a:rPr lang="en-US" baseline="0" dirty="0">
                          <a:latin typeface="Lucida Sans" panose="020B0602030504020204" pitchFamily="34" charset="0"/>
                        </a:rPr>
                        <a:t> of Community Members?</a:t>
                      </a:r>
                      <a:endParaRPr lang="en-US" dirty="0">
                        <a:latin typeface="Lucida Sans" panose="020B0602030504020204" pitchFamily="34" charset="0"/>
                      </a:endParaRPr>
                    </a:p>
                  </a:txBody>
                  <a:tcPr/>
                </a:tc>
                <a:extLst>
                  <a:ext uri="{0D108BD9-81ED-4DB2-BD59-A6C34878D82A}">
                    <a16:rowId xmlns:a16="http://schemas.microsoft.com/office/drawing/2014/main" val="10003"/>
                  </a:ext>
                </a:extLst>
              </a:tr>
              <a:tr h="370840">
                <a:tc>
                  <a:txBody>
                    <a:bodyPr/>
                    <a:lstStyle/>
                    <a:p>
                      <a:r>
                        <a:rPr lang="en-US" dirty="0">
                          <a:latin typeface="Lucida Sans" panose="020B0602030504020204" pitchFamily="34" charset="0"/>
                        </a:rPr>
                        <a:t>What is Cactus</a:t>
                      </a:r>
                      <a:r>
                        <a:rPr lang="en-US" baseline="0" dirty="0">
                          <a:latin typeface="Lucida Sans" panose="020B0602030504020204" pitchFamily="34" charset="0"/>
                        </a:rPr>
                        <a:t> Jam Made From?</a:t>
                      </a:r>
                      <a:endParaRPr lang="en-US" dirty="0">
                        <a:latin typeface="Lucida Sans" panose="020B0602030504020204" pitchFamily="34" charset="0"/>
                      </a:endParaRPr>
                    </a:p>
                  </a:txBody>
                  <a:tcPr/>
                </a:tc>
                <a:extLst>
                  <a:ext uri="{0D108BD9-81ED-4DB2-BD59-A6C34878D82A}">
                    <a16:rowId xmlns:a16="http://schemas.microsoft.com/office/drawing/2014/main" val="10004"/>
                  </a:ext>
                </a:extLst>
              </a:tr>
              <a:tr h="370840">
                <a:tc>
                  <a:txBody>
                    <a:bodyPr/>
                    <a:lstStyle/>
                    <a:p>
                      <a:r>
                        <a:rPr lang="en-US" dirty="0">
                          <a:latin typeface="Lucida Sans" panose="020B0602030504020204" pitchFamily="34" charset="0"/>
                        </a:rPr>
                        <a:t>Where Do the Tohono O’odham Indians Live?</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457200" y="6019800"/>
            <a:ext cx="82296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3618420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CCSS.ELA-Literacy.RI.3.6</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Distinguish </a:t>
            </a:r>
            <a:r>
              <a:rPr lang="en-US" dirty="0"/>
              <a:t>their own point of view from that of the author of a text. </a:t>
            </a:r>
          </a:p>
        </p:txBody>
      </p:sp>
    </p:spTree>
    <p:extLst>
      <p:ext uri="{BB962C8B-B14F-4D97-AF65-F5344CB8AC3E}">
        <p14:creationId xmlns:p14="http://schemas.microsoft.com/office/powerpoint/2010/main" val="333371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t>all </a:t>
            </a:r>
            <a:r>
              <a:rPr lang="en-US" b="1" dirty="0">
                <a:solidFill>
                  <a:schemeClr val="accent2"/>
                </a:solidFill>
              </a:rPr>
              <a:t>passages</a:t>
            </a:r>
            <a:r>
              <a:rPr lang="en-US" dirty="0">
                <a:solidFill>
                  <a:schemeClr val="accent2"/>
                </a:solidFill>
              </a:rPr>
              <a:t> </a:t>
            </a:r>
            <a:r>
              <a:rPr lang="en-US" dirty="0"/>
              <a:t>to be appropriately complex </a:t>
            </a:r>
          </a:p>
          <a:p>
            <a:r>
              <a:rPr lang="en-US" dirty="0"/>
              <a:t>all </a:t>
            </a:r>
            <a:r>
              <a:rPr lang="en-US" b="1" dirty="0">
                <a:solidFill>
                  <a:schemeClr val="accent2"/>
                </a:solidFill>
              </a:rPr>
              <a:t>items</a:t>
            </a:r>
            <a:r>
              <a:rPr lang="en-US" dirty="0">
                <a:solidFill>
                  <a:schemeClr val="accent2"/>
                </a:solidFill>
              </a:rPr>
              <a:t> </a:t>
            </a:r>
            <a:r>
              <a:rPr lang="en-US" dirty="0"/>
              <a:t>to be answered using textual evidence</a:t>
            </a:r>
          </a:p>
          <a:p>
            <a:pPr marL="0" indent="0">
              <a:buNone/>
            </a:pPr>
            <a:endParaRPr lang="en-US" dirty="0"/>
          </a:p>
          <a:p>
            <a:pPr marL="0" indent="0">
              <a:buNone/>
            </a:pPr>
            <a:r>
              <a:rPr lang="en-US" b="1" dirty="0"/>
              <a:t>Items should </a:t>
            </a:r>
            <a:r>
              <a:rPr lang="en-US" b="1" i="1" dirty="0">
                <a:solidFill>
                  <a:schemeClr val="tx1"/>
                </a:solidFill>
              </a:rPr>
              <a:t>never</a:t>
            </a:r>
            <a:r>
              <a:rPr lang="en-US" b="1" dirty="0">
                <a:solidFill>
                  <a:schemeClr val="tx1"/>
                </a:solidFill>
              </a:rPr>
              <a:t> </a:t>
            </a:r>
            <a:r>
              <a:rPr lang="en-US" b="1" dirty="0"/>
              <a:t>be aligned to Standard 1 only. Instead, items should be aligned to Standard 1 </a:t>
            </a:r>
            <a:r>
              <a:rPr lang="en-US" b="1" i="1" dirty="0">
                <a:solidFill>
                  <a:schemeClr val="tx1"/>
                </a:solidFill>
              </a:rPr>
              <a:t>and</a:t>
            </a:r>
            <a:r>
              <a:rPr lang="en-US" b="1" dirty="0">
                <a:solidFill>
                  <a:schemeClr val="tx1"/>
                </a:solidFill>
              </a:rPr>
              <a:t> </a:t>
            </a:r>
            <a:r>
              <a:rPr lang="en-US" b="1" dirty="0"/>
              <a:t>at least one other standard.</a:t>
            </a:r>
          </a:p>
        </p:txBody>
      </p:sp>
    </p:spTree>
    <p:extLst>
      <p:ext uri="{BB962C8B-B14F-4D97-AF65-F5344CB8AC3E}">
        <p14:creationId xmlns:p14="http://schemas.microsoft.com/office/powerpoint/2010/main" val="3118822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5900"/>
            <a:ext cx="8333232" cy="5803900"/>
          </a:xfrm>
        </p:spPr>
        <p:txBody>
          <a:bodyPr>
            <a:noAutofit/>
          </a:bodyPr>
          <a:lstStyle/>
          <a:p>
            <a:pPr marL="0" indent="0">
              <a:buNone/>
            </a:pPr>
            <a:r>
              <a:rPr lang="en-US" sz="1800" b="1" dirty="0"/>
              <a:t>Who is explaining the process of making cactus jam?</a:t>
            </a:r>
          </a:p>
          <a:p>
            <a:pPr>
              <a:buAutoNum type="alphaUcPeriod"/>
            </a:pPr>
            <a:r>
              <a:rPr lang="en-US" sz="1800" dirty="0"/>
              <a:t>A Tohono woman</a:t>
            </a:r>
          </a:p>
          <a:p>
            <a:pPr>
              <a:buAutoNum type="alphaUcPeriod"/>
            </a:pPr>
            <a:r>
              <a:rPr lang="en-US" sz="1800" dirty="0"/>
              <a:t>A Tohono man</a:t>
            </a:r>
          </a:p>
          <a:p>
            <a:pPr>
              <a:buAutoNum type="alphaUcPeriod"/>
            </a:pPr>
            <a:r>
              <a:rPr lang="en-US" sz="1800" dirty="0"/>
              <a:t>A Tohono child</a:t>
            </a:r>
          </a:p>
          <a:p>
            <a:pPr>
              <a:buAutoNum type="alphaUcPeriod"/>
            </a:pPr>
            <a:r>
              <a:rPr lang="en-US" sz="1800" dirty="0"/>
              <a:t>An author who is not part of the tribe</a:t>
            </a:r>
          </a:p>
        </p:txBody>
      </p:sp>
      <p:sp>
        <p:nvSpPr>
          <p:cNvPr id="4" name="TextBox 3"/>
          <p:cNvSpPr txBox="1"/>
          <p:nvPr/>
        </p:nvSpPr>
        <p:spPr>
          <a:xfrm>
            <a:off x="457200" y="6019800"/>
            <a:ext cx="82296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1202196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5900"/>
            <a:ext cx="8333232" cy="5803900"/>
          </a:xfrm>
        </p:spPr>
        <p:txBody>
          <a:bodyPr>
            <a:normAutofit fontScale="92500"/>
          </a:bodyPr>
          <a:lstStyle/>
          <a:p>
            <a:pPr marL="0" indent="0">
              <a:buNone/>
            </a:pPr>
            <a:r>
              <a:rPr lang="en-US" b="1" dirty="0"/>
              <a:t>Read this sentence from the article. </a:t>
            </a:r>
          </a:p>
          <a:p>
            <a:pPr marL="0" indent="0">
              <a:buNone/>
            </a:pPr>
            <a:endParaRPr lang="en-US" b="1" dirty="0"/>
          </a:p>
          <a:p>
            <a:pPr marL="0" indent="0">
              <a:buNone/>
            </a:pPr>
            <a:r>
              <a:rPr lang="en-US" dirty="0"/>
              <a:t>“One person’s trash could be another person’s treasure.” </a:t>
            </a:r>
          </a:p>
          <a:p>
            <a:pPr marL="0" indent="0">
              <a:buNone/>
            </a:pPr>
            <a:endParaRPr lang="en-US" dirty="0"/>
          </a:p>
          <a:p>
            <a:pPr marL="0" indent="0">
              <a:buNone/>
            </a:pPr>
            <a:r>
              <a:rPr lang="en-US" b="1" dirty="0">
                <a:solidFill>
                  <a:schemeClr val="tx1"/>
                </a:solidFill>
              </a:rPr>
              <a:t>What is an</a:t>
            </a:r>
            <a:r>
              <a:rPr lang="en-US" b="1" dirty="0"/>
              <a:t>other sentence from the article that shows this point of view?</a:t>
            </a:r>
          </a:p>
          <a:p>
            <a:pPr marL="457200" indent="-457200">
              <a:buAutoNum type="alphaUcPeriod"/>
            </a:pPr>
            <a:r>
              <a:rPr lang="en-US" dirty="0"/>
              <a:t>“It may sound a little silly, but archaeologists can find out a lot about people by looking through their trash.”</a:t>
            </a:r>
          </a:p>
          <a:p>
            <a:pPr marL="457200" indent="-457200">
              <a:buAutoNum type="alphaUcPeriod"/>
            </a:pPr>
            <a:r>
              <a:rPr lang="en-US" dirty="0"/>
              <a:t>“People throw away things because those things aren't important or because the people have too much of those things already.”</a:t>
            </a:r>
          </a:p>
          <a:p>
            <a:pPr marL="457200" indent="-457200">
              <a:buAutoNum type="alphaUcPeriod"/>
            </a:pPr>
            <a:r>
              <a:rPr lang="en-US" dirty="0"/>
              <a:t>“A people’s trash, especially if it was also trash to the invaders, might be left alone…” </a:t>
            </a:r>
          </a:p>
          <a:p>
            <a:pPr marL="457200" indent="-457200">
              <a:buAutoNum type="alphaUcPeriod"/>
            </a:pPr>
            <a:r>
              <a:rPr lang="en-US" dirty="0"/>
              <a:t>“Did they wear certain clothes?” </a:t>
            </a:r>
          </a:p>
        </p:txBody>
      </p:sp>
      <p:sp>
        <p:nvSpPr>
          <p:cNvPr id="4" name="TextBox 3"/>
          <p:cNvSpPr txBox="1"/>
          <p:nvPr/>
        </p:nvSpPr>
        <p:spPr>
          <a:xfrm>
            <a:off x="457200" y="6019800"/>
            <a:ext cx="8229600" cy="307777"/>
          </a:xfrm>
          <a:prstGeom prst="rect">
            <a:avLst/>
          </a:prstGeom>
          <a:noFill/>
        </p:spPr>
        <p:txBody>
          <a:bodyPr wrap="square" rtlCol="0">
            <a:spAutoFit/>
          </a:bodyPr>
          <a:lstStyle/>
          <a:p>
            <a:pPr lvl="0" algn="ctr"/>
            <a:r>
              <a:rPr lang="en-US" sz="1400" dirty="0"/>
              <a:t>Associated Text: “Basic Archaeology: What’s a Midden” by David White</a:t>
            </a:r>
          </a:p>
        </p:txBody>
      </p:sp>
    </p:spTree>
    <p:extLst>
      <p:ext uri="{BB962C8B-B14F-4D97-AF65-F5344CB8AC3E}">
        <p14:creationId xmlns:p14="http://schemas.microsoft.com/office/powerpoint/2010/main" val="1585437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CCSS.ELA-Literacy.RI.3.7</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Use information </a:t>
            </a:r>
            <a:r>
              <a:rPr lang="en-US" dirty="0"/>
              <a:t>gained from illustrations (e.g., maps, photographs) and the words in the text </a:t>
            </a:r>
            <a:r>
              <a:rPr lang="en-US" dirty="0">
                <a:solidFill>
                  <a:schemeClr val="accent2"/>
                </a:solidFill>
              </a:rPr>
              <a:t>to demonstrate understanding</a:t>
            </a:r>
            <a:r>
              <a:rPr lang="en-US" dirty="0">
                <a:solidFill>
                  <a:schemeClr val="tx1"/>
                </a:solidFill>
              </a:rPr>
              <a:t> </a:t>
            </a:r>
            <a:r>
              <a:rPr lang="en-US" dirty="0"/>
              <a:t>of the text (e.g., where, when, why and how key events occur). </a:t>
            </a:r>
          </a:p>
        </p:txBody>
      </p:sp>
    </p:spTree>
    <p:extLst>
      <p:ext uri="{BB962C8B-B14F-4D97-AF65-F5344CB8AC3E}">
        <p14:creationId xmlns:p14="http://schemas.microsoft.com/office/powerpoint/2010/main" val="2329993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57200"/>
            <a:ext cx="8242300" cy="2603790"/>
          </a:xfrm>
          <a:prstGeom prst="rect">
            <a:avLst/>
          </a:prstGeom>
        </p:spPr>
        <p:txBody>
          <a:bodyPr wrap="square">
            <a:spAutoFit/>
          </a:bodyPr>
          <a:lstStyle/>
          <a:p>
            <a:pPr marL="0" indent="0">
              <a:buNone/>
            </a:pPr>
            <a:r>
              <a:rPr lang="en-US" b="1" dirty="0"/>
              <a:t>Based on the first picture in “Cactus Jam,” what does the reader learn about the saguaro cactus?</a:t>
            </a:r>
          </a:p>
          <a:p>
            <a:pPr marL="457200" indent="-457200">
              <a:buAutoNum type="alphaUcPeriod"/>
            </a:pPr>
            <a:r>
              <a:rPr lang="en-US" dirty="0"/>
              <a:t>It grows in the desert.</a:t>
            </a:r>
          </a:p>
          <a:p>
            <a:pPr marL="457200" indent="-457200">
              <a:buAutoNum type="alphaUcPeriod"/>
            </a:pPr>
            <a:r>
              <a:rPr lang="en-US" dirty="0"/>
              <a:t>The fruit is red inside.</a:t>
            </a:r>
          </a:p>
          <a:p>
            <a:pPr marL="457200" indent="-457200">
              <a:buAutoNum type="alphaUcPeriod"/>
            </a:pPr>
            <a:r>
              <a:rPr lang="en-US" dirty="0"/>
              <a:t>It is tall.</a:t>
            </a:r>
          </a:p>
          <a:p>
            <a:pPr marL="457200" indent="-457200">
              <a:buAutoNum type="alphaUcPeriod"/>
            </a:pPr>
            <a:r>
              <a:rPr lang="en-US" dirty="0"/>
              <a:t>There are many fruit on each cactus.</a:t>
            </a:r>
          </a:p>
        </p:txBody>
      </p:sp>
      <p:sp>
        <p:nvSpPr>
          <p:cNvPr id="3" name="TextBox 2"/>
          <p:cNvSpPr txBox="1"/>
          <p:nvPr/>
        </p:nvSpPr>
        <p:spPr>
          <a:xfrm>
            <a:off x="457200" y="6019800"/>
            <a:ext cx="78867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4077494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643"/>
            <a:ext cx="8229600" cy="5524833"/>
          </a:xfrm>
        </p:spPr>
        <p:txBody>
          <a:bodyPr>
            <a:normAutofit/>
          </a:bodyPr>
          <a:lstStyle/>
          <a:p>
            <a:pPr marL="0" marR="0" indent="0">
              <a:lnSpc>
                <a:spcPct val="115000"/>
              </a:lnSpc>
              <a:spcBef>
                <a:spcPts val="0"/>
              </a:spcBef>
              <a:spcAft>
                <a:spcPts val="0"/>
              </a:spcAft>
              <a:buNone/>
              <a:tabLst>
                <a:tab pos="171450" algn="l"/>
                <a:tab pos="457200" algn="l"/>
              </a:tabLst>
            </a:pPr>
            <a:r>
              <a:rPr lang="en-US" b="1" dirty="0">
                <a:latin typeface="Lucida Sans" panose="020B0602030504020204" pitchFamily="34" charset="0"/>
                <a:ea typeface="Calibri" panose="020F0502020204030204" pitchFamily="34" charset="0"/>
                <a:cs typeface="Arial" panose="020B0604020202020204" pitchFamily="34" charset="0"/>
              </a:rPr>
              <a:t>What does the photograph of a saguaro fruit help the reader understand about making jam? </a:t>
            </a:r>
          </a:p>
          <a:p>
            <a:pPr marL="0" marR="0" indent="0">
              <a:lnSpc>
                <a:spcPct val="115000"/>
              </a:lnSpc>
              <a:spcBef>
                <a:spcPts val="0"/>
              </a:spcBef>
              <a:spcAft>
                <a:spcPts val="0"/>
              </a:spcAft>
              <a:buNone/>
              <a:tabLst>
                <a:tab pos="171450" algn="l"/>
                <a:tab pos="457200" algn="l"/>
              </a:tabLst>
            </a:pPr>
            <a:endParaRPr lang="en-US" b="1" dirty="0">
              <a:latin typeface="Lucida Sans" panose="020B0602030504020204" pitchFamily="34" charset="0"/>
              <a:ea typeface="Calibri" panose="020F0502020204030204" pitchFamily="34" charset="0"/>
              <a:cs typeface="Arial" panose="020B0604020202020204" pitchFamily="34" charset="0"/>
            </a:endParaRPr>
          </a:p>
          <a:p>
            <a:pPr lvl="0">
              <a:lnSpc>
                <a:spcPct val="115000"/>
              </a:lnSpc>
              <a:spcBef>
                <a:spcPts val="0"/>
              </a:spcBef>
              <a:buSzPct val="100000"/>
              <a:buFont typeface="Calibri" panose="020F0502020204030204" pitchFamily="34" charset="0"/>
              <a:buAutoNum type="alphaUcPeriod"/>
            </a:pPr>
            <a:r>
              <a:rPr lang="en-US" dirty="0">
                <a:latin typeface="Lucida Sans" panose="020B0602030504020204" pitchFamily="34" charset="0"/>
                <a:ea typeface="Calibri" panose="020F0502020204030204" pitchFamily="34" charset="0"/>
                <a:cs typeface="Times New Roman" panose="02020603050405020304" pitchFamily="18" charset="0"/>
              </a:rPr>
              <a:t>The photograph shows that jam made from these fruits will be naturally sweet in flavor. </a:t>
            </a:r>
          </a:p>
          <a:p>
            <a:pPr lvl="0">
              <a:lnSpc>
                <a:spcPct val="115000"/>
              </a:lnSpc>
              <a:spcBef>
                <a:spcPts val="0"/>
              </a:spcBef>
              <a:buSzPct val="100000"/>
              <a:buFont typeface="Calibri" panose="020F0502020204030204" pitchFamily="34" charset="0"/>
              <a:buAutoNum type="alphaUcPeriod"/>
            </a:pPr>
            <a:r>
              <a:rPr lang="en-US" dirty="0">
                <a:latin typeface="Lucida Sans" panose="020B0602030504020204" pitchFamily="34" charset="0"/>
                <a:ea typeface="Calibri" panose="020F0502020204030204" pitchFamily="34" charset="0"/>
                <a:cs typeface="Times New Roman" panose="02020603050405020304" pitchFamily="18" charset="0"/>
              </a:rPr>
              <a:t>The photograph shows that the size of the fruits makes gathering them fun to do. </a:t>
            </a:r>
          </a:p>
          <a:p>
            <a:pPr lvl="0">
              <a:lnSpc>
                <a:spcPct val="115000"/>
              </a:lnSpc>
              <a:spcBef>
                <a:spcPts val="0"/>
              </a:spcBef>
              <a:buSzPct val="100000"/>
              <a:buFont typeface="Calibri" panose="020F0502020204030204" pitchFamily="34" charset="0"/>
              <a:buAutoNum type="alphaUcPeriod"/>
            </a:pPr>
            <a:r>
              <a:rPr lang="en-US" dirty="0">
                <a:latin typeface="Lucida Sans" panose="020B0602030504020204" pitchFamily="34" charset="0"/>
                <a:ea typeface="Calibri" panose="020F0502020204030204" pitchFamily="34" charset="0"/>
                <a:cs typeface="Times New Roman" panose="02020603050405020304" pitchFamily="18" charset="0"/>
              </a:rPr>
              <a:t>The photograph shows that gathering fruits is difficult because the fruits are stuck tightly to the plant.</a:t>
            </a:r>
          </a:p>
          <a:p>
            <a:pPr lvl="0">
              <a:lnSpc>
                <a:spcPct val="115000"/>
              </a:lnSpc>
              <a:spcBef>
                <a:spcPts val="0"/>
              </a:spcBef>
              <a:buSzPct val="100000"/>
              <a:buFont typeface="Calibri" panose="020F0502020204030204" pitchFamily="34" charset="0"/>
              <a:buAutoNum type="alphaUcPeriod"/>
            </a:pPr>
            <a:r>
              <a:rPr lang="en-US" dirty="0">
                <a:latin typeface="Lucida Sans" panose="020B0602030504020204" pitchFamily="34" charset="0"/>
                <a:ea typeface="Calibri" panose="020F0502020204030204" pitchFamily="34" charset="0"/>
                <a:cs typeface="Times New Roman" panose="02020603050405020304" pitchFamily="18" charset="0"/>
              </a:rPr>
              <a:t>The photograph shows that the fruits must be scraped out because they have cactus spines on them. </a:t>
            </a:r>
            <a:endParaRPr lang="en-US" i="1" dirty="0"/>
          </a:p>
        </p:txBody>
      </p:sp>
      <p:sp>
        <p:nvSpPr>
          <p:cNvPr id="4" name="TextBox 3"/>
          <p:cNvSpPr txBox="1"/>
          <p:nvPr/>
        </p:nvSpPr>
        <p:spPr>
          <a:xfrm>
            <a:off x="457200" y="6019800"/>
            <a:ext cx="78867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2231283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CCSS.ELA-Literacy.RI.3.8</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Describe </a:t>
            </a:r>
            <a:r>
              <a:rPr lang="en-US" dirty="0"/>
              <a:t>the logical connection between particular sentences and paragraphs in a text (e.g., comparison, cause/effect, first/second/third in a sequence). </a:t>
            </a:r>
          </a:p>
        </p:txBody>
      </p:sp>
    </p:spTree>
    <p:extLst>
      <p:ext uri="{BB962C8B-B14F-4D97-AF65-F5344CB8AC3E}">
        <p14:creationId xmlns:p14="http://schemas.microsoft.com/office/powerpoint/2010/main" val="1857100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42901"/>
            <a:ext cx="8229600" cy="3486150"/>
          </a:xfrm>
        </p:spPr>
        <p:txBody>
          <a:bodyPr>
            <a:normAutofit/>
          </a:bodyPr>
          <a:lstStyle/>
          <a:p>
            <a:pPr marL="0" indent="0">
              <a:buNone/>
            </a:pPr>
            <a:r>
              <a:rPr lang="en-US" b="1" dirty="0"/>
              <a:t>Which word from the text shows that there is an important order to the steps in making cactus jam?</a:t>
            </a:r>
            <a:endParaRPr lang="en-US" dirty="0"/>
          </a:p>
          <a:p>
            <a:pPr marL="457200" indent="-457200">
              <a:buAutoNum type="alphaUcPeriod"/>
            </a:pPr>
            <a:r>
              <a:rPr lang="en-US" dirty="0"/>
              <a:t>“Once”</a:t>
            </a:r>
          </a:p>
          <a:p>
            <a:pPr marL="457200" indent="-457200">
              <a:buAutoNum type="alphaUcPeriod"/>
            </a:pPr>
            <a:r>
              <a:rPr lang="en-US" dirty="0"/>
              <a:t>“July”</a:t>
            </a:r>
          </a:p>
          <a:p>
            <a:pPr marL="457200" indent="-457200">
              <a:buAutoNum type="alphaUcPeriod"/>
            </a:pPr>
            <a:r>
              <a:rPr lang="en-US" dirty="0"/>
              <a:t>“While”</a:t>
            </a:r>
          </a:p>
          <a:p>
            <a:pPr marL="457200" indent="-457200">
              <a:buAutoNum type="alphaUcPeriod"/>
            </a:pPr>
            <a:r>
              <a:rPr lang="en-US" dirty="0"/>
              <a:t>“Then”</a:t>
            </a:r>
          </a:p>
        </p:txBody>
      </p:sp>
      <p:sp>
        <p:nvSpPr>
          <p:cNvPr id="3" name="TextBox 2"/>
          <p:cNvSpPr txBox="1"/>
          <p:nvPr/>
        </p:nvSpPr>
        <p:spPr>
          <a:xfrm>
            <a:off x="457200" y="6019800"/>
            <a:ext cx="78867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1345174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942"/>
            <a:ext cx="8229600" cy="5718857"/>
          </a:xfrm>
        </p:spPr>
        <p:txBody>
          <a:bodyPr>
            <a:normAutofit fontScale="47500" lnSpcReduction="20000"/>
          </a:bodyPr>
          <a:lstStyle/>
          <a:p>
            <a:pPr marL="0" indent="0">
              <a:buNone/>
            </a:pPr>
            <a:r>
              <a:rPr lang="en-US" sz="3800" b="1" dirty="0"/>
              <a:t>This question has two parts. First answer Part A and then answer Part B. </a:t>
            </a:r>
            <a:endParaRPr lang="en-US" sz="3800" dirty="0"/>
          </a:p>
          <a:p>
            <a:pPr marL="0" indent="0">
              <a:buNone/>
            </a:pPr>
            <a:endParaRPr lang="en-US" sz="3800" b="1" dirty="0"/>
          </a:p>
          <a:p>
            <a:pPr marL="0" indent="0">
              <a:buNone/>
            </a:pPr>
            <a:r>
              <a:rPr lang="en-US" sz="3800" b="1" dirty="0"/>
              <a:t>Part A: Why do the “young women use long poles to knock the fruit down”?  </a:t>
            </a:r>
          </a:p>
          <a:p>
            <a:pPr marL="0" indent="0">
              <a:buNone/>
            </a:pPr>
            <a:r>
              <a:rPr lang="en-US" sz="3800" b="1" dirty="0"/>
              <a:t> </a:t>
            </a:r>
            <a:endParaRPr lang="en-US" sz="3800" dirty="0"/>
          </a:p>
          <a:p>
            <a:pPr marL="0" lvl="0" indent="0">
              <a:buNone/>
            </a:pPr>
            <a:r>
              <a:rPr lang="en-US" sz="3800" dirty="0"/>
              <a:t>A. to avoid getting too near the tall cactus plants</a:t>
            </a:r>
          </a:p>
          <a:p>
            <a:pPr marL="0" lvl="0" indent="0">
              <a:buNone/>
            </a:pPr>
            <a:r>
              <a:rPr lang="en-US" sz="3800" dirty="0"/>
              <a:t>B. to be able to reach the fruit high in the air</a:t>
            </a:r>
          </a:p>
          <a:p>
            <a:pPr marL="0" lvl="0" indent="0">
              <a:buNone/>
            </a:pPr>
            <a:r>
              <a:rPr lang="en-US" sz="3800" dirty="0"/>
              <a:t>C. to keep the children safe as they receive the fruit</a:t>
            </a:r>
          </a:p>
          <a:p>
            <a:pPr marL="0" lvl="0" indent="0">
              <a:buNone/>
            </a:pPr>
            <a:r>
              <a:rPr lang="en-US" sz="3800" dirty="0"/>
              <a:t>D. to stay out of the way of the fruit when it drops down</a:t>
            </a:r>
          </a:p>
          <a:p>
            <a:pPr marL="0" indent="0">
              <a:buNone/>
            </a:pPr>
            <a:r>
              <a:rPr lang="en-US" sz="3800" dirty="0"/>
              <a:t> </a:t>
            </a:r>
          </a:p>
          <a:p>
            <a:pPr marL="0" indent="0">
              <a:buNone/>
            </a:pPr>
            <a:r>
              <a:rPr lang="en-US" sz="3800" b="1" dirty="0"/>
              <a:t>Part B: Which sentence from the passage tells the </a:t>
            </a:r>
            <a:r>
              <a:rPr lang="en-US" sz="3800" b="1" u="sng" dirty="0"/>
              <a:t>best</a:t>
            </a:r>
            <a:r>
              <a:rPr lang="en-US" sz="3800" b="1" dirty="0"/>
              <a:t> reason for the correct answer in Part A? </a:t>
            </a:r>
          </a:p>
          <a:p>
            <a:pPr marL="0" indent="0">
              <a:buNone/>
            </a:pPr>
            <a:r>
              <a:rPr lang="en-US" sz="3800" b="1" dirty="0"/>
              <a:t> </a:t>
            </a:r>
          </a:p>
          <a:p>
            <a:pPr marL="0" lvl="0" indent="0">
              <a:buNone/>
            </a:pPr>
            <a:r>
              <a:rPr lang="en-US" sz="3800" dirty="0"/>
              <a:t>A. “The Tohono O’odham live in the Arizona desert, where the giant saguaro cactus grows.”</a:t>
            </a:r>
          </a:p>
          <a:p>
            <a:pPr marL="0" lvl="0" indent="0">
              <a:buNone/>
            </a:pPr>
            <a:r>
              <a:rPr lang="en-US" sz="3800" dirty="0"/>
              <a:t>B. “Everyone gets ready to help make the jam.” </a:t>
            </a:r>
          </a:p>
          <a:p>
            <a:pPr marL="0" lvl="0" indent="0">
              <a:buNone/>
            </a:pPr>
            <a:r>
              <a:rPr lang="en-US" sz="3800" dirty="0"/>
              <a:t>C. “A saguaro can be up to sixty feet tall, and its fruit grows at the top    of the cactus and at the ends of its big arms.”</a:t>
            </a:r>
          </a:p>
          <a:p>
            <a:pPr marL="0" lvl="0" indent="0">
              <a:buNone/>
            </a:pPr>
            <a:r>
              <a:rPr lang="en-US" sz="3800" dirty="0"/>
              <a:t>D. “Children try to catch the fruit in baskets as it falls.”  </a:t>
            </a:r>
          </a:p>
        </p:txBody>
      </p:sp>
      <p:sp>
        <p:nvSpPr>
          <p:cNvPr id="4" name="TextBox 3"/>
          <p:cNvSpPr txBox="1"/>
          <p:nvPr/>
        </p:nvSpPr>
        <p:spPr>
          <a:xfrm>
            <a:off x="457200" y="6019800"/>
            <a:ext cx="7886700" cy="307777"/>
          </a:xfrm>
          <a:prstGeom prst="rect">
            <a:avLst/>
          </a:prstGeom>
          <a:noFill/>
        </p:spPr>
        <p:txBody>
          <a:bodyPr wrap="square" rtlCol="0">
            <a:spAutoFit/>
          </a:bodyPr>
          <a:lstStyle/>
          <a:p>
            <a:pPr lvl="0" algn="ctr"/>
            <a:r>
              <a:rPr lang="en-US" sz="1400" dirty="0"/>
              <a:t>Associated Text: “Cactus Jam” by Ruth J. Luhrs</a:t>
            </a:r>
          </a:p>
        </p:txBody>
      </p:sp>
    </p:spTree>
    <p:extLst>
      <p:ext uri="{BB962C8B-B14F-4D97-AF65-F5344CB8AC3E}">
        <p14:creationId xmlns:p14="http://schemas.microsoft.com/office/powerpoint/2010/main" val="3338618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CCSS.ELA-Literacy.RI.3.9</a:t>
            </a:r>
          </a:p>
        </p:txBody>
      </p:sp>
      <p:sp>
        <p:nvSpPr>
          <p:cNvPr id="6" name="Content Placeholder 5"/>
          <p:cNvSpPr>
            <a:spLocks noGrp="1"/>
          </p:cNvSpPr>
          <p:nvPr>
            <p:ph idx="1"/>
          </p:nvPr>
        </p:nvSpPr>
        <p:spPr/>
        <p:txBody>
          <a:bodyPr>
            <a:normAutofit/>
          </a:bodyPr>
          <a:lstStyle/>
          <a:p>
            <a:pPr marL="0" indent="0">
              <a:buNone/>
            </a:pPr>
            <a:r>
              <a:rPr lang="en-US" dirty="0">
                <a:solidFill>
                  <a:schemeClr val="accent2"/>
                </a:solidFill>
              </a:rPr>
              <a:t>Compare </a:t>
            </a:r>
            <a:r>
              <a:rPr lang="en-US" dirty="0">
                <a:solidFill>
                  <a:schemeClr val="tx1"/>
                </a:solidFill>
              </a:rPr>
              <a:t>and</a:t>
            </a:r>
            <a:r>
              <a:rPr lang="en-US" dirty="0">
                <a:solidFill>
                  <a:schemeClr val="accent2"/>
                </a:solidFill>
              </a:rPr>
              <a:t> contrast </a:t>
            </a:r>
            <a:r>
              <a:rPr lang="en-US" dirty="0"/>
              <a:t>the most important points and key details presented in two texts on the same topic. </a:t>
            </a:r>
          </a:p>
        </p:txBody>
      </p:sp>
    </p:spTree>
    <p:extLst>
      <p:ext uri="{BB962C8B-B14F-4D97-AF65-F5344CB8AC3E}">
        <p14:creationId xmlns:p14="http://schemas.microsoft.com/office/powerpoint/2010/main" val="3218511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850" y="431581"/>
            <a:ext cx="8229600" cy="3264119"/>
          </a:xfrm>
        </p:spPr>
        <p:txBody>
          <a:bodyPr/>
          <a:lstStyle/>
          <a:p>
            <a:pPr marL="0" indent="0">
              <a:buNone/>
            </a:pPr>
            <a:r>
              <a:rPr lang="en-US" b="1" dirty="0"/>
              <a:t>What question is answered by Article 2 that is </a:t>
            </a:r>
            <a:r>
              <a:rPr lang="en-US" b="1" u="sng" dirty="0"/>
              <a:t>not</a:t>
            </a:r>
            <a:r>
              <a:rPr lang="en-US" b="1" dirty="0"/>
              <a:t> addressed in Article 1?</a:t>
            </a:r>
            <a:endParaRPr lang="en-US" dirty="0"/>
          </a:p>
          <a:p>
            <a:pPr marL="457200" indent="-457200">
              <a:buAutoNum type="alphaUcPeriod"/>
            </a:pPr>
            <a:r>
              <a:rPr lang="en-US" dirty="0"/>
              <a:t>What is the definition of a midden?</a:t>
            </a:r>
          </a:p>
          <a:p>
            <a:pPr marL="457200" indent="-457200">
              <a:buAutoNum type="alphaUcPeriod"/>
            </a:pPr>
            <a:r>
              <a:rPr lang="en-US" dirty="0"/>
              <a:t>What tools do archaeologist use?</a:t>
            </a:r>
          </a:p>
          <a:p>
            <a:pPr marL="457200" indent="-457200">
              <a:buAutoNum type="alphaUcPeriod"/>
            </a:pPr>
            <a:r>
              <a:rPr lang="en-US" dirty="0"/>
              <a:t>Why do archaeologists dig?</a:t>
            </a:r>
          </a:p>
          <a:p>
            <a:pPr marL="457200" indent="-457200">
              <a:buAutoNum type="alphaUcPeriod"/>
            </a:pPr>
            <a:r>
              <a:rPr lang="en-US" dirty="0"/>
              <a:t>What types of things might be found in a midden?</a:t>
            </a:r>
          </a:p>
          <a:p>
            <a:endParaRPr lang="en-US" dirty="0"/>
          </a:p>
        </p:txBody>
      </p:sp>
      <p:sp>
        <p:nvSpPr>
          <p:cNvPr id="2" name="Rectangle 1"/>
          <p:cNvSpPr/>
          <p:nvPr/>
        </p:nvSpPr>
        <p:spPr>
          <a:xfrm>
            <a:off x="457200" y="6011207"/>
            <a:ext cx="8432800" cy="307777"/>
          </a:xfrm>
          <a:prstGeom prst="rect">
            <a:avLst/>
          </a:prstGeom>
        </p:spPr>
        <p:txBody>
          <a:bodyPr wrap="square">
            <a:spAutoFit/>
          </a:bodyPr>
          <a:lstStyle/>
          <a:p>
            <a:pPr algn="ctr"/>
            <a:r>
              <a:rPr lang="en-US" sz="1400" dirty="0"/>
              <a:t>Associated Texts: </a:t>
            </a:r>
            <a:r>
              <a:rPr lang="en-US" sz="1400" i="1" dirty="0"/>
              <a:t>Basic Archaeology:  “What’s a Dig?” and “What’s a Midden?”</a:t>
            </a:r>
            <a:r>
              <a:rPr lang="en-US" sz="1400" dirty="0"/>
              <a:t> from socialstudiesforkids.com </a:t>
            </a:r>
          </a:p>
        </p:txBody>
      </p:sp>
    </p:spTree>
    <p:extLst>
      <p:ext uri="{BB962C8B-B14F-4D97-AF65-F5344CB8AC3E}">
        <p14:creationId xmlns:p14="http://schemas.microsoft.com/office/powerpoint/2010/main" val="4366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CCSS.ELA-Literacy.RL.3.2</a:t>
            </a:r>
          </a:p>
        </p:txBody>
      </p:sp>
      <p:sp>
        <p:nvSpPr>
          <p:cNvPr id="6" name="Content Placeholder 5"/>
          <p:cNvSpPr>
            <a:spLocks noGrp="1"/>
          </p:cNvSpPr>
          <p:nvPr>
            <p:ph idx="1"/>
          </p:nvPr>
        </p:nvSpPr>
        <p:spPr/>
        <p:txBody>
          <a:bodyPr/>
          <a:lstStyle/>
          <a:p>
            <a:pPr marL="0" indent="0">
              <a:buNone/>
            </a:pPr>
            <a:r>
              <a:rPr lang="en-US" dirty="0">
                <a:solidFill>
                  <a:schemeClr val="accent2"/>
                </a:solidFill>
              </a:rPr>
              <a:t>Recount </a:t>
            </a:r>
            <a:r>
              <a:rPr lang="en-US" dirty="0"/>
              <a:t>stories, including fables, folktales, and myths from diverse cultures; </a:t>
            </a:r>
            <a:r>
              <a:rPr lang="en-US" dirty="0">
                <a:solidFill>
                  <a:schemeClr val="accent2"/>
                </a:solidFill>
              </a:rPr>
              <a:t>determine </a:t>
            </a:r>
            <a:r>
              <a:rPr lang="en-US" dirty="0"/>
              <a:t>the central message, lesson or moral and </a:t>
            </a:r>
            <a:r>
              <a:rPr lang="en-US" dirty="0">
                <a:solidFill>
                  <a:schemeClr val="accent2"/>
                </a:solidFill>
              </a:rPr>
              <a:t>explain </a:t>
            </a:r>
            <a:r>
              <a:rPr lang="en-US" dirty="0"/>
              <a:t>how it is conveyed through key details in the text. </a:t>
            </a:r>
            <a:br>
              <a:rPr lang="en-US" dirty="0"/>
            </a:br>
            <a:endParaRPr lang="en-US" dirty="0"/>
          </a:p>
        </p:txBody>
      </p:sp>
    </p:spTree>
    <p:extLst>
      <p:ext uri="{BB962C8B-B14F-4D97-AF65-F5344CB8AC3E}">
        <p14:creationId xmlns:p14="http://schemas.microsoft.com/office/powerpoint/2010/main" val="3430578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811"/>
            <a:ext cx="8229600" cy="5825221"/>
          </a:xfrm>
        </p:spPr>
        <p:txBody>
          <a:bodyPr>
            <a:normAutofit lnSpcReduction="10000"/>
          </a:bodyPr>
          <a:lstStyle/>
          <a:p>
            <a:pPr marL="0" indent="0">
              <a:buNone/>
            </a:pPr>
            <a:r>
              <a:rPr lang="en-US" b="1" dirty="0"/>
              <a:t>How does the discussion of trash in Article 1 compare to the discussion of trash in Article 2?</a:t>
            </a:r>
          </a:p>
          <a:p>
            <a:pPr marL="457200" indent="-457200">
              <a:buAutoNum type="alphaUcPeriod"/>
            </a:pPr>
            <a:r>
              <a:rPr lang="en-US" dirty="0"/>
              <a:t>Article 1 explains how wasteful people have always been. Article 2 offers proof of the kinds of things people waste.</a:t>
            </a:r>
          </a:p>
          <a:p>
            <a:pPr marL="457200" indent="-457200">
              <a:buAutoNum type="alphaUcPeriod"/>
            </a:pPr>
            <a:r>
              <a:rPr lang="en-US" dirty="0"/>
              <a:t>Article 1 describes how much trash has been left behind from the past. Article 2 describes how archaeologists clean up the old trash.</a:t>
            </a:r>
          </a:p>
          <a:p>
            <a:pPr marL="457200" indent="-457200">
              <a:buAutoNum type="alphaUcPeriod"/>
            </a:pPr>
            <a:r>
              <a:rPr lang="en-US" dirty="0"/>
              <a:t>Article 1 describes how trash from the past becomes buried over the years. Article 2 gives more detailed information on how that trash is useful to archaeologists.</a:t>
            </a:r>
          </a:p>
          <a:p>
            <a:pPr marL="457200" indent="-457200">
              <a:buAutoNum type="alphaUcPeriod"/>
            </a:pPr>
            <a:r>
              <a:rPr lang="en-US" dirty="0"/>
              <a:t>Article 1 describes the things that might have been important to people of the past. Article 2 describes how those things are discovered. </a:t>
            </a:r>
          </a:p>
        </p:txBody>
      </p:sp>
      <p:sp>
        <p:nvSpPr>
          <p:cNvPr id="2" name="Rectangle 1"/>
          <p:cNvSpPr/>
          <p:nvPr/>
        </p:nvSpPr>
        <p:spPr>
          <a:xfrm>
            <a:off x="457200" y="5937032"/>
            <a:ext cx="8229600" cy="307777"/>
          </a:xfrm>
          <a:prstGeom prst="rect">
            <a:avLst/>
          </a:prstGeom>
        </p:spPr>
        <p:txBody>
          <a:bodyPr wrap="square">
            <a:spAutoFit/>
          </a:bodyPr>
          <a:lstStyle/>
          <a:p>
            <a:pPr algn="ctr"/>
            <a:r>
              <a:rPr lang="en-US" sz="1400" dirty="0"/>
              <a:t>Associated Texts: </a:t>
            </a:r>
            <a:r>
              <a:rPr lang="en-US" sz="1400" i="1" dirty="0"/>
              <a:t>Basic Archaeology:  “What’s a Dig?” and “What’s a Midden?”</a:t>
            </a:r>
            <a:r>
              <a:rPr lang="en-US" sz="1400" dirty="0"/>
              <a:t> from socialstudiesforkids.com</a:t>
            </a:r>
            <a:endParaRPr lang="en-US" dirty="0"/>
          </a:p>
        </p:txBody>
      </p:sp>
    </p:spTree>
    <p:extLst>
      <p:ext uri="{BB962C8B-B14F-4D97-AF65-F5344CB8AC3E}">
        <p14:creationId xmlns:p14="http://schemas.microsoft.com/office/powerpoint/2010/main" val="3727650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Information Standards</a:t>
            </a:r>
          </a:p>
        </p:txBody>
      </p:sp>
      <p:sp>
        <p:nvSpPr>
          <p:cNvPr id="3" name="Content Placeholder 2"/>
          <p:cNvSpPr>
            <a:spLocks noGrp="1"/>
          </p:cNvSpPr>
          <p:nvPr>
            <p:ph idx="1"/>
          </p:nvPr>
        </p:nvSpPr>
        <p:spPr/>
        <p:txBody>
          <a:bodyPr>
            <a:normAutofit fontScale="92500"/>
          </a:bodyPr>
          <a:lstStyle/>
          <a:p>
            <a:pPr marL="0" indent="0">
              <a:buNone/>
            </a:pPr>
            <a:r>
              <a:rPr lang="en-US" i="1" dirty="0"/>
              <a:t>Questions are </a:t>
            </a:r>
          </a:p>
          <a:p>
            <a:pPr lvl="1"/>
            <a:r>
              <a:rPr lang="en-US" sz="2400" dirty="0"/>
              <a:t>based on texts that are </a:t>
            </a:r>
            <a:r>
              <a:rPr lang="en-US" sz="2400" dirty="0">
                <a:solidFill>
                  <a:schemeClr val="tx1"/>
                </a:solidFill>
              </a:rPr>
              <a:t>of </a:t>
            </a:r>
            <a:r>
              <a:rPr lang="en-US" sz="2400" b="1" dirty="0">
                <a:solidFill>
                  <a:schemeClr val="accent2"/>
                </a:solidFill>
              </a:rPr>
              <a:t>appropriate</a:t>
            </a:r>
            <a:r>
              <a:rPr lang="en-US" sz="2400" dirty="0">
                <a:solidFill>
                  <a:schemeClr val="accent2"/>
                </a:solidFill>
              </a:rPr>
              <a:t> </a:t>
            </a:r>
            <a:r>
              <a:rPr lang="en-US" sz="2400" b="1" dirty="0">
                <a:solidFill>
                  <a:schemeClr val="accent2"/>
                </a:solidFill>
              </a:rPr>
              <a:t>complexity</a:t>
            </a:r>
            <a:r>
              <a:rPr lang="en-US" sz="2400" dirty="0">
                <a:solidFill>
                  <a:schemeClr val="tx1"/>
                </a:solidFill>
              </a:rPr>
              <a:t>. They are worthy of students’ attention. (Standard 10)</a:t>
            </a:r>
          </a:p>
          <a:p>
            <a:pPr marL="0" indent="0">
              <a:buNone/>
            </a:pPr>
            <a:endParaRPr lang="en-US" dirty="0">
              <a:solidFill>
                <a:schemeClr val="tx1"/>
              </a:solidFill>
            </a:endParaRPr>
          </a:p>
          <a:p>
            <a:pPr marL="0" indent="0">
              <a:buNone/>
            </a:pPr>
            <a:r>
              <a:rPr lang="en-US" i="1" dirty="0">
                <a:solidFill>
                  <a:schemeClr val="tx1"/>
                </a:solidFill>
              </a:rPr>
              <a:t>Questions require</a:t>
            </a:r>
          </a:p>
          <a:p>
            <a:pPr lvl="1"/>
            <a:r>
              <a:rPr lang="en-US" sz="2400" dirty="0">
                <a:solidFill>
                  <a:schemeClr val="tx1"/>
                </a:solidFill>
              </a:rPr>
              <a:t>students to </a:t>
            </a:r>
            <a:r>
              <a:rPr lang="en-US" sz="2400" b="1" dirty="0">
                <a:solidFill>
                  <a:schemeClr val="accent2"/>
                </a:solidFill>
              </a:rPr>
              <a:t>read</a:t>
            </a:r>
            <a:r>
              <a:rPr lang="en-US" sz="2400" dirty="0">
                <a:solidFill>
                  <a:schemeClr val="accent2"/>
                </a:solidFill>
              </a:rPr>
              <a:t> </a:t>
            </a:r>
            <a:r>
              <a:rPr lang="en-US" sz="2400" b="1" dirty="0">
                <a:solidFill>
                  <a:schemeClr val="accent2"/>
                </a:solidFill>
              </a:rPr>
              <a:t>closely</a:t>
            </a:r>
            <a:r>
              <a:rPr lang="en-US" sz="2400" dirty="0">
                <a:solidFill>
                  <a:schemeClr val="accent2"/>
                </a:solidFill>
              </a:rPr>
              <a:t> </a:t>
            </a:r>
            <a:r>
              <a:rPr lang="en-US" sz="2400" dirty="0">
                <a:solidFill>
                  <a:schemeClr val="tx1"/>
                </a:solidFill>
              </a:rPr>
              <a:t>and </a:t>
            </a:r>
            <a:r>
              <a:rPr lang="en-US" sz="2400" b="1" dirty="0">
                <a:solidFill>
                  <a:schemeClr val="accent2"/>
                </a:solidFill>
              </a:rPr>
              <a:t>think deeply </a:t>
            </a:r>
            <a:r>
              <a:rPr lang="en-US" sz="2400" dirty="0">
                <a:solidFill>
                  <a:schemeClr val="tx1"/>
                </a:solidFill>
              </a:rPr>
              <a:t>about </a:t>
            </a:r>
            <a:r>
              <a:rPr lang="en-US" sz="2400" b="1" dirty="0">
                <a:solidFill>
                  <a:schemeClr val="accent2"/>
                </a:solidFill>
              </a:rPr>
              <a:t>key</a:t>
            </a:r>
            <a:r>
              <a:rPr lang="en-US" sz="2400" dirty="0">
                <a:solidFill>
                  <a:schemeClr val="accent2"/>
                </a:solidFill>
              </a:rPr>
              <a:t> </a:t>
            </a:r>
            <a:r>
              <a:rPr lang="en-US" sz="2400" b="1" dirty="0">
                <a:solidFill>
                  <a:schemeClr val="accent2"/>
                </a:solidFill>
              </a:rPr>
              <a:t>ideas</a:t>
            </a:r>
            <a:r>
              <a:rPr lang="en-US" sz="2400" dirty="0">
                <a:solidFill>
                  <a:schemeClr val="accent2"/>
                </a:solidFill>
              </a:rPr>
              <a:t> </a:t>
            </a:r>
            <a:r>
              <a:rPr lang="en-US" sz="2400" dirty="0">
                <a:solidFill>
                  <a:schemeClr val="tx1"/>
                </a:solidFill>
              </a:rPr>
              <a:t>and </a:t>
            </a:r>
            <a:r>
              <a:rPr lang="en-US" sz="2400" b="1" dirty="0">
                <a:solidFill>
                  <a:schemeClr val="accent2"/>
                </a:solidFill>
              </a:rPr>
              <a:t>specifics</a:t>
            </a:r>
            <a:r>
              <a:rPr lang="en-US" sz="2400" dirty="0">
                <a:solidFill>
                  <a:schemeClr val="tx1"/>
                </a:solidFill>
              </a:rPr>
              <a:t> of the texts. They are questions worth answering.</a:t>
            </a:r>
          </a:p>
          <a:p>
            <a:pPr lvl="1"/>
            <a:r>
              <a:rPr lang="en-US" sz="2400" dirty="0">
                <a:solidFill>
                  <a:schemeClr val="tx1"/>
                </a:solidFill>
              </a:rPr>
              <a:t>students to use </a:t>
            </a:r>
            <a:r>
              <a:rPr lang="en-US" sz="2400" b="1" dirty="0">
                <a:solidFill>
                  <a:schemeClr val="accent2"/>
                </a:solidFill>
              </a:rPr>
              <a:t>textual evidence </a:t>
            </a:r>
            <a:r>
              <a:rPr lang="en-US" sz="2400" dirty="0">
                <a:solidFill>
                  <a:schemeClr val="tx1"/>
                </a:solidFill>
              </a:rPr>
              <a:t>to help </a:t>
            </a:r>
            <a:r>
              <a:rPr lang="en-US" sz="2400" dirty="0"/>
              <a:t>them formulate their responses. They help prepare students for the demands of careers and college. (Standard 1)</a:t>
            </a:r>
          </a:p>
          <a:p>
            <a:endParaRPr lang="en-US" dirty="0"/>
          </a:p>
        </p:txBody>
      </p:sp>
    </p:spTree>
    <p:extLst>
      <p:ext uri="{BB962C8B-B14F-4D97-AF65-F5344CB8AC3E}">
        <p14:creationId xmlns:p14="http://schemas.microsoft.com/office/powerpoint/2010/main" val="10633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229596" y="2586938"/>
            <a:ext cx="2845258" cy="1449819"/>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Lucida Sans"/>
              <a:cs typeface="Lucida Sans"/>
            </a:endParaRPr>
          </a:p>
        </p:txBody>
      </p:sp>
      <p:sp>
        <p:nvSpPr>
          <p:cNvPr id="24" name="Title 7"/>
          <p:cNvSpPr txBox="1">
            <a:spLocks/>
          </p:cNvSpPr>
          <p:nvPr/>
        </p:nvSpPr>
        <p:spPr>
          <a:xfrm>
            <a:off x="1229596" y="3071770"/>
            <a:ext cx="2845258" cy="1449819"/>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Lucida Sans"/>
              <a:cs typeface="Lucida Sans"/>
            </a:endParaRPr>
          </a:p>
        </p:txBody>
      </p:sp>
      <p:sp>
        <p:nvSpPr>
          <p:cNvPr id="2" name="Title 1"/>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100630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3511549"/>
          </a:xfrm>
        </p:spPr>
        <p:txBody>
          <a:bodyPr>
            <a:normAutofit/>
          </a:bodyPr>
          <a:lstStyle/>
          <a:p>
            <a:pPr marL="0" indent="0">
              <a:buNone/>
            </a:pPr>
            <a:r>
              <a:rPr lang="en-US" b="1" dirty="0"/>
              <a:t>What is this story </a:t>
            </a:r>
            <a:r>
              <a:rPr lang="en-US" b="1" u="sng" dirty="0"/>
              <a:t>mostly</a:t>
            </a:r>
            <a:r>
              <a:rPr lang="en-US" b="1" dirty="0"/>
              <a:t> about?</a:t>
            </a:r>
          </a:p>
          <a:p>
            <a:pPr marL="457200" indent="-457200">
              <a:buAutoNum type="alphaUcPeriod"/>
            </a:pPr>
            <a:r>
              <a:rPr lang="en-US" dirty="0"/>
              <a:t>A new friendship</a:t>
            </a:r>
          </a:p>
          <a:p>
            <a:pPr marL="457200" indent="-457200">
              <a:buAutoNum type="alphaUcPeriod"/>
            </a:pPr>
            <a:r>
              <a:rPr lang="en-US" dirty="0"/>
              <a:t>A friendly dog</a:t>
            </a:r>
          </a:p>
          <a:p>
            <a:pPr marL="457200" indent="-457200">
              <a:buAutoNum type="alphaUcPeriod"/>
            </a:pPr>
            <a:r>
              <a:rPr lang="en-US" dirty="0"/>
              <a:t>A frightening bear</a:t>
            </a:r>
          </a:p>
          <a:p>
            <a:pPr marL="457200" indent="-457200">
              <a:buAutoNum type="alphaUcPeriod"/>
            </a:pPr>
            <a:r>
              <a:rPr lang="en-US" dirty="0"/>
              <a:t>A small library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extBox 1"/>
          <p:cNvSpPr txBox="1"/>
          <p:nvPr/>
        </p:nvSpPr>
        <p:spPr>
          <a:xfrm>
            <a:off x="457200" y="6000750"/>
            <a:ext cx="8229600" cy="307777"/>
          </a:xfrm>
          <a:prstGeom prst="rect">
            <a:avLst/>
          </a:prstGeom>
          <a:noFill/>
        </p:spPr>
        <p:txBody>
          <a:bodyPr wrap="square" rtlCol="0">
            <a:spAutoFit/>
          </a:bodyPr>
          <a:lstStyle/>
          <a:p>
            <a:pPr algn="ctr"/>
            <a:r>
              <a:rPr lang="en-US" sz="1400" dirty="0"/>
              <a:t>Associated Text: </a:t>
            </a:r>
            <a:r>
              <a:rPr lang="en-US" sz="1400" i="1" dirty="0"/>
              <a:t>Because of Winn-Dixie </a:t>
            </a:r>
            <a:r>
              <a:rPr lang="en-US" sz="1400" dirty="0"/>
              <a:t>by Kate DiCamillo</a:t>
            </a:r>
          </a:p>
        </p:txBody>
      </p:sp>
    </p:spTree>
    <p:extLst>
      <p:ext uri="{BB962C8B-B14F-4D97-AF65-F5344CB8AC3E}">
        <p14:creationId xmlns:p14="http://schemas.microsoft.com/office/powerpoint/2010/main" val="268198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t>Drag and drop the events of the story into the correct order. </a:t>
            </a:r>
          </a:p>
        </p:txBody>
      </p:sp>
      <p:sp>
        <p:nvSpPr>
          <p:cNvPr id="3" name="Content Placeholder 2"/>
          <p:cNvSpPr>
            <a:spLocks noGrp="1"/>
          </p:cNvSpPr>
          <p:nvPr>
            <p:ph idx="1"/>
          </p:nvPr>
        </p:nvSpPr>
        <p:spPr>
          <a:xfrm>
            <a:off x="457200" y="1295401"/>
            <a:ext cx="8229600" cy="4095750"/>
          </a:xfrm>
        </p:spPr>
        <p:txBody>
          <a:bodyPr>
            <a:normAutofit fontScale="25000" lnSpcReduction="20000"/>
          </a:bodyPr>
          <a:lstStyle/>
          <a:p>
            <a:pPr>
              <a:lnSpc>
                <a:spcPct val="120000"/>
              </a:lnSpc>
            </a:pPr>
            <a:r>
              <a:rPr lang="en-US" sz="8800" dirty="0"/>
              <a:t>Miss Franny tells a story about a bad experience with a bear. </a:t>
            </a:r>
          </a:p>
          <a:p>
            <a:pPr marL="0" indent="0">
              <a:lnSpc>
                <a:spcPct val="120000"/>
              </a:lnSpc>
              <a:buNone/>
            </a:pPr>
            <a:endParaRPr lang="en-US" sz="8800" dirty="0"/>
          </a:p>
          <a:p>
            <a:pPr>
              <a:lnSpc>
                <a:spcPct val="120000"/>
              </a:lnSpc>
            </a:pPr>
            <a:r>
              <a:rPr lang="en-US" sz="8800" dirty="0"/>
              <a:t>Winn-Dixie and Miss Franny smile at each other. </a:t>
            </a:r>
          </a:p>
          <a:p>
            <a:pPr>
              <a:lnSpc>
                <a:spcPct val="120000"/>
              </a:lnSpc>
            </a:pPr>
            <a:endParaRPr lang="en-US" sz="8800" dirty="0"/>
          </a:p>
          <a:p>
            <a:pPr>
              <a:lnSpc>
                <a:spcPct val="120000"/>
              </a:lnSpc>
            </a:pPr>
            <a:r>
              <a:rPr lang="en-US" sz="8800" dirty="0"/>
              <a:t>Miss Franny allows Winn-Dixie to enter the library.</a:t>
            </a:r>
          </a:p>
          <a:p>
            <a:pPr marL="0" indent="0">
              <a:lnSpc>
                <a:spcPct val="120000"/>
              </a:lnSpc>
              <a:buNone/>
            </a:pPr>
            <a:endParaRPr lang="en-US" sz="8800" dirty="0"/>
          </a:p>
          <a:p>
            <a:pPr>
              <a:lnSpc>
                <a:spcPct val="120000"/>
              </a:lnSpc>
            </a:pPr>
            <a:r>
              <a:rPr lang="en-US" sz="8800" dirty="0"/>
              <a:t>Miss Franny sees Winn-Dixie standing at the library window and thinks he is a bear. </a:t>
            </a:r>
          </a:p>
          <a:p>
            <a:pPr>
              <a:lnSpc>
                <a:spcPct val="120000"/>
              </a:lnSpc>
            </a:pPr>
            <a:endParaRPr lang="en-US" sz="8800" dirty="0"/>
          </a:p>
          <a:p>
            <a:pPr>
              <a:lnSpc>
                <a:spcPct val="120000"/>
              </a:lnSpc>
            </a:pPr>
            <a:r>
              <a:rPr lang="en-US" sz="8800" dirty="0"/>
              <a:t>The main character decides she and Winn-Dixie should be friends with Miss Franny.</a:t>
            </a:r>
          </a:p>
          <a:p>
            <a:pPr marL="0" indent="0">
              <a:buNone/>
            </a:pPr>
            <a:endParaRPr lang="en-US" sz="3300" dirty="0"/>
          </a:p>
          <a:p>
            <a:pPr marL="0" indent="0">
              <a:buNone/>
            </a:pPr>
            <a:endParaRPr lang="en-US" sz="3300" dirty="0"/>
          </a:p>
          <a:p>
            <a:pPr marL="0" lvl="0" indent="0">
              <a:buNone/>
            </a:pPr>
            <a:endParaRPr lang="en-US" sz="1400" dirty="0"/>
          </a:p>
          <a:p>
            <a:pPr marL="0" lvl="0" indent="0">
              <a:buNone/>
            </a:pPr>
            <a:endParaRPr lang="en-US" sz="1400" dirty="0"/>
          </a:p>
          <a:p>
            <a:endParaRPr lang="en-US" dirty="0"/>
          </a:p>
        </p:txBody>
      </p:sp>
      <p:sp>
        <p:nvSpPr>
          <p:cNvPr id="4" name="TextBox 3"/>
          <p:cNvSpPr txBox="1"/>
          <p:nvPr/>
        </p:nvSpPr>
        <p:spPr>
          <a:xfrm>
            <a:off x="457200" y="6038851"/>
            <a:ext cx="8229600" cy="307777"/>
          </a:xfrm>
          <a:prstGeom prst="rect">
            <a:avLst/>
          </a:prstGeom>
          <a:noFill/>
        </p:spPr>
        <p:txBody>
          <a:bodyPr wrap="square" rtlCol="0">
            <a:spAutoFit/>
          </a:bodyPr>
          <a:lstStyle/>
          <a:p>
            <a:pPr lvl="0" algn="ctr"/>
            <a:r>
              <a:rPr lang="en-US" sz="1400" dirty="0"/>
              <a:t>Associated Text: </a:t>
            </a:r>
            <a:r>
              <a:rPr lang="en-US" sz="1400" i="1" dirty="0"/>
              <a:t>Because of Winn-Dixie </a:t>
            </a:r>
            <a:r>
              <a:rPr lang="en-US" sz="1400" dirty="0"/>
              <a:t>by Kate DiCamillo</a:t>
            </a:r>
          </a:p>
        </p:txBody>
      </p:sp>
    </p:spTree>
    <p:extLst>
      <p:ext uri="{BB962C8B-B14F-4D97-AF65-F5344CB8AC3E}">
        <p14:creationId xmlns:p14="http://schemas.microsoft.com/office/powerpoint/2010/main" val="205305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643" y="319126"/>
            <a:ext cx="8432157" cy="4729123"/>
          </a:xfrm>
        </p:spPr>
        <p:txBody>
          <a:bodyPr>
            <a:noAutofit/>
          </a:bodyPr>
          <a:lstStyle/>
          <a:p>
            <a:pPr marL="0" indent="0">
              <a:buNone/>
            </a:pPr>
            <a:r>
              <a:rPr lang="en-US" b="1" dirty="0"/>
              <a:t>Which sentence </a:t>
            </a:r>
            <a:r>
              <a:rPr lang="en-US" b="1" u="sng" dirty="0"/>
              <a:t>best</a:t>
            </a:r>
            <a:r>
              <a:rPr lang="en-US" b="1" dirty="0"/>
              <a:t> explains the central lesson of this passage?</a:t>
            </a:r>
            <a:endParaRPr lang="en-US" dirty="0"/>
          </a:p>
          <a:p>
            <a:pPr marL="514350" indent="-514350">
              <a:buFont typeface="+mj-lt"/>
              <a:buAutoNum type="alphaUcPeriod"/>
            </a:pPr>
            <a:r>
              <a:rPr lang="en-US" dirty="0"/>
              <a:t>“I am like my mama in that I like to be told stories.”</a:t>
            </a:r>
          </a:p>
          <a:p>
            <a:pPr marL="514350" indent="-514350">
              <a:buFont typeface="+mj-lt"/>
              <a:buAutoNum type="alphaUcPeriod"/>
            </a:pPr>
            <a:r>
              <a:rPr lang="en-US" dirty="0"/>
              <a:t>“He’s a dog who goes to church.”</a:t>
            </a:r>
          </a:p>
          <a:p>
            <a:pPr marL="514350" indent="-514350">
              <a:buFont typeface="+mj-lt"/>
              <a:buAutoNum type="alphaUcPeriod"/>
            </a:pPr>
            <a:r>
              <a:rPr lang="en-US" dirty="0"/>
              <a:t>“Let me get a chair and sit down so I can tell this story properly.”</a:t>
            </a:r>
          </a:p>
          <a:p>
            <a:pPr marL="514350" indent="-514350">
              <a:buFont typeface="+mj-lt"/>
              <a:buAutoNum type="alphaUcPeriod"/>
            </a:pPr>
            <a:r>
              <a:rPr lang="en-US" dirty="0"/>
              <a:t>“I mean you and me and Winn-Dixie, we could all be friends.”</a:t>
            </a:r>
          </a:p>
          <a:p>
            <a:pPr marL="0" lvl="0" indent="0">
              <a:buNone/>
            </a:pPr>
            <a:endParaRPr lang="en-US" sz="2800" dirty="0"/>
          </a:p>
          <a:p>
            <a:pPr marL="0" lvl="0" indent="0">
              <a:buNone/>
            </a:pPr>
            <a:endParaRPr lang="en-US" sz="2800" dirty="0"/>
          </a:p>
          <a:p>
            <a:pPr marL="0" lvl="0" indent="0">
              <a:buNone/>
            </a:pPr>
            <a:endParaRPr lang="en-US" sz="2800" dirty="0"/>
          </a:p>
          <a:p>
            <a:pPr marL="0" lvl="0" indent="0">
              <a:buNone/>
            </a:pPr>
            <a:endParaRPr lang="en-US" sz="2800" dirty="0"/>
          </a:p>
          <a:p>
            <a:pPr marL="0" lvl="0" indent="0">
              <a:buNone/>
            </a:pPr>
            <a:endParaRPr lang="en-US" sz="2800" dirty="0"/>
          </a:p>
          <a:p>
            <a:pPr marL="0" lvl="0" indent="0">
              <a:buNone/>
            </a:pPr>
            <a:endParaRPr lang="en-US" sz="2800" dirty="0"/>
          </a:p>
          <a:p>
            <a:pPr marL="0" lvl="0" indent="0">
              <a:buNone/>
            </a:pPr>
            <a:endParaRPr lang="en-US" sz="2800" dirty="0"/>
          </a:p>
          <a:p>
            <a:pPr marL="0" lvl="0" indent="0">
              <a:buNone/>
            </a:pPr>
            <a:endParaRPr lang="en-US" sz="2800" dirty="0"/>
          </a:p>
          <a:p>
            <a:pPr marL="0" lvl="0" indent="0">
              <a:buNone/>
            </a:pPr>
            <a:endParaRPr lang="en-US" sz="2800" dirty="0"/>
          </a:p>
          <a:p>
            <a:pPr marL="0" lvl="0" indent="0">
              <a:buNone/>
            </a:pPr>
            <a:endParaRPr lang="en-US" sz="2800" dirty="0"/>
          </a:p>
          <a:p>
            <a:pPr marL="0" indent="0">
              <a:buNone/>
            </a:pPr>
            <a:endParaRPr lang="en-US" sz="2800" dirty="0"/>
          </a:p>
        </p:txBody>
      </p:sp>
      <p:sp>
        <p:nvSpPr>
          <p:cNvPr id="2" name="Rectangle 1"/>
          <p:cNvSpPr/>
          <p:nvPr/>
        </p:nvSpPr>
        <p:spPr>
          <a:xfrm>
            <a:off x="347241" y="319126"/>
            <a:ext cx="8339559" cy="1015663"/>
          </a:xfrm>
          <a:prstGeom prst="rect">
            <a:avLst/>
          </a:prstGeom>
        </p:spPr>
        <p:txBody>
          <a:bodyPr wrap="square">
            <a:spAutoFit/>
          </a:bodyPr>
          <a:lstStyle/>
          <a:p>
            <a:endParaRPr lang="en-US" sz="2000" dirty="0">
              <a:solidFill>
                <a:srgbClr val="000000"/>
              </a:solidFill>
              <a:latin typeface="Lucida Sans" panose="020B0602030504020204" pitchFamily="34" charset="0"/>
            </a:endParaRPr>
          </a:p>
          <a:p>
            <a:endParaRPr lang="en-US" sz="2000" b="1" dirty="0">
              <a:solidFill>
                <a:srgbClr val="000000"/>
              </a:solidFill>
              <a:latin typeface="Lucida Sans" panose="020B0602030504020204" pitchFamily="34" charset="0"/>
            </a:endParaRPr>
          </a:p>
          <a:p>
            <a:endParaRPr lang="en-US" sz="2000" dirty="0">
              <a:solidFill>
                <a:srgbClr val="000000"/>
              </a:solidFill>
              <a:latin typeface="Lucida Sans" panose="020B0602030504020204" pitchFamily="34" charset="0"/>
            </a:endParaRPr>
          </a:p>
        </p:txBody>
      </p:sp>
      <p:sp>
        <p:nvSpPr>
          <p:cNvPr id="6" name="TextBox 5"/>
          <p:cNvSpPr txBox="1"/>
          <p:nvPr/>
        </p:nvSpPr>
        <p:spPr>
          <a:xfrm>
            <a:off x="254643" y="6000750"/>
            <a:ext cx="8432157" cy="307777"/>
          </a:xfrm>
          <a:prstGeom prst="rect">
            <a:avLst/>
          </a:prstGeom>
          <a:noFill/>
        </p:spPr>
        <p:txBody>
          <a:bodyPr wrap="square" rtlCol="0">
            <a:spAutoFit/>
          </a:bodyPr>
          <a:lstStyle/>
          <a:p>
            <a:pPr lvl="0" algn="ctr"/>
            <a:r>
              <a:rPr lang="en-US" sz="1400" dirty="0"/>
              <a:t>Associated Text: </a:t>
            </a:r>
            <a:r>
              <a:rPr lang="en-US" sz="1400" i="1" dirty="0"/>
              <a:t>Because of Winn-Dixie </a:t>
            </a:r>
            <a:r>
              <a:rPr lang="en-US" sz="1400" dirty="0"/>
              <a:t>by Kate DiCamillo</a:t>
            </a:r>
          </a:p>
        </p:txBody>
      </p:sp>
    </p:spTree>
    <p:extLst>
      <p:ext uri="{BB962C8B-B14F-4D97-AF65-F5344CB8AC3E}">
        <p14:creationId xmlns:p14="http://schemas.microsoft.com/office/powerpoint/2010/main" val="85335402"/>
      </p:ext>
    </p:extLst>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SAP-ATC-PPT-Template-khkl</Template>
  <TotalTime>29620</TotalTime>
  <Words>13843</Words>
  <Application>Microsoft Office PowerPoint</Application>
  <PresentationFormat>On-screen Show (4:3)</PresentationFormat>
  <Paragraphs>877</Paragraphs>
  <Slides>62</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Lucida Sans</vt:lpstr>
      <vt:lpstr>SAP ATC PPT Template revised</vt:lpstr>
      <vt:lpstr>Grade 3: Common Core State Standards Alignment Guidance</vt:lpstr>
      <vt:lpstr>Session Objective</vt:lpstr>
      <vt:lpstr>Reading Standards for Literature</vt:lpstr>
      <vt:lpstr>Links to Associated Literary Texts</vt:lpstr>
      <vt:lpstr>Diving into the Specific Grade-Level Standards</vt:lpstr>
      <vt:lpstr>CCSS.ELA-Literacy.RL.3.2</vt:lpstr>
      <vt:lpstr>PowerPoint Presentation</vt:lpstr>
      <vt:lpstr>Drag and drop the events of the story into the correct order. </vt:lpstr>
      <vt:lpstr>PowerPoint Presentation</vt:lpstr>
      <vt:lpstr>CCSS.ELA-Literacy.RL.3.3</vt:lpstr>
      <vt:lpstr>PowerPoint Presentation</vt:lpstr>
      <vt:lpstr>PowerPoint Presentation</vt:lpstr>
      <vt:lpstr>CCSS.ELA-Literacy.RL.3.4</vt:lpstr>
      <vt:lpstr>PowerPoint Presentation</vt:lpstr>
      <vt:lpstr>PowerPoint Presentation</vt:lpstr>
      <vt:lpstr>PowerPoint Presentation</vt:lpstr>
      <vt:lpstr>CCSS.ELA-Literacy.RL.3.5</vt:lpstr>
      <vt:lpstr>PowerPoint Presentation</vt:lpstr>
      <vt:lpstr>PowerPoint Presentation</vt:lpstr>
      <vt:lpstr>CCSS.ELA-Literacy.RL.3.6</vt:lpstr>
      <vt:lpstr>PowerPoint Presentation</vt:lpstr>
      <vt:lpstr>PowerPoint Presentation</vt:lpstr>
      <vt:lpstr>CCSS.ELA-Literacy.RL.3.7</vt:lpstr>
      <vt:lpstr>Picture from the book Mrs. Mack by Patricia Polacco</vt:lpstr>
      <vt:lpstr>PowerPoint Presentation</vt:lpstr>
      <vt:lpstr>PowerPoint Presentation</vt:lpstr>
      <vt:lpstr>CCSS.ELA-Literacy.RL.3.8</vt:lpstr>
      <vt:lpstr>CCSS.ELA-Literacy.RL.3.9</vt:lpstr>
      <vt:lpstr>PowerPoint Presentation</vt:lpstr>
      <vt:lpstr>PowerPoint Presentation</vt:lpstr>
      <vt:lpstr>Bottom Line for  Reading for Literature Standards</vt:lpstr>
      <vt:lpstr>Reading Standards for Informational Text</vt:lpstr>
      <vt:lpstr>Links to Associated Informational Texts</vt:lpstr>
      <vt:lpstr>Diving into the Specific Grade-Level Standards</vt:lpstr>
      <vt:lpstr>CCSS.ELA-Literacy.RI.3.2</vt:lpstr>
      <vt:lpstr>PowerPoint Presentation</vt:lpstr>
      <vt:lpstr>PowerPoint Presentation</vt:lpstr>
      <vt:lpstr>PowerPoint Presentation</vt:lpstr>
      <vt:lpstr>CCSS.ELA-Literacy.RI.3.3</vt:lpstr>
      <vt:lpstr>PowerPoint Presentation</vt:lpstr>
      <vt:lpstr>PowerPoint Presentation</vt:lpstr>
      <vt:lpstr>Item continued from the previous slide     </vt:lpstr>
      <vt:lpstr>CCSS.ELA-Literacy.RI.3.4</vt:lpstr>
      <vt:lpstr>PowerPoint Presentation</vt:lpstr>
      <vt:lpstr>PowerPoint Presentation</vt:lpstr>
      <vt:lpstr>CCSS.ELA-Literacy.RI.3.5</vt:lpstr>
      <vt:lpstr>PowerPoint Presentation</vt:lpstr>
      <vt:lpstr>PowerPoint Presentation</vt:lpstr>
      <vt:lpstr>CCSS.ELA-Literacy.RI.3.6</vt:lpstr>
      <vt:lpstr>PowerPoint Presentation</vt:lpstr>
      <vt:lpstr>PowerPoint Presentation</vt:lpstr>
      <vt:lpstr>CCSS.ELA-Literacy.RI.3.7</vt:lpstr>
      <vt:lpstr>PowerPoint Presentation</vt:lpstr>
      <vt:lpstr>PowerPoint Presentation</vt:lpstr>
      <vt:lpstr>CCSS.ELA-Literacy.RI.3.8</vt:lpstr>
      <vt:lpstr>PowerPoint Presentation</vt:lpstr>
      <vt:lpstr>PowerPoint Presentation</vt:lpstr>
      <vt:lpstr>CCSS.ELA-Literacy.RI.3.9</vt:lpstr>
      <vt:lpstr>PowerPoint Presentation</vt:lpstr>
      <vt:lpstr>PowerPoint Presentation</vt:lpstr>
      <vt:lpstr>Bottom Line for  Reading for Information Standards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Keown</dc:creator>
  <cp:lastModifiedBy>Pascale Joseph</cp:lastModifiedBy>
  <cp:revision>729</cp:revision>
  <cp:lastPrinted>2013-12-05T18:14:54Z</cp:lastPrinted>
  <dcterms:created xsi:type="dcterms:W3CDTF">2015-03-20T20:09:27Z</dcterms:created>
  <dcterms:modified xsi:type="dcterms:W3CDTF">2020-01-23T19:54:35Z</dcterms:modified>
</cp:coreProperties>
</file>