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57" r:id="rId2"/>
    <p:sldId id="322" r:id="rId3"/>
    <p:sldId id="258" r:id="rId4"/>
    <p:sldId id="312" r:id="rId5"/>
    <p:sldId id="259" r:id="rId6"/>
    <p:sldId id="260" r:id="rId7"/>
    <p:sldId id="282" r:id="rId8"/>
    <p:sldId id="281" r:id="rId9"/>
    <p:sldId id="261" r:id="rId10"/>
    <p:sldId id="283" r:id="rId11"/>
    <p:sldId id="290" r:id="rId12"/>
    <p:sldId id="262" r:id="rId13"/>
    <p:sldId id="285" r:id="rId14"/>
    <p:sldId id="286" r:id="rId15"/>
    <p:sldId id="313" r:id="rId16"/>
    <p:sldId id="314" r:id="rId17"/>
    <p:sldId id="263" r:id="rId18"/>
    <p:sldId id="287" r:id="rId19"/>
    <p:sldId id="288" r:id="rId20"/>
    <p:sldId id="264" r:id="rId21"/>
    <p:sldId id="289" r:id="rId22"/>
    <p:sldId id="320" r:id="rId23"/>
    <p:sldId id="321" r:id="rId24"/>
    <p:sldId id="265" r:id="rId25"/>
    <p:sldId id="291" r:id="rId26"/>
    <p:sldId id="292" r:id="rId27"/>
    <p:sldId id="266" r:id="rId28"/>
    <p:sldId id="267" r:id="rId29"/>
    <p:sldId id="293" r:id="rId30"/>
    <p:sldId id="269" r:id="rId31"/>
    <p:sldId id="294" r:id="rId32"/>
    <p:sldId id="270" r:id="rId33"/>
    <p:sldId id="315" r:id="rId34"/>
    <p:sldId id="271" r:id="rId35"/>
    <p:sldId id="268" r:id="rId36"/>
    <p:sldId id="295" r:id="rId37"/>
    <p:sldId id="296" r:id="rId38"/>
    <p:sldId id="316" r:id="rId39"/>
    <p:sldId id="317" r:id="rId40"/>
    <p:sldId id="272" r:id="rId41"/>
    <p:sldId id="297" r:id="rId42"/>
    <p:sldId id="298" r:id="rId43"/>
    <p:sldId id="273" r:id="rId44"/>
    <p:sldId id="299" r:id="rId45"/>
    <p:sldId id="300" r:id="rId46"/>
    <p:sldId id="318" r:id="rId47"/>
    <p:sldId id="319" r:id="rId48"/>
    <p:sldId id="274" r:id="rId49"/>
    <p:sldId id="301" r:id="rId50"/>
    <p:sldId id="302" r:id="rId51"/>
    <p:sldId id="275" r:id="rId52"/>
    <p:sldId id="303" r:id="rId53"/>
    <p:sldId id="304" r:id="rId54"/>
    <p:sldId id="276" r:id="rId55"/>
    <p:sldId id="305" r:id="rId56"/>
    <p:sldId id="306" r:id="rId57"/>
    <p:sldId id="277" r:id="rId58"/>
    <p:sldId id="307" r:id="rId59"/>
    <p:sldId id="308" r:id="rId60"/>
    <p:sldId id="278" r:id="rId61"/>
    <p:sldId id="309" r:id="rId62"/>
    <p:sldId id="310" r:id="rId63"/>
    <p:sldId id="279" r:id="rId64"/>
    <p:sldId id="280"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Keown" initials="KK" lastIdx="59" clrIdx="0"/>
  <p:cmAuthor id="2" name="Laura Hansen" initials="LH" lastIdx="64" clrIdx="1"/>
  <p:cmAuthor id="3" name="Sultana Salma" initials="SS" lastIdx="2" clrIdx="2"/>
  <p:cmAuthor id="4" name="Susan Pimentel" initials="" lastIdx="8" clrIdx="3"/>
  <p:cmAuthor id="5" name="Laura Stephens" initials="LS" lastIdx="6" clrIdx="4">
    <p:extLst>
      <p:ext uri="{19B8F6BF-5375-455C-9EA6-DF929625EA0E}">
        <p15:presenceInfo xmlns:p15="http://schemas.microsoft.com/office/powerpoint/2012/main" userId="0771e19aa099c2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6641"/>
    <a:srgbClr val="2359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4" autoAdjust="0"/>
    <p:restoredTop sz="67325" autoAdjust="0"/>
  </p:normalViewPr>
  <p:slideViewPr>
    <p:cSldViewPr snapToGrid="0">
      <p:cViewPr varScale="1">
        <p:scale>
          <a:sx n="48" d="100"/>
          <a:sy n="48" d="100"/>
        </p:scale>
        <p:origin x="1842" y="5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p:scale>
          <a:sx n="143" d="100"/>
          <a:sy n="143" d="100"/>
        </p:scale>
        <p:origin x="-1304" y="18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954568-41DF-4F21-AD9A-EB5AC2EDDC40}" type="datetimeFigureOut">
              <a:rPr lang="en-US" smtClean="0"/>
              <a:t>1/23/2020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EC1E7A-7203-4B29-BE2A-FD4C6482419E}" type="slidenum">
              <a:rPr lang="en-US" smtClean="0"/>
              <a:t>‹#›</a:t>
            </a:fld>
            <a:endParaRPr lang="en-US" dirty="0"/>
          </a:p>
        </p:txBody>
      </p:sp>
    </p:spTree>
    <p:extLst>
      <p:ext uri="{BB962C8B-B14F-4D97-AF65-F5344CB8AC3E}">
        <p14:creationId xmlns:p14="http://schemas.microsoft.com/office/powerpoint/2010/main" val="2374275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module was last updated on January 2017.</a:t>
            </a:r>
          </a:p>
          <a:p>
            <a:endParaRPr lang="en-US" baseline="0"/>
          </a:p>
          <a:p>
            <a:r>
              <a:rPr lang="en-US" baseline="0"/>
              <a:t>Remember</a:t>
            </a:r>
            <a:r>
              <a:rPr lang="en-US" baseline="0" dirty="0"/>
              <a:t>, based on the information in the High-Quality Reading Items Overview module, items should require close reading of a text, focus on important points, and require students to use textual evidence as a basis for their answer. We are now going to focus specifically on alignment to the language of the Standards of grade 7. You will find that although an item may meet the language of the CCSS, it may not meet the other required characteristics discussed in the High-Quality Reading Items Overview module. To be an aligned item, the item must meet all characteristics. </a:t>
            </a:r>
          </a:p>
          <a:p>
            <a:endParaRPr lang="en-US" baseline="0" dirty="0"/>
          </a:p>
          <a:p>
            <a:r>
              <a:rPr lang="en-US" baseline="0" dirty="0"/>
              <a:t>For example, what if an item aligned RL.7.4 asks students to determine meaning, but the tested word is not tied to central ideas or important points? It aligns to the language of the standard but it DOESN’T lead to deeper understanding of central ideas. Because it does not align to the other characteristics previously discussed, it should not be considered a well-aligned item. </a:t>
            </a:r>
          </a:p>
          <a:p>
            <a:endParaRPr lang="en-US" baseline="0" dirty="0"/>
          </a:p>
        </p:txBody>
      </p:sp>
      <p:sp>
        <p:nvSpPr>
          <p:cNvPr id="4" name="Slide Number Placeholder 3"/>
          <p:cNvSpPr>
            <a:spLocks noGrp="1"/>
          </p:cNvSpPr>
          <p:nvPr>
            <p:ph type="sldNum" sz="quarter" idx="10"/>
          </p:nvPr>
        </p:nvSpPr>
        <p:spPr/>
        <p:txBody>
          <a:bodyPr/>
          <a:lstStyle/>
          <a:p>
            <a:fld id="{D2A8CB79-26D9-47B3-A269-5F23059CE68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706734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Review this item,</a:t>
            </a:r>
            <a:r>
              <a:rPr lang="en-US" sz="1200" b="0" kern="1200" baseline="0" dirty="0">
                <a:solidFill>
                  <a:schemeClr val="tx1"/>
                </a:solidFill>
                <a:effectLst/>
                <a:latin typeface="+mn-lt"/>
                <a:ea typeface="+mn-ea"/>
                <a:cs typeface="+mn-cs"/>
              </a:rPr>
              <a:t> written to address RL.7.3. </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a:t>
            </a:r>
            <a:r>
              <a:rPr lang="en-US" sz="1200" b="0" kern="1200" dirty="0">
                <a:solidFill>
                  <a:schemeClr val="tx1"/>
                </a:solidFill>
                <a:effectLst/>
                <a:latin typeface="+mn-lt"/>
                <a:ea typeface="+mn-ea"/>
                <a:cs typeface="+mn-cs"/>
              </a:rPr>
              <a:t> C</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No, this item does not align to the grade 7 standard. The item simply asks students to identify a character trait.</a:t>
            </a:r>
            <a:r>
              <a:rPr lang="en-US" sz="1200" kern="1200" baseline="0" dirty="0">
                <a:solidFill>
                  <a:schemeClr val="tx1"/>
                </a:solidFill>
                <a:effectLst/>
                <a:latin typeface="+mn-lt"/>
                <a:ea typeface="+mn-ea"/>
                <a:cs typeface="+mn-cs"/>
              </a:rPr>
              <a:t> It does not challenge students to think about the relationship between story elements. It is too limited in its focus in that it is about one story element, not the interaction of multiple elements.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10</a:t>
            </a:fld>
            <a:endParaRPr lang="en-US" dirty="0"/>
          </a:p>
        </p:txBody>
      </p:sp>
    </p:spTree>
    <p:extLst>
      <p:ext uri="{BB962C8B-B14F-4D97-AF65-F5344CB8AC3E}">
        <p14:creationId xmlns:p14="http://schemas.microsoft.com/office/powerpoint/2010/main" val="2110526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Now consider this item, also written to Rl.7.3.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C,</a:t>
            </a:r>
            <a:r>
              <a:rPr lang="en-US" sz="1200" b="0" kern="1200" baseline="0" dirty="0">
                <a:solidFill>
                  <a:schemeClr val="tx1"/>
                </a:solidFill>
                <a:effectLst/>
                <a:latin typeface="+mn-lt"/>
                <a:ea typeface="+mn-ea"/>
                <a:cs typeface="+mn-cs"/>
              </a:rPr>
              <a:t> E</a:t>
            </a:r>
            <a:endParaRPr lang="en-US" sz="1200" b="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Yes, this item is well aligned to the grade-level standard. Students</a:t>
            </a:r>
            <a:r>
              <a:rPr lang="en-US" sz="1200" kern="1200" baseline="0" dirty="0">
                <a:solidFill>
                  <a:schemeClr val="tx1"/>
                </a:solidFill>
                <a:effectLst/>
                <a:latin typeface="+mn-lt"/>
                <a:ea typeface="+mn-ea"/>
                <a:cs typeface="+mn-cs"/>
              </a:rPr>
              <a:t> are asked to think about the interaction between two different story elements, in this case, groups of characters, the Hopi people and the Black Robes. Students are asked to think about how the actions of the Black Robes changed, or impacted, the Hopi. In considering how these two elements relate, students actually think deeply about the overall meaning of the story, as the relationship between the Hopi and the Black Robes is a key source of conflict in the text. Because the item requires students to make a text-based inference, it also aligns to RL.7.1.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carefully consider the interactions between</a:t>
            </a:r>
            <a:r>
              <a:rPr lang="en-US" sz="1200" kern="1200" baseline="0" dirty="0">
                <a:solidFill>
                  <a:schemeClr val="tx1"/>
                </a:solidFill>
                <a:effectLst/>
                <a:latin typeface="+mn-lt"/>
                <a:ea typeface="+mn-ea"/>
                <a:cs typeface="+mn-cs"/>
              </a:rPr>
              <a:t> the Black Robes and the Hopi. They must note the specific moments in the text where the narrator discusses the troubled relationship between the Black Robes and the Hopi.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a key element</a:t>
            </a:r>
            <a:r>
              <a:rPr lang="en-US" sz="1200" kern="1200" baseline="0" dirty="0">
                <a:solidFill>
                  <a:schemeClr val="tx1"/>
                </a:solidFill>
                <a:effectLst/>
                <a:latin typeface="+mn-lt"/>
                <a:ea typeface="+mn-ea"/>
                <a:cs typeface="+mn-cs"/>
              </a:rPr>
              <a:t> of this text is the conflict between the Black Robes and the Hopi. This item asks students to think about this source of conflict.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the item challenges students to make an</a:t>
            </a:r>
            <a:r>
              <a:rPr lang="en-US" sz="1200" kern="1200" baseline="0" dirty="0">
                <a:solidFill>
                  <a:schemeClr val="tx1"/>
                </a:solidFill>
                <a:effectLst/>
                <a:latin typeface="+mn-lt"/>
                <a:ea typeface="+mn-ea"/>
                <a:cs typeface="+mn-cs"/>
              </a:rPr>
              <a:t> inference based on a text.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11</a:t>
            </a:fld>
            <a:endParaRPr lang="en-US" dirty="0"/>
          </a:p>
        </p:txBody>
      </p:sp>
    </p:spTree>
    <p:extLst>
      <p:ext uri="{BB962C8B-B14F-4D97-AF65-F5344CB8AC3E}">
        <p14:creationId xmlns:p14="http://schemas.microsoft.com/office/powerpoint/2010/main" val="451425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Anchor Standard</a:t>
            </a:r>
            <a:r>
              <a:rPr lang="en-US" baseline="0" dirty="0"/>
              <a:t> 4 asks students to determine meaning. The term “as they are used in the text” is essential. Students must not simply determine meaning of words in isolation; they must be tested on words surrounded by sufficient context. To create fair, reliable tests, context should be included so students can demonstrate their mastery of reading strategies used to determine the meaning of unknown words.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the upper grades, including grade 7, Standard 4 asks students to read as an author does, alert to the impact of specific word choices on meaning and tone of the text. Assessing the function of specific words is a crucial element in comprehending a text and appreciation of how great authors work hard to say exactly what they mean. Note that Standard 4 is not a place to ask students to simply identify the tone of the text. Instead, they are focusing on the impact of carefully chosen words and phrases on this crucial element of texts.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At grade 7, students should, as with all grades, determine the meaning of words and phrases as they are used in the text. Students can think about figurative and connotative meaning, though they should not simply be labeling instances of figurative language. As always, items should challenge students to think about the meaning of figurative words or phrases. Alternatively, items can ask students about sounds, about how specific patterns of sound impact poems, stories, or plays. Again, items should not simply ask for labeling instances of alliteration, or identifying patterns of rhyme. Students must think about the impact that these sounds have on their text.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Note that the words “as they are used in the text” apply to figurative and connotative meanings as well as items testing meaning for single words or phrases. Please see CCSSO Criteria for High-Quality Assessment, specifically Criterion B6, for additional information about assessment of vocabulary. (available here:  http://www.ccsso.org/Documents/2014/CCSSO%20Criteria%20for%20High%20Quality%20Assessments%2003242014.pdf)</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12</a:t>
            </a:fld>
            <a:endParaRPr lang="en-US" dirty="0"/>
          </a:p>
        </p:txBody>
      </p:sp>
    </p:spTree>
    <p:extLst>
      <p:ext uri="{BB962C8B-B14F-4D97-AF65-F5344CB8AC3E}">
        <p14:creationId xmlns:p14="http://schemas.microsoft.com/office/powerpoint/2010/main" val="1685172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Review this item, written to RL.7.4.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a:t>
            </a:r>
            <a:r>
              <a:rPr lang="en-US" sz="1200" b="1" kern="1200" baseline="0" dirty="0">
                <a:solidFill>
                  <a:schemeClr val="tx1"/>
                </a:solidFill>
                <a:effectLst/>
                <a:latin typeface="+mn-lt"/>
                <a:ea typeface="+mn-ea"/>
                <a:cs typeface="+mn-cs"/>
              </a:rPr>
              <a:t> key</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B</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No, this item does not align to the grade 7 standard. The item</a:t>
            </a:r>
            <a:r>
              <a:rPr lang="en-US" sz="1200" kern="1200" baseline="0" dirty="0">
                <a:solidFill>
                  <a:schemeClr val="tx1"/>
                </a:solidFill>
                <a:effectLst/>
                <a:latin typeface="+mn-lt"/>
                <a:ea typeface="+mn-ea"/>
                <a:cs typeface="+mn-cs"/>
              </a:rPr>
              <a:t> asks about a word that does not have sufficient context to allow students to determine meaning. There is not enough information in the text to point students to the correct answer. Because the standard requires students determine the meaning of words and phrases “as they are used in the text,” context is essential. As this item does not provide enough context in paragraph 12, or the rest of the text for that matter, the item does not align.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13</a:t>
            </a:fld>
            <a:endParaRPr lang="en-US" dirty="0"/>
          </a:p>
        </p:txBody>
      </p:sp>
    </p:spTree>
    <p:extLst>
      <p:ext uri="{BB962C8B-B14F-4D97-AF65-F5344CB8AC3E}">
        <p14:creationId xmlns:p14="http://schemas.microsoft.com/office/powerpoint/2010/main" val="2668977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Her</a:t>
            </a:r>
            <a:r>
              <a:rPr lang="en-US" sz="1200" b="0" kern="1200" baseline="0" dirty="0">
                <a:solidFill>
                  <a:schemeClr val="tx1"/>
                </a:solidFill>
                <a:effectLst/>
                <a:latin typeface="+mn-lt"/>
                <a:ea typeface="+mn-ea"/>
                <a:cs typeface="+mn-cs"/>
              </a:rPr>
              <a:t>e is this item, also written to address RL.7.4. </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Part A: C; Part B: B</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Yes, this item is well aligned to the grade-level standard. Students are asked to think about the</a:t>
            </a:r>
            <a:r>
              <a:rPr lang="en-US" sz="1200" kern="1200" baseline="0" dirty="0">
                <a:solidFill>
                  <a:schemeClr val="tx1"/>
                </a:solidFill>
                <a:effectLst/>
                <a:latin typeface="+mn-lt"/>
                <a:ea typeface="+mn-ea"/>
                <a:cs typeface="+mn-cs"/>
              </a:rPr>
              <a:t> meaning of a specific word, </a:t>
            </a:r>
            <a:r>
              <a:rPr lang="en-US" sz="1200" i="1" kern="1200" baseline="0" dirty="0">
                <a:solidFill>
                  <a:schemeClr val="tx1"/>
                </a:solidFill>
                <a:effectLst/>
                <a:latin typeface="+mn-lt"/>
                <a:ea typeface="+mn-ea"/>
                <a:cs typeface="+mn-cs"/>
              </a:rPr>
              <a:t>treachery</a:t>
            </a:r>
            <a:r>
              <a:rPr lang="en-US" sz="1200" i="0" kern="1200" baseline="0" dirty="0">
                <a:solidFill>
                  <a:schemeClr val="tx1"/>
                </a:solidFill>
                <a:effectLst/>
                <a:latin typeface="+mn-lt"/>
                <a:ea typeface="+mn-ea"/>
                <a:cs typeface="+mn-cs"/>
              </a:rPr>
              <a:t>, that has sufficient context, as evidenced by Part B. Because students make a text-based inference, and the inference is supported by direct textual evidence, i</a:t>
            </a:r>
            <a:r>
              <a:rPr lang="en-US" sz="1200" kern="1200" dirty="0">
                <a:solidFill>
                  <a:schemeClr val="tx1"/>
                </a:solidFill>
                <a:effectLst/>
                <a:latin typeface="+mn-lt"/>
                <a:ea typeface="+mn-ea"/>
                <a:cs typeface="+mn-cs"/>
              </a:rPr>
              <a:t>t also aligns to RL.7.1.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carefully attend to the details in paragraph</a:t>
            </a:r>
            <a:r>
              <a:rPr lang="en-US" sz="1200" kern="1200" baseline="0" dirty="0">
                <a:solidFill>
                  <a:schemeClr val="tx1"/>
                </a:solidFill>
                <a:effectLst/>
                <a:latin typeface="+mn-lt"/>
                <a:ea typeface="+mn-ea"/>
                <a:cs typeface="+mn-cs"/>
              </a:rPr>
              <a:t> 25, as well as the surrounding paragraphs, to understand that Pop</a:t>
            </a:r>
            <a:r>
              <a:rPr lang="en-US" dirty="0"/>
              <a:t>é views any contact with the Black Robes as a betrayal. Though</a:t>
            </a:r>
            <a:r>
              <a:rPr lang="en-US" baseline="0" dirty="0"/>
              <a:t> the most direct context is in paragraph 25 (the correct answer to Part B), students must carefully review Pop</a:t>
            </a:r>
            <a:r>
              <a:rPr lang="en-US" dirty="0"/>
              <a:t>é’s actions to understand why he would view the action of planting seeds from the Black Robes as </a:t>
            </a:r>
            <a:r>
              <a:rPr lang="en-US" i="1" dirty="0"/>
              <a:t>treachery</a:t>
            </a:r>
            <a:r>
              <a:rPr lang="en-US" dirty="0"/>
              <a: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as noted above, a central idea from the text is the conflict between the Black Robes and the People. This item gets to the heart of that conflict, as Moki’s simple act</a:t>
            </a:r>
            <a:r>
              <a:rPr lang="en-US" sz="1200" kern="1200" baseline="0" dirty="0">
                <a:solidFill>
                  <a:schemeClr val="tx1"/>
                </a:solidFill>
                <a:effectLst/>
                <a:latin typeface="+mn-lt"/>
                <a:ea typeface="+mn-ea"/>
                <a:cs typeface="+mn-cs"/>
              </a:rPr>
              <a:t> of planting seeds is seen as a betrayal.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make a text-based</a:t>
            </a:r>
            <a:r>
              <a:rPr lang="en-US" sz="1200" kern="1200" baseline="0" dirty="0">
                <a:solidFill>
                  <a:schemeClr val="tx1"/>
                </a:solidFill>
                <a:effectLst/>
                <a:latin typeface="+mn-lt"/>
                <a:ea typeface="+mn-ea"/>
                <a:cs typeface="+mn-cs"/>
              </a:rPr>
              <a:t> inference in Part A, and the inference is supported with direct textual evidence in Part B.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14</a:t>
            </a:fld>
            <a:endParaRPr lang="en-US" dirty="0"/>
          </a:p>
        </p:txBody>
      </p:sp>
    </p:spTree>
    <p:extLst>
      <p:ext uri="{BB962C8B-B14F-4D97-AF65-F5344CB8AC3E}">
        <p14:creationId xmlns:p14="http://schemas.microsoft.com/office/powerpoint/2010/main" val="1761191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Here is another item</a:t>
            </a:r>
            <a:r>
              <a:rPr lang="en-US" sz="1200" b="0" kern="1200" baseline="0" dirty="0">
                <a:solidFill>
                  <a:schemeClr val="tx1"/>
                </a:solidFill>
                <a:effectLst/>
                <a:latin typeface="+mn-lt"/>
                <a:ea typeface="+mn-ea"/>
                <a:cs typeface="+mn-cs"/>
              </a:rPr>
              <a:t> addressing RL.7.4</a:t>
            </a:r>
            <a:r>
              <a:rPr lang="en-US" sz="1200" b="0" kern="1200" dirty="0">
                <a:solidFill>
                  <a:schemeClr val="tx1"/>
                </a:solidFill>
                <a:effectLst/>
                <a:latin typeface="+mn-lt"/>
                <a:ea typeface="+mn-ea"/>
                <a:cs typeface="+mn-cs"/>
              </a:rPr>
              <a:t>,</a:t>
            </a:r>
            <a:r>
              <a:rPr lang="en-US" sz="1200" b="0" kern="1200" baseline="0" dirty="0">
                <a:solidFill>
                  <a:schemeClr val="tx1"/>
                </a:solidFill>
                <a:effectLst/>
                <a:latin typeface="+mn-lt"/>
                <a:ea typeface="+mn-ea"/>
                <a:cs typeface="+mn-cs"/>
              </a:rPr>
              <a:t> this time written to address the second part of the standard. </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D</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No, this item does not align to the grade 7 standard. Though</a:t>
            </a:r>
            <a:r>
              <a:rPr lang="en-US" sz="1200" kern="1200" baseline="0" dirty="0">
                <a:solidFill>
                  <a:schemeClr val="tx1"/>
                </a:solidFill>
                <a:effectLst/>
                <a:latin typeface="+mn-lt"/>
                <a:ea typeface="+mn-ea"/>
                <a:cs typeface="+mn-cs"/>
              </a:rPr>
              <a:t> the item focuses students in on the patterns of rhymes that make up “From the Wave,” it does not require students to think about the impact of the sounds on the meaning of the poem. Standard 4 challenges students to think carefully and deeply about how patterns of sounds impact a text, and this item simply asks students to identify a pattern of sounds. It does not require the level of analysis called for in the standard. </a:t>
            </a:r>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15</a:t>
            </a:fld>
            <a:endParaRPr lang="en-US" dirty="0"/>
          </a:p>
        </p:txBody>
      </p:sp>
    </p:spTree>
    <p:extLst>
      <p:ext uri="{BB962C8B-B14F-4D97-AF65-F5344CB8AC3E}">
        <p14:creationId xmlns:p14="http://schemas.microsoft.com/office/powerpoint/2010/main" val="201216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Now consider this item,</a:t>
            </a:r>
            <a:r>
              <a:rPr lang="en-US" sz="1200" b="0" kern="1200" baseline="0" dirty="0">
                <a:solidFill>
                  <a:schemeClr val="tx1"/>
                </a:solidFill>
                <a:effectLst/>
                <a:latin typeface="+mn-lt"/>
                <a:ea typeface="+mn-ea"/>
                <a:cs typeface="+mn-cs"/>
              </a:rPr>
              <a:t> also written to address the second part of RL.7.4. </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D</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Yes, this item is well aligned to the grade-level standard. Students are directed to think carefully</a:t>
            </a:r>
            <a:r>
              <a:rPr lang="en-US" sz="1200" kern="1200" baseline="0" dirty="0">
                <a:solidFill>
                  <a:schemeClr val="tx1"/>
                </a:solidFill>
                <a:effectLst/>
                <a:latin typeface="+mn-lt"/>
                <a:ea typeface="+mn-ea"/>
                <a:cs typeface="+mn-cs"/>
              </a:rPr>
              <a:t> about the pattern of sounds, not simply identify it. Rather, they think about how it impacts the meaning of the poem. The item challenges students to pay attention to what it is about the given rhyme scheme, in this case, that there is a consistent pattern of alternating rhyming lines to mimic the in-and-out movement of the waves, that adds to the overall meaning of the poem. Notice that the students are not expected to identify the rhyme scheme, as was the case with the previous item. Instead, they dig much deeper into the meaning of the alternating rhyming lines, thus demonstrating much stronger understanding of the meaning of the poem. </a:t>
            </a:r>
            <a:r>
              <a:rPr lang="en-US" sz="1200" kern="1200" dirty="0">
                <a:solidFill>
                  <a:schemeClr val="tx1"/>
                </a:solidFill>
                <a:effectLst/>
                <a:latin typeface="+mn-lt"/>
                <a:ea typeface="+mn-ea"/>
                <a:cs typeface="+mn-cs"/>
              </a:rPr>
              <a:t>It also aligns to RL.7.1, in that the</a:t>
            </a:r>
            <a:r>
              <a:rPr lang="en-US" sz="1200" kern="1200" baseline="0" dirty="0">
                <a:solidFill>
                  <a:schemeClr val="tx1"/>
                </a:solidFill>
                <a:effectLst/>
                <a:latin typeface="+mn-lt"/>
                <a:ea typeface="+mn-ea"/>
                <a:cs typeface="+mn-cs"/>
              </a:rPr>
              <a:t> item requires students to make a text-based inference.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a:t>
            </a:r>
            <a:r>
              <a:rPr lang="en-US" sz="1200" kern="1200" baseline="0" dirty="0">
                <a:solidFill>
                  <a:schemeClr val="tx1"/>
                </a:solidFill>
                <a:effectLst/>
                <a:latin typeface="+mn-lt"/>
                <a:ea typeface="+mn-ea"/>
                <a:cs typeface="+mn-cs"/>
              </a:rPr>
              <a:t> must carefully read the poem to determine what it is about: surfers riding a wave. They must attend to the specific details noting the rhythmic nature of the wave, and then make the connection between the movement of the waves and the rhyme scheme of the poem.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the entire poem discusses the nature of the waves and their relationship to surfers.</a:t>
            </a:r>
            <a:r>
              <a:rPr lang="en-US" sz="1200" kern="1200" baseline="0" dirty="0">
                <a:solidFill>
                  <a:schemeClr val="tx1"/>
                </a:solidFill>
                <a:effectLst/>
                <a:latin typeface="+mn-lt"/>
                <a:ea typeface="+mn-ea"/>
                <a:cs typeface="+mn-cs"/>
              </a:rPr>
              <a:t> Focusing on how the structure of the poem contributes to this meaning allows students to hone in on that central idea of the poem.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make a text-based inference. </a:t>
            </a:r>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16</a:t>
            </a:fld>
            <a:endParaRPr lang="en-US" dirty="0"/>
          </a:p>
        </p:txBody>
      </p:sp>
    </p:spTree>
    <p:extLst>
      <p:ext uri="{BB962C8B-B14F-4D97-AF65-F5344CB8AC3E}">
        <p14:creationId xmlns:p14="http://schemas.microsoft.com/office/powerpoint/2010/main" val="4261605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standards for teaching and assessing reading have traditionally included structure, Anchor Standard 5 includes an unusual dimension that illustrates the increased rigor at the heart of the standards. Standard 5 does not just ask that students “analyze the structure” of a given text but also that they account for “how specific sentences, paragraphs, and larger portions of the text relate to each other and the whole.” The standard moves students beyond merely identifying structural features of a text to analyzing how sentences connect to other sentences, paragraphs to other paragraphs, and chapters cohere into a whole. Understanding how each part of a specific text fits together leads to a deep grasp of how those parts work together to form a whole, individual text for a specific purpose. One of the most central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questions one can ask about a text that goes to the heart of reading comprehension is “what is the role of this sentence, paragraph, or section of the text—how does it advance or develop its meaning or purpose?” As all texts have a structural backbone, asking questions about text structure can equally serve to illuminate a </a:t>
            </a:r>
            <a:r>
              <a:rPr lang="en-US" sz="1200" b="0" kern="1200" dirty="0">
                <a:solidFill>
                  <a:schemeClr val="tx1"/>
                </a:solidFill>
                <a:effectLst/>
                <a:latin typeface="+mn-lt"/>
                <a:ea typeface="+mn-ea"/>
                <a:cs typeface="+mn-cs"/>
              </a:rPr>
              <a:t>story, poem, or</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play</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endParaRPr lang="en-US" sz="1200" u="sng" kern="1200" dirty="0">
              <a:solidFill>
                <a:schemeClr val="tx1"/>
              </a:solidFill>
              <a:effectLst/>
              <a:latin typeface="+mn-lt"/>
              <a:ea typeface="+mn-ea"/>
              <a:cs typeface="+mn-cs"/>
            </a:endParaRPr>
          </a:p>
          <a:p>
            <a:endParaRPr lang="en-US" dirty="0"/>
          </a:p>
          <a:p>
            <a:r>
              <a:rPr lang="en-US" dirty="0"/>
              <a:t>At grade 7</a:t>
            </a:r>
            <a:r>
              <a:rPr lang="en-US" baseline="0" dirty="0"/>
              <a:t>, as with all grades, students consider how structure contributes to meaning. Students can and should consider drama and poems, but the standard also allows for testing of stories with strong poetic or dramatic elements. Note that this does not simply mean any story with dialogue or figurative language, but rather, stories where the plot, meaning, or structure are clearly influenced by dramatic or poetic elements.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17</a:t>
            </a:fld>
            <a:endParaRPr lang="en-US" dirty="0"/>
          </a:p>
        </p:txBody>
      </p:sp>
    </p:spTree>
    <p:extLst>
      <p:ext uri="{BB962C8B-B14F-4D97-AF65-F5344CB8AC3E}">
        <p14:creationId xmlns:p14="http://schemas.microsoft.com/office/powerpoint/2010/main" val="3911766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Here is an</a:t>
            </a:r>
            <a:r>
              <a:rPr lang="en-US" sz="1200" b="0" kern="1200" baseline="0" dirty="0">
                <a:solidFill>
                  <a:schemeClr val="tx1"/>
                </a:solidFill>
                <a:effectLst/>
                <a:latin typeface="+mn-lt"/>
                <a:ea typeface="+mn-ea"/>
                <a:cs typeface="+mn-cs"/>
              </a:rPr>
              <a:t> item written to address RL.7.5. </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a:t>
            </a:r>
            <a:r>
              <a:rPr lang="en-US" sz="1200" b="0" kern="1200" dirty="0">
                <a:solidFill>
                  <a:schemeClr val="tx1"/>
                </a:solidFill>
                <a:effectLst/>
                <a:latin typeface="+mn-lt"/>
                <a:ea typeface="+mn-ea"/>
                <a:cs typeface="+mn-cs"/>
              </a:rPr>
              <a:t> A</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No, this item does not align to the grade 7 standard. Though the item talks to the structure of the poem, it falls short of alignment because it simply asks students to identify the structure. The</a:t>
            </a:r>
            <a:r>
              <a:rPr lang="en-US" sz="1200" kern="1200" baseline="0" dirty="0">
                <a:solidFill>
                  <a:schemeClr val="tx1"/>
                </a:solidFill>
                <a:effectLst/>
                <a:latin typeface="+mn-lt"/>
                <a:ea typeface="+mn-ea"/>
                <a:cs typeface="+mn-cs"/>
              </a:rPr>
              <a:t> standard requires students move beyond identifying the structure, and instead, analyze what it is about the structure that contributes to meaning. Simple identification of structure does not get to the level of analysis required by the standard.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18</a:t>
            </a:fld>
            <a:endParaRPr lang="en-US" dirty="0"/>
          </a:p>
        </p:txBody>
      </p:sp>
    </p:spTree>
    <p:extLst>
      <p:ext uri="{BB962C8B-B14F-4D97-AF65-F5344CB8AC3E}">
        <p14:creationId xmlns:p14="http://schemas.microsoft.com/office/powerpoint/2010/main" val="27510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Now consider this item, also written</a:t>
            </a:r>
            <a:r>
              <a:rPr lang="en-US" sz="1200" b="0" kern="1200" baseline="0" dirty="0">
                <a:solidFill>
                  <a:schemeClr val="tx1"/>
                </a:solidFill>
                <a:effectLst/>
                <a:latin typeface="+mn-lt"/>
                <a:ea typeface="+mn-ea"/>
                <a:cs typeface="+mn-cs"/>
              </a:rPr>
              <a:t> to address RL.7.5. </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Wave</a:t>
            </a:r>
            <a:r>
              <a:rPr lang="en-US" sz="1200" b="0" kern="1200" baseline="0" dirty="0">
                <a:solidFill>
                  <a:schemeClr val="tx1"/>
                </a:solidFill>
                <a:effectLst/>
                <a:latin typeface="+mn-lt"/>
                <a:ea typeface="+mn-ea"/>
                <a:cs typeface="+mn-cs"/>
              </a:rPr>
              <a:t> beginning to rise</a:t>
            </a:r>
            <a:r>
              <a:rPr lang="en-US" sz="1200" b="0" kern="1200" baseline="0" dirty="0">
                <a:solidFill>
                  <a:schemeClr val="tx1"/>
                </a:solidFill>
                <a:effectLst/>
                <a:latin typeface="+mn-lt"/>
                <a:ea typeface="+mn-ea"/>
                <a:cs typeface="+mn-cs"/>
                <a:sym typeface="Wingdings" panose="05000000000000000000" pitchFamily="2" charset="2"/>
              </a:rPr>
              <a:t> Stanza 1; Wave at its highest and strongest Stanza 4; Wave fading away Stanza 6</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Yes, this item is well aligned to the grade-level standard. The item</a:t>
            </a:r>
            <a:r>
              <a:rPr lang="en-US" sz="1200" kern="1200" baseline="0" dirty="0">
                <a:solidFill>
                  <a:schemeClr val="tx1"/>
                </a:solidFill>
                <a:effectLst/>
                <a:latin typeface="+mn-lt"/>
                <a:ea typeface="+mn-ea"/>
                <a:cs typeface="+mn-cs"/>
              </a:rPr>
              <a:t> asks students to consider how the structure of the text contributes to the message of the poem. Students are challenged to analyze what it is about the structure that helps to build the description of the wave, and thus, think deeply about the relationship between structure and meaning. In this way, the item meets the level of analysis required by the standard. B</a:t>
            </a:r>
            <a:r>
              <a:rPr lang="en-US" sz="1200" kern="1200" dirty="0">
                <a:solidFill>
                  <a:schemeClr val="tx1"/>
                </a:solidFill>
                <a:effectLst/>
                <a:latin typeface="+mn-lt"/>
                <a:ea typeface="+mn-ea"/>
                <a:cs typeface="+mn-cs"/>
              </a:rPr>
              <a:t>ecaus</a:t>
            </a:r>
            <a:r>
              <a:rPr lang="en-US" sz="1200" kern="1200" baseline="0" dirty="0">
                <a:solidFill>
                  <a:schemeClr val="tx1"/>
                </a:solidFill>
                <a:effectLst/>
                <a:latin typeface="+mn-lt"/>
                <a:ea typeface="+mn-ea"/>
                <a:cs typeface="+mn-cs"/>
              </a:rPr>
              <a:t>e </a:t>
            </a:r>
            <a:r>
              <a:rPr lang="en-US" sz="1200" kern="1200" dirty="0">
                <a:solidFill>
                  <a:schemeClr val="tx1"/>
                </a:solidFill>
                <a:effectLst/>
                <a:latin typeface="+mn-lt"/>
                <a:ea typeface="+mn-ea"/>
                <a:cs typeface="+mn-cs"/>
              </a:rPr>
              <a:t>the item requires students</a:t>
            </a:r>
            <a:r>
              <a:rPr lang="en-US" sz="1200" kern="1200" baseline="0" dirty="0">
                <a:solidFill>
                  <a:schemeClr val="tx1"/>
                </a:solidFill>
                <a:effectLst/>
                <a:latin typeface="+mn-lt"/>
                <a:ea typeface="+mn-ea"/>
                <a:cs typeface="+mn-cs"/>
              </a:rPr>
              <a:t> use direct textual evidence, it</a:t>
            </a:r>
            <a:r>
              <a:rPr lang="en-US" sz="1200" kern="1200" dirty="0">
                <a:solidFill>
                  <a:schemeClr val="tx1"/>
                </a:solidFill>
                <a:effectLst/>
                <a:latin typeface="+mn-lt"/>
                <a:ea typeface="+mn-ea"/>
                <a:cs typeface="+mn-cs"/>
              </a:rPr>
              <a:t> also aligns to RL.7.1.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a:t>
            </a:r>
            <a:r>
              <a:rPr lang="en-US" sz="1200" kern="1200" baseline="0" dirty="0">
                <a:solidFill>
                  <a:schemeClr val="tx1"/>
                </a:solidFill>
                <a:effectLst/>
                <a:latin typeface="+mn-lt"/>
                <a:ea typeface="+mn-ea"/>
                <a:cs typeface="+mn-cs"/>
              </a:rPr>
              <a:t> must carefully attend to the details of the text, specifically, the description of the wave, in order to successfully answer the question.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a</a:t>
            </a:r>
            <a:r>
              <a:rPr lang="en-US" sz="1200" kern="1200" baseline="0" dirty="0">
                <a:solidFill>
                  <a:schemeClr val="tx1"/>
                </a:solidFill>
                <a:effectLst/>
                <a:latin typeface="+mn-lt"/>
                <a:ea typeface="+mn-ea"/>
                <a:cs typeface="+mn-cs"/>
              </a:rPr>
              <a:t> key idea of the poem is that surfing the wave is an exhilarating experience for surfers. Asking students to consider how the image of the wave develops gets to the central idea of the poem.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use direct textual evidence, stanza</a:t>
            </a:r>
            <a:r>
              <a:rPr lang="en-US" sz="1200" kern="1200" baseline="0" dirty="0">
                <a:solidFill>
                  <a:schemeClr val="tx1"/>
                </a:solidFill>
                <a:effectLst/>
                <a:latin typeface="+mn-lt"/>
                <a:ea typeface="+mn-ea"/>
                <a:cs typeface="+mn-cs"/>
              </a:rPr>
              <a:t> numbers/text, to answer the question.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19</a:t>
            </a:fld>
            <a:endParaRPr lang="en-US" dirty="0"/>
          </a:p>
        </p:txBody>
      </p:sp>
    </p:spTree>
    <p:extLst>
      <p:ext uri="{BB962C8B-B14F-4D97-AF65-F5344CB8AC3E}">
        <p14:creationId xmlns:p14="http://schemas.microsoft.com/office/powerpoint/2010/main" val="1352335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While the principles discussed in the modules reflect the specific needs of summative assessment, they can be applied to the types of questions teachers ask in both classroom discussion and on classroom assessments. For example, in a classroom, a teacher may ask students to identify the main idea, and find the details that support that idea over the course of an entire lesson; this discussion would not be limited to one question. Facilitators should be aware of their audience as they progress through the modules. </a:t>
            </a:r>
            <a:r>
              <a:rPr lang="en-US" sz="1200" b="0" i="0" u="none" strike="noStrike" kern="1200">
                <a:solidFill>
                  <a:schemeClr val="tx1"/>
                </a:solidFill>
                <a:effectLst/>
                <a:latin typeface="+mn-lt"/>
                <a:ea typeface="+mn-ea"/>
                <a:cs typeface="+mn-cs"/>
              </a:rPr>
              <a:t>Be sure to review the user guide for specific examples of adjustments that can be made to the training to suit the needs of unique audiences. </a:t>
            </a:r>
            <a:endParaRPr lang="en-US"/>
          </a:p>
        </p:txBody>
      </p:sp>
      <p:sp>
        <p:nvSpPr>
          <p:cNvPr id="4" name="Slide Number Placeholder 3"/>
          <p:cNvSpPr>
            <a:spLocks noGrp="1"/>
          </p:cNvSpPr>
          <p:nvPr>
            <p:ph type="sldNum" sz="quarter" idx="10"/>
          </p:nvPr>
        </p:nvSpPr>
        <p:spPr/>
        <p:txBody>
          <a:bodyPr/>
          <a:lstStyle/>
          <a:p>
            <a:fld id="{36EC1E7A-7203-4B29-BE2A-FD4C6482419E}" type="slidenum">
              <a:rPr lang="en-US" smtClean="0"/>
              <a:t>2</a:t>
            </a:fld>
            <a:endParaRPr lang="en-US" dirty="0"/>
          </a:p>
        </p:txBody>
      </p:sp>
    </p:spTree>
    <p:extLst>
      <p:ext uri="{BB962C8B-B14F-4D97-AF65-F5344CB8AC3E}">
        <p14:creationId xmlns:p14="http://schemas.microsoft.com/office/powerpoint/2010/main" val="2943179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Anchor</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tandard 6 makes clear that it is not enough to </a:t>
            </a:r>
            <a:r>
              <a:rPr lang="en-US" sz="1200" i="1" kern="1200" dirty="0">
                <a:solidFill>
                  <a:schemeClr val="tx1"/>
                </a:solidFill>
                <a:effectLst/>
                <a:latin typeface="+mn-lt"/>
                <a:ea typeface="+mn-ea"/>
                <a:cs typeface="+mn-cs"/>
              </a:rPr>
              <a:t>identify</a:t>
            </a:r>
            <a:r>
              <a:rPr lang="en-US" sz="1200" kern="1200" dirty="0">
                <a:solidFill>
                  <a:schemeClr val="tx1"/>
                </a:solidFill>
                <a:effectLst/>
                <a:latin typeface="+mn-lt"/>
                <a:ea typeface="+mn-ea"/>
                <a:cs typeface="+mn-cs"/>
              </a:rPr>
              <a:t> the purpose or point of view; the standard asks students to move beyond the mere labeling of a text that </a:t>
            </a:r>
            <a:r>
              <a:rPr lang="en-US" sz="1200" kern="1200" dirty="0">
                <a:solidFill>
                  <a:srgbClr val="FF6600"/>
                </a:solidFill>
                <a:effectLst/>
                <a:latin typeface="+mn-lt"/>
                <a:ea typeface="+mn-ea"/>
                <a:cs typeface="+mn-cs"/>
              </a:rPr>
              <a:t>has</a:t>
            </a:r>
            <a:r>
              <a:rPr lang="en-US" sz="1200" kern="1200" dirty="0">
                <a:solidFill>
                  <a:schemeClr val="tx1"/>
                </a:solidFill>
                <a:effectLst/>
                <a:latin typeface="+mn-lt"/>
                <a:ea typeface="+mn-ea"/>
                <a:cs typeface="+mn-cs"/>
              </a:rPr>
              <a:t> been the traditional</a:t>
            </a:r>
            <a:r>
              <a:rPr lang="en-US" sz="1200" kern="1200" baseline="0" dirty="0">
                <a:solidFill>
                  <a:schemeClr val="tx1"/>
                </a:solidFill>
                <a:effectLst/>
                <a:latin typeface="+mn-lt"/>
                <a:ea typeface="+mn-ea"/>
                <a:cs typeface="+mn-cs"/>
              </a:rPr>
              <a:t> approach </a:t>
            </a:r>
            <a:r>
              <a:rPr lang="en-US" sz="1200" kern="1200" dirty="0">
                <a:solidFill>
                  <a:schemeClr val="tx1"/>
                </a:solidFill>
                <a:effectLst/>
                <a:latin typeface="+mn-lt"/>
                <a:ea typeface="+mn-ea"/>
                <a:cs typeface="+mn-cs"/>
              </a:rPr>
              <a:t>to assessing the impact of point of view and purpose on how readers perceive and grasp the meaning. Standard 6 provides an excellent example of how reading closely goes beyond looking for what is directly stated. </a:t>
            </a:r>
          </a:p>
          <a:p>
            <a:endParaRPr lang="en-US" dirty="0"/>
          </a:p>
          <a:p>
            <a:r>
              <a:rPr lang="en-US" dirty="0"/>
              <a:t>At grade 7,</a:t>
            </a:r>
            <a:r>
              <a:rPr lang="en-US" baseline="0" dirty="0"/>
              <a:t> a text must have multiple characters or narrators in order to be able to measure this standard. Items should ask students to think about the points of view of multiple characters or narrators, including how those points of view are developed and how they are different. Items should not stop at asking students to simply identify multiple points of view, but instead, challenge students to consider how the differing points of view develop over the course of a text.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20</a:t>
            </a:fld>
            <a:endParaRPr lang="en-US" dirty="0"/>
          </a:p>
        </p:txBody>
      </p:sp>
    </p:spTree>
    <p:extLst>
      <p:ext uri="{BB962C8B-B14F-4D97-AF65-F5344CB8AC3E}">
        <p14:creationId xmlns:p14="http://schemas.microsoft.com/office/powerpoint/2010/main" val="2740520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Let’s look at this item, written to address RL.7.6.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a:t>
            </a:r>
            <a:r>
              <a:rPr lang="en-US" sz="1200" b="0" kern="1200" dirty="0">
                <a:solidFill>
                  <a:schemeClr val="tx1"/>
                </a:solidFill>
                <a:effectLst/>
                <a:latin typeface="+mn-lt"/>
                <a:ea typeface="+mn-ea"/>
                <a:cs typeface="+mn-cs"/>
              </a:rPr>
              <a:t> Part A: D; Part B: A </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No, this item does not align to the grade 7 standard. Though the item asks students to consider</a:t>
            </a:r>
            <a:r>
              <a:rPr lang="en-US" sz="1200" kern="1200" baseline="0" dirty="0">
                <a:solidFill>
                  <a:schemeClr val="tx1"/>
                </a:solidFill>
                <a:effectLst/>
                <a:latin typeface="+mn-lt"/>
                <a:ea typeface="+mn-ea"/>
                <a:cs typeface="+mn-cs"/>
              </a:rPr>
              <a:t> the points of view of two different characters, there is no consideration of how the points of view develop, nor is there a consideration of how the points of view contrast. As such, the item does not get to the type of analysis required by the standard.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21</a:t>
            </a:fld>
            <a:endParaRPr lang="en-US" dirty="0"/>
          </a:p>
        </p:txBody>
      </p:sp>
    </p:spTree>
    <p:extLst>
      <p:ext uri="{BB962C8B-B14F-4D97-AF65-F5344CB8AC3E}">
        <p14:creationId xmlns:p14="http://schemas.microsoft.com/office/powerpoint/2010/main" val="4274030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Now read this item, also written to RL.7.6.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This item is</a:t>
            </a:r>
            <a:r>
              <a:rPr lang="en-US" sz="1200" b="0" kern="1200" baseline="0" dirty="0">
                <a:solidFill>
                  <a:schemeClr val="tx1"/>
                </a:solidFill>
                <a:effectLst/>
                <a:latin typeface="+mn-lt"/>
                <a:ea typeface="+mn-ea"/>
                <a:cs typeface="+mn-cs"/>
              </a:rPr>
              <a:t> too large to display in its entirety. The rest of the item and the related discussion appear on the next slide.</a:t>
            </a:r>
            <a:endParaRPr lang="en-US" b="0" dirty="0"/>
          </a:p>
          <a:p>
            <a:endParaRPr lang="en-US" b="1" dirty="0"/>
          </a:p>
        </p:txBody>
      </p:sp>
      <p:sp>
        <p:nvSpPr>
          <p:cNvPr id="4" name="Slide Number Placeholder 3"/>
          <p:cNvSpPr>
            <a:spLocks noGrp="1"/>
          </p:cNvSpPr>
          <p:nvPr>
            <p:ph type="sldNum" sz="quarter" idx="10"/>
          </p:nvPr>
        </p:nvSpPr>
        <p:spPr/>
        <p:txBody>
          <a:bodyPr/>
          <a:lstStyle/>
          <a:p>
            <a:fld id="{36EC1E7A-7203-4B29-BE2A-FD4C6482419E}" type="slidenum">
              <a:rPr lang="en-US" smtClean="0"/>
              <a:t>22</a:t>
            </a:fld>
            <a:endParaRPr lang="en-US" dirty="0"/>
          </a:p>
        </p:txBody>
      </p:sp>
    </p:spTree>
    <p:extLst>
      <p:ext uri="{BB962C8B-B14F-4D97-AF65-F5344CB8AC3E}">
        <p14:creationId xmlns:p14="http://schemas.microsoft.com/office/powerpoint/2010/main" val="1818677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Answer key: </a:t>
            </a:r>
          </a:p>
          <a:p>
            <a:r>
              <a:rPr lang="en-US" b="0" dirty="0"/>
              <a:t>Moki’s POV Before the Storm: The</a:t>
            </a:r>
            <a:r>
              <a:rPr lang="en-US" b="0" baseline="0" dirty="0"/>
              <a:t> Black Robes have positive qualities to share with the People. Textual Evidence: Paragraph 15</a:t>
            </a:r>
          </a:p>
          <a:p>
            <a:r>
              <a:rPr lang="en-US" b="0" baseline="0" dirty="0"/>
              <a:t>Moki’s POV After the Storm: The Black Robes have positive qualities to share with the People. Textual Evidence: Paragraph 28</a:t>
            </a:r>
          </a:p>
          <a:p>
            <a:r>
              <a:rPr lang="en-US" b="0" baseline="0" dirty="0"/>
              <a:t>Pope’s POV Before the Storm: The Black Robes and the People cannot live together in peace. Textual evidence: Paragraph 11</a:t>
            </a:r>
          </a:p>
          <a:p>
            <a:r>
              <a:rPr lang="en-US" b="0" baseline="0" dirty="0"/>
              <a:t>Pope’s POV After the Storm: The People may be able to learn from the Black Robes. Textual Evidence: Paragraph 33</a:t>
            </a:r>
          </a:p>
          <a:p>
            <a:endParaRPr lang="en-US" b="0" baseline="0" dirty="0"/>
          </a:p>
          <a:p>
            <a:r>
              <a:rPr lang="en-US" b="1" baseline="0" dirty="0"/>
              <a:t>Does this item align to the specifics of the grade 7 standard? </a:t>
            </a:r>
            <a:r>
              <a:rPr lang="en-US" b="0" baseline="0" dirty="0"/>
              <a:t>Yes, this item is well aligned to the grade 7 standard. This item challenges students to think about the points of view of two characters in a text. They think about how the points of view grow and change over the course of the text, but also how the two contrast. Students must understand that Moki’s point of view is distinct from Pope’s, and that this point of view is revealed through the character’s actions. </a:t>
            </a:r>
          </a:p>
          <a:p>
            <a:endParaRPr lang="en-US" b="0" baseline="0" dirty="0"/>
          </a:p>
          <a:p>
            <a:r>
              <a:rPr lang="en-US" b="1" baseline="0" dirty="0"/>
              <a:t>Does this item require close reading? </a:t>
            </a:r>
            <a:r>
              <a:rPr lang="en-US" b="0" baseline="0" dirty="0"/>
              <a:t>Yes. Students must carefully attend to Moki’s thoughts about the Black Robes, as well as his decision to plant and tend to the seeds to understand that he sees some value in the Black Robes’ seeds. To understand Pope’s POV, they must carefully attend to his actions, both his vocal opposition to the Black Robes as well as his decision to accept the seeds Moki plants. </a:t>
            </a:r>
          </a:p>
          <a:p>
            <a:endParaRPr lang="en-US" b="0" baseline="0" dirty="0"/>
          </a:p>
          <a:p>
            <a:r>
              <a:rPr lang="en-US" b="1" baseline="0" dirty="0"/>
              <a:t>Does the item focus on central ideas and important particulars of the text? </a:t>
            </a:r>
            <a:r>
              <a:rPr lang="en-US" b="0" baseline="0" dirty="0"/>
              <a:t>Yes. The central theme of “The Tomorrow Seeds” is that cultures can attempt to learn to grow and work together, yet they also must prepare for a future where this does not happen. Understanding each character’s point of view helps students to see how this central idea is developed.</a:t>
            </a:r>
          </a:p>
          <a:p>
            <a:endParaRPr lang="en-US" b="0" baseline="0" dirty="0"/>
          </a:p>
          <a:p>
            <a:r>
              <a:rPr lang="en-US" b="1" baseline="0" dirty="0"/>
              <a:t>Does this item require use of evidence? </a:t>
            </a:r>
            <a:r>
              <a:rPr lang="en-US" b="0" baseline="0" dirty="0"/>
              <a:t>Yes. Students use indirect textual evidence to make their inferences in columns 2 and 4, and direct textual inference to analyze the points of view in columns 3 and 5. </a:t>
            </a:r>
            <a:endParaRPr lang="en-US" b="1" dirty="0"/>
          </a:p>
        </p:txBody>
      </p:sp>
      <p:sp>
        <p:nvSpPr>
          <p:cNvPr id="4" name="Slide Number Placeholder 3"/>
          <p:cNvSpPr>
            <a:spLocks noGrp="1"/>
          </p:cNvSpPr>
          <p:nvPr>
            <p:ph type="sldNum" sz="quarter" idx="10"/>
          </p:nvPr>
        </p:nvSpPr>
        <p:spPr/>
        <p:txBody>
          <a:bodyPr/>
          <a:lstStyle/>
          <a:p>
            <a:fld id="{36EC1E7A-7203-4B29-BE2A-FD4C6482419E}" type="slidenum">
              <a:rPr lang="en-US" smtClean="0"/>
              <a:t>23</a:t>
            </a:fld>
            <a:endParaRPr lang="en-US" dirty="0"/>
          </a:p>
        </p:txBody>
      </p:sp>
    </p:spTree>
    <p:extLst>
      <p:ext uri="{BB962C8B-B14F-4D97-AF65-F5344CB8AC3E}">
        <p14:creationId xmlns:p14="http://schemas.microsoft.com/office/powerpoint/2010/main" val="858796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Anchor</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tandard 7 stretches the range of readers to consider a more diverse array of how ideas and evidence can be presented and understood. Many otherwise strong readers tend to “skip” the illustrations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they find in texts and find refuge in the words. Standard 7 makes clear that college- and career-ready literacy requires that students immerse themselves in the demands of mixed texts in which words are only one source of knowledge. This standard also highlights the transformation of research in the digital age, and makes clear that college- and career-ready literacy requires being an analyst of evidence from diverse sources and formats. </a:t>
            </a:r>
          </a:p>
          <a:p>
            <a:endParaRPr lang="en-US" dirty="0"/>
          </a:p>
          <a:p>
            <a:r>
              <a:rPr lang="en-US" dirty="0"/>
              <a:t>At</a:t>
            </a:r>
            <a:r>
              <a:rPr lang="en-US" baseline="0" dirty="0"/>
              <a:t> grade 7, as with other grades, text type is important. Students must be given a written text and compare or contrast it with its corresponding audio, filmed, staged, or multimedia version. Note that the verbs in the standard include both “compare and contrast” as well as “analyzing.” In other words, they should consider </a:t>
            </a:r>
            <a:r>
              <a:rPr lang="en-US" u="sng" baseline="0" dirty="0"/>
              <a:t>both</a:t>
            </a:r>
            <a:r>
              <a:rPr lang="en-US" baseline="0" dirty="0"/>
              <a:t> how the sources are similar and different, as well as how each medium presents the text in a new and different way.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24</a:t>
            </a:fld>
            <a:endParaRPr lang="en-US" dirty="0"/>
          </a:p>
        </p:txBody>
      </p:sp>
    </p:spTree>
    <p:extLst>
      <p:ext uri="{BB962C8B-B14F-4D97-AF65-F5344CB8AC3E}">
        <p14:creationId xmlns:p14="http://schemas.microsoft.com/office/powerpoint/2010/main" val="4019534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Let’s read this item, which</a:t>
            </a:r>
            <a:r>
              <a:rPr lang="en-US" sz="1200" b="0" kern="1200" baseline="0" dirty="0">
                <a:solidFill>
                  <a:schemeClr val="tx1"/>
                </a:solidFill>
                <a:effectLst/>
                <a:latin typeface="+mn-lt"/>
                <a:ea typeface="+mn-ea"/>
                <a:cs typeface="+mn-cs"/>
              </a:rPr>
              <a:t> addresses RL.7.7. </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a:t>
            </a:r>
            <a:r>
              <a:rPr lang="en-US" sz="1200" b="0" kern="1200" dirty="0">
                <a:solidFill>
                  <a:schemeClr val="tx1"/>
                </a:solidFill>
                <a:effectLst/>
                <a:latin typeface="+mn-lt"/>
                <a:ea typeface="+mn-ea"/>
                <a:cs typeface="+mn-cs"/>
              </a:rPr>
              <a:t> C</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No, this item does not align to the grade 7 standard. Though the item asks about the relationship between two different mediums (text and a picture), ultimately, the</a:t>
            </a:r>
            <a:r>
              <a:rPr lang="en-US" sz="1200" kern="1200" baseline="0" dirty="0">
                <a:solidFill>
                  <a:schemeClr val="tx1"/>
                </a:solidFill>
                <a:effectLst/>
                <a:latin typeface="+mn-lt"/>
                <a:ea typeface="+mn-ea"/>
                <a:cs typeface="+mn-cs"/>
              </a:rPr>
              <a:t> item falls short of alignment. At grade 7, students must consider an audio, filmed, staged, or multi-media version of the same text. So, considering an illustration associated with a text does not meet the expectations of the standard. </a:t>
            </a:r>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25</a:t>
            </a:fld>
            <a:endParaRPr lang="en-US" dirty="0"/>
          </a:p>
        </p:txBody>
      </p:sp>
    </p:spTree>
    <p:extLst>
      <p:ext uri="{BB962C8B-B14F-4D97-AF65-F5344CB8AC3E}">
        <p14:creationId xmlns:p14="http://schemas.microsoft.com/office/powerpoint/2010/main" val="1688708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Now consider</a:t>
            </a:r>
            <a:r>
              <a:rPr lang="en-US" sz="1200" b="0" kern="1200" baseline="0" dirty="0">
                <a:solidFill>
                  <a:schemeClr val="tx1"/>
                </a:solidFill>
                <a:effectLst/>
                <a:latin typeface="+mn-lt"/>
                <a:ea typeface="+mn-ea"/>
                <a:cs typeface="+mn-cs"/>
              </a:rPr>
              <a:t> this item, also written to RL.7.7.</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A</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Yes, this item is well aligned to the grade-level standard. Students must consider how the two different versions</a:t>
            </a:r>
            <a:r>
              <a:rPr lang="en-US" sz="1200" kern="1200" baseline="0" dirty="0">
                <a:solidFill>
                  <a:schemeClr val="tx1"/>
                </a:solidFill>
                <a:effectLst/>
                <a:latin typeface="+mn-lt"/>
                <a:ea typeface="+mn-ea"/>
                <a:cs typeface="+mn-cs"/>
              </a:rPr>
              <a:t> of the text, in this case, a poem and a corresponding audio recording, present the same story in unique ways. Note that the item focus on the unique aspects of each source. Students do not simply compare and contrast </a:t>
            </a:r>
            <a:r>
              <a:rPr lang="en-US" sz="1200" kern="1200" baseline="0" dirty="0">
                <a:solidFill>
                  <a:srgbClr val="FF6600"/>
                </a:solidFill>
                <a:effectLst/>
                <a:latin typeface="+mn-lt"/>
                <a:ea typeface="+mn-ea"/>
                <a:cs typeface="+mn-cs"/>
              </a:rPr>
              <a:t>superficial</a:t>
            </a:r>
            <a:r>
              <a:rPr lang="en-US" sz="1200" kern="1200" baseline="0" dirty="0">
                <a:solidFill>
                  <a:schemeClr val="tx1"/>
                </a:solidFill>
                <a:effectLst/>
                <a:latin typeface="+mn-lt"/>
                <a:ea typeface="+mn-ea"/>
                <a:cs typeface="+mn-cs"/>
              </a:rPr>
              <a:t> details, rather, they think deeply about how it is that the medium used impacts the understanding of the message of the poem. </a:t>
            </a:r>
            <a:r>
              <a:rPr lang="en-US" sz="1200" kern="120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a:t>
            </a:r>
            <a:r>
              <a:rPr lang="en-US" sz="1200" kern="1200" baseline="0" dirty="0">
                <a:solidFill>
                  <a:schemeClr val="tx1"/>
                </a:solidFill>
                <a:effectLst/>
                <a:latin typeface="+mn-lt"/>
                <a:ea typeface="+mn-ea"/>
                <a:cs typeface="+mn-cs"/>
              </a:rPr>
              <a:t> must listen carefully to the audio recording to identify the pacing between the stanzas, as well as read the text carefully to identify how the line break impacts the overall description of the surfers.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the focus of the poem is the action surfers take as they ride the wave. The item asks</a:t>
            </a:r>
            <a:r>
              <a:rPr lang="en-US" sz="1200" kern="1200" baseline="0" dirty="0">
                <a:solidFill>
                  <a:schemeClr val="tx1"/>
                </a:solidFill>
                <a:effectLst/>
                <a:latin typeface="+mn-lt"/>
                <a:ea typeface="+mn-ea"/>
                <a:cs typeface="+mn-cs"/>
              </a:rPr>
              <a:t> students to think about a specific moment in the action of surfing.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a:t>
            </a:r>
            <a:r>
              <a:rPr lang="en-US" sz="1200" kern="1200" baseline="0" dirty="0">
                <a:solidFill>
                  <a:schemeClr val="tx1"/>
                </a:solidFill>
                <a:effectLst/>
                <a:latin typeface="+mn-lt"/>
                <a:ea typeface="+mn-ea"/>
                <a:cs typeface="+mn-cs"/>
              </a:rPr>
              <a:t> must make an inference based on both the text and the recording.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26</a:t>
            </a:fld>
            <a:endParaRPr lang="en-US" dirty="0"/>
          </a:p>
        </p:txBody>
      </p:sp>
    </p:spTree>
    <p:extLst>
      <p:ext uri="{BB962C8B-B14F-4D97-AF65-F5344CB8AC3E}">
        <p14:creationId xmlns:p14="http://schemas.microsoft.com/office/powerpoint/2010/main" val="1560180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27</a:t>
            </a:fld>
            <a:endParaRPr lang="en-US" dirty="0"/>
          </a:p>
        </p:txBody>
      </p:sp>
    </p:spTree>
    <p:extLst>
      <p:ext uri="{BB962C8B-B14F-4D97-AF65-F5344CB8AC3E}">
        <p14:creationId xmlns:p14="http://schemas.microsoft.com/office/powerpoint/2010/main" val="2097223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standards</a:t>
            </a:r>
            <a:r>
              <a:rPr lang="en-US" baseline="0" dirty="0"/>
              <a:t> as a whole, and Anchor Standard 9 in particular, go well beyond merely promoting reading comprehension, calling on students to read with the intent of building knowledge. Students must not only grasp what they read but also integrate it into a body of ever-growing knowledge. </a:t>
            </a:r>
            <a:r>
              <a:rPr lang="en-US" sz="1200" kern="1200" dirty="0">
                <a:solidFill>
                  <a:schemeClr val="tx1"/>
                </a:solidFill>
                <a:effectLst/>
                <a:latin typeface="+mn-lt"/>
                <a:ea typeface="+mn-ea"/>
                <a:cs typeface="+mn-cs"/>
              </a:rPr>
              <a:t>Building knowledge and vocabulary from the earliest years are essential for students to be able to become college- and career-ready readers of complex text.  </a:t>
            </a:r>
          </a:p>
          <a:p>
            <a:endParaRPr lang="en-US" dirty="0"/>
          </a:p>
          <a:p>
            <a:r>
              <a:rPr lang="en-US" dirty="0"/>
              <a:t>At grade 7,</a:t>
            </a:r>
            <a:r>
              <a:rPr lang="en-US" baseline="0" dirty="0"/>
              <a:t> students must consider a specific pairing: a fictional portrayal of a time with an associated historical account. Note that the standard requires the pairing of informational and literary texts, as opposed to fictionalized reproductions of historical accounts. Students should be considering how the literary task takes information from the informational writing and builds upon it to create a fictional account. Note that students can consider how authors of fiction both “use and alter history,” meaning test items should address the different ways that history is represented in the literary text vs. the informational account.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28</a:t>
            </a:fld>
            <a:endParaRPr lang="en-US" dirty="0"/>
          </a:p>
        </p:txBody>
      </p:sp>
    </p:spTree>
    <p:extLst>
      <p:ext uri="{BB962C8B-B14F-4D97-AF65-F5344CB8AC3E}">
        <p14:creationId xmlns:p14="http://schemas.microsoft.com/office/powerpoint/2010/main" val="1950818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Consider</a:t>
            </a:r>
            <a:r>
              <a:rPr lang="en-US" sz="1200" b="0" kern="1200" baseline="0" dirty="0">
                <a:solidFill>
                  <a:schemeClr val="tx1"/>
                </a:solidFill>
                <a:effectLst/>
                <a:latin typeface="+mn-lt"/>
                <a:ea typeface="+mn-ea"/>
                <a:cs typeface="+mn-cs"/>
              </a:rPr>
              <a:t> this item, written to RL.7.9. </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a:t>
            </a:r>
            <a:r>
              <a:rPr lang="en-US" sz="1200" b="0" kern="1200" dirty="0">
                <a:solidFill>
                  <a:schemeClr val="tx1"/>
                </a:solidFill>
                <a:effectLst/>
                <a:latin typeface="+mn-lt"/>
                <a:ea typeface="+mn-ea"/>
                <a:cs typeface="+mn-cs"/>
              </a:rPr>
              <a:t> B</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No, this item does not align to the grade 7 standard. The item, though based</a:t>
            </a:r>
            <a:r>
              <a:rPr lang="en-US" sz="1200" kern="1200" baseline="0" dirty="0">
                <a:solidFill>
                  <a:schemeClr val="tx1"/>
                </a:solidFill>
                <a:effectLst/>
                <a:latin typeface="+mn-lt"/>
                <a:ea typeface="+mn-ea"/>
                <a:cs typeface="+mn-cs"/>
              </a:rPr>
              <a:t> on one text, and asking about its history, does not require the comparison of information from an informational and literary text. The item is not based on multiple texts and therefore does not meet the expectations of the standard.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29</a:t>
            </a:fld>
            <a:endParaRPr lang="en-US" dirty="0"/>
          </a:p>
        </p:txBody>
      </p:sp>
    </p:spTree>
    <p:extLst>
      <p:ext uri="{BB962C8B-B14F-4D97-AF65-F5344CB8AC3E}">
        <p14:creationId xmlns:p14="http://schemas.microsoft.com/office/powerpoint/2010/main" val="1592222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C1E7A-7203-4B29-BE2A-FD4C6482419E}" type="slidenum">
              <a:rPr lang="en-US" smtClean="0"/>
              <a:t>3</a:t>
            </a:fld>
            <a:endParaRPr lang="en-US" dirty="0"/>
          </a:p>
        </p:txBody>
      </p:sp>
    </p:spTree>
    <p:extLst>
      <p:ext uri="{BB962C8B-B14F-4D97-AF65-F5344CB8AC3E}">
        <p14:creationId xmlns:p14="http://schemas.microsoft.com/office/powerpoint/2010/main" val="2391104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30</a:t>
            </a:fld>
            <a:endParaRPr lang="en-US" dirty="0"/>
          </a:p>
        </p:txBody>
      </p:sp>
    </p:spTree>
    <p:extLst>
      <p:ext uri="{BB962C8B-B14F-4D97-AF65-F5344CB8AC3E}">
        <p14:creationId xmlns:p14="http://schemas.microsoft.com/office/powerpoint/2010/main" val="2625181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Now</a:t>
            </a:r>
            <a:r>
              <a:rPr lang="en-US" sz="1200" b="0" kern="1200" baseline="0" dirty="0">
                <a:solidFill>
                  <a:schemeClr val="tx1"/>
                </a:solidFill>
                <a:effectLst/>
                <a:latin typeface="+mn-lt"/>
                <a:ea typeface="+mn-ea"/>
                <a:cs typeface="+mn-cs"/>
              </a:rPr>
              <a:t> review this item, also written to RL.7.9. </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“…who tried</a:t>
            </a:r>
            <a:r>
              <a:rPr lang="en-US" sz="1200" b="0" kern="1200" baseline="0" dirty="0">
                <a:solidFill>
                  <a:schemeClr val="tx1"/>
                </a:solidFill>
                <a:effectLst/>
                <a:latin typeface="+mn-lt"/>
                <a:ea typeface="+mn-ea"/>
                <a:cs typeface="+mn-cs"/>
              </a:rPr>
              <a:t> to impose a new religion and language.” and “The Spanish were often brutal...”</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Yes, this item is well aligned to the grade-level standard. First,</a:t>
            </a:r>
            <a:r>
              <a:rPr lang="en-US" sz="1200" kern="1200" baseline="0" dirty="0">
                <a:solidFill>
                  <a:schemeClr val="tx1"/>
                </a:solidFill>
                <a:effectLst/>
                <a:latin typeface="+mn-lt"/>
                <a:ea typeface="+mn-ea"/>
                <a:cs typeface="+mn-cs"/>
              </a:rPr>
              <a:t> the item is based on the appropriate text types, an informational text and a literary text. Both sources focus on the same time period, the time when the Spanish missionaries came and began to colonize the Hopi tribe. Further, the item asks students to consider the relationship between the two, specifically, how the literary text reflects the facts about the relationship between the Hopi and the missionaries. Because the text requires students use direct textual evidence, i</a:t>
            </a:r>
            <a:r>
              <a:rPr lang="en-US" sz="1200" kern="1200" dirty="0">
                <a:solidFill>
                  <a:schemeClr val="tx1"/>
                </a:solidFill>
                <a:effectLst/>
                <a:latin typeface="+mn-lt"/>
                <a:ea typeface="+mn-ea"/>
                <a:cs typeface="+mn-cs"/>
              </a:rPr>
              <a:t>t also aligns to RL.7.1.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understand the key</a:t>
            </a:r>
            <a:r>
              <a:rPr lang="en-US" sz="1200" kern="1200" baseline="0" dirty="0">
                <a:solidFill>
                  <a:schemeClr val="tx1"/>
                </a:solidFill>
                <a:effectLst/>
                <a:latin typeface="+mn-lt"/>
                <a:ea typeface="+mn-ea"/>
                <a:cs typeface="+mn-cs"/>
              </a:rPr>
              <a:t> ideas from the literary text, specifically that the Spanish missionaries were often harsh and domineering to the Hopi people. This difficult relationship is at the center of “The Tomorrow Seeds,” and the “Author’s Note” provides the historical background to show that the text represents history.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the “Author’s Note”</a:t>
            </a:r>
            <a:r>
              <a:rPr lang="en-US" sz="1200" kern="1200" baseline="0" dirty="0">
                <a:solidFill>
                  <a:schemeClr val="tx1"/>
                </a:solidFill>
                <a:effectLst/>
                <a:latin typeface="+mn-lt"/>
                <a:ea typeface="+mn-ea"/>
                <a:cs typeface="+mn-cs"/>
              </a:rPr>
              <a:t> emphasizes the difficult relationship between the Hopi and Spanish missionaries, and the central conflict of “The Tomorrow Seeds” is between the Hopi and Black Robes, or Spanish missionaries. As such, the item focuses on what is most important in each text.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use direct textual</a:t>
            </a:r>
            <a:r>
              <a:rPr lang="en-US" sz="1200" kern="1200" baseline="0" dirty="0">
                <a:solidFill>
                  <a:schemeClr val="tx1"/>
                </a:solidFill>
                <a:effectLst/>
                <a:latin typeface="+mn-lt"/>
                <a:ea typeface="+mn-ea"/>
                <a:cs typeface="+mn-cs"/>
              </a:rPr>
              <a:t> evidence to answer the question.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31</a:t>
            </a:fld>
            <a:endParaRPr lang="en-US" dirty="0"/>
          </a:p>
        </p:txBody>
      </p:sp>
    </p:spTree>
    <p:extLst>
      <p:ext uri="{BB962C8B-B14F-4D97-AF65-F5344CB8AC3E}">
        <p14:creationId xmlns:p14="http://schemas.microsoft.com/office/powerpoint/2010/main" val="848392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Now, we turn our attention to the</a:t>
            </a:r>
            <a:r>
              <a:rPr lang="en-US" baseline="0" dirty="0"/>
              <a:t> Reading Standards for Informational Text grade 7.</a:t>
            </a:r>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32</a:t>
            </a:fld>
            <a:endParaRPr lang="en-US" dirty="0"/>
          </a:p>
        </p:txBody>
      </p:sp>
    </p:spTree>
    <p:extLst>
      <p:ext uri="{BB962C8B-B14F-4D97-AF65-F5344CB8AC3E}">
        <p14:creationId xmlns:p14="http://schemas.microsoft.com/office/powerpoint/2010/main" val="3108923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C1E7A-7203-4B29-BE2A-FD4C6482419E}" type="slidenum">
              <a:rPr lang="en-US" smtClean="0"/>
              <a:t>33</a:t>
            </a:fld>
            <a:endParaRPr lang="en-US" dirty="0"/>
          </a:p>
        </p:txBody>
      </p:sp>
    </p:spTree>
    <p:extLst>
      <p:ext uri="{BB962C8B-B14F-4D97-AF65-F5344CB8AC3E}">
        <p14:creationId xmlns:p14="http://schemas.microsoft.com/office/powerpoint/2010/main" val="1789592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trike="noStrike" dirty="0"/>
              <a:t>Let’s take a closer look at the Reading Standards for Informational Texts for Grade 7. </a:t>
            </a:r>
          </a:p>
        </p:txBody>
      </p:sp>
      <p:sp>
        <p:nvSpPr>
          <p:cNvPr id="4" name="Slide Number Placeholder 3"/>
          <p:cNvSpPr>
            <a:spLocks noGrp="1"/>
          </p:cNvSpPr>
          <p:nvPr>
            <p:ph type="sldNum" sz="quarter" idx="10"/>
          </p:nvPr>
        </p:nvSpPr>
        <p:spPr/>
        <p:txBody>
          <a:bodyPr/>
          <a:lstStyle/>
          <a:p>
            <a:fld id="{29B9D326-3941-4162-8704-FFF237B951BE}" type="slidenum">
              <a:rPr lang="en-US" smtClean="0"/>
              <a:t>34</a:t>
            </a:fld>
            <a:endParaRPr lang="en-US" dirty="0"/>
          </a:p>
        </p:txBody>
      </p:sp>
    </p:spTree>
    <p:extLst>
      <p:ext uri="{BB962C8B-B14F-4D97-AF65-F5344CB8AC3E}">
        <p14:creationId xmlns:p14="http://schemas.microsoft.com/office/powerpoint/2010/main" val="25167162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Anchor Standard 2 asks</a:t>
            </a:r>
            <a:r>
              <a:rPr lang="en-US" baseline="0" dirty="0"/>
              <a:t> students to determine themes and central ideas. Unearthing themes and ideas is a product of close reading and careful examination of the text. </a:t>
            </a:r>
            <a:r>
              <a:rPr lang="en-US" sz="1200" kern="1200" dirty="0">
                <a:solidFill>
                  <a:schemeClr val="tx1"/>
                </a:solidFill>
                <a:effectLst/>
                <a:latin typeface="+mn-lt"/>
                <a:ea typeface="+mn-ea"/>
                <a:cs typeface="+mn-cs"/>
              </a:rPr>
              <a:t>In some upper grades, Standard 2 expands its focus to the plural “central ideas or themes” and adds a second crucial requirement—that students analyze the development of the ideas and themes. Reading complex texts will often expose more than one central idea, and the emphasis on analyzing their development challenges students to go beyond merely stating ideas to tracing their evolution throughout a text. Standard 2 therefore views unearthing themes and ideas as the product of careful examination of the text.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grade</a:t>
            </a:r>
            <a:r>
              <a:rPr lang="en-US" sz="1200" kern="1200" baseline="0" dirty="0">
                <a:solidFill>
                  <a:schemeClr val="tx1"/>
                </a:solidFill>
                <a:effectLst/>
                <a:latin typeface="+mn-lt"/>
                <a:ea typeface="+mn-ea"/>
                <a:cs typeface="+mn-cs"/>
              </a:rPr>
              <a:t> 7, students must consider multiple central ideas. Note the shift from a single central idea at previous grades to multiple central ideas, students should consider how more than one central idea develops over the course of a text. As with the Reading for Literature Standard, students should not simply identify central ideas, but rather, they should analyze HOW the central ideas develop throughout a text. </a:t>
            </a:r>
          </a:p>
          <a:p>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second part of the anchor standard, assessed separately as noted by the semi-colon that divides the two components, asks students to provide a summary of the text. The demand of summarization in Standard 2 is that students demonstrate their ability to immerse themselves in other peoples’ ideas and experiences, to enlarge their thinking and experience through reading. Note that summarizing texts in chronological order is unlikely to fulfill this goal—students merely recount, in abbreviated form, the time-ordered details in the text without grappling with its ideas.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As with the Reading for Literature standard at grade 7, students are asked to provide an objective summary of the text. Objective is defined as “not influenced by personal feelings or opinions in considering and representing facts.” Summaries in grade 7 should be distinct from personal opinions and judgments; students should represent exactly what is presented in the text, and avoid introducing their own perspectives and biases to the any summaries produced.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p:txBody>
      </p:sp>
      <p:sp>
        <p:nvSpPr>
          <p:cNvPr id="4" name="Slide Number Placeholder 3"/>
          <p:cNvSpPr>
            <a:spLocks noGrp="1"/>
          </p:cNvSpPr>
          <p:nvPr>
            <p:ph type="sldNum" sz="quarter" idx="10"/>
          </p:nvPr>
        </p:nvSpPr>
        <p:spPr/>
        <p:txBody>
          <a:bodyPr/>
          <a:lstStyle/>
          <a:p>
            <a:fld id="{36EC1E7A-7203-4B29-BE2A-FD4C6482419E}" type="slidenum">
              <a:rPr lang="en-US" smtClean="0"/>
              <a:t>35</a:t>
            </a:fld>
            <a:endParaRPr lang="en-US" dirty="0"/>
          </a:p>
        </p:txBody>
      </p:sp>
    </p:spTree>
    <p:extLst>
      <p:ext uri="{BB962C8B-B14F-4D97-AF65-F5344CB8AC3E}">
        <p14:creationId xmlns:p14="http://schemas.microsoft.com/office/powerpoint/2010/main" val="38639827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Now consider this item, written to address RI.7.2.</a:t>
            </a:r>
            <a:r>
              <a:rPr lang="en-US" sz="1200" b="0" kern="1200" baseline="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a:t>
            </a:r>
            <a:r>
              <a:rPr lang="en-US" sz="1200" b="0" kern="1200" dirty="0">
                <a:solidFill>
                  <a:schemeClr val="tx1"/>
                </a:solidFill>
                <a:effectLst/>
                <a:latin typeface="+mn-lt"/>
                <a:ea typeface="+mn-ea"/>
                <a:cs typeface="+mn-cs"/>
              </a:rPr>
              <a:t> D</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No, this item does not align to the grade 7 standard. While the item does ask</a:t>
            </a:r>
            <a:r>
              <a:rPr lang="en-US" sz="1200" kern="1200" baseline="0" dirty="0">
                <a:solidFill>
                  <a:schemeClr val="tx1"/>
                </a:solidFill>
                <a:effectLst/>
                <a:latin typeface="+mn-lt"/>
                <a:ea typeface="+mn-ea"/>
                <a:cs typeface="+mn-cs"/>
              </a:rPr>
              <a:t> for two central ideas, as with other grades, students at grade 7 should both determine theme and analyze how it develops. This item stops short of alignment because it does not require students to analyze how the central ideas develop throughout the text.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36</a:t>
            </a:fld>
            <a:endParaRPr lang="en-US" dirty="0"/>
          </a:p>
        </p:txBody>
      </p:sp>
    </p:spTree>
    <p:extLst>
      <p:ext uri="{BB962C8B-B14F-4D97-AF65-F5344CB8AC3E}">
        <p14:creationId xmlns:p14="http://schemas.microsoft.com/office/powerpoint/2010/main" val="507611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Let’s consider this item, also</a:t>
            </a:r>
            <a:r>
              <a:rPr lang="en-US" sz="1200" b="0" kern="1200" baseline="0" dirty="0">
                <a:solidFill>
                  <a:schemeClr val="tx1"/>
                </a:solidFill>
                <a:effectLst/>
                <a:latin typeface="+mn-lt"/>
                <a:ea typeface="+mn-ea"/>
                <a:cs typeface="+mn-cs"/>
              </a:rPr>
              <a:t> written to RI.7.2.</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a:t>
            </a:r>
            <a:r>
              <a:rPr lang="en-US" sz="1200" b="1" kern="1200" baseline="0" dirty="0">
                <a:solidFill>
                  <a:schemeClr val="tx1"/>
                </a:solidFill>
                <a:effectLst/>
                <a:latin typeface="+mn-lt"/>
                <a:ea typeface="+mn-ea"/>
                <a:cs typeface="+mn-cs"/>
              </a:rPr>
              <a:t> key</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Part</a:t>
            </a:r>
            <a:r>
              <a:rPr lang="en-US" sz="1200" b="0" kern="1200" baseline="0" dirty="0">
                <a:solidFill>
                  <a:schemeClr val="tx1"/>
                </a:solidFill>
                <a:effectLst/>
                <a:latin typeface="+mn-lt"/>
                <a:ea typeface="+mn-ea"/>
                <a:cs typeface="+mn-cs"/>
              </a:rPr>
              <a:t> A: D; Part B: C</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Yes, this item is well aligned to the grade-level standard. It</a:t>
            </a:r>
            <a:r>
              <a:rPr lang="en-US" sz="1200" kern="1200" baseline="0" dirty="0">
                <a:solidFill>
                  <a:schemeClr val="tx1"/>
                </a:solidFill>
                <a:effectLst/>
                <a:latin typeface="+mn-lt"/>
                <a:ea typeface="+mn-ea"/>
                <a:cs typeface="+mn-cs"/>
              </a:rPr>
              <a:t> asks students to first identify multiple central ideas from the text, and then find textual evidence to show the development of the central ideas. The item extends upon the example on the previous slide by asking students to find the textual evidence that shows how the central ideas develop. Because the item requires students make and support a text-based inference, it also al</a:t>
            </a:r>
            <a:r>
              <a:rPr lang="en-US" sz="1200" kern="1200" dirty="0">
                <a:solidFill>
                  <a:schemeClr val="tx1"/>
                </a:solidFill>
                <a:effectLst/>
                <a:latin typeface="+mn-lt"/>
                <a:ea typeface="+mn-ea"/>
                <a:cs typeface="+mn-cs"/>
              </a:rPr>
              <a:t>igns to RL.7.1.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carefully read the text to understand that the</a:t>
            </a:r>
            <a:r>
              <a:rPr lang="en-US" sz="1200" kern="1200" baseline="0" dirty="0">
                <a:solidFill>
                  <a:schemeClr val="tx1"/>
                </a:solidFill>
                <a:effectLst/>
                <a:latin typeface="+mn-lt"/>
                <a:ea typeface="+mn-ea"/>
                <a:cs typeface="+mn-cs"/>
              </a:rPr>
              <a:t> central ideas relate not only to the discovery of the wasp house, but also that the discovery leads to a larger questioning about the origins of the wasp nest. Close reading is essential to understanding the details of the text, specifically, the narrator’s fascination with the color, shape, and size of the wasp house (the correct answer to Part B). Close reading is also essential to understanding how the narrator’s attitude contributes to and develops the central idea.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the item specifically asks students to</a:t>
            </a:r>
            <a:r>
              <a:rPr lang="en-US" sz="1200" kern="1200" baseline="0" dirty="0">
                <a:solidFill>
                  <a:schemeClr val="tx1"/>
                </a:solidFill>
                <a:effectLst/>
                <a:latin typeface="+mn-lt"/>
                <a:ea typeface="+mn-ea"/>
                <a:cs typeface="+mn-cs"/>
              </a:rPr>
              <a:t> consider the central ideas from the text.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base</a:t>
            </a:r>
            <a:r>
              <a:rPr lang="en-US" sz="1200" kern="1200" baseline="0" dirty="0">
                <a:solidFill>
                  <a:schemeClr val="tx1"/>
                </a:solidFill>
                <a:effectLst/>
                <a:latin typeface="+mn-lt"/>
                <a:ea typeface="+mn-ea"/>
                <a:cs typeface="+mn-cs"/>
              </a:rPr>
              <a:t> their inference on the text and support it with indirect textual evidence, paraphrases of details from the text.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37</a:t>
            </a:fld>
            <a:endParaRPr lang="en-US" dirty="0"/>
          </a:p>
        </p:txBody>
      </p:sp>
    </p:spTree>
    <p:extLst>
      <p:ext uri="{BB962C8B-B14F-4D97-AF65-F5344CB8AC3E}">
        <p14:creationId xmlns:p14="http://schemas.microsoft.com/office/powerpoint/2010/main" val="39477460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Now consider this item, also</a:t>
            </a:r>
            <a:r>
              <a:rPr lang="en-US" sz="1200" b="0" kern="1200" baseline="0" dirty="0">
                <a:solidFill>
                  <a:schemeClr val="tx1"/>
                </a:solidFill>
                <a:effectLst/>
                <a:latin typeface="+mn-lt"/>
                <a:ea typeface="+mn-ea"/>
                <a:cs typeface="+mn-cs"/>
              </a:rPr>
              <a:t> addressing RI.7.2, this time the summarization element of the standard. </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a:t>
            </a:r>
            <a:r>
              <a:rPr lang="en-US" sz="1200" b="0" kern="1200" dirty="0">
                <a:solidFill>
                  <a:schemeClr val="tx1"/>
                </a:solidFill>
                <a:effectLst/>
                <a:latin typeface="+mn-lt"/>
                <a:ea typeface="+mn-ea"/>
                <a:cs typeface="+mn-cs"/>
              </a:rPr>
              <a:t> Researchers</a:t>
            </a:r>
            <a:r>
              <a:rPr lang="en-US" sz="1200" b="0" kern="1200" baseline="0" dirty="0">
                <a:solidFill>
                  <a:schemeClr val="tx1"/>
                </a:solidFill>
                <a:effectLst/>
                <a:latin typeface="+mn-lt"/>
                <a:ea typeface="+mn-ea"/>
                <a:cs typeface="+mn-cs"/>
              </a:rPr>
              <a:t> think schools should start later for teenagers. One way to improve student performance is to start school later in the day. Transportation is the main reason high schools have not changed their start time. People do not want young children waiting out in the dark early in the morning. </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No, this item does not align to the grade 7 standard. Though the item asks students</a:t>
            </a:r>
            <a:r>
              <a:rPr lang="en-US" sz="1200" kern="1200" baseline="0" dirty="0">
                <a:solidFill>
                  <a:schemeClr val="tx1"/>
                </a:solidFill>
                <a:effectLst/>
                <a:latin typeface="+mn-lt"/>
                <a:ea typeface="+mn-ea"/>
                <a:cs typeface="+mn-cs"/>
              </a:rPr>
              <a:t> to summarize the text, ultimately, all students are asked to do is order information. Students should be challenged to truly summarize key ideas from a text, not simply organize key details. It is important for summaries to allow someone who has not read the text to come away with an understanding of the central ideas. The summary on the page simply lists important facts from the text, it does not allow readers to understand the overall meaning.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38</a:t>
            </a:fld>
            <a:endParaRPr lang="en-US" dirty="0"/>
          </a:p>
        </p:txBody>
      </p:sp>
    </p:spTree>
    <p:extLst>
      <p:ext uri="{BB962C8B-B14F-4D97-AF65-F5344CB8AC3E}">
        <p14:creationId xmlns:p14="http://schemas.microsoft.com/office/powerpoint/2010/main" val="16085560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Now also consider this item</a:t>
            </a:r>
            <a:r>
              <a:rPr lang="en-US" sz="1200" b="0" kern="1200" baseline="0" dirty="0">
                <a:solidFill>
                  <a:schemeClr val="tx1"/>
                </a:solidFill>
                <a:effectLst/>
                <a:latin typeface="+mn-lt"/>
                <a:ea typeface="+mn-ea"/>
                <a:cs typeface="+mn-cs"/>
              </a:rPr>
              <a:t> to the summarization element of RI.7.2. </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B</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Yes, this item is well aligned to the grade-level standard. </a:t>
            </a:r>
            <a:r>
              <a:rPr lang="en-US" b="0" baseline="0" dirty="0"/>
              <a:t>Though the correct answer does not include every significant detail from the text, it does provide a general overview of the different points the author makes regarding school start times. A student who correctly answers this question clearly demonstrates an understanding of the key takeaways of the text. Because the item is text based and requires students use the details of the text to make their inference, it is also aligned to RI.7.1.</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carefully attend to the details of the text to</a:t>
            </a:r>
            <a:r>
              <a:rPr lang="en-US" sz="1200" kern="1200" baseline="0" dirty="0">
                <a:solidFill>
                  <a:schemeClr val="tx1"/>
                </a:solidFill>
                <a:effectLst/>
                <a:latin typeface="+mn-lt"/>
                <a:ea typeface="+mn-ea"/>
                <a:cs typeface="+mn-cs"/>
              </a:rPr>
              <a:t> be able to provide a thorough, objective summary of the key ideas and essential understandings of the text.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the item</a:t>
            </a:r>
            <a:r>
              <a:rPr lang="en-US" sz="1200" kern="1200" baseline="0" dirty="0">
                <a:solidFill>
                  <a:schemeClr val="tx1"/>
                </a:solidFill>
                <a:effectLst/>
                <a:latin typeface="+mn-lt"/>
                <a:ea typeface="+mn-ea"/>
                <a:cs typeface="+mn-cs"/>
              </a:rPr>
              <a:t> asks for a summary of the text, and the correct answer focuses on the central ideas from the article.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use indirect</a:t>
            </a:r>
            <a:r>
              <a:rPr lang="en-US" sz="1200" kern="1200" baseline="0" dirty="0">
                <a:solidFill>
                  <a:schemeClr val="tx1"/>
                </a:solidFill>
                <a:effectLst/>
                <a:latin typeface="+mn-lt"/>
                <a:ea typeface="+mn-ea"/>
                <a:cs typeface="+mn-cs"/>
              </a:rPr>
              <a:t> textual evidence to make their inference. </a:t>
            </a:r>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39</a:t>
            </a:fld>
            <a:endParaRPr lang="en-US" dirty="0"/>
          </a:p>
        </p:txBody>
      </p:sp>
    </p:spTree>
    <p:extLst>
      <p:ext uri="{BB962C8B-B14F-4D97-AF65-F5344CB8AC3E}">
        <p14:creationId xmlns:p14="http://schemas.microsoft.com/office/powerpoint/2010/main" val="2078336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C1E7A-7203-4B29-BE2A-FD4C6482419E}" type="slidenum">
              <a:rPr lang="en-US" smtClean="0"/>
              <a:t>4</a:t>
            </a:fld>
            <a:endParaRPr lang="en-US" dirty="0"/>
          </a:p>
        </p:txBody>
      </p:sp>
    </p:spTree>
    <p:extLst>
      <p:ext uri="{BB962C8B-B14F-4D97-AF65-F5344CB8AC3E}">
        <p14:creationId xmlns:p14="http://schemas.microsoft.com/office/powerpoint/2010/main" val="33552339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with all grades,</a:t>
            </a:r>
            <a:r>
              <a:rPr lang="en-US" baseline="0" dirty="0"/>
              <a:t> Anchor Standard 3 requires students to perform a specific kind of careful reading when examining a text: Students are not asked merely to take away the high points and identify the key figures present, but they are also asked to plunge into the text to see how ideas and individuals grow and change throughout. The requirement to analyze a set of ideas or sequence of events is not merely to restate them, but rather to comprehend how they evolve and interact over time. Nor does the standard ask students to study ideas, events, and individuals in isolation from one another; instead students are specifically charged with analyzing and explaining the interactions and relationships among them. Because a text, in essence, comprises the interaction of these factors, fulfilling this standard means students truly are analyzing the text itself.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As with the Reading for Literature standard, at grade 7, students consider the interaction between elements of a text. Items should not simply identify important ideas, events, or ideas, but rather, think about how they build upon one another, work together, and relate to create a complex account. It is important to note that items can ask students to consider how the same elements interact (e.g., how two individuals relate to one another, or how two events build upon each other). Items can also ask students to think carefully and deeply about how differing elements relate/interact over the course of the text. The key in this standard is the analysis; students should not be labeling elements of informational text. Rather, they should be thinking about the interaction among elements.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p:txBody>
      </p:sp>
      <p:sp>
        <p:nvSpPr>
          <p:cNvPr id="4" name="Slide Number Placeholder 3"/>
          <p:cNvSpPr>
            <a:spLocks noGrp="1"/>
          </p:cNvSpPr>
          <p:nvPr>
            <p:ph type="sldNum" sz="quarter" idx="10"/>
          </p:nvPr>
        </p:nvSpPr>
        <p:spPr/>
        <p:txBody>
          <a:bodyPr/>
          <a:lstStyle/>
          <a:p>
            <a:fld id="{36EC1E7A-7203-4B29-BE2A-FD4C6482419E}" type="slidenum">
              <a:rPr lang="en-US" smtClean="0"/>
              <a:t>40</a:t>
            </a:fld>
            <a:endParaRPr lang="en-US" dirty="0"/>
          </a:p>
        </p:txBody>
      </p:sp>
    </p:spTree>
    <p:extLst>
      <p:ext uri="{BB962C8B-B14F-4D97-AF65-F5344CB8AC3E}">
        <p14:creationId xmlns:p14="http://schemas.microsoft.com/office/powerpoint/2010/main" val="2298553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Review</a:t>
            </a:r>
            <a:r>
              <a:rPr lang="en-US" sz="1200" b="0" kern="1200" baseline="0" dirty="0">
                <a:solidFill>
                  <a:schemeClr val="tx1"/>
                </a:solidFill>
                <a:effectLst/>
                <a:latin typeface="+mn-lt"/>
                <a:ea typeface="+mn-ea"/>
                <a:cs typeface="+mn-cs"/>
              </a:rPr>
              <a:t> this item, written to RI.7.3. </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a:t>
            </a:r>
            <a:r>
              <a:rPr lang="en-US" sz="1200" b="0" kern="1200" dirty="0">
                <a:solidFill>
                  <a:schemeClr val="tx1"/>
                </a:solidFill>
                <a:effectLst/>
                <a:latin typeface="+mn-lt"/>
                <a:ea typeface="+mn-ea"/>
                <a:cs typeface="+mn-cs"/>
              </a:rPr>
              <a:t> C</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No, this item does not align to the grade 7 standard. Though the item attempts to get students thinking</a:t>
            </a:r>
            <a:r>
              <a:rPr lang="en-US" sz="1200" kern="1200" baseline="0" dirty="0">
                <a:solidFill>
                  <a:schemeClr val="tx1"/>
                </a:solidFill>
                <a:effectLst/>
                <a:latin typeface="+mn-lt"/>
                <a:ea typeface="+mn-ea"/>
                <a:cs typeface="+mn-cs"/>
              </a:rPr>
              <a:t> about the narrator and a specific event from the text, ultimately, it falls short. The answer to the question is answered directly in the text (</a:t>
            </a:r>
            <a:r>
              <a:rPr lang="en-US" sz="1200" kern="1200" dirty="0">
                <a:solidFill>
                  <a:schemeClr val="tx1"/>
                </a:solidFill>
                <a:effectLst/>
                <a:latin typeface="+mn-lt"/>
                <a:ea typeface="+mn-ea"/>
                <a:cs typeface="+mn-cs"/>
              </a:rPr>
              <a:t>There, lying dry and separate on the leaves, was the wasp house)</a:t>
            </a:r>
            <a:r>
              <a:rPr lang="en-US" sz="1200" kern="1200" baseline="0" dirty="0">
                <a:solidFill>
                  <a:schemeClr val="tx1"/>
                </a:solidFill>
                <a:effectLst/>
                <a:latin typeface="+mn-lt"/>
                <a:ea typeface="+mn-ea"/>
                <a:cs typeface="+mn-cs"/>
              </a:rPr>
              <a:t>. So, there is no analysis of the relationship between the speaker and this event, nor how this discovery impacts the text. Because the item does not get to the analysis of interactions as required by the standard, it does not align.  </a:t>
            </a:r>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41</a:t>
            </a:fld>
            <a:endParaRPr lang="en-US" dirty="0"/>
          </a:p>
        </p:txBody>
      </p:sp>
    </p:spTree>
    <p:extLst>
      <p:ext uri="{BB962C8B-B14F-4D97-AF65-F5344CB8AC3E}">
        <p14:creationId xmlns:p14="http://schemas.microsoft.com/office/powerpoint/2010/main" val="12083427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And now review</a:t>
            </a:r>
            <a:r>
              <a:rPr lang="en-US" sz="1200" b="0" kern="1200" baseline="0" dirty="0">
                <a:solidFill>
                  <a:schemeClr val="tx1"/>
                </a:solidFill>
                <a:effectLst/>
                <a:latin typeface="+mn-lt"/>
                <a:ea typeface="+mn-ea"/>
                <a:cs typeface="+mn-cs"/>
              </a:rPr>
              <a:t> this item, also written to address RI.7.3. </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Part</a:t>
            </a:r>
            <a:r>
              <a:rPr lang="en-US" sz="1200" b="0" kern="1200" baseline="0" dirty="0">
                <a:solidFill>
                  <a:schemeClr val="tx1"/>
                </a:solidFill>
                <a:effectLst/>
                <a:latin typeface="+mn-lt"/>
                <a:ea typeface="+mn-ea"/>
                <a:cs typeface="+mn-cs"/>
              </a:rPr>
              <a:t> A: D; Part B: B</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Yes, this item is well aligned to the grade-level standard. It asks</a:t>
            </a:r>
            <a:r>
              <a:rPr lang="en-US" sz="1200" kern="1200" baseline="0" dirty="0">
                <a:solidFill>
                  <a:schemeClr val="tx1"/>
                </a:solidFill>
                <a:effectLst/>
                <a:latin typeface="+mn-lt"/>
                <a:ea typeface="+mn-ea"/>
                <a:cs typeface="+mn-cs"/>
              </a:rPr>
              <a:t> students to think about how a key element of the text, the narrator’s natural curiosity, has an influence on the rest of the text. Students who can successfully answer the question have demonstrated an understanding of how one element of the text helps to build the entire complex account. Because students make and support a text-based inference, the item also </a:t>
            </a:r>
            <a:r>
              <a:rPr lang="en-US" sz="1200" kern="1200" dirty="0">
                <a:solidFill>
                  <a:schemeClr val="tx1"/>
                </a:solidFill>
                <a:effectLst/>
                <a:latin typeface="+mn-lt"/>
                <a:ea typeface="+mn-ea"/>
                <a:cs typeface="+mn-cs"/>
              </a:rPr>
              <a:t>aligns to RL.7.1.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carefully attend to the details BOTH</a:t>
            </a:r>
            <a:r>
              <a:rPr lang="en-US" sz="1200" kern="1200" baseline="0" dirty="0">
                <a:solidFill>
                  <a:schemeClr val="tx1"/>
                </a:solidFill>
                <a:effectLst/>
                <a:latin typeface="+mn-lt"/>
                <a:ea typeface="+mn-ea"/>
                <a:cs typeface="+mn-cs"/>
              </a:rPr>
              <a:t> in paragraph 1 and throughout the rest of the text. Students must determine the key ideas of the text, specifically that the narrator’s natural curiosity drives his entire description of the discover of the wasp’s nest.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students must be able to determine the central idea of the text to have an</a:t>
            </a:r>
            <a:r>
              <a:rPr lang="en-US" sz="1200" kern="1200" baseline="0" dirty="0">
                <a:solidFill>
                  <a:schemeClr val="tx1"/>
                </a:solidFill>
                <a:effectLst/>
                <a:latin typeface="+mn-lt"/>
                <a:ea typeface="+mn-ea"/>
                <a:cs typeface="+mn-cs"/>
              </a:rPr>
              <a:t> understanding of which element of the narrator’s personality has the greatest influence on the text.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use indirect textual evidence to make their inference</a:t>
            </a:r>
            <a:r>
              <a:rPr lang="en-US" sz="1200" kern="1200" baseline="0" dirty="0">
                <a:solidFill>
                  <a:schemeClr val="tx1"/>
                </a:solidFill>
                <a:effectLst/>
                <a:latin typeface="+mn-lt"/>
                <a:ea typeface="+mn-ea"/>
                <a:cs typeface="+mn-cs"/>
              </a:rPr>
              <a:t> in Part A, and direct textual evidence to support their inference in Part B.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42</a:t>
            </a:fld>
            <a:endParaRPr lang="en-US" dirty="0"/>
          </a:p>
        </p:txBody>
      </p:sp>
    </p:spTree>
    <p:extLst>
      <p:ext uri="{BB962C8B-B14F-4D97-AF65-F5344CB8AC3E}">
        <p14:creationId xmlns:p14="http://schemas.microsoft.com/office/powerpoint/2010/main" val="36548795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mentioned</a:t>
            </a:r>
            <a:r>
              <a:rPr lang="en-US" baseline="0" dirty="0"/>
              <a:t> with RL.7</a:t>
            </a:r>
            <a:r>
              <a:rPr lang="en-US" dirty="0"/>
              <a:t>,</a:t>
            </a:r>
            <a:r>
              <a:rPr lang="en-US" baseline="0" dirty="0"/>
              <a:t> Anchor S</a:t>
            </a:r>
            <a:r>
              <a:rPr lang="en-US" dirty="0"/>
              <a:t>tandard 4 asks</a:t>
            </a:r>
            <a:r>
              <a:rPr lang="en-US" baseline="0" dirty="0"/>
              <a:t> students to use context to determine word meaning. Students can be directed to determine the meaning of figurative, connotative, or technical words and phrases. Technical meaning refers to the domain specific words that have a specific meaning in informational texts. Think about a word like “expression” or “product” in math, or “range” in science. These words are important words for students to know and understand, and they are multiple meaning words. They have a specific technical meaning when used in certain circumstances.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the upper grades, including grade 7, students are also directed to analyze the impact of word choice on meaning or tone. Assessing the function of specific words is a crucial element in comprehending a text and appreciation of how great authors work hard to say exactly what they mean. Standard 4 asks students to read as an author does, alert to the impact of specific word choices on meaning and tone of the text. Note that Standard 4 is not a place to ask students to simply identify the tone of the text. Instead, they are focusing on the impact of carefully chosen words and phrases on this crucial element of texts.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As with the reading for literature standard, at grade 7, students should determine the meaning of words/phrases where there is sufficient context to infer meaning. The reading for information standard adds the option of determining technical meaning. Technical meaning refers to the domain specific words that have a specific meaning in informational texts. Think about a word like “expression” or “product” in math, or “range” in science. These words are important words for students to know and understand, and they are multiple meaning words. They have a specific technical meaning when used in certain circumstances. As with the RL standard, students can also be challenged to think about how individual words impact the meaning and tone of the text.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It is often the case that Language Standards 4, 5, or 6 may be applied to vocabulary items, depending on the focus of the item. It is perfectly acceptable to have multiple standards assigned</a:t>
            </a:r>
            <a:r>
              <a:rPr lang="en-US" sz="1200" kern="1200" baseline="0" dirty="0">
                <a:solidFill>
                  <a:schemeClr val="tx1"/>
                </a:solidFill>
                <a:effectLst/>
                <a:latin typeface="+mn-lt"/>
                <a:ea typeface="+mn-ea"/>
                <a:cs typeface="+mn-cs"/>
              </a:rPr>
              <a:t> to one vocabulary item. </a:t>
            </a:r>
            <a:r>
              <a:rPr lang="en-US" baseline="0" dirty="0"/>
              <a:t>Please see CCSSO Criteria for High-Quality Assessment, specifically Criterion B6, for additional information about assessment of vocabulary.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(available here:  http://www.ccsso.org/Documents/2014/CCSSO%20Criteria%20for%20High%20Quality%20Assessments%2003242014.pdf)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36EC1E7A-7203-4B29-BE2A-FD4C6482419E}" type="slidenum">
              <a:rPr lang="en-US" smtClean="0"/>
              <a:t>43</a:t>
            </a:fld>
            <a:endParaRPr lang="en-US" dirty="0"/>
          </a:p>
        </p:txBody>
      </p:sp>
    </p:spTree>
    <p:extLst>
      <p:ext uri="{BB962C8B-B14F-4D97-AF65-F5344CB8AC3E}">
        <p14:creationId xmlns:p14="http://schemas.microsoft.com/office/powerpoint/2010/main" val="12613436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Let’s read this item, written to RI.7.4.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a:t>
            </a:r>
            <a:r>
              <a:rPr lang="en-US" sz="1200" b="1" kern="1200" baseline="0" dirty="0">
                <a:solidFill>
                  <a:schemeClr val="tx1"/>
                </a:solidFill>
                <a:effectLst/>
                <a:latin typeface="+mn-lt"/>
                <a:ea typeface="+mn-ea"/>
                <a:cs typeface="+mn-cs"/>
              </a:rPr>
              <a:t> key</a:t>
            </a:r>
            <a:r>
              <a:rPr lang="en-US" sz="1200" b="1"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 C</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No, this item does not align to the grade 7 standard. Though “eaves”</a:t>
            </a:r>
            <a:r>
              <a:rPr lang="en-US" sz="1200" kern="1200" baseline="0" dirty="0">
                <a:solidFill>
                  <a:schemeClr val="tx1"/>
                </a:solidFill>
                <a:effectLst/>
                <a:latin typeface="+mn-lt"/>
                <a:ea typeface="+mn-ea"/>
                <a:cs typeface="+mn-cs"/>
              </a:rPr>
              <a:t> is used several times throughout the text, there is not sufficient context to determine what it means as an architectural feature. Students cannot use context to determine meaning, because the context within the text is not sufficient. </a:t>
            </a:r>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44</a:t>
            </a:fld>
            <a:endParaRPr lang="en-US" dirty="0"/>
          </a:p>
        </p:txBody>
      </p:sp>
    </p:spTree>
    <p:extLst>
      <p:ext uri="{BB962C8B-B14F-4D97-AF65-F5344CB8AC3E}">
        <p14:creationId xmlns:p14="http://schemas.microsoft.com/office/powerpoint/2010/main" val="23215949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Consider</a:t>
            </a:r>
            <a:r>
              <a:rPr lang="en-US" sz="1200" b="0" kern="1200" baseline="0" dirty="0">
                <a:solidFill>
                  <a:schemeClr val="tx1"/>
                </a:solidFill>
                <a:effectLst/>
                <a:latin typeface="+mn-lt"/>
                <a:ea typeface="+mn-ea"/>
                <a:cs typeface="+mn-cs"/>
              </a:rPr>
              <a:t> this item, also addressing RI.7.4. </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Part</a:t>
            </a:r>
            <a:r>
              <a:rPr lang="en-US" sz="1200" b="0" kern="1200" baseline="0" dirty="0">
                <a:solidFill>
                  <a:schemeClr val="tx1"/>
                </a:solidFill>
                <a:effectLst/>
                <a:latin typeface="+mn-lt"/>
                <a:ea typeface="+mn-ea"/>
                <a:cs typeface="+mn-cs"/>
              </a:rPr>
              <a:t> A: </a:t>
            </a:r>
            <a:r>
              <a:rPr lang="en-US" sz="1200" b="0" kern="1200" dirty="0">
                <a:solidFill>
                  <a:schemeClr val="tx1"/>
                </a:solidFill>
                <a:effectLst/>
                <a:latin typeface="+mn-lt"/>
                <a:ea typeface="+mn-ea"/>
                <a:cs typeface="+mn-cs"/>
              </a:rPr>
              <a:t>A; Part B: C</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Yes, this item is well aligned to the grade-level standard. Students</a:t>
            </a:r>
            <a:r>
              <a:rPr lang="en-US" sz="1200" kern="1200" baseline="0" dirty="0">
                <a:solidFill>
                  <a:schemeClr val="tx1"/>
                </a:solidFill>
                <a:effectLst/>
                <a:latin typeface="+mn-lt"/>
                <a:ea typeface="+mn-ea"/>
                <a:cs typeface="+mn-cs"/>
              </a:rPr>
              <a:t> determine the meaning of a word from the text, but, underline the previous item, there is sufficient context for students to determine the meaning. The word </a:t>
            </a:r>
            <a:r>
              <a:rPr lang="en-US" sz="1200" i="1" kern="1200" baseline="0" dirty="0">
                <a:solidFill>
                  <a:schemeClr val="tx1"/>
                </a:solidFill>
                <a:effectLst/>
                <a:latin typeface="+mn-lt"/>
                <a:ea typeface="+mn-ea"/>
                <a:cs typeface="+mn-cs"/>
              </a:rPr>
              <a:t>jaunts </a:t>
            </a:r>
            <a:r>
              <a:rPr lang="en-US" sz="1200" kern="1200" baseline="0" dirty="0">
                <a:solidFill>
                  <a:schemeClr val="tx1"/>
                </a:solidFill>
                <a:effectLst/>
                <a:latin typeface="+mn-lt"/>
                <a:ea typeface="+mn-ea"/>
                <a:cs typeface="+mn-cs"/>
              </a:rPr>
              <a:t>is included as part of the paragraph where the narrator describes his roaming around the neighbor’s farm, as is evident in Part B of the item. Because students determine meaning of a word with sufficient context, the item is well aligned to Standard 7. The item requires students make a text-based inference, and support it with textual evidence, so it </a:t>
            </a:r>
            <a:r>
              <a:rPr lang="en-US" sz="1200" kern="1200" dirty="0">
                <a:solidFill>
                  <a:schemeClr val="tx1"/>
                </a:solidFill>
                <a:effectLst/>
                <a:latin typeface="+mn-lt"/>
                <a:ea typeface="+mn-ea"/>
                <a:cs typeface="+mn-cs"/>
              </a:rPr>
              <a:t>also aligns to RL.7.1.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carefully attend to both the sentence containing</a:t>
            </a:r>
            <a:r>
              <a:rPr lang="en-US" sz="1200" kern="1200" baseline="0" dirty="0">
                <a:solidFill>
                  <a:schemeClr val="tx1"/>
                </a:solidFill>
                <a:effectLst/>
                <a:latin typeface="+mn-lt"/>
                <a:ea typeface="+mn-ea"/>
                <a:cs typeface="+mn-cs"/>
              </a:rPr>
              <a:t> the target word as well as the surrounding context in paragraph 1 to determine the meaning of </a:t>
            </a:r>
            <a:r>
              <a:rPr lang="en-US" sz="1200" i="1" kern="1200" baseline="0" dirty="0">
                <a:solidFill>
                  <a:schemeClr val="tx1"/>
                </a:solidFill>
                <a:effectLst/>
                <a:latin typeface="+mn-lt"/>
                <a:ea typeface="+mn-ea"/>
                <a:cs typeface="+mn-cs"/>
              </a:rPr>
              <a:t>jaunts</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one</a:t>
            </a:r>
            <a:r>
              <a:rPr lang="en-US" sz="1200" kern="1200" baseline="0" dirty="0">
                <a:solidFill>
                  <a:schemeClr val="tx1"/>
                </a:solidFill>
                <a:effectLst/>
                <a:latin typeface="+mn-lt"/>
                <a:ea typeface="+mn-ea"/>
                <a:cs typeface="+mn-cs"/>
              </a:rPr>
              <a:t> central idea of the text is the narrator’s natural curiosity. The evening walks to the farm allow him to discover the wasp nest. So, asking students to determine the meaning of </a:t>
            </a:r>
            <a:r>
              <a:rPr lang="en-US" sz="1200" i="1" kern="1200" baseline="0" dirty="0">
                <a:solidFill>
                  <a:schemeClr val="tx1"/>
                </a:solidFill>
                <a:effectLst/>
                <a:latin typeface="+mn-lt"/>
                <a:ea typeface="+mn-ea"/>
                <a:cs typeface="+mn-cs"/>
              </a:rPr>
              <a:t>jaunts</a:t>
            </a:r>
            <a:r>
              <a:rPr lang="en-US" sz="1200" kern="1200" baseline="0" dirty="0">
                <a:solidFill>
                  <a:schemeClr val="tx1"/>
                </a:solidFill>
                <a:effectLst/>
                <a:latin typeface="+mn-lt"/>
                <a:ea typeface="+mn-ea"/>
                <a:cs typeface="+mn-cs"/>
              </a:rPr>
              <a:t> focuses the reader to consider how the narrator came to the wasp nest.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use indirect textual evidence to make their inference in Part A, and direct textual evidence in Part B. </a:t>
            </a:r>
          </a:p>
        </p:txBody>
      </p:sp>
      <p:sp>
        <p:nvSpPr>
          <p:cNvPr id="4" name="Slide Number Placeholder 3"/>
          <p:cNvSpPr>
            <a:spLocks noGrp="1"/>
          </p:cNvSpPr>
          <p:nvPr>
            <p:ph type="sldNum" sz="quarter" idx="10"/>
          </p:nvPr>
        </p:nvSpPr>
        <p:spPr/>
        <p:txBody>
          <a:bodyPr/>
          <a:lstStyle/>
          <a:p>
            <a:fld id="{36EC1E7A-7203-4B29-BE2A-FD4C6482419E}" type="slidenum">
              <a:rPr lang="en-US" smtClean="0"/>
              <a:t>45</a:t>
            </a:fld>
            <a:endParaRPr lang="en-US" dirty="0"/>
          </a:p>
        </p:txBody>
      </p:sp>
    </p:spTree>
    <p:extLst>
      <p:ext uri="{BB962C8B-B14F-4D97-AF65-F5344CB8AC3E}">
        <p14:creationId xmlns:p14="http://schemas.microsoft.com/office/powerpoint/2010/main" val="41774599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Let’s consider</a:t>
            </a:r>
            <a:r>
              <a:rPr lang="en-US" b="0" baseline="0" dirty="0"/>
              <a:t> this item, addressing the second part of RI.7.4.</a:t>
            </a:r>
            <a:endParaRPr lang="en-US" b="0" dirty="0"/>
          </a:p>
          <a:p>
            <a:endParaRPr lang="en-US" b="1" dirty="0"/>
          </a:p>
          <a:p>
            <a:r>
              <a:rPr lang="en-US" b="1" dirty="0"/>
              <a:t>Answer key</a:t>
            </a:r>
            <a:r>
              <a:rPr lang="en-US" b="1" baseline="0" dirty="0"/>
              <a:t>: </a:t>
            </a:r>
            <a:r>
              <a:rPr lang="en-US" b="0" baseline="0" dirty="0"/>
              <a:t>B</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7 standard? </a:t>
            </a:r>
            <a:r>
              <a:rPr lang="en-US" sz="1200" b="0" kern="1200" dirty="0">
                <a:solidFill>
                  <a:schemeClr val="tx1"/>
                </a:solidFill>
                <a:effectLst/>
                <a:latin typeface="+mn-lt"/>
                <a:ea typeface="+mn-ea"/>
                <a:cs typeface="+mn-cs"/>
              </a:rPr>
              <a:t>No,</a:t>
            </a:r>
            <a:r>
              <a:rPr lang="en-US" sz="1200" b="0" kern="1200" baseline="0" dirty="0">
                <a:solidFill>
                  <a:schemeClr val="tx1"/>
                </a:solidFill>
                <a:effectLst/>
                <a:latin typeface="+mn-lt"/>
                <a:ea typeface="+mn-ea"/>
                <a:cs typeface="+mn-cs"/>
              </a:rPr>
              <a:t> the item does not align to the grade 7 standard. The item falls short of alignment to the second part of the standard, as students are simply labeling an example of figurative language. The item does not require students to consider meaning of these phrases or think about how the phrases impact the text. </a:t>
            </a:r>
            <a:endParaRPr lang="en-US" b="0" baseline="0" dirty="0"/>
          </a:p>
          <a:p>
            <a:endParaRPr lang="en-US" b="1" dirty="0"/>
          </a:p>
        </p:txBody>
      </p:sp>
      <p:sp>
        <p:nvSpPr>
          <p:cNvPr id="4" name="Slide Number Placeholder 3"/>
          <p:cNvSpPr>
            <a:spLocks noGrp="1"/>
          </p:cNvSpPr>
          <p:nvPr>
            <p:ph type="sldNum" sz="quarter" idx="10"/>
          </p:nvPr>
        </p:nvSpPr>
        <p:spPr/>
        <p:txBody>
          <a:bodyPr/>
          <a:lstStyle/>
          <a:p>
            <a:fld id="{36EC1E7A-7203-4B29-BE2A-FD4C6482419E}" type="slidenum">
              <a:rPr lang="en-US" smtClean="0"/>
              <a:t>46</a:t>
            </a:fld>
            <a:endParaRPr lang="en-US" dirty="0"/>
          </a:p>
        </p:txBody>
      </p:sp>
    </p:spTree>
    <p:extLst>
      <p:ext uri="{BB962C8B-B14F-4D97-AF65-F5344CB8AC3E}">
        <p14:creationId xmlns:p14="http://schemas.microsoft.com/office/powerpoint/2010/main" val="5576315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And now</a:t>
            </a:r>
            <a:r>
              <a:rPr lang="en-US" sz="1200" b="0" kern="1200" baseline="0" dirty="0">
                <a:solidFill>
                  <a:schemeClr val="tx1"/>
                </a:solidFill>
                <a:effectLst/>
                <a:latin typeface="+mn-lt"/>
                <a:ea typeface="+mn-ea"/>
                <a:cs typeface="+mn-cs"/>
              </a:rPr>
              <a:t> let’s review this item, which also addresses the second part of RI.7.4. </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a:t>
            </a:r>
            <a:r>
              <a:rPr lang="en-US" sz="1200" b="1" kern="1200" baseline="0" dirty="0">
                <a:solidFill>
                  <a:schemeClr val="tx1"/>
                </a:solidFill>
                <a:effectLst/>
                <a:latin typeface="+mn-lt"/>
                <a:ea typeface="+mn-ea"/>
                <a:cs typeface="+mn-cs"/>
              </a:rPr>
              <a:t> key</a:t>
            </a:r>
            <a:r>
              <a:rPr lang="en-US" sz="1200" b="1"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 B</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Yes, this item is well aligned to the grade-level standard. Students do</a:t>
            </a:r>
            <a:r>
              <a:rPr lang="en-US" sz="1200" kern="1200" baseline="0" dirty="0">
                <a:solidFill>
                  <a:schemeClr val="tx1"/>
                </a:solidFill>
                <a:effectLst/>
                <a:latin typeface="+mn-lt"/>
                <a:ea typeface="+mn-ea"/>
                <a:cs typeface="+mn-cs"/>
              </a:rPr>
              <a:t> not label the instance of figurative language. Instead, they think about how the phrase impacts t</a:t>
            </a:r>
            <a:r>
              <a:rPr lang="en-US" sz="1200" b="0" kern="1200" baseline="0" dirty="0">
                <a:solidFill>
                  <a:schemeClr val="tx1"/>
                </a:solidFill>
                <a:effectLst/>
                <a:latin typeface="+mn-lt"/>
                <a:ea typeface="+mn-ea"/>
                <a:cs typeface="+mn-cs"/>
              </a:rPr>
              <a:t>he text. While students are not asked to specifically infer meaning of the phrase, instead, they consider the way it is that the words chosen, the  description itself, impacts the text. </a:t>
            </a:r>
            <a:r>
              <a:rPr lang="en-US" sz="1200" kern="1200" dirty="0">
                <a:solidFill>
                  <a:schemeClr val="tx1"/>
                </a:solidFill>
                <a:effectLst/>
                <a:latin typeface="+mn-lt"/>
                <a:ea typeface="+mn-ea"/>
                <a:cs typeface="+mn-cs"/>
              </a:rPr>
              <a:t>It also aligns to RL.7.1,</a:t>
            </a:r>
            <a:r>
              <a:rPr lang="en-US" sz="1200" kern="1200" baseline="0" dirty="0">
                <a:solidFill>
                  <a:schemeClr val="tx1"/>
                </a:solidFill>
                <a:effectLst/>
                <a:latin typeface="+mn-lt"/>
                <a:ea typeface="+mn-ea"/>
                <a:cs typeface="+mn-cs"/>
              </a:rPr>
              <a:t> in that it requires students make an inference based on the text.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carefully attend</a:t>
            </a:r>
            <a:r>
              <a:rPr lang="en-US" sz="1200" kern="1200" baseline="0" dirty="0">
                <a:solidFill>
                  <a:schemeClr val="tx1"/>
                </a:solidFill>
                <a:effectLst/>
                <a:latin typeface="+mn-lt"/>
                <a:ea typeface="+mn-ea"/>
                <a:cs typeface="+mn-cs"/>
              </a:rPr>
              <a:t> to both the target phrase, as well as the overall description of the wasp nest, in order to understand that the target phrase is actually descriptive of the size and shape of the nest.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the focus of the article</a:t>
            </a:r>
            <a:r>
              <a:rPr lang="en-US" sz="1200" kern="1200" baseline="0" dirty="0">
                <a:solidFill>
                  <a:schemeClr val="tx1"/>
                </a:solidFill>
                <a:effectLst/>
                <a:latin typeface="+mn-lt"/>
                <a:ea typeface="+mn-ea"/>
                <a:cs typeface="+mn-cs"/>
              </a:rPr>
              <a:t> is the author’s experience with the wasp nest, including his observation of the nest. This item focuses students in on the description of the nest.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use</a:t>
            </a:r>
            <a:r>
              <a:rPr lang="en-US" sz="1200" kern="1200" baseline="0" dirty="0">
                <a:solidFill>
                  <a:schemeClr val="tx1"/>
                </a:solidFill>
                <a:effectLst/>
                <a:latin typeface="+mn-lt"/>
                <a:ea typeface="+mn-ea"/>
                <a:cs typeface="+mn-cs"/>
              </a:rPr>
              <a:t> textual evidence to make their inference.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47</a:t>
            </a:fld>
            <a:endParaRPr lang="en-US" dirty="0"/>
          </a:p>
        </p:txBody>
      </p:sp>
    </p:spTree>
    <p:extLst>
      <p:ext uri="{BB962C8B-B14F-4D97-AF65-F5344CB8AC3E}">
        <p14:creationId xmlns:p14="http://schemas.microsoft.com/office/powerpoint/2010/main" val="3638539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standards for teaching and assessing reading have traditionally included structure, Anchor Standard 5 includes an unusual dimension that illustrates the increased rigor at the heart of the standards. Standard 5 does not just ask that students “analyze the structure” of a given text but also that they account for “how specific sentences, paragraphs, and larger portions of the text relate to each other and the whole.” The standard moves students beyond merely identifying structural features of a text to analyzing how sentences connect to other sentences, paragraphs to other paragraphs, and chapters cohere into a whole. Understanding how each part of a specific text fits together leads to a deep grasp of how those parts work together to form a whole, individual text for a specific purpose. One of the simplest questions one can ask about a text that goes to the heart of reading comprehension is “what is the role of this sentence, paragraph, or section of the text—how does it advance or develop its meaning or purpose?” As all texts have a structural backbone, asking questions about text structure can equally serve to illuminate a </a:t>
            </a:r>
            <a:r>
              <a:rPr lang="en-US" sz="1200" b="0" kern="1200" dirty="0">
                <a:solidFill>
                  <a:schemeClr val="tx1"/>
                </a:solidFill>
                <a:effectLst/>
                <a:latin typeface="+mn-lt"/>
                <a:ea typeface="+mn-ea"/>
                <a:cs typeface="+mn-cs"/>
              </a:rPr>
              <a:t>story, poem, or</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play</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endParaRPr lang="en-US" sz="1200" u="sng" kern="1200" dirty="0">
              <a:solidFill>
                <a:schemeClr val="tx1"/>
              </a:solidFill>
              <a:effectLst/>
              <a:latin typeface="+mn-lt"/>
              <a:ea typeface="+mn-ea"/>
              <a:cs typeface="+mn-cs"/>
            </a:endParaRPr>
          </a:p>
          <a:p>
            <a:endParaRPr lang="en-US" dirty="0"/>
          </a:p>
          <a:p>
            <a:r>
              <a:rPr lang="en-US" dirty="0"/>
              <a:t>At</a:t>
            </a:r>
            <a:r>
              <a:rPr lang="en-US" baseline="0" dirty="0"/>
              <a:t> grade 7, students consider how an author organizes a text. They think about how individual sections of a text contribute to the whole. Students should consider how it is that the smaller sections build to create a complex account. Also important is the consideration of how the smaller sections help to develop ideas.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48</a:t>
            </a:fld>
            <a:endParaRPr lang="en-US" dirty="0"/>
          </a:p>
        </p:txBody>
      </p:sp>
    </p:spTree>
    <p:extLst>
      <p:ext uri="{BB962C8B-B14F-4D97-AF65-F5344CB8AC3E}">
        <p14:creationId xmlns:p14="http://schemas.microsoft.com/office/powerpoint/2010/main" val="23726875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Let’s look</a:t>
            </a:r>
            <a:r>
              <a:rPr lang="en-US" sz="1200" b="0" kern="1200" baseline="0" dirty="0">
                <a:solidFill>
                  <a:schemeClr val="tx1"/>
                </a:solidFill>
                <a:effectLst/>
                <a:latin typeface="+mn-lt"/>
                <a:ea typeface="+mn-ea"/>
                <a:cs typeface="+mn-cs"/>
              </a:rPr>
              <a:t> at this item which addresses RI.7.5. </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a:t>
            </a:r>
            <a:r>
              <a:rPr lang="en-US" sz="1200" b="0" kern="1200" dirty="0">
                <a:solidFill>
                  <a:schemeClr val="tx1"/>
                </a:solidFill>
                <a:effectLst/>
                <a:latin typeface="+mn-lt"/>
                <a:ea typeface="+mn-ea"/>
                <a:cs typeface="+mn-cs"/>
              </a:rPr>
              <a:t> A</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No, this item does not align to the grade 7 standard. This item does</a:t>
            </a:r>
            <a:r>
              <a:rPr lang="en-US" sz="1200" kern="1200" baseline="0" dirty="0">
                <a:solidFill>
                  <a:schemeClr val="tx1"/>
                </a:solidFill>
                <a:effectLst/>
                <a:latin typeface="+mn-lt"/>
                <a:ea typeface="+mn-ea"/>
                <a:cs typeface="+mn-cs"/>
              </a:rPr>
              <a:t> not get students to think about how it is that the organizational structure builds the ideas within the text. Though students are considering a smaller section of the text, they do not consider how the section relates to others or contributes to the overall meaning or development of ideas.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49</a:t>
            </a:fld>
            <a:endParaRPr lang="en-US" dirty="0"/>
          </a:p>
        </p:txBody>
      </p:sp>
    </p:spTree>
    <p:extLst>
      <p:ext uri="{BB962C8B-B14F-4D97-AF65-F5344CB8AC3E}">
        <p14:creationId xmlns:p14="http://schemas.microsoft.com/office/powerpoint/2010/main" val="2136620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dirty="0"/>
              <a:t>Let’s take a closer look at the Reading Standards for Literature for Grade 7. For each standard, we will first present a</a:t>
            </a:r>
            <a:r>
              <a:rPr lang="en-US" strike="noStrike" baseline="0" dirty="0"/>
              <a:t>n example of an item that does NOT align to the language and intent of the standard. Then we will follow up with an item that does align to the standard so you can see the what aligned items should look like. </a:t>
            </a:r>
            <a:endParaRPr lang="en-US" strike="noStrike" dirty="0"/>
          </a:p>
          <a:p>
            <a:endParaRPr lang="en-US" strike="noStrike" dirty="0"/>
          </a:p>
          <a:p>
            <a:r>
              <a:rPr lang="en-US" strike="noStrike" dirty="0"/>
              <a:t>Note:  You’ll see in the examples</a:t>
            </a:r>
            <a:r>
              <a:rPr lang="en-US" strike="noStrike" baseline="0" dirty="0"/>
              <a:t> that textual evidence includes the use of direct textual evidence (i.e., sentences from the text), as well as indirect evidence (i.e., paraphrasing of evidence in the text or inferences based on the text). </a:t>
            </a:r>
            <a:endParaRPr lang="en-US" strike="noStrike" dirty="0"/>
          </a:p>
        </p:txBody>
      </p:sp>
      <p:sp>
        <p:nvSpPr>
          <p:cNvPr id="4" name="Slide Number Placeholder 3"/>
          <p:cNvSpPr>
            <a:spLocks noGrp="1"/>
          </p:cNvSpPr>
          <p:nvPr>
            <p:ph type="sldNum" sz="quarter" idx="10"/>
          </p:nvPr>
        </p:nvSpPr>
        <p:spPr/>
        <p:txBody>
          <a:bodyPr/>
          <a:lstStyle/>
          <a:p>
            <a:fld id="{D2A8CB79-26D9-47B3-A269-5F23059CE68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368663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And</a:t>
            </a:r>
            <a:r>
              <a:rPr lang="en-US" sz="1200" b="0" kern="1200" baseline="0" dirty="0">
                <a:solidFill>
                  <a:schemeClr val="tx1"/>
                </a:solidFill>
                <a:effectLst/>
                <a:latin typeface="+mn-lt"/>
                <a:ea typeface="+mn-ea"/>
                <a:cs typeface="+mn-cs"/>
              </a:rPr>
              <a:t> now let’s review this item, also written to RI.7.5. </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a:t>
            </a:r>
            <a:r>
              <a:rPr lang="en-US" sz="1200" b="0" kern="1200" baseline="0" dirty="0">
                <a:solidFill>
                  <a:schemeClr val="tx1"/>
                </a:solidFill>
                <a:effectLst/>
                <a:latin typeface="+mn-lt"/>
                <a:ea typeface="+mn-ea"/>
                <a:cs typeface="+mn-cs"/>
              </a:rPr>
              <a:t> Part A: A; Part B: B</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Yes, this item is well aligned to the grade-level standard. Though the</a:t>
            </a:r>
            <a:r>
              <a:rPr lang="en-US" sz="1200" kern="1200" baseline="0" dirty="0">
                <a:solidFill>
                  <a:schemeClr val="tx1"/>
                </a:solidFill>
                <a:effectLst/>
                <a:latin typeface="+mn-lt"/>
                <a:ea typeface="+mn-ea"/>
                <a:cs typeface="+mn-cs"/>
              </a:rPr>
              <a:t> question is the same as the previous item, the answer options allow students to consider how it is that the individual paragraphs develop the meaning. The answer options in Part A talk specifically about the paragraphs as they relate to one another, while the answer options in Part B speak to the development of ideas throughout the overall text. Because the item asks students to make a text-based inference, i</a:t>
            </a:r>
            <a:r>
              <a:rPr lang="en-US" sz="1200" kern="1200" dirty="0">
                <a:solidFill>
                  <a:schemeClr val="tx1"/>
                </a:solidFill>
                <a:effectLst/>
                <a:latin typeface="+mn-lt"/>
                <a:ea typeface="+mn-ea"/>
                <a:cs typeface="+mn-cs"/>
              </a:rPr>
              <a:t>t also aligns to RL.7.1.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carefully analyze</a:t>
            </a:r>
            <a:r>
              <a:rPr lang="en-US" sz="1200" kern="1200" baseline="0" dirty="0">
                <a:solidFill>
                  <a:schemeClr val="tx1"/>
                </a:solidFill>
                <a:effectLst/>
                <a:latin typeface="+mn-lt"/>
                <a:ea typeface="+mn-ea"/>
                <a:cs typeface="+mn-cs"/>
              </a:rPr>
              <a:t> both the target paragraphs to understand how they are organized, as well as the rest of the text, to understand how the target paragraphs relate to the central ideas.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b="0" kern="1200" dirty="0">
                <a:solidFill>
                  <a:schemeClr val="tx1"/>
                </a:solidFill>
                <a:effectLst/>
                <a:latin typeface="+mn-lt"/>
                <a:ea typeface="+mn-ea"/>
                <a:cs typeface="+mn-cs"/>
              </a:rPr>
              <a:t>Yes, the</a:t>
            </a:r>
            <a:r>
              <a:rPr lang="en-US" sz="1200" b="0" kern="1200" baseline="0" dirty="0">
                <a:solidFill>
                  <a:schemeClr val="tx1"/>
                </a:solidFill>
                <a:effectLst/>
                <a:latin typeface="+mn-lt"/>
                <a:ea typeface="+mn-ea"/>
                <a:cs typeface="+mn-cs"/>
              </a:rPr>
              <a:t> text is primarily about the narrator’s observations of a wasp nest, as well as his reflections on how the nest came to be. This item asks students to consider how it is that the structure of the text develops that idea. </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use indirect textual evidence to make their inference. </a:t>
            </a:r>
          </a:p>
        </p:txBody>
      </p:sp>
      <p:sp>
        <p:nvSpPr>
          <p:cNvPr id="4" name="Slide Number Placeholder 3"/>
          <p:cNvSpPr>
            <a:spLocks noGrp="1"/>
          </p:cNvSpPr>
          <p:nvPr>
            <p:ph type="sldNum" sz="quarter" idx="10"/>
          </p:nvPr>
        </p:nvSpPr>
        <p:spPr/>
        <p:txBody>
          <a:bodyPr/>
          <a:lstStyle/>
          <a:p>
            <a:fld id="{36EC1E7A-7203-4B29-BE2A-FD4C6482419E}" type="slidenum">
              <a:rPr lang="en-US" smtClean="0"/>
              <a:t>50</a:t>
            </a:fld>
            <a:endParaRPr lang="en-US" dirty="0"/>
          </a:p>
        </p:txBody>
      </p:sp>
    </p:spTree>
    <p:extLst>
      <p:ext uri="{BB962C8B-B14F-4D97-AF65-F5344CB8AC3E}">
        <p14:creationId xmlns:p14="http://schemas.microsoft.com/office/powerpoint/2010/main" val="8018453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Looking at</a:t>
            </a:r>
            <a:r>
              <a:rPr lang="en-US" sz="1200" kern="1200" baseline="0" dirty="0">
                <a:solidFill>
                  <a:schemeClr val="tx1"/>
                </a:solidFill>
                <a:effectLst/>
                <a:latin typeface="+mn-lt"/>
                <a:ea typeface="+mn-ea"/>
                <a:cs typeface="+mn-cs"/>
              </a:rPr>
              <a:t> Standard 6 across the grade levels, one would see a common thread of perspective and/or point of view</a:t>
            </a:r>
            <a:r>
              <a:rPr lang="en-US" sz="1200" kern="1200" dirty="0">
                <a:solidFill>
                  <a:schemeClr val="tx1"/>
                </a:solidFill>
                <a:effectLst/>
                <a:latin typeface="+mn-lt"/>
                <a:ea typeface="+mn-ea"/>
                <a:cs typeface="+mn-cs"/>
              </a:rPr>
              <a:t>. What unites the standard across all grade levels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the conviction expressed in Standard 6 that grasping the point of view or purpose is essential to grasping how the “content and style” of the text emerge. Indeed, the anchor standard makes clear that in all of these cases it is not enough to </a:t>
            </a:r>
            <a:r>
              <a:rPr lang="en-US" sz="1200" i="1" kern="1200" dirty="0">
                <a:solidFill>
                  <a:schemeClr val="tx1"/>
                </a:solidFill>
                <a:effectLst/>
                <a:latin typeface="+mn-lt"/>
                <a:ea typeface="+mn-ea"/>
                <a:cs typeface="+mn-cs"/>
              </a:rPr>
              <a:t>identify</a:t>
            </a:r>
            <a:r>
              <a:rPr lang="en-US" sz="1200" kern="1200" dirty="0">
                <a:solidFill>
                  <a:schemeClr val="tx1"/>
                </a:solidFill>
                <a:effectLst/>
                <a:latin typeface="+mn-lt"/>
                <a:ea typeface="+mn-ea"/>
                <a:cs typeface="+mn-cs"/>
              </a:rPr>
              <a:t> the purpose or point of view; the standard asks students to move beyond the mere labeling of a text to assessing the impact of point of view and purpose on how readers perceive and grasp the meaning. Standard 6 provides an excellent example of how reading closely goes beyond looking for what is directly stated.  </a:t>
            </a:r>
          </a:p>
          <a:p>
            <a:endParaRPr lang="en-US" dirty="0"/>
          </a:p>
          <a:p>
            <a:r>
              <a:rPr lang="en-US" dirty="0"/>
              <a:t>At</a:t>
            </a:r>
            <a:r>
              <a:rPr lang="en-US" baseline="0" dirty="0"/>
              <a:t> grade 7, students think specifically about the author’s point of view/purpose. Note that the standard includes an “and,” so items should challenge students to analyze a text to determine how the author distinguishes his or her point of view or perspective from that of others. Students should consider the ways that an author creates his or her own unique point of view or perspective. Note that this does not require a text with multiple overt points of view. Instead, authors must clearly craft their own points of view in a text.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51</a:t>
            </a:fld>
            <a:endParaRPr lang="en-US" dirty="0"/>
          </a:p>
        </p:txBody>
      </p:sp>
    </p:spTree>
    <p:extLst>
      <p:ext uri="{BB962C8B-B14F-4D97-AF65-F5344CB8AC3E}">
        <p14:creationId xmlns:p14="http://schemas.microsoft.com/office/powerpoint/2010/main" val="111057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Let’s look at this item, written to RI.7.6.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B</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No, this item does not align to the grade 7 standard. The</a:t>
            </a:r>
            <a:r>
              <a:rPr lang="en-US" sz="1200" kern="1200" baseline="0" dirty="0">
                <a:solidFill>
                  <a:schemeClr val="tx1"/>
                </a:solidFill>
                <a:effectLst/>
                <a:latin typeface="+mn-lt"/>
                <a:ea typeface="+mn-ea"/>
                <a:cs typeface="+mn-cs"/>
              </a:rPr>
              <a:t> item falls shot of alignment in that it does not require students to both determine the author’s perspective as well as consider how the author distinguishes his perspective from that of others. The item simply asks for identification of author’s perspective; it is missing the essential consideration of how it is distinct. </a:t>
            </a:r>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52</a:t>
            </a:fld>
            <a:endParaRPr lang="en-US" dirty="0"/>
          </a:p>
        </p:txBody>
      </p:sp>
    </p:spTree>
    <p:extLst>
      <p:ext uri="{BB962C8B-B14F-4D97-AF65-F5344CB8AC3E}">
        <p14:creationId xmlns:p14="http://schemas.microsoft.com/office/powerpoint/2010/main" val="4462040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Now consider this item</a:t>
            </a:r>
            <a:r>
              <a:rPr lang="en-US" sz="1200" b="0" kern="1200" baseline="0" dirty="0">
                <a:solidFill>
                  <a:schemeClr val="tx1"/>
                </a:solidFill>
                <a:effectLst/>
                <a:latin typeface="+mn-lt"/>
                <a:ea typeface="+mn-ea"/>
                <a:cs typeface="+mn-cs"/>
              </a:rPr>
              <a:t> which is also written to address RI.7.6. </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Part A: B; Part B: A, E</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Yes, this item is well aligned to the grade-level standard. This item addresses </a:t>
            </a:r>
            <a:r>
              <a:rPr lang="en-US" sz="1200" kern="1200" baseline="0" dirty="0">
                <a:solidFill>
                  <a:schemeClr val="tx1"/>
                </a:solidFill>
                <a:effectLst/>
                <a:latin typeface="+mn-lt"/>
                <a:ea typeface="+mn-ea"/>
                <a:cs typeface="+mn-cs"/>
              </a:rPr>
              <a:t>both parts of the standard. In Part A, students determine the author’s perspective on the key issue from the article, high school start times, and in Part B, they consider how the author develops that perspective. They think about the different elements from the text, including how the author begins and ends the piece, in order to think about the development of the point of view. Because the item requires a text-based inference, i</a:t>
            </a:r>
            <a:r>
              <a:rPr lang="en-US" sz="1200" kern="1200" dirty="0">
                <a:solidFill>
                  <a:schemeClr val="tx1"/>
                </a:solidFill>
                <a:effectLst/>
                <a:latin typeface="+mn-lt"/>
                <a:ea typeface="+mn-ea"/>
                <a:cs typeface="+mn-cs"/>
              </a:rPr>
              <a:t>t also aligns to RL.7.1.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carefully attend to the details of</a:t>
            </a:r>
            <a:r>
              <a:rPr lang="en-US" sz="1200" kern="1200" baseline="0" dirty="0">
                <a:solidFill>
                  <a:schemeClr val="tx1"/>
                </a:solidFill>
                <a:effectLst/>
                <a:latin typeface="+mn-lt"/>
                <a:ea typeface="+mn-ea"/>
                <a:cs typeface="+mn-cs"/>
              </a:rPr>
              <a:t> the text to understand the author’s point of view toward start time. As the article is an overview of an issue, the author’s perspective is not explicitly stated. Students must consider how the structure of the piece reveals the author’s perspective. This takes careful reading and analysis.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the text is about the issue of school start times.</a:t>
            </a:r>
            <a:r>
              <a:rPr lang="en-US" sz="1200" kern="1200" baseline="0" dirty="0">
                <a:solidFill>
                  <a:schemeClr val="tx1"/>
                </a:solidFill>
                <a:effectLst/>
                <a:latin typeface="+mn-lt"/>
                <a:ea typeface="+mn-ea"/>
                <a:cs typeface="+mn-cs"/>
              </a:rPr>
              <a:t> This item asks students to consider how the author reveals his perspective about the issue.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use</a:t>
            </a:r>
            <a:r>
              <a:rPr lang="en-US" sz="1200" kern="1200" baseline="0" dirty="0">
                <a:solidFill>
                  <a:schemeClr val="tx1"/>
                </a:solidFill>
                <a:effectLst/>
                <a:latin typeface="+mn-lt"/>
                <a:ea typeface="+mn-ea"/>
                <a:cs typeface="+mn-cs"/>
              </a:rPr>
              <a:t> indirect textual evidence to make their inference.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53</a:t>
            </a:fld>
            <a:endParaRPr lang="en-US" dirty="0"/>
          </a:p>
        </p:txBody>
      </p:sp>
    </p:spTree>
    <p:extLst>
      <p:ext uri="{BB962C8B-B14F-4D97-AF65-F5344CB8AC3E}">
        <p14:creationId xmlns:p14="http://schemas.microsoft.com/office/powerpoint/2010/main" val="39356165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Remember, Anchor S</a:t>
            </a:r>
            <a:r>
              <a:rPr lang="en-US" sz="1200" kern="1200" dirty="0">
                <a:solidFill>
                  <a:schemeClr val="tx1"/>
                </a:solidFill>
                <a:effectLst/>
                <a:latin typeface="+mn-lt"/>
                <a:ea typeface="+mn-ea"/>
                <a:cs typeface="+mn-cs"/>
              </a:rPr>
              <a:t>tandard 7 stretches the range of readers to consider a more diverse array of how ideas and evidence can be presented and understood. Many otherwise strong readers tend to “skip” the charts, graphs, equations they find in texts and find refuge in the words. Standard 7 makes clear that college- and career-ready literacy requires that students immerse themselves in the demands of mixed texts in which words are only one source of knowledge. This standard also highlights the transformation of research in the digital age, and makes clear that college- and career-ready literacy requires being an analyst of evidence from diverse sources and formats. </a:t>
            </a:r>
            <a:endParaRPr lang="en-US" baseline="0" dirty="0"/>
          </a:p>
          <a:p>
            <a:endParaRPr lang="en-US" dirty="0"/>
          </a:p>
          <a:p>
            <a:r>
              <a:rPr lang="en-US" dirty="0"/>
              <a:t>At grade</a:t>
            </a:r>
            <a:r>
              <a:rPr lang="en-US" baseline="0" dirty="0"/>
              <a:t> 7, the standard calls for a specific pairing. Students must consider a text and an associated multi-media version: for example, a filmed version of a speech and its associated text. Students should not be asked to simply identify points of similarity, but rather, they should think about how it is that the specific format of the given version reveals </a:t>
            </a:r>
            <a:r>
              <a:rPr lang="en-US" i="0" strike="noStrike" baseline="0" dirty="0"/>
              <a:t>different </a:t>
            </a:r>
            <a:r>
              <a:rPr lang="en-US" i="0" baseline="0" dirty="0"/>
              <a:t>information or uses different techniques to emphasize different points. </a:t>
            </a:r>
          </a:p>
          <a:p>
            <a:endParaRPr lang="en-US"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endParaRPr lang="en-US" i="0" dirty="0"/>
          </a:p>
        </p:txBody>
      </p:sp>
      <p:sp>
        <p:nvSpPr>
          <p:cNvPr id="4" name="Slide Number Placeholder 3"/>
          <p:cNvSpPr>
            <a:spLocks noGrp="1"/>
          </p:cNvSpPr>
          <p:nvPr>
            <p:ph type="sldNum" sz="quarter" idx="10"/>
          </p:nvPr>
        </p:nvSpPr>
        <p:spPr/>
        <p:txBody>
          <a:bodyPr/>
          <a:lstStyle/>
          <a:p>
            <a:fld id="{36EC1E7A-7203-4B29-BE2A-FD4C6482419E}" type="slidenum">
              <a:rPr lang="en-US" smtClean="0"/>
              <a:t>54</a:t>
            </a:fld>
            <a:endParaRPr lang="en-US" dirty="0"/>
          </a:p>
        </p:txBody>
      </p:sp>
    </p:spTree>
    <p:extLst>
      <p:ext uri="{BB962C8B-B14F-4D97-AF65-F5344CB8AC3E}">
        <p14:creationId xmlns:p14="http://schemas.microsoft.com/office/powerpoint/2010/main" val="4230046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Let’s review this item, written to RI.7.7.</a:t>
            </a:r>
            <a:r>
              <a:rPr lang="en-US" sz="1200" b="0" kern="1200" baseline="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a:t>
            </a:r>
            <a:r>
              <a:rPr lang="en-US" sz="1200" b="0" kern="1200" dirty="0">
                <a:solidFill>
                  <a:schemeClr val="tx1"/>
                </a:solidFill>
                <a:effectLst/>
                <a:latin typeface="+mn-lt"/>
                <a:ea typeface="+mn-ea"/>
                <a:cs typeface="+mn-cs"/>
              </a:rPr>
              <a:t> D</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No, this item does not align to the grade 7 standard. This item does</a:t>
            </a:r>
            <a:r>
              <a:rPr lang="en-US" sz="1200" kern="1200" baseline="0" dirty="0">
                <a:solidFill>
                  <a:schemeClr val="tx1"/>
                </a:solidFill>
                <a:effectLst/>
                <a:latin typeface="+mn-lt"/>
                <a:ea typeface="+mn-ea"/>
                <a:cs typeface="+mn-cs"/>
              </a:rPr>
              <a:t> not require students to consider how the medium used impacts the information shared; they simply look for a detail that is present in one source and not the other. This item does not reach the level of analysis of the sources that is required by the standard.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55</a:t>
            </a:fld>
            <a:endParaRPr lang="en-US" dirty="0"/>
          </a:p>
        </p:txBody>
      </p:sp>
    </p:spTree>
    <p:extLst>
      <p:ext uri="{BB962C8B-B14F-4D97-AF65-F5344CB8AC3E}">
        <p14:creationId xmlns:p14="http://schemas.microsoft.com/office/powerpoint/2010/main" val="36222147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Now consider this item, also addressing RI.7.7.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[This item is meant to address alignment to standard only, so it is not accompanied by scoring information. A scoring rubric/top score response should accompany items being reviewed.]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Yes, this item is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well aligned to the grade-level standard. In the item, students consider appropriate</a:t>
            </a:r>
            <a:r>
              <a:rPr lang="en-US" sz="1200" kern="1200" baseline="0" dirty="0">
                <a:solidFill>
                  <a:schemeClr val="tx1"/>
                </a:solidFill>
                <a:effectLst/>
                <a:latin typeface="+mn-lt"/>
                <a:ea typeface="+mn-ea"/>
                <a:cs typeface="+mn-cs"/>
              </a:rPr>
              <a:t> texts, a radio recording of a story, and its accompanying transcript. Beyond being written to the appropriate types of source, the item asks students to think about how it is that each medium presents the same concept. Students can pick up on the conversational tone of the recording, as well as how the recording allows them to actually hear the quoted experts, or how the text is able to include graphics to expand their learning about the topic. Because the item requires students make and support a text-based inference, i</a:t>
            </a:r>
            <a:r>
              <a:rPr lang="en-US" sz="1200" kern="1200" dirty="0">
                <a:solidFill>
                  <a:schemeClr val="tx1"/>
                </a:solidFill>
                <a:effectLst/>
                <a:latin typeface="+mn-lt"/>
                <a:ea typeface="+mn-ea"/>
                <a:cs typeface="+mn-cs"/>
              </a:rPr>
              <a:t>t also aligns to RL.7.1. Finally, as students are expected to write an</a:t>
            </a:r>
            <a:r>
              <a:rPr lang="en-US" sz="1200" kern="1200" baseline="0" dirty="0">
                <a:solidFill>
                  <a:schemeClr val="tx1"/>
                </a:solidFill>
                <a:effectLst/>
                <a:latin typeface="+mn-lt"/>
                <a:ea typeface="+mn-ea"/>
                <a:cs typeface="+mn-cs"/>
              </a:rPr>
              <a:t> argumentative essay, it also aligns to W.7.1</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both carefully read the text, as well as closely listen to the recording, to understand how the different</a:t>
            </a:r>
            <a:r>
              <a:rPr lang="en-US" sz="1200" kern="1200" baseline="0" dirty="0">
                <a:solidFill>
                  <a:schemeClr val="tx1"/>
                </a:solidFill>
                <a:effectLst/>
                <a:latin typeface="+mn-lt"/>
                <a:ea typeface="+mn-ea"/>
                <a:cs typeface="+mn-cs"/>
              </a:rPr>
              <a:t> presentation of information impacts the understanding of the content.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students are asked to think about which</a:t>
            </a:r>
            <a:r>
              <a:rPr lang="en-US" sz="1200" kern="1200" baseline="0" dirty="0">
                <a:solidFill>
                  <a:schemeClr val="tx1"/>
                </a:solidFill>
                <a:effectLst/>
                <a:latin typeface="+mn-lt"/>
                <a:ea typeface="+mn-ea"/>
                <a:cs typeface="+mn-cs"/>
              </a:rPr>
              <a:t> source presents the information best. In doing so, they consider which is more effective at giving a message about school start times, the central idea of the text.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are</a:t>
            </a:r>
            <a:r>
              <a:rPr lang="en-US" sz="1200" kern="1200" baseline="0" dirty="0">
                <a:solidFill>
                  <a:schemeClr val="tx1"/>
                </a:solidFill>
                <a:effectLst/>
                <a:latin typeface="+mn-lt"/>
                <a:ea typeface="+mn-ea"/>
                <a:cs typeface="+mn-cs"/>
              </a:rPr>
              <a:t> asked to use direct textual evidence from both sources to support their answer.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56</a:t>
            </a:fld>
            <a:endParaRPr lang="en-US" dirty="0"/>
          </a:p>
        </p:txBody>
      </p:sp>
    </p:spTree>
    <p:extLst>
      <p:ext uri="{BB962C8B-B14F-4D97-AF65-F5344CB8AC3E}">
        <p14:creationId xmlns:p14="http://schemas.microsoft.com/office/powerpoint/2010/main" val="12712039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Anchor</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tandard 8 articulates the demand for rigorous precision that courses through the standards. By demanding that students understand the connections between sentences</a:t>
            </a:r>
            <a:r>
              <a:rPr lang="en-US" sz="1200" kern="1200" baseline="0" dirty="0">
                <a:solidFill>
                  <a:schemeClr val="tx1"/>
                </a:solidFill>
                <a:effectLst/>
                <a:latin typeface="+mn-lt"/>
                <a:ea typeface="+mn-ea"/>
                <a:cs typeface="+mn-cs"/>
              </a:rPr>
              <a:t> and paragraphs, the standard promotes deeper understanding of the relationships and support the author includes. </a:t>
            </a:r>
          </a:p>
          <a:p>
            <a:endParaRPr lang="en-US" dirty="0"/>
          </a:p>
          <a:p>
            <a:r>
              <a:rPr lang="en-US" dirty="0"/>
              <a:t>At grade</a:t>
            </a:r>
            <a:r>
              <a:rPr lang="en-US" baseline="0" dirty="0"/>
              <a:t> 7, as students think deeply about claims, they should be expected to both trace (describe an argument or claims and how they are developed) and evaluate (make a judgment about the author’s use of evidence in supporting a claim or argument).  Specifically, students should attend to whether evidence is relevant to the claim and if it sufficiently supports the claim enough to justify its accuracy.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57</a:t>
            </a:fld>
            <a:endParaRPr lang="en-US" dirty="0"/>
          </a:p>
        </p:txBody>
      </p:sp>
    </p:spTree>
    <p:extLst>
      <p:ext uri="{BB962C8B-B14F-4D97-AF65-F5344CB8AC3E}">
        <p14:creationId xmlns:p14="http://schemas.microsoft.com/office/powerpoint/2010/main" val="31291237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Let’s review</a:t>
            </a:r>
            <a:r>
              <a:rPr lang="en-US" sz="1200" b="0" kern="1200" baseline="0" dirty="0">
                <a:solidFill>
                  <a:schemeClr val="tx1"/>
                </a:solidFill>
                <a:effectLst/>
                <a:latin typeface="+mn-lt"/>
                <a:ea typeface="+mn-ea"/>
                <a:cs typeface="+mn-cs"/>
              </a:rPr>
              <a:t> this item, written to RI.7.8. </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a:t>
            </a:r>
            <a:r>
              <a:rPr lang="en-US" sz="1200" b="0" kern="1200" dirty="0">
                <a:solidFill>
                  <a:schemeClr val="tx1"/>
                </a:solidFill>
                <a:effectLst/>
                <a:latin typeface="+mn-lt"/>
                <a:ea typeface="+mn-ea"/>
                <a:cs typeface="+mn-cs"/>
              </a:rPr>
              <a:t> C</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No, this item does not align to the grade 7 standard. Though</a:t>
            </a:r>
            <a:r>
              <a:rPr lang="en-US" sz="1200" kern="1200" baseline="0" dirty="0">
                <a:solidFill>
                  <a:schemeClr val="tx1"/>
                </a:solidFill>
                <a:effectLst/>
                <a:latin typeface="+mn-lt"/>
                <a:ea typeface="+mn-ea"/>
                <a:cs typeface="+mn-cs"/>
              </a:rPr>
              <a:t> the item does get students to think about the claims in the text, it does not ask them to think about how the claim develops, nor if there is relevant support for the claim. Students are not challenged to think about the validity of the evidence as it relates to the claim, so the item falls short of alignment. </a:t>
            </a:r>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58</a:t>
            </a:fld>
            <a:endParaRPr lang="en-US" dirty="0"/>
          </a:p>
        </p:txBody>
      </p:sp>
    </p:spTree>
    <p:extLst>
      <p:ext uri="{BB962C8B-B14F-4D97-AF65-F5344CB8AC3E}">
        <p14:creationId xmlns:p14="http://schemas.microsoft.com/office/powerpoint/2010/main" val="14804594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Now consider this item, also written to address RI.7.8.</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Part</a:t>
            </a:r>
            <a:r>
              <a:rPr lang="en-US" sz="1200" b="0" kern="1200" baseline="0" dirty="0">
                <a:solidFill>
                  <a:schemeClr val="tx1"/>
                </a:solidFill>
                <a:effectLst/>
                <a:latin typeface="+mn-lt"/>
                <a:ea typeface="+mn-ea"/>
                <a:cs typeface="+mn-cs"/>
              </a:rPr>
              <a:t> A: </a:t>
            </a:r>
            <a:r>
              <a:rPr lang="en-US" sz="1200" b="0" kern="1200" dirty="0">
                <a:solidFill>
                  <a:schemeClr val="tx1"/>
                </a:solidFill>
                <a:effectLst/>
                <a:latin typeface="+mn-lt"/>
                <a:ea typeface="+mn-ea"/>
                <a:cs typeface="+mn-cs"/>
              </a:rPr>
              <a:t>C; Part B: B,</a:t>
            </a:r>
            <a:r>
              <a:rPr lang="en-US" sz="1200" b="0" kern="1200" baseline="0" dirty="0">
                <a:solidFill>
                  <a:schemeClr val="tx1"/>
                </a:solidFill>
                <a:effectLst/>
                <a:latin typeface="+mn-lt"/>
                <a:ea typeface="+mn-ea"/>
                <a:cs typeface="+mn-cs"/>
              </a:rPr>
              <a:t> E</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Yes, this item is well aligned to the grade-level standard. In the item, students describe</a:t>
            </a:r>
            <a:r>
              <a:rPr lang="en-US" sz="1200" kern="1200" baseline="0" dirty="0">
                <a:solidFill>
                  <a:schemeClr val="tx1"/>
                </a:solidFill>
                <a:effectLst/>
                <a:latin typeface="+mn-lt"/>
                <a:ea typeface="+mn-ea"/>
                <a:cs typeface="+mn-cs"/>
              </a:rPr>
              <a:t> the author’s primary claim, but also consider the type of evidence the author uses to make it. In doing so, they evaluate the author’s ability to wield different types of evidence to make her point. Because the item requires students make a text-based inference, i</a:t>
            </a:r>
            <a:r>
              <a:rPr lang="en-US" sz="1200" kern="1200" dirty="0">
                <a:solidFill>
                  <a:schemeClr val="tx1"/>
                </a:solidFill>
                <a:effectLst/>
                <a:latin typeface="+mn-lt"/>
                <a:ea typeface="+mn-ea"/>
                <a:cs typeface="+mn-cs"/>
              </a:rPr>
              <a:t>t also aligns to RL.7.1.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carefully attend to</a:t>
            </a:r>
            <a:r>
              <a:rPr lang="en-US" sz="1200" kern="1200" baseline="0" dirty="0">
                <a:solidFill>
                  <a:schemeClr val="tx1"/>
                </a:solidFill>
                <a:effectLst/>
                <a:latin typeface="+mn-lt"/>
                <a:ea typeface="+mn-ea"/>
                <a:cs typeface="+mn-cs"/>
              </a:rPr>
              <a:t> both Trudeau’s claim as well as its development over the course of the text. They must think about how the quotes from researchers like Kyla Wahlstrom and stories from school districts like Jasmine County build the author’s overall claims.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a:t>
            </a:r>
            <a:r>
              <a:rPr lang="en-US" sz="1200" kern="1200" baseline="0" dirty="0">
                <a:solidFill>
                  <a:schemeClr val="tx1"/>
                </a:solidFill>
                <a:effectLst/>
                <a:latin typeface="+mn-lt"/>
                <a:ea typeface="+mn-ea"/>
                <a:cs typeface="+mn-cs"/>
              </a:rPr>
              <a:t> students are directly asked for the author’s main claim in Part A. In Part B, they consider the important particulars that develop the claim.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must use indirect</a:t>
            </a:r>
            <a:r>
              <a:rPr lang="en-US" sz="1200" kern="1200" baseline="0" dirty="0">
                <a:solidFill>
                  <a:schemeClr val="tx1"/>
                </a:solidFill>
                <a:effectLst/>
                <a:latin typeface="+mn-lt"/>
                <a:ea typeface="+mn-ea"/>
                <a:cs typeface="+mn-cs"/>
              </a:rPr>
              <a:t> textual evidence to make their inference.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59</a:t>
            </a:fld>
            <a:endParaRPr lang="en-US" dirty="0"/>
          </a:p>
        </p:txBody>
      </p:sp>
    </p:spTree>
    <p:extLst>
      <p:ext uri="{BB962C8B-B14F-4D97-AF65-F5344CB8AC3E}">
        <p14:creationId xmlns:p14="http://schemas.microsoft.com/office/powerpoint/2010/main" val="2484477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Please note, in each slide discussing the standard, we will discuss both the language of the anchor standard, as well as the language of the grade specific standard. In this way, we will illuminate how the grade-specific standards provide the specificity for each anchor standard.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Anchor Standard 2, </a:t>
            </a:r>
            <a:r>
              <a:rPr lang="en-US" sz="1200" kern="1200" dirty="0">
                <a:solidFill>
                  <a:schemeClr val="tx1"/>
                </a:solidFill>
                <a:effectLst/>
                <a:latin typeface="+mn-lt"/>
                <a:ea typeface="+mn-ea"/>
                <a:cs typeface="+mn-cs"/>
              </a:rPr>
              <a:t>across all grade levels, asks students to determine the central message, main idea, or theme, an essential element of reading with understanding. In some upper grades, Standard 2 expands its focus to the plural “central ideas or themes” and adds a second crucial requirement—that students analyze the development of the ideas and themes. Reading complex texts will often expose more than one central idea, and the emphasis on analyzing their development challenges students to go beyond merely stating ideas to tracing their evolution throughout a text. Standard 2 therefore views unearthing themes and ideas as the product of careful examination of the text. </a:t>
            </a:r>
          </a:p>
          <a:p>
            <a:endParaRPr lang="en-US" baseline="0" dirty="0"/>
          </a:p>
          <a:p>
            <a:r>
              <a:rPr lang="en-US" baseline="0" dirty="0"/>
              <a:t>Themes are distinguished from the central ideas in the literary standards. Themes are those big ideas that emerge from a text, the essential message that the author wants readers to take away from the text. Central ideas, on the other hand, are what the story is mostly about, the content and plot details that combine to make up the story. Items aligned to this standard can consider themes or central ideas; it is not required to ask about both for true alignment to standard. </a:t>
            </a:r>
          </a:p>
          <a:p>
            <a:endParaRPr lang="en-US" baseline="0" dirty="0"/>
          </a:p>
          <a:p>
            <a:r>
              <a:rPr lang="en-US" baseline="0" dirty="0"/>
              <a:t>In grade 7, as with other grades, students should be asked to determine a theme or central idea and analyze how it develops throughout the text. Items can ask students to think about how individual sentences reveal or shape a theme or central idea, or they can ask how specific parts of a text show, develop, or reveal the central idea. What is not enough, to truly align to Standard 2 at grade 7, is to simply ask students to identify a key detail, theme, or central idea.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second part of the anchor standard, assessed separately as noted by the semi-colon that divides the two components, asks students to provide a summary of the text. The demand of summarization in Standard 2 is that students demonstrate their ability to immerse themselves in other peoples’ ideas and experiences, to enlarge their thinking and experience through reading. Note that summarizing texts in chronological order is unlikely to fulfill this goal—students merely recount, in abbreviated form, the time-ordered details in the text without grappling with its ideas.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Note that at grade 7, students are asked to provide an objective summary of the text. Objective is defined as “not influenced by personal feelings or opinions in considering and representing facts.” Summaries in grade 7 should be distinct from personal opinions and judgments; students should represent exactly what is presented in the text and avoid introducing their own perspectives and biases to the any summaries produced.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D2A8CB79-26D9-47B3-A269-5F23059CE68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0986559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standards</a:t>
            </a:r>
            <a:r>
              <a:rPr lang="en-US" baseline="0" dirty="0"/>
              <a:t> as a whole, and Anchor Standard 9 in particular, go well beyond merely promoting reading comprehension, calling on students to read with the intent of building knowledge. Students must not only grasp what they read but integrate it into a body of ever-growing knowledge. Standard 9 is a key place where that knowledge building is required, as students look for the relationships between and across texts. Students must not simply compare and contrast two different texts, but instead analyze the relationship and how the content of one text builds upon another. </a:t>
            </a:r>
            <a:endParaRPr lang="en-US" sz="1200" kern="1200" dirty="0">
              <a:solidFill>
                <a:schemeClr val="tx1"/>
              </a:solidFill>
              <a:effectLst/>
              <a:latin typeface="+mn-lt"/>
              <a:ea typeface="+mn-ea"/>
              <a:cs typeface="+mn-cs"/>
            </a:endParaRPr>
          </a:p>
          <a:p>
            <a:endParaRPr lang="en-US" dirty="0"/>
          </a:p>
          <a:p>
            <a:r>
              <a:rPr lang="en-US" dirty="0"/>
              <a:t>At</a:t>
            </a:r>
            <a:r>
              <a:rPr lang="en-US" baseline="0" dirty="0"/>
              <a:t> grade 7, a specific type of comparison is required in that both texts must address the same topic, but present different evidence. Note that a contrasting viewpoint is not required, as students are not asked to identify how authors differ in their perspective. Instead, students must consider how multiple authors “shape their presentations of key information.” Students can be asked to think about this in a variety of ways: They can be challenged to think about how authors present different information on a topic, or they can consider how authors use the same information but interpret it in a different way.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60</a:t>
            </a:fld>
            <a:endParaRPr lang="en-US" dirty="0"/>
          </a:p>
        </p:txBody>
      </p:sp>
    </p:spTree>
    <p:extLst>
      <p:ext uri="{BB962C8B-B14F-4D97-AF65-F5344CB8AC3E}">
        <p14:creationId xmlns:p14="http://schemas.microsoft.com/office/powerpoint/2010/main" val="30412448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Review this item, written to RI.7.9.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a:t>
            </a:r>
            <a:r>
              <a:rPr lang="en-US" sz="1200" b="0" kern="1200" dirty="0">
                <a:solidFill>
                  <a:schemeClr val="tx1"/>
                </a:solidFill>
                <a:effectLst/>
                <a:latin typeface="+mn-lt"/>
                <a:ea typeface="+mn-ea"/>
                <a:cs typeface="+mn-cs"/>
              </a:rPr>
              <a:t> C</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No, this item does not align to the grade 7 standard. The item, though text based, does not require students actually</a:t>
            </a:r>
            <a:r>
              <a:rPr lang="en-US" sz="1200" kern="1200" baseline="0" dirty="0">
                <a:solidFill>
                  <a:schemeClr val="tx1"/>
                </a:solidFill>
                <a:effectLst/>
                <a:latin typeface="+mn-lt"/>
                <a:ea typeface="+mn-ea"/>
                <a:cs typeface="+mn-cs"/>
              </a:rPr>
              <a:t> </a:t>
            </a:r>
            <a:r>
              <a:rPr lang="en-US" sz="1200" kern="1200" baseline="0" dirty="0">
                <a:solidFill>
                  <a:srgbClr val="FF6600"/>
                </a:solidFill>
                <a:effectLst/>
                <a:latin typeface="+mn-lt"/>
                <a:ea typeface="+mn-ea"/>
                <a:cs typeface="+mn-cs"/>
              </a:rPr>
              <a:t>to </a:t>
            </a:r>
            <a:r>
              <a:rPr lang="en-US" sz="1200" kern="1200" baseline="0" dirty="0">
                <a:solidFill>
                  <a:schemeClr val="tx1"/>
                </a:solidFill>
                <a:effectLst/>
                <a:latin typeface="+mn-lt"/>
                <a:ea typeface="+mn-ea"/>
                <a:cs typeface="+mn-cs"/>
              </a:rPr>
              <a:t>read a second account. Because students are not comparing HOW the different authors emphasize the facts differently, they do not think about how the information builds different accounts. The item does not challenge students to look across texts to think about different presentations of information or how the AUTHOR (not the reader) emphasizes the information.</a:t>
            </a:r>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61</a:t>
            </a:fld>
            <a:endParaRPr lang="en-US" dirty="0"/>
          </a:p>
        </p:txBody>
      </p:sp>
    </p:spTree>
    <p:extLst>
      <p:ext uri="{BB962C8B-B14F-4D97-AF65-F5344CB8AC3E}">
        <p14:creationId xmlns:p14="http://schemas.microsoft.com/office/powerpoint/2010/main" val="36057868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Now consider this item, also written to RI.7.9.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C</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Yes, this item is well aligned to the grade-level standard. In this item,</a:t>
            </a:r>
            <a:r>
              <a:rPr lang="en-US" sz="1200" kern="1200" baseline="0" dirty="0">
                <a:solidFill>
                  <a:schemeClr val="tx1"/>
                </a:solidFill>
                <a:effectLst/>
                <a:latin typeface="+mn-lt"/>
                <a:ea typeface="+mn-ea"/>
                <a:cs typeface="+mn-cs"/>
              </a:rPr>
              <a:t> students are first directed to look at an issue shared across both texts: the general agreement that it is better for high school students to start class later in the day. Students are then directed to consider the evidence. They think about how each author develops this claim, and the evidence he or she uses to do so. Because the item requires students make a text-based inference, i</a:t>
            </a:r>
            <a:r>
              <a:rPr lang="en-US" sz="1200" kern="1200" dirty="0">
                <a:solidFill>
                  <a:schemeClr val="tx1"/>
                </a:solidFill>
                <a:effectLst/>
                <a:latin typeface="+mn-lt"/>
                <a:ea typeface="+mn-ea"/>
                <a:cs typeface="+mn-cs"/>
              </a:rPr>
              <a:t>t also aligns to RL.7.1.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carefully attend to each author’s argument about why</a:t>
            </a:r>
            <a:r>
              <a:rPr lang="en-US" sz="1200" kern="1200" baseline="0" dirty="0">
                <a:solidFill>
                  <a:schemeClr val="tx1"/>
                </a:solidFill>
                <a:effectLst/>
                <a:latin typeface="+mn-lt"/>
                <a:ea typeface="+mn-ea"/>
                <a:cs typeface="+mn-cs"/>
              </a:rPr>
              <a:t> it is better for teenagers to start later in the day in order to successfully answer the question.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the</a:t>
            </a:r>
            <a:r>
              <a:rPr lang="en-US" sz="1200" kern="1200" baseline="0" dirty="0">
                <a:solidFill>
                  <a:schemeClr val="tx1"/>
                </a:solidFill>
                <a:effectLst/>
                <a:latin typeface="+mn-lt"/>
                <a:ea typeface="+mn-ea"/>
                <a:cs typeface="+mn-cs"/>
              </a:rPr>
              <a:t> item asks students to think carefully and deeply about the overall claim made in each text.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are asked to</a:t>
            </a:r>
            <a:r>
              <a:rPr lang="en-US" sz="1200" kern="1200" baseline="0" dirty="0">
                <a:solidFill>
                  <a:schemeClr val="tx1"/>
                </a:solidFill>
                <a:effectLst/>
                <a:latin typeface="+mn-lt"/>
                <a:ea typeface="+mn-ea"/>
                <a:cs typeface="+mn-cs"/>
              </a:rPr>
              <a:t> use direct textual evidence to support their answers.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62</a:t>
            </a:fld>
            <a:endParaRPr lang="en-US" dirty="0"/>
          </a:p>
        </p:txBody>
      </p:sp>
    </p:spTree>
    <p:extLst>
      <p:ext uri="{BB962C8B-B14F-4D97-AF65-F5344CB8AC3E}">
        <p14:creationId xmlns:p14="http://schemas.microsoft.com/office/powerpoint/2010/main" val="39461013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63</a:t>
            </a:fld>
            <a:endParaRPr lang="en-US" dirty="0"/>
          </a:p>
        </p:txBody>
      </p:sp>
    </p:spTree>
    <p:extLst>
      <p:ext uri="{BB962C8B-B14F-4D97-AF65-F5344CB8AC3E}">
        <p14:creationId xmlns:p14="http://schemas.microsoft.com/office/powerpoint/2010/main" val="42044888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64</a:t>
            </a:fld>
            <a:endParaRPr lang="en-US" dirty="0"/>
          </a:p>
        </p:txBody>
      </p:sp>
    </p:spTree>
    <p:extLst>
      <p:ext uri="{BB962C8B-B14F-4D97-AF65-F5344CB8AC3E}">
        <p14:creationId xmlns:p14="http://schemas.microsoft.com/office/powerpoint/2010/main" val="3699740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Let’s consider this item addressing</a:t>
            </a:r>
            <a:r>
              <a:rPr lang="en-US" sz="1200" b="0" kern="1200" baseline="0" dirty="0">
                <a:solidFill>
                  <a:schemeClr val="tx1"/>
                </a:solidFill>
                <a:effectLst/>
                <a:latin typeface="+mn-lt"/>
                <a:ea typeface="+mn-ea"/>
                <a:cs typeface="+mn-cs"/>
              </a:rPr>
              <a:t> RL.7.2.</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A</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 7 standard? </a:t>
            </a:r>
            <a:r>
              <a:rPr lang="en-US" sz="1200" kern="1200" dirty="0">
                <a:solidFill>
                  <a:schemeClr val="tx1"/>
                </a:solidFill>
                <a:effectLst/>
                <a:latin typeface="+mn-lt"/>
                <a:ea typeface="+mn-ea"/>
                <a:cs typeface="+mn-cs"/>
              </a:rPr>
              <a:t>No, this item does not align to the grade 7 standard. As</a:t>
            </a:r>
            <a:r>
              <a:rPr lang="en-US" sz="1200" kern="1200" baseline="0" dirty="0">
                <a:solidFill>
                  <a:schemeClr val="tx1"/>
                </a:solidFill>
                <a:effectLst/>
                <a:latin typeface="+mn-lt"/>
                <a:ea typeface="+mn-ea"/>
                <a:cs typeface="+mn-cs"/>
              </a:rPr>
              <a:t> noted on the previous slide, Standard 7 requires students to both determine the theme and analyze how it develops. This item falls short of alignment in that it only asks students to determine the theme. The item must go a step further, asking students to analyze how the theme develops, in order to truly align to the standard.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7</a:t>
            </a:fld>
            <a:endParaRPr lang="en-US" dirty="0"/>
          </a:p>
        </p:txBody>
      </p:sp>
    </p:spTree>
    <p:extLst>
      <p:ext uri="{BB962C8B-B14F-4D97-AF65-F5344CB8AC3E}">
        <p14:creationId xmlns:p14="http://schemas.microsoft.com/office/powerpoint/2010/main" val="1814886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Now consider this item, also addressing RL.7.2.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Part A:</a:t>
            </a:r>
            <a:r>
              <a:rPr lang="en-US" sz="1200" b="0" kern="1200" baseline="0" dirty="0">
                <a:solidFill>
                  <a:schemeClr val="tx1"/>
                </a:solidFill>
                <a:effectLst/>
                <a:latin typeface="+mn-lt"/>
                <a:ea typeface="+mn-ea"/>
                <a:cs typeface="+mn-cs"/>
              </a:rPr>
              <a:t> A; Part B: D</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 standard? </a:t>
            </a:r>
            <a:r>
              <a:rPr lang="en-US" sz="1200" kern="1200" dirty="0">
                <a:solidFill>
                  <a:schemeClr val="tx1"/>
                </a:solidFill>
                <a:effectLst/>
                <a:latin typeface="+mn-lt"/>
                <a:ea typeface="+mn-ea"/>
                <a:cs typeface="+mn-cs"/>
              </a:rPr>
              <a:t>Yes, this item is well aligned to the grade-level standard. This item requires</a:t>
            </a:r>
            <a:r>
              <a:rPr lang="en-US" sz="1200" kern="1200" baseline="0" dirty="0">
                <a:solidFill>
                  <a:schemeClr val="tx1"/>
                </a:solidFill>
                <a:effectLst/>
                <a:latin typeface="+mn-lt"/>
                <a:ea typeface="+mn-ea"/>
                <a:cs typeface="+mn-cs"/>
              </a:rPr>
              <a:t> students to address both elements of the first part of the standard. They are asked to determine the theme and think about how it develops. They must think about the specific lines of text that reveal how Moki’s actions in finding a new place to plant seeds reveal the importance of planning for uncertain times. Because the item requires students make a text-based inference and support it with direct textual evidence, i</a:t>
            </a:r>
            <a:r>
              <a:rPr lang="en-US" sz="1200" kern="1200" dirty="0">
                <a:solidFill>
                  <a:schemeClr val="tx1"/>
                </a:solidFill>
                <a:effectLst/>
                <a:latin typeface="+mn-lt"/>
                <a:ea typeface="+mn-ea"/>
                <a:cs typeface="+mn-cs"/>
              </a:rPr>
              <a:t>t also aligns to RL.7.1.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a:t>
            </a:r>
            <a:r>
              <a:rPr lang="en-US" sz="1200" kern="1200" baseline="0" dirty="0">
                <a:solidFill>
                  <a:schemeClr val="tx1"/>
                </a:solidFill>
                <a:effectLst/>
                <a:latin typeface="+mn-lt"/>
                <a:ea typeface="+mn-ea"/>
                <a:cs typeface="+mn-cs"/>
              </a:rPr>
              <a:t> must carefully attend to how Moki’s choice to plant new seeds in the hidden place, and how the elder’s reaction to Moki’s act reveals the importance of planning for an uncertain future. Beyond that, they must understand how the conflict with the Black Robes impacts Moki, not just in the present, but also how it shapes his future. So, students must read the text carefully to answer the question.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the</a:t>
            </a:r>
            <a:r>
              <a:rPr lang="en-US" sz="1200" kern="1200" baseline="0" dirty="0">
                <a:solidFill>
                  <a:schemeClr val="tx1"/>
                </a:solidFill>
                <a:effectLst/>
                <a:latin typeface="+mn-lt"/>
                <a:ea typeface="+mn-ea"/>
                <a:cs typeface="+mn-cs"/>
              </a:rPr>
              <a:t> item asks students to think about how the overall theme from the text develops.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rely on the text to make their inference in Part A, and in Part</a:t>
            </a:r>
            <a:r>
              <a:rPr lang="en-US" sz="1200" kern="1200" baseline="0" dirty="0">
                <a:solidFill>
                  <a:schemeClr val="tx1"/>
                </a:solidFill>
                <a:effectLst/>
                <a:latin typeface="+mn-lt"/>
                <a:ea typeface="+mn-ea"/>
                <a:cs typeface="+mn-cs"/>
              </a:rPr>
              <a:t> B students use direct textual evidence to support the correct answer.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C1E7A-7203-4B29-BE2A-FD4C6482419E}" type="slidenum">
              <a:rPr lang="en-US" smtClean="0"/>
              <a:t>8</a:t>
            </a:fld>
            <a:endParaRPr lang="en-US" dirty="0"/>
          </a:p>
        </p:txBody>
      </p:sp>
    </p:spTree>
    <p:extLst>
      <p:ext uri="{BB962C8B-B14F-4D97-AF65-F5344CB8AC3E}">
        <p14:creationId xmlns:p14="http://schemas.microsoft.com/office/powerpoint/2010/main" val="2486304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Anchor Standard 3</a:t>
            </a:r>
            <a:r>
              <a:rPr lang="en-US" baseline="0" dirty="0"/>
              <a:t> </a:t>
            </a:r>
            <a:r>
              <a:rPr lang="en-US" dirty="0"/>
              <a:t>calls</a:t>
            </a:r>
            <a:r>
              <a:rPr lang="en-US" baseline="0" dirty="0"/>
              <a:t> on students to perform a specific kind of careful reading when examining a text: Students are not asked merely to take away the high points and identify the key figures present, but they are also asked to plunge into the text to see how ideas and individuals grow and change throughout. The requirement to analyze the development of individuals, events, and ideas is not merely to restate them, but rather to comprehend how they evolve and interact over time. Nor does the standard ask students to study events, individuals, and ideas in isolation from each other; instead, students are specifically charged with observing and commenting on the interactions and relationships among them. Because a text, in its essence, comprises the interactions of these factors, fulfilling this standard means students truly are analyzing the text itself. </a:t>
            </a:r>
            <a:endParaRPr lang="en-US" dirty="0"/>
          </a:p>
          <a:p>
            <a:endParaRPr lang="en-US" dirty="0"/>
          </a:p>
          <a:p>
            <a:r>
              <a:rPr lang="en-US" dirty="0"/>
              <a:t>At grade</a:t>
            </a:r>
            <a:r>
              <a:rPr lang="en-US" baseline="0" dirty="0"/>
              <a:t> 7, students should think about the way that story elements work together. Items can ask students to consider the smaller elements of a text and how they relate to each other or how those elements develop the larger elements of the story. Additionally, students can consider elements that are alike (e.g., how characters relate, how characters interact) just as much as they can consider how differing story elements interact (e.g., the relationship between setting and theme, or between characters and plot). As a reminder, the parenthetical text, while providing important examples, is not meant to provide limitations. Rather, it provides just one example of the types of questions that can be asked. </a:t>
            </a:r>
          </a:p>
          <a:p>
            <a:endParaRPr lang="en-US" baseline="0" dirty="0"/>
          </a:p>
          <a:p>
            <a:r>
              <a:rPr lang="en-US" baseline="0" dirty="0"/>
              <a:t>Note that although the words “story or drama” are specifically mentioned, it is important not to limit this standard to plays or stories. Poetry, particularly narrative epic poems, can contain elements of a story and can be perfectly acceptable for use with this standard. The key is that the text must contain elements of the story, no matter the form.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endParaRPr lang="en-US" baseline="0" dirty="0"/>
          </a:p>
        </p:txBody>
      </p:sp>
      <p:sp>
        <p:nvSpPr>
          <p:cNvPr id="4" name="Slide Number Placeholder 3"/>
          <p:cNvSpPr>
            <a:spLocks noGrp="1"/>
          </p:cNvSpPr>
          <p:nvPr>
            <p:ph type="sldNum" sz="quarter" idx="10"/>
          </p:nvPr>
        </p:nvSpPr>
        <p:spPr/>
        <p:txBody>
          <a:bodyPr/>
          <a:lstStyle/>
          <a:p>
            <a:fld id="{36EC1E7A-7203-4B29-BE2A-FD4C6482419E}" type="slidenum">
              <a:rPr lang="en-US" smtClean="0"/>
              <a:t>9</a:t>
            </a:fld>
            <a:endParaRPr lang="en-US" dirty="0"/>
          </a:p>
        </p:txBody>
      </p:sp>
    </p:spTree>
    <p:extLst>
      <p:ext uri="{BB962C8B-B14F-4D97-AF65-F5344CB8AC3E}">
        <p14:creationId xmlns:p14="http://schemas.microsoft.com/office/powerpoint/2010/main" val="526576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hyperlink" Target="http://www.achievethecor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hyperlink" Target="http://www.achievethecor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AP and ATC">
    <p:spTree>
      <p:nvGrpSpPr>
        <p:cNvPr id="1" name=""/>
        <p:cNvGrpSpPr/>
        <p:nvPr/>
      </p:nvGrpSpPr>
      <p:grpSpPr>
        <a:xfrm>
          <a:off x="0" y="0"/>
          <a:ext cx="0" cy="0"/>
          <a:chOff x="0" y="0"/>
          <a:chExt cx="0" cy="0"/>
        </a:xfrm>
      </p:grpSpPr>
      <p:pic>
        <p:nvPicPr>
          <p:cNvPr id="2" name="Picture 1" descr="SAP_logo_RGB.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9321" y="225996"/>
            <a:ext cx="1640438" cy="808050"/>
          </a:xfrm>
          <a:prstGeom prst="rect">
            <a:avLst/>
          </a:prstGeom>
        </p:spPr>
      </p:pic>
      <p:pic>
        <p:nvPicPr>
          <p:cNvPr id="6" name="Picture 5" descr="green_texture.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848737"/>
            <a:ext cx="9144000" cy="3167764"/>
          </a:xfrm>
          <a:prstGeom prst="rect">
            <a:avLst/>
          </a:prstGeom>
        </p:spPr>
      </p:pic>
      <p:sp>
        <p:nvSpPr>
          <p:cNvPr id="10" name="Title 1"/>
          <p:cNvSpPr>
            <a:spLocks noGrp="1"/>
          </p:cNvSpPr>
          <p:nvPr>
            <p:ph type="ctrTitle"/>
          </p:nvPr>
        </p:nvSpPr>
        <p:spPr>
          <a:xfrm>
            <a:off x="219321" y="2362436"/>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8"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1" y="1737614"/>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pic>
        <p:nvPicPr>
          <p:cNvPr id="8" name="Picture 7"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2" y="283558"/>
            <a:ext cx="3651249" cy="750488"/>
          </a:xfrm>
          <a:prstGeom prst="rect">
            <a:avLst/>
          </a:prstGeom>
        </p:spPr>
      </p:pic>
    </p:spTree>
    <p:extLst>
      <p:ext uri="{BB962C8B-B14F-4D97-AF65-F5344CB8AC3E}">
        <p14:creationId xmlns:p14="http://schemas.microsoft.com/office/powerpoint/2010/main" val="42359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A9B0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2"/>
          <p:cNvSpPr>
            <a:spLocks noGrp="1"/>
          </p:cNvSpPr>
          <p:nvPr>
            <p:ph type="title"/>
          </p:nvPr>
        </p:nvSpPr>
        <p:spPr>
          <a:xfrm>
            <a:off x="216569"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446008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B96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2"/>
          <p:cNvSpPr>
            <a:spLocks noGrp="1"/>
          </p:cNvSpPr>
          <p:nvPr>
            <p:ph type="title"/>
          </p:nvPr>
        </p:nvSpPr>
        <p:spPr>
          <a:xfrm>
            <a:off x="216569"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009494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ody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9" name="TextBox 8"/>
          <p:cNvSpPr txBox="1"/>
          <p:nvPr userDrawn="1"/>
        </p:nvSpPr>
        <p:spPr>
          <a:xfrm>
            <a:off x="7571685" y="6483776"/>
            <a:ext cx="1458266"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11" name="Rectangle 10">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411968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sp>
        <p:nvSpPr>
          <p:cNvPr id="8" name="Table Placeholder 7"/>
          <p:cNvSpPr>
            <a:spLocks noGrp="1"/>
          </p:cNvSpPr>
          <p:nvPr>
            <p:ph type="tbl" sz="quarter" idx="10"/>
          </p:nvPr>
        </p:nvSpPr>
        <p:spPr/>
        <p:txBody>
          <a:bodyPr/>
          <a:lstStyle/>
          <a:p>
            <a:r>
              <a:rPr lang="en-US" dirty="0"/>
              <a:t>Click icon to add table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10" name="TextBox 9"/>
          <p:cNvSpPr txBox="1"/>
          <p:nvPr userDrawn="1"/>
        </p:nvSpPr>
        <p:spPr>
          <a:xfrm>
            <a:off x="7571685" y="6483776"/>
            <a:ext cx="1458266"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12" name="Rectangle 11">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983011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10" name="Chart Placeholder 9"/>
          <p:cNvSpPr>
            <a:spLocks noGrp="1"/>
          </p:cNvSpPr>
          <p:nvPr>
            <p:ph type="chart" sz="quarter" idx="11"/>
          </p:nvPr>
        </p:nvSpPr>
        <p:spPr/>
        <p:txBody>
          <a:bodyPr/>
          <a:lstStyle/>
          <a:p>
            <a:r>
              <a:rPr lang="en-US" dirty="0"/>
              <a:t>Click icon to add chart</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11" name="Rectangle 10"/>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12" name="TextBox 11"/>
          <p:cNvSpPr txBox="1"/>
          <p:nvPr userDrawn="1"/>
        </p:nvSpPr>
        <p:spPr>
          <a:xfrm>
            <a:off x="7571685" y="6483776"/>
            <a:ext cx="1458266"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14" name="Rectangle 13">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3473025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or graphi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txBody>
          <a:bodyPr/>
          <a:lstStyle/>
          <a:p>
            <a:r>
              <a:rPr lang="en-US" dirty="0"/>
              <a:t>Click icon to add picture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10" name="TextBox 9"/>
          <p:cNvSpPr txBox="1"/>
          <p:nvPr userDrawn="1"/>
        </p:nvSpPr>
        <p:spPr>
          <a:xfrm>
            <a:off x="7571685" y="6483776"/>
            <a:ext cx="1458266"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12" name="Rectangle 11">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3002342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2188837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6" name="Rectangle 5"/>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7" name="TextBox 6"/>
          <p:cNvSpPr txBox="1"/>
          <p:nvPr userDrawn="1"/>
        </p:nvSpPr>
        <p:spPr>
          <a:xfrm>
            <a:off x="7571685" y="6483776"/>
            <a:ext cx="1458266"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9" name="Rectangle 8">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3982242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7" name="TextBox 6"/>
          <p:cNvSpPr txBox="1"/>
          <p:nvPr userDrawn="1"/>
        </p:nvSpPr>
        <p:spPr>
          <a:xfrm>
            <a:off x="7571685" y="6483776"/>
            <a:ext cx="1458266"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9" name="Rectangle 8">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3837435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ody Copy (Url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dirty="0">
                <a:solidFill>
                  <a:srgbClr val="FFFFFF"/>
                </a:solidFill>
              </a:rPr>
              <a:t> </a:t>
            </a:r>
          </a:p>
        </p:txBody>
      </p:sp>
      <p:pic>
        <p:nvPicPr>
          <p:cNvPr id="13" name="Picture 12" descr="ATC_org.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0804" y="6519777"/>
            <a:ext cx="1974670" cy="159615"/>
          </a:xfrm>
          <a:prstGeom prst="rect">
            <a:avLst/>
          </a:prstGeom>
        </p:spPr>
      </p:pic>
      <p:sp>
        <p:nvSpPr>
          <p:cNvPr id="14" name="TextBox 13"/>
          <p:cNvSpPr txBox="1"/>
          <p:nvPr userDrawn="1"/>
        </p:nvSpPr>
        <p:spPr>
          <a:xfrm>
            <a:off x="7571685" y="6483776"/>
            <a:ext cx="1458266"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sp>
        <p:nvSpPr>
          <p:cNvPr id="15" name="Rectangle 14">
            <a:hlinkClick r:id="rId3"/>
          </p:cNvPr>
          <p:cNvSpPr/>
          <p:nvPr userDrawn="1"/>
        </p:nvSpPr>
        <p:spPr>
          <a:xfrm>
            <a:off x="195230" y="6519777"/>
            <a:ext cx="1920244" cy="15961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415328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AP and ATC 2">
    <p:spTree>
      <p:nvGrpSpPr>
        <p:cNvPr id="1" name=""/>
        <p:cNvGrpSpPr/>
        <p:nvPr/>
      </p:nvGrpSpPr>
      <p:grpSpPr>
        <a:xfrm>
          <a:off x="0" y="0"/>
          <a:ext cx="0" cy="0"/>
          <a:chOff x="0" y="0"/>
          <a:chExt cx="0" cy="0"/>
        </a:xfrm>
      </p:grpSpPr>
      <p:pic>
        <p:nvPicPr>
          <p:cNvPr id="12" name="Picture 11"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sp>
        <p:nvSpPr>
          <p:cNvPr id="10" name="Title 1"/>
          <p:cNvSpPr>
            <a:spLocks noGrp="1"/>
          </p:cNvSpPr>
          <p:nvPr>
            <p:ph type="ctrTitle"/>
          </p:nvPr>
        </p:nvSpPr>
        <p:spPr>
          <a:xfrm>
            <a:off x="3507951" y="2362436"/>
            <a:ext cx="5497219"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3507949" y="3835562"/>
            <a:ext cx="5497220"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0" y="1746249"/>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4" name="Picture Placeholder 3"/>
          <p:cNvSpPr>
            <a:spLocks noGrp="1"/>
          </p:cNvSpPr>
          <p:nvPr>
            <p:ph type="pic" sz="quarter" idx="10"/>
          </p:nvPr>
        </p:nvSpPr>
        <p:spPr>
          <a:xfrm>
            <a:off x="1" y="1857374"/>
            <a:ext cx="3349625" cy="3159126"/>
          </a:xfrm>
        </p:spPr>
        <p:txBody>
          <a:bodyPr/>
          <a:lstStyle/>
          <a:p>
            <a:r>
              <a:rPr lang="en-US" dirty="0"/>
              <a:t>Click icon to add picture</a:t>
            </a:r>
          </a:p>
        </p:txBody>
      </p:sp>
      <p:pic>
        <p:nvPicPr>
          <p:cNvPr id="9" name="Picture 8"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1" y="225996"/>
            <a:ext cx="1640438" cy="808050"/>
          </a:xfrm>
          <a:prstGeom prst="rect">
            <a:avLst/>
          </a:prstGeom>
        </p:spPr>
      </p:pic>
      <p:pic>
        <p:nvPicPr>
          <p:cNvPr id="15" name="Picture 14"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2" y="283558"/>
            <a:ext cx="3651249" cy="750488"/>
          </a:xfrm>
          <a:prstGeom prst="rect">
            <a:avLst/>
          </a:prstGeom>
        </p:spPr>
      </p:pic>
    </p:spTree>
    <p:extLst>
      <p:ext uri="{BB962C8B-B14F-4D97-AF65-F5344CB8AC3E}">
        <p14:creationId xmlns:p14="http://schemas.microsoft.com/office/powerpoint/2010/main" val="1151605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green_texture_compresse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7"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1"/>
          <p:cNvSpPr txBox="1">
            <a:spLocks/>
          </p:cNvSpPr>
          <p:nvPr userDrawn="1"/>
        </p:nvSpPr>
        <p:spPr>
          <a:xfrm>
            <a:off x="216569" y="2852948"/>
            <a:ext cx="8620552" cy="876843"/>
          </a:xfrm>
          <a:prstGeom prst="rect">
            <a:avLst/>
          </a:prstGeom>
          <a:solidFill>
            <a:srgbClr val="FFFFFF">
              <a:alpha val="80000"/>
            </a:srgbClr>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23593E"/>
              </a:solidFill>
              <a:latin typeface="Lucida Sans"/>
              <a:cs typeface="Lucida Sans"/>
            </a:endParaRPr>
          </a:p>
        </p:txBody>
      </p:sp>
      <p:pic>
        <p:nvPicPr>
          <p:cNvPr id="10" name="Picture 9"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1" y="225996"/>
            <a:ext cx="1640438" cy="808050"/>
          </a:xfrm>
          <a:prstGeom prst="rect">
            <a:avLst/>
          </a:prstGeom>
        </p:spPr>
      </p:pic>
      <p:sp>
        <p:nvSpPr>
          <p:cNvPr id="4" name="Title 3"/>
          <p:cNvSpPr>
            <a:spLocks noGrp="1"/>
          </p:cNvSpPr>
          <p:nvPr>
            <p:ph type="title"/>
          </p:nvPr>
        </p:nvSpPr>
        <p:spPr>
          <a:xfrm>
            <a:off x="219320" y="2852948"/>
            <a:ext cx="8617800" cy="876843"/>
          </a:xfrm>
        </p:spPr>
        <p:txBody>
          <a:bodyPr/>
          <a:lstStyle/>
          <a:p>
            <a:r>
              <a:rPr lang="en-US"/>
              <a:t>Click to edit Master title style</a:t>
            </a:r>
          </a:p>
        </p:txBody>
      </p:sp>
    </p:spTree>
    <p:extLst>
      <p:ext uri="{BB962C8B-B14F-4D97-AF65-F5344CB8AC3E}">
        <p14:creationId xmlns:p14="http://schemas.microsoft.com/office/powerpoint/2010/main" val="3880381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9" name="TextBox 8"/>
          <p:cNvSpPr txBox="1"/>
          <p:nvPr userDrawn="1"/>
        </p:nvSpPr>
        <p:spPr>
          <a:xfrm>
            <a:off x="7571685" y="6483776"/>
            <a:ext cx="1458266"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11" name="Rectangle 10">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3097073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50988"/>
            <a:ext cx="4040188"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90750"/>
            <a:ext cx="4040188"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550988"/>
            <a:ext cx="4041775"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90750"/>
            <a:ext cx="4041775"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11" name="TextBox 10"/>
          <p:cNvSpPr txBox="1"/>
          <p:nvPr userDrawn="1"/>
        </p:nvSpPr>
        <p:spPr>
          <a:xfrm>
            <a:off x="7571685" y="6483776"/>
            <a:ext cx="1458266"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12" name="Picture 11"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13" name="Rectangle 12">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118942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8351" y="1600201"/>
            <a:ext cx="4108450" cy="4525962"/>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2"/>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1" y="5646677"/>
            <a:ext cx="4108450" cy="479486"/>
          </a:xfrm>
          <a:solidFill>
            <a:srgbClr val="FFFFFF">
              <a:alpha val="49000"/>
            </a:srgbClr>
          </a:solidFill>
        </p:spPr>
        <p:txBody>
          <a:bodyPr anchor="ctr">
            <a:normAutofit/>
          </a:bodyPr>
          <a:lstStyle>
            <a:lvl1pPr marL="0" indent="0" algn="ctr">
              <a:buNone/>
              <a:defRPr sz="1600" baseline="0"/>
            </a:lvl1pPr>
          </a:lstStyle>
          <a:p>
            <a:pPr lvl="0"/>
            <a:r>
              <a:rPr lang="en-US" dirty="0"/>
              <a:t>Insert caption here</a:t>
            </a:r>
          </a:p>
        </p:txBody>
      </p:sp>
      <p:sp>
        <p:nvSpPr>
          <p:cNvPr id="10" name="Rectangle 9"/>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12" name="TextBox 11"/>
          <p:cNvSpPr txBox="1"/>
          <p:nvPr userDrawn="1"/>
        </p:nvSpPr>
        <p:spPr>
          <a:xfrm>
            <a:off x="7571685" y="6483776"/>
            <a:ext cx="1458266"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14" name="Rectangle 13">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3177937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0" name="Picture Placeholder 2"/>
          <p:cNvSpPr>
            <a:spLocks noGrp="1"/>
          </p:cNvSpPr>
          <p:nvPr>
            <p:ph type="pic" idx="12"/>
          </p:nvPr>
        </p:nvSpPr>
        <p:spPr>
          <a:xfrm>
            <a:off x="4578351" y="3892047"/>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578351" y="1600201"/>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2"/>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1" y="5646677"/>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Text Placeholder 4"/>
          <p:cNvSpPr>
            <a:spLocks noGrp="1"/>
          </p:cNvSpPr>
          <p:nvPr>
            <p:ph type="body" sz="quarter" idx="13" hasCustomPrompt="1"/>
          </p:nvPr>
        </p:nvSpPr>
        <p:spPr>
          <a:xfrm>
            <a:off x="4578351" y="3354831"/>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Rectangle 13"/>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16" name="TextBox 15"/>
          <p:cNvSpPr txBox="1"/>
          <p:nvPr userDrawn="1"/>
        </p:nvSpPr>
        <p:spPr>
          <a:xfrm>
            <a:off x="7571685" y="6483776"/>
            <a:ext cx="1458266"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17" name="Picture 16"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18" name="Rectangle 17">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2678242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16451" y="1600202"/>
            <a:ext cx="4070350"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1"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6" name="Picture Placeholder 2"/>
          <p:cNvSpPr>
            <a:spLocks noGrp="1"/>
          </p:cNvSpPr>
          <p:nvPr>
            <p:ph type="pic" idx="12"/>
          </p:nvPr>
        </p:nvSpPr>
        <p:spPr>
          <a:xfrm>
            <a:off x="457200" y="1600202"/>
            <a:ext cx="4073525"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ext Placeholder 4"/>
          <p:cNvSpPr>
            <a:spLocks noGrp="1"/>
          </p:cNvSpPr>
          <p:nvPr>
            <p:ph type="body" sz="quarter" idx="13" hasCustomPrompt="1"/>
          </p:nvPr>
        </p:nvSpPr>
        <p:spPr>
          <a:xfrm>
            <a:off x="457199"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Rectangle 10"/>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13" name="TextBox 12"/>
          <p:cNvSpPr txBox="1"/>
          <p:nvPr userDrawn="1"/>
        </p:nvSpPr>
        <p:spPr>
          <a:xfrm>
            <a:off x="7571685" y="6483776"/>
            <a:ext cx="1458266"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14" name="Picture 13"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15" name="Rectangle 14">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151253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4616451" y="3892048"/>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616451" y="1600202"/>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p:cNvSpPr>
            <a:spLocks noGrp="1"/>
          </p:cNvSpPr>
          <p:nvPr>
            <p:ph type="pic" idx="15"/>
          </p:nvPr>
        </p:nvSpPr>
        <p:spPr>
          <a:xfrm>
            <a:off x="457199" y="1600202"/>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Picture Placeholder 2"/>
          <p:cNvSpPr>
            <a:spLocks noGrp="1"/>
          </p:cNvSpPr>
          <p:nvPr>
            <p:ph type="pic" idx="16"/>
          </p:nvPr>
        </p:nvSpPr>
        <p:spPr>
          <a:xfrm>
            <a:off x="460374" y="3892048"/>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1"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7" name="Text Placeholder 4"/>
          <p:cNvSpPr>
            <a:spLocks noGrp="1"/>
          </p:cNvSpPr>
          <p:nvPr>
            <p:ph type="body" sz="quarter" idx="13" hasCustomPrompt="1"/>
          </p:nvPr>
        </p:nvSpPr>
        <p:spPr>
          <a:xfrm>
            <a:off x="457199"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3" name="Text Placeholder 4"/>
          <p:cNvSpPr>
            <a:spLocks noGrp="1"/>
          </p:cNvSpPr>
          <p:nvPr>
            <p:ph type="body" sz="quarter" idx="17" hasCustomPrompt="1"/>
          </p:nvPr>
        </p:nvSpPr>
        <p:spPr>
          <a:xfrm>
            <a:off x="4616451" y="3354831"/>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Text Placeholder 4"/>
          <p:cNvSpPr>
            <a:spLocks noGrp="1"/>
          </p:cNvSpPr>
          <p:nvPr>
            <p:ph type="body" sz="quarter" idx="18" hasCustomPrompt="1"/>
          </p:nvPr>
        </p:nvSpPr>
        <p:spPr>
          <a:xfrm>
            <a:off x="454024" y="3354831"/>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7" name="Rectangle 16"/>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19" name="TextBox 18"/>
          <p:cNvSpPr txBox="1"/>
          <p:nvPr userDrawn="1"/>
        </p:nvSpPr>
        <p:spPr>
          <a:xfrm>
            <a:off x="7571685" y="6483776"/>
            <a:ext cx="1458266"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20" name="Picture 1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21" name="Rectangle 20">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2755846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AP only">
    <p:spTree>
      <p:nvGrpSpPr>
        <p:cNvPr id="1" name=""/>
        <p:cNvGrpSpPr/>
        <p:nvPr/>
      </p:nvGrpSpPr>
      <p:grpSpPr>
        <a:xfrm>
          <a:off x="0" y="0"/>
          <a:ext cx="0" cy="0"/>
          <a:chOff x="0" y="0"/>
          <a:chExt cx="0" cy="0"/>
        </a:xfrm>
      </p:grpSpPr>
      <p:pic>
        <p:nvPicPr>
          <p:cNvPr id="8" name="Picture 7"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1" y="225996"/>
            <a:ext cx="1640438" cy="808050"/>
          </a:xfrm>
          <a:prstGeom prst="rect">
            <a:avLst/>
          </a:prstGeom>
        </p:spPr>
      </p:pic>
      <p:sp>
        <p:nvSpPr>
          <p:cNvPr id="10" name="Title 1"/>
          <p:cNvSpPr>
            <a:spLocks noGrp="1"/>
          </p:cNvSpPr>
          <p:nvPr>
            <p:ph type="ctrTitle"/>
          </p:nvPr>
        </p:nvSpPr>
        <p:spPr>
          <a:xfrm>
            <a:off x="219321" y="2362436"/>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8"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5" y="6518034"/>
            <a:ext cx="1862715" cy="150565"/>
          </a:xfrm>
          <a:prstGeom prst="rect">
            <a:avLst/>
          </a:prstGeom>
        </p:spPr>
      </p:pic>
      <p:sp>
        <p:nvSpPr>
          <p:cNvPr id="13" name="Rectangle 12"/>
          <p:cNvSpPr/>
          <p:nvPr userDrawn="1"/>
        </p:nvSpPr>
        <p:spPr>
          <a:xfrm>
            <a:off x="-1" y="1737614"/>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3472902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AP Co-Branded">
    <p:spTree>
      <p:nvGrpSpPr>
        <p:cNvPr id="1" name=""/>
        <p:cNvGrpSpPr/>
        <p:nvPr/>
      </p:nvGrpSpPr>
      <p:grpSpPr>
        <a:xfrm>
          <a:off x="0" y="0"/>
          <a:ext cx="0" cy="0"/>
          <a:chOff x="0" y="0"/>
          <a:chExt cx="0" cy="0"/>
        </a:xfrm>
      </p:grpSpPr>
      <p:pic>
        <p:nvPicPr>
          <p:cNvPr id="3" name="Picture 2"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1" y="225996"/>
            <a:ext cx="1640438" cy="808050"/>
          </a:xfrm>
          <a:prstGeom prst="rect">
            <a:avLst/>
          </a:prstGeom>
        </p:spPr>
      </p:pic>
      <p:sp>
        <p:nvSpPr>
          <p:cNvPr id="10" name="Title 1"/>
          <p:cNvSpPr>
            <a:spLocks noGrp="1"/>
          </p:cNvSpPr>
          <p:nvPr>
            <p:ph type="ctrTitle"/>
          </p:nvPr>
        </p:nvSpPr>
        <p:spPr>
          <a:xfrm>
            <a:off x="219321" y="2362436"/>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8"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5" y="6518034"/>
            <a:ext cx="1862715" cy="150565"/>
          </a:xfrm>
          <a:prstGeom prst="rect">
            <a:avLst/>
          </a:prstGeom>
        </p:spPr>
      </p:pic>
      <p:sp>
        <p:nvSpPr>
          <p:cNvPr id="13" name="Rectangle 12"/>
          <p:cNvSpPr/>
          <p:nvPr userDrawn="1"/>
        </p:nvSpPr>
        <p:spPr>
          <a:xfrm>
            <a:off x="-1" y="1737614"/>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7" name="Picture Placeholder 6"/>
          <p:cNvSpPr>
            <a:spLocks noGrp="1"/>
          </p:cNvSpPr>
          <p:nvPr>
            <p:ph type="pic" sz="quarter" idx="11"/>
          </p:nvPr>
        </p:nvSpPr>
        <p:spPr>
          <a:xfrm>
            <a:off x="7117559" y="225425"/>
            <a:ext cx="1651000" cy="808038"/>
          </a:xfrm>
        </p:spPr>
        <p:txBody>
          <a:bodyPr>
            <a:normAutofit/>
          </a:bodyPr>
          <a:lstStyle>
            <a:lvl1pPr>
              <a:defRPr sz="1400"/>
            </a:lvl1pPr>
          </a:lstStyle>
          <a:p>
            <a:r>
              <a:rPr lang="en-US" dirty="0"/>
              <a:t>Click icon to add picture</a:t>
            </a:r>
          </a:p>
        </p:txBody>
      </p:sp>
    </p:spTree>
    <p:extLst>
      <p:ext uri="{BB962C8B-B14F-4D97-AF65-F5344CB8AC3E}">
        <p14:creationId xmlns:p14="http://schemas.microsoft.com/office/powerpoint/2010/main" val="2997807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TC only">
    <p:spTree>
      <p:nvGrpSpPr>
        <p:cNvPr id="1" name=""/>
        <p:cNvGrpSpPr/>
        <p:nvPr/>
      </p:nvGrpSpPr>
      <p:grpSpPr>
        <a:xfrm>
          <a:off x="0" y="0"/>
          <a:ext cx="0" cy="0"/>
          <a:chOff x="0" y="0"/>
          <a:chExt cx="0" cy="0"/>
        </a:xfrm>
      </p:grpSpPr>
      <p:pic>
        <p:nvPicPr>
          <p:cNvPr id="4" name="Picture 3" descr="GettyImages_175389704_72dpi_cropped_compressed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922874"/>
          </a:xfrm>
          <a:prstGeom prst="rect">
            <a:avLst/>
          </a:prstGeom>
        </p:spPr>
      </p:pic>
      <p:pic>
        <p:nvPicPr>
          <p:cNvPr id="8" name="Picture 7" descr="green_texture_compressed_crop.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861544"/>
            <a:ext cx="9144000" cy="1996457"/>
          </a:xfrm>
          <a:prstGeom prst="rect">
            <a:avLst/>
          </a:prstGeom>
        </p:spPr>
      </p:pic>
      <p:sp>
        <p:nvSpPr>
          <p:cNvPr id="13" name="Title 1"/>
          <p:cNvSpPr>
            <a:spLocks noGrp="1"/>
          </p:cNvSpPr>
          <p:nvPr>
            <p:ph type="ctrTitle"/>
          </p:nvPr>
        </p:nvSpPr>
        <p:spPr>
          <a:xfrm>
            <a:off x="237698" y="4861543"/>
            <a:ext cx="8684052" cy="942502"/>
          </a:xfrm>
        </p:spPr>
        <p:txBody>
          <a:bodyPr>
            <a:normAutofit/>
          </a:bodyPr>
          <a:lstStyle>
            <a:lvl1pPr>
              <a:defRPr sz="2800">
                <a:solidFill>
                  <a:srgbClr val="FFFFFF"/>
                </a:solidFill>
              </a:defRPr>
            </a:lvl1pPr>
          </a:lstStyle>
          <a:p>
            <a:r>
              <a:rPr lang="en-US"/>
              <a:t>Click to edit Master title style</a:t>
            </a:r>
            <a:endParaRPr lang="en-US" dirty="0"/>
          </a:p>
        </p:txBody>
      </p:sp>
      <p:sp>
        <p:nvSpPr>
          <p:cNvPr id="15" name="Subtitle 2"/>
          <p:cNvSpPr>
            <a:spLocks noGrp="1"/>
          </p:cNvSpPr>
          <p:nvPr>
            <p:ph type="subTitle" idx="1"/>
          </p:nvPr>
        </p:nvSpPr>
        <p:spPr>
          <a:xfrm>
            <a:off x="237699" y="5804045"/>
            <a:ext cx="5497220" cy="79240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329608"/>
            <a:ext cx="3651249" cy="750488"/>
          </a:xfrm>
          <a:prstGeom prst="rect">
            <a:avLst/>
          </a:prstGeom>
        </p:spPr>
      </p:pic>
    </p:spTree>
    <p:extLst>
      <p:ext uri="{BB962C8B-B14F-4D97-AF65-F5344CB8AC3E}">
        <p14:creationId xmlns:p14="http://schemas.microsoft.com/office/powerpoint/2010/main" val="517413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33" name="Rectangle 32"/>
          <p:cNvSpPr/>
          <p:nvPr userDrawn="1"/>
        </p:nvSpPr>
        <p:spPr>
          <a:xfrm>
            <a:off x="2" y="6330474"/>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7" name="TextBox 6"/>
          <p:cNvSpPr txBox="1"/>
          <p:nvPr userDrawn="1"/>
        </p:nvSpPr>
        <p:spPr>
          <a:xfrm>
            <a:off x="7571685" y="6483776"/>
            <a:ext cx="1458266"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sp>
        <p:nvSpPr>
          <p:cNvPr id="8" name="Title 26"/>
          <p:cNvSpPr>
            <a:spLocks noGrp="1"/>
          </p:cNvSpPr>
          <p:nvPr>
            <p:ph type="title"/>
          </p:nvPr>
        </p:nvSpPr>
        <p:spPr>
          <a:xfrm>
            <a:off x="214315" y="2914650"/>
            <a:ext cx="3675062" cy="1143000"/>
          </a:xfrm>
        </p:spPr>
        <p:txBody>
          <a:bodyPr/>
          <a:lstStyle>
            <a:lvl1pPr>
              <a:defRPr>
                <a:solidFill>
                  <a:srgbClr val="23593E"/>
                </a:solidFill>
              </a:defRPr>
            </a:lvl1pPr>
          </a:lstStyle>
          <a:p>
            <a:r>
              <a:rPr lang="en-US"/>
              <a:t>Click to edit Master title style</a:t>
            </a:r>
            <a:endParaRPr lang="en-US" dirty="0"/>
          </a:p>
        </p:txBody>
      </p:sp>
      <p:sp>
        <p:nvSpPr>
          <p:cNvPr id="21" name="Text Placeholder 32"/>
          <p:cNvSpPr>
            <a:spLocks noGrp="1"/>
          </p:cNvSpPr>
          <p:nvPr>
            <p:ph type="body" sz="quarter" idx="10"/>
          </p:nvPr>
        </p:nvSpPr>
        <p:spPr>
          <a:xfrm>
            <a:off x="4624614" y="1858449"/>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32"/>
          <p:cNvSpPr>
            <a:spLocks noGrp="1"/>
          </p:cNvSpPr>
          <p:nvPr>
            <p:ph type="body" sz="quarter" idx="11" hasCustomPrompt="1"/>
          </p:nvPr>
        </p:nvSpPr>
        <p:spPr>
          <a:xfrm>
            <a:off x="7209516" y="1858449"/>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3" name="Text Placeholder 32"/>
          <p:cNvSpPr>
            <a:spLocks noGrp="1"/>
          </p:cNvSpPr>
          <p:nvPr>
            <p:ph type="body" sz="quarter" idx="12"/>
          </p:nvPr>
        </p:nvSpPr>
        <p:spPr>
          <a:xfrm>
            <a:off x="4624614" y="240062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32"/>
          <p:cNvSpPr>
            <a:spLocks noGrp="1"/>
          </p:cNvSpPr>
          <p:nvPr>
            <p:ph type="body" sz="quarter" idx="13" hasCustomPrompt="1"/>
          </p:nvPr>
        </p:nvSpPr>
        <p:spPr>
          <a:xfrm>
            <a:off x="7209516" y="240062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5" name="Text Placeholder 32"/>
          <p:cNvSpPr>
            <a:spLocks noGrp="1"/>
          </p:cNvSpPr>
          <p:nvPr>
            <p:ph type="body" sz="quarter" idx="14"/>
          </p:nvPr>
        </p:nvSpPr>
        <p:spPr>
          <a:xfrm>
            <a:off x="4624614" y="295501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Text Placeholder 32"/>
          <p:cNvSpPr>
            <a:spLocks noGrp="1"/>
          </p:cNvSpPr>
          <p:nvPr>
            <p:ph type="body" sz="quarter" idx="15" hasCustomPrompt="1"/>
          </p:nvPr>
        </p:nvSpPr>
        <p:spPr>
          <a:xfrm>
            <a:off x="7209516" y="295501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7" name="Text Placeholder 32"/>
          <p:cNvSpPr>
            <a:spLocks noGrp="1"/>
          </p:cNvSpPr>
          <p:nvPr>
            <p:ph type="body" sz="quarter" idx="16"/>
          </p:nvPr>
        </p:nvSpPr>
        <p:spPr>
          <a:xfrm>
            <a:off x="4624614" y="350940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32"/>
          <p:cNvSpPr>
            <a:spLocks noGrp="1"/>
          </p:cNvSpPr>
          <p:nvPr>
            <p:ph type="body" sz="quarter" idx="17" hasCustomPrompt="1"/>
          </p:nvPr>
        </p:nvSpPr>
        <p:spPr>
          <a:xfrm>
            <a:off x="7209516" y="350940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9" name="Text Placeholder 32"/>
          <p:cNvSpPr>
            <a:spLocks noGrp="1"/>
          </p:cNvSpPr>
          <p:nvPr>
            <p:ph type="body" sz="quarter" idx="18"/>
          </p:nvPr>
        </p:nvSpPr>
        <p:spPr>
          <a:xfrm>
            <a:off x="4624614" y="406379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Text Placeholder 32"/>
          <p:cNvSpPr>
            <a:spLocks noGrp="1"/>
          </p:cNvSpPr>
          <p:nvPr>
            <p:ph type="body" sz="quarter" idx="19" hasCustomPrompt="1"/>
          </p:nvPr>
        </p:nvSpPr>
        <p:spPr>
          <a:xfrm>
            <a:off x="7209516" y="406379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1" name="Text Placeholder 32"/>
          <p:cNvSpPr>
            <a:spLocks noGrp="1"/>
          </p:cNvSpPr>
          <p:nvPr>
            <p:ph type="body" sz="quarter" idx="20"/>
          </p:nvPr>
        </p:nvSpPr>
        <p:spPr>
          <a:xfrm>
            <a:off x="4624614" y="4618186"/>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Text Placeholder 32"/>
          <p:cNvSpPr>
            <a:spLocks noGrp="1"/>
          </p:cNvSpPr>
          <p:nvPr>
            <p:ph type="body" sz="quarter" idx="21" hasCustomPrompt="1"/>
          </p:nvPr>
        </p:nvSpPr>
        <p:spPr>
          <a:xfrm>
            <a:off x="7209516" y="4618186"/>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pic>
        <p:nvPicPr>
          <p:cNvPr id="35" name="Picture 34"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7"/>
            <a:ext cx="5476304" cy="338159"/>
          </a:xfrm>
          <a:prstGeom prst="rect">
            <a:avLst/>
          </a:prstGeom>
        </p:spPr>
      </p:pic>
      <p:sp>
        <p:nvSpPr>
          <p:cNvPr id="36" name="Rectangle 35">
            <a:hlinkClick r:id="rId3"/>
          </p:cNvPr>
          <p:cNvSpPr/>
          <p:nvPr userDrawn="1"/>
        </p:nvSpPr>
        <p:spPr>
          <a:xfrm>
            <a:off x="3542587" y="6519777"/>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2288403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age 2">
    <p:spTree>
      <p:nvGrpSpPr>
        <p:cNvPr id="1" name=""/>
        <p:cNvGrpSpPr/>
        <p:nvPr/>
      </p:nvGrpSpPr>
      <p:grpSpPr>
        <a:xfrm>
          <a:off x="0" y="0"/>
          <a:ext cx="0" cy="0"/>
          <a:chOff x="0" y="0"/>
          <a:chExt cx="0" cy="0"/>
        </a:xfrm>
      </p:grpSpPr>
      <p:pic>
        <p:nvPicPr>
          <p:cNvPr id="2" name="Picture 1" descr="171366080_5_blur_72dpi_cropped_compressed.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00" y="0"/>
            <a:ext cx="9152800" cy="6858000"/>
          </a:xfrm>
          <a:prstGeom prst="rect">
            <a:avLst/>
          </a:prstGeom>
        </p:spPr>
      </p:pic>
      <p:sp>
        <p:nvSpPr>
          <p:cNvPr id="9" name="Rectangle 8"/>
          <p:cNvSpPr/>
          <p:nvPr userDrawn="1"/>
        </p:nvSpPr>
        <p:spPr>
          <a:xfrm>
            <a:off x="-2" y="2120457"/>
            <a:ext cx="9144002" cy="398305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a:cs typeface="Lucida Sans"/>
            </a:endParaRPr>
          </a:p>
        </p:txBody>
      </p:sp>
      <p:sp>
        <p:nvSpPr>
          <p:cNvPr id="27" name="Title 26"/>
          <p:cNvSpPr>
            <a:spLocks noGrp="1"/>
          </p:cNvSpPr>
          <p:nvPr>
            <p:ph type="title"/>
          </p:nvPr>
        </p:nvSpPr>
        <p:spPr>
          <a:xfrm>
            <a:off x="214315" y="3629025"/>
            <a:ext cx="3675062" cy="1143000"/>
          </a:xfrm>
        </p:spPr>
        <p:txBody>
          <a:bodyPr/>
          <a:lstStyle>
            <a:lvl1pPr>
              <a:defRPr>
                <a:solidFill>
                  <a:srgbClr val="23593E"/>
                </a:solidFill>
              </a:defRPr>
            </a:lvl1pPr>
          </a:lstStyle>
          <a:p>
            <a:r>
              <a:rPr lang="en-US"/>
              <a:t>Click to edit Master title style</a:t>
            </a:r>
            <a:endParaRPr lang="en-US" dirty="0"/>
          </a:p>
        </p:txBody>
      </p:sp>
      <p:sp>
        <p:nvSpPr>
          <p:cNvPr id="33" name="Text Placeholder 32"/>
          <p:cNvSpPr>
            <a:spLocks noGrp="1"/>
          </p:cNvSpPr>
          <p:nvPr>
            <p:ph type="body" sz="quarter" idx="10"/>
          </p:nvPr>
        </p:nvSpPr>
        <p:spPr>
          <a:xfrm>
            <a:off x="4624614" y="245678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4" name="Text Placeholder 32"/>
          <p:cNvSpPr>
            <a:spLocks noGrp="1"/>
          </p:cNvSpPr>
          <p:nvPr>
            <p:ph type="body" sz="quarter" idx="11" hasCustomPrompt="1"/>
          </p:nvPr>
        </p:nvSpPr>
        <p:spPr>
          <a:xfrm>
            <a:off x="7209516" y="245678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5" name="Text Placeholder 32"/>
          <p:cNvSpPr>
            <a:spLocks noGrp="1"/>
          </p:cNvSpPr>
          <p:nvPr>
            <p:ph type="body" sz="quarter" idx="12"/>
          </p:nvPr>
        </p:nvSpPr>
        <p:spPr>
          <a:xfrm>
            <a:off x="4624614" y="299896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32"/>
          <p:cNvSpPr>
            <a:spLocks noGrp="1"/>
          </p:cNvSpPr>
          <p:nvPr>
            <p:ph type="body" sz="quarter" idx="13" hasCustomPrompt="1"/>
          </p:nvPr>
        </p:nvSpPr>
        <p:spPr>
          <a:xfrm>
            <a:off x="7209516" y="299896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7" name="Text Placeholder 32"/>
          <p:cNvSpPr>
            <a:spLocks noGrp="1"/>
          </p:cNvSpPr>
          <p:nvPr>
            <p:ph type="body" sz="quarter" idx="14"/>
          </p:nvPr>
        </p:nvSpPr>
        <p:spPr>
          <a:xfrm>
            <a:off x="4624614" y="355335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8" name="Text Placeholder 32"/>
          <p:cNvSpPr>
            <a:spLocks noGrp="1"/>
          </p:cNvSpPr>
          <p:nvPr>
            <p:ph type="body" sz="quarter" idx="15" hasCustomPrompt="1"/>
          </p:nvPr>
        </p:nvSpPr>
        <p:spPr>
          <a:xfrm>
            <a:off x="7209516" y="355335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9" name="Text Placeholder 32"/>
          <p:cNvSpPr>
            <a:spLocks noGrp="1"/>
          </p:cNvSpPr>
          <p:nvPr>
            <p:ph type="body" sz="quarter" idx="16"/>
          </p:nvPr>
        </p:nvSpPr>
        <p:spPr>
          <a:xfrm>
            <a:off x="4624614" y="410774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32"/>
          <p:cNvSpPr>
            <a:spLocks noGrp="1"/>
          </p:cNvSpPr>
          <p:nvPr>
            <p:ph type="body" sz="quarter" idx="17" hasCustomPrompt="1"/>
          </p:nvPr>
        </p:nvSpPr>
        <p:spPr>
          <a:xfrm>
            <a:off x="7209516" y="410774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1" name="Text Placeholder 32"/>
          <p:cNvSpPr>
            <a:spLocks noGrp="1"/>
          </p:cNvSpPr>
          <p:nvPr>
            <p:ph type="body" sz="quarter" idx="18"/>
          </p:nvPr>
        </p:nvSpPr>
        <p:spPr>
          <a:xfrm>
            <a:off x="4624614" y="466213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2" name="Text Placeholder 32"/>
          <p:cNvSpPr>
            <a:spLocks noGrp="1"/>
          </p:cNvSpPr>
          <p:nvPr>
            <p:ph type="body" sz="quarter" idx="19" hasCustomPrompt="1"/>
          </p:nvPr>
        </p:nvSpPr>
        <p:spPr>
          <a:xfrm>
            <a:off x="7209516" y="466213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3" name="Text Placeholder 32"/>
          <p:cNvSpPr>
            <a:spLocks noGrp="1"/>
          </p:cNvSpPr>
          <p:nvPr>
            <p:ph type="body" sz="quarter" idx="20"/>
          </p:nvPr>
        </p:nvSpPr>
        <p:spPr>
          <a:xfrm>
            <a:off x="4624614" y="5216525"/>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4" name="Text Placeholder 32"/>
          <p:cNvSpPr>
            <a:spLocks noGrp="1"/>
          </p:cNvSpPr>
          <p:nvPr>
            <p:ph type="body" sz="quarter" idx="21" hasCustomPrompt="1"/>
          </p:nvPr>
        </p:nvSpPr>
        <p:spPr>
          <a:xfrm>
            <a:off x="7209516" y="5216525"/>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Tree>
    <p:extLst>
      <p:ext uri="{BB962C8B-B14F-4D97-AF65-F5344CB8AC3E}">
        <p14:creationId xmlns:p14="http://schemas.microsoft.com/office/powerpoint/2010/main" val="93999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45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3" name="Title 2"/>
          <p:cNvSpPr>
            <a:spLocks noGrp="1"/>
          </p:cNvSpPr>
          <p:nvPr>
            <p:ph type="title"/>
          </p:nvPr>
        </p:nvSpPr>
        <p:spPr>
          <a:xfrm>
            <a:off x="216569"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331486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464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2"/>
          <p:cNvSpPr>
            <a:spLocks noGrp="1"/>
          </p:cNvSpPr>
          <p:nvPr>
            <p:ph type="title"/>
          </p:nvPr>
        </p:nvSpPr>
        <p:spPr>
          <a:xfrm>
            <a:off x="216569"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2492680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7962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l" defTabSz="457200" rtl="0" eaLnBrk="1" latinLnBrk="0" hangingPunct="1">
        <a:spcBef>
          <a:spcPct val="0"/>
        </a:spcBef>
        <a:buNone/>
        <a:defRPr sz="2800" kern="1200">
          <a:solidFill>
            <a:schemeClr val="tx1"/>
          </a:solidFill>
          <a:latin typeface="Lucida Sans"/>
          <a:ea typeface="+mj-ea"/>
          <a:cs typeface="Lucida San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Lucida Sans"/>
          <a:ea typeface="+mn-ea"/>
          <a:cs typeface="Lucida Sans"/>
        </a:defRPr>
      </a:lvl1pPr>
      <a:lvl2pPr marL="742950" indent="-285750" algn="l" defTabSz="457200" rtl="0" eaLnBrk="1" latinLnBrk="0" hangingPunct="1">
        <a:spcBef>
          <a:spcPct val="20000"/>
        </a:spcBef>
        <a:buFont typeface="Arial"/>
        <a:buChar char="–"/>
        <a:defRPr sz="2000" kern="1200">
          <a:solidFill>
            <a:schemeClr val="tx1"/>
          </a:solidFill>
          <a:latin typeface="Lucida Sans"/>
          <a:ea typeface="+mn-ea"/>
          <a:cs typeface="Lucida Sans"/>
        </a:defRPr>
      </a:lvl2pPr>
      <a:lvl3pPr marL="1143000" indent="-228600" algn="l" defTabSz="457200" rtl="0" eaLnBrk="1" latinLnBrk="0" hangingPunct="1">
        <a:spcBef>
          <a:spcPct val="20000"/>
        </a:spcBef>
        <a:buFont typeface="Arial"/>
        <a:buChar char="•"/>
        <a:defRPr sz="1800" kern="1200">
          <a:solidFill>
            <a:schemeClr val="tx1"/>
          </a:solidFill>
          <a:latin typeface="Lucida Sans"/>
          <a:ea typeface="+mn-ea"/>
          <a:cs typeface="Lucida Sans"/>
        </a:defRPr>
      </a:lvl3pPr>
      <a:lvl4pPr marL="16002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4pPr>
      <a:lvl5pPr marL="20574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writersalmanac.publicradio.org/"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hyperlink" Target="http://achievethecore.org/page/826/mini-assessment-for-nature-by-design-by-bruce-brooks-detail-pg"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hyperlink" Target="http://www.npr.org/templates/story/story.php?storyId=6896471" TargetMode="External"/><Relationship Id="rId4" Type="http://schemas.openxmlformats.org/officeDocument/2006/relationships/hyperlink" Target="http://www.marketplace.org/topics/education/learningcurve/high-school-will-keep-starting-too-early-heres-why"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achievethecore.org/page/1101/mini-assessment-for-the-tomorrow-seeds-pair-by-diane-l-burns-detail-pg"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achievethecore.org/page/1117/mini-assessment-for-from-the-wave-by-thom-gunn-detail-p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8771" y="5036554"/>
            <a:ext cx="184666" cy="369332"/>
          </a:xfrm>
          <a:prstGeom prst="rect">
            <a:avLst/>
          </a:prstGeom>
          <a:noFill/>
        </p:spPr>
        <p:txBody>
          <a:bodyPr wrap="none" rtlCol="0">
            <a:spAutoFit/>
          </a:bodyPr>
          <a:lstStyle/>
          <a:p>
            <a:pPr defTabSz="457200"/>
            <a:endParaRPr lang="en-US" dirty="0">
              <a:solidFill>
                <a:srgbClr val="000000"/>
              </a:solidFill>
            </a:endParaRPr>
          </a:p>
        </p:txBody>
      </p:sp>
      <p:sp>
        <p:nvSpPr>
          <p:cNvPr id="14" name="Title 13"/>
          <p:cNvSpPr>
            <a:spLocks noGrp="1"/>
          </p:cNvSpPr>
          <p:nvPr>
            <p:ph type="ctrTitle"/>
          </p:nvPr>
        </p:nvSpPr>
        <p:spPr/>
        <p:txBody>
          <a:bodyPr/>
          <a:lstStyle/>
          <a:p>
            <a:r>
              <a:rPr lang="en-US" dirty="0"/>
              <a:t>Grade 7: Common Core State Standards Alignment Guidance</a:t>
            </a:r>
          </a:p>
        </p:txBody>
      </p:sp>
      <p:sp>
        <p:nvSpPr>
          <p:cNvPr id="15" name="Subtitle 14"/>
          <p:cNvSpPr>
            <a:spLocks noGrp="1"/>
          </p:cNvSpPr>
          <p:nvPr>
            <p:ph type="subTitle" idx="1"/>
          </p:nvPr>
        </p:nvSpPr>
        <p:spPr/>
        <p:txBody>
          <a:bodyPr>
            <a:normAutofit lnSpcReduction="10000"/>
          </a:bodyPr>
          <a:lstStyle/>
          <a:p>
            <a:r>
              <a:rPr lang="en-US" dirty="0"/>
              <a:t>Reading for Literature and Reading for Informational Texts Standards</a:t>
            </a:r>
          </a:p>
        </p:txBody>
      </p:sp>
    </p:spTree>
    <p:extLst>
      <p:ext uri="{BB962C8B-B14F-4D97-AF65-F5344CB8AC3E}">
        <p14:creationId xmlns:p14="http://schemas.microsoft.com/office/powerpoint/2010/main" val="484972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324" y="391888"/>
            <a:ext cx="8458201" cy="3722913"/>
          </a:xfrm>
        </p:spPr>
        <p:txBody>
          <a:bodyPr/>
          <a:lstStyle/>
          <a:p>
            <a:pPr marL="0" indent="0">
              <a:buNone/>
            </a:pPr>
            <a:r>
              <a:rPr lang="en-US" b="1" dirty="0">
                <a:solidFill>
                  <a:schemeClr val="tx2"/>
                </a:solidFill>
              </a:rPr>
              <a:t>Which sentence </a:t>
            </a:r>
            <a:r>
              <a:rPr lang="en-US" b="1" u="sng" dirty="0">
                <a:solidFill>
                  <a:schemeClr val="tx2"/>
                </a:solidFill>
              </a:rPr>
              <a:t>best</a:t>
            </a:r>
            <a:r>
              <a:rPr lang="en-US" b="1" dirty="0">
                <a:solidFill>
                  <a:schemeClr val="tx2"/>
                </a:solidFill>
              </a:rPr>
              <a:t> describes Moki’s personality?</a:t>
            </a:r>
          </a:p>
          <a:p>
            <a:pPr marL="457200" indent="-457200">
              <a:buFont typeface="+mj-lt"/>
              <a:buAutoNum type="alphaUcPeriod"/>
            </a:pPr>
            <a:r>
              <a:rPr lang="en-US" dirty="0">
                <a:solidFill>
                  <a:schemeClr val="tx2"/>
                </a:solidFill>
              </a:rPr>
              <a:t>He is outspoken in his beliefs.</a:t>
            </a:r>
          </a:p>
          <a:p>
            <a:pPr marL="457200" indent="-457200">
              <a:buFont typeface="+mj-lt"/>
              <a:buAutoNum type="alphaUcPeriod"/>
            </a:pPr>
            <a:r>
              <a:rPr lang="en-US" dirty="0">
                <a:solidFill>
                  <a:schemeClr val="tx2"/>
                </a:solidFill>
              </a:rPr>
              <a:t>He is able to change his mind. </a:t>
            </a:r>
          </a:p>
          <a:p>
            <a:pPr marL="457200" indent="-457200">
              <a:buFont typeface="+mj-lt"/>
              <a:buAutoNum type="alphaUcPeriod"/>
            </a:pPr>
            <a:r>
              <a:rPr lang="en-US" dirty="0">
                <a:solidFill>
                  <a:schemeClr val="tx2"/>
                </a:solidFill>
              </a:rPr>
              <a:t>He is nurturing and dedicated.</a:t>
            </a:r>
          </a:p>
          <a:p>
            <a:pPr marL="457200" indent="-457200">
              <a:buFont typeface="+mj-lt"/>
              <a:buAutoNum type="alphaUcPeriod"/>
            </a:pPr>
            <a:r>
              <a:rPr lang="en-US" dirty="0">
                <a:solidFill>
                  <a:schemeClr val="tx2"/>
                </a:solidFill>
              </a:rPr>
              <a:t>He is excited when faced with a challenge.</a:t>
            </a:r>
          </a:p>
          <a:p>
            <a:pPr marL="0" indent="0">
              <a:buNone/>
            </a:pPr>
            <a:endParaRPr lang="en-US" dirty="0"/>
          </a:p>
        </p:txBody>
      </p:sp>
      <p:sp>
        <p:nvSpPr>
          <p:cNvPr id="4" name="TextBox 3"/>
          <p:cNvSpPr txBox="1"/>
          <p:nvPr/>
        </p:nvSpPr>
        <p:spPr>
          <a:xfrm>
            <a:off x="-914400" y="5972277"/>
            <a:ext cx="10972799" cy="307777"/>
          </a:xfrm>
          <a:prstGeom prst="rect">
            <a:avLst/>
          </a:prstGeom>
          <a:noFill/>
        </p:spPr>
        <p:txBody>
          <a:bodyPr wrap="square" rtlCol="0">
            <a:spAutoFit/>
          </a:bodyPr>
          <a:lstStyle/>
          <a:p>
            <a:pPr algn="ctr"/>
            <a:r>
              <a:rPr lang="en-US" sz="1400" dirty="0"/>
              <a:t>Associated text: “The Tomorrow Seeds” by Diane L. Burns </a:t>
            </a:r>
          </a:p>
        </p:txBody>
      </p:sp>
    </p:spTree>
    <p:extLst>
      <p:ext uri="{BB962C8B-B14F-4D97-AF65-F5344CB8AC3E}">
        <p14:creationId xmlns:p14="http://schemas.microsoft.com/office/powerpoint/2010/main" val="296046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326572"/>
            <a:ext cx="8429625" cy="4371553"/>
          </a:xfrm>
        </p:spPr>
        <p:txBody>
          <a:bodyPr/>
          <a:lstStyle/>
          <a:p>
            <a:pPr marL="0" indent="0">
              <a:buNone/>
            </a:pPr>
            <a:r>
              <a:rPr lang="en-US" b="1" dirty="0">
                <a:solidFill>
                  <a:schemeClr val="tx2"/>
                </a:solidFill>
              </a:rPr>
              <a:t>In “The Tomorrow Seeds,” what are </a:t>
            </a:r>
            <a:r>
              <a:rPr lang="en-US" b="1" u="sng" dirty="0">
                <a:solidFill>
                  <a:schemeClr val="tx2"/>
                </a:solidFill>
              </a:rPr>
              <a:t>two</a:t>
            </a:r>
            <a:r>
              <a:rPr lang="en-US" b="1" dirty="0">
                <a:solidFill>
                  <a:schemeClr val="tx2"/>
                </a:solidFill>
              </a:rPr>
              <a:t> ways the Black Robes changed the Hopi lifestyle?</a:t>
            </a:r>
          </a:p>
          <a:p>
            <a:pPr marL="457200" indent="-457200">
              <a:buFont typeface="+mj-lt"/>
              <a:buAutoNum type="alphaUcPeriod"/>
            </a:pPr>
            <a:r>
              <a:rPr lang="en-US" dirty="0">
                <a:solidFill>
                  <a:schemeClr val="tx2"/>
                </a:solidFill>
              </a:rPr>
              <a:t>They taught Hopi children to care for plants. </a:t>
            </a:r>
          </a:p>
          <a:p>
            <a:pPr marL="457200" indent="-457200">
              <a:buFont typeface="+mj-lt"/>
              <a:buAutoNum type="alphaUcPeriod"/>
            </a:pPr>
            <a:r>
              <a:rPr lang="en-US" dirty="0">
                <a:solidFill>
                  <a:schemeClr val="tx2"/>
                </a:solidFill>
              </a:rPr>
              <a:t>They made the Hopi dress like the Spanish.</a:t>
            </a:r>
          </a:p>
          <a:p>
            <a:pPr marL="457200" indent="-457200">
              <a:buFont typeface="+mj-lt"/>
              <a:buAutoNum type="alphaUcPeriod"/>
            </a:pPr>
            <a:r>
              <a:rPr lang="en-US" dirty="0">
                <a:solidFill>
                  <a:schemeClr val="tx2"/>
                </a:solidFill>
              </a:rPr>
              <a:t>They introduced new crops like watermelon.</a:t>
            </a:r>
          </a:p>
          <a:p>
            <a:pPr marL="457200" indent="-457200">
              <a:buFont typeface="+mj-lt"/>
              <a:buAutoNum type="alphaUcPeriod"/>
            </a:pPr>
            <a:r>
              <a:rPr lang="en-US" dirty="0">
                <a:solidFill>
                  <a:schemeClr val="tx2"/>
                </a:solidFill>
              </a:rPr>
              <a:t>They required the Hopi to live on the mesa top.</a:t>
            </a:r>
          </a:p>
          <a:p>
            <a:pPr marL="457200" indent="-457200">
              <a:buFont typeface="+mj-lt"/>
              <a:buAutoNum type="alphaUcPeriod"/>
            </a:pPr>
            <a:r>
              <a:rPr lang="en-US" dirty="0">
                <a:solidFill>
                  <a:schemeClr val="tx2"/>
                </a:solidFill>
              </a:rPr>
              <a:t>They forced the Hopi to work their farms.</a:t>
            </a:r>
          </a:p>
          <a:p>
            <a:pPr marL="457200" indent="-457200">
              <a:buFont typeface="+mj-lt"/>
              <a:buAutoNum type="alphaUcPeriod"/>
            </a:pPr>
            <a:r>
              <a:rPr lang="en-US" dirty="0">
                <a:solidFill>
                  <a:schemeClr val="tx2"/>
                </a:solidFill>
              </a:rPr>
              <a:t>They passed seeds down to new generations. </a:t>
            </a:r>
          </a:p>
          <a:p>
            <a:pPr marL="457200" indent="-457200">
              <a:buFont typeface="+mj-lt"/>
              <a:buAutoNum type="alphaUcPeriod"/>
            </a:pPr>
            <a:r>
              <a:rPr lang="en-US" dirty="0">
                <a:solidFill>
                  <a:schemeClr val="tx2"/>
                </a:solidFill>
              </a:rPr>
              <a:t>They shared visions they had received.  </a:t>
            </a:r>
          </a:p>
        </p:txBody>
      </p:sp>
      <p:sp>
        <p:nvSpPr>
          <p:cNvPr id="4" name="TextBox 3"/>
          <p:cNvSpPr txBox="1"/>
          <p:nvPr/>
        </p:nvSpPr>
        <p:spPr>
          <a:xfrm>
            <a:off x="-914400" y="5972277"/>
            <a:ext cx="10972799" cy="307777"/>
          </a:xfrm>
          <a:prstGeom prst="rect">
            <a:avLst/>
          </a:prstGeom>
          <a:noFill/>
        </p:spPr>
        <p:txBody>
          <a:bodyPr wrap="square" rtlCol="0">
            <a:spAutoFit/>
          </a:bodyPr>
          <a:lstStyle/>
          <a:p>
            <a:pPr algn="ctr"/>
            <a:r>
              <a:rPr lang="en-US" sz="1400" dirty="0"/>
              <a:t>Associated text: “The Tomorrow Seeds” by Diane L. Burns </a:t>
            </a:r>
          </a:p>
        </p:txBody>
      </p:sp>
    </p:spTree>
    <p:extLst>
      <p:ext uri="{BB962C8B-B14F-4D97-AF65-F5344CB8AC3E}">
        <p14:creationId xmlns:p14="http://schemas.microsoft.com/office/powerpoint/2010/main" val="438106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solidFill>
              </a:rPr>
              <a:t>CCSS.ELA-Literacy.RL.7.4</a:t>
            </a:r>
          </a:p>
        </p:txBody>
      </p:sp>
      <p:sp>
        <p:nvSpPr>
          <p:cNvPr id="3" name="Content Placeholder 2"/>
          <p:cNvSpPr>
            <a:spLocks noGrp="1"/>
          </p:cNvSpPr>
          <p:nvPr>
            <p:ph idx="1"/>
          </p:nvPr>
        </p:nvSpPr>
        <p:spPr/>
        <p:txBody>
          <a:bodyPr/>
          <a:lstStyle/>
          <a:p>
            <a:pPr marL="0" indent="0">
              <a:buNone/>
            </a:pPr>
            <a:r>
              <a:rPr lang="en-US" dirty="0">
                <a:solidFill>
                  <a:schemeClr val="accent2"/>
                </a:solidFill>
              </a:rPr>
              <a:t>Determine</a:t>
            </a:r>
            <a:r>
              <a:rPr lang="en-US" dirty="0"/>
              <a:t> </a:t>
            </a:r>
            <a:r>
              <a:rPr lang="en-US" dirty="0">
                <a:solidFill>
                  <a:schemeClr val="tx2"/>
                </a:solidFill>
              </a:rPr>
              <a:t>the meaning of words and phrases as they are used in a text, including figurative and connotative meanings; </a:t>
            </a:r>
            <a:r>
              <a:rPr lang="en-US" dirty="0">
                <a:solidFill>
                  <a:schemeClr val="accent2"/>
                </a:solidFill>
              </a:rPr>
              <a:t>analyze</a:t>
            </a:r>
            <a:r>
              <a:rPr lang="en-US" dirty="0"/>
              <a:t> </a:t>
            </a:r>
            <a:r>
              <a:rPr lang="en-US" dirty="0">
                <a:solidFill>
                  <a:schemeClr val="tx2"/>
                </a:solidFill>
              </a:rPr>
              <a:t>the impact of rhymes and other repetitions of sounds (e.g., alliteration) on a specific verse or stanza of a poem or section of a story or drama.</a:t>
            </a:r>
          </a:p>
          <a:p>
            <a:pPr marL="0" indent="0">
              <a:buNone/>
            </a:pPr>
            <a:br>
              <a:rPr lang="en-US" dirty="0"/>
            </a:br>
            <a:endParaRPr lang="en-US" dirty="0"/>
          </a:p>
        </p:txBody>
      </p:sp>
    </p:spTree>
    <p:extLst>
      <p:ext uri="{BB962C8B-B14F-4D97-AF65-F5344CB8AC3E}">
        <p14:creationId xmlns:p14="http://schemas.microsoft.com/office/powerpoint/2010/main" val="3257033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463" y="391887"/>
            <a:ext cx="8701088" cy="5141810"/>
          </a:xfrm>
        </p:spPr>
        <p:txBody>
          <a:bodyPr>
            <a:normAutofit fontScale="92500"/>
          </a:bodyPr>
          <a:lstStyle/>
          <a:p>
            <a:pPr marL="0" indent="0">
              <a:buNone/>
            </a:pPr>
            <a:r>
              <a:rPr lang="en-US" b="1" dirty="0">
                <a:solidFill>
                  <a:schemeClr val="tx2"/>
                </a:solidFill>
              </a:rPr>
              <a:t>What does </a:t>
            </a:r>
            <a:r>
              <a:rPr lang="en-US" b="1" i="1" dirty="0">
                <a:solidFill>
                  <a:schemeClr val="tx2"/>
                </a:solidFill>
              </a:rPr>
              <a:t>pueblos</a:t>
            </a:r>
            <a:r>
              <a:rPr lang="en-US" b="1" dirty="0">
                <a:solidFill>
                  <a:schemeClr val="tx2"/>
                </a:solidFill>
              </a:rPr>
              <a:t> mean as it is used in paragraph 12 of “The Tomorrow Seeds”?</a:t>
            </a:r>
          </a:p>
          <a:p>
            <a:pPr marL="457200" indent="-457200">
              <a:buAutoNum type="alphaUcPeriod"/>
            </a:pPr>
            <a:r>
              <a:rPr lang="en-US" dirty="0">
                <a:solidFill>
                  <a:schemeClr val="tx2"/>
                </a:solidFill>
              </a:rPr>
              <a:t>Native America tribes</a:t>
            </a:r>
          </a:p>
          <a:p>
            <a:pPr marL="457200" indent="-457200">
              <a:buAutoNum type="alphaUcPeriod"/>
            </a:pPr>
            <a:r>
              <a:rPr lang="en-US" dirty="0">
                <a:solidFill>
                  <a:schemeClr val="tx2"/>
                </a:solidFill>
              </a:rPr>
              <a:t>Communities of houses made of stone, adobe, and wood</a:t>
            </a:r>
          </a:p>
          <a:p>
            <a:pPr marL="457200" indent="-457200">
              <a:buAutoNum type="alphaUcPeriod"/>
            </a:pPr>
            <a:r>
              <a:rPr lang="en-US" dirty="0">
                <a:solidFill>
                  <a:schemeClr val="tx2"/>
                </a:solidFill>
              </a:rPr>
              <a:t>Groups of people who live together</a:t>
            </a:r>
          </a:p>
          <a:p>
            <a:pPr marL="457200" indent="-457200">
              <a:buAutoNum type="alphaUcPeriod"/>
            </a:pPr>
            <a:r>
              <a:rPr lang="en-US" dirty="0">
                <a:solidFill>
                  <a:schemeClr val="tx2"/>
                </a:solidFill>
              </a:rPr>
              <a:t>Spanish settlements </a:t>
            </a:r>
          </a:p>
          <a:p>
            <a:pPr marL="0" indent="0">
              <a:buNone/>
            </a:pPr>
            <a:endParaRPr lang="en-US" i="1" dirty="0">
              <a:solidFill>
                <a:schemeClr val="tx2"/>
              </a:solidFill>
            </a:endParaRPr>
          </a:p>
          <a:p>
            <a:pPr marL="0" indent="0">
              <a:buNone/>
            </a:pPr>
            <a:r>
              <a:rPr lang="en-US" i="1" dirty="0">
                <a:solidFill>
                  <a:schemeClr val="tx2"/>
                </a:solidFill>
              </a:rPr>
              <a:t>Paragraph 12 provided for reference below: </a:t>
            </a:r>
          </a:p>
          <a:p>
            <a:pPr marL="0" indent="0">
              <a:buNone/>
            </a:pPr>
            <a:r>
              <a:rPr lang="en-US" dirty="0">
                <a:solidFill>
                  <a:schemeClr val="tx2"/>
                </a:solidFill>
              </a:rPr>
              <a:t>For speaking against the rules of the Black Robes, Popé and other medicine men from the pueblos had been put in the governor's jail, where four died. Popé was free now, but not silent. He talked even more strongly of pushing the Black Robes and settlers out of the People's valley. </a:t>
            </a:r>
          </a:p>
          <a:p>
            <a:pPr marL="0" indent="0">
              <a:buNone/>
            </a:pPr>
            <a:endParaRPr lang="en-US" i="1" dirty="0">
              <a:solidFill>
                <a:schemeClr val="tx2"/>
              </a:solidFill>
            </a:endParaRPr>
          </a:p>
          <a:p>
            <a:pPr marL="0" indent="0">
              <a:buNone/>
            </a:pPr>
            <a:endParaRPr lang="en-US" dirty="0">
              <a:solidFill>
                <a:schemeClr val="tx2"/>
              </a:solidFill>
            </a:endParaRPr>
          </a:p>
        </p:txBody>
      </p:sp>
      <p:sp>
        <p:nvSpPr>
          <p:cNvPr id="2" name="TextBox 1"/>
          <p:cNvSpPr txBox="1"/>
          <p:nvPr/>
        </p:nvSpPr>
        <p:spPr>
          <a:xfrm>
            <a:off x="-914400" y="6010834"/>
            <a:ext cx="10972799" cy="307777"/>
          </a:xfrm>
          <a:prstGeom prst="rect">
            <a:avLst/>
          </a:prstGeom>
          <a:noFill/>
        </p:spPr>
        <p:txBody>
          <a:bodyPr wrap="square" rtlCol="0">
            <a:spAutoFit/>
          </a:bodyPr>
          <a:lstStyle/>
          <a:p>
            <a:pPr algn="ctr"/>
            <a:r>
              <a:rPr lang="en-US" sz="1400" dirty="0"/>
              <a:t>Associated text: “The Tomorrow Seeds” by Diane L. Burns </a:t>
            </a:r>
          </a:p>
        </p:txBody>
      </p:sp>
    </p:spTree>
    <p:extLst>
      <p:ext uri="{BB962C8B-B14F-4D97-AF65-F5344CB8AC3E}">
        <p14:creationId xmlns:p14="http://schemas.microsoft.com/office/powerpoint/2010/main" val="3805260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174" y="199572"/>
            <a:ext cx="8701089" cy="5799593"/>
          </a:xfrm>
        </p:spPr>
        <p:txBody>
          <a:bodyPr>
            <a:normAutofit fontScale="85000" lnSpcReduction="20000"/>
          </a:bodyPr>
          <a:lstStyle/>
          <a:p>
            <a:pPr marL="0" indent="0">
              <a:buNone/>
            </a:pPr>
            <a:r>
              <a:rPr lang="en-US" b="1" dirty="0">
                <a:solidFill>
                  <a:schemeClr val="tx2"/>
                </a:solidFill>
              </a:rPr>
              <a:t>The following question has two parts. Answer Part A and then answer Part B. </a:t>
            </a:r>
            <a:endParaRPr lang="en-US" dirty="0">
              <a:solidFill>
                <a:schemeClr val="tx2"/>
              </a:solidFill>
            </a:endParaRPr>
          </a:p>
          <a:p>
            <a:pPr marL="0" indent="0">
              <a:buNone/>
            </a:pPr>
            <a:endParaRPr lang="en-US" b="1" dirty="0">
              <a:solidFill>
                <a:schemeClr val="tx2"/>
              </a:solidFill>
            </a:endParaRPr>
          </a:p>
          <a:p>
            <a:pPr marL="0" indent="0">
              <a:buNone/>
            </a:pPr>
            <a:r>
              <a:rPr lang="en-US" b="1" dirty="0">
                <a:solidFill>
                  <a:schemeClr val="tx2"/>
                </a:solidFill>
              </a:rPr>
              <a:t>Part A: In paragraph 25 of “The Tomorrow Seeds,” </a:t>
            </a:r>
            <a:r>
              <a:rPr lang="en-US" b="1" dirty="0" err="1">
                <a:solidFill>
                  <a:schemeClr val="tx2"/>
                </a:solidFill>
              </a:rPr>
              <a:t>Moki</a:t>
            </a:r>
            <a:r>
              <a:rPr lang="en-US" b="1" dirty="0">
                <a:solidFill>
                  <a:schemeClr val="tx2"/>
                </a:solidFill>
              </a:rPr>
              <a:t> wonders how he will “explain this treachery.” What is the meaning of the word </a:t>
            </a:r>
            <a:r>
              <a:rPr lang="en-US" b="1" i="1" dirty="0">
                <a:solidFill>
                  <a:schemeClr val="tx2"/>
                </a:solidFill>
              </a:rPr>
              <a:t>treachery</a:t>
            </a:r>
            <a:r>
              <a:rPr lang="en-US" b="1" dirty="0">
                <a:solidFill>
                  <a:schemeClr val="tx2"/>
                </a:solidFill>
              </a:rPr>
              <a:t>? </a:t>
            </a:r>
            <a:endParaRPr lang="en-US" dirty="0">
              <a:solidFill>
                <a:schemeClr val="tx2"/>
              </a:solidFill>
            </a:endParaRPr>
          </a:p>
          <a:p>
            <a:pPr marL="457200" indent="-457200">
              <a:buFont typeface="+mj-lt"/>
              <a:buAutoNum type="alphaUcPeriod"/>
            </a:pPr>
            <a:r>
              <a:rPr lang="en-US" dirty="0">
                <a:solidFill>
                  <a:schemeClr val="tx2"/>
                </a:solidFill>
              </a:rPr>
              <a:t>mission from a divine force </a:t>
            </a:r>
          </a:p>
          <a:p>
            <a:pPr marL="457200" indent="-457200">
              <a:buFont typeface="+mj-lt"/>
              <a:buAutoNum type="alphaUcPeriod"/>
            </a:pPr>
            <a:r>
              <a:rPr lang="en-US" dirty="0">
                <a:solidFill>
                  <a:schemeClr val="tx2"/>
                </a:solidFill>
              </a:rPr>
              <a:t>long-term plan </a:t>
            </a:r>
          </a:p>
          <a:p>
            <a:pPr marL="457200" indent="-457200">
              <a:buFont typeface="+mj-lt"/>
              <a:buAutoNum type="alphaUcPeriod"/>
            </a:pPr>
            <a:r>
              <a:rPr lang="en-US" dirty="0">
                <a:solidFill>
                  <a:schemeClr val="tx2"/>
                </a:solidFill>
              </a:rPr>
              <a:t>betrayal of trust </a:t>
            </a:r>
          </a:p>
          <a:p>
            <a:pPr marL="457200" indent="-457200">
              <a:buFont typeface="+mj-lt"/>
              <a:buAutoNum type="alphaUcPeriod"/>
            </a:pPr>
            <a:r>
              <a:rPr lang="en-US" dirty="0">
                <a:solidFill>
                  <a:schemeClr val="tx2"/>
                </a:solidFill>
              </a:rPr>
              <a:t>combination of two beliefs </a:t>
            </a:r>
          </a:p>
          <a:p>
            <a:endParaRPr lang="en-US" dirty="0">
              <a:solidFill>
                <a:schemeClr val="tx2"/>
              </a:solidFill>
            </a:endParaRPr>
          </a:p>
          <a:p>
            <a:pPr marL="0" indent="0">
              <a:buNone/>
            </a:pPr>
            <a:r>
              <a:rPr lang="en-US" b="1" dirty="0">
                <a:solidFill>
                  <a:schemeClr val="tx2"/>
                </a:solidFill>
              </a:rPr>
              <a:t>Part B: Which sentence from “The Tomorrow Seeds” </a:t>
            </a:r>
            <a:r>
              <a:rPr lang="en-US" b="1" u="sng" dirty="0">
                <a:solidFill>
                  <a:schemeClr val="tx2"/>
                </a:solidFill>
              </a:rPr>
              <a:t>best</a:t>
            </a:r>
            <a:r>
              <a:rPr lang="en-US" b="1" dirty="0">
                <a:solidFill>
                  <a:schemeClr val="tx2"/>
                </a:solidFill>
              </a:rPr>
              <a:t> helps the reader determine the meaning of </a:t>
            </a:r>
            <a:r>
              <a:rPr lang="en-US" b="1" i="1" dirty="0">
                <a:solidFill>
                  <a:schemeClr val="tx2"/>
                </a:solidFill>
              </a:rPr>
              <a:t>treachery</a:t>
            </a:r>
            <a:r>
              <a:rPr lang="en-US" b="1" dirty="0">
                <a:solidFill>
                  <a:schemeClr val="tx2"/>
                </a:solidFill>
              </a:rPr>
              <a:t>? </a:t>
            </a:r>
            <a:endParaRPr lang="en-US" dirty="0">
              <a:solidFill>
                <a:schemeClr val="tx2"/>
              </a:solidFill>
            </a:endParaRPr>
          </a:p>
          <a:p>
            <a:pPr marL="457200" indent="-457200">
              <a:buFont typeface="+mj-lt"/>
              <a:buAutoNum type="alphaUcPeriod"/>
            </a:pPr>
            <a:r>
              <a:rPr lang="en-US" dirty="0">
                <a:solidFill>
                  <a:schemeClr val="tx2"/>
                </a:solidFill>
              </a:rPr>
              <a:t>“The windstorm had wrecked the corn, but were the melons destroyed, too?” </a:t>
            </a:r>
          </a:p>
          <a:p>
            <a:pPr marL="457200" indent="-457200">
              <a:buFont typeface="+mj-lt"/>
              <a:buAutoNum type="alphaUcPeriod"/>
            </a:pPr>
            <a:r>
              <a:rPr lang="en-US" dirty="0">
                <a:solidFill>
                  <a:schemeClr val="tx2"/>
                </a:solidFill>
              </a:rPr>
              <a:t>“Popé pointed an accusing finger.” </a:t>
            </a:r>
          </a:p>
          <a:p>
            <a:pPr marL="457200" indent="-457200">
              <a:buFont typeface="+mj-lt"/>
              <a:buAutoNum type="alphaUcPeriod"/>
            </a:pPr>
            <a:r>
              <a:rPr lang="en-US" dirty="0">
                <a:solidFill>
                  <a:schemeClr val="tx2"/>
                </a:solidFill>
              </a:rPr>
              <a:t>“‘It. . . it was the way of my dreams.’” </a:t>
            </a:r>
          </a:p>
          <a:p>
            <a:pPr marL="457200" indent="-457200">
              <a:buFont typeface="+mj-lt"/>
              <a:buAutoNum type="alphaUcPeriod"/>
            </a:pPr>
            <a:r>
              <a:rPr lang="en-US" dirty="0">
                <a:solidFill>
                  <a:schemeClr val="tx2"/>
                </a:solidFill>
              </a:rPr>
              <a:t>“‘I saw the People’s corn like a shelter around the Black Robes’ melons.’” </a:t>
            </a:r>
          </a:p>
        </p:txBody>
      </p:sp>
      <p:sp>
        <p:nvSpPr>
          <p:cNvPr id="4" name="TextBox 3"/>
          <p:cNvSpPr txBox="1"/>
          <p:nvPr/>
        </p:nvSpPr>
        <p:spPr>
          <a:xfrm>
            <a:off x="-914400" y="6066872"/>
            <a:ext cx="10972799" cy="307777"/>
          </a:xfrm>
          <a:prstGeom prst="rect">
            <a:avLst/>
          </a:prstGeom>
          <a:noFill/>
        </p:spPr>
        <p:txBody>
          <a:bodyPr wrap="square" rtlCol="0">
            <a:spAutoFit/>
          </a:bodyPr>
          <a:lstStyle/>
          <a:p>
            <a:pPr algn="ctr"/>
            <a:r>
              <a:rPr lang="en-US" sz="1400" dirty="0"/>
              <a:t>Associated text: “The Tomorrow Seeds” by Diane L. Burns </a:t>
            </a:r>
          </a:p>
        </p:txBody>
      </p:sp>
    </p:spTree>
    <p:extLst>
      <p:ext uri="{BB962C8B-B14F-4D97-AF65-F5344CB8AC3E}">
        <p14:creationId xmlns:p14="http://schemas.microsoft.com/office/powerpoint/2010/main" val="1053559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613" y="239487"/>
            <a:ext cx="8472488" cy="5886678"/>
          </a:xfrm>
        </p:spPr>
        <p:txBody>
          <a:bodyPr/>
          <a:lstStyle/>
          <a:p>
            <a:pPr marL="0" indent="0">
              <a:buNone/>
            </a:pPr>
            <a:r>
              <a:rPr lang="en-US" b="1" dirty="0"/>
              <a:t>Which pattern </a:t>
            </a:r>
            <a:r>
              <a:rPr lang="en-US" b="1" u="sng" dirty="0"/>
              <a:t>best</a:t>
            </a:r>
            <a:r>
              <a:rPr lang="en-US" b="1" dirty="0"/>
              <a:t> describes the rhyme scheme of “From the Wave”?</a:t>
            </a:r>
          </a:p>
          <a:p>
            <a:pPr marL="457200" indent="-457200">
              <a:buAutoNum type="alphaUcPeriod"/>
            </a:pPr>
            <a:r>
              <a:rPr lang="en-US" dirty="0"/>
              <a:t>AABB CCDD</a:t>
            </a:r>
          </a:p>
          <a:p>
            <a:pPr marL="457200" indent="-457200">
              <a:buAutoNum type="alphaUcPeriod"/>
            </a:pPr>
            <a:r>
              <a:rPr lang="en-US" dirty="0"/>
              <a:t>ABCD EFGH</a:t>
            </a:r>
          </a:p>
          <a:p>
            <a:pPr marL="457200" indent="-457200">
              <a:buFont typeface="Arial"/>
              <a:buAutoNum type="alphaUcPeriod"/>
            </a:pPr>
            <a:r>
              <a:rPr lang="en-US" dirty="0"/>
              <a:t>ABCD ABCD</a:t>
            </a:r>
          </a:p>
          <a:p>
            <a:pPr marL="457200" indent="-457200">
              <a:buFont typeface="Arial"/>
              <a:buAutoNum type="alphaUcPeriod"/>
            </a:pPr>
            <a:r>
              <a:rPr lang="en-US" dirty="0"/>
              <a:t>ABAB CDCD</a:t>
            </a:r>
          </a:p>
          <a:p>
            <a:pPr marL="0" indent="0">
              <a:buNone/>
            </a:pPr>
            <a:endParaRPr lang="en-US" dirty="0"/>
          </a:p>
          <a:p>
            <a:pPr marL="0" indent="0">
              <a:buNone/>
            </a:pPr>
            <a:endParaRPr lang="en-US" dirty="0"/>
          </a:p>
        </p:txBody>
      </p:sp>
      <p:sp>
        <p:nvSpPr>
          <p:cNvPr id="4" name="TextBox 3"/>
          <p:cNvSpPr txBox="1"/>
          <p:nvPr/>
        </p:nvSpPr>
        <p:spPr>
          <a:xfrm>
            <a:off x="-914400" y="5972277"/>
            <a:ext cx="10972799" cy="307777"/>
          </a:xfrm>
          <a:prstGeom prst="rect">
            <a:avLst/>
          </a:prstGeom>
          <a:noFill/>
        </p:spPr>
        <p:txBody>
          <a:bodyPr wrap="square" rtlCol="0">
            <a:spAutoFit/>
          </a:bodyPr>
          <a:lstStyle/>
          <a:p>
            <a:pPr algn="ctr"/>
            <a:r>
              <a:rPr lang="en-US" sz="1400" dirty="0"/>
              <a:t>Associated text: “From the Wave” by Thom Gunn</a:t>
            </a:r>
          </a:p>
        </p:txBody>
      </p:sp>
    </p:spTree>
    <p:extLst>
      <p:ext uri="{BB962C8B-B14F-4D97-AF65-F5344CB8AC3E}">
        <p14:creationId xmlns:p14="http://schemas.microsoft.com/office/powerpoint/2010/main" val="3467328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338" y="326572"/>
            <a:ext cx="8401050" cy="5799593"/>
          </a:xfrm>
        </p:spPr>
        <p:txBody>
          <a:bodyPr/>
          <a:lstStyle/>
          <a:p>
            <a:pPr marL="0" indent="0">
              <a:buNone/>
            </a:pPr>
            <a:r>
              <a:rPr lang="en-US" b="1" dirty="0"/>
              <a:t>How does Gunn’s use of rhyme impact the poem? </a:t>
            </a:r>
            <a:endParaRPr lang="en-US" dirty="0"/>
          </a:p>
          <a:p>
            <a:pPr marL="457200" indent="-457200">
              <a:buFont typeface="+mj-lt"/>
              <a:buAutoNum type="alphaUcPeriod"/>
            </a:pPr>
            <a:r>
              <a:rPr lang="en-US" dirty="0"/>
              <a:t>The rhyming scheme is used to illustrate the natural elegance of the waves. </a:t>
            </a:r>
          </a:p>
          <a:p>
            <a:pPr marL="457200" indent="-457200">
              <a:buFont typeface="+mj-lt"/>
              <a:buAutoNum type="alphaUcPeriod"/>
            </a:pPr>
            <a:r>
              <a:rPr lang="en-US" dirty="0"/>
              <a:t>The rhyming scheme is used to show that waves are isolated events. </a:t>
            </a:r>
          </a:p>
          <a:p>
            <a:pPr marL="457200" indent="-457200">
              <a:buFont typeface="+mj-lt"/>
              <a:buAutoNum type="alphaUcPeriod"/>
            </a:pPr>
            <a:r>
              <a:rPr lang="en-US" dirty="0"/>
              <a:t>The single syllable rhyming words signify that waves are simplistic. </a:t>
            </a:r>
          </a:p>
          <a:p>
            <a:pPr marL="457200" indent="-457200">
              <a:buFont typeface="+mj-lt"/>
              <a:buAutoNum type="alphaUcPeriod"/>
            </a:pPr>
            <a:r>
              <a:rPr lang="en-US" dirty="0"/>
              <a:t>The alternating rhyming lines mirror the action of waves. </a:t>
            </a:r>
          </a:p>
          <a:p>
            <a:pPr marL="0" indent="0">
              <a:buNone/>
            </a:pPr>
            <a:endParaRPr lang="en-US" dirty="0"/>
          </a:p>
        </p:txBody>
      </p:sp>
      <p:sp>
        <p:nvSpPr>
          <p:cNvPr id="4" name="TextBox 3"/>
          <p:cNvSpPr txBox="1"/>
          <p:nvPr/>
        </p:nvSpPr>
        <p:spPr>
          <a:xfrm>
            <a:off x="-914400" y="5972277"/>
            <a:ext cx="10972799" cy="307777"/>
          </a:xfrm>
          <a:prstGeom prst="rect">
            <a:avLst/>
          </a:prstGeom>
          <a:noFill/>
        </p:spPr>
        <p:txBody>
          <a:bodyPr wrap="square" rtlCol="0">
            <a:spAutoFit/>
          </a:bodyPr>
          <a:lstStyle/>
          <a:p>
            <a:pPr algn="ctr"/>
            <a:r>
              <a:rPr lang="en-US" sz="1400" dirty="0"/>
              <a:t>Associated text: “From the Wave” by Thom Gunn</a:t>
            </a:r>
          </a:p>
        </p:txBody>
      </p:sp>
    </p:spTree>
    <p:extLst>
      <p:ext uri="{BB962C8B-B14F-4D97-AF65-F5344CB8AC3E}">
        <p14:creationId xmlns:p14="http://schemas.microsoft.com/office/powerpoint/2010/main" val="720644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CCSS.ELA-Literacy.RL.7.5</a:t>
            </a:r>
          </a:p>
        </p:txBody>
      </p:sp>
      <p:sp>
        <p:nvSpPr>
          <p:cNvPr id="3" name="Content Placeholder 2"/>
          <p:cNvSpPr>
            <a:spLocks noGrp="1"/>
          </p:cNvSpPr>
          <p:nvPr>
            <p:ph idx="1"/>
          </p:nvPr>
        </p:nvSpPr>
        <p:spPr/>
        <p:txBody>
          <a:bodyPr/>
          <a:lstStyle/>
          <a:p>
            <a:pPr marL="0" indent="0">
              <a:buNone/>
            </a:pPr>
            <a:r>
              <a:rPr lang="en-US" dirty="0">
                <a:solidFill>
                  <a:schemeClr val="accent2"/>
                </a:solidFill>
              </a:rPr>
              <a:t>Analyze</a:t>
            </a:r>
            <a:r>
              <a:rPr lang="en-US" dirty="0"/>
              <a:t> how a drama's or poem's form or structure (e.g., soliloquy, sonnet) contributes to its meaning.</a:t>
            </a:r>
          </a:p>
        </p:txBody>
      </p:sp>
    </p:spTree>
    <p:extLst>
      <p:ext uri="{BB962C8B-B14F-4D97-AF65-F5344CB8AC3E}">
        <p14:creationId xmlns:p14="http://schemas.microsoft.com/office/powerpoint/2010/main" val="2887451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038" y="391887"/>
            <a:ext cx="8486775" cy="5734278"/>
          </a:xfrm>
        </p:spPr>
        <p:txBody>
          <a:bodyPr/>
          <a:lstStyle/>
          <a:p>
            <a:pPr marL="0" indent="0">
              <a:buNone/>
            </a:pPr>
            <a:r>
              <a:rPr lang="en-US" b="1" dirty="0"/>
              <a:t>How is the poem “From the Wave” structured?</a:t>
            </a:r>
          </a:p>
          <a:p>
            <a:pPr marL="457200" indent="-457200">
              <a:buAutoNum type="alphaUcPeriod"/>
            </a:pPr>
            <a:r>
              <a:rPr lang="en-US" dirty="0"/>
              <a:t>Alternating rhyming lines</a:t>
            </a:r>
          </a:p>
          <a:p>
            <a:pPr marL="457200" indent="-457200">
              <a:buAutoNum type="alphaUcPeriod"/>
            </a:pPr>
            <a:r>
              <a:rPr lang="en-US" dirty="0"/>
              <a:t>Free verse</a:t>
            </a:r>
          </a:p>
          <a:p>
            <a:pPr marL="457200" indent="-457200">
              <a:buAutoNum type="alphaUcPeriod"/>
            </a:pPr>
            <a:r>
              <a:rPr lang="en-US" dirty="0"/>
              <a:t>Soliloquy</a:t>
            </a:r>
          </a:p>
          <a:p>
            <a:pPr marL="457200" indent="-457200">
              <a:buAutoNum type="alphaUcPeriod"/>
            </a:pPr>
            <a:r>
              <a:rPr lang="en-US" dirty="0"/>
              <a:t>Sonnet</a:t>
            </a:r>
          </a:p>
        </p:txBody>
      </p:sp>
      <p:sp>
        <p:nvSpPr>
          <p:cNvPr id="4" name="TextBox 3"/>
          <p:cNvSpPr txBox="1"/>
          <p:nvPr/>
        </p:nvSpPr>
        <p:spPr>
          <a:xfrm>
            <a:off x="-914400" y="5972277"/>
            <a:ext cx="10972799" cy="307777"/>
          </a:xfrm>
          <a:prstGeom prst="rect">
            <a:avLst/>
          </a:prstGeom>
          <a:noFill/>
        </p:spPr>
        <p:txBody>
          <a:bodyPr wrap="square" rtlCol="0">
            <a:spAutoFit/>
          </a:bodyPr>
          <a:lstStyle/>
          <a:p>
            <a:pPr algn="ctr"/>
            <a:r>
              <a:rPr lang="en-US" sz="1400" dirty="0"/>
              <a:t>Associated text: “From the Wave” by Thom Gunn</a:t>
            </a:r>
          </a:p>
        </p:txBody>
      </p:sp>
    </p:spTree>
    <p:extLst>
      <p:ext uri="{BB962C8B-B14F-4D97-AF65-F5344CB8AC3E}">
        <p14:creationId xmlns:p14="http://schemas.microsoft.com/office/powerpoint/2010/main" val="4293594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024" y="326572"/>
            <a:ext cx="8758239" cy="5799593"/>
          </a:xfrm>
        </p:spPr>
        <p:txBody>
          <a:bodyPr/>
          <a:lstStyle/>
          <a:p>
            <a:pPr marL="0" indent="0">
              <a:buNone/>
            </a:pPr>
            <a:r>
              <a:rPr lang="en-US" b="1" dirty="0"/>
              <a:t>The poet purposely uses poetic form to create a visual image for the reader. Complete the chart below by writing the stanza that </a:t>
            </a:r>
            <a:r>
              <a:rPr lang="en-US" b="1" u="sng" dirty="0"/>
              <a:t>best </a:t>
            </a:r>
            <a:r>
              <a:rPr lang="en-US" b="1" dirty="0"/>
              <a:t>shows the phase of the wave. You can write the stanza number or the text of the stanza itself. </a:t>
            </a:r>
          </a:p>
          <a:p>
            <a:pPr marL="0" indent="0">
              <a:buNone/>
            </a:pPr>
            <a:endParaRPr lang="en-US" dirty="0"/>
          </a:p>
          <a:p>
            <a:pPr marL="0" indent="0">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957180996"/>
              </p:ext>
            </p:extLst>
          </p:nvPr>
        </p:nvGraphicFramePr>
        <p:xfrm>
          <a:off x="200026" y="2484687"/>
          <a:ext cx="8758239" cy="2970702"/>
        </p:xfrm>
        <a:graphic>
          <a:graphicData uri="http://schemas.openxmlformats.org/drawingml/2006/table">
            <a:tbl>
              <a:tblPr firstRow="1" bandRow="1">
                <a:tableStyleId>{5C22544A-7EE6-4342-B048-85BDC9FD1C3A}</a:tableStyleId>
              </a:tblPr>
              <a:tblGrid>
                <a:gridCol w="2919413">
                  <a:extLst>
                    <a:ext uri="{9D8B030D-6E8A-4147-A177-3AD203B41FA5}">
                      <a16:colId xmlns:a16="http://schemas.microsoft.com/office/drawing/2014/main" val="20000"/>
                    </a:ext>
                  </a:extLst>
                </a:gridCol>
                <a:gridCol w="2919413">
                  <a:extLst>
                    <a:ext uri="{9D8B030D-6E8A-4147-A177-3AD203B41FA5}">
                      <a16:colId xmlns:a16="http://schemas.microsoft.com/office/drawing/2014/main" val="20001"/>
                    </a:ext>
                  </a:extLst>
                </a:gridCol>
                <a:gridCol w="2919413">
                  <a:extLst>
                    <a:ext uri="{9D8B030D-6E8A-4147-A177-3AD203B41FA5}">
                      <a16:colId xmlns:a16="http://schemas.microsoft.com/office/drawing/2014/main" val="20002"/>
                    </a:ext>
                  </a:extLst>
                </a:gridCol>
              </a:tblGrid>
              <a:tr h="370840">
                <a:tc>
                  <a:txBody>
                    <a:bodyPr/>
                    <a:lstStyle/>
                    <a:p>
                      <a:pPr algn="ctr"/>
                      <a:r>
                        <a:rPr lang="en-US" dirty="0">
                          <a:latin typeface="Lucida Sans" panose="020B0602030504020204" pitchFamily="34" charset="0"/>
                        </a:rPr>
                        <a:t>Wave beginning to rise</a:t>
                      </a:r>
                    </a:p>
                  </a:txBody>
                  <a:tcPr/>
                </a:tc>
                <a:tc>
                  <a:txBody>
                    <a:bodyPr/>
                    <a:lstStyle/>
                    <a:p>
                      <a:pPr algn="ctr"/>
                      <a:r>
                        <a:rPr lang="en-US" dirty="0">
                          <a:latin typeface="Lucida Sans" panose="020B0602030504020204" pitchFamily="34" charset="0"/>
                        </a:rPr>
                        <a:t>Wave at its highest and strongest</a:t>
                      </a:r>
                    </a:p>
                  </a:txBody>
                  <a:tcPr/>
                </a:tc>
                <a:tc>
                  <a:txBody>
                    <a:bodyPr/>
                    <a:lstStyle/>
                    <a:p>
                      <a:pPr algn="ctr"/>
                      <a:r>
                        <a:rPr lang="en-US" dirty="0">
                          <a:latin typeface="Lucida Sans" panose="020B0602030504020204" pitchFamily="34" charset="0"/>
                        </a:rPr>
                        <a:t>Wave fading away</a:t>
                      </a:r>
                    </a:p>
                  </a:txBody>
                  <a:tcPr/>
                </a:tc>
                <a:extLst>
                  <a:ext uri="{0D108BD9-81ED-4DB2-BD59-A6C34878D82A}">
                    <a16:rowId xmlns:a16="http://schemas.microsoft.com/office/drawing/2014/main" val="10000"/>
                  </a:ext>
                </a:extLst>
              </a:tr>
              <a:tr h="2330622">
                <a:tc>
                  <a:txBody>
                    <a:bodyPr/>
                    <a:lstStyle/>
                    <a:p>
                      <a:endParaRPr lang="en-US" dirty="0">
                        <a:latin typeface="Lucida Sans" panose="020B0602030504020204" pitchFamily="34" charset="0"/>
                      </a:endParaRPr>
                    </a:p>
                  </a:txBody>
                  <a:tcPr/>
                </a:tc>
                <a:tc>
                  <a:txBody>
                    <a:bodyPr/>
                    <a:lstStyle/>
                    <a:p>
                      <a:endParaRPr lang="en-US" dirty="0">
                        <a:latin typeface="Lucida Sans" panose="020B0602030504020204" pitchFamily="34" charset="0"/>
                      </a:endParaRPr>
                    </a:p>
                  </a:txBody>
                  <a:tcPr/>
                </a:tc>
                <a:tc>
                  <a:txBody>
                    <a:bodyPr/>
                    <a:lstStyle/>
                    <a:p>
                      <a:endParaRPr lang="en-US" dirty="0">
                        <a:latin typeface="Lucida Sans" panose="020B0602030504020204" pitchFamily="34" charset="0"/>
                      </a:endParaRPr>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914400" y="5972277"/>
            <a:ext cx="10972799" cy="307777"/>
          </a:xfrm>
          <a:prstGeom prst="rect">
            <a:avLst/>
          </a:prstGeom>
          <a:noFill/>
        </p:spPr>
        <p:txBody>
          <a:bodyPr wrap="square" rtlCol="0">
            <a:spAutoFit/>
          </a:bodyPr>
          <a:lstStyle/>
          <a:p>
            <a:pPr algn="ctr"/>
            <a:r>
              <a:rPr lang="en-US" sz="1400" dirty="0"/>
              <a:t>Associated text: “From the Wave” by Thom Gunn</a:t>
            </a:r>
          </a:p>
        </p:txBody>
      </p:sp>
    </p:spTree>
    <p:extLst>
      <p:ext uri="{BB962C8B-B14F-4D97-AF65-F5344CB8AC3E}">
        <p14:creationId xmlns:p14="http://schemas.microsoft.com/office/powerpoint/2010/main" val="1671582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Session Objective</a:t>
            </a:r>
          </a:p>
        </p:txBody>
      </p:sp>
      <p:sp>
        <p:nvSpPr>
          <p:cNvPr id="6" name="Content Placeholder 5"/>
          <p:cNvSpPr>
            <a:spLocks noGrp="1"/>
          </p:cNvSpPr>
          <p:nvPr>
            <p:ph idx="1"/>
          </p:nvPr>
        </p:nvSpPr>
        <p:spPr/>
        <p:txBody>
          <a:bodyPr/>
          <a:lstStyle/>
          <a:p>
            <a:pPr marL="0" indent="0">
              <a:buNone/>
            </a:pPr>
            <a:r>
              <a:rPr lang="en-US" dirty="0"/>
              <a:t>The purpose of these materials is to help develop understanding of the expectations of high-quality summative assessment items. </a:t>
            </a:r>
            <a:r>
              <a:rPr lang="en-US"/>
              <a:t>The concepts shown throughout these modules can be useful for classroom questioning and assessment, but the items themselves may need to be slightly modified.</a:t>
            </a:r>
          </a:p>
        </p:txBody>
      </p:sp>
    </p:spTree>
    <p:extLst>
      <p:ext uri="{BB962C8B-B14F-4D97-AF65-F5344CB8AC3E}">
        <p14:creationId xmlns:p14="http://schemas.microsoft.com/office/powerpoint/2010/main" val="3218506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solidFill>
              </a:rPr>
              <a:t>CCSS.ELA-Literacy.RL.7.6</a:t>
            </a:r>
          </a:p>
        </p:txBody>
      </p:sp>
      <p:sp>
        <p:nvSpPr>
          <p:cNvPr id="3" name="Content Placeholder 2"/>
          <p:cNvSpPr>
            <a:spLocks noGrp="1"/>
          </p:cNvSpPr>
          <p:nvPr>
            <p:ph idx="1"/>
          </p:nvPr>
        </p:nvSpPr>
        <p:spPr/>
        <p:txBody>
          <a:bodyPr/>
          <a:lstStyle/>
          <a:p>
            <a:pPr marL="0" indent="0">
              <a:buNone/>
            </a:pPr>
            <a:r>
              <a:rPr lang="en-US" dirty="0">
                <a:solidFill>
                  <a:schemeClr val="accent2"/>
                </a:solidFill>
              </a:rPr>
              <a:t>Analyze</a:t>
            </a:r>
            <a:r>
              <a:rPr lang="en-US" dirty="0"/>
              <a:t> how an author develops and contrasts the points of view of different characters or narrators in a text.</a:t>
            </a:r>
          </a:p>
        </p:txBody>
      </p:sp>
    </p:spTree>
    <p:extLst>
      <p:ext uri="{BB962C8B-B14F-4D97-AF65-F5344CB8AC3E}">
        <p14:creationId xmlns:p14="http://schemas.microsoft.com/office/powerpoint/2010/main" val="2581899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63" y="264887"/>
            <a:ext cx="8815388" cy="5734278"/>
          </a:xfrm>
        </p:spPr>
        <p:txBody>
          <a:bodyPr>
            <a:noAutofit/>
          </a:bodyPr>
          <a:lstStyle/>
          <a:p>
            <a:pPr marL="0" indent="0">
              <a:buNone/>
            </a:pPr>
            <a:r>
              <a:rPr lang="en-US" sz="1800" b="1" dirty="0">
                <a:solidFill>
                  <a:schemeClr val="tx2"/>
                </a:solidFill>
              </a:rPr>
              <a:t>The following question has two parts. Answer Part A and then answer Part B. </a:t>
            </a:r>
            <a:endParaRPr lang="en-US" sz="1800" b="1" dirty="0"/>
          </a:p>
          <a:p>
            <a:pPr marL="0" indent="0">
              <a:buNone/>
            </a:pPr>
            <a:endParaRPr lang="en-US" sz="1800" b="1" dirty="0"/>
          </a:p>
          <a:p>
            <a:pPr marL="0" indent="0">
              <a:buNone/>
            </a:pPr>
            <a:r>
              <a:rPr lang="en-US" sz="1800" b="1" dirty="0"/>
              <a:t>Part A: Which sentence </a:t>
            </a:r>
            <a:r>
              <a:rPr lang="en-US" sz="1800" b="1" u="sng" dirty="0"/>
              <a:t>best</a:t>
            </a:r>
            <a:r>
              <a:rPr lang="en-US" sz="1800" b="1" dirty="0"/>
              <a:t> describes Moki’s point of view toward the Black Robes?</a:t>
            </a:r>
          </a:p>
          <a:p>
            <a:pPr marL="457200" indent="-457200">
              <a:buFont typeface="+mj-lt"/>
              <a:buAutoNum type="alphaUcPeriod"/>
            </a:pPr>
            <a:r>
              <a:rPr lang="en-US" sz="1800" dirty="0"/>
              <a:t>He hopes they will eventually allow the People to live among them. </a:t>
            </a:r>
          </a:p>
          <a:p>
            <a:pPr marL="457200" indent="-457200">
              <a:buFont typeface="+mj-lt"/>
              <a:buAutoNum type="alphaUcPeriod"/>
            </a:pPr>
            <a:r>
              <a:rPr lang="en-US" sz="1800" dirty="0"/>
              <a:t>He understands why they want the People to change their ways. </a:t>
            </a:r>
          </a:p>
          <a:p>
            <a:pPr marL="457200" indent="-457200">
              <a:buFont typeface="+mj-lt"/>
              <a:buAutoNum type="alphaUcPeriod"/>
            </a:pPr>
            <a:r>
              <a:rPr lang="en-US" sz="1800" dirty="0"/>
              <a:t>He thinks that they will eventually find the secret place on the cliff. </a:t>
            </a:r>
          </a:p>
          <a:p>
            <a:pPr marL="457200" indent="-457200">
              <a:buFont typeface="+mj-lt"/>
              <a:buAutoNum type="alphaUcPeriod"/>
            </a:pPr>
            <a:r>
              <a:rPr lang="en-US" sz="1800" dirty="0"/>
              <a:t>He believes that they have some positive qualities.</a:t>
            </a:r>
          </a:p>
          <a:p>
            <a:pPr marL="0" indent="0">
              <a:buNone/>
            </a:pPr>
            <a:endParaRPr lang="en-US" sz="1800" dirty="0"/>
          </a:p>
          <a:p>
            <a:pPr marL="0" indent="0">
              <a:buNone/>
            </a:pPr>
            <a:r>
              <a:rPr lang="en-US" sz="1800" b="1" dirty="0"/>
              <a:t>Part B: Which sentence </a:t>
            </a:r>
            <a:r>
              <a:rPr lang="en-US" sz="1800" b="1" u="sng" dirty="0"/>
              <a:t>best</a:t>
            </a:r>
            <a:r>
              <a:rPr lang="en-US" sz="1800" b="1" dirty="0"/>
              <a:t> describes Popé’s point of view toward the Black Robes?</a:t>
            </a:r>
          </a:p>
          <a:p>
            <a:pPr marL="457200" indent="-457200">
              <a:buFont typeface="+mj-lt"/>
              <a:buAutoNum type="alphaUcPeriod"/>
            </a:pPr>
            <a:r>
              <a:rPr lang="en-US" sz="1800" dirty="0"/>
              <a:t>He believes that the Black Robes will try to prevent the people from following their traditions. </a:t>
            </a:r>
          </a:p>
          <a:p>
            <a:pPr marL="457200" indent="-457200">
              <a:buFont typeface="+mj-lt"/>
              <a:buAutoNum type="alphaUcPeriod"/>
            </a:pPr>
            <a:r>
              <a:rPr lang="en-US" sz="1800" dirty="0"/>
              <a:t>He hopes that the Black Robes will learn to live in the new place. </a:t>
            </a:r>
          </a:p>
          <a:p>
            <a:pPr marL="457200" indent="-457200">
              <a:buFont typeface="+mj-lt"/>
              <a:buAutoNum type="alphaUcPeriod"/>
            </a:pPr>
            <a:r>
              <a:rPr lang="en-US" sz="1800" dirty="0"/>
              <a:t>He believes that the Black Robes will eventually try to destroy the People’s farmland.</a:t>
            </a:r>
          </a:p>
          <a:p>
            <a:pPr marL="457200" indent="-457200">
              <a:buFont typeface="+mj-lt"/>
              <a:buAutoNum type="alphaUcPeriod"/>
            </a:pPr>
            <a:r>
              <a:rPr lang="en-US" sz="1800" dirty="0"/>
              <a:t>He thinks that the Black Robes do not properly nurture their gardens.</a:t>
            </a:r>
          </a:p>
        </p:txBody>
      </p:sp>
      <p:sp>
        <p:nvSpPr>
          <p:cNvPr id="4" name="TextBox 3"/>
          <p:cNvSpPr txBox="1"/>
          <p:nvPr/>
        </p:nvSpPr>
        <p:spPr>
          <a:xfrm>
            <a:off x="-914400" y="6066873"/>
            <a:ext cx="10972799" cy="307777"/>
          </a:xfrm>
          <a:prstGeom prst="rect">
            <a:avLst/>
          </a:prstGeom>
          <a:noFill/>
        </p:spPr>
        <p:txBody>
          <a:bodyPr wrap="square" rtlCol="0">
            <a:spAutoFit/>
          </a:bodyPr>
          <a:lstStyle/>
          <a:p>
            <a:pPr algn="ctr"/>
            <a:r>
              <a:rPr lang="en-US" sz="1400" dirty="0"/>
              <a:t>Associated text: “The Tomorrow Seeds” by Diane L. Burns </a:t>
            </a:r>
          </a:p>
        </p:txBody>
      </p:sp>
    </p:spTree>
    <p:extLst>
      <p:ext uri="{BB962C8B-B14F-4D97-AF65-F5344CB8AC3E}">
        <p14:creationId xmlns:p14="http://schemas.microsoft.com/office/powerpoint/2010/main" val="3789120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464" y="324465"/>
            <a:ext cx="8406581" cy="5475834"/>
          </a:xfrm>
        </p:spPr>
        <p:txBody>
          <a:bodyPr>
            <a:normAutofit/>
          </a:bodyPr>
          <a:lstStyle/>
          <a:p>
            <a:pPr marL="0" indent="0">
              <a:buNone/>
            </a:pPr>
            <a:r>
              <a:rPr lang="en-US" b="1" dirty="0"/>
              <a:t>Complete the chart by following the steps below:</a:t>
            </a:r>
          </a:p>
          <a:p>
            <a:pPr marL="457200" indent="-457200">
              <a:buAutoNum type="arabicPeriod"/>
            </a:pPr>
            <a:r>
              <a:rPr lang="en-US" b="1" dirty="0"/>
              <a:t>Drag one detail from the “Points of View” box to each row in column 2 and column 4. You will not use all of the Points of View, but you will use one Point of View twice.</a:t>
            </a:r>
          </a:p>
          <a:p>
            <a:pPr marL="457200" indent="-457200">
              <a:buAutoNum type="arabicPeriod"/>
            </a:pPr>
            <a:r>
              <a:rPr lang="en-US" b="1" dirty="0"/>
              <a:t>Drag one Paragraph from the “Textual Evidence Supporting each Character’s Point Of View” box to each row in columns 3 and 4. You will not use all of the paragraphs. </a:t>
            </a:r>
          </a:p>
          <a:p>
            <a:pPr marL="0" indent="0">
              <a:buNone/>
            </a:pPr>
            <a:endParaRPr lang="en-US" b="1" dirty="0"/>
          </a:p>
          <a:p>
            <a:pPr marL="0" indent="0">
              <a:buNone/>
            </a:pPr>
            <a:endParaRPr lang="en-US" b="1" dirty="0"/>
          </a:p>
          <a:p>
            <a:pPr marL="0" indent="0" algn="ctr">
              <a:buNone/>
            </a:pPr>
            <a:r>
              <a:rPr lang="en-US" i="1" dirty="0"/>
              <a:t>Item continued on the next slide</a:t>
            </a:r>
          </a:p>
        </p:txBody>
      </p:sp>
      <p:sp>
        <p:nvSpPr>
          <p:cNvPr id="5" name="TextBox 4"/>
          <p:cNvSpPr txBox="1"/>
          <p:nvPr/>
        </p:nvSpPr>
        <p:spPr>
          <a:xfrm>
            <a:off x="5521871" y="6311900"/>
            <a:ext cx="4624552" cy="318162"/>
          </a:xfrm>
          <a:prstGeom prst="rect">
            <a:avLst/>
          </a:prstGeom>
          <a:noFill/>
        </p:spPr>
        <p:txBody>
          <a:bodyPr wrap="square" rtlCol="0">
            <a:spAutoFit/>
          </a:bodyPr>
          <a:lstStyle/>
          <a:p>
            <a:pPr algn="ctr"/>
            <a:r>
              <a:rPr lang="en-US" sz="1400" dirty="0">
                <a:solidFill>
                  <a:schemeClr val="bg1"/>
                </a:solidFill>
              </a:rPr>
              <a:t>Associated text: “The Tomorrow Seeds” by Diane L. Burns </a:t>
            </a:r>
          </a:p>
        </p:txBody>
      </p:sp>
    </p:spTree>
    <p:extLst>
      <p:ext uri="{BB962C8B-B14F-4D97-AF65-F5344CB8AC3E}">
        <p14:creationId xmlns:p14="http://schemas.microsoft.com/office/powerpoint/2010/main" val="897159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9496"/>
            <a:ext cx="9144000" cy="6017341"/>
          </a:xfrm>
        </p:spPr>
        <p:txBody>
          <a:bodyPr>
            <a:normAutofit/>
          </a:bodyPr>
          <a:lstStyle/>
          <a:p>
            <a:pPr marL="0" indent="0">
              <a:buNone/>
            </a:pPr>
            <a:endParaRPr lang="en-US" sz="1700" b="1" dirty="0"/>
          </a:p>
        </p:txBody>
      </p:sp>
      <p:graphicFrame>
        <p:nvGraphicFramePr>
          <p:cNvPr id="4" name="Table 3"/>
          <p:cNvGraphicFramePr>
            <a:graphicFrameLocks noGrp="1"/>
          </p:cNvGraphicFramePr>
          <p:nvPr>
            <p:extLst>
              <p:ext uri="{D42A27DB-BD31-4B8C-83A1-F6EECF244321}">
                <p14:modId xmlns:p14="http://schemas.microsoft.com/office/powerpoint/2010/main" val="3052634773"/>
              </p:ext>
            </p:extLst>
          </p:nvPr>
        </p:nvGraphicFramePr>
        <p:xfrm>
          <a:off x="-1" y="1"/>
          <a:ext cx="9144000" cy="2403986"/>
        </p:xfrm>
        <a:graphic>
          <a:graphicData uri="http://schemas.openxmlformats.org/drawingml/2006/table">
            <a:tbl>
              <a:tblPr firstRow="1" bandRow="1">
                <a:tableStyleId>{5C22544A-7EE6-4342-B048-85BDC9FD1C3A}</a:tableStyleId>
              </a:tblPr>
              <a:tblGrid>
                <a:gridCol w="1253614">
                  <a:extLst>
                    <a:ext uri="{9D8B030D-6E8A-4147-A177-3AD203B41FA5}">
                      <a16:colId xmlns:a16="http://schemas.microsoft.com/office/drawing/2014/main" val="20000"/>
                    </a:ext>
                  </a:extLst>
                </a:gridCol>
                <a:gridCol w="1725561">
                  <a:extLst>
                    <a:ext uri="{9D8B030D-6E8A-4147-A177-3AD203B41FA5}">
                      <a16:colId xmlns:a16="http://schemas.microsoft.com/office/drawing/2014/main" val="20001"/>
                    </a:ext>
                  </a:extLst>
                </a:gridCol>
                <a:gridCol w="2271252">
                  <a:extLst>
                    <a:ext uri="{9D8B030D-6E8A-4147-A177-3AD203B41FA5}">
                      <a16:colId xmlns:a16="http://schemas.microsoft.com/office/drawing/2014/main" val="20002"/>
                    </a:ext>
                  </a:extLst>
                </a:gridCol>
                <a:gridCol w="1578077">
                  <a:extLst>
                    <a:ext uri="{9D8B030D-6E8A-4147-A177-3AD203B41FA5}">
                      <a16:colId xmlns:a16="http://schemas.microsoft.com/office/drawing/2014/main" val="20003"/>
                    </a:ext>
                  </a:extLst>
                </a:gridCol>
                <a:gridCol w="2315496">
                  <a:extLst>
                    <a:ext uri="{9D8B030D-6E8A-4147-A177-3AD203B41FA5}">
                      <a16:colId xmlns:a16="http://schemas.microsoft.com/office/drawing/2014/main" val="20004"/>
                    </a:ext>
                  </a:extLst>
                </a:gridCol>
              </a:tblGrid>
              <a:tr h="1210570">
                <a:tc>
                  <a:txBody>
                    <a:bodyPr/>
                    <a:lstStyle/>
                    <a:p>
                      <a:pPr algn="ctr"/>
                      <a:r>
                        <a:rPr lang="en-US" sz="1600" dirty="0">
                          <a:latin typeface="Lucida Sans" panose="020B0602030504020204" pitchFamily="34" charset="0"/>
                        </a:rPr>
                        <a:t>Character</a:t>
                      </a:r>
                    </a:p>
                  </a:txBody>
                  <a:tcPr anchor="ctr"/>
                </a:tc>
                <a:tc>
                  <a:txBody>
                    <a:bodyPr/>
                    <a:lstStyle/>
                    <a:p>
                      <a:pPr algn="ctr"/>
                      <a:r>
                        <a:rPr lang="en-US" sz="1600" dirty="0">
                          <a:latin typeface="Lucida Sans" panose="020B0602030504020204" pitchFamily="34" charset="0"/>
                        </a:rPr>
                        <a:t>2.</a:t>
                      </a:r>
                      <a:r>
                        <a:rPr lang="en-US" sz="1600" baseline="0" dirty="0">
                          <a:latin typeface="Lucida Sans" panose="020B0602030504020204" pitchFamily="34" charset="0"/>
                        </a:rPr>
                        <a:t> </a:t>
                      </a:r>
                      <a:r>
                        <a:rPr lang="en-US" sz="1600" dirty="0">
                          <a:latin typeface="Lucida Sans" panose="020B0602030504020204" pitchFamily="34" charset="0"/>
                        </a:rPr>
                        <a:t>Point of View Before the Storm</a:t>
                      </a:r>
                    </a:p>
                  </a:txBody>
                  <a:tcPr anchor="ctr"/>
                </a:tc>
                <a:tc>
                  <a:txBody>
                    <a:bodyPr/>
                    <a:lstStyle/>
                    <a:p>
                      <a:pPr algn="ctr"/>
                      <a:r>
                        <a:rPr lang="en-US" sz="1600" dirty="0">
                          <a:latin typeface="Lucida Sans" panose="020B0602030504020204" pitchFamily="34" charset="0"/>
                        </a:rPr>
                        <a:t>3. Textual Evidence to support the character’s POV before the storm</a:t>
                      </a:r>
                      <a:r>
                        <a:rPr lang="en-US" sz="1600" baseline="0" dirty="0">
                          <a:latin typeface="Lucida Sans" panose="020B0602030504020204" pitchFamily="34" charset="0"/>
                        </a:rPr>
                        <a:t> </a:t>
                      </a:r>
                      <a:endParaRPr lang="en-US" sz="1600" dirty="0">
                        <a:latin typeface="Lucida Sans" panose="020B0602030504020204" pitchFamily="34" charset="0"/>
                      </a:endParaRPr>
                    </a:p>
                  </a:txBody>
                  <a:tcPr anchor="ctr"/>
                </a:tc>
                <a:tc>
                  <a:txBody>
                    <a:bodyPr/>
                    <a:lstStyle/>
                    <a:p>
                      <a:pPr algn="ctr"/>
                      <a:r>
                        <a:rPr lang="en-US" sz="1600" dirty="0">
                          <a:latin typeface="Lucida Sans" panose="020B0602030504020204" pitchFamily="34" charset="0"/>
                        </a:rPr>
                        <a:t>4. Point of View After the Storm</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Lucida Sans" panose="020B0602030504020204" pitchFamily="34" charset="0"/>
                        </a:rPr>
                        <a:t>5.</a:t>
                      </a:r>
                      <a:r>
                        <a:rPr lang="en-US" sz="1600" baseline="0" dirty="0">
                          <a:latin typeface="Lucida Sans" panose="020B0602030504020204" pitchFamily="34" charset="0"/>
                        </a:rPr>
                        <a:t> Textual Evidence to support the character’s POV after the storm </a:t>
                      </a:r>
                      <a:endParaRPr lang="en-US" sz="1600" dirty="0">
                        <a:latin typeface="Lucida Sans" panose="020B0602030504020204" pitchFamily="34" charset="0"/>
                      </a:endParaRPr>
                    </a:p>
                  </a:txBody>
                  <a:tcPr anchor="ctr"/>
                </a:tc>
                <a:extLst>
                  <a:ext uri="{0D108BD9-81ED-4DB2-BD59-A6C34878D82A}">
                    <a16:rowId xmlns:a16="http://schemas.microsoft.com/office/drawing/2014/main" val="10000"/>
                  </a:ext>
                </a:extLst>
              </a:tr>
              <a:tr h="632977">
                <a:tc>
                  <a:txBody>
                    <a:bodyPr/>
                    <a:lstStyle/>
                    <a:p>
                      <a:r>
                        <a:rPr lang="en-US" sz="1600" dirty="0">
                          <a:latin typeface="Lucida Sans" panose="020B0602030504020204" pitchFamily="34" charset="0"/>
                        </a:rPr>
                        <a:t>Moki</a:t>
                      </a:r>
                    </a:p>
                  </a:txBody>
                  <a:tcPr/>
                </a:tc>
                <a:tc>
                  <a:txBody>
                    <a:bodyPr/>
                    <a:lstStyle/>
                    <a:p>
                      <a:endParaRPr lang="en-US" sz="1600" dirty="0">
                        <a:latin typeface="Lucida Sans" panose="020B0602030504020204" pitchFamily="34" charset="0"/>
                      </a:endParaRPr>
                    </a:p>
                  </a:txBody>
                  <a:tcPr/>
                </a:tc>
                <a:tc>
                  <a:txBody>
                    <a:bodyPr/>
                    <a:lstStyle/>
                    <a:p>
                      <a:endParaRPr lang="en-US" sz="1600" dirty="0">
                        <a:latin typeface="Lucida Sans" panose="020B0602030504020204" pitchFamily="34" charset="0"/>
                      </a:endParaRPr>
                    </a:p>
                  </a:txBody>
                  <a:tcPr/>
                </a:tc>
                <a:tc>
                  <a:txBody>
                    <a:bodyPr/>
                    <a:lstStyle/>
                    <a:p>
                      <a:endParaRPr lang="en-US" sz="1600" dirty="0">
                        <a:latin typeface="Lucida Sans" panose="020B0602030504020204" pitchFamily="34" charset="0"/>
                      </a:endParaRPr>
                    </a:p>
                  </a:txBody>
                  <a:tcPr/>
                </a:tc>
                <a:tc>
                  <a:txBody>
                    <a:bodyPr/>
                    <a:lstStyle/>
                    <a:p>
                      <a:endParaRPr lang="en-US" sz="1600" dirty="0">
                        <a:latin typeface="Lucida Sans" panose="020B0602030504020204" pitchFamily="34" charset="0"/>
                      </a:endParaRPr>
                    </a:p>
                  </a:txBody>
                  <a:tcPr/>
                </a:tc>
                <a:extLst>
                  <a:ext uri="{0D108BD9-81ED-4DB2-BD59-A6C34878D82A}">
                    <a16:rowId xmlns:a16="http://schemas.microsoft.com/office/drawing/2014/main" val="10001"/>
                  </a:ext>
                </a:extLst>
              </a:tr>
              <a:tr h="560439">
                <a:tc>
                  <a:txBody>
                    <a:bodyPr/>
                    <a:lstStyle/>
                    <a:p>
                      <a:r>
                        <a:rPr lang="en-US" sz="1600" dirty="0">
                          <a:latin typeface="Lucida Sans" panose="020B0602030504020204" pitchFamily="34" charset="0"/>
                        </a:rPr>
                        <a:t>Pope</a:t>
                      </a:r>
                    </a:p>
                  </a:txBody>
                  <a:tcPr/>
                </a:tc>
                <a:tc>
                  <a:txBody>
                    <a:bodyPr/>
                    <a:lstStyle/>
                    <a:p>
                      <a:endParaRPr lang="en-US" sz="1600" dirty="0">
                        <a:latin typeface="Lucida Sans" panose="020B0602030504020204" pitchFamily="34" charset="0"/>
                      </a:endParaRPr>
                    </a:p>
                  </a:txBody>
                  <a:tcPr/>
                </a:tc>
                <a:tc>
                  <a:txBody>
                    <a:bodyPr/>
                    <a:lstStyle/>
                    <a:p>
                      <a:endParaRPr lang="en-US" sz="1600" dirty="0">
                        <a:latin typeface="Lucida Sans" panose="020B0602030504020204" pitchFamily="34" charset="0"/>
                      </a:endParaRPr>
                    </a:p>
                  </a:txBody>
                  <a:tcPr/>
                </a:tc>
                <a:tc>
                  <a:txBody>
                    <a:bodyPr/>
                    <a:lstStyle/>
                    <a:p>
                      <a:endParaRPr lang="en-US" sz="1600" dirty="0">
                        <a:latin typeface="Lucida Sans" panose="020B0602030504020204" pitchFamily="34" charset="0"/>
                      </a:endParaRPr>
                    </a:p>
                  </a:txBody>
                  <a:tcPr/>
                </a:tc>
                <a:tc>
                  <a:txBody>
                    <a:bodyPr/>
                    <a:lstStyle/>
                    <a:p>
                      <a:endParaRPr lang="en-US" sz="1600" dirty="0">
                        <a:latin typeface="Lucida Sans" panose="020B0602030504020204" pitchFamily="34" charset="0"/>
                      </a:endParaRPr>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2112240" y="6041828"/>
            <a:ext cx="4624552" cy="318162"/>
          </a:xfrm>
          <a:prstGeom prst="rect">
            <a:avLst/>
          </a:prstGeom>
          <a:noFill/>
        </p:spPr>
        <p:txBody>
          <a:bodyPr wrap="square" rtlCol="0">
            <a:spAutoFit/>
          </a:bodyPr>
          <a:lstStyle/>
          <a:p>
            <a:pPr algn="ctr"/>
            <a:r>
              <a:rPr lang="en-US" sz="1400" dirty="0"/>
              <a:t>Associated text: “The Tomorrow Seeds” by Diane L. Burns </a:t>
            </a:r>
          </a:p>
        </p:txBody>
      </p:sp>
      <p:graphicFrame>
        <p:nvGraphicFramePr>
          <p:cNvPr id="2" name="Table 1"/>
          <p:cNvGraphicFramePr>
            <a:graphicFrameLocks noGrp="1"/>
          </p:cNvGraphicFramePr>
          <p:nvPr>
            <p:extLst>
              <p:ext uri="{D42A27DB-BD31-4B8C-83A1-F6EECF244321}">
                <p14:modId xmlns:p14="http://schemas.microsoft.com/office/powerpoint/2010/main" val="1292018711"/>
              </p:ext>
            </p:extLst>
          </p:nvPr>
        </p:nvGraphicFramePr>
        <p:xfrm>
          <a:off x="-1" y="2433484"/>
          <a:ext cx="9144001" cy="3554361"/>
        </p:xfrm>
        <a:graphic>
          <a:graphicData uri="http://schemas.openxmlformats.org/drawingml/2006/table">
            <a:tbl>
              <a:tblPr firstRow="1" bandRow="1">
                <a:tableStyleId>{5C22544A-7EE6-4342-B048-85BDC9FD1C3A}</a:tableStyleId>
              </a:tblPr>
              <a:tblGrid>
                <a:gridCol w="6297562">
                  <a:extLst>
                    <a:ext uri="{9D8B030D-6E8A-4147-A177-3AD203B41FA5}">
                      <a16:colId xmlns:a16="http://schemas.microsoft.com/office/drawing/2014/main" val="20000"/>
                    </a:ext>
                  </a:extLst>
                </a:gridCol>
                <a:gridCol w="2846439">
                  <a:extLst>
                    <a:ext uri="{9D8B030D-6E8A-4147-A177-3AD203B41FA5}">
                      <a16:colId xmlns:a16="http://schemas.microsoft.com/office/drawing/2014/main" val="20001"/>
                    </a:ext>
                  </a:extLst>
                </a:gridCol>
              </a:tblGrid>
              <a:tr h="957608">
                <a:tc>
                  <a:txBody>
                    <a:bodyPr/>
                    <a:lstStyle/>
                    <a:p>
                      <a:pPr algn="ctr"/>
                      <a:r>
                        <a:rPr lang="en-US" dirty="0">
                          <a:latin typeface="Lucida Sans" panose="020B0602030504020204" pitchFamily="34" charset="0"/>
                        </a:rPr>
                        <a:t>Points of View</a:t>
                      </a:r>
                    </a:p>
                  </a:txBody>
                  <a:tcPr/>
                </a:tc>
                <a:tc>
                  <a:txBody>
                    <a:bodyPr/>
                    <a:lstStyle/>
                    <a:p>
                      <a:pPr algn="ctr"/>
                      <a:r>
                        <a:rPr lang="en-US" sz="1600" dirty="0">
                          <a:latin typeface="Lucida Sans" panose="020B0602030504020204" pitchFamily="34" charset="0"/>
                        </a:rPr>
                        <a:t>Textual Evidence Supporting</a:t>
                      </a:r>
                      <a:r>
                        <a:rPr lang="en-US" sz="1600" baseline="0" dirty="0">
                          <a:latin typeface="Lucida Sans" panose="020B0602030504020204" pitchFamily="34" charset="0"/>
                        </a:rPr>
                        <a:t> Each Character’s Point of View</a:t>
                      </a:r>
                      <a:endParaRPr lang="en-US" sz="1600" dirty="0">
                        <a:latin typeface="Lucida Sans" panose="020B0602030504020204" pitchFamily="34" charset="0"/>
                      </a:endParaRPr>
                    </a:p>
                  </a:txBody>
                  <a:tcPr/>
                </a:tc>
                <a:extLst>
                  <a:ext uri="{0D108BD9-81ED-4DB2-BD59-A6C34878D82A}">
                    <a16:rowId xmlns:a16="http://schemas.microsoft.com/office/drawing/2014/main" val="10000"/>
                  </a:ext>
                </a:extLst>
              </a:tr>
              <a:tr h="2596753">
                <a:tc>
                  <a:txBody>
                    <a:bodyPr/>
                    <a:lstStyle/>
                    <a:p>
                      <a:r>
                        <a:rPr lang="en-US" sz="1600" kern="1200" dirty="0">
                          <a:solidFill>
                            <a:schemeClr val="dk1"/>
                          </a:solidFill>
                          <a:effectLst/>
                          <a:latin typeface="Lucida Sans" panose="020B0602030504020204" pitchFamily="34" charset="0"/>
                          <a:ea typeface="+mn-ea"/>
                          <a:cs typeface="+mn-cs"/>
                        </a:rPr>
                        <a:t>The People must find a way to work with the Black Robes. </a:t>
                      </a:r>
                    </a:p>
                    <a:p>
                      <a:r>
                        <a:rPr lang="en-US" sz="1600" kern="1200" dirty="0">
                          <a:solidFill>
                            <a:schemeClr val="dk1"/>
                          </a:solidFill>
                          <a:effectLst/>
                          <a:latin typeface="Lucida Sans" panose="020B0602030504020204" pitchFamily="34" charset="0"/>
                          <a:ea typeface="+mn-ea"/>
                          <a:cs typeface="+mn-cs"/>
                        </a:rPr>
                        <a:t>The Black Robes and the People cannot live together in Peace.</a:t>
                      </a:r>
                    </a:p>
                    <a:p>
                      <a:r>
                        <a:rPr lang="en-US" sz="1600" kern="1200" dirty="0">
                          <a:solidFill>
                            <a:schemeClr val="dk1"/>
                          </a:solidFill>
                          <a:effectLst/>
                          <a:latin typeface="Lucida Sans" panose="020B0602030504020204" pitchFamily="34" charset="0"/>
                          <a:ea typeface="+mn-ea"/>
                          <a:cs typeface="+mn-cs"/>
                        </a:rPr>
                        <a:t>The Black Robes have some positive qualities to share with the People.</a:t>
                      </a:r>
                    </a:p>
                    <a:p>
                      <a:r>
                        <a:rPr lang="en-US" sz="1600" kern="1200" dirty="0">
                          <a:solidFill>
                            <a:schemeClr val="dk1"/>
                          </a:solidFill>
                          <a:effectLst/>
                          <a:latin typeface="Lucida Sans" panose="020B0602030504020204" pitchFamily="34" charset="0"/>
                          <a:ea typeface="+mn-ea"/>
                          <a:cs typeface="+mn-cs"/>
                        </a:rPr>
                        <a:t>Hatred of the Black Robes is not the way to honor the People’s ancestors. </a:t>
                      </a:r>
                    </a:p>
                    <a:p>
                      <a:r>
                        <a:rPr lang="en-US" sz="1600" kern="1200" dirty="0">
                          <a:solidFill>
                            <a:schemeClr val="dk1"/>
                          </a:solidFill>
                          <a:effectLst/>
                          <a:latin typeface="Lucida Sans" panose="020B0602030504020204" pitchFamily="34" charset="0"/>
                          <a:ea typeface="+mn-ea"/>
                          <a:cs typeface="+mn-cs"/>
                        </a:rPr>
                        <a:t>The only way to survive the Black Robes is for the People to adopt their ways. </a:t>
                      </a:r>
                    </a:p>
                    <a:p>
                      <a:r>
                        <a:rPr lang="en-US" sz="1600" kern="1200" dirty="0">
                          <a:solidFill>
                            <a:schemeClr val="dk1"/>
                          </a:solidFill>
                          <a:effectLst/>
                          <a:latin typeface="Lucida Sans" panose="020B0602030504020204" pitchFamily="34" charset="0"/>
                          <a:ea typeface="+mn-ea"/>
                          <a:cs typeface="+mn-cs"/>
                        </a:rPr>
                        <a:t>The People may be able to learn from the Black Robes. </a:t>
                      </a:r>
                      <a:endParaRPr lang="en-US" sz="1600" dirty="0">
                        <a:latin typeface="Lucida Sans" panose="020B0602030504020204" pitchFamily="34" charset="0"/>
                      </a:endParaRPr>
                    </a:p>
                  </a:txBody>
                  <a:tcPr/>
                </a:tc>
                <a:tc>
                  <a:txBody>
                    <a:bodyPr/>
                    <a:lstStyle/>
                    <a:p>
                      <a:pPr algn="ctr"/>
                      <a:r>
                        <a:rPr lang="en-US" sz="1600" dirty="0">
                          <a:latin typeface="Lucida Sans" panose="020B0602030504020204" pitchFamily="34" charset="0"/>
                        </a:rPr>
                        <a:t>Paragraph 11</a:t>
                      </a:r>
                    </a:p>
                    <a:p>
                      <a:pPr algn="ctr"/>
                      <a:r>
                        <a:rPr lang="en-US" sz="1600" dirty="0">
                          <a:latin typeface="Lucida Sans" panose="020B0602030504020204" pitchFamily="34" charset="0"/>
                        </a:rPr>
                        <a:t>Paragraph 13</a:t>
                      </a:r>
                    </a:p>
                    <a:p>
                      <a:pPr algn="ctr"/>
                      <a:r>
                        <a:rPr lang="en-US" sz="1600" dirty="0">
                          <a:latin typeface="Lucida Sans" panose="020B0602030504020204" pitchFamily="34" charset="0"/>
                        </a:rPr>
                        <a:t>Paragraph 15</a:t>
                      </a:r>
                    </a:p>
                    <a:p>
                      <a:pPr algn="ctr"/>
                      <a:r>
                        <a:rPr lang="en-US" sz="1600" dirty="0">
                          <a:latin typeface="Lucida Sans" panose="020B0602030504020204" pitchFamily="34" charset="0"/>
                        </a:rPr>
                        <a:t>Paragraph</a:t>
                      </a:r>
                      <a:r>
                        <a:rPr lang="en-US" sz="1600" baseline="0" dirty="0">
                          <a:latin typeface="Lucida Sans" panose="020B0602030504020204" pitchFamily="34" charset="0"/>
                        </a:rPr>
                        <a:t> 21</a:t>
                      </a:r>
                    </a:p>
                    <a:p>
                      <a:pPr algn="ctr"/>
                      <a:r>
                        <a:rPr lang="en-US" sz="1600" baseline="0" dirty="0">
                          <a:latin typeface="Lucida Sans" panose="020B0602030504020204" pitchFamily="34" charset="0"/>
                        </a:rPr>
                        <a:t>Paragraph 23</a:t>
                      </a:r>
                    </a:p>
                    <a:p>
                      <a:pPr algn="ctr"/>
                      <a:r>
                        <a:rPr lang="en-US" sz="1600" baseline="0" dirty="0">
                          <a:latin typeface="Lucida Sans" panose="020B0602030504020204" pitchFamily="34" charset="0"/>
                        </a:rPr>
                        <a:t>Paragraph 28</a:t>
                      </a:r>
                    </a:p>
                    <a:p>
                      <a:pPr algn="ctr"/>
                      <a:r>
                        <a:rPr lang="en-US" sz="1600" baseline="0" dirty="0">
                          <a:latin typeface="Lucida Sans" panose="020B0602030504020204" pitchFamily="34" charset="0"/>
                        </a:rPr>
                        <a:t>Paragraph 30</a:t>
                      </a:r>
                    </a:p>
                    <a:p>
                      <a:pPr algn="ctr"/>
                      <a:r>
                        <a:rPr lang="en-US" sz="1600" baseline="0" dirty="0">
                          <a:latin typeface="Lucida Sans" panose="020B0602030504020204" pitchFamily="34" charset="0"/>
                        </a:rPr>
                        <a:t>Paragraph 33</a:t>
                      </a:r>
                      <a:endParaRPr lang="en-US" sz="1600" dirty="0">
                        <a:latin typeface="Lucida Sans" panose="020B0602030504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97555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CCSS.ELA-Literacy.RL.7.7</a:t>
            </a:r>
          </a:p>
        </p:txBody>
      </p:sp>
      <p:sp>
        <p:nvSpPr>
          <p:cNvPr id="3" name="Content Placeholder 2"/>
          <p:cNvSpPr>
            <a:spLocks noGrp="1"/>
          </p:cNvSpPr>
          <p:nvPr>
            <p:ph idx="1"/>
          </p:nvPr>
        </p:nvSpPr>
        <p:spPr/>
        <p:txBody>
          <a:bodyPr/>
          <a:lstStyle/>
          <a:p>
            <a:pPr marL="0" indent="0">
              <a:buNone/>
            </a:pPr>
            <a:r>
              <a:rPr lang="en-US" dirty="0">
                <a:solidFill>
                  <a:schemeClr val="accent2"/>
                </a:solidFill>
              </a:rPr>
              <a:t>Compare</a:t>
            </a:r>
            <a:r>
              <a:rPr lang="en-US" dirty="0"/>
              <a:t> and </a:t>
            </a:r>
            <a:r>
              <a:rPr lang="en-US" dirty="0">
                <a:solidFill>
                  <a:schemeClr val="accent2"/>
                </a:solidFill>
              </a:rPr>
              <a:t>contrast</a:t>
            </a:r>
            <a:r>
              <a:rPr lang="en-US" dirty="0"/>
              <a:t> a written story, drama, or poem to its audio, filmed, staged, or multimedia version, </a:t>
            </a:r>
            <a:r>
              <a:rPr lang="en-US" dirty="0">
                <a:solidFill>
                  <a:schemeClr val="accent2"/>
                </a:solidFill>
              </a:rPr>
              <a:t>analyzing</a:t>
            </a:r>
            <a:r>
              <a:rPr lang="en-US" dirty="0"/>
              <a:t> the effects of techniques unique to each medium (e.g., lighting, sound, color, or camera focus and angles in a film).</a:t>
            </a:r>
          </a:p>
        </p:txBody>
      </p:sp>
    </p:spTree>
    <p:extLst>
      <p:ext uri="{BB962C8B-B14F-4D97-AF65-F5344CB8AC3E}">
        <p14:creationId xmlns:p14="http://schemas.microsoft.com/office/powerpoint/2010/main" val="4203642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391887"/>
            <a:ext cx="8601075" cy="5734278"/>
          </a:xfrm>
        </p:spPr>
        <p:txBody>
          <a:bodyPr/>
          <a:lstStyle/>
          <a:p>
            <a:pPr marL="0" indent="0">
              <a:buNone/>
            </a:pPr>
            <a:r>
              <a:rPr lang="en-US" b="1" dirty="0"/>
              <a:t>How does the picture after paragraph 12 contribute to the meaning of “The Tomorrow Seeds?”</a:t>
            </a:r>
          </a:p>
          <a:p>
            <a:pPr marL="457200" indent="-457200">
              <a:buFont typeface="+mj-lt"/>
              <a:buAutoNum type="alphaUcPeriod"/>
            </a:pPr>
            <a:r>
              <a:rPr lang="en-US" dirty="0"/>
              <a:t>By showing the melons and the corn, it reveals the different plans Moki tried to grow on the cliff. </a:t>
            </a:r>
          </a:p>
          <a:p>
            <a:pPr marL="457200" indent="-457200">
              <a:buFont typeface="+mj-lt"/>
              <a:buAutoNum type="alphaUcPeriod"/>
            </a:pPr>
            <a:r>
              <a:rPr lang="en-US" dirty="0"/>
              <a:t>By showing Moki cutting the vines on the melons, it emphasizes the challenge of combing two cultures. </a:t>
            </a:r>
          </a:p>
          <a:p>
            <a:pPr marL="457200" indent="-457200">
              <a:buFont typeface="+mj-lt"/>
              <a:buAutoNum type="alphaUcPeriod"/>
            </a:pPr>
            <a:r>
              <a:rPr lang="en-US" dirty="0"/>
              <a:t>By showing Moki at work, it highlights the hard work that was necessary to make the corn and melons grow together. </a:t>
            </a:r>
          </a:p>
          <a:p>
            <a:pPr marL="457200" indent="-457200">
              <a:buFont typeface="+mj-lt"/>
              <a:buAutoNum type="alphaUcPeriod"/>
            </a:pPr>
            <a:r>
              <a:rPr lang="en-US" dirty="0"/>
              <a:t>By showing the colors of the plants, it demonstrates the beauty of creating something new from diverse groups. </a:t>
            </a:r>
          </a:p>
        </p:txBody>
      </p:sp>
      <p:sp>
        <p:nvSpPr>
          <p:cNvPr id="4" name="TextBox 3"/>
          <p:cNvSpPr txBox="1"/>
          <p:nvPr/>
        </p:nvSpPr>
        <p:spPr>
          <a:xfrm>
            <a:off x="-914400" y="6066075"/>
            <a:ext cx="10972799" cy="307777"/>
          </a:xfrm>
          <a:prstGeom prst="rect">
            <a:avLst/>
          </a:prstGeom>
          <a:noFill/>
        </p:spPr>
        <p:txBody>
          <a:bodyPr wrap="square" rtlCol="0">
            <a:spAutoFit/>
          </a:bodyPr>
          <a:lstStyle/>
          <a:p>
            <a:pPr algn="ctr"/>
            <a:r>
              <a:rPr lang="en-US" sz="1400" dirty="0"/>
              <a:t>Associated text: “The Tomorrow Seeds” by Diane L. Burns </a:t>
            </a:r>
          </a:p>
        </p:txBody>
      </p:sp>
    </p:spTree>
    <p:extLst>
      <p:ext uri="{BB962C8B-B14F-4D97-AF65-F5344CB8AC3E}">
        <p14:creationId xmlns:p14="http://schemas.microsoft.com/office/powerpoint/2010/main" val="1445833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63" y="171450"/>
            <a:ext cx="8815388" cy="5954715"/>
          </a:xfrm>
        </p:spPr>
        <p:txBody>
          <a:bodyPr>
            <a:normAutofit fontScale="85000" lnSpcReduction="20000"/>
          </a:bodyPr>
          <a:lstStyle/>
          <a:p>
            <a:pPr marL="0" indent="0">
              <a:buNone/>
            </a:pPr>
            <a:r>
              <a:rPr lang="en-US" b="1" dirty="0">
                <a:solidFill>
                  <a:schemeClr val="tx2"/>
                </a:solidFill>
              </a:rPr>
              <a:t>Reread stanzas 4 and 5 from the poem and listen again to the reading of the poem. </a:t>
            </a:r>
          </a:p>
          <a:p>
            <a:pPr marL="0" indent="0">
              <a:buNone/>
            </a:pPr>
            <a:endParaRPr lang="en-US" b="1" dirty="0">
              <a:solidFill>
                <a:schemeClr val="tx2"/>
              </a:solidFill>
            </a:endParaRPr>
          </a:p>
          <a:p>
            <a:pPr marL="0" indent="0">
              <a:buNone/>
            </a:pPr>
            <a:r>
              <a:rPr lang="en-US" b="1" dirty="0">
                <a:solidFill>
                  <a:schemeClr val="tx2"/>
                </a:solidFill>
              </a:rPr>
              <a:t>In the audio recording of “From the Wave,” how does the delivery of stanzas 4 and 5 contrast to the way the poet intends them to be read?</a:t>
            </a:r>
            <a:endParaRPr lang="en-US" dirty="0">
              <a:solidFill>
                <a:schemeClr val="tx2"/>
              </a:solidFill>
            </a:endParaRPr>
          </a:p>
          <a:p>
            <a:pPr marL="457200" indent="-457200">
              <a:buFont typeface="+mj-lt"/>
              <a:buAutoNum type="alphaUcPeriod"/>
            </a:pPr>
            <a:r>
              <a:rPr lang="en-US" dirty="0">
                <a:solidFill>
                  <a:schemeClr val="tx2"/>
                </a:solidFill>
              </a:rPr>
              <a:t>The speaker combines lines 16 and 17 by speaking quickly to emphasize the idea that the action takes place in a rushed manner, but the poet breaks the lines into stanzas to imply a pause while the surfers wait until the last moment to take action. </a:t>
            </a:r>
          </a:p>
          <a:p>
            <a:pPr marL="457200" indent="-457200">
              <a:buFont typeface="+mj-lt"/>
              <a:buAutoNum type="alphaUcPeriod"/>
            </a:pPr>
            <a:r>
              <a:rPr lang="en-US" dirty="0">
                <a:solidFill>
                  <a:schemeClr val="tx2"/>
                </a:solidFill>
              </a:rPr>
              <a:t>The speaker increases the volume of his voice for these two stanzas to show how the action is building, but the poet uses varying line lengths to show both a rise and fall in action. </a:t>
            </a:r>
          </a:p>
          <a:p>
            <a:pPr marL="457200" indent="-457200">
              <a:buFont typeface="+mj-lt"/>
              <a:buAutoNum type="alphaUcPeriod"/>
            </a:pPr>
            <a:r>
              <a:rPr lang="en-US" dirty="0">
                <a:solidFill>
                  <a:schemeClr val="tx2"/>
                </a:solidFill>
              </a:rPr>
              <a:t>The speaker takes long breaths as he reads the two stanzas to show the anxiety the surfers feel as they wait for the waive, but the poet includes lines 19 and 20 to show that the surfers feel confident about their actions. </a:t>
            </a:r>
          </a:p>
          <a:p>
            <a:pPr marL="457200" indent="-457200">
              <a:buFont typeface="+mj-lt"/>
              <a:buAutoNum type="alphaUcPeriod"/>
            </a:pPr>
            <a:r>
              <a:rPr lang="en-US" dirty="0">
                <a:solidFill>
                  <a:schemeClr val="tx2"/>
                </a:solidFill>
              </a:rPr>
              <a:t>The speaker delivers the stanzas without emotion to show that the surfers have become one with the wave, but the poet includes the word “triumph” twice to show that successfully riding the wave is an educational experience. </a:t>
            </a:r>
          </a:p>
        </p:txBody>
      </p:sp>
      <p:sp>
        <p:nvSpPr>
          <p:cNvPr id="4" name="TextBox 3"/>
          <p:cNvSpPr txBox="1"/>
          <p:nvPr/>
        </p:nvSpPr>
        <p:spPr>
          <a:xfrm>
            <a:off x="0" y="5864555"/>
            <a:ext cx="9144000" cy="523220"/>
          </a:xfrm>
          <a:prstGeom prst="rect">
            <a:avLst/>
          </a:prstGeom>
          <a:noFill/>
        </p:spPr>
        <p:txBody>
          <a:bodyPr wrap="square" rtlCol="0">
            <a:spAutoFit/>
          </a:bodyPr>
          <a:lstStyle/>
          <a:p>
            <a:pPr algn="ctr"/>
            <a:r>
              <a:rPr lang="en-US" sz="1400" dirty="0"/>
              <a:t>Associated text: “From the Wave” by Thom Gunn  </a:t>
            </a:r>
            <a:br>
              <a:rPr lang="en-US" sz="1400" dirty="0"/>
            </a:br>
            <a:r>
              <a:rPr lang="en-US" sz="1400" dirty="0"/>
              <a:t>Associated audio: </a:t>
            </a:r>
            <a:r>
              <a:rPr lang="en-US" sz="1400" dirty="0">
                <a:hlinkClick r:id="rId3"/>
              </a:rPr>
              <a:t>http://writersalmanac.publicradio.org/</a:t>
            </a:r>
            <a:r>
              <a:rPr lang="en-US" sz="1400" dirty="0"/>
              <a:t> “From the Wave” by Thom Gunn</a:t>
            </a:r>
          </a:p>
        </p:txBody>
      </p:sp>
    </p:spTree>
    <p:extLst>
      <p:ext uri="{BB962C8B-B14F-4D97-AF65-F5344CB8AC3E}">
        <p14:creationId xmlns:p14="http://schemas.microsoft.com/office/powerpoint/2010/main" val="3056825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CCSS.ELA-Literacy.RL.7.8</a:t>
            </a:r>
          </a:p>
        </p:txBody>
      </p:sp>
      <p:sp>
        <p:nvSpPr>
          <p:cNvPr id="3" name="Content Placeholder 2"/>
          <p:cNvSpPr>
            <a:spLocks noGrp="1"/>
          </p:cNvSpPr>
          <p:nvPr>
            <p:ph idx="1"/>
          </p:nvPr>
        </p:nvSpPr>
        <p:spPr/>
        <p:txBody>
          <a:bodyPr anchor="ctr"/>
          <a:lstStyle/>
          <a:p>
            <a:pPr marL="0" indent="0" algn="ctr">
              <a:buNone/>
            </a:pPr>
            <a:r>
              <a:rPr lang="en-US" dirty="0"/>
              <a:t>Standard 8 does not apply to literature</a:t>
            </a:r>
          </a:p>
          <a:p>
            <a:endParaRPr lang="en-US" dirty="0"/>
          </a:p>
        </p:txBody>
      </p:sp>
    </p:spTree>
    <p:extLst>
      <p:ext uri="{BB962C8B-B14F-4D97-AF65-F5344CB8AC3E}">
        <p14:creationId xmlns:p14="http://schemas.microsoft.com/office/powerpoint/2010/main" val="1279943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CCSS.ELA-Literacy.RL.7.9</a:t>
            </a:r>
          </a:p>
        </p:txBody>
      </p:sp>
      <p:sp>
        <p:nvSpPr>
          <p:cNvPr id="3" name="Content Placeholder 2"/>
          <p:cNvSpPr>
            <a:spLocks noGrp="1"/>
          </p:cNvSpPr>
          <p:nvPr>
            <p:ph idx="1"/>
          </p:nvPr>
        </p:nvSpPr>
        <p:spPr/>
        <p:txBody>
          <a:bodyPr/>
          <a:lstStyle/>
          <a:p>
            <a:pPr marL="0" indent="0">
              <a:buNone/>
            </a:pPr>
            <a:r>
              <a:rPr lang="en-US" dirty="0">
                <a:solidFill>
                  <a:schemeClr val="accent2"/>
                </a:solidFill>
              </a:rPr>
              <a:t>Compare</a:t>
            </a:r>
            <a:r>
              <a:rPr lang="en-US" dirty="0"/>
              <a:t> and </a:t>
            </a:r>
            <a:r>
              <a:rPr lang="en-US" dirty="0">
                <a:solidFill>
                  <a:schemeClr val="accent2"/>
                </a:solidFill>
              </a:rPr>
              <a:t>contrast</a:t>
            </a:r>
            <a:r>
              <a:rPr lang="en-US" dirty="0"/>
              <a:t> a fictional portrayal of a time, place, or character and a historical account of the same period as a means of understanding how authors of fiction use or alter history.</a:t>
            </a:r>
          </a:p>
        </p:txBody>
      </p:sp>
    </p:spTree>
    <p:extLst>
      <p:ext uri="{BB962C8B-B14F-4D97-AF65-F5344CB8AC3E}">
        <p14:creationId xmlns:p14="http://schemas.microsoft.com/office/powerpoint/2010/main" val="611352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391887"/>
            <a:ext cx="8529638" cy="5734278"/>
          </a:xfrm>
        </p:spPr>
        <p:txBody>
          <a:bodyPr>
            <a:normAutofit/>
          </a:bodyPr>
          <a:lstStyle/>
          <a:p>
            <a:pPr marL="0" indent="0">
              <a:buNone/>
            </a:pPr>
            <a:r>
              <a:rPr lang="en-US" b="1" dirty="0"/>
              <a:t>Which historical fact is represented in “The Tomorrow Seeds?”</a:t>
            </a:r>
          </a:p>
          <a:p>
            <a:pPr marL="457200" indent="-457200">
              <a:buFont typeface="+mj-lt"/>
              <a:buAutoNum type="alphaUcPeriod"/>
            </a:pPr>
            <a:r>
              <a:rPr lang="en-US" dirty="0"/>
              <a:t>The challenges related to planting corn and melons</a:t>
            </a:r>
          </a:p>
          <a:p>
            <a:pPr marL="457200" indent="-457200">
              <a:buFont typeface="+mj-lt"/>
              <a:buAutoNum type="alphaUcPeriod"/>
            </a:pPr>
            <a:r>
              <a:rPr lang="en-US" dirty="0"/>
              <a:t>The difficult relationship between the missionaries and Native Americans</a:t>
            </a:r>
          </a:p>
          <a:p>
            <a:pPr marL="457200" indent="-457200">
              <a:buFont typeface="+mj-lt"/>
              <a:buAutoNum type="alphaUcPeriod"/>
            </a:pPr>
            <a:r>
              <a:rPr lang="en-US" dirty="0"/>
              <a:t>The visions that each Hopi boy had when he came of age </a:t>
            </a:r>
          </a:p>
          <a:p>
            <a:pPr marL="457200" indent="-457200">
              <a:buFont typeface="+mj-lt"/>
              <a:buAutoNum type="alphaUcPeriod"/>
            </a:pPr>
            <a:r>
              <a:rPr lang="en-US" dirty="0"/>
              <a:t>The terrible weather that often destroyed the Hopi people’s crops </a:t>
            </a:r>
          </a:p>
          <a:p>
            <a:pPr marL="457200" indent="-457200">
              <a:buFont typeface="+mj-lt"/>
              <a:buAutoNum type="alphaUcPeriod"/>
            </a:pPr>
            <a:endParaRPr lang="en-US" dirty="0"/>
          </a:p>
        </p:txBody>
      </p:sp>
      <p:sp>
        <p:nvSpPr>
          <p:cNvPr id="4" name="TextBox 3"/>
          <p:cNvSpPr txBox="1"/>
          <p:nvPr/>
        </p:nvSpPr>
        <p:spPr>
          <a:xfrm>
            <a:off x="-914400" y="6066075"/>
            <a:ext cx="10972799" cy="307777"/>
          </a:xfrm>
          <a:prstGeom prst="rect">
            <a:avLst/>
          </a:prstGeom>
          <a:noFill/>
        </p:spPr>
        <p:txBody>
          <a:bodyPr wrap="square" rtlCol="0">
            <a:spAutoFit/>
          </a:bodyPr>
          <a:lstStyle/>
          <a:p>
            <a:pPr algn="ctr"/>
            <a:r>
              <a:rPr lang="en-US" sz="1400" dirty="0"/>
              <a:t>Associated text: “The Tomorrow Seeds” by Diane L. Burns </a:t>
            </a:r>
          </a:p>
        </p:txBody>
      </p:sp>
    </p:spTree>
    <p:extLst>
      <p:ext uri="{BB962C8B-B14F-4D97-AF65-F5344CB8AC3E}">
        <p14:creationId xmlns:p14="http://schemas.microsoft.com/office/powerpoint/2010/main" val="2335124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23593E"/>
                </a:solidFill>
              </a:rPr>
              <a:t>Reading Standards for Literature</a:t>
            </a:r>
          </a:p>
        </p:txBody>
      </p:sp>
    </p:spTree>
    <p:extLst>
      <p:ext uri="{BB962C8B-B14F-4D97-AF65-F5344CB8AC3E}">
        <p14:creationId xmlns:p14="http://schemas.microsoft.com/office/powerpoint/2010/main" val="1005409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Bottom Line for </a:t>
            </a:r>
            <a:br>
              <a:rPr lang="en-US" dirty="0"/>
            </a:br>
            <a:r>
              <a:rPr lang="en-US" dirty="0"/>
              <a:t>Reading for Literature Standards</a:t>
            </a:r>
          </a:p>
        </p:txBody>
      </p:sp>
      <p:sp>
        <p:nvSpPr>
          <p:cNvPr id="3" name="Content Placeholder 2"/>
          <p:cNvSpPr>
            <a:spLocks noGrp="1"/>
          </p:cNvSpPr>
          <p:nvPr>
            <p:ph idx="1"/>
          </p:nvPr>
        </p:nvSpPr>
        <p:spPr/>
        <p:txBody>
          <a:bodyPr>
            <a:normAutofit fontScale="92500"/>
          </a:bodyPr>
          <a:lstStyle/>
          <a:p>
            <a:pPr marL="0" indent="0">
              <a:buNone/>
            </a:pPr>
            <a:r>
              <a:rPr lang="en-US" i="1" dirty="0"/>
              <a:t>Questions are </a:t>
            </a:r>
          </a:p>
          <a:p>
            <a:pPr lvl="1"/>
            <a:r>
              <a:rPr lang="en-US" sz="2400" dirty="0"/>
              <a:t>based on texts that are </a:t>
            </a:r>
            <a:r>
              <a:rPr lang="en-US" sz="2400" dirty="0">
                <a:solidFill>
                  <a:schemeClr val="tx1"/>
                </a:solidFill>
              </a:rPr>
              <a:t>of </a:t>
            </a:r>
            <a:r>
              <a:rPr lang="en-US" sz="2400" b="1" dirty="0">
                <a:solidFill>
                  <a:schemeClr val="accent2"/>
                </a:solidFill>
              </a:rPr>
              <a:t>appropriate</a:t>
            </a:r>
            <a:r>
              <a:rPr lang="en-US" sz="2400" dirty="0">
                <a:solidFill>
                  <a:schemeClr val="accent2"/>
                </a:solidFill>
              </a:rPr>
              <a:t> </a:t>
            </a:r>
            <a:r>
              <a:rPr lang="en-US" sz="2400" b="1" dirty="0">
                <a:solidFill>
                  <a:schemeClr val="accent2"/>
                </a:solidFill>
              </a:rPr>
              <a:t>complexity</a:t>
            </a:r>
            <a:r>
              <a:rPr lang="en-US" sz="2400" dirty="0">
                <a:solidFill>
                  <a:schemeClr val="tx1"/>
                </a:solidFill>
              </a:rPr>
              <a:t>. They are worthy of students’ attention. (Standard 10)</a:t>
            </a:r>
          </a:p>
          <a:p>
            <a:pPr marL="0" indent="0">
              <a:buNone/>
            </a:pPr>
            <a:endParaRPr lang="en-US" dirty="0">
              <a:solidFill>
                <a:schemeClr val="tx1"/>
              </a:solidFill>
            </a:endParaRPr>
          </a:p>
          <a:p>
            <a:pPr marL="0" indent="0">
              <a:buNone/>
            </a:pPr>
            <a:r>
              <a:rPr lang="en-US" i="1" dirty="0">
                <a:solidFill>
                  <a:schemeClr val="tx1"/>
                </a:solidFill>
              </a:rPr>
              <a:t>Questions require</a:t>
            </a:r>
          </a:p>
          <a:p>
            <a:pPr lvl="1"/>
            <a:r>
              <a:rPr lang="en-US" sz="2400" dirty="0">
                <a:solidFill>
                  <a:schemeClr val="tx1"/>
                </a:solidFill>
              </a:rPr>
              <a:t>students to </a:t>
            </a:r>
            <a:r>
              <a:rPr lang="en-US" sz="2400" b="1" dirty="0">
                <a:solidFill>
                  <a:schemeClr val="accent2"/>
                </a:solidFill>
              </a:rPr>
              <a:t>read</a:t>
            </a:r>
            <a:r>
              <a:rPr lang="en-US" sz="2400" dirty="0">
                <a:solidFill>
                  <a:schemeClr val="accent2"/>
                </a:solidFill>
              </a:rPr>
              <a:t> </a:t>
            </a:r>
            <a:r>
              <a:rPr lang="en-US" sz="2400" b="1" dirty="0">
                <a:solidFill>
                  <a:schemeClr val="accent2"/>
                </a:solidFill>
              </a:rPr>
              <a:t>closely</a:t>
            </a:r>
            <a:r>
              <a:rPr lang="en-US" sz="2400" dirty="0">
                <a:solidFill>
                  <a:schemeClr val="accent2"/>
                </a:solidFill>
              </a:rPr>
              <a:t> </a:t>
            </a:r>
            <a:r>
              <a:rPr lang="en-US" sz="2400" dirty="0">
                <a:solidFill>
                  <a:schemeClr val="tx1"/>
                </a:solidFill>
              </a:rPr>
              <a:t>and </a:t>
            </a:r>
            <a:r>
              <a:rPr lang="en-US" sz="2400" b="1" dirty="0">
                <a:solidFill>
                  <a:schemeClr val="accent2"/>
                </a:solidFill>
              </a:rPr>
              <a:t>think deeply </a:t>
            </a:r>
            <a:r>
              <a:rPr lang="en-US" sz="2400" dirty="0">
                <a:solidFill>
                  <a:schemeClr val="tx1"/>
                </a:solidFill>
              </a:rPr>
              <a:t>about </a:t>
            </a:r>
            <a:r>
              <a:rPr lang="en-US" sz="2400" b="1" dirty="0">
                <a:solidFill>
                  <a:schemeClr val="accent2"/>
                </a:solidFill>
              </a:rPr>
              <a:t>key</a:t>
            </a:r>
            <a:r>
              <a:rPr lang="en-US" sz="2400" dirty="0">
                <a:solidFill>
                  <a:schemeClr val="accent2"/>
                </a:solidFill>
              </a:rPr>
              <a:t> </a:t>
            </a:r>
            <a:r>
              <a:rPr lang="en-US" sz="2400" b="1" dirty="0">
                <a:solidFill>
                  <a:schemeClr val="accent2"/>
                </a:solidFill>
              </a:rPr>
              <a:t>ideas</a:t>
            </a:r>
            <a:r>
              <a:rPr lang="en-US" sz="2400" dirty="0">
                <a:solidFill>
                  <a:schemeClr val="accent2"/>
                </a:solidFill>
              </a:rPr>
              <a:t> </a:t>
            </a:r>
            <a:r>
              <a:rPr lang="en-US" sz="2400" dirty="0">
                <a:solidFill>
                  <a:schemeClr val="tx1"/>
                </a:solidFill>
              </a:rPr>
              <a:t>and </a:t>
            </a:r>
            <a:r>
              <a:rPr lang="en-US" sz="2400" b="1" dirty="0">
                <a:solidFill>
                  <a:schemeClr val="accent2"/>
                </a:solidFill>
              </a:rPr>
              <a:t>specifics</a:t>
            </a:r>
            <a:r>
              <a:rPr lang="en-US" sz="2400" dirty="0">
                <a:solidFill>
                  <a:schemeClr val="tx1"/>
                </a:solidFill>
              </a:rPr>
              <a:t> of the texts. They are questions worth answering.</a:t>
            </a:r>
          </a:p>
          <a:p>
            <a:pPr lvl="1"/>
            <a:r>
              <a:rPr lang="en-US" sz="2400" dirty="0">
                <a:solidFill>
                  <a:schemeClr val="tx1"/>
                </a:solidFill>
              </a:rPr>
              <a:t>students to use </a:t>
            </a:r>
            <a:r>
              <a:rPr lang="en-US" sz="2400" b="1" dirty="0">
                <a:solidFill>
                  <a:schemeClr val="accent2"/>
                </a:solidFill>
              </a:rPr>
              <a:t>textual evidence </a:t>
            </a:r>
            <a:r>
              <a:rPr lang="en-US" sz="2400" dirty="0">
                <a:solidFill>
                  <a:schemeClr val="tx1"/>
                </a:solidFill>
              </a:rPr>
              <a:t>to help th</a:t>
            </a:r>
            <a:r>
              <a:rPr lang="en-US" sz="2400" dirty="0"/>
              <a:t>em formulate their responses. They help prepare students for the demands of careers and college. (Standard 1)</a:t>
            </a:r>
          </a:p>
          <a:p>
            <a:endParaRPr lang="en-US" dirty="0"/>
          </a:p>
        </p:txBody>
      </p:sp>
    </p:spTree>
    <p:extLst>
      <p:ext uri="{BB962C8B-B14F-4D97-AF65-F5344CB8AC3E}">
        <p14:creationId xmlns:p14="http://schemas.microsoft.com/office/powerpoint/2010/main" val="257328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3" y="326572"/>
            <a:ext cx="8715376" cy="5799593"/>
          </a:xfrm>
        </p:spPr>
        <p:txBody>
          <a:bodyPr>
            <a:normAutofit fontScale="92500" lnSpcReduction="10000"/>
          </a:bodyPr>
          <a:lstStyle/>
          <a:p>
            <a:pPr marL="0" indent="0">
              <a:buNone/>
            </a:pPr>
            <a:r>
              <a:rPr lang="en-US" b="1" dirty="0"/>
              <a:t>Reread paragraph 1, below, from “Author’s Note.” </a:t>
            </a:r>
            <a:endParaRPr lang="en-US" dirty="0"/>
          </a:p>
          <a:p>
            <a:pPr marL="0" indent="0">
              <a:buNone/>
            </a:pPr>
            <a:r>
              <a:rPr lang="en-US" dirty="0"/>
              <a:t>When Spanish explorers first reached the desert Southwest in 1539, they were welcomed peacefully by the pueblo Indians calling themselves Hopituh Shi-nu-mu, which means “the peaceable people” or just “the People.” But by 1675, the time of this story, the People, known as Hopi to outsiders, has come to resent the intrusion of the Spanish settlers and governor, and even more strongly, of the missionaries, or Black Robes, who tried to impose a new religion and language. The Spanish were often brutal, but they had also introduced new plants for cultivation, such as watermelon, called </a:t>
            </a:r>
            <a:r>
              <a:rPr lang="en-US" i="1" dirty="0"/>
              <a:t>kawayvatnga </a:t>
            </a:r>
            <a:r>
              <a:rPr lang="en-US" dirty="0"/>
              <a:t>in Hopi. Eventually, the People outlawed even the black robes garden seeds in the effort to reject the new ways. </a:t>
            </a:r>
          </a:p>
          <a:p>
            <a:pPr marL="0" indent="0">
              <a:buNone/>
            </a:pPr>
            <a:r>
              <a:rPr lang="en-US" b="1" dirty="0"/>
              <a:t>Above, circle </a:t>
            </a:r>
            <a:r>
              <a:rPr lang="en-US" b="1" u="sng" dirty="0"/>
              <a:t>two </a:t>
            </a:r>
            <a:r>
              <a:rPr lang="en-US" b="1" dirty="0"/>
              <a:t>details that help readers better understand why the author had the characters in “The Tomorrow Seeds” dislike the Spanish. </a:t>
            </a:r>
            <a:endParaRPr lang="en-US" dirty="0"/>
          </a:p>
          <a:p>
            <a:pPr marL="0" indent="0">
              <a:buNone/>
            </a:pPr>
            <a:endParaRPr lang="en-US" dirty="0"/>
          </a:p>
        </p:txBody>
      </p:sp>
      <p:sp>
        <p:nvSpPr>
          <p:cNvPr id="4" name="TextBox 3"/>
          <p:cNvSpPr txBox="1"/>
          <p:nvPr/>
        </p:nvSpPr>
        <p:spPr>
          <a:xfrm>
            <a:off x="-914400" y="6066075"/>
            <a:ext cx="10972799" cy="307777"/>
          </a:xfrm>
          <a:prstGeom prst="rect">
            <a:avLst/>
          </a:prstGeom>
          <a:noFill/>
        </p:spPr>
        <p:txBody>
          <a:bodyPr wrap="square" rtlCol="0">
            <a:spAutoFit/>
          </a:bodyPr>
          <a:lstStyle/>
          <a:p>
            <a:pPr algn="ctr"/>
            <a:r>
              <a:rPr lang="en-US" sz="1400" dirty="0"/>
              <a:t>Associated text: “Author’s Note” and “The Tomorrow Seeds” by Diane L. Burns </a:t>
            </a:r>
          </a:p>
        </p:txBody>
      </p:sp>
    </p:spTree>
    <p:extLst>
      <p:ext uri="{BB962C8B-B14F-4D97-AF65-F5344CB8AC3E}">
        <p14:creationId xmlns:p14="http://schemas.microsoft.com/office/powerpoint/2010/main" val="1483863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23593E"/>
                </a:solidFill>
              </a:rPr>
              <a:t>Reading Standards for Informational Text</a:t>
            </a:r>
          </a:p>
        </p:txBody>
      </p:sp>
    </p:spTree>
    <p:extLst>
      <p:ext uri="{BB962C8B-B14F-4D97-AF65-F5344CB8AC3E}">
        <p14:creationId xmlns:p14="http://schemas.microsoft.com/office/powerpoint/2010/main" val="566489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Links to Associated Informational Texts</a:t>
            </a:r>
          </a:p>
        </p:txBody>
      </p:sp>
      <p:sp>
        <p:nvSpPr>
          <p:cNvPr id="3" name="Content Placeholder 2"/>
          <p:cNvSpPr>
            <a:spLocks noGrp="1"/>
          </p:cNvSpPr>
          <p:nvPr>
            <p:ph idx="1"/>
          </p:nvPr>
        </p:nvSpPr>
        <p:spPr/>
        <p:txBody>
          <a:bodyPr/>
          <a:lstStyle/>
          <a:p>
            <a:pPr marL="0" indent="0">
              <a:buNone/>
            </a:pPr>
            <a:r>
              <a:rPr lang="en-US" dirty="0"/>
              <a:t>The informational sample items are written to the texts linked below. To better understand the points made in each item, you should familiarize yourself with each text.</a:t>
            </a:r>
          </a:p>
          <a:p>
            <a:r>
              <a:rPr lang="en-US" i="1" dirty="0">
                <a:hlinkClick r:id="rId3"/>
              </a:rPr>
              <a:t>Nature by Design</a:t>
            </a:r>
            <a:r>
              <a:rPr lang="en-US" dirty="0">
                <a:hlinkClick r:id="rId3"/>
              </a:rPr>
              <a:t> by Bruce Brooks</a:t>
            </a:r>
            <a:endParaRPr lang="en-US" dirty="0"/>
          </a:p>
          <a:p>
            <a:r>
              <a:rPr lang="en-US" dirty="0">
                <a:hlinkClick r:id="rId4"/>
              </a:rPr>
              <a:t>“High School Will Keep Starting Too Early. Here’s Why.” By Dan Weissmann </a:t>
            </a:r>
            <a:r>
              <a:rPr lang="en-US" dirty="0"/>
              <a:t>and </a:t>
            </a:r>
            <a:r>
              <a:rPr lang="en-US" dirty="0">
                <a:hlinkClick r:id="rId5"/>
              </a:rPr>
              <a:t>“High Schools Starting Later to Help Sleepy Teens” by Michelle Trudeau</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544035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Diving into the Specific Grade-Level Standards</a:t>
            </a:r>
          </a:p>
        </p:txBody>
      </p:sp>
      <p:sp>
        <p:nvSpPr>
          <p:cNvPr id="3" name="Content Placeholder 2"/>
          <p:cNvSpPr>
            <a:spLocks noGrp="1"/>
          </p:cNvSpPr>
          <p:nvPr>
            <p:ph idx="1"/>
          </p:nvPr>
        </p:nvSpPr>
        <p:spPr/>
        <p:txBody>
          <a:bodyPr/>
          <a:lstStyle/>
          <a:p>
            <a:pPr marL="0" indent="0">
              <a:buNone/>
            </a:pPr>
            <a:r>
              <a:rPr lang="en-US" dirty="0"/>
              <a:t>Remember that Standards 1 and 10 are bookends requiring:</a:t>
            </a:r>
          </a:p>
          <a:p>
            <a:r>
              <a:rPr lang="en-US" dirty="0">
                <a:solidFill>
                  <a:schemeClr val="tx1"/>
                </a:solidFill>
              </a:rPr>
              <a:t>all </a:t>
            </a:r>
            <a:r>
              <a:rPr lang="en-US" b="1" dirty="0">
                <a:solidFill>
                  <a:schemeClr val="accent2"/>
                </a:solidFill>
              </a:rPr>
              <a:t>passages</a:t>
            </a:r>
            <a:r>
              <a:rPr lang="en-US" dirty="0">
                <a:solidFill>
                  <a:schemeClr val="accent2"/>
                </a:solidFill>
              </a:rPr>
              <a:t> </a:t>
            </a:r>
            <a:r>
              <a:rPr lang="en-US" dirty="0">
                <a:solidFill>
                  <a:schemeClr val="tx1"/>
                </a:solidFill>
              </a:rPr>
              <a:t>to be appropriately complex </a:t>
            </a:r>
          </a:p>
          <a:p>
            <a:r>
              <a:rPr lang="en-US" dirty="0">
                <a:solidFill>
                  <a:schemeClr val="tx1"/>
                </a:solidFill>
              </a:rPr>
              <a:t>all </a:t>
            </a:r>
            <a:r>
              <a:rPr lang="en-US" b="1" dirty="0">
                <a:solidFill>
                  <a:schemeClr val="accent2"/>
                </a:solidFill>
              </a:rPr>
              <a:t>items</a:t>
            </a:r>
            <a:r>
              <a:rPr lang="en-US" dirty="0">
                <a:solidFill>
                  <a:schemeClr val="accent2"/>
                </a:solidFill>
              </a:rPr>
              <a:t> </a:t>
            </a:r>
            <a:r>
              <a:rPr lang="en-US" dirty="0">
                <a:solidFill>
                  <a:schemeClr val="tx1"/>
                </a:solidFill>
              </a:rPr>
              <a:t>to </a:t>
            </a:r>
            <a:r>
              <a:rPr lang="en-US" dirty="0"/>
              <a:t>be answered using textual evidence</a:t>
            </a:r>
          </a:p>
          <a:p>
            <a:endParaRPr lang="en-US" dirty="0"/>
          </a:p>
          <a:p>
            <a:endParaRPr lang="en-US" dirty="0"/>
          </a:p>
          <a:p>
            <a:pPr marL="0" indent="0">
              <a:buNone/>
            </a:pPr>
            <a:r>
              <a:rPr lang="en-US" b="1" dirty="0"/>
              <a:t>Items should </a:t>
            </a:r>
            <a:r>
              <a:rPr lang="en-US" b="1" i="1" dirty="0">
                <a:solidFill>
                  <a:schemeClr val="tx1"/>
                </a:solidFill>
              </a:rPr>
              <a:t>never</a:t>
            </a:r>
            <a:r>
              <a:rPr lang="en-US" b="1" dirty="0">
                <a:solidFill>
                  <a:schemeClr val="tx1"/>
                </a:solidFill>
              </a:rPr>
              <a:t> </a:t>
            </a:r>
            <a:r>
              <a:rPr lang="en-US" b="1" dirty="0"/>
              <a:t>be aligned to Standard 1 only. Instead, items should be aligned to Standard 1 </a:t>
            </a:r>
            <a:r>
              <a:rPr lang="en-US" b="1" i="1" dirty="0">
                <a:solidFill>
                  <a:schemeClr val="tx1"/>
                </a:solidFill>
              </a:rPr>
              <a:t>and</a:t>
            </a:r>
            <a:r>
              <a:rPr lang="en-US" b="1" dirty="0">
                <a:solidFill>
                  <a:schemeClr val="tx1"/>
                </a:solidFill>
              </a:rPr>
              <a:t> </a:t>
            </a:r>
            <a:r>
              <a:rPr lang="en-US" b="1" dirty="0"/>
              <a:t>at least one other standard.</a:t>
            </a:r>
          </a:p>
        </p:txBody>
      </p:sp>
    </p:spTree>
    <p:extLst>
      <p:ext uri="{BB962C8B-B14F-4D97-AF65-F5344CB8AC3E}">
        <p14:creationId xmlns:p14="http://schemas.microsoft.com/office/powerpoint/2010/main" val="2932541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CCSS.ELA-Literacy.RI.7.2</a:t>
            </a:r>
          </a:p>
        </p:txBody>
      </p:sp>
      <p:sp>
        <p:nvSpPr>
          <p:cNvPr id="3" name="Content Placeholder 2"/>
          <p:cNvSpPr>
            <a:spLocks noGrp="1"/>
          </p:cNvSpPr>
          <p:nvPr>
            <p:ph idx="1"/>
          </p:nvPr>
        </p:nvSpPr>
        <p:spPr/>
        <p:txBody>
          <a:bodyPr/>
          <a:lstStyle/>
          <a:p>
            <a:pPr marL="0" indent="0">
              <a:buNone/>
            </a:pPr>
            <a:r>
              <a:rPr lang="en-US" dirty="0">
                <a:solidFill>
                  <a:schemeClr val="accent2"/>
                </a:solidFill>
              </a:rPr>
              <a:t>Determine</a:t>
            </a:r>
            <a:r>
              <a:rPr lang="en-US" dirty="0"/>
              <a:t> two or more central ideas in a text and </a:t>
            </a:r>
            <a:r>
              <a:rPr lang="en-US" dirty="0">
                <a:solidFill>
                  <a:schemeClr val="accent2"/>
                </a:solidFill>
              </a:rPr>
              <a:t>analyze </a:t>
            </a:r>
            <a:r>
              <a:rPr lang="en-US" dirty="0"/>
              <a:t>their development over the course of the text; </a:t>
            </a:r>
            <a:r>
              <a:rPr lang="en-US" dirty="0">
                <a:solidFill>
                  <a:schemeClr val="accent2"/>
                </a:solidFill>
              </a:rPr>
              <a:t>provide</a:t>
            </a:r>
            <a:r>
              <a:rPr lang="en-US" dirty="0"/>
              <a:t> an objective summary of the text.</a:t>
            </a:r>
          </a:p>
        </p:txBody>
      </p:sp>
    </p:spTree>
    <p:extLst>
      <p:ext uri="{BB962C8B-B14F-4D97-AF65-F5344CB8AC3E}">
        <p14:creationId xmlns:p14="http://schemas.microsoft.com/office/powerpoint/2010/main" val="2280777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613" y="391887"/>
            <a:ext cx="8486776" cy="5734278"/>
          </a:xfrm>
        </p:spPr>
        <p:txBody>
          <a:bodyPr/>
          <a:lstStyle/>
          <a:p>
            <a:pPr marL="0" indent="0">
              <a:buNone/>
            </a:pPr>
            <a:r>
              <a:rPr lang="en-US" b="1" dirty="0"/>
              <a:t>Which statement expresses </a:t>
            </a:r>
            <a:r>
              <a:rPr lang="en-US" b="1" u="sng" dirty="0"/>
              <a:t>two</a:t>
            </a:r>
            <a:r>
              <a:rPr lang="en-US" b="1" dirty="0"/>
              <a:t> central ideas of the excerpt from </a:t>
            </a:r>
            <a:r>
              <a:rPr lang="en-US" b="1" i="1" dirty="0"/>
              <a:t>Nature by Design</a:t>
            </a:r>
            <a:r>
              <a:rPr lang="en-US" b="1" dirty="0"/>
              <a:t>?</a:t>
            </a:r>
          </a:p>
          <a:p>
            <a:pPr marL="457200" indent="-457200">
              <a:buFont typeface="+mj-lt"/>
              <a:buAutoNum type="alphaUcPeriod"/>
            </a:pPr>
            <a:r>
              <a:rPr lang="en-US" dirty="0"/>
              <a:t>A young boy explores a neighbors farm, and he sees a wasp house.</a:t>
            </a:r>
          </a:p>
          <a:p>
            <a:pPr marL="457200" indent="-457200">
              <a:buFont typeface="+mj-lt"/>
              <a:buAutoNum type="alphaUcPeriod"/>
            </a:pPr>
            <a:r>
              <a:rPr lang="en-US" dirty="0"/>
              <a:t>A young boy is feeling bored, and he tries to imagine what the inside of a wasp house looks like.</a:t>
            </a:r>
          </a:p>
          <a:p>
            <a:pPr marL="457200" indent="-457200">
              <a:buFont typeface="+mj-lt"/>
              <a:buAutoNum type="alphaUcPeriod"/>
            </a:pPr>
            <a:r>
              <a:rPr lang="en-US" dirty="0"/>
              <a:t>A young boy looks at a wasp house, and he begins to understand how wasps are like birds.</a:t>
            </a:r>
          </a:p>
          <a:p>
            <a:pPr marL="457200" indent="-457200">
              <a:buFont typeface="+mj-lt"/>
              <a:buAutoNum type="alphaUcPeriod"/>
            </a:pPr>
            <a:r>
              <a:rPr lang="en-US" dirty="0"/>
              <a:t>A young boy is fascinated by a wasp house, and he theorizes about its origin and purpose. </a:t>
            </a:r>
          </a:p>
          <a:p>
            <a:pPr marL="457200" indent="-457200">
              <a:buFont typeface="+mj-lt"/>
              <a:buAutoNum type="alphaUcPeriod"/>
            </a:pPr>
            <a:r>
              <a:rPr lang="en-US" dirty="0"/>
              <a:t>A young boy cannot find a wasp house, and he decides that someone has put it away. </a:t>
            </a:r>
          </a:p>
        </p:txBody>
      </p:sp>
      <p:sp>
        <p:nvSpPr>
          <p:cNvPr id="4" name="TextBox 3"/>
          <p:cNvSpPr txBox="1"/>
          <p:nvPr/>
        </p:nvSpPr>
        <p:spPr>
          <a:xfrm>
            <a:off x="1" y="5972175"/>
            <a:ext cx="9144000" cy="307777"/>
          </a:xfrm>
          <a:prstGeom prst="rect">
            <a:avLst/>
          </a:prstGeom>
          <a:noFill/>
        </p:spPr>
        <p:txBody>
          <a:bodyPr wrap="square" rtlCol="0">
            <a:spAutoFit/>
          </a:bodyPr>
          <a:lstStyle/>
          <a:p>
            <a:pPr algn="ctr"/>
            <a:r>
              <a:rPr lang="en-US" sz="1400" dirty="0"/>
              <a:t>Associated text: </a:t>
            </a:r>
            <a:r>
              <a:rPr lang="en-US" sz="1400" i="1" dirty="0"/>
              <a:t>Nature by Design </a:t>
            </a:r>
            <a:r>
              <a:rPr lang="en-US" sz="1400" dirty="0"/>
              <a:t>by Bruce Brooks</a:t>
            </a:r>
          </a:p>
        </p:txBody>
      </p:sp>
    </p:spTree>
    <p:extLst>
      <p:ext uri="{BB962C8B-B14F-4D97-AF65-F5344CB8AC3E}">
        <p14:creationId xmlns:p14="http://schemas.microsoft.com/office/powerpoint/2010/main" val="1648423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2" y="326572"/>
            <a:ext cx="8801101" cy="5799593"/>
          </a:xfrm>
        </p:spPr>
        <p:txBody>
          <a:bodyPr>
            <a:normAutofit fontScale="55000" lnSpcReduction="20000"/>
          </a:bodyPr>
          <a:lstStyle/>
          <a:p>
            <a:pPr marL="0" indent="0">
              <a:buNone/>
            </a:pPr>
            <a:r>
              <a:rPr lang="en-US" sz="2900" b="1" dirty="0"/>
              <a:t>The following question has two parts. Answer Part A and then answer Part B. </a:t>
            </a:r>
          </a:p>
          <a:p>
            <a:pPr marL="0" indent="0">
              <a:buNone/>
            </a:pPr>
            <a:endParaRPr lang="en-US" sz="2900" b="1" dirty="0"/>
          </a:p>
          <a:p>
            <a:pPr marL="0" indent="0">
              <a:buNone/>
            </a:pPr>
            <a:r>
              <a:rPr lang="en-US" sz="2900" b="1" dirty="0"/>
              <a:t>Part A: Which statement </a:t>
            </a:r>
            <a:r>
              <a:rPr lang="en-US" sz="2900" b="1" u="sng" dirty="0"/>
              <a:t>best</a:t>
            </a:r>
            <a:r>
              <a:rPr lang="en-US" sz="2900" b="1" dirty="0"/>
              <a:t> expresses two central ideas of the excerpt from </a:t>
            </a:r>
            <a:r>
              <a:rPr lang="en-US" sz="2900" b="1" i="1" dirty="0"/>
              <a:t>Nature by Design</a:t>
            </a:r>
            <a:r>
              <a:rPr lang="en-US" sz="2900" b="1" dirty="0"/>
              <a:t>?</a:t>
            </a:r>
          </a:p>
          <a:p>
            <a:pPr marL="457200" indent="-457200">
              <a:buFont typeface="+mj-lt"/>
              <a:buAutoNum type="alphaUcPeriod"/>
            </a:pPr>
            <a:r>
              <a:rPr lang="en-US" sz="2900" dirty="0"/>
              <a:t>A young boy explores a neighbor’s farm, and he sees a wasp house.</a:t>
            </a:r>
          </a:p>
          <a:p>
            <a:pPr marL="457200" indent="-457200">
              <a:buFont typeface="+mj-lt"/>
              <a:buAutoNum type="alphaUcPeriod"/>
            </a:pPr>
            <a:r>
              <a:rPr lang="en-US" sz="2900" dirty="0"/>
              <a:t>A young boy is feeling bored, and he tries to imagine what the inside of a wasp house looks like.</a:t>
            </a:r>
          </a:p>
          <a:p>
            <a:pPr marL="457200" indent="-457200">
              <a:buFont typeface="+mj-lt"/>
              <a:buAutoNum type="alphaUcPeriod"/>
            </a:pPr>
            <a:r>
              <a:rPr lang="en-US" sz="2900" dirty="0"/>
              <a:t>A young boy looks at a wasp house, and he begins to understand how wasps are like birds.</a:t>
            </a:r>
          </a:p>
          <a:p>
            <a:pPr marL="457200" indent="-457200">
              <a:buFont typeface="+mj-lt"/>
              <a:buAutoNum type="alphaUcPeriod"/>
            </a:pPr>
            <a:r>
              <a:rPr lang="en-US" sz="2900" dirty="0"/>
              <a:t>A young boy is fascinated by a wasp house, and he theorizes about its origin and purpose. </a:t>
            </a:r>
          </a:p>
          <a:p>
            <a:pPr marL="0" indent="0">
              <a:buNone/>
            </a:pPr>
            <a:endParaRPr lang="en-US" sz="2900" dirty="0"/>
          </a:p>
          <a:p>
            <a:pPr marL="0" indent="0">
              <a:buNone/>
            </a:pPr>
            <a:r>
              <a:rPr lang="en-US" sz="2900" b="1" dirty="0"/>
              <a:t>Part B: Which detail from the passage provides the </a:t>
            </a:r>
            <a:r>
              <a:rPr lang="en-US" sz="2900" b="1" u="sng" dirty="0"/>
              <a:t>best</a:t>
            </a:r>
            <a:r>
              <a:rPr lang="en-US" sz="2900" b="1" dirty="0"/>
              <a:t> support for the correct answer to Part A?</a:t>
            </a:r>
          </a:p>
          <a:p>
            <a:pPr marL="457200" indent="-457200">
              <a:buFont typeface="+mj-lt"/>
              <a:buAutoNum type="alphaUcPeriod"/>
            </a:pPr>
            <a:r>
              <a:rPr lang="en-US" sz="2900" dirty="0"/>
              <a:t>Although the narrator does not know the family living next to his country relative very well, they let him walk around their farm. </a:t>
            </a:r>
          </a:p>
          <a:p>
            <a:pPr marL="457200" indent="-457200">
              <a:buFont typeface="+mj-lt"/>
              <a:buAutoNum type="alphaUcPeriod"/>
            </a:pPr>
            <a:r>
              <a:rPr lang="en-US" sz="2900" dirty="0"/>
              <a:t>The narrator becomes more comfortable near the wasps, and the wasps become used to having the narrator observing them.  </a:t>
            </a:r>
          </a:p>
          <a:p>
            <a:pPr marL="457200" indent="-457200">
              <a:buFont typeface="+mj-lt"/>
              <a:buAutoNum type="alphaUcPeriod"/>
            </a:pPr>
            <a:r>
              <a:rPr lang="en-US" sz="2900" dirty="0"/>
              <a:t>The compact shape, the color changes on the surface, and the sticky stem holding it in place convince the narrator that the wasp house hadn’t just grown but someone had made it.</a:t>
            </a:r>
          </a:p>
          <a:p>
            <a:pPr marL="457200" indent="-457200">
              <a:buFont typeface="+mj-lt"/>
              <a:buAutoNum type="alphaUcPeriod"/>
            </a:pPr>
            <a:r>
              <a:rPr lang="en-US" sz="2900" dirty="0"/>
              <a:t>Although the narrator’s visit to his country relative ends in late summer, he does not forget about the wasp house.</a:t>
            </a:r>
          </a:p>
        </p:txBody>
      </p:sp>
      <p:sp>
        <p:nvSpPr>
          <p:cNvPr id="4" name="TextBox 3"/>
          <p:cNvSpPr txBox="1"/>
          <p:nvPr/>
        </p:nvSpPr>
        <p:spPr>
          <a:xfrm>
            <a:off x="-914400" y="6066075"/>
            <a:ext cx="10972799" cy="307777"/>
          </a:xfrm>
          <a:prstGeom prst="rect">
            <a:avLst/>
          </a:prstGeom>
          <a:noFill/>
        </p:spPr>
        <p:txBody>
          <a:bodyPr wrap="square" rtlCol="0">
            <a:spAutoFit/>
          </a:bodyPr>
          <a:lstStyle/>
          <a:p>
            <a:pPr algn="ctr"/>
            <a:r>
              <a:rPr lang="en-US" sz="1400" dirty="0"/>
              <a:t>Associated text: </a:t>
            </a:r>
            <a:r>
              <a:rPr lang="en-US" sz="1400" i="1" dirty="0"/>
              <a:t>Nature by Design </a:t>
            </a:r>
            <a:r>
              <a:rPr lang="en-US" sz="1400" dirty="0"/>
              <a:t>by Bruce Brooks</a:t>
            </a:r>
          </a:p>
        </p:txBody>
      </p:sp>
    </p:spTree>
    <p:extLst>
      <p:ext uri="{BB962C8B-B14F-4D97-AF65-F5344CB8AC3E}">
        <p14:creationId xmlns:p14="http://schemas.microsoft.com/office/powerpoint/2010/main" val="2471061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2" y="138546"/>
            <a:ext cx="8686801" cy="5987619"/>
          </a:xfrm>
        </p:spPr>
        <p:txBody>
          <a:bodyPr/>
          <a:lstStyle/>
          <a:p>
            <a:pPr marL="0" indent="0">
              <a:buNone/>
            </a:pPr>
            <a:r>
              <a:rPr lang="en-US" b="1" dirty="0"/>
              <a:t>Drag details from the “Important Details” box to the “Summary” box to create a summary of the text. Be sure to place the details in the order in which they appear in the text. You will use each detail one time. </a:t>
            </a:r>
          </a:p>
        </p:txBody>
      </p:sp>
      <p:graphicFrame>
        <p:nvGraphicFramePr>
          <p:cNvPr id="4" name="Table 3"/>
          <p:cNvGraphicFramePr>
            <a:graphicFrameLocks noGrp="1"/>
          </p:cNvGraphicFramePr>
          <p:nvPr>
            <p:extLst>
              <p:ext uri="{D42A27DB-BD31-4B8C-83A1-F6EECF244321}">
                <p14:modId xmlns:p14="http://schemas.microsoft.com/office/powerpoint/2010/main" val="4157571567"/>
              </p:ext>
            </p:extLst>
          </p:nvPr>
        </p:nvGraphicFramePr>
        <p:xfrm>
          <a:off x="214312" y="1981734"/>
          <a:ext cx="8686802" cy="3333216"/>
        </p:xfrm>
        <a:graphic>
          <a:graphicData uri="http://schemas.openxmlformats.org/drawingml/2006/table">
            <a:tbl>
              <a:tblPr firstRow="1" bandRow="1">
                <a:tableStyleId>{5C22544A-7EE6-4342-B048-85BDC9FD1C3A}</a:tableStyleId>
              </a:tblPr>
              <a:tblGrid>
                <a:gridCol w="8686802">
                  <a:extLst>
                    <a:ext uri="{9D8B030D-6E8A-4147-A177-3AD203B41FA5}">
                      <a16:colId xmlns:a16="http://schemas.microsoft.com/office/drawing/2014/main" val="20000"/>
                    </a:ext>
                  </a:extLst>
                </a:gridCol>
              </a:tblGrid>
              <a:tr h="433734">
                <a:tc>
                  <a:txBody>
                    <a:bodyPr/>
                    <a:lstStyle/>
                    <a:p>
                      <a:pPr algn="ctr"/>
                      <a:r>
                        <a:rPr lang="en-US" dirty="0">
                          <a:latin typeface="Lucida Sans" panose="020B0602030504020204" pitchFamily="34" charset="0"/>
                        </a:rPr>
                        <a:t>Summary</a:t>
                      </a:r>
                    </a:p>
                  </a:txBody>
                  <a:tcPr/>
                </a:tc>
                <a:extLst>
                  <a:ext uri="{0D108BD9-81ED-4DB2-BD59-A6C34878D82A}">
                    <a16:rowId xmlns:a16="http://schemas.microsoft.com/office/drawing/2014/main" val="10000"/>
                  </a:ext>
                </a:extLst>
              </a:tr>
              <a:tr h="433734">
                <a:tc>
                  <a:txBody>
                    <a:bodyPr/>
                    <a:lstStyle/>
                    <a:p>
                      <a:endParaRPr lang="en-US" dirty="0">
                        <a:latin typeface="Lucida Sans" panose="020B0602030504020204" pitchFamily="34" charset="0"/>
                      </a:endParaRPr>
                    </a:p>
                  </a:txBody>
                  <a:tcPr/>
                </a:tc>
                <a:extLst>
                  <a:ext uri="{0D108BD9-81ED-4DB2-BD59-A6C34878D82A}">
                    <a16:rowId xmlns:a16="http://schemas.microsoft.com/office/drawing/2014/main" val="10001"/>
                  </a:ext>
                </a:extLst>
              </a:tr>
              <a:tr h="433734">
                <a:tc>
                  <a:txBody>
                    <a:bodyPr/>
                    <a:lstStyle/>
                    <a:p>
                      <a:pPr algn="ctr"/>
                      <a:r>
                        <a:rPr lang="en-US" b="1" dirty="0">
                          <a:solidFill>
                            <a:schemeClr val="bg1"/>
                          </a:solidFill>
                          <a:latin typeface="Lucida Sans" panose="020B0602030504020204" pitchFamily="34" charset="0"/>
                        </a:rPr>
                        <a:t>Important Details</a:t>
                      </a:r>
                    </a:p>
                  </a:txBody>
                  <a:tcPr>
                    <a:solidFill>
                      <a:srgbClr val="0E6641"/>
                    </a:solidFill>
                  </a:tcPr>
                </a:tc>
                <a:extLst>
                  <a:ext uri="{0D108BD9-81ED-4DB2-BD59-A6C34878D82A}">
                    <a16:rowId xmlns:a16="http://schemas.microsoft.com/office/drawing/2014/main" val="10002"/>
                  </a:ext>
                </a:extLst>
              </a:tr>
              <a:tr h="2032014">
                <a:tc>
                  <a:txBody>
                    <a:bodyPr/>
                    <a:lstStyle/>
                    <a:p>
                      <a:r>
                        <a:rPr lang="en-US" dirty="0">
                          <a:latin typeface="Lucida Sans" panose="020B0602030504020204" pitchFamily="34" charset="0"/>
                        </a:rPr>
                        <a:t>Researchers</a:t>
                      </a:r>
                      <a:r>
                        <a:rPr lang="en-US" baseline="0" dirty="0">
                          <a:latin typeface="Lucida Sans" panose="020B0602030504020204" pitchFamily="34" charset="0"/>
                        </a:rPr>
                        <a:t> think schools should start later for teenagers. </a:t>
                      </a:r>
                    </a:p>
                    <a:p>
                      <a:r>
                        <a:rPr lang="en-US" baseline="0" dirty="0">
                          <a:latin typeface="Lucida Sans" panose="020B0602030504020204" pitchFamily="34" charset="0"/>
                        </a:rPr>
                        <a:t>People do not want young children waiting out in the dark early in the morning.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Lucida Sans" panose="020B0602030504020204" pitchFamily="34" charset="0"/>
                        </a:rPr>
                        <a:t>One way to improve student performance is to start school later in the day.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Lucida Sans" panose="020B0602030504020204" pitchFamily="34" charset="0"/>
                        </a:rPr>
                        <a:t>Transportation is the main reason high schools have not changed their start times. </a:t>
                      </a:r>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914400" y="6066075"/>
            <a:ext cx="10972799" cy="307777"/>
          </a:xfrm>
          <a:prstGeom prst="rect">
            <a:avLst/>
          </a:prstGeom>
          <a:noFill/>
        </p:spPr>
        <p:txBody>
          <a:bodyPr wrap="square" rtlCol="0">
            <a:spAutoFit/>
          </a:bodyPr>
          <a:lstStyle/>
          <a:p>
            <a:pPr algn="ctr"/>
            <a:r>
              <a:rPr lang="en-US" sz="1400" dirty="0"/>
              <a:t>Associated text: “High School Will Keep Starting Too Early. Here’s Why” by Dan Weissmann</a:t>
            </a:r>
          </a:p>
        </p:txBody>
      </p:sp>
    </p:spTree>
    <p:extLst>
      <p:ext uri="{BB962C8B-B14F-4D97-AF65-F5344CB8AC3E}">
        <p14:creationId xmlns:p14="http://schemas.microsoft.com/office/powerpoint/2010/main" val="696260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462" y="235528"/>
            <a:ext cx="8629651" cy="5890637"/>
          </a:xfrm>
        </p:spPr>
        <p:txBody>
          <a:bodyPr/>
          <a:lstStyle/>
          <a:p>
            <a:pPr marL="0" indent="0">
              <a:buNone/>
            </a:pPr>
            <a:r>
              <a:rPr lang="en-US" b="1" dirty="0"/>
              <a:t>Which sentence provides the </a:t>
            </a:r>
            <a:r>
              <a:rPr lang="en-US" b="1" u="sng" dirty="0"/>
              <a:t>best</a:t>
            </a:r>
            <a:r>
              <a:rPr lang="en-US" b="1" dirty="0"/>
              <a:t> summary of the text?</a:t>
            </a:r>
          </a:p>
          <a:p>
            <a:pPr marL="457200" indent="-457200">
              <a:buFont typeface="+mj-lt"/>
              <a:buAutoNum type="alphaUcPeriod"/>
            </a:pPr>
            <a:r>
              <a:rPr lang="en-US" dirty="0"/>
              <a:t>There are many reasons schools will not change their start time. </a:t>
            </a:r>
          </a:p>
          <a:p>
            <a:pPr marL="457200" indent="-457200">
              <a:buFont typeface="+mj-lt"/>
              <a:buAutoNum type="alphaUcPeriod"/>
            </a:pPr>
            <a:r>
              <a:rPr lang="en-US" dirty="0"/>
              <a:t>Despite significant research showing the benefits of adjusting high school start times, schools have found it difficult to make the change. </a:t>
            </a:r>
          </a:p>
          <a:p>
            <a:pPr marL="457200" indent="-457200">
              <a:buFont typeface="+mj-lt"/>
              <a:buAutoNum type="alphaUcPeriod"/>
            </a:pPr>
            <a:r>
              <a:rPr lang="en-US" dirty="0"/>
              <a:t>Research recently released supports the decision many high schools have made to adjust their start time to better reflect teenage sleep cycles. </a:t>
            </a:r>
          </a:p>
          <a:p>
            <a:pPr marL="457200" indent="-457200">
              <a:buFont typeface="+mj-lt"/>
              <a:buAutoNum type="alphaUcPeriod"/>
            </a:pPr>
            <a:r>
              <a:rPr lang="en-US" dirty="0"/>
              <a:t>Changing school start times is relatively easy compared to other proposed school reforms. </a:t>
            </a:r>
          </a:p>
        </p:txBody>
      </p:sp>
      <p:sp>
        <p:nvSpPr>
          <p:cNvPr id="4" name="TextBox 3"/>
          <p:cNvSpPr txBox="1"/>
          <p:nvPr/>
        </p:nvSpPr>
        <p:spPr>
          <a:xfrm>
            <a:off x="-914399" y="5972276"/>
            <a:ext cx="10972799" cy="307777"/>
          </a:xfrm>
          <a:prstGeom prst="rect">
            <a:avLst/>
          </a:prstGeom>
          <a:noFill/>
        </p:spPr>
        <p:txBody>
          <a:bodyPr wrap="square" rtlCol="0">
            <a:spAutoFit/>
          </a:bodyPr>
          <a:lstStyle/>
          <a:p>
            <a:pPr algn="ctr"/>
            <a:r>
              <a:rPr lang="en-US" sz="1400" dirty="0"/>
              <a:t>Associated text: “High School Will Keep Starting Too Early. Here’s Why” by Dan Weissmann</a:t>
            </a:r>
          </a:p>
        </p:txBody>
      </p:sp>
    </p:spTree>
    <p:extLst>
      <p:ext uri="{BB962C8B-B14F-4D97-AF65-F5344CB8AC3E}">
        <p14:creationId xmlns:p14="http://schemas.microsoft.com/office/powerpoint/2010/main" val="2457770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solidFill>
              </a:rPr>
              <a:t>Links to Associated Literary Texts</a:t>
            </a:r>
          </a:p>
        </p:txBody>
      </p:sp>
      <p:sp>
        <p:nvSpPr>
          <p:cNvPr id="3" name="Content Placeholder 2"/>
          <p:cNvSpPr>
            <a:spLocks noGrp="1"/>
          </p:cNvSpPr>
          <p:nvPr>
            <p:ph idx="1"/>
          </p:nvPr>
        </p:nvSpPr>
        <p:spPr/>
        <p:txBody>
          <a:bodyPr/>
          <a:lstStyle/>
          <a:p>
            <a:pPr marL="0" indent="0">
              <a:buNone/>
            </a:pPr>
            <a:r>
              <a:rPr lang="en-US" dirty="0">
                <a:solidFill>
                  <a:schemeClr val="tx2"/>
                </a:solidFill>
              </a:rPr>
              <a:t>The literary sample items are written to the texts linked below. To better understand the points made in each item, you should familiarize yourself with each text.</a:t>
            </a:r>
          </a:p>
          <a:p>
            <a:r>
              <a:rPr lang="en-US" dirty="0">
                <a:solidFill>
                  <a:schemeClr val="tx2"/>
                </a:solidFill>
                <a:hlinkClick r:id="rId3"/>
              </a:rPr>
              <a:t>“The Tomorrow Seeds” and “Author’s Note” by Diane L. Burns</a:t>
            </a:r>
            <a:endParaRPr lang="en-US" dirty="0">
              <a:solidFill>
                <a:schemeClr val="tx2"/>
              </a:solidFill>
            </a:endParaRPr>
          </a:p>
          <a:p>
            <a:r>
              <a:rPr lang="en-US" dirty="0">
                <a:solidFill>
                  <a:schemeClr val="tx2"/>
                </a:solidFill>
                <a:hlinkClick r:id="rId4"/>
              </a:rPr>
              <a:t>“From the Wave” by Thom Gunn</a:t>
            </a:r>
            <a:endParaRPr lang="en-US" dirty="0">
              <a:solidFill>
                <a:schemeClr val="tx2"/>
              </a:solidFill>
            </a:endParaRPr>
          </a:p>
        </p:txBody>
      </p:sp>
    </p:spTree>
    <p:extLst>
      <p:ext uri="{BB962C8B-B14F-4D97-AF65-F5344CB8AC3E}">
        <p14:creationId xmlns:p14="http://schemas.microsoft.com/office/powerpoint/2010/main" val="491652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CCSS.ELA-Literacy.RI.7.3</a:t>
            </a:r>
          </a:p>
        </p:txBody>
      </p:sp>
      <p:sp>
        <p:nvSpPr>
          <p:cNvPr id="3" name="Content Placeholder 2"/>
          <p:cNvSpPr>
            <a:spLocks noGrp="1"/>
          </p:cNvSpPr>
          <p:nvPr>
            <p:ph idx="1"/>
          </p:nvPr>
        </p:nvSpPr>
        <p:spPr/>
        <p:txBody>
          <a:bodyPr/>
          <a:lstStyle/>
          <a:p>
            <a:pPr marL="0" indent="0">
              <a:buNone/>
            </a:pPr>
            <a:r>
              <a:rPr lang="en-US" dirty="0">
                <a:solidFill>
                  <a:schemeClr val="accent2"/>
                </a:solidFill>
              </a:rPr>
              <a:t>Analyze</a:t>
            </a:r>
            <a:r>
              <a:rPr lang="en-US" dirty="0"/>
              <a:t> the interactions between individuals, events, and ideas in a text (e.g., how ideas influence individuals or events, or how individuals influence ideas or events).</a:t>
            </a:r>
          </a:p>
          <a:p>
            <a:pPr marL="0" indent="0">
              <a:buNone/>
            </a:pPr>
            <a:br>
              <a:rPr lang="en-US" dirty="0"/>
            </a:br>
            <a:endParaRPr lang="en-US" dirty="0"/>
          </a:p>
        </p:txBody>
      </p:sp>
    </p:spTree>
    <p:extLst>
      <p:ext uri="{BB962C8B-B14F-4D97-AF65-F5344CB8AC3E}">
        <p14:creationId xmlns:p14="http://schemas.microsoft.com/office/powerpoint/2010/main" val="141907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038" y="391888"/>
            <a:ext cx="8501062" cy="3801741"/>
          </a:xfrm>
        </p:spPr>
        <p:txBody>
          <a:bodyPr/>
          <a:lstStyle/>
          <a:p>
            <a:pPr marL="0" indent="0">
              <a:buNone/>
            </a:pPr>
            <a:r>
              <a:rPr lang="en-US" b="1" dirty="0"/>
              <a:t>In paragraph 9, what discovery does the narrator make?</a:t>
            </a:r>
          </a:p>
          <a:p>
            <a:pPr marL="457200" indent="-457200">
              <a:buFont typeface="+mj-lt"/>
              <a:buAutoNum type="alphaUcPeriod"/>
            </a:pPr>
            <a:r>
              <a:rPr lang="en-US" dirty="0"/>
              <a:t>It is difficult to climb down the ladder. </a:t>
            </a:r>
          </a:p>
          <a:p>
            <a:pPr marL="457200" indent="-457200">
              <a:buFont typeface="+mj-lt"/>
              <a:buAutoNum type="alphaUcPeriod"/>
            </a:pPr>
            <a:r>
              <a:rPr lang="en-US" dirty="0"/>
              <a:t>Tobacco leaves are beautiful in the winter.</a:t>
            </a:r>
          </a:p>
          <a:p>
            <a:pPr marL="457200" indent="-457200">
              <a:buFont typeface="+mj-lt"/>
              <a:buAutoNum type="alphaUcPeriod"/>
            </a:pPr>
            <a:r>
              <a:rPr lang="en-US" dirty="0"/>
              <a:t>The wasp house has fallen to the ground. </a:t>
            </a:r>
          </a:p>
          <a:p>
            <a:pPr marL="457200" indent="-457200">
              <a:buFont typeface="+mj-lt"/>
              <a:buAutoNum type="alphaUcPeriod"/>
            </a:pPr>
            <a:r>
              <a:rPr lang="en-US" dirty="0"/>
              <a:t>Jumping off of a ladder is exciting. </a:t>
            </a:r>
          </a:p>
          <a:p>
            <a:pPr marL="457200" indent="-457200">
              <a:buFont typeface="+mj-lt"/>
              <a:buAutoNum type="alphaUcPeriod"/>
            </a:pPr>
            <a:endParaRPr lang="en-US" dirty="0"/>
          </a:p>
        </p:txBody>
      </p:sp>
      <p:sp>
        <p:nvSpPr>
          <p:cNvPr id="4" name="TextBox 3"/>
          <p:cNvSpPr txBox="1"/>
          <p:nvPr/>
        </p:nvSpPr>
        <p:spPr>
          <a:xfrm>
            <a:off x="-914399" y="5972276"/>
            <a:ext cx="10972799" cy="307777"/>
          </a:xfrm>
          <a:prstGeom prst="rect">
            <a:avLst/>
          </a:prstGeom>
          <a:noFill/>
        </p:spPr>
        <p:txBody>
          <a:bodyPr wrap="square" rtlCol="0">
            <a:spAutoFit/>
          </a:bodyPr>
          <a:lstStyle/>
          <a:p>
            <a:pPr algn="ctr"/>
            <a:r>
              <a:rPr lang="en-US" sz="1400" dirty="0"/>
              <a:t>Associated text: </a:t>
            </a:r>
            <a:r>
              <a:rPr lang="en-US" sz="1400" i="1" dirty="0"/>
              <a:t>Nature by Design </a:t>
            </a:r>
            <a:r>
              <a:rPr lang="en-US" sz="1400" dirty="0"/>
              <a:t>by Bruce Brooks</a:t>
            </a:r>
          </a:p>
        </p:txBody>
      </p:sp>
    </p:spTree>
    <p:extLst>
      <p:ext uri="{BB962C8B-B14F-4D97-AF65-F5344CB8AC3E}">
        <p14:creationId xmlns:p14="http://schemas.microsoft.com/office/powerpoint/2010/main" val="3767619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462" y="326573"/>
            <a:ext cx="8629651" cy="5645704"/>
          </a:xfrm>
        </p:spPr>
        <p:txBody>
          <a:bodyPr>
            <a:normAutofit fontScale="85000" lnSpcReduction="20000"/>
          </a:bodyPr>
          <a:lstStyle/>
          <a:p>
            <a:pPr marL="0" indent="0">
              <a:buNone/>
            </a:pPr>
            <a:r>
              <a:rPr lang="en-US" b="1" dirty="0"/>
              <a:t>The following question has two parts. Answer Part A and then answer Part B. </a:t>
            </a:r>
          </a:p>
          <a:p>
            <a:pPr marL="0" indent="0">
              <a:buNone/>
            </a:pPr>
            <a:endParaRPr lang="en-US" dirty="0"/>
          </a:p>
          <a:p>
            <a:pPr marL="0" indent="0">
              <a:buNone/>
            </a:pPr>
            <a:r>
              <a:rPr lang="en-US" b="1" dirty="0"/>
              <a:t>Part A: In paragraph 1, what does the reader learn about the young boy’s character that has the greatest influence on the events of the passage?</a:t>
            </a:r>
          </a:p>
          <a:p>
            <a:pPr marL="457200" indent="-457200">
              <a:buAutoNum type="alphaUcPeriod"/>
            </a:pPr>
            <a:r>
              <a:rPr lang="en-US" dirty="0"/>
              <a:t>He does not have a close relationship with his family.</a:t>
            </a:r>
          </a:p>
          <a:p>
            <a:pPr marL="457200" indent="-457200">
              <a:buAutoNum type="alphaUcPeriod"/>
            </a:pPr>
            <a:r>
              <a:rPr lang="en-US" dirty="0"/>
              <a:t>He does not fear strange places.</a:t>
            </a:r>
          </a:p>
          <a:p>
            <a:pPr marL="457200" indent="-457200">
              <a:buAutoNum type="alphaUcPeriod"/>
            </a:pPr>
            <a:r>
              <a:rPr lang="en-US" dirty="0"/>
              <a:t>He is content to be alone.</a:t>
            </a:r>
          </a:p>
          <a:p>
            <a:pPr marL="457200" indent="-457200">
              <a:buAutoNum type="alphaUcPeriod"/>
            </a:pPr>
            <a:r>
              <a:rPr lang="en-US" dirty="0"/>
              <a:t>He is very curious. </a:t>
            </a:r>
          </a:p>
          <a:p>
            <a:pPr marL="457200" indent="-457200">
              <a:buAutoNum type="alphaUcPeriod"/>
            </a:pPr>
            <a:endParaRPr lang="en-US" dirty="0"/>
          </a:p>
          <a:p>
            <a:pPr marL="0" indent="0">
              <a:buNone/>
            </a:pPr>
            <a:r>
              <a:rPr lang="en-US" b="1" dirty="0"/>
              <a:t>Part B: Which detail from the passage </a:t>
            </a:r>
            <a:r>
              <a:rPr lang="en-US" b="1" u="sng" dirty="0"/>
              <a:t>best</a:t>
            </a:r>
            <a:r>
              <a:rPr lang="en-US" b="1" dirty="0"/>
              <a:t> supports the correct answer to Part A?</a:t>
            </a:r>
            <a:endParaRPr lang="en-US" dirty="0"/>
          </a:p>
          <a:p>
            <a:pPr marL="457200" indent="-457200">
              <a:buFont typeface="+mj-lt"/>
              <a:buAutoNum type="alphaUcPeriod"/>
            </a:pPr>
            <a:r>
              <a:rPr lang="en-US" dirty="0"/>
              <a:t>“There was no fruit or fungus.”</a:t>
            </a:r>
          </a:p>
          <a:p>
            <a:pPr marL="457200" indent="-457200">
              <a:buFont typeface="+mj-lt"/>
              <a:buAutoNum type="alphaUcPeriod"/>
            </a:pPr>
            <a:r>
              <a:rPr lang="en-US" dirty="0"/>
              <a:t>“The troubling thing was figuring out who designed it, and why.”</a:t>
            </a:r>
          </a:p>
          <a:p>
            <a:pPr marL="457200" indent="-457200">
              <a:buFont typeface="+mj-lt"/>
              <a:buAutoNum type="alphaUcPeriod"/>
            </a:pPr>
            <a:r>
              <a:rPr lang="en-US" dirty="0"/>
              <a:t>“We arrived at night, but first thing in the morning I made straight for the farm and its barn.”</a:t>
            </a:r>
          </a:p>
          <a:p>
            <a:pPr marL="457200" indent="-457200">
              <a:buFont typeface="+mj-lt"/>
              <a:buAutoNum type="alphaUcPeriod"/>
            </a:pPr>
            <a:r>
              <a:rPr lang="en-US" dirty="0"/>
              <a:t>“I sagged on the ladder and watched my breath eddy around the black eaves.”</a:t>
            </a:r>
          </a:p>
        </p:txBody>
      </p:sp>
      <p:sp>
        <p:nvSpPr>
          <p:cNvPr id="4" name="TextBox 3"/>
          <p:cNvSpPr txBox="1"/>
          <p:nvPr/>
        </p:nvSpPr>
        <p:spPr>
          <a:xfrm>
            <a:off x="0" y="5972277"/>
            <a:ext cx="9144000" cy="307776"/>
          </a:xfrm>
          <a:prstGeom prst="rect">
            <a:avLst/>
          </a:prstGeom>
          <a:noFill/>
        </p:spPr>
        <p:txBody>
          <a:bodyPr wrap="square" rtlCol="0">
            <a:spAutoFit/>
          </a:bodyPr>
          <a:lstStyle/>
          <a:p>
            <a:pPr algn="ctr"/>
            <a:r>
              <a:rPr lang="en-US" sz="1400" dirty="0"/>
              <a:t>Associated text: </a:t>
            </a:r>
            <a:r>
              <a:rPr lang="en-US" sz="1400" i="1" dirty="0"/>
              <a:t>Nature by Design </a:t>
            </a:r>
            <a:r>
              <a:rPr lang="en-US" sz="1400" dirty="0"/>
              <a:t>by Bruce Brooks</a:t>
            </a:r>
          </a:p>
        </p:txBody>
      </p:sp>
    </p:spTree>
    <p:extLst>
      <p:ext uri="{BB962C8B-B14F-4D97-AF65-F5344CB8AC3E}">
        <p14:creationId xmlns:p14="http://schemas.microsoft.com/office/powerpoint/2010/main" val="1752687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CCSS.ELA-Literacy.RI.7.4</a:t>
            </a:r>
          </a:p>
        </p:txBody>
      </p:sp>
      <p:sp>
        <p:nvSpPr>
          <p:cNvPr id="3" name="Content Placeholder 2"/>
          <p:cNvSpPr>
            <a:spLocks noGrp="1"/>
          </p:cNvSpPr>
          <p:nvPr>
            <p:ph idx="1"/>
          </p:nvPr>
        </p:nvSpPr>
        <p:spPr/>
        <p:txBody>
          <a:bodyPr/>
          <a:lstStyle/>
          <a:p>
            <a:pPr marL="0" indent="0">
              <a:buNone/>
            </a:pPr>
            <a:r>
              <a:rPr lang="en-US" dirty="0">
                <a:solidFill>
                  <a:schemeClr val="accent2"/>
                </a:solidFill>
              </a:rPr>
              <a:t>Determine</a:t>
            </a:r>
            <a:r>
              <a:rPr lang="en-US" dirty="0"/>
              <a:t> the meaning of words and phrases as they are used in a text, including figurative, connotative, and technical meanings; </a:t>
            </a:r>
            <a:r>
              <a:rPr lang="en-US" dirty="0">
                <a:solidFill>
                  <a:schemeClr val="accent2"/>
                </a:solidFill>
              </a:rPr>
              <a:t>analyze</a:t>
            </a:r>
            <a:r>
              <a:rPr lang="en-US" dirty="0"/>
              <a:t> the impact of a specific word choice on meaning and tone.</a:t>
            </a:r>
          </a:p>
          <a:p>
            <a:pPr marL="0" indent="0">
              <a:buNone/>
            </a:pPr>
            <a:br>
              <a:rPr lang="en-US" dirty="0"/>
            </a:br>
            <a:endParaRPr lang="en-US" dirty="0"/>
          </a:p>
        </p:txBody>
      </p:sp>
    </p:spTree>
    <p:extLst>
      <p:ext uri="{BB962C8B-B14F-4D97-AF65-F5344CB8AC3E}">
        <p14:creationId xmlns:p14="http://schemas.microsoft.com/office/powerpoint/2010/main" val="4040483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391887"/>
            <a:ext cx="8558213" cy="4274706"/>
          </a:xfrm>
        </p:spPr>
        <p:txBody>
          <a:bodyPr/>
          <a:lstStyle/>
          <a:p>
            <a:pPr marL="0" indent="0">
              <a:buNone/>
            </a:pPr>
            <a:r>
              <a:rPr lang="en-US" b="1" dirty="0"/>
              <a:t>What does the word </a:t>
            </a:r>
            <a:r>
              <a:rPr lang="en-US" b="1" i="1" dirty="0"/>
              <a:t>eaves</a:t>
            </a:r>
            <a:r>
              <a:rPr lang="en-US" b="1" dirty="0"/>
              <a:t> mean as used in the text?</a:t>
            </a:r>
          </a:p>
          <a:p>
            <a:pPr marL="457200" indent="-457200">
              <a:buFont typeface="+mj-lt"/>
              <a:buAutoNum type="alphaUcPeriod"/>
            </a:pPr>
            <a:r>
              <a:rPr lang="en-US" dirty="0"/>
              <a:t>The part of a building where wasps tend to build their nests</a:t>
            </a:r>
          </a:p>
          <a:p>
            <a:pPr marL="457200" indent="-457200">
              <a:buFont typeface="+mj-lt"/>
              <a:buAutoNum type="alphaUcPeriod"/>
            </a:pPr>
            <a:r>
              <a:rPr lang="en-US" dirty="0"/>
              <a:t>An upstairs loft, common of many barns </a:t>
            </a:r>
          </a:p>
          <a:p>
            <a:pPr marL="457200" indent="-457200">
              <a:buFont typeface="+mj-lt"/>
              <a:buAutoNum type="alphaUcPeriod"/>
            </a:pPr>
            <a:r>
              <a:rPr lang="en-US" dirty="0"/>
              <a:t>The part of the roof that meets or overhangs the walls of a building</a:t>
            </a:r>
          </a:p>
          <a:p>
            <a:pPr marL="457200" indent="-457200">
              <a:buFont typeface="+mj-lt"/>
              <a:buAutoNum type="alphaUcPeriod"/>
            </a:pPr>
            <a:r>
              <a:rPr lang="en-US" dirty="0"/>
              <a:t>A storage area for a ladder</a:t>
            </a:r>
          </a:p>
          <a:p>
            <a:pPr marL="457200" indent="-457200">
              <a:buFont typeface="+mj-lt"/>
              <a:buAutoNum type="alphaUcPeriod"/>
            </a:pPr>
            <a:endParaRPr lang="en-US" dirty="0"/>
          </a:p>
          <a:p>
            <a:pPr marL="0" indent="0">
              <a:buNone/>
            </a:pPr>
            <a:endParaRPr lang="en-US" i="1" dirty="0"/>
          </a:p>
        </p:txBody>
      </p:sp>
      <p:sp>
        <p:nvSpPr>
          <p:cNvPr id="4" name="TextBox 3"/>
          <p:cNvSpPr txBox="1"/>
          <p:nvPr/>
        </p:nvSpPr>
        <p:spPr>
          <a:xfrm>
            <a:off x="0" y="5929314"/>
            <a:ext cx="9144000" cy="307777"/>
          </a:xfrm>
          <a:prstGeom prst="rect">
            <a:avLst/>
          </a:prstGeom>
          <a:noFill/>
        </p:spPr>
        <p:txBody>
          <a:bodyPr wrap="square" rtlCol="0">
            <a:spAutoFit/>
          </a:bodyPr>
          <a:lstStyle/>
          <a:p>
            <a:pPr algn="ctr"/>
            <a:r>
              <a:rPr lang="en-US" sz="1400" dirty="0"/>
              <a:t>Associated text: </a:t>
            </a:r>
            <a:r>
              <a:rPr lang="en-US" sz="1400" i="1" dirty="0"/>
              <a:t>Nature by Design </a:t>
            </a:r>
            <a:r>
              <a:rPr lang="en-US" sz="1400" dirty="0"/>
              <a:t>by Bruce Brooks</a:t>
            </a:r>
          </a:p>
        </p:txBody>
      </p:sp>
    </p:spTree>
    <p:extLst>
      <p:ext uri="{BB962C8B-B14F-4D97-AF65-F5344CB8AC3E}">
        <p14:creationId xmlns:p14="http://schemas.microsoft.com/office/powerpoint/2010/main" val="998293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025" y="326572"/>
            <a:ext cx="8786814" cy="5799593"/>
          </a:xfrm>
        </p:spPr>
        <p:txBody>
          <a:bodyPr>
            <a:normAutofit fontScale="85000" lnSpcReduction="10000"/>
          </a:bodyPr>
          <a:lstStyle/>
          <a:p>
            <a:pPr marL="0" indent="0">
              <a:buNone/>
            </a:pPr>
            <a:r>
              <a:rPr lang="en-US" b="1" dirty="0"/>
              <a:t>The following question has two parts. Answer Part A and then answer Part B. </a:t>
            </a:r>
          </a:p>
          <a:p>
            <a:pPr marL="0" indent="0">
              <a:buNone/>
            </a:pPr>
            <a:endParaRPr lang="en-US" b="1" dirty="0"/>
          </a:p>
          <a:p>
            <a:pPr marL="0" indent="0">
              <a:buNone/>
            </a:pPr>
            <a:r>
              <a:rPr lang="en-US" b="1" dirty="0"/>
              <a:t>Part A: What does the word </a:t>
            </a:r>
            <a:r>
              <a:rPr lang="en-US" b="1" i="1" dirty="0"/>
              <a:t>jaunts</a:t>
            </a:r>
            <a:r>
              <a:rPr lang="en-US" b="1" dirty="0"/>
              <a:t> mean in </a:t>
            </a:r>
            <a:r>
              <a:rPr lang="en-US" b="1" i="1" dirty="0"/>
              <a:t>Nature by Design</a:t>
            </a:r>
            <a:r>
              <a:rPr lang="en-US" b="1" dirty="0"/>
              <a:t>?</a:t>
            </a:r>
          </a:p>
          <a:p>
            <a:pPr marL="457200" indent="-457200">
              <a:buFont typeface="+mj-lt"/>
              <a:buAutoNum type="alphaUcPeriod"/>
            </a:pPr>
            <a:r>
              <a:rPr lang="en-US" dirty="0"/>
              <a:t>A short walk</a:t>
            </a:r>
          </a:p>
          <a:p>
            <a:pPr marL="457200" indent="-457200">
              <a:buFont typeface="+mj-lt"/>
              <a:buAutoNum type="alphaUcPeriod"/>
            </a:pPr>
            <a:r>
              <a:rPr lang="en-US" dirty="0"/>
              <a:t>A route for a journey</a:t>
            </a:r>
          </a:p>
          <a:p>
            <a:pPr marL="457200" indent="-457200">
              <a:buFont typeface="+mj-lt"/>
              <a:buAutoNum type="alphaUcPeriod"/>
            </a:pPr>
            <a:r>
              <a:rPr lang="en-US" dirty="0"/>
              <a:t>A circuit to complete</a:t>
            </a:r>
          </a:p>
          <a:p>
            <a:pPr marL="457200" indent="-457200">
              <a:buFont typeface="+mj-lt"/>
              <a:buAutoNum type="alphaUcPeriod"/>
            </a:pPr>
            <a:r>
              <a:rPr lang="en-US" dirty="0"/>
              <a:t>A mandatory exercise</a:t>
            </a:r>
          </a:p>
          <a:p>
            <a:pPr marL="457200" indent="-457200">
              <a:buFont typeface="+mj-lt"/>
              <a:buAutoNum type="alphaUcPeriod"/>
            </a:pPr>
            <a:endParaRPr lang="en-US" dirty="0"/>
          </a:p>
          <a:p>
            <a:pPr marL="0" indent="0">
              <a:buNone/>
            </a:pPr>
            <a:r>
              <a:rPr lang="en-US" b="1" dirty="0"/>
              <a:t>Part B: Which excerpt from the text </a:t>
            </a:r>
            <a:r>
              <a:rPr lang="en-US" b="1" u="sng" dirty="0"/>
              <a:t>best</a:t>
            </a:r>
            <a:r>
              <a:rPr lang="en-US" b="1" dirty="0"/>
              <a:t> helps the reader understand the meaning of </a:t>
            </a:r>
            <a:r>
              <a:rPr lang="en-US" b="1" i="1" dirty="0"/>
              <a:t>jaunts</a:t>
            </a:r>
            <a:r>
              <a:rPr lang="en-US" b="1" dirty="0"/>
              <a:t>?</a:t>
            </a:r>
          </a:p>
          <a:p>
            <a:pPr marL="457200" indent="-457200">
              <a:buFont typeface="+mj-lt"/>
              <a:buAutoNum type="alphaUcPeriod"/>
            </a:pPr>
            <a:r>
              <a:rPr lang="en-US" dirty="0"/>
              <a:t>“…I climbed up a ladder on the outside of a rickety old tobacco barn at sunset.”</a:t>
            </a:r>
          </a:p>
          <a:p>
            <a:pPr marL="457200" indent="-457200">
              <a:buFont typeface="+mj-lt"/>
              <a:buAutoNum type="alphaUcPeriod"/>
            </a:pPr>
            <a:r>
              <a:rPr lang="en-US" dirty="0"/>
              <a:t>“…though we did not really know the farm’s family…”</a:t>
            </a:r>
          </a:p>
          <a:p>
            <a:pPr marL="457200" indent="-457200">
              <a:buFont typeface="+mj-lt"/>
              <a:buAutoNum type="alphaUcPeriod"/>
            </a:pPr>
            <a:r>
              <a:rPr lang="en-US" dirty="0"/>
              <a:t>“…I was allowed to roam, poke around, and conduct sudden studies of anything small and harmless.”</a:t>
            </a:r>
          </a:p>
          <a:p>
            <a:pPr marL="457200" indent="-457200">
              <a:buFont typeface="+mj-lt"/>
              <a:buAutoNum type="alphaUcPeriod"/>
            </a:pPr>
            <a:r>
              <a:rPr lang="en-US" dirty="0"/>
              <a:t>“…I </a:t>
            </a:r>
            <a:r>
              <a:rPr lang="en-US" i="1" dirty="0"/>
              <a:t>did</a:t>
            </a:r>
            <a:r>
              <a:rPr lang="en-US" dirty="0"/>
              <a:t> find something under the eaves—something very strange.”</a:t>
            </a:r>
          </a:p>
          <a:p>
            <a:pPr marL="457200" indent="-457200">
              <a:buFont typeface="+mj-lt"/>
              <a:buAutoNum type="alphaUcPeriod"/>
            </a:pPr>
            <a:endParaRPr lang="en-US" dirty="0"/>
          </a:p>
          <a:p>
            <a:pPr marL="457200" indent="-457200">
              <a:buFont typeface="+mj-lt"/>
              <a:buAutoNum type="alphaUcPeriod"/>
            </a:pPr>
            <a:endParaRPr lang="en-US" dirty="0"/>
          </a:p>
        </p:txBody>
      </p:sp>
      <p:sp>
        <p:nvSpPr>
          <p:cNvPr id="4" name="TextBox 3"/>
          <p:cNvSpPr txBox="1"/>
          <p:nvPr/>
        </p:nvSpPr>
        <p:spPr>
          <a:xfrm>
            <a:off x="-914399" y="6082638"/>
            <a:ext cx="10972799" cy="307777"/>
          </a:xfrm>
          <a:prstGeom prst="rect">
            <a:avLst/>
          </a:prstGeom>
          <a:noFill/>
        </p:spPr>
        <p:txBody>
          <a:bodyPr wrap="square" rtlCol="0">
            <a:spAutoFit/>
          </a:bodyPr>
          <a:lstStyle/>
          <a:p>
            <a:pPr algn="ctr"/>
            <a:r>
              <a:rPr lang="en-US" sz="1400" dirty="0"/>
              <a:t>Associated text: </a:t>
            </a:r>
            <a:r>
              <a:rPr lang="en-US" sz="1400" i="1" dirty="0"/>
              <a:t>Nature by Design </a:t>
            </a:r>
            <a:r>
              <a:rPr lang="en-US" sz="1400" dirty="0"/>
              <a:t>by Bruce Brooks</a:t>
            </a:r>
          </a:p>
        </p:txBody>
      </p:sp>
    </p:spTree>
    <p:extLst>
      <p:ext uri="{BB962C8B-B14F-4D97-AF65-F5344CB8AC3E}">
        <p14:creationId xmlns:p14="http://schemas.microsoft.com/office/powerpoint/2010/main" val="1860278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888" y="217715"/>
            <a:ext cx="8543925" cy="5754561"/>
          </a:xfrm>
        </p:spPr>
        <p:txBody>
          <a:bodyPr/>
          <a:lstStyle/>
          <a:p>
            <a:pPr marL="0" indent="0">
              <a:buNone/>
            </a:pPr>
            <a:r>
              <a:rPr lang="en-US" b="1" dirty="0"/>
              <a:t>Which excerpt from paragraph 2 of </a:t>
            </a:r>
            <a:r>
              <a:rPr lang="en-US" b="1" i="1" dirty="0"/>
              <a:t>Nature by Design </a:t>
            </a:r>
            <a:r>
              <a:rPr lang="en-US" b="1" dirty="0"/>
              <a:t>is an example of a simile?</a:t>
            </a:r>
          </a:p>
          <a:p>
            <a:pPr marL="457200" indent="-457200">
              <a:buFont typeface="+mj-lt"/>
              <a:buAutoNum type="alphaUcPeriod"/>
            </a:pPr>
            <a:r>
              <a:rPr lang="en-US" dirty="0"/>
              <a:t>“…It appeared to be a kind of gray paper sphere”</a:t>
            </a:r>
          </a:p>
          <a:p>
            <a:pPr marL="457200" indent="-457200">
              <a:buFont typeface="+mj-lt"/>
              <a:buAutoNum type="alphaUcPeriod"/>
            </a:pPr>
            <a:r>
              <a:rPr lang="en-US" dirty="0"/>
              <a:t>“…like an apple made of ashes hanging on its stem.”</a:t>
            </a:r>
          </a:p>
          <a:p>
            <a:pPr marL="457200" indent="-457200">
              <a:buFont typeface="+mj-lt"/>
              <a:buAutoNum type="alphaUcPeriod"/>
            </a:pPr>
            <a:r>
              <a:rPr lang="en-US" dirty="0"/>
              <a:t>“I saw that the bottom was a little ragged…”</a:t>
            </a:r>
          </a:p>
          <a:p>
            <a:pPr marL="457200" indent="-457200">
              <a:buFont typeface="+mj-lt"/>
              <a:buAutoNum type="alphaUcPeriod"/>
            </a:pPr>
            <a:r>
              <a:rPr lang="en-US" dirty="0"/>
              <a:t>“…its intricately colored surface with subtle swirls of gray and tan…”</a:t>
            </a:r>
          </a:p>
          <a:p>
            <a:pPr marL="457200" indent="-457200">
              <a:buFont typeface="+mj-lt"/>
              <a:buAutoNum type="alphaUcPeriod"/>
            </a:pPr>
            <a:endParaRPr lang="en-US" dirty="0"/>
          </a:p>
        </p:txBody>
      </p:sp>
      <p:sp>
        <p:nvSpPr>
          <p:cNvPr id="4" name="TextBox 3"/>
          <p:cNvSpPr txBox="1"/>
          <p:nvPr/>
        </p:nvSpPr>
        <p:spPr>
          <a:xfrm>
            <a:off x="0" y="5972276"/>
            <a:ext cx="9144000" cy="307777"/>
          </a:xfrm>
          <a:prstGeom prst="rect">
            <a:avLst/>
          </a:prstGeom>
          <a:noFill/>
        </p:spPr>
        <p:txBody>
          <a:bodyPr wrap="square" rtlCol="0">
            <a:spAutoFit/>
          </a:bodyPr>
          <a:lstStyle/>
          <a:p>
            <a:pPr algn="ctr"/>
            <a:r>
              <a:rPr lang="en-US" sz="1400" dirty="0"/>
              <a:t>Associated text: </a:t>
            </a:r>
            <a:r>
              <a:rPr lang="en-US" sz="1400" i="1" dirty="0"/>
              <a:t>Nature by Design </a:t>
            </a:r>
            <a:r>
              <a:rPr lang="en-US" sz="1400" dirty="0"/>
              <a:t>by Bruce Brooks</a:t>
            </a:r>
          </a:p>
        </p:txBody>
      </p:sp>
    </p:spTree>
    <p:extLst>
      <p:ext uri="{BB962C8B-B14F-4D97-AF65-F5344CB8AC3E}">
        <p14:creationId xmlns:p14="http://schemas.microsoft.com/office/powerpoint/2010/main" val="8106252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175" y="195944"/>
            <a:ext cx="8601076" cy="5164333"/>
          </a:xfrm>
        </p:spPr>
        <p:txBody>
          <a:bodyPr/>
          <a:lstStyle/>
          <a:p>
            <a:pPr marL="0" indent="0">
              <a:buNone/>
            </a:pPr>
            <a:r>
              <a:rPr lang="en-US" b="1" dirty="0"/>
              <a:t>In paragraph 2, how does the author’s use of the phrase “like an apple made of ashes” contribute to the meaning of the passage?</a:t>
            </a:r>
            <a:endParaRPr lang="en-US" dirty="0"/>
          </a:p>
          <a:p>
            <a:pPr marL="457200" indent="-457200">
              <a:buFont typeface="+mj-lt"/>
              <a:buAutoNum type="alphaUcPeriod"/>
            </a:pPr>
            <a:r>
              <a:rPr lang="en-US" dirty="0"/>
              <a:t>The phrase helps explain the color and weight of the wasp house.</a:t>
            </a:r>
          </a:p>
          <a:p>
            <a:pPr marL="457200" indent="-457200">
              <a:buFont typeface="+mj-lt"/>
              <a:buAutoNum type="alphaUcPeriod"/>
            </a:pPr>
            <a:r>
              <a:rPr lang="en-US" dirty="0"/>
              <a:t>The phrase helps explain the size and shape of the wasp house.</a:t>
            </a:r>
          </a:p>
          <a:p>
            <a:pPr marL="457200" indent="-457200">
              <a:buFont typeface="+mj-lt"/>
              <a:buAutoNum type="alphaUcPeriod"/>
            </a:pPr>
            <a:r>
              <a:rPr lang="en-US" dirty="0"/>
              <a:t>The phrase helps explain how the wasp house was attached to the barn.</a:t>
            </a:r>
          </a:p>
          <a:p>
            <a:pPr marL="457200" indent="-457200">
              <a:buFont typeface="+mj-lt"/>
              <a:buAutoNum type="alphaUcPeriod"/>
            </a:pPr>
            <a:r>
              <a:rPr lang="en-US" dirty="0"/>
              <a:t>The phrase helps explain why the boy found the wasp house interesting. </a:t>
            </a:r>
          </a:p>
          <a:p>
            <a:pPr marL="0" indent="0">
              <a:buNone/>
            </a:pPr>
            <a:endParaRPr lang="en-US" dirty="0"/>
          </a:p>
        </p:txBody>
      </p:sp>
      <p:sp>
        <p:nvSpPr>
          <p:cNvPr id="4" name="TextBox 3"/>
          <p:cNvSpPr txBox="1"/>
          <p:nvPr/>
        </p:nvSpPr>
        <p:spPr>
          <a:xfrm>
            <a:off x="257176" y="5929314"/>
            <a:ext cx="8601076" cy="307778"/>
          </a:xfrm>
          <a:prstGeom prst="rect">
            <a:avLst/>
          </a:prstGeom>
          <a:noFill/>
        </p:spPr>
        <p:txBody>
          <a:bodyPr wrap="square" rtlCol="0">
            <a:spAutoFit/>
          </a:bodyPr>
          <a:lstStyle/>
          <a:p>
            <a:pPr algn="ctr"/>
            <a:r>
              <a:rPr lang="en-US" sz="1400" dirty="0"/>
              <a:t>Associated text: </a:t>
            </a:r>
            <a:r>
              <a:rPr lang="en-US" sz="1400" i="1" dirty="0"/>
              <a:t>Nature by Design </a:t>
            </a:r>
            <a:r>
              <a:rPr lang="en-US" sz="1400" dirty="0"/>
              <a:t>by Bruce Brooks</a:t>
            </a:r>
          </a:p>
        </p:txBody>
      </p:sp>
    </p:spTree>
    <p:extLst>
      <p:ext uri="{BB962C8B-B14F-4D97-AF65-F5344CB8AC3E}">
        <p14:creationId xmlns:p14="http://schemas.microsoft.com/office/powerpoint/2010/main" val="34586045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CCSS.ELA-Literacy.RI.7.5</a:t>
            </a:r>
          </a:p>
        </p:txBody>
      </p:sp>
      <p:sp>
        <p:nvSpPr>
          <p:cNvPr id="3" name="Content Placeholder 2"/>
          <p:cNvSpPr>
            <a:spLocks noGrp="1"/>
          </p:cNvSpPr>
          <p:nvPr>
            <p:ph idx="1"/>
          </p:nvPr>
        </p:nvSpPr>
        <p:spPr/>
        <p:txBody>
          <a:bodyPr/>
          <a:lstStyle/>
          <a:p>
            <a:pPr marL="0" indent="0">
              <a:buNone/>
            </a:pPr>
            <a:r>
              <a:rPr lang="en-US" dirty="0">
                <a:solidFill>
                  <a:schemeClr val="accent2"/>
                </a:solidFill>
              </a:rPr>
              <a:t>Analyze</a:t>
            </a:r>
            <a:r>
              <a:rPr lang="en-US" dirty="0"/>
              <a:t> the structure an author uses to organize a text, including how the major sections contribute to the whole and to the development of the ideas.</a:t>
            </a:r>
          </a:p>
          <a:p>
            <a:pPr marL="0" indent="0">
              <a:buNone/>
            </a:pPr>
            <a:endParaRPr lang="en-US" dirty="0"/>
          </a:p>
        </p:txBody>
      </p:sp>
    </p:spTree>
    <p:extLst>
      <p:ext uri="{BB962C8B-B14F-4D97-AF65-F5344CB8AC3E}">
        <p14:creationId xmlns:p14="http://schemas.microsoft.com/office/powerpoint/2010/main" val="21191951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391887"/>
            <a:ext cx="8072438" cy="4353534"/>
          </a:xfrm>
        </p:spPr>
        <p:txBody>
          <a:bodyPr/>
          <a:lstStyle/>
          <a:p>
            <a:pPr marL="0" indent="0">
              <a:buNone/>
            </a:pPr>
            <a:r>
              <a:rPr lang="en-US" b="1" dirty="0"/>
              <a:t>What is the organizational structure of paragraphs 2, 3, 4, and 5?  </a:t>
            </a:r>
            <a:endParaRPr lang="en-US" dirty="0"/>
          </a:p>
          <a:p>
            <a:pPr marL="457200" indent="-457200">
              <a:buFont typeface="+mj-lt"/>
              <a:buAutoNum type="alphaUcPeriod"/>
            </a:pPr>
            <a:r>
              <a:rPr lang="en-US" dirty="0"/>
              <a:t>Chronological order</a:t>
            </a:r>
          </a:p>
          <a:p>
            <a:pPr marL="457200" indent="-457200">
              <a:buFont typeface="+mj-lt"/>
              <a:buAutoNum type="alphaUcPeriod"/>
            </a:pPr>
            <a:r>
              <a:rPr lang="en-US" dirty="0"/>
              <a:t>Main idea and supporting details </a:t>
            </a:r>
          </a:p>
          <a:p>
            <a:pPr marL="457200" indent="-457200">
              <a:buFont typeface="+mj-lt"/>
              <a:buAutoNum type="alphaUcPeriod"/>
            </a:pPr>
            <a:r>
              <a:rPr lang="en-US" dirty="0"/>
              <a:t>Compare and contrast</a:t>
            </a:r>
          </a:p>
          <a:p>
            <a:pPr marL="457200" indent="-457200">
              <a:buFont typeface="+mj-lt"/>
              <a:buAutoNum type="alphaUcPeriod"/>
            </a:pPr>
            <a:r>
              <a:rPr lang="en-US" dirty="0"/>
              <a:t>Order of importance </a:t>
            </a:r>
          </a:p>
          <a:p>
            <a:pPr marL="0" indent="0">
              <a:buNone/>
            </a:pPr>
            <a:endParaRPr lang="en-US" dirty="0"/>
          </a:p>
        </p:txBody>
      </p:sp>
      <p:sp>
        <p:nvSpPr>
          <p:cNvPr id="4" name="TextBox 3"/>
          <p:cNvSpPr txBox="1"/>
          <p:nvPr/>
        </p:nvSpPr>
        <p:spPr>
          <a:xfrm>
            <a:off x="0" y="5929313"/>
            <a:ext cx="9144000" cy="307777"/>
          </a:xfrm>
          <a:prstGeom prst="rect">
            <a:avLst/>
          </a:prstGeom>
          <a:noFill/>
        </p:spPr>
        <p:txBody>
          <a:bodyPr wrap="square" rtlCol="0">
            <a:spAutoFit/>
          </a:bodyPr>
          <a:lstStyle/>
          <a:p>
            <a:pPr algn="ctr"/>
            <a:r>
              <a:rPr lang="en-US" sz="1400" dirty="0"/>
              <a:t>Associated text: </a:t>
            </a:r>
            <a:r>
              <a:rPr lang="en-US" sz="1400" i="1" dirty="0"/>
              <a:t>Nature by Design </a:t>
            </a:r>
            <a:r>
              <a:rPr lang="en-US" sz="1400" dirty="0"/>
              <a:t>by Bruce Brooks</a:t>
            </a:r>
          </a:p>
        </p:txBody>
      </p:sp>
    </p:spTree>
    <p:extLst>
      <p:ext uri="{BB962C8B-B14F-4D97-AF65-F5344CB8AC3E}">
        <p14:creationId xmlns:p14="http://schemas.microsoft.com/office/powerpoint/2010/main" val="1701935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Diving into the Specific Grade-Level Standards</a:t>
            </a:r>
          </a:p>
        </p:txBody>
      </p:sp>
      <p:sp>
        <p:nvSpPr>
          <p:cNvPr id="3" name="Content Placeholder 2"/>
          <p:cNvSpPr>
            <a:spLocks noGrp="1"/>
          </p:cNvSpPr>
          <p:nvPr>
            <p:ph idx="1"/>
          </p:nvPr>
        </p:nvSpPr>
        <p:spPr/>
        <p:txBody>
          <a:bodyPr/>
          <a:lstStyle/>
          <a:p>
            <a:pPr marL="0" indent="0">
              <a:buNone/>
            </a:pPr>
            <a:r>
              <a:rPr lang="en-US" dirty="0">
                <a:solidFill>
                  <a:schemeClr val="tx2"/>
                </a:solidFill>
              </a:rPr>
              <a:t>Remember that Standards 1 and 10 are bookends requiring:</a:t>
            </a:r>
          </a:p>
          <a:p>
            <a:r>
              <a:rPr lang="en-US" dirty="0">
                <a:solidFill>
                  <a:schemeClr val="tx1"/>
                </a:solidFill>
              </a:rPr>
              <a:t>all </a:t>
            </a:r>
            <a:r>
              <a:rPr lang="en-US" b="1" dirty="0">
                <a:solidFill>
                  <a:schemeClr val="accent2"/>
                </a:solidFill>
              </a:rPr>
              <a:t>passages</a:t>
            </a:r>
            <a:r>
              <a:rPr lang="en-US" dirty="0">
                <a:solidFill>
                  <a:schemeClr val="accent2"/>
                </a:solidFill>
              </a:rPr>
              <a:t> </a:t>
            </a:r>
            <a:r>
              <a:rPr lang="en-US" dirty="0">
                <a:solidFill>
                  <a:schemeClr val="tx1"/>
                </a:solidFill>
              </a:rPr>
              <a:t>to be appropriately complex </a:t>
            </a:r>
          </a:p>
          <a:p>
            <a:r>
              <a:rPr lang="en-US" dirty="0">
                <a:solidFill>
                  <a:schemeClr val="tx1"/>
                </a:solidFill>
              </a:rPr>
              <a:t>all </a:t>
            </a:r>
            <a:r>
              <a:rPr lang="en-US" b="1" dirty="0">
                <a:solidFill>
                  <a:schemeClr val="accent2"/>
                </a:solidFill>
              </a:rPr>
              <a:t>items</a:t>
            </a:r>
            <a:r>
              <a:rPr lang="en-US" dirty="0">
                <a:solidFill>
                  <a:schemeClr val="accent2"/>
                </a:solidFill>
              </a:rPr>
              <a:t> </a:t>
            </a:r>
            <a:r>
              <a:rPr lang="en-US" dirty="0">
                <a:solidFill>
                  <a:schemeClr val="tx1"/>
                </a:solidFill>
              </a:rPr>
              <a:t>to be answered using textual evidence</a:t>
            </a:r>
          </a:p>
          <a:p>
            <a:pPr marL="0" indent="0">
              <a:buNone/>
            </a:pPr>
            <a:endParaRPr lang="en-US" dirty="0">
              <a:solidFill>
                <a:schemeClr val="tx1"/>
              </a:solidFill>
            </a:endParaRPr>
          </a:p>
          <a:p>
            <a:pPr marL="0" indent="0">
              <a:buNone/>
            </a:pPr>
            <a:r>
              <a:rPr lang="en-US" b="1" dirty="0">
                <a:solidFill>
                  <a:schemeClr val="tx1"/>
                </a:solidFill>
              </a:rPr>
              <a:t>Items should </a:t>
            </a:r>
            <a:r>
              <a:rPr lang="en-US" b="1" i="1" dirty="0">
                <a:solidFill>
                  <a:schemeClr val="tx1"/>
                </a:solidFill>
              </a:rPr>
              <a:t>never</a:t>
            </a:r>
            <a:r>
              <a:rPr lang="en-US" b="1" dirty="0">
                <a:solidFill>
                  <a:schemeClr val="tx1"/>
                </a:solidFill>
              </a:rPr>
              <a:t> be aligned to Standard 1 only. Instead, items should be aligned to Standard 1 </a:t>
            </a:r>
            <a:r>
              <a:rPr lang="en-US" b="1" i="1" dirty="0">
                <a:solidFill>
                  <a:schemeClr val="tx1"/>
                </a:solidFill>
              </a:rPr>
              <a:t>and</a:t>
            </a:r>
            <a:r>
              <a:rPr lang="en-US" b="1" dirty="0">
                <a:solidFill>
                  <a:schemeClr val="tx1"/>
                </a:solidFill>
              </a:rPr>
              <a:t> </a:t>
            </a:r>
            <a:r>
              <a:rPr lang="en-US" b="1" dirty="0">
                <a:solidFill>
                  <a:schemeClr val="tx2"/>
                </a:solidFill>
              </a:rPr>
              <a:t>at least one other standard.</a:t>
            </a:r>
          </a:p>
        </p:txBody>
      </p:sp>
    </p:spTree>
    <p:extLst>
      <p:ext uri="{BB962C8B-B14F-4D97-AF65-F5344CB8AC3E}">
        <p14:creationId xmlns:p14="http://schemas.microsoft.com/office/powerpoint/2010/main" val="11340327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888" y="326572"/>
            <a:ext cx="8629650" cy="5645703"/>
          </a:xfrm>
        </p:spPr>
        <p:txBody>
          <a:bodyPr>
            <a:noAutofit/>
          </a:bodyPr>
          <a:lstStyle/>
          <a:p>
            <a:pPr marL="0" indent="0">
              <a:buNone/>
            </a:pPr>
            <a:r>
              <a:rPr lang="en-US" sz="1600" b="1" dirty="0"/>
              <a:t>The following question has two parts. Answer Part A and then answer Part B. </a:t>
            </a:r>
          </a:p>
          <a:p>
            <a:pPr marL="0" indent="0">
              <a:buNone/>
            </a:pPr>
            <a:endParaRPr lang="en-US" sz="1600" b="1" dirty="0"/>
          </a:p>
          <a:p>
            <a:pPr marL="0" indent="0">
              <a:buNone/>
            </a:pPr>
            <a:r>
              <a:rPr lang="en-US" sz="1600" b="1" dirty="0"/>
              <a:t>Part A: What is the organizational structure of paragraphs 2, 3, 4, and 5?  </a:t>
            </a:r>
            <a:endParaRPr lang="en-US" sz="1600" dirty="0"/>
          </a:p>
          <a:p>
            <a:pPr marL="457200" indent="-457200">
              <a:buFont typeface="+mj-lt"/>
              <a:buAutoNum type="alphaUcPeriod"/>
            </a:pPr>
            <a:r>
              <a:rPr lang="en-US" sz="1600" dirty="0"/>
              <a:t>Paragraphs 2 and 4 describe what the boy saw; paragraphs 3 and 5 describe what the boy thought about. </a:t>
            </a:r>
          </a:p>
          <a:p>
            <a:pPr marL="457200" indent="-457200">
              <a:buFont typeface="+mj-lt"/>
              <a:buAutoNum type="alphaUcPeriod"/>
            </a:pPr>
            <a:r>
              <a:rPr lang="en-US" sz="1600" dirty="0"/>
              <a:t>Paragraphs 2 and 4 describe the wasp house; paragraphs 3 and 5 describe a bird house.</a:t>
            </a:r>
          </a:p>
          <a:p>
            <a:pPr marL="457200" indent="-457200">
              <a:buFont typeface="+mj-lt"/>
              <a:buAutoNum type="alphaUcPeriod"/>
            </a:pPr>
            <a:r>
              <a:rPr lang="en-US" sz="1600" dirty="0"/>
              <a:t>Paragraphs 2 and 4 describe how the wasps build a house; paragraphs 3 and 5 describe why they build a house.</a:t>
            </a:r>
          </a:p>
          <a:p>
            <a:pPr marL="457200" indent="-457200">
              <a:buFont typeface="+mj-lt"/>
              <a:buAutoNum type="alphaUcPeriod"/>
            </a:pPr>
            <a:r>
              <a:rPr lang="en-US" sz="1600" dirty="0"/>
              <a:t>Paragraphs 2 and 4 describe what the boy understood; paragraphs 3 and 5 describe what the adult man now understands.   </a:t>
            </a:r>
          </a:p>
          <a:p>
            <a:pPr marL="0" indent="0">
              <a:buNone/>
            </a:pPr>
            <a:endParaRPr lang="en-US" sz="1600" dirty="0"/>
          </a:p>
          <a:p>
            <a:pPr marL="0" indent="0">
              <a:buNone/>
            </a:pPr>
            <a:r>
              <a:rPr lang="en-US" sz="1600" b="1" dirty="0"/>
              <a:t>Part B: Which sentence </a:t>
            </a:r>
            <a:r>
              <a:rPr lang="en-US" sz="1600" b="1" u="sng" dirty="0"/>
              <a:t>best</a:t>
            </a:r>
            <a:r>
              <a:rPr lang="en-US" sz="1600" b="1" dirty="0"/>
              <a:t> explains how the paragraphs contribute to the development of the text?</a:t>
            </a:r>
          </a:p>
          <a:p>
            <a:pPr marL="457200" indent="-457200">
              <a:buAutoNum type="alphaUcPeriod"/>
            </a:pPr>
            <a:r>
              <a:rPr lang="en-US" sz="1600" dirty="0"/>
              <a:t>The paragraphs explain what the narrator had to overcome to find the wasp nest. </a:t>
            </a:r>
          </a:p>
          <a:p>
            <a:pPr marL="457200" indent="-457200">
              <a:buAutoNum type="alphaUcPeriod"/>
            </a:pPr>
            <a:r>
              <a:rPr lang="en-US" sz="1600" dirty="0"/>
              <a:t>The paragraphs reveal why the narrator was so fascinated with the wasp nest. </a:t>
            </a:r>
          </a:p>
          <a:p>
            <a:pPr marL="457200" indent="-457200">
              <a:buAutoNum type="alphaUcPeriod"/>
            </a:pPr>
            <a:r>
              <a:rPr lang="en-US" sz="1600" dirty="0"/>
              <a:t>The paragraphs show why the narrator was so afraid of the wasps that surrounded the nest. </a:t>
            </a:r>
          </a:p>
          <a:p>
            <a:pPr marL="457200" indent="-457200">
              <a:buAutoNum type="alphaUcPeriod"/>
            </a:pPr>
            <a:r>
              <a:rPr lang="en-US" sz="1600" dirty="0"/>
              <a:t>The paragraphs establish how the narrator found the wasp nest.  </a:t>
            </a:r>
          </a:p>
        </p:txBody>
      </p:sp>
      <p:sp>
        <p:nvSpPr>
          <p:cNvPr id="4" name="TextBox 3"/>
          <p:cNvSpPr txBox="1"/>
          <p:nvPr/>
        </p:nvSpPr>
        <p:spPr>
          <a:xfrm>
            <a:off x="0" y="5972275"/>
            <a:ext cx="9144000" cy="307779"/>
          </a:xfrm>
          <a:prstGeom prst="rect">
            <a:avLst/>
          </a:prstGeom>
          <a:noFill/>
        </p:spPr>
        <p:txBody>
          <a:bodyPr wrap="square" rtlCol="0">
            <a:spAutoFit/>
          </a:bodyPr>
          <a:lstStyle/>
          <a:p>
            <a:pPr algn="ctr"/>
            <a:r>
              <a:rPr lang="en-US" sz="1400" dirty="0"/>
              <a:t>Associated text: </a:t>
            </a:r>
            <a:r>
              <a:rPr lang="en-US" sz="1400" i="1" dirty="0"/>
              <a:t>Nature by Design </a:t>
            </a:r>
            <a:r>
              <a:rPr lang="en-US" sz="1400" dirty="0"/>
              <a:t>by Bruce Brooks</a:t>
            </a:r>
          </a:p>
        </p:txBody>
      </p:sp>
    </p:spTree>
    <p:extLst>
      <p:ext uri="{BB962C8B-B14F-4D97-AF65-F5344CB8AC3E}">
        <p14:creationId xmlns:p14="http://schemas.microsoft.com/office/powerpoint/2010/main" val="581962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CCSS.ELA-Literacy.RI.7.6</a:t>
            </a:r>
          </a:p>
        </p:txBody>
      </p:sp>
      <p:sp>
        <p:nvSpPr>
          <p:cNvPr id="3" name="Content Placeholder 2"/>
          <p:cNvSpPr>
            <a:spLocks noGrp="1"/>
          </p:cNvSpPr>
          <p:nvPr>
            <p:ph idx="1"/>
          </p:nvPr>
        </p:nvSpPr>
        <p:spPr/>
        <p:txBody>
          <a:bodyPr/>
          <a:lstStyle/>
          <a:p>
            <a:pPr marL="0" indent="0">
              <a:buNone/>
            </a:pPr>
            <a:r>
              <a:rPr lang="en-US" dirty="0">
                <a:solidFill>
                  <a:schemeClr val="accent2"/>
                </a:solidFill>
              </a:rPr>
              <a:t>Determine</a:t>
            </a:r>
            <a:r>
              <a:rPr lang="en-US" dirty="0"/>
              <a:t> an author's point of view or purpose in a text and </a:t>
            </a:r>
            <a:r>
              <a:rPr lang="en-US" dirty="0">
                <a:solidFill>
                  <a:schemeClr val="accent2"/>
                </a:solidFill>
              </a:rPr>
              <a:t>analyze</a:t>
            </a:r>
            <a:r>
              <a:rPr lang="en-US" dirty="0"/>
              <a:t> how the author distinguishes his or her position from that of others.</a:t>
            </a:r>
          </a:p>
          <a:p>
            <a:pPr marL="0" indent="0">
              <a:buNone/>
            </a:pPr>
            <a:br>
              <a:rPr lang="en-US" dirty="0"/>
            </a:br>
            <a:endParaRPr lang="en-US" dirty="0"/>
          </a:p>
        </p:txBody>
      </p:sp>
    </p:spTree>
    <p:extLst>
      <p:ext uri="{BB962C8B-B14F-4D97-AF65-F5344CB8AC3E}">
        <p14:creationId xmlns:p14="http://schemas.microsoft.com/office/powerpoint/2010/main" val="20894086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88" y="391888"/>
            <a:ext cx="8472487" cy="4779203"/>
          </a:xfrm>
        </p:spPr>
        <p:txBody>
          <a:bodyPr/>
          <a:lstStyle/>
          <a:p>
            <a:pPr marL="0" indent="0">
              <a:buNone/>
            </a:pPr>
            <a:r>
              <a:rPr lang="en-US" b="1" dirty="0"/>
              <a:t>Which sentence </a:t>
            </a:r>
            <a:r>
              <a:rPr lang="en-US" b="1" u="sng" dirty="0"/>
              <a:t>best</a:t>
            </a:r>
            <a:r>
              <a:rPr lang="en-US" b="1" dirty="0"/>
              <a:t> states the author’s perspective on school start times?</a:t>
            </a:r>
          </a:p>
          <a:p>
            <a:pPr marL="457200" indent="-457200">
              <a:buFont typeface="+mj-lt"/>
              <a:buAutoNum type="alphaUcPeriod"/>
            </a:pPr>
            <a:r>
              <a:rPr lang="en-US" dirty="0"/>
              <a:t>He wants school leaders to figure out a cost-effective way to change start times for all students. </a:t>
            </a:r>
          </a:p>
          <a:p>
            <a:pPr marL="457200" indent="-457200">
              <a:buFont typeface="+mj-lt"/>
              <a:buAutoNum type="alphaUcPeriod"/>
            </a:pPr>
            <a:r>
              <a:rPr lang="en-US" dirty="0"/>
              <a:t>He believes that school should consider moving start times back.</a:t>
            </a:r>
          </a:p>
          <a:p>
            <a:pPr marL="457200" indent="-457200">
              <a:buFont typeface="+mj-lt"/>
              <a:buAutoNum type="alphaUcPeriod"/>
            </a:pPr>
            <a:r>
              <a:rPr lang="en-US" dirty="0"/>
              <a:t>He understands that there are expenses preventing schools from changing their start times. </a:t>
            </a:r>
          </a:p>
          <a:p>
            <a:pPr marL="457200" indent="-457200">
              <a:buFont typeface="+mj-lt"/>
              <a:buAutoNum type="alphaUcPeriod"/>
            </a:pPr>
            <a:r>
              <a:rPr lang="en-US" dirty="0"/>
              <a:t>He hopes that schools will begin to use more busses so that all children can start at a reasonable hour.  </a:t>
            </a:r>
          </a:p>
        </p:txBody>
      </p:sp>
      <p:sp>
        <p:nvSpPr>
          <p:cNvPr id="4" name="TextBox 3"/>
          <p:cNvSpPr txBox="1"/>
          <p:nvPr/>
        </p:nvSpPr>
        <p:spPr>
          <a:xfrm>
            <a:off x="128589" y="5986463"/>
            <a:ext cx="9015412" cy="307777"/>
          </a:xfrm>
          <a:prstGeom prst="rect">
            <a:avLst/>
          </a:prstGeom>
          <a:noFill/>
        </p:spPr>
        <p:txBody>
          <a:bodyPr wrap="square" rtlCol="0">
            <a:spAutoFit/>
          </a:bodyPr>
          <a:lstStyle/>
          <a:p>
            <a:pPr algn="ctr"/>
            <a:r>
              <a:rPr lang="en-US" sz="1400" dirty="0"/>
              <a:t>Associated text: “High School Will Keep Starting Too Early. Here’s Why” by Dan Weissmann</a:t>
            </a:r>
          </a:p>
        </p:txBody>
      </p:sp>
    </p:spTree>
    <p:extLst>
      <p:ext uri="{BB962C8B-B14F-4D97-AF65-F5344CB8AC3E}">
        <p14:creationId xmlns:p14="http://schemas.microsoft.com/office/powerpoint/2010/main" val="27995756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40834"/>
            <a:ext cx="8743950" cy="5799593"/>
          </a:xfrm>
        </p:spPr>
        <p:txBody>
          <a:bodyPr>
            <a:noAutofit/>
          </a:bodyPr>
          <a:lstStyle/>
          <a:p>
            <a:pPr marL="0" indent="0">
              <a:buNone/>
            </a:pPr>
            <a:r>
              <a:rPr lang="en-US" sz="1600" b="1" dirty="0"/>
              <a:t>The following question has two parts. Answer Part A and then Answer Part B. </a:t>
            </a:r>
          </a:p>
          <a:p>
            <a:pPr marL="0" indent="0">
              <a:buNone/>
            </a:pPr>
            <a:endParaRPr lang="en-US" sz="1600" b="1" dirty="0"/>
          </a:p>
          <a:p>
            <a:pPr marL="0" indent="0">
              <a:buNone/>
            </a:pPr>
            <a:r>
              <a:rPr lang="en-US" sz="1600" b="1" dirty="0"/>
              <a:t>Part A: Which sentence </a:t>
            </a:r>
            <a:r>
              <a:rPr lang="en-US" sz="1600" b="1" u="sng" dirty="0"/>
              <a:t>best</a:t>
            </a:r>
            <a:r>
              <a:rPr lang="en-US" sz="1600" b="1" dirty="0"/>
              <a:t> states the author’s perspective on high school start times?</a:t>
            </a:r>
          </a:p>
          <a:p>
            <a:pPr marL="457200" indent="-457200">
              <a:buFont typeface="+mj-lt"/>
              <a:buAutoNum type="alphaUcPeriod"/>
            </a:pPr>
            <a:r>
              <a:rPr lang="en-US" sz="1600" dirty="0"/>
              <a:t>He wants school leaders to figure out a cost-effective way to change start times for all students. </a:t>
            </a:r>
          </a:p>
          <a:p>
            <a:pPr marL="457200" indent="-457200">
              <a:buFont typeface="+mj-lt"/>
              <a:buAutoNum type="alphaUcPeriod"/>
            </a:pPr>
            <a:r>
              <a:rPr lang="en-US" sz="1600" dirty="0"/>
              <a:t>He believes that school should consider moving start times back.</a:t>
            </a:r>
          </a:p>
          <a:p>
            <a:pPr marL="457200" indent="-457200">
              <a:buFont typeface="+mj-lt"/>
              <a:buAutoNum type="alphaUcPeriod"/>
            </a:pPr>
            <a:r>
              <a:rPr lang="en-US" sz="1600" dirty="0"/>
              <a:t>He understands that there are expenses preventing schools from changing their start times. </a:t>
            </a:r>
          </a:p>
          <a:p>
            <a:pPr marL="457200" indent="-457200">
              <a:buFont typeface="+mj-lt"/>
              <a:buAutoNum type="alphaUcPeriod"/>
            </a:pPr>
            <a:r>
              <a:rPr lang="en-US" sz="1600" dirty="0"/>
              <a:t>He hopes that schools will begin to use more busses so that all children can start at a reasonable hour.  </a:t>
            </a:r>
          </a:p>
          <a:p>
            <a:pPr marL="0" indent="0">
              <a:buNone/>
            </a:pPr>
            <a:endParaRPr lang="en-US" sz="1600" dirty="0"/>
          </a:p>
          <a:p>
            <a:pPr marL="0" indent="0">
              <a:buNone/>
            </a:pPr>
            <a:r>
              <a:rPr lang="en-US" sz="1600" b="1" dirty="0"/>
              <a:t>Part B: Select </a:t>
            </a:r>
            <a:r>
              <a:rPr lang="en-US" sz="1600" b="1" u="sng" dirty="0"/>
              <a:t>two</a:t>
            </a:r>
            <a:r>
              <a:rPr lang="en-US" sz="1600" b="1" dirty="0"/>
              <a:t> sentences that explain how the author develops his perspective.</a:t>
            </a:r>
          </a:p>
          <a:p>
            <a:pPr marL="457200" indent="-457200">
              <a:buFont typeface="+mj-lt"/>
              <a:buAutoNum type="alphaUcPeriod"/>
            </a:pPr>
            <a:r>
              <a:rPr lang="en-US" sz="1600" dirty="0"/>
              <a:t>He highlights the research supporting adjusting start times. </a:t>
            </a:r>
          </a:p>
          <a:p>
            <a:pPr marL="457200" indent="-457200">
              <a:buFont typeface="+mj-lt"/>
              <a:buAutoNum type="alphaUcPeriod"/>
            </a:pPr>
            <a:r>
              <a:rPr lang="en-US" sz="1600" dirty="0"/>
              <a:t>He provides graphs that show the numbers of schools starting before 8:00 am.</a:t>
            </a:r>
          </a:p>
          <a:p>
            <a:pPr marL="457200" indent="-457200">
              <a:buFont typeface="+mj-lt"/>
              <a:buAutoNum type="alphaUcPeriod"/>
            </a:pPr>
            <a:r>
              <a:rPr lang="en-US" sz="1600" dirty="0"/>
              <a:t>He provides quotations that explain why schools are unable to move start times back.</a:t>
            </a:r>
          </a:p>
          <a:p>
            <a:pPr marL="457200" indent="-457200">
              <a:buFont typeface="+mj-lt"/>
              <a:buAutoNum type="alphaUcPeriod"/>
            </a:pPr>
            <a:r>
              <a:rPr lang="en-US" sz="1600" dirty="0"/>
              <a:t>He describes the different expenses associated with changing school start times. </a:t>
            </a:r>
          </a:p>
          <a:p>
            <a:pPr marL="457200" indent="-457200">
              <a:buFont typeface="+mj-lt"/>
              <a:buAutoNum type="alphaUcPeriod"/>
            </a:pPr>
            <a:r>
              <a:rPr lang="en-US" sz="1600" dirty="0"/>
              <a:t>He notes places where school start times are more likely to change. </a:t>
            </a:r>
          </a:p>
        </p:txBody>
      </p:sp>
      <p:sp>
        <p:nvSpPr>
          <p:cNvPr id="4" name="TextBox 3"/>
          <p:cNvSpPr txBox="1"/>
          <p:nvPr/>
        </p:nvSpPr>
        <p:spPr>
          <a:xfrm>
            <a:off x="0" y="6040440"/>
            <a:ext cx="9144000" cy="307777"/>
          </a:xfrm>
          <a:prstGeom prst="rect">
            <a:avLst/>
          </a:prstGeom>
          <a:noFill/>
        </p:spPr>
        <p:txBody>
          <a:bodyPr wrap="square" rtlCol="0">
            <a:spAutoFit/>
          </a:bodyPr>
          <a:lstStyle/>
          <a:p>
            <a:pPr algn="ctr"/>
            <a:r>
              <a:rPr lang="en-US" sz="1400" dirty="0"/>
              <a:t>Associated text: “High School Will Keep Starting Too Early. Here’s Why” by Dan Weissmann</a:t>
            </a:r>
          </a:p>
        </p:txBody>
      </p:sp>
    </p:spTree>
    <p:extLst>
      <p:ext uri="{BB962C8B-B14F-4D97-AF65-F5344CB8AC3E}">
        <p14:creationId xmlns:p14="http://schemas.microsoft.com/office/powerpoint/2010/main" val="34739860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CCSS.ELA-Literacy.RI.7.7</a:t>
            </a:r>
          </a:p>
        </p:txBody>
      </p:sp>
      <p:sp>
        <p:nvSpPr>
          <p:cNvPr id="3" name="Content Placeholder 2"/>
          <p:cNvSpPr>
            <a:spLocks noGrp="1"/>
          </p:cNvSpPr>
          <p:nvPr>
            <p:ph idx="1"/>
          </p:nvPr>
        </p:nvSpPr>
        <p:spPr/>
        <p:txBody>
          <a:bodyPr/>
          <a:lstStyle/>
          <a:p>
            <a:pPr marL="0" indent="0">
              <a:buNone/>
            </a:pPr>
            <a:r>
              <a:rPr lang="en-US" dirty="0">
                <a:solidFill>
                  <a:schemeClr val="accent2"/>
                </a:solidFill>
              </a:rPr>
              <a:t>Compare </a:t>
            </a:r>
            <a:r>
              <a:rPr lang="en-US" dirty="0">
                <a:solidFill>
                  <a:schemeClr val="tx1"/>
                </a:solidFill>
              </a:rPr>
              <a:t>and</a:t>
            </a:r>
            <a:r>
              <a:rPr lang="en-US" dirty="0">
                <a:solidFill>
                  <a:schemeClr val="accent2"/>
                </a:solidFill>
              </a:rPr>
              <a:t> contrast </a:t>
            </a:r>
            <a:r>
              <a:rPr lang="en-US" dirty="0"/>
              <a:t>a text to an audio, video, or multimedia version of the text, analyzing each medium's portrayal of the subject (e.g., how the delivery of a speech affects the impact of the words).</a:t>
            </a:r>
          </a:p>
        </p:txBody>
      </p:sp>
    </p:spTree>
    <p:extLst>
      <p:ext uri="{BB962C8B-B14F-4D97-AF65-F5344CB8AC3E}">
        <p14:creationId xmlns:p14="http://schemas.microsoft.com/office/powerpoint/2010/main" val="20167789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391887"/>
            <a:ext cx="8429625" cy="5408838"/>
          </a:xfrm>
        </p:spPr>
        <p:txBody>
          <a:bodyPr/>
          <a:lstStyle/>
          <a:p>
            <a:pPr marL="0" indent="0">
              <a:buNone/>
            </a:pPr>
            <a:r>
              <a:rPr lang="en-US" b="1" dirty="0"/>
              <a:t>Which fact is included in the article but not in the recording?</a:t>
            </a:r>
          </a:p>
          <a:p>
            <a:pPr marL="457200" indent="-457200">
              <a:buFont typeface="+mj-lt"/>
              <a:buAutoNum type="alphaUcPeriod"/>
            </a:pPr>
            <a:r>
              <a:rPr lang="en-US" dirty="0"/>
              <a:t>The number of charter schools that plan to change their start times </a:t>
            </a:r>
          </a:p>
          <a:p>
            <a:pPr marL="457200" indent="-457200">
              <a:buFont typeface="+mj-lt"/>
              <a:buAutoNum type="alphaUcPeriod"/>
            </a:pPr>
            <a:r>
              <a:rPr lang="en-US" dirty="0"/>
              <a:t>The role that the American Academy of Pediatrics plays in research regarding high school students </a:t>
            </a:r>
          </a:p>
          <a:p>
            <a:pPr marL="457200" indent="-457200">
              <a:buFont typeface="+mj-lt"/>
              <a:buAutoNum type="alphaUcPeriod"/>
            </a:pPr>
            <a:r>
              <a:rPr lang="en-US" dirty="0"/>
              <a:t>The importance of transportation in what time a high school starts </a:t>
            </a:r>
          </a:p>
          <a:p>
            <a:pPr marL="457200" indent="-457200">
              <a:buFont typeface="+mj-lt"/>
              <a:buAutoNum type="alphaUcPeriod"/>
            </a:pPr>
            <a:r>
              <a:rPr lang="en-US" dirty="0"/>
              <a:t>The percent of US high schools starting at different times </a:t>
            </a:r>
          </a:p>
          <a:p>
            <a:pPr marL="457200" indent="-457200">
              <a:buFont typeface="+mj-lt"/>
              <a:buAutoNum type="alphaUcPeriod"/>
            </a:pPr>
            <a:endParaRPr lang="en-US" dirty="0"/>
          </a:p>
        </p:txBody>
      </p:sp>
      <p:sp>
        <p:nvSpPr>
          <p:cNvPr id="4" name="TextBox 3"/>
          <p:cNvSpPr txBox="1"/>
          <p:nvPr/>
        </p:nvSpPr>
        <p:spPr>
          <a:xfrm>
            <a:off x="100013" y="5957888"/>
            <a:ext cx="9043987" cy="307777"/>
          </a:xfrm>
          <a:prstGeom prst="rect">
            <a:avLst/>
          </a:prstGeom>
          <a:noFill/>
        </p:spPr>
        <p:txBody>
          <a:bodyPr wrap="square" rtlCol="0">
            <a:spAutoFit/>
          </a:bodyPr>
          <a:lstStyle/>
          <a:p>
            <a:pPr algn="ctr"/>
            <a:r>
              <a:rPr lang="en-US" sz="1400" dirty="0"/>
              <a:t>Associated text: “High School Will Keep Starting Too Early. Here’s Why” by Dan Weissmann</a:t>
            </a:r>
          </a:p>
        </p:txBody>
      </p:sp>
    </p:spTree>
    <p:extLst>
      <p:ext uri="{BB962C8B-B14F-4D97-AF65-F5344CB8AC3E}">
        <p14:creationId xmlns:p14="http://schemas.microsoft.com/office/powerpoint/2010/main" val="34957908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326573"/>
            <a:ext cx="8315325" cy="5445578"/>
          </a:xfrm>
        </p:spPr>
        <p:txBody>
          <a:bodyPr/>
          <a:lstStyle/>
          <a:p>
            <a:pPr marL="0" indent="0">
              <a:buNone/>
            </a:pPr>
            <a:r>
              <a:rPr lang="en-US" b="1" dirty="0"/>
              <a:t>Which source, the radio recording or the written text, is more effective in sharing information regarding school start times? Write an essay that argues which method of delivery (speech vs. text) is most effective in communicating the issues surrounding school start times. Use details from both the recording and the text to support your answer. </a:t>
            </a:r>
          </a:p>
        </p:txBody>
      </p:sp>
      <p:sp>
        <p:nvSpPr>
          <p:cNvPr id="5" name="TextBox 4"/>
          <p:cNvSpPr txBox="1"/>
          <p:nvPr/>
        </p:nvSpPr>
        <p:spPr>
          <a:xfrm>
            <a:off x="0" y="5772151"/>
            <a:ext cx="9144000" cy="738664"/>
          </a:xfrm>
          <a:prstGeom prst="rect">
            <a:avLst/>
          </a:prstGeom>
          <a:noFill/>
        </p:spPr>
        <p:txBody>
          <a:bodyPr wrap="square" rtlCol="0">
            <a:spAutoFit/>
          </a:bodyPr>
          <a:lstStyle/>
          <a:p>
            <a:pPr algn="ctr"/>
            <a:r>
              <a:rPr lang="en-US" sz="1400" dirty="0"/>
              <a:t>Associated text: “High School Will Keep Starting Too Early. Here’s Why” by Dan </a:t>
            </a:r>
            <a:r>
              <a:rPr lang="en-US" sz="1400" dirty="0" err="1"/>
              <a:t>Weissmann</a:t>
            </a:r>
            <a:endParaRPr lang="en-US" sz="1400" dirty="0"/>
          </a:p>
          <a:p>
            <a:pPr algn="ctr"/>
            <a:r>
              <a:rPr lang="en-US" sz="1400" dirty="0"/>
              <a:t>Associated audio: “High Schools Will Keep Starting Too Early. Here’s why.” NPR.org</a:t>
            </a:r>
          </a:p>
          <a:p>
            <a:pPr algn="ctr"/>
            <a:endParaRPr lang="en-US" sz="1400" dirty="0"/>
          </a:p>
        </p:txBody>
      </p:sp>
    </p:spTree>
    <p:extLst>
      <p:ext uri="{BB962C8B-B14F-4D97-AF65-F5344CB8AC3E}">
        <p14:creationId xmlns:p14="http://schemas.microsoft.com/office/powerpoint/2010/main" val="12019137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CCSS.ELA-Literacy.RI.7.8</a:t>
            </a:r>
          </a:p>
        </p:txBody>
      </p:sp>
      <p:sp>
        <p:nvSpPr>
          <p:cNvPr id="3" name="Content Placeholder 2"/>
          <p:cNvSpPr>
            <a:spLocks noGrp="1"/>
          </p:cNvSpPr>
          <p:nvPr>
            <p:ph idx="1"/>
          </p:nvPr>
        </p:nvSpPr>
        <p:spPr/>
        <p:txBody>
          <a:bodyPr/>
          <a:lstStyle/>
          <a:p>
            <a:pPr marL="0" indent="0">
              <a:buNone/>
            </a:pPr>
            <a:r>
              <a:rPr lang="en-US" dirty="0">
                <a:solidFill>
                  <a:schemeClr val="accent2"/>
                </a:solidFill>
              </a:rPr>
              <a:t>Trace</a:t>
            </a:r>
            <a:r>
              <a:rPr lang="en-US" dirty="0"/>
              <a:t> and </a:t>
            </a:r>
            <a:r>
              <a:rPr lang="en-US" dirty="0">
                <a:solidFill>
                  <a:schemeClr val="accent2"/>
                </a:solidFill>
              </a:rPr>
              <a:t>evaluate</a:t>
            </a:r>
            <a:r>
              <a:rPr lang="en-US" dirty="0"/>
              <a:t> the argument and specific claims in a text, assessing whether the reasoning is sound and the evidence is relevant and sufficient to support the claims.</a:t>
            </a:r>
          </a:p>
          <a:p>
            <a:pPr marL="0" indent="0">
              <a:buNone/>
            </a:pPr>
            <a:br>
              <a:rPr lang="en-US" dirty="0"/>
            </a:br>
            <a:endParaRPr lang="en-US" dirty="0"/>
          </a:p>
        </p:txBody>
      </p:sp>
    </p:spTree>
    <p:extLst>
      <p:ext uri="{BB962C8B-B14F-4D97-AF65-F5344CB8AC3E}">
        <p14:creationId xmlns:p14="http://schemas.microsoft.com/office/powerpoint/2010/main" val="21807154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88" y="391887"/>
            <a:ext cx="8458200" cy="5423126"/>
          </a:xfrm>
        </p:spPr>
        <p:txBody>
          <a:bodyPr/>
          <a:lstStyle/>
          <a:p>
            <a:pPr marL="0" indent="0">
              <a:buNone/>
            </a:pPr>
            <a:r>
              <a:rPr lang="en-US" b="1" dirty="0"/>
              <a:t>Which sentence states the author’s primary claim in the article?</a:t>
            </a:r>
          </a:p>
          <a:p>
            <a:pPr marL="457200" indent="-457200">
              <a:buFont typeface="+mj-lt"/>
              <a:buAutoNum type="alphaUcPeriod"/>
            </a:pPr>
            <a:r>
              <a:rPr lang="en-US" dirty="0"/>
              <a:t>The primary reason schools should adjust start times is to save money on transportation. </a:t>
            </a:r>
          </a:p>
          <a:p>
            <a:pPr marL="457200" indent="-457200">
              <a:buFont typeface="+mj-lt"/>
              <a:buAutoNum type="alphaUcPeriod"/>
            </a:pPr>
            <a:r>
              <a:rPr lang="en-US" dirty="0"/>
              <a:t>Students in elementary school also benefit from changing school start times because they have more energy in the morning. </a:t>
            </a:r>
          </a:p>
          <a:p>
            <a:pPr marL="457200" indent="-457200">
              <a:buFont typeface="+mj-lt"/>
              <a:buAutoNum type="alphaUcPeriod"/>
            </a:pPr>
            <a:r>
              <a:rPr lang="en-US" dirty="0"/>
              <a:t>An increasing body of research supports the idea that starting school later in the day has significant benefits for teenagers. </a:t>
            </a:r>
          </a:p>
          <a:p>
            <a:pPr marL="457200" indent="-457200">
              <a:buFont typeface="+mj-lt"/>
              <a:buAutoNum type="alphaUcPeriod"/>
            </a:pPr>
            <a:r>
              <a:rPr lang="en-US" dirty="0"/>
              <a:t>Teenagers miss fewer classes when they begin school later in the day. </a:t>
            </a:r>
          </a:p>
        </p:txBody>
      </p:sp>
      <p:sp>
        <p:nvSpPr>
          <p:cNvPr id="4" name="TextBox 3"/>
          <p:cNvSpPr txBox="1"/>
          <p:nvPr/>
        </p:nvSpPr>
        <p:spPr>
          <a:xfrm>
            <a:off x="1" y="5957888"/>
            <a:ext cx="9144000" cy="307777"/>
          </a:xfrm>
          <a:prstGeom prst="rect">
            <a:avLst/>
          </a:prstGeom>
          <a:noFill/>
        </p:spPr>
        <p:txBody>
          <a:bodyPr wrap="square" rtlCol="0">
            <a:spAutoFit/>
          </a:bodyPr>
          <a:lstStyle/>
          <a:p>
            <a:pPr algn="ctr"/>
            <a:r>
              <a:rPr lang="en-US" sz="1400" dirty="0"/>
              <a:t>Associated text: “High Schools Starting Later to Help Sleepy Teens” by Michelle Trudeau </a:t>
            </a:r>
          </a:p>
        </p:txBody>
      </p:sp>
    </p:spTree>
    <p:extLst>
      <p:ext uri="{BB962C8B-B14F-4D97-AF65-F5344CB8AC3E}">
        <p14:creationId xmlns:p14="http://schemas.microsoft.com/office/powerpoint/2010/main" val="5788477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038" y="185738"/>
            <a:ext cx="8272462" cy="5880337"/>
          </a:xfrm>
        </p:spPr>
        <p:txBody>
          <a:bodyPr>
            <a:normAutofit fontScale="70000" lnSpcReduction="20000"/>
          </a:bodyPr>
          <a:lstStyle/>
          <a:p>
            <a:pPr marL="0" indent="0">
              <a:buNone/>
            </a:pPr>
            <a:r>
              <a:rPr lang="en-US" b="1" dirty="0"/>
              <a:t>The following question has two parts. Answer Part A and then Answer Part B. </a:t>
            </a:r>
          </a:p>
          <a:p>
            <a:pPr marL="0" indent="0">
              <a:buNone/>
            </a:pPr>
            <a:endParaRPr lang="en-US" b="1" dirty="0"/>
          </a:p>
          <a:p>
            <a:pPr marL="0" indent="0">
              <a:buNone/>
            </a:pPr>
            <a:r>
              <a:rPr lang="en-US" b="1" dirty="0"/>
              <a:t>Part A: Which sentence states the author’s </a:t>
            </a:r>
            <a:r>
              <a:rPr lang="en-US" b="1" u="sng" dirty="0"/>
              <a:t>primary</a:t>
            </a:r>
            <a:r>
              <a:rPr lang="en-US" b="1" dirty="0"/>
              <a:t> claim in the article?</a:t>
            </a:r>
          </a:p>
          <a:p>
            <a:pPr marL="457200" indent="-457200">
              <a:buFont typeface="+mj-lt"/>
              <a:buAutoNum type="alphaUcPeriod"/>
            </a:pPr>
            <a:r>
              <a:rPr lang="en-US" dirty="0"/>
              <a:t>The primary reason schools should adjust start times is to save money on transportation. </a:t>
            </a:r>
          </a:p>
          <a:p>
            <a:pPr marL="457200" indent="-457200">
              <a:buFont typeface="+mj-lt"/>
              <a:buAutoNum type="alphaUcPeriod"/>
            </a:pPr>
            <a:r>
              <a:rPr lang="en-US" dirty="0"/>
              <a:t>Elementary school students also see benefit from changing school start times because they have more energy in the morning. </a:t>
            </a:r>
          </a:p>
          <a:p>
            <a:pPr marL="457200" indent="-457200">
              <a:buFont typeface="+mj-lt"/>
              <a:buAutoNum type="alphaUcPeriod"/>
            </a:pPr>
            <a:r>
              <a:rPr lang="en-US" dirty="0"/>
              <a:t>Increasing evidence from schools supports the idea that changing school start times has significant benefits for teenagers. </a:t>
            </a:r>
          </a:p>
          <a:p>
            <a:pPr marL="457200" indent="-457200">
              <a:buFont typeface="+mj-lt"/>
              <a:buAutoNum type="alphaUcPeriod"/>
            </a:pPr>
            <a:r>
              <a:rPr lang="en-US" dirty="0"/>
              <a:t>Teenagers miss fewer classes when they begin school later in the day. </a:t>
            </a:r>
          </a:p>
          <a:p>
            <a:pPr marL="457200" indent="-457200">
              <a:buFont typeface="+mj-lt"/>
              <a:buAutoNum type="alphaUcPeriod"/>
            </a:pPr>
            <a:endParaRPr lang="en-US" dirty="0"/>
          </a:p>
          <a:p>
            <a:pPr marL="0" indent="0">
              <a:buNone/>
            </a:pPr>
            <a:r>
              <a:rPr lang="en-US" b="1" dirty="0"/>
              <a:t>Part B: Select </a:t>
            </a:r>
            <a:r>
              <a:rPr lang="en-US" b="1" u="sng" dirty="0"/>
              <a:t>two</a:t>
            </a:r>
            <a:r>
              <a:rPr lang="en-US" b="1" dirty="0"/>
              <a:t> sentences that describe the evidence the author uses most effectively to develop her claim. </a:t>
            </a:r>
          </a:p>
          <a:p>
            <a:pPr marL="457200" indent="-457200">
              <a:buAutoNum type="alphaUcPeriod"/>
            </a:pPr>
            <a:r>
              <a:rPr lang="en-US" dirty="0"/>
              <a:t>She includes stories from individual students who have benefitted from later start times.</a:t>
            </a:r>
          </a:p>
          <a:p>
            <a:pPr marL="457200" indent="-457200">
              <a:buFont typeface="Arial"/>
              <a:buAutoNum type="alphaUcPeriod"/>
            </a:pPr>
            <a:r>
              <a:rPr lang="en-US" dirty="0"/>
              <a:t>She cites researchers who track the effect of school start times on teenagers. </a:t>
            </a:r>
          </a:p>
          <a:p>
            <a:pPr marL="457200" indent="-457200">
              <a:buAutoNum type="alphaUcPeriod"/>
            </a:pPr>
            <a:r>
              <a:rPr lang="en-US" dirty="0"/>
              <a:t>She explains the negative effects later start times have on transportation companies.</a:t>
            </a:r>
          </a:p>
          <a:p>
            <a:pPr marL="457200" indent="-457200">
              <a:buAutoNum type="alphaUcPeriod"/>
            </a:pPr>
            <a:r>
              <a:rPr lang="en-US" dirty="0"/>
              <a:t>She explains how many different students would be impacted by changing school start times.   </a:t>
            </a:r>
          </a:p>
          <a:p>
            <a:pPr marL="457200" indent="-457200">
              <a:buFont typeface="Arial"/>
              <a:buAutoNum type="alphaUcPeriod"/>
            </a:pPr>
            <a:r>
              <a:rPr lang="en-US" dirty="0"/>
              <a:t>She highlights the positive effects later start times have had in specific school districts.</a:t>
            </a:r>
          </a:p>
          <a:p>
            <a:pPr marL="0" indent="0">
              <a:buNone/>
            </a:pPr>
            <a:endParaRPr lang="en-US" dirty="0"/>
          </a:p>
          <a:p>
            <a:pPr marL="0" indent="0">
              <a:buNone/>
            </a:pPr>
            <a:endParaRPr lang="en-US" dirty="0"/>
          </a:p>
        </p:txBody>
      </p:sp>
      <p:sp>
        <p:nvSpPr>
          <p:cNvPr id="4" name="TextBox 3"/>
          <p:cNvSpPr txBox="1"/>
          <p:nvPr/>
        </p:nvSpPr>
        <p:spPr>
          <a:xfrm>
            <a:off x="1" y="6066075"/>
            <a:ext cx="9144000" cy="307777"/>
          </a:xfrm>
          <a:prstGeom prst="rect">
            <a:avLst/>
          </a:prstGeom>
          <a:noFill/>
        </p:spPr>
        <p:txBody>
          <a:bodyPr wrap="square" rtlCol="0">
            <a:spAutoFit/>
          </a:bodyPr>
          <a:lstStyle/>
          <a:p>
            <a:pPr algn="ctr"/>
            <a:r>
              <a:rPr lang="en-US" sz="1400" dirty="0"/>
              <a:t>Associated text: “High Schools Starting Later to Help Sleepy Teens” by Michelle Trudeau</a:t>
            </a:r>
          </a:p>
        </p:txBody>
      </p:sp>
    </p:spTree>
    <p:extLst>
      <p:ext uri="{BB962C8B-B14F-4D97-AF65-F5344CB8AC3E}">
        <p14:creationId xmlns:p14="http://schemas.microsoft.com/office/powerpoint/2010/main" val="929570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CCSS.ELA-Literacy.RL.7.2</a:t>
            </a:r>
          </a:p>
        </p:txBody>
      </p:sp>
      <p:sp>
        <p:nvSpPr>
          <p:cNvPr id="6" name="Content Placeholder 5"/>
          <p:cNvSpPr>
            <a:spLocks noGrp="1"/>
          </p:cNvSpPr>
          <p:nvPr>
            <p:ph idx="1"/>
          </p:nvPr>
        </p:nvSpPr>
        <p:spPr/>
        <p:txBody>
          <a:bodyPr/>
          <a:lstStyle/>
          <a:p>
            <a:pPr marL="0" indent="0">
              <a:buNone/>
            </a:pPr>
            <a:r>
              <a:rPr lang="en-US" dirty="0">
                <a:solidFill>
                  <a:schemeClr val="accent2"/>
                </a:solidFill>
              </a:rPr>
              <a:t>Determine</a:t>
            </a:r>
            <a:r>
              <a:rPr lang="en-US" dirty="0"/>
              <a:t> </a:t>
            </a:r>
            <a:r>
              <a:rPr lang="en-US" dirty="0">
                <a:solidFill>
                  <a:schemeClr val="tx2"/>
                </a:solidFill>
              </a:rPr>
              <a:t>a theme or central idea of a text and analyze its development over the course of the text; provide an objective summary of the text.</a:t>
            </a:r>
          </a:p>
        </p:txBody>
      </p:sp>
    </p:spTree>
    <p:extLst>
      <p:ext uri="{BB962C8B-B14F-4D97-AF65-F5344CB8AC3E}">
        <p14:creationId xmlns:p14="http://schemas.microsoft.com/office/powerpoint/2010/main" val="29464956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CCSS.ELA-Literacy.RI.7.9</a:t>
            </a:r>
          </a:p>
        </p:txBody>
      </p:sp>
      <p:sp>
        <p:nvSpPr>
          <p:cNvPr id="3" name="Content Placeholder 2"/>
          <p:cNvSpPr>
            <a:spLocks noGrp="1"/>
          </p:cNvSpPr>
          <p:nvPr>
            <p:ph idx="1"/>
          </p:nvPr>
        </p:nvSpPr>
        <p:spPr/>
        <p:txBody>
          <a:bodyPr/>
          <a:lstStyle/>
          <a:p>
            <a:pPr marL="0" indent="0">
              <a:buNone/>
            </a:pPr>
            <a:r>
              <a:rPr lang="en-US" dirty="0">
                <a:solidFill>
                  <a:schemeClr val="accent2"/>
                </a:solidFill>
              </a:rPr>
              <a:t>Analyze</a:t>
            </a:r>
            <a:r>
              <a:rPr lang="en-US" dirty="0"/>
              <a:t> how two or more authors writing about the same topic shape their presentations of key information by emphasizing different evidence or advancing different interpretations of facts.</a:t>
            </a:r>
          </a:p>
          <a:p>
            <a:pPr marL="0" indent="0">
              <a:buNone/>
            </a:pPr>
            <a:br>
              <a:rPr lang="en-US" dirty="0"/>
            </a:br>
            <a:endParaRPr lang="en-US" dirty="0"/>
          </a:p>
        </p:txBody>
      </p:sp>
    </p:spTree>
    <p:extLst>
      <p:ext uri="{BB962C8B-B14F-4D97-AF65-F5344CB8AC3E}">
        <p14:creationId xmlns:p14="http://schemas.microsoft.com/office/powerpoint/2010/main" val="1320399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3" y="242888"/>
            <a:ext cx="8758238" cy="5672137"/>
          </a:xfrm>
        </p:spPr>
        <p:txBody>
          <a:bodyPr>
            <a:normAutofit fontScale="92500"/>
          </a:bodyPr>
          <a:lstStyle/>
          <a:p>
            <a:pPr marL="0" indent="0">
              <a:buNone/>
            </a:pPr>
            <a:r>
              <a:rPr lang="en-US" b="1" dirty="0"/>
              <a:t>The author of the article argues that it is important to move high school start times back. Which fact would someone who does not want to move school start times back emphasize?</a:t>
            </a:r>
          </a:p>
          <a:p>
            <a:pPr marL="457200" indent="-457200">
              <a:buFont typeface="+mj-lt"/>
              <a:buAutoNum type="alphaUcPeriod"/>
            </a:pPr>
            <a:r>
              <a:rPr lang="en-US" dirty="0"/>
              <a:t>“The AAP says this is a public health issue: Sleep deprived teenagers are more likely to crash cars, get depressed, and become obese. Also, they may not do as well in school.”</a:t>
            </a:r>
          </a:p>
          <a:p>
            <a:pPr marL="457200" indent="-457200">
              <a:buFont typeface="+mj-lt"/>
              <a:buAutoNum type="alphaUcPeriod"/>
            </a:pPr>
            <a:r>
              <a:rPr lang="en-US" dirty="0"/>
              <a:t>“’Among all the things schools could do to increase student performance, this is one of the less expensive ones,’ says Brian Jacob, an economics and public-policy professor at the University of Michigan, one of the study's co-authors.”</a:t>
            </a:r>
          </a:p>
          <a:p>
            <a:pPr marL="457200" indent="-457200">
              <a:buFont typeface="+mj-lt"/>
              <a:buAutoNum type="alphaUcPeriod"/>
            </a:pPr>
            <a:r>
              <a:rPr lang="en-US" dirty="0"/>
              <a:t>“’There were exactly zero of us who were prepared to have five-year-olds on the street in the dark.’”</a:t>
            </a:r>
          </a:p>
          <a:p>
            <a:pPr marL="457200" indent="-457200">
              <a:buFont typeface="+mj-lt"/>
              <a:buAutoNum type="alphaUcPeriod"/>
            </a:pPr>
            <a:r>
              <a:rPr lang="en-US" dirty="0"/>
              <a:t>“She says later start times probably work better for smaller districts, with fewer buses to run.”</a:t>
            </a:r>
          </a:p>
        </p:txBody>
      </p:sp>
      <p:sp>
        <p:nvSpPr>
          <p:cNvPr id="4" name="TextBox 3"/>
          <p:cNvSpPr txBox="1"/>
          <p:nvPr/>
        </p:nvSpPr>
        <p:spPr>
          <a:xfrm>
            <a:off x="-914400" y="6066075"/>
            <a:ext cx="10972799" cy="307777"/>
          </a:xfrm>
          <a:prstGeom prst="rect">
            <a:avLst/>
          </a:prstGeom>
          <a:noFill/>
        </p:spPr>
        <p:txBody>
          <a:bodyPr wrap="square" rtlCol="0">
            <a:spAutoFit/>
          </a:bodyPr>
          <a:lstStyle/>
          <a:p>
            <a:pPr algn="ctr"/>
            <a:r>
              <a:rPr lang="en-US" sz="1400" dirty="0"/>
              <a:t>Associated text: “High School Will Keep Starting Too Early. Here’s Why” by Dan Weissmann</a:t>
            </a:r>
          </a:p>
        </p:txBody>
      </p:sp>
    </p:spTree>
    <p:extLst>
      <p:ext uri="{BB962C8B-B14F-4D97-AF65-F5344CB8AC3E}">
        <p14:creationId xmlns:p14="http://schemas.microsoft.com/office/powerpoint/2010/main" val="16396553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318655"/>
            <a:ext cx="8601075" cy="5224895"/>
          </a:xfrm>
        </p:spPr>
        <p:txBody>
          <a:bodyPr>
            <a:normAutofit/>
          </a:bodyPr>
          <a:lstStyle/>
          <a:p>
            <a:pPr marL="0" indent="0">
              <a:buNone/>
            </a:pPr>
            <a:r>
              <a:rPr lang="en-US" b="1" dirty="0"/>
              <a:t>Both authors support the idea of moving school start times to later in the morning. Each author uses different evidence to support this claim. Write an essay that explains each author’s overall claim and how he or she advances his or her unique perspective regarding school start times. Use details from both texts to support your answer.</a:t>
            </a:r>
          </a:p>
        </p:txBody>
      </p:sp>
      <p:sp>
        <p:nvSpPr>
          <p:cNvPr id="4" name="TextBox 3"/>
          <p:cNvSpPr txBox="1"/>
          <p:nvPr/>
        </p:nvSpPr>
        <p:spPr>
          <a:xfrm>
            <a:off x="1" y="5800725"/>
            <a:ext cx="9144000" cy="523220"/>
          </a:xfrm>
          <a:prstGeom prst="rect">
            <a:avLst/>
          </a:prstGeom>
          <a:noFill/>
        </p:spPr>
        <p:txBody>
          <a:bodyPr wrap="square" rtlCol="0">
            <a:spAutoFit/>
          </a:bodyPr>
          <a:lstStyle/>
          <a:p>
            <a:pPr algn="ctr"/>
            <a:r>
              <a:rPr lang="en-US" sz="1400" dirty="0"/>
              <a:t>Associated texts “High School Will Keep Starting Too Early. Here’s Why” by Dan Weissmann and </a:t>
            </a:r>
            <a:br>
              <a:rPr lang="en-US" sz="1400" dirty="0"/>
            </a:br>
            <a:r>
              <a:rPr lang="en-US" sz="1400" dirty="0"/>
              <a:t>“High Schools Starting Later to Help Sleepy Teens” by Michelle Trudeau</a:t>
            </a:r>
          </a:p>
        </p:txBody>
      </p:sp>
    </p:spTree>
    <p:extLst>
      <p:ext uri="{BB962C8B-B14F-4D97-AF65-F5344CB8AC3E}">
        <p14:creationId xmlns:p14="http://schemas.microsoft.com/office/powerpoint/2010/main" val="39502113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Bottom Line for </a:t>
            </a:r>
            <a:br>
              <a:rPr lang="en-US" dirty="0"/>
            </a:br>
            <a:r>
              <a:rPr lang="en-US" dirty="0"/>
              <a:t>Reading for Information Standards</a:t>
            </a:r>
          </a:p>
        </p:txBody>
      </p:sp>
      <p:sp>
        <p:nvSpPr>
          <p:cNvPr id="3" name="Content Placeholder 2"/>
          <p:cNvSpPr>
            <a:spLocks noGrp="1"/>
          </p:cNvSpPr>
          <p:nvPr>
            <p:ph idx="1"/>
          </p:nvPr>
        </p:nvSpPr>
        <p:spPr/>
        <p:txBody>
          <a:bodyPr>
            <a:normAutofit fontScale="92500"/>
          </a:bodyPr>
          <a:lstStyle/>
          <a:p>
            <a:pPr marL="0" indent="0">
              <a:buNone/>
            </a:pPr>
            <a:r>
              <a:rPr lang="en-US" i="1" dirty="0"/>
              <a:t>Questions are </a:t>
            </a:r>
          </a:p>
          <a:p>
            <a:pPr lvl="1"/>
            <a:r>
              <a:rPr lang="en-US" sz="2400" dirty="0"/>
              <a:t>based on texts that are </a:t>
            </a:r>
            <a:r>
              <a:rPr lang="en-US" sz="2400" dirty="0">
                <a:solidFill>
                  <a:schemeClr val="tx1"/>
                </a:solidFill>
              </a:rPr>
              <a:t>of </a:t>
            </a:r>
            <a:r>
              <a:rPr lang="en-US" sz="2400" b="1" dirty="0">
                <a:solidFill>
                  <a:schemeClr val="accent2"/>
                </a:solidFill>
              </a:rPr>
              <a:t>appropriate</a:t>
            </a:r>
            <a:r>
              <a:rPr lang="en-US" sz="2400" dirty="0">
                <a:solidFill>
                  <a:schemeClr val="accent2"/>
                </a:solidFill>
              </a:rPr>
              <a:t> </a:t>
            </a:r>
            <a:r>
              <a:rPr lang="en-US" sz="2400" b="1" dirty="0">
                <a:solidFill>
                  <a:schemeClr val="accent2"/>
                </a:solidFill>
              </a:rPr>
              <a:t>complexity</a:t>
            </a:r>
            <a:r>
              <a:rPr lang="en-US" sz="2400" dirty="0">
                <a:solidFill>
                  <a:schemeClr val="tx1"/>
                </a:solidFill>
              </a:rPr>
              <a:t>. They are worthy of students’ attention. (Standard 10)</a:t>
            </a:r>
          </a:p>
          <a:p>
            <a:pPr marL="0" indent="0">
              <a:buNone/>
            </a:pPr>
            <a:endParaRPr lang="en-US" dirty="0">
              <a:solidFill>
                <a:schemeClr val="tx1"/>
              </a:solidFill>
            </a:endParaRPr>
          </a:p>
          <a:p>
            <a:pPr marL="0" indent="0">
              <a:buNone/>
            </a:pPr>
            <a:r>
              <a:rPr lang="en-US" i="1" dirty="0">
                <a:solidFill>
                  <a:schemeClr val="tx1"/>
                </a:solidFill>
              </a:rPr>
              <a:t>Questions require</a:t>
            </a:r>
          </a:p>
          <a:p>
            <a:pPr lvl="1"/>
            <a:r>
              <a:rPr lang="en-US" sz="2400" dirty="0">
                <a:solidFill>
                  <a:schemeClr val="tx1"/>
                </a:solidFill>
              </a:rPr>
              <a:t>students to </a:t>
            </a:r>
            <a:r>
              <a:rPr lang="en-US" sz="2400" b="1" dirty="0">
                <a:solidFill>
                  <a:schemeClr val="accent2"/>
                </a:solidFill>
              </a:rPr>
              <a:t>read</a:t>
            </a:r>
            <a:r>
              <a:rPr lang="en-US" sz="2400" dirty="0">
                <a:solidFill>
                  <a:schemeClr val="accent2"/>
                </a:solidFill>
              </a:rPr>
              <a:t> </a:t>
            </a:r>
            <a:r>
              <a:rPr lang="en-US" sz="2400" b="1" dirty="0">
                <a:solidFill>
                  <a:schemeClr val="accent2"/>
                </a:solidFill>
              </a:rPr>
              <a:t>closely</a:t>
            </a:r>
            <a:r>
              <a:rPr lang="en-US" sz="2400" dirty="0">
                <a:solidFill>
                  <a:schemeClr val="accent2"/>
                </a:solidFill>
              </a:rPr>
              <a:t> </a:t>
            </a:r>
            <a:r>
              <a:rPr lang="en-US" sz="2400" dirty="0">
                <a:solidFill>
                  <a:schemeClr val="tx1"/>
                </a:solidFill>
              </a:rPr>
              <a:t>and </a:t>
            </a:r>
            <a:r>
              <a:rPr lang="en-US" sz="2400" b="1" dirty="0">
                <a:solidFill>
                  <a:schemeClr val="accent2"/>
                </a:solidFill>
              </a:rPr>
              <a:t>think deeply </a:t>
            </a:r>
            <a:r>
              <a:rPr lang="en-US" sz="2400" dirty="0">
                <a:solidFill>
                  <a:schemeClr val="tx1"/>
                </a:solidFill>
              </a:rPr>
              <a:t>about </a:t>
            </a:r>
            <a:r>
              <a:rPr lang="en-US" sz="2400" b="1" dirty="0">
                <a:solidFill>
                  <a:schemeClr val="accent2"/>
                </a:solidFill>
              </a:rPr>
              <a:t>key</a:t>
            </a:r>
            <a:r>
              <a:rPr lang="en-US" sz="2400" dirty="0">
                <a:solidFill>
                  <a:schemeClr val="accent2"/>
                </a:solidFill>
              </a:rPr>
              <a:t> </a:t>
            </a:r>
            <a:r>
              <a:rPr lang="en-US" sz="2400" b="1" dirty="0">
                <a:solidFill>
                  <a:schemeClr val="accent2"/>
                </a:solidFill>
              </a:rPr>
              <a:t>ideas</a:t>
            </a:r>
            <a:r>
              <a:rPr lang="en-US" sz="2400" dirty="0">
                <a:solidFill>
                  <a:schemeClr val="tx1"/>
                </a:solidFill>
              </a:rPr>
              <a:t> and </a:t>
            </a:r>
            <a:r>
              <a:rPr lang="en-US" sz="2400" b="1" dirty="0">
                <a:solidFill>
                  <a:schemeClr val="accent2"/>
                </a:solidFill>
              </a:rPr>
              <a:t>specifics</a:t>
            </a:r>
            <a:r>
              <a:rPr lang="en-US" sz="2400" dirty="0">
                <a:solidFill>
                  <a:schemeClr val="tx1"/>
                </a:solidFill>
              </a:rPr>
              <a:t> of the texts. They are questions worth answering.</a:t>
            </a:r>
          </a:p>
          <a:p>
            <a:pPr lvl="1"/>
            <a:r>
              <a:rPr lang="en-US" sz="2400" dirty="0">
                <a:solidFill>
                  <a:schemeClr val="tx1"/>
                </a:solidFill>
              </a:rPr>
              <a:t>students to use </a:t>
            </a:r>
            <a:r>
              <a:rPr lang="en-US" sz="2400" b="1" dirty="0">
                <a:solidFill>
                  <a:schemeClr val="accent2"/>
                </a:solidFill>
              </a:rPr>
              <a:t>textual evidence </a:t>
            </a:r>
            <a:r>
              <a:rPr lang="en-US" sz="2400" dirty="0">
                <a:solidFill>
                  <a:schemeClr val="tx1"/>
                </a:solidFill>
              </a:rPr>
              <a:t>to help them formulate their responses. They help p</a:t>
            </a:r>
            <a:r>
              <a:rPr lang="en-US" sz="2400" dirty="0"/>
              <a:t>repare students for the demands of careers and college. (Standard 1)</a:t>
            </a:r>
          </a:p>
          <a:p>
            <a:endParaRPr lang="en-US" dirty="0"/>
          </a:p>
        </p:txBody>
      </p:sp>
    </p:spTree>
    <p:extLst>
      <p:ext uri="{BB962C8B-B14F-4D97-AF65-F5344CB8AC3E}">
        <p14:creationId xmlns:p14="http://schemas.microsoft.com/office/powerpoint/2010/main" val="119796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7"/>
          <p:cNvSpPr txBox="1">
            <a:spLocks/>
          </p:cNvSpPr>
          <p:nvPr/>
        </p:nvSpPr>
        <p:spPr>
          <a:xfrm>
            <a:off x="115462"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24" name="Title 7"/>
          <p:cNvSpPr txBox="1">
            <a:spLocks/>
          </p:cNvSpPr>
          <p:nvPr/>
        </p:nvSpPr>
        <p:spPr>
          <a:xfrm>
            <a:off x="115462"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2" name="Title 1"/>
          <p:cNvSpPr>
            <a:spLocks noGrp="1"/>
          </p:cNvSpPr>
          <p:nvPr>
            <p:ph type="title"/>
          </p:nvPr>
        </p:nvSpPr>
        <p:spPr/>
        <p:txBody>
          <a:bodyPr/>
          <a:lstStyle/>
          <a:p>
            <a:pPr algn="ctr"/>
            <a:r>
              <a:rPr lang="en-US" dirty="0">
                <a:solidFill>
                  <a:srgbClr val="23593E"/>
                </a:solidFill>
              </a:rPr>
              <a:t>Thank You!</a:t>
            </a:r>
          </a:p>
        </p:txBody>
      </p:sp>
    </p:spTree>
    <p:extLst>
      <p:ext uri="{BB962C8B-B14F-4D97-AF65-F5344CB8AC3E}">
        <p14:creationId xmlns:p14="http://schemas.microsoft.com/office/powerpoint/2010/main" val="333065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710" y="391887"/>
            <a:ext cx="8509819" cy="5734278"/>
          </a:xfrm>
        </p:spPr>
        <p:txBody>
          <a:bodyPr/>
          <a:lstStyle/>
          <a:p>
            <a:pPr marL="0" indent="0">
              <a:buNone/>
            </a:pPr>
            <a:r>
              <a:rPr lang="en-US" b="1" dirty="0">
                <a:solidFill>
                  <a:schemeClr val="tx2"/>
                </a:solidFill>
              </a:rPr>
              <a:t>Which statement </a:t>
            </a:r>
            <a:r>
              <a:rPr lang="en-US" b="1" u="sng" dirty="0">
                <a:solidFill>
                  <a:schemeClr val="tx2"/>
                </a:solidFill>
              </a:rPr>
              <a:t>best</a:t>
            </a:r>
            <a:r>
              <a:rPr lang="en-US" b="1" dirty="0">
                <a:solidFill>
                  <a:schemeClr val="tx2"/>
                </a:solidFill>
              </a:rPr>
              <a:t> expresses a main theme of “The Tomorrow Seeds?”</a:t>
            </a:r>
          </a:p>
          <a:p>
            <a:pPr marL="457200" indent="-457200">
              <a:buFont typeface="+mj-lt"/>
              <a:buAutoNum type="alphaUcPeriod"/>
            </a:pPr>
            <a:r>
              <a:rPr lang="en-US" dirty="0">
                <a:solidFill>
                  <a:schemeClr val="tx2"/>
                </a:solidFill>
              </a:rPr>
              <a:t>Although the future may be uncertain, it is best to prepare for whatever may come. </a:t>
            </a:r>
          </a:p>
          <a:p>
            <a:pPr marL="457200" indent="-457200">
              <a:buFont typeface="+mj-lt"/>
              <a:buAutoNum type="alphaUcPeriod"/>
            </a:pPr>
            <a:r>
              <a:rPr lang="en-US" dirty="0">
                <a:solidFill>
                  <a:schemeClr val="tx2"/>
                </a:solidFill>
              </a:rPr>
              <a:t>Different ways of life cannot be combined successfully. </a:t>
            </a:r>
          </a:p>
          <a:p>
            <a:pPr marL="457200" indent="-457200">
              <a:buFont typeface="+mj-lt"/>
              <a:buAutoNum type="alphaUcPeriod"/>
            </a:pPr>
            <a:r>
              <a:rPr lang="en-US" dirty="0">
                <a:solidFill>
                  <a:schemeClr val="tx2"/>
                </a:solidFill>
              </a:rPr>
              <a:t>Children do not always fully understand the actions of those around them. </a:t>
            </a:r>
          </a:p>
          <a:p>
            <a:pPr marL="457200" indent="-457200">
              <a:buFont typeface="+mj-lt"/>
              <a:buAutoNum type="alphaUcPeriod"/>
            </a:pPr>
            <a:r>
              <a:rPr lang="en-US" dirty="0">
                <a:solidFill>
                  <a:schemeClr val="tx2"/>
                </a:solidFill>
              </a:rPr>
              <a:t>It takes time and patience to grow a garden. </a:t>
            </a:r>
          </a:p>
          <a:p>
            <a:pPr marL="0" indent="0">
              <a:buNone/>
            </a:pPr>
            <a:endParaRPr lang="en-US" dirty="0"/>
          </a:p>
        </p:txBody>
      </p:sp>
      <p:sp>
        <p:nvSpPr>
          <p:cNvPr id="4" name="TextBox 3"/>
          <p:cNvSpPr txBox="1"/>
          <p:nvPr/>
        </p:nvSpPr>
        <p:spPr>
          <a:xfrm>
            <a:off x="-914400" y="6072389"/>
            <a:ext cx="10972799" cy="307777"/>
          </a:xfrm>
          <a:prstGeom prst="rect">
            <a:avLst/>
          </a:prstGeom>
          <a:noFill/>
        </p:spPr>
        <p:txBody>
          <a:bodyPr wrap="square" rtlCol="0">
            <a:spAutoFit/>
          </a:bodyPr>
          <a:lstStyle/>
          <a:p>
            <a:pPr algn="ctr"/>
            <a:r>
              <a:rPr lang="en-US" sz="1400" dirty="0"/>
              <a:t>Associated text: “The Tomorrow Seeds” by Diane L. Burns </a:t>
            </a:r>
          </a:p>
        </p:txBody>
      </p:sp>
    </p:spTree>
    <p:extLst>
      <p:ext uri="{BB962C8B-B14F-4D97-AF65-F5344CB8AC3E}">
        <p14:creationId xmlns:p14="http://schemas.microsoft.com/office/powerpoint/2010/main" val="982537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326572"/>
            <a:ext cx="8629650" cy="5799593"/>
          </a:xfrm>
        </p:spPr>
        <p:txBody>
          <a:bodyPr>
            <a:normAutofit fontScale="77500" lnSpcReduction="20000"/>
          </a:bodyPr>
          <a:lstStyle/>
          <a:p>
            <a:pPr marL="0" indent="0">
              <a:buNone/>
            </a:pPr>
            <a:r>
              <a:rPr lang="en-US" sz="2500" b="1" dirty="0"/>
              <a:t>The following question has two parts. Answer Part A and then answer Part B. </a:t>
            </a:r>
            <a:endParaRPr lang="en-US" sz="2500" dirty="0"/>
          </a:p>
          <a:p>
            <a:pPr marL="0" indent="0">
              <a:buNone/>
            </a:pPr>
            <a:endParaRPr lang="en-US" sz="2500" b="1" dirty="0"/>
          </a:p>
          <a:p>
            <a:pPr marL="0" indent="0">
              <a:buNone/>
            </a:pPr>
            <a:r>
              <a:rPr lang="en-US" sz="2500" b="1" dirty="0"/>
              <a:t>Part A: Which statement </a:t>
            </a:r>
            <a:r>
              <a:rPr lang="en-US" sz="2500" b="1" u="sng" dirty="0"/>
              <a:t>best</a:t>
            </a:r>
            <a:r>
              <a:rPr lang="en-US" sz="2500" b="1" dirty="0"/>
              <a:t> expresses a main theme of “The Tomorrow Seeds?” </a:t>
            </a:r>
            <a:endParaRPr lang="en-US" sz="2500" dirty="0"/>
          </a:p>
          <a:p>
            <a:pPr marL="457200" indent="-457200">
              <a:buFont typeface="+mj-lt"/>
              <a:buAutoNum type="alphaUcPeriod"/>
            </a:pPr>
            <a:r>
              <a:rPr lang="en-US" sz="2500" dirty="0"/>
              <a:t>While the future may be uncertain, it is best to prepare for whatever may come. </a:t>
            </a:r>
          </a:p>
          <a:p>
            <a:pPr marL="457200" indent="-457200">
              <a:buFont typeface="+mj-lt"/>
              <a:buAutoNum type="alphaUcPeriod"/>
            </a:pPr>
            <a:r>
              <a:rPr lang="en-US" sz="2500" dirty="0"/>
              <a:t>Different ways of life cannot be combined successfully. </a:t>
            </a:r>
          </a:p>
          <a:p>
            <a:pPr marL="457200" indent="-457200">
              <a:buFont typeface="+mj-lt"/>
              <a:buAutoNum type="alphaUcPeriod"/>
            </a:pPr>
            <a:r>
              <a:rPr lang="en-US" sz="2500" dirty="0"/>
              <a:t>Children do not always fully understand the actions of those around them. </a:t>
            </a:r>
          </a:p>
          <a:p>
            <a:pPr marL="457200" indent="-457200">
              <a:buFont typeface="+mj-lt"/>
              <a:buAutoNum type="alphaUcPeriod"/>
            </a:pPr>
            <a:r>
              <a:rPr lang="en-US" sz="2500" dirty="0"/>
              <a:t>It takes time and patience to grow a garden. </a:t>
            </a:r>
          </a:p>
          <a:p>
            <a:pPr marL="0" indent="0">
              <a:buNone/>
            </a:pPr>
            <a:endParaRPr lang="en-US" sz="2500" dirty="0"/>
          </a:p>
          <a:p>
            <a:pPr marL="0" indent="0">
              <a:buNone/>
            </a:pPr>
            <a:r>
              <a:rPr lang="en-US" sz="2500" b="1" dirty="0"/>
              <a:t>Part B: Which sentence from “The Tomorrow Seeds” </a:t>
            </a:r>
            <a:r>
              <a:rPr lang="en-US" sz="2500" b="1" u="sng" dirty="0"/>
              <a:t>best</a:t>
            </a:r>
            <a:r>
              <a:rPr lang="en-US" sz="2500" b="1" dirty="0"/>
              <a:t> illustrates this theme? </a:t>
            </a:r>
            <a:endParaRPr lang="en-US" sz="2500" dirty="0"/>
          </a:p>
          <a:p>
            <a:pPr marL="457200" indent="-457200">
              <a:buFont typeface="+mj-lt"/>
              <a:buAutoNum type="alphaUcPeriod"/>
            </a:pPr>
            <a:r>
              <a:rPr lang="en-US" sz="2500" dirty="0"/>
              <a:t>“Every morning, before dawn, Moki climbed above-mesa to tend the seeds in secret, as the visions told him he must.” </a:t>
            </a:r>
          </a:p>
          <a:p>
            <a:pPr marL="457200" indent="-457200">
              <a:buFont typeface="+mj-lt"/>
              <a:buAutoNum type="alphaUcPeriod"/>
            </a:pPr>
            <a:r>
              <a:rPr lang="en-US" sz="2500" dirty="0"/>
              <a:t>“In the valley something else was growing—angry feelings between the Black Robes and the People.” </a:t>
            </a:r>
          </a:p>
          <a:p>
            <a:pPr marL="457200" indent="-457200">
              <a:buFont typeface="+mj-lt"/>
              <a:buAutoNum type="alphaUcPeriod"/>
            </a:pPr>
            <a:r>
              <a:rPr lang="en-US" sz="2500" dirty="0"/>
              <a:t>“The storm hadn’t destroyed the forbidden ones, but surely the village elders would.” </a:t>
            </a:r>
          </a:p>
          <a:p>
            <a:pPr marL="457200" indent="-457200">
              <a:buFont typeface="+mj-lt"/>
              <a:buAutoNum type="alphaUcPeriod"/>
            </a:pPr>
            <a:r>
              <a:rPr lang="en-US" sz="2500" dirty="0"/>
              <a:t>“’If peace cannot be, we have this place out of reach.’” </a:t>
            </a:r>
          </a:p>
          <a:p>
            <a:pPr marL="0" indent="0">
              <a:buNone/>
            </a:pPr>
            <a:endParaRPr lang="en-US" dirty="0"/>
          </a:p>
        </p:txBody>
      </p:sp>
      <p:sp>
        <p:nvSpPr>
          <p:cNvPr id="4" name="TextBox 3"/>
          <p:cNvSpPr txBox="1"/>
          <p:nvPr/>
        </p:nvSpPr>
        <p:spPr>
          <a:xfrm>
            <a:off x="-914400" y="6067744"/>
            <a:ext cx="10972799" cy="307777"/>
          </a:xfrm>
          <a:prstGeom prst="rect">
            <a:avLst/>
          </a:prstGeom>
          <a:noFill/>
        </p:spPr>
        <p:txBody>
          <a:bodyPr wrap="square" rtlCol="0">
            <a:spAutoFit/>
          </a:bodyPr>
          <a:lstStyle/>
          <a:p>
            <a:pPr algn="ctr"/>
            <a:r>
              <a:rPr lang="en-US" sz="1400" dirty="0"/>
              <a:t>Associated text: “The Tomorrow Seeds” by Diane L. Burns </a:t>
            </a:r>
          </a:p>
        </p:txBody>
      </p:sp>
    </p:spTree>
    <p:extLst>
      <p:ext uri="{BB962C8B-B14F-4D97-AF65-F5344CB8AC3E}">
        <p14:creationId xmlns:p14="http://schemas.microsoft.com/office/powerpoint/2010/main" val="632336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solidFill>
              </a:rPr>
              <a:t>CCSS.ELA-Literacy.RL.7.3</a:t>
            </a:r>
          </a:p>
        </p:txBody>
      </p:sp>
      <p:sp>
        <p:nvSpPr>
          <p:cNvPr id="3" name="Content Placeholder 2"/>
          <p:cNvSpPr>
            <a:spLocks noGrp="1"/>
          </p:cNvSpPr>
          <p:nvPr>
            <p:ph idx="1"/>
          </p:nvPr>
        </p:nvSpPr>
        <p:spPr/>
        <p:txBody>
          <a:bodyPr/>
          <a:lstStyle/>
          <a:p>
            <a:pPr marL="0" indent="0">
              <a:buNone/>
            </a:pPr>
            <a:r>
              <a:rPr lang="en-US" dirty="0">
                <a:solidFill>
                  <a:schemeClr val="accent2"/>
                </a:solidFill>
              </a:rPr>
              <a:t>Analyze</a:t>
            </a:r>
            <a:r>
              <a:rPr lang="en-US" dirty="0"/>
              <a:t> </a:t>
            </a:r>
            <a:r>
              <a:rPr lang="en-US" dirty="0">
                <a:solidFill>
                  <a:schemeClr val="tx2"/>
                </a:solidFill>
              </a:rPr>
              <a:t>how particular elements of a story or drama interact (e.g., how setting shapes the characters or plot).</a:t>
            </a:r>
          </a:p>
        </p:txBody>
      </p:sp>
    </p:spTree>
    <p:extLst>
      <p:ext uri="{BB962C8B-B14F-4D97-AF65-F5344CB8AC3E}">
        <p14:creationId xmlns:p14="http://schemas.microsoft.com/office/powerpoint/2010/main" val="3139639367"/>
      </p:ext>
    </p:extLst>
  </p:cSld>
  <p:clrMapOvr>
    <a:masterClrMapping/>
  </p:clrMapOvr>
</p:sld>
</file>

<file path=ppt/theme/theme1.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sz="1200" dirty="0" smtClean="0">
            <a:latin typeface="Lucida Sans"/>
            <a:cs typeface="Lucida Sans"/>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12897</TotalTime>
  <Words>17851</Words>
  <Application>Microsoft Office PowerPoint</Application>
  <PresentationFormat>On-screen Show (4:3)</PresentationFormat>
  <Paragraphs>863</Paragraphs>
  <Slides>64</Slides>
  <Notes>64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Lucida Sans</vt:lpstr>
      <vt:lpstr>SAP ATC PPT Template revised</vt:lpstr>
      <vt:lpstr>Grade 7: Common Core State Standards Alignment Guidance</vt:lpstr>
      <vt:lpstr>Session Objective</vt:lpstr>
      <vt:lpstr>Reading Standards for Literature</vt:lpstr>
      <vt:lpstr>Links to Associated Literary Texts</vt:lpstr>
      <vt:lpstr>Diving into the Specific Grade-Level Standards</vt:lpstr>
      <vt:lpstr>CCSS.ELA-Literacy.RL.7.2</vt:lpstr>
      <vt:lpstr>PowerPoint Presentation</vt:lpstr>
      <vt:lpstr>PowerPoint Presentation</vt:lpstr>
      <vt:lpstr>CCSS.ELA-Literacy.RL.7.3</vt:lpstr>
      <vt:lpstr>PowerPoint Presentation</vt:lpstr>
      <vt:lpstr>PowerPoint Presentation</vt:lpstr>
      <vt:lpstr>CCSS.ELA-Literacy.RL.7.4</vt:lpstr>
      <vt:lpstr>PowerPoint Presentation</vt:lpstr>
      <vt:lpstr>PowerPoint Presentation</vt:lpstr>
      <vt:lpstr>PowerPoint Presentation</vt:lpstr>
      <vt:lpstr>PowerPoint Presentation</vt:lpstr>
      <vt:lpstr>CCSS.ELA-Literacy.RL.7.5</vt:lpstr>
      <vt:lpstr>PowerPoint Presentation</vt:lpstr>
      <vt:lpstr>PowerPoint Presentation</vt:lpstr>
      <vt:lpstr>CCSS.ELA-Literacy.RL.7.6</vt:lpstr>
      <vt:lpstr>PowerPoint Presentation</vt:lpstr>
      <vt:lpstr>PowerPoint Presentation</vt:lpstr>
      <vt:lpstr>PowerPoint Presentation</vt:lpstr>
      <vt:lpstr>CCSS.ELA-Literacy.RL.7.7</vt:lpstr>
      <vt:lpstr>PowerPoint Presentation</vt:lpstr>
      <vt:lpstr>PowerPoint Presentation</vt:lpstr>
      <vt:lpstr>CCSS.ELA-Literacy.RL.7.8</vt:lpstr>
      <vt:lpstr>CCSS.ELA-Literacy.RL.7.9</vt:lpstr>
      <vt:lpstr>PowerPoint Presentation</vt:lpstr>
      <vt:lpstr>Bottom Line for  Reading for Literature Standards</vt:lpstr>
      <vt:lpstr>PowerPoint Presentation</vt:lpstr>
      <vt:lpstr>Reading Standards for Informational Text</vt:lpstr>
      <vt:lpstr>Links to Associated Informational Texts</vt:lpstr>
      <vt:lpstr>Diving into the Specific Grade-Level Standards</vt:lpstr>
      <vt:lpstr>CCSS.ELA-Literacy.RI.7.2</vt:lpstr>
      <vt:lpstr>PowerPoint Presentation</vt:lpstr>
      <vt:lpstr>PowerPoint Presentation</vt:lpstr>
      <vt:lpstr>PowerPoint Presentation</vt:lpstr>
      <vt:lpstr>PowerPoint Presentation</vt:lpstr>
      <vt:lpstr>CCSS.ELA-Literacy.RI.7.3</vt:lpstr>
      <vt:lpstr>PowerPoint Presentation</vt:lpstr>
      <vt:lpstr>PowerPoint Presentation</vt:lpstr>
      <vt:lpstr>CCSS.ELA-Literacy.RI.7.4</vt:lpstr>
      <vt:lpstr>PowerPoint Presentation</vt:lpstr>
      <vt:lpstr>PowerPoint Presentation</vt:lpstr>
      <vt:lpstr>PowerPoint Presentation</vt:lpstr>
      <vt:lpstr>PowerPoint Presentation</vt:lpstr>
      <vt:lpstr>CCSS.ELA-Literacy.RI.7.5</vt:lpstr>
      <vt:lpstr>PowerPoint Presentation</vt:lpstr>
      <vt:lpstr>PowerPoint Presentation</vt:lpstr>
      <vt:lpstr>CCSS.ELA-Literacy.RI.7.6</vt:lpstr>
      <vt:lpstr>PowerPoint Presentation</vt:lpstr>
      <vt:lpstr>PowerPoint Presentation</vt:lpstr>
      <vt:lpstr>CCSS.ELA-Literacy.RI.7.7</vt:lpstr>
      <vt:lpstr>PowerPoint Presentation</vt:lpstr>
      <vt:lpstr>PowerPoint Presentation</vt:lpstr>
      <vt:lpstr>CCSS.ELA-Literacy.RI.7.8</vt:lpstr>
      <vt:lpstr>PowerPoint Presentation</vt:lpstr>
      <vt:lpstr>PowerPoint Presentation</vt:lpstr>
      <vt:lpstr>CCSS.ELA-Literacy.RI.7.9</vt:lpstr>
      <vt:lpstr>PowerPoint Presentation</vt:lpstr>
      <vt:lpstr>PowerPoint Presentation</vt:lpstr>
      <vt:lpstr>Bottom Line for  Reading for Information Standards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Alignment to Common Core ELA/Literacy Grade-Level Standards</dc:title>
  <dc:creator>Katie Keown</dc:creator>
  <cp:lastModifiedBy>Pascale Joseph</cp:lastModifiedBy>
  <cp:revision>290</cp:revision>
  <dcterms:created xsi:type="dcterms:W3CDTF">2015-09-21T14:50:40Z</dcterms:created>
  <dcterms:modified xsi:type="dcterms:W3CDTF">2020-01-23T19:53:23Z</dcterms:modified>
</cp:coreProperties>
</file>