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 id="2147483668" r:id="rId3"/>
    <p:sldMasterId id="2147483669" r:id="rId4"/>
    <p:sldMasterId id="2147483670" r:id="rId5"/>
    <p:sldMasterId id="2147483671" r:id="rId6"/>
    <p:sldMasterId id="2147483672" r:id="rId7"/>
    <p:sldMasterId id="2147483673" r:id="rId8"/>
    <p:sldMasterId id="2147483674" r:id="rId9"/>
    <p:sldMasterId id="2147483675" r:id="rId10"/>
    <p:sldMasterId id="2147483676" r:id="rId11"/>
    <p:sldMasterId id="2147483677" r:id="rId12"/>
  </p:sldMasterIdLst>
  <p:notesMasterIdLst>
    <p:notesMasterId r:id="rId47"/>
  </p:notesMasterIdLst>
  <p:handoutMasterIdLst>
    <p:handoutMasterId r:id="rId48"/>
  </p:handoutMasterIdLst>
  <p:sldIdLst>
    <p:sldId id="256" r:id="rId13"/>
    <p:sldId id="292" r:id="rId14"/>
    <p:sldId id="257" r:id="rId15"/>
    <p:sldId id="258" r:id="rId16"/>
    <p:sldId id="259" r:id="rId17"/>
    <p:sldId id="260" r:id="rId18"/>
    <p:sldId id="289" r:id="rId19"/>
    <p:sldId id="290" r:id="rId20"/>
    <p:sldId id="261"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91" r:id="rId34"/>
    <p:sldId id="278" r:id="rId35"/>
    <p:sldId id="279" r:id="rId36"/>
    <p:sldId id="280" r:id="rId37"/>
    <p:sldId id="281" r:id="rId38"/>
    <p:sldId id="282" r:id="rId39"/>
    <p:sldId id="283" r:id="rId40"/>
    <p:sldId id="262" r:id="rId41"/>
    <p:sldId id="263" r:id="rId42"/>
    <p:sldId id="264" r:id="rId43"/>
    <p:sldId id="288" r:id="rId44"/>
    <p:sldId id="287" r:id="rId45"/>
    <p:sldId id="286" r:id="rId4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bi Cole" initials="SC" lastIdx="11" clrIdx="0"/>
  <p:cmAuthor id="1" name="Jason Zimba" initials="JZ" lastIdx="34" clrIdx="1"/>
  <p:cmAuthor id="2" name="Laura Stephens" initials="LS" lastIdx="14" clrIdx="2"/>
  <p:cmAuthor id="3" name="scole" initials="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CE97C6-EC2C-49BD-979F-EE1B2292A954}">
  <a:tblStyle styleId="{BCCE97C6-EC2C-49BD-979F-EE1B2292A95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AE8"/>
          </a:solidFill>
        </a:fill>
      </a:tcStyle>
    </a:wholeTbl>
    <a:band1H>
      <a:tcStyle>
        <a:tcBdr/>
        <a:fill>
          <a:solidFill>
            <a:srgbClr val="CAD2CD"/>
          </a:solidFill>
        </a:fill>
      </a:tcStyle>
    </a:band1H>
    <a:band1V>
      <a:tcStyle>
        <a:tcBdr/>
        <a:fill>
          <a:solidFill>
            <a:srgbClr val="CAD2CD"/>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26" autoAdjust="0"/>
    <p:restoredTop sz="73611" autoAdjust="0"/>
  </p:normalViewPr>
  <p:slideViewPr>
    <p:cSldViewPr snapToGrid="0">
      <p:cViewPr varScale="1">
        <p:scale>
          <a:sx n="53" d="100"/>
          <a:sy n="53" d="100"/>
        </p:scale>
        <p:origin x="1410" y="66"/>
      </p:cViewPr>
      <p:guideLst>
        <p:guide orient="horz" pos="2160"/>
        <p:guide pos="2880"/>
      </p:guideLst>
    </p:cSldViewPr>
  </p:slideViewPr>
  <p:notesTextViewPr>
    <p:cViewPr>
      <p:scale>
        <a:sx n="1" d="1"/>
        <a:sy n="1" d="1"/>
      </p:scale>
      <p:origin x="0" y="0"/>
    </p:cViewPr>
  </p:notesTextViewPr>
  <p:notesViewPr>
    <p:cSldViewPr snapToGrid="0">
      <p:cViewPr varScale="1">
        <p:scale>
          <a:sx n="95" d="100"/>
          <a:sy n="95" d="100"/>
        </p:scale>
        <p:origin x="37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186E03-148B-1B49-B0F8-7E107295BFA7}" type="datetimeFigureOut">
              <a:rPr lang="en-US" smtClean="0"/>
              <a:t>1/23/2020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18E23B-1E9B-9B4B-BC27-27F4265314BE}" type="slidenum">
              <a:rPr lang="en-US" smtClean="0"/>
              <a:t>‹#›</a:t>
            </a:fld>
            <a:endParaRPr lang="en-US"/>
          </a:p>
        </p:txBody>
      </p:sp>
    </p:spTree>
    <p:extLst>
      <p:ext uri="{BB962C8B-B14F-4D97-AF65-F5344CB8AC3E}">
        <p14:creationId xmlns:p14="http://schemas.microsoft.com/office/powerpoint/2010/main" val="1880241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13444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a:solidFill>
                  <a:schemeClr val="tx1"/>
                </a:solidFill>
                <a:effectLst/>
                <a:latin typeface="Calibri"/>
                <a:ea typeface="Calibri"/>
                <a:cs typeface="Calibri"/>
                <a:sym typeface="Calibri"/>
              </a:rPr>
              <a:t>This module was last updated on January 2017.</a:t>
            </a:r>
          </a:p>
          <a:p>
            <a:pPr marL="0" marR="0" lvl="0" indent="0" algn="l" rtl="0">
              <a:spcBef>
                <a:spcPts val="0"/>
              </a:spcBef>
              <a:spcAft>
                <a:spcPts val="0"/>
              </a:spcAft>
              <a:buClr>
                <a:schemeClr val="dk1"/>
              </a:buClr>
              <a:buSzPct val="25000"/>
              <a:buFont typeface="Calibri"/>
              <a:buNone/>
            </a:pP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Over the past several years, we have seen several changes in states K-12 assessment systems as states work (sometimes collaboratively) to design assessment systems that provide information on students’ progress toward college and career readiness in mathematics and English language arts. For many states, this was a major change from previous assessments, which were largely characterized by multiple-choice items that were not reflective of the comprehensive set of skills defined by college-and-career ready standards.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 goal of this module is to provide guidance on grade 8 item development and alignment, highlighting the Council of Chief State School Officers Criteria for High-Quality Assessments and the collective experiences of the assessment consortia and individual states throughout their multi-year assessment design processes.</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989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language used in the standards provides information about which aspects of rigor should be targeted in items written for those standards. Words and phrases like “extend previous understandings,” “fluently multiply,” and “solve” signal a need for items that measure conceptual understanding, procedural skill, and application, respectively. The following slides provide examples of high</a:t>
            </a:r>
            <a:r>
              <a:rPr lang="en-US" sz="1200" b="0" i="0" u="none" strike="noStrike" cap="none" baseline="0" dirty="0">
                <a:solidFill>
                  <a:schemeClr val="dk1"/>
                </a:solidFill>
                <a:latin typeface="Calibri"/>
                <a:ea typeface="Calibri"/>
                <a:cs typeface="Calibri"/>
                <a:sym typeface="Calibri"/>
              </a:rPr>
              <a:t> school</a:t>
            </a:r>
            <a:r>
              <a:rPr lang="en-US" sz="1200" b="0" i="0" u="none" strike="noStrike" cap="none" dirty="0">
                <a:solidFill>
                  <a:schemeClr val="dk1"/>
                </a:solidFill>
                <a:latin typeface="Calibri"/>
                <a:ea typeface="Calibri"/>
                <a:cs typeface="Calibri"/>
                <a:sym typeface="Calibri"/>
              </a:rPr>
              <a:t> items, the standards to which they are written, and the key words signaling the aspects of rigor.</a:t>
            </a:r>
          </a:p>
        </p:txBody>
      </p:sp>
      <p:sp>
        <p:nvSpPr>
          <p:cNvPr id="234" name="Shape 2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47506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Smarter Balanced 2015 Grade 11 Practice Test.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2.</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Student</a:t>
            </a:r>
            <a:r>
              <a:rPr lang="en-US" sz="1200" b="0" i="0" u="none" strike="noStrike" cap="none" baseline="0" dirty="0">
                <a:solidFill>
                  <a:schemeClr val="dk1"/>
                </a:solidFill>
                <a:latin typeface="Calibri"/>
                <a:ea typeface="Calibri"/>
                <a:cs typeface="Calibri"/>
                <a:sym typeface="Calibri"/>
              </a:rPr>
              <a:t> drags three points to the indicated locations</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2?</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item is aligned to the cluster level which uses the</a:t>
            </a:r>
            <a:r>
              <a:rPr lang="en-US" sz="1200" b="0" i="0" u="none" strike="noStrike" cap="none" baseline="0" dirty="0">
                <a:solidFill>
                  <a:schemeClr val="dk1"/>
                </a:solidFill>
                <a:latin typeface="Calibri"/>
                <a:ea typeface="Calibri"/>
                <a:cs typeface="Calibri"/>
                <a:sym typeface="Calibri"/>
              </a:rPr>
              <a:t> important verb “understand.” This item requires a strong command of the concept of a function and the mathematical notation used to describe functions. </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11</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55395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Smarter Balanced Grade 11  Claim 1 Item Specifications.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2.</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51; -1</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2?</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a:t>
            </a:r>
            <a:r>
              <a:rPr lang="en-US" sz="1200" b="0" i="0" u="none" strike="noStrike" cap="none" baseline="0" dirty="0">
                <a:solidFill>
                  <a:schemeClr val="dk1"/>
                </a:solidFill>
                <a:latin typeface="Calibri"/>
                <a:ea typeface="Calibri"/>
                <a:cs typeface="Calibri"/>
                <a:sym typeface="Calibri"/>
              </a:rPr>
              <a:t> expectation of this standard is that high school students spend a significant amount of time solving equations and inequalities in one variable. As with NQ-A, the standard as written sets no clear floor allowing testing programs to include as necessary equations and inequalities that students may have first encountered in grades 6-8. The two examples shown come from the same testing program’s high school item specifications and are intended to illustrate some examples of the types of linear equations students may encounter, a range that is particularly important for testing programs delivering computer-adaptive tests.</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For reference, students are first expected to solve equations like the one shown in Example Stem 1 in grade 7 and like the one shown in Example Stem 2 during grade 8. The relevant standards for those grades are listed below.</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a:solidFill>
                  <a:schemeClr val="dk1"/>
                </a:solidFill>
                <a:latin typeface="Calibri"/>
                <a:ea typeface="Calibri"/>
                <a:cs typeface="Calibri"/>
                <a:sym typeface="Calibri"/>
              </a:rPr>
              <a:t>7.EE.4a. </a:t>
            </a:r>
            <a:r>
              <a:rPr lang="en-US" sz="1200" b="0" i="0" u="none" strike="noStrike" kern="1200" cap="none" dirty="0">
                <a:solidFill>
                  <a:schemeClr val="dk1"/>
                </a:solidFill>
                <a:effectLst/>
                <a:latin typeface="Calibri"/>
                <a:ea typeface="Calibri"/>
                <a:cs typeface="Calibri"/>
                <a:sym typeface="Calibri"/>
              </a:rPr>
              <a:t>Solve word problems leading to equations of the form </a:t>
            </a:r>
            <a:r>
              <a:rPr lang="en-US" sz="1200" b="0" i="1" u="none" strike="noStrike" kern="1200" cap="none" dirty="0" err="1">
                <a:solidFill>
                  <a:schemeClr val="dk1"/>
                </a:solidFill>
                <a:effectLst/>
                <a:latin typeface="Calibri"/>
                <a:ea typeface="Calibri"/>
                <a:cs typeface="Calibri"/>
                <a:sym typeface="Calibri"/>
              </a:rPr>
              <a:t>px</a:t>
            </a:r>
            <a:r>
              <a:rPr lang="en-US" sz="1200" b="0" i="1"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q </a:t>
            </a: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r </a:t>
            </a:r>
            <a:r>
              <a:rPr lang="en-US" sz="1200" b="0" i="0" u="none" strike="noStrike" kern="1200" cap="none" dirty="0">
                <a:solidFill>
                  <a:schemeClr val="dk1"/>
                </a:solidFill>
                <a:effectLst/>
                <a:latin typeface="Calibri"/>
                <a:ea typeface="Calibri"/>
                <a:cs typeface="Calibri"/>
                <a:sym typeface="Calibri"/>
              </a:rPr>
              <a:t>and </a:t>
            </a:r>
            <a:r>
              <a:rPr lang="en-US" sz="1200" b="0" i="1" u="none" strike="noStrike" kern="1200" cap="none" dirty="0">
                <a:solidFill>
                  <a:schemeClr val="dk1"/>
                </a:solidFill>
                <a:effectLst/>
                <a:latin typeface="Calibri"/>
                <a:ea typeface="Calibri"/>
                <a:cs typeface="Calibri"/>
                <a:sym typeface="Calibri"/>
              </a:rPr>
              <a:t>p</a:t>
            </a:r>
            <a:r>
              <a:rPr lang="en-US" sz="1200" b="0" i="0" u="none" strike="noStrike" kern="1200" cap="none" dirty="0">
                <a:solidFill>
                  <a:schemeClr val="dk1"/>
                </a:solidFill>
                <a:effectLst/>
                <a:latin typeface="Calibri"/>
                <a:ea typeface="Calibri"/>
                <a:cs typeface="Calibri"/>
                <a:sym typeface="Calibri"/>
              </a:rPr>
              <a:t>(</a:t>
            </a:r>
            <a:r>
              <a:rPr lang="en-US" sz="1200" b="0" i="1" u="none" strike="noStrike" kern="1200" cap="none" dirty="0">
                <a:solidFill>
                  <a:schemeClr val="dk1"/>
                </a:solidFill>
                <a:effectLst/>
                <a:latin typeface="Calibri"/>
                <a:ea typeface="Calibri"/>
                <a:cs typeface="Calibri"/>
                <a:sym typeface="Calibri"/>
              </a:rPr>
              <a:t>x </a:t>
            </a: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q</a:t>
            </a:r>
            <a:r>
              <a:rPr lang="en-US" sz="1200" b="0" i="0" u="none" strike="noStrike" kern="1200" cap="none" dirty="0">
                <a:solidFill>
                  <a:schemeClr val="dk1"/>
                </a:solidFill>
                <a:effectLst/>
                <a:latin typeface="Calibri"/>
                <a:ea typeface="Calibri"/>
                <a:cs typeface="Calibri"/>
                <a:sym typeface="Calibri"/>
              </a:rPr>
              <a:t>) = </a:t>
            </a:r>
            <a:r>
              <a:rPr lang="en-US" sz="1200" b="0" i="1" u="none" strike="noStrike" kern="1200" cap="none" dirty="0">
                <a:solidFill>
                  <a:schemeClr val="dk1"/>
                </a:solidFill>
                <a:effectLst/>
                <a:latin typeface="Calibri"/>
                <a:ea typeface="Calibri"/>
                <a:cs typeface="Calibri"/>
                <a:sym typeface="Calibri"/>
              </a:rPr>
              <a:t>r</a:t>
            </a:r>
            <a:r>
              <a:rPr lang="en-US" sz="1200" b="0" i="0" u="none" strike="noStrike" kern="1200" cap="none" dirty="0">
                <a:solidFill>
                  <a:schemeClr val="dk1"/>
                </a:solidFill>
                <a:effectLst/>
                <a:latin typeface="Calibri"/>
                <a:ea typeface="Calibri"/>
                <a:cs typeface="Calibri"/>
                <a:sym typeface="Calibri"/>
              </a:rPr>
              <a:t>, where </a:t>
            </a:r>
            <a:r>
              <a:rPr lang="en-US" sz="1200" b="0" i="1" u="none" strike="noStrike" kern="1200" cap="none" dirty="0">
                <a:solidFill>
                  <a:schemeClr val="dk1"/>
                </a:solidFill>
                <a:effectLst/>
                <a:latin typeface="Calibri"/>
                <a:ea typeface="Calibri"/>
                <a:cs typeface="Calibri"/>
                <a:sym typeface="Calibri"/>
              </a:rPr>
              <a:t>p</a:t>
            </a: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q</a:t>
            </a:r>
            <a:r>
              <a:rPr lang="en-US" sz="1200" b="0" i="0" u="none" strike="noStrike" kern="1200" cap="none" dirty="0">
                <a:solidFill>
                  <a:schemeClr val="dk1"/>
                </a:solidFill>
                <a:effectLst/>
                <a:latin typeface="Calibri"/>
                <a:ea typeface="Calibri"/>
                <a:cs typeface="Calibri"/>
                <a:sym typeface="Calibri"/>
              </a:rPr>
              <a:t>, and </a:t>
            </a:r>
            <a:r>
              <a:rPr lang="en-US" sz="1200" b="0" i="1" u="none" strike="noStrike" kern="1200" cap="none" dirty="0">
                <a:solidFill>
                  <a:schemeClr val="dk1"/>
                </a:solidFill>
                <a:effectLst/>
                <a:latin typeface="Calibri"/>
                <a:ea typeface="Calibri"/>
                <a:cs typeface="Calibri"/>
                <a:sym typeface="Calibri"/>
              </a:rPr>
              <a:t>r </a:t>
            </a:r>
            <a:r>
              <a:rPr lang="en-US" sz="1200" b="0" i="0" u="none" strike="noStrike" kern="1200" cap="none" dirty="0">
                <a:solidFill>
                  <a:schemeClr val="dk1"/>
                </a:solidFill>
                <a:effectLst/>
                <a:latin typeface="Calibri"/>
                <a:ea typeface="Calibri"/>
                <a:cs typeface="Calibri"/>
                <a:sym typeface="Calibri"/>
              </a:rPr>
              <a:t>are specific rational numbers. Solve equations of these forms fluently. Compare an algebraic solution to an arithmetic solution, identifying the sequence of the operations used in each approach.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dirty="0">
                <a:solidFill>
                  <a:schemeClr val="dk1"/>
                </a:solidFill>
                <a:latin typeface="Lucida Sans" panose="020B0602030504020204" pitchFamily="34" charset="0"/>
                <a:ea typeface="Allerta"/>
                <a:cs typeface="Allerta"/>
                <a:sym typeface="Allerta"/>
              </a:rPr>
              <a:t>8.EE.C.7b. Solve linear equations with rational number coefficients, including equations whose solutions require expanding expressions using the distributive property and collecting like terms.</a:t>
            </a:r>
            <a:endParaRPr lang="en-US" sz="1200" dirty="0">
              <a:solidFill>
                <a:schemeClr val="dk1"/>
              </a:solidFill>
              <a:latin typeface="Lucida Sans"/>
              <a:ea typeface="Arial"/>
              <a:cs typeface="Lucida Sans"/>
              <a:sym typeface="Arial"/>
            </a:endParaRP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7228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Smarter Balanced 2015 Grade 11 Practice Test.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2.</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(17+2w)(13+2w)=396, or equivalent</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2?</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context of this item makes it a good example of an application problem.</a:t>
            </a:r>
            <a:r>
              <a:rPr lang="en-US" sz="1200" b="0" i="0" u="none" strike="noStrike" cap="none" baseline="0" dirty="0">
                <a:solidFill>
                  <a:schemeClr val="dk1"/>
                </a:solidFill>
                <a:latin typeface="Calibri"/>
                <a:ea typeface="Calibri"/>
                <a:cs typeface="Calibri"/>
                <a:sym typeface="Calibri"/>
              </a:rPr>
              <a:t> Some might say this isn’t “real world enough,” but we generally like to think about application problems in two ways: those problems that put the mathematics in the service of the real world and those problems that put the real world in the service of the mathematics. This problem fits the second variety where context is used in an application that deepens students’ understanding of important mathematics. Certainly, you will find other examples throughout this presentation of the other variety as well that show strong examples of mathematical applications that are more consistent with how mathematics is used in the real world.</a:t>
            </a:r>
            <a:endParaRPr lang="en-US" sz="1200" b="0" i="0" u="none" strike="noStrike" cap="none" dirty="0">
              <a:solidFill>
                <a:schemeClr val="dk1"/>
              </a:solidFill>
              <a:latin typeface="Calibri"/>
              <a:ea typeface="Calibri"/>
              <a:cs typeface="Calibri"/>
              <a:sym typeface="Calibri"/>
            </a:endParaRPr>
          </a:p>
        </p:txBody>
      </p:sp>
      <p:sp>
        <p:nvSpPr>
          <p:cNvPr id="258" name="Shape 2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2227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Content limits are often established at the grade level, but high school is a unique case where the standards are not written</a:t>
            </a:r>
            <a:r>
              <a:rPr lang="en-US" sz="1200" b="0" i="0" u="none" strike="noStrike" cap="none" baseline="0" dirty="0">
                <a:solidFill>
                  <a:schemeClr val="dk1"/>
                </a:solidFill>
                <a:latin typeface="Calibri"/>
                <a:ea typeface="Calibri"/>
                <a:cs typeface="Calibri"/>
                <a:sym typeface="Calibri"/>
              </a:rPr>
              <a:t> to a single grade. </a:t>
            </a:r>
            <a:r>
              <a:rPr lang="en-US" sz="1200" b="0" i="0" u="none" strike="noStrike" cap="none" dirty="0">
                <a:solidFill>
                  <a:schemeClr val="dk1"/>
                </a:solidFill>
                <a:latin typeface="Calibri"/>
                <a:ea typeface="Calibri"/>
                <a:cs typeface="Calibri"/>
                <a:sym typeface="Calibri"/>
              </a:rPr>
              <a:t>Therefore, some</a:t>
            </a:r>
            <a:r>
              <a:rPr lang="en-US" sz="1200" b="0" i="0" u="none" strike="noStrike" cap="none" baseline="0" dirty="0">
                <a:solidFill>
                  <a:schemeClr val="dk1"/>
                </a:solidFill>
                <a:latin typeface="Calibri"/>
                <a:ea typeface="Calibri"/>
                <a:cs typeface="Calibri"/>
                <a:sym typeface="Calibri"/>
              </a:rPr>
              <a:t> assessment developers may have to establish clear limits in the case of grade-by-grade testing, and for assessments that measure the breadth of high school standards it is good for item writers to have a solid understanding of the ceiling established across all standards for a comprehensive picture of high school expectations and the ideas that are clearly beyond the expectation of any non-plus standard.</a:t>
            </a:r>
            <a:endParaRPr lang="en-US" sz="1200" b="0" i="0" u="none" strike="noStrike" cap="none" dirty="0">
              <a:solidFill>
                <a:schemeClr val="dk1"/>
              </a:solidFill>
              <a:latin typeface="Calibri"/>
              <a:ea typeface="Calibri"/>
              <a:cs typeface="Calibri"/>
              <a:sym typeface="Calibri"/>
            </a:endParaRP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99050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3.</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Student shades the correct region</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3?</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item illustrates</a:t>
            </a:r>
            <a:r>
              <a:rPr lang="en-US" sz="1200" b="0" i="0" u="none" strike="noStrike" cap="none" baseline="0" dirty="0">
                <a:solidFill>
                  <a:schemeClr val="dk1"/>
                </a:solidFill>
                <a:latin typeface="Calibri"/>
                <a:ea typeface="Calibri"/>
                <a:cs typeface="Calibri"/>
                <a:sym typeface="Calibri"/>
              </a:rPr>
              <a:t> what it looks like to exceed the limit implied by the standard. While the standards do require that students work extensively with quadratic equations, the standards do not require them to graph systems that include one or more quadratic inequalities. Of course, this alignment principle is intended to guide standards-aligned summative assessment development, which is in no way intended to cap student learning in the classroom. Staying within the boundaries set by standards on summative assessment ensures that all students have the opportunity to learn the content measured by the assessment – exceeding the ceiling puts that assurance at risk. </a:t>
            </a:r>
            <a:endParaRPr lang="en-US" sz="1200" b="0" i="0" u="none" strike="noStrike" cap="none" dirty="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71505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Covering the “breadth” of a standard has often meant attending to every noun, verb, and strategy articulated in the standard and breaking it down into very fine-grained, measurable outcomes. So it is common for item authors to look at the “e.g.” portion of the standard and write items that measure each example given. Often these examples illustrate strategies that are useful as part of teaching and learning to help students become mathematically proficient. Items should be designed in such a way that make certain strategies more efficient and/or appealing when such strategies are articulated. However, summative assessments are designed to measure what students have learned and less how they learned it; therefore, we want the items to measure the core desired outcome of the standard, not merely emphasize the choice of strategy.</a:t>
            </a:r>
          </a:p>
        </p:txBody>
      </p:sp>
      <p:sp>
        <p:nvSpPr>
          <p:cNvPr id="288" name="Shape 2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32546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Smarter Balanced 2015 Grade 11 Practice Test. Available from http://www.smarterbalanced.org/assessments/; accessed April 2016.</a:t>
            </a: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Smarter Balanced Grade 11 Claim 1 Item Specifications.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4.</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5/3, -5/3, or equivalent</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solidFill>
                  <a:schemeClr val="dk1"/>
                </a:solidFill>
                <a:latin typeface="Calibri"/>
                <a:ea typeface="Calibri"/>
                <a:cs typeface="Calibri"/>
                <a:sym typeface="Calibri"/>
              </a:rPr>
              <a:t>These two examples both come from the same assessment program. This program has a specific note related to the item under the label “Not the Central Concern” stating “</a:t>
            </a:r>
            <a:r>
              <a:rPr lang="en-US" sz="1200" b="0" i="0" u="none" strike="noStrike" kern="1200" cap="none" baseline="0" dirty="0">
                <a:solidFill>
                  <a:schemeClr val="dk1"/>
                </a:solidFill>
                <a:latin typeface="Calibri"/>
                <a:ea typeface="Calibri"/>
                <a:cs typeface="Calibri"/>
                <a:sym typeface="Calibri"/>
              </a:rPr>
              <a:t>No more than 5% of this target should come from this task model TM5a.” So while the program recognizes that it is important to have a wide variety of items to allow all students to show what they know, there is also a recognition that the primary concern of the standard here is making sure that students are able to solve problems like the one shown under “Central Concern.” One of the other nice things to note about the item under “Central Concern” is that there is no requirement for students to use a particular method to solve the equation. Especially on summative assessments (those that come after the teaching and learning of specific content), it is critical that students make decisions about what methods and strategies they will use to solve problems rather than those being a requirement of the item. This is another important consideration in interpreting this alignment principle.	</a:t>
            </a:r>
          </a:p>
          <a:p>
            <a:endParaRPr lang="en-US" sz="1200" b="0" i="0" u="none" strike="noStrike" cap="none" dirty="0">
              <a:solidFill>
                <a:schemeClr val="dk1"/>
              </a:solidFill>
              <a:latin typeface="Calibri"/>
              <a:ea typeface="Calibri"/>
              <a:cs typeface="Calibri"/>
              <a:sym typeface="Calibri"/>
            </a:endParaRPr>
          </a:p>
        </p:txBody>
      </p:sp>
      <p:sp>
        <p:nvSpPr>
          <p:cNvPr id="296" name="Shape 2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47562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Representations, such as number lines and area models, should be well connected to the mathematics that students are learning and serve an important purpose within the item itself.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When developing an item an item writer should ask: “Is there something mathematically important about including this representation?” If the answer is “Yes,” then the item writer should proceed. The next question the item writer must ask when developing an item should be: “Is the representation giving the appearance of a particular solution path even though other strategies are viable and likely?” The answer to this question should be “No.” Answering these questions will help an item writer decide whether to include a particular representation.</a:t>
            </a:r>
          </a:p>
        </p:txBody>
      </p:sp>
      <p:sp>
        <p:nvSpPr>
          <p:cNvPr id="307" name="Shape 3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17986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PARCC Grade 11 EOY Test. Available from https://prc.parcconline.org/assessments/parcc-released-items;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5.</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a:t>
            </a:r>
            <a:r>
              <a:rPr lang="en-US" sz="1200" b="0" i="0" u="none" strike="noStrike" cap="none" dirty="0">
                <a:solidFill>
                  <a:schemeClr val="dk1"/>
                </a:solidFill>
                <a:latin typeface="Calibri"/>
                <a:ea typeface="Calibri"/>
                <a:cs typeface="Calibri"/>
                <a:sym typeface="Calibri"/>
              </a:rPr>
              <a:t> -2</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5?</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There are a couple of different representations worth noting here, both of which are important</a:t>
            </a:r>
            <a:r>
              <a:rPr lang="en-US" sz="1200" b="0" i="0" u="none" strike="noStrike" cap="none" baseline="0" dirty="0">
                <a:solidFill>
                  <a:schemeClr val="dk1"/>
                </a:solidFill>
                <a:latin typeface="Calibri"/>
                <a:ea typeface="Calibri"/>
                <a:cs typeface="Calibri"/>
                <a:sym typeface="Calibri"/>
              </a:rPr>
              <a:t> and both of which are part of a longer progression. The concept of a function begins in grade 8 with a specific note stating that it isn’t necessary in grade 8 for students to use formal notation. However, by high school function notation is prominently featured in multiple standards and using and understanding it is required to solve a problem like the one shown. The other representation, the coordinate plane, first appears in grade 5 and then remains as an important representation through high school as students gradually move from graphing points in a single quadrant, to graphing points in all four quadrants, to representing equations as curves (which at the outset are just lines). The representations used here allow students to use their understanding of function notation, and make an important distinction between the coordinates of the point of intersection of two graphs and the solution to the equation f(x)=g(x).</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 </a:t>
            </a:r>
            <a:endParaRPr lang="en-US" sz="1200" b="0" i="0" u="none" strike="noStrike" cap="none" dirty="0">
              <a:solidFill>
                <a:schemeClr val="dk1"/>
              </a:solidFill>
              <a:latin typeface="Calibri"/>
              <a:ea typeface="Calibri"/>
              <a:cs typeface="Calibri"/>
              <a:sym typeface="Calibri"/>
            </a:endParaRPr>
          </a:p>
        </p:txBody>
      </p:sp>
      <p:sp>
        <p:nvSpPr>
          <p:cNvPr id="315" name="Shape 3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19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1907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sz="quarter" idx="10"/>
          </p:nvPr>
        </p:nvSpPr>
        <p:spPr/>
        <p:txBody>
          <a:bodyPr/>
          <a:lstStyle/>
          <a:p>
            <a:fld id="{29B9D326-3941-4162-8704-FFF237B951BE}" type="slidenum">
              <a:rPr lang="en-US" smtClean="0"/>
              <a:t>2</a:t>
            </a:fld>
            <a:endParaRPr lang="en-US" dirty="0"/>
          </a:p>
        </p:txBody>
      </p:sp>
    </p:spTree>
    <p:extLst>
      <p:ext uri="{BB962C8B-B14F-4D97-AF65-F5344CB8AC3E}">
        <p14:creationId xmlns:p14="http://schemas.microsoft.com/office/powerpoint/2010/main" val="3817721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alignment principle covers a range of issues related to the mathematical and technical quality of items, from using “least” instead of “fewest,”  to failing to adequately specify what is meant by “one cubic unit” in a visual image. This is one of the more challenging aspects to train writers and reviewers on due to the type of specific content knowledge needed to successfully identify issues. Incorporating mathematicians into review processes for at least a subset of the total development can provide some assurance that this principle is being well attended to by item authors and/or reviewers.</a:t>
            </a:r>
          </a:p>
        </p:txBody>
      </p:sp>
      <p:sp>
        <p:nvSpPr>
          <p:cNvPr id="329" name="Shape 3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20760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6.</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n/a</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6?</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Standard A-REI.A.2 is very carefully worded</a:t>
            </a:r>
            <a:r>
              <a:rPr lang="en-US" sz="1200" b="0" i="0" u="none" strike="noStrike" cap="none" baseline="0" dirty="0">
                <a:solidFill>
                  <a:schemeClr val="dk1"/>
                </a:solidFill>
                <a:latin typeface="Calibri"/>
                <a:ea typeface="Calibri"/>
                <a:cs typeface="Calibri"/>
                <a:sym typeface="Calibri"/>
              </a:rPr>
              <a:t> to ensure mathematical precision, stating that students should “give examples showing how extraneous solutions may arise.” The issue with the wording of the item is that it presupposes a particular solution strategy, likely one where a student starts by squaring both sides of the equation. If I graph the equations y=</a:t>
            </a:r>
            <a:r>
              <a:rPr lang="en-US" sz="1200" b="0" i="0" u="none" strike="noStrike" cap="none" baseline="0" dirty="0" err="1">
                <a:solidFill>
                  <a:schemeClr val="dk1"/>
                </a:solidFill>
                <a:latin typeface="Calibri"/>
                <a:ea typeface="Calibri"/>
                <a:cs typeface="Calibri"/>
                <a:sym typeface="Calibri"/>
              </a:rPr>
              <a:t>sqrt</a:t>
            </a:r>
            <a:r>
              <a:rPr lang="en-US" sz="1200" b="0" i="0" u="none" strike="noStrike" cap="none" baseline="0" dirty="0">
                <a:solidFill>
                  <a:schemeClr val="dk1"/>
                </a:solidFill>
                <a:latin typeface="Calibri"/>
                <a:ea typeface="Calibri"/>
                <a:cs typeface="Calibri"/>
                <a:sym typeface="Calibri"/>
              </a:rPr>
              <a:t> (x) and y=x-6 and then interpret the point of intersection to get a single solution of 9, no extraneous solution arises using that particular method. An extraneous solution is one that is a solution to a particular equation created as part of a specific solution method, but not a solution to the original equation. Since it is specific to a particular method of solving, test questions must be designed in such a way that the methods used to solve a given equation are part of the formulation of the problem.</a:t>
            </a:r>
            <a:endParaRPr lang="en-US" sz="1200" b="0" i="0" u="none" strike="noStrike" cap="none" dirty="0">
              <a:solidFill>
                <a:schemeClr val="dk1"/>
              </a:solidFill>
              <a:latin typeface="Calibri"/>
              <a:ea typeface="Calibri"/>
              <a:cs typeface="Calibri"/>
              <a:sym typeface="Calibri"/>
            </a:endParaRPr>
          </a:p>
        </p:txBody>
      </p:sp>
      <p:sp>
        <p:nvSpPr>
          <p:cNvPr id="337" name="Shape 3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21</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41427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6.</a:t>
            </a: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n/a</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6?</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There are severa</a:t>
            </a:r>
            <a:r>
              <a:rPr lang="en-US" sz="1200" b="0" i="0" u="none" strike="noStrike" cap="none" baseline="0" dirty="0">
                <a:solidFill>
                  <a:schemeClr val="dk1"/>
                </a:solidFill>
                <a:latin typeface="Calibri"/>
                <a:ea typeface="Calibri"/>
                <a:cs typeface="Calibri"/>
                <a:sym typeface="Calibri"/>
              </a:rPr>
              <a:t>l issues that can creep into items in the high school conceptual category for Functions. This item highlights a few of those issues. Standard F-IF.A.1 states “</a:t>
            </a:r>
            <a:r>
              <a:rPr lang="en-US" sz="1200" b="0" i="0" u="none" strike="noStrike" kern="1200" cap="none" dirty="0">
                <a:solidFill>
                  <a:schemeClr val="dk1"/>
                </a:solidFill>
                <a:effectLst/>
                <a:latin typeface="Calibri"/>
                <a:ea typeface="Calibri"/>
                <a:cs typeface="Calibri"/>
                <a:sym typeface="Calibri"/>
              </a:rPr>
              <a:t>Understand that a function from one set (called the domain) to another set (called the range) assigns to each element of the domain exactly one element of the range. If </a:t>
            </a:r>
            <a:r>
              <a:rPr lang="en-US" sz="1200" b="0" i="1" u="none" strike="noStrike" kern="1200" cap="none" dirty="0">
                <a:solidFill>
                  <a:schemeClr val="dk1"/>
                </a:solidFill>
                <a:effectLst/>
                <a:latin typeface="Calibri"/>
                <a:ea typeface="Calibri"/>
                <a:cs typeface="Calibri"/>
                <a:sym typeface="Calibri"/>
              </a:rPr>
              <a:t>f </a:t>
            </a:r>
            <a:r>
              <a:rPr lang="en-US" sz="1200" b="0" i="0" u="none" strike="noStrike" kern="1200" cap="none" dirty="0">
                <a:solidFill>
                  <a:schemeClr val="dk1"/>
                </a:solidFill>
                <a:effectLst/>
                <a:latin typeface="Calibri"/>
                <a:ea typeface="Calibri"/>
                <a:cs typeface="Calibri"/>
                <a:sym typeface="Calibri"/>
              </a:rPr>
              <a:t>is a function and </a:t>
            </a:r>
            <a:r>
              <a:rPr lang="en-US" sz="1200" b="0" i="1" u="none" strike="noStrike" kern="1200" cap="none" dirty="0">
                <a:solidFill>
                  <a:schemeClr val="dk1"/>
                </a:solidFill>
                <a:effectLst/>
                <a:latin typeface="Calibri"/>
                <a:ea typeface="Calibri"/>
                <a:cs typeface="Calibri"/>
                <a:sym typeface="Calibri"/>
              </a:rPr>
              <a:t>x </a:t>
            </a:r>
            <a:r>
              <a:rPr lang="en-US" sz="1200" b="0" i="0" u="none" strike="noStrike" kern="1200" cap="none" dirty="0">
                <a:solidFill>
                  <a:schemeClr val="dk1"/>
                </a:solidFill>
                <a:effectLst/>
                <a:latin typeface="Calibri"/>
                <a:ea typeface="Calibri"/>
                <a:cs typeface="Calibri"/>
                <a:sym typeface="Calibri"/>
              </a:rPr>
              <a:t>is an element of its domain, then </a:t>
            </a:r>
            <a:r>
              <a:rPr lang="en-US" sz="1200" b="0" i="1" u="none" strike="noStrike" kern="1200" cap="none" dirty="0">
                <a:solidFill>
                  <a:schemeClr val="dk1"/>
                </a:solidFill>
                <a:effectLst/>
                <a:latin typeface="Calibri"/>
                <a:ea typeface="Calibri"/>
                <a:cs typeface="Calibri"/>
                <a:sym typeface="Calibri"/>
              </a:rPr>
              <a:t>f</a:t>
            </a:r>
            <a:r>
              <a:rPr lang="en-US" sz="1200" b="0" i="0" u="none" strike="noStrike" kern="1200" cap="none" dirty="0">
                <a:solidFill>
                  <a:schemeClr val="dk1"/>
                </a:solidFill>
                <a:effectLst/>
                <a:latin typeface="Calibri"/>
                <a:ea typeface="Calibri"/>
                <a:cs typeface="Calibri"/>
                <a:sym typeface="Calibri"/>
              </a:rPr>
              <a:t>(</a:t>
            </a:r>
            <a:r>
              <a:rPr lang="en-US" sz="1200" b="0" i="1" u="none" strike="noStrike" kern="1200" cap="none" dirty="0">
                <a:solidFill>
                  <a:schemeClr val="dk1"/>
                </a:solidFill>
                <a:effectLst/>
                <a:latin typeface="Calibri"/>
                <a:ea typeface="Calibri"/>
                <a:cs typeface="Calibri"/>
                <a:sym typeface="Calibri"/>
              </a:rPr>
              <a:t>x</a:t>
            </a:r>
            <a:r>
              <a:rPr lang="en-US" sz="1200" b="0" i="0" u="none" strike="noStrike" kern="1200" cap="none" dirty="0">
                <a:solidFill>
                  <a:schemeClr val="dk1"/>
                </a:solidFill>
                <a:effectLst/>
                <a:latin typeface="Calibri"/>
                <a:ea typeface="Calibri"/>
                <a:cs typeface="Calibri"/>
                <a:sym typeface="Calibri"/>
              </a:rPr>
              <a:t>) denotes the output of </a:t>
            </a:r>
            <a:r>
              <a:rPr lang="en-US" sz="1200" b="0" i="1" u="none" strike="noStrike" kern="1200" cap="none" dirty="0">
                <a:solidFill>
                  <a:schemeClr val="dk1"/>
                </a:solidFill>
                <a:effectLst/>
                <a:latin typeface="Calibri"/>
                <a:ea typeface="Calibri"/>
                <a:cs typeface="Calibri"/>
                <a:sym typeface="Calibri"/>
              </a:rPr>
              <a:t>f </a:t>
            </a:r>
            <a:r>
              <a:rPr lang="en-US" sz="1200" b="0" i="0" u="none" strike="noStrike" kern="1200" cap="none" dirty="0">
                <a:solidFill>
                  <a:schemeClr val="dk1"/>
                </a:solidFill>
                <a:effectLst/>
                <a:latin typeface="Calibri"/>
                <a:ea typeface="Calibri"/>
                <a:cs typeface="Calibri"/>
                <a:sym typeface="Calibri"/>
              </a:rPr>
              <a:t>corresponding to the input </a:t>
            </a:r>
            <a:r>
              <a:rPr lang="en-US" sz="1200" b="0" i="1" u="none" strike="noStrike" kern="1200" cap="none" dirty="0">
                <a:solidFill>
                  <a:schemeClr val="dk1"/>
                </a:solidFill>
                <a:effectLst/>
                <a:latin typeface="Calibri"/>
                <a:ea typeface="Calibri"/>
                <a:cs typeface="Calibri"/>
                <a:sym typeface="Calibri"/>
              </a:rPr>
              <a:t>x</a:t>
            </a:r>
            <a:r>
              <a:rPr lang="en-US" sz="1200" b="0" i="0" u="none" strike="noStrike" kern="1200" cap="none" dirty="0">
                <a:solidFill>
                  <a:schemeClr val="dk1"/>
                </a:solidFill>
                <a:effectLst/>
                <a:latin typeface="Calibri"/>
                <a:ea typeface="Calibri"/>
                <a:cs typeface="Calibri"/>
                <a:sym typeface="Calibri"/>
              </a:rPr>
              <a:t>. The graph of </a:t>
            </a:r>
            <a:r>
              <a:rPr lang="en-US" sz="1200" b="0" i="1" u="none" strike="noStrike" kern="1200" cap="none" dirty="0">
                <a:solidFill>
                  <a:schemeClr val="dk1"/>
                </a:solidFill>
                <a:effectLst/>
                <a:latin typeface="Calibri"/>
                <a:ea typeface="Calibri"/>
                <a:cs typeface="Calibri"/>
                <a:sym typeface="Calibri"/>
              </a:rPr>
              <a:t>f </a:t>
            </a:r>
            <a:r>
              <a:rPr lang="en-US" sz="1200" b="0" i="0" u="none" strike="noStrike" kern="1200" cap="none" dirty="0">
                <a:solidFill>
                  <a:schemeClr val="dk1"/>
                </a:solidFill>
                <a:effectLst/>
                <a:latin typeface="Calibri"/>
                <a:ea typeface="Calibri"/>
                <a:cs typeface="Calibri"/>
                <a:sym typeface="Calibri"/>
              </a:rPr>
              <a:t>is the graph of the equation </a:t>
            </a:r>
            <a:r>
              <a:rPr lang="en-US" sz="1200" b="0" i="1" u="none" strike="noStrike" kern="1200" cap="none" dirty="0">
                <a:solidFill>
                  <a:schemeClr val="dk1"/>
                </a:solidFill>
                <a:effectLst/>
                <a:latin typeface="Calibri"/>
                <a:ea typeface="Calibri"/>
                <a:cs typeface="Calibri"/>
                <a:sym typeface="Calibri"/>
              </a:rPr>
              <a:t>y </a:t>
            </a: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f</a:t>
            </a:r>
            <a:r>
              <a:rPr lang="en-US" sz="1200" b="0" i="0" u="none" strike="noStrike" kern="1200" cap="none" dirty="0">
                <a:solidFill>
                  <a:schemeClr val="dk1"/>
                </a:solidFill>
                <a:effectLst/>
                <a:latin typeface="Calibri"/>
                <a:ea typeface="Calibri"/>
                <a:cs typeface="Calibri"/>
                <a:sym typeface="Calibri"/>
              </a:rPr>
              <a:t>(</a:t>
            </a:r>
            <a:r>
              <a:rPr lang="en-US" sz="1200" b="0" i="1" u="none" strike="noStrike" kern="1200" cap="none" dirty="0">
                <a:solidFill>
                  <a:schemeClr val="dk1"/>
                </a:solidFill>
                <a:effectLst/>
                <a:latin typeface="Calibri"/>
                <a:ea typeface="Calibri"/>
                <a:cs typeface="Calibri"/>
                <a:sym typeface="Calibri"/>
              </a:rPr>
              <a:t>x</a:t>
            </a:r>
            <a:r>
              <a:rPr lang="en-US" sz="1200" b="0" i="0" u="none" strike="noStrike" kern="1200" cap="none" dirty="0">
                <a:solidFill>
                  <a:schemeClr val="dk1"/>
                </a:solidFill>
                <a:effectLst/>
                <a:latin typeface="Calibri"/>
                <a:ea typeface="Calibri"/>
                <a:cs typeface="Calibri"/>
                <a:sym typeface="Calibri"/>
              </a:rPr>
              <a:t>).” In this</a:t>
            </a:r>
            <a:r>
              <a:rPr lang="en-US" sz="1200" b="0" i="0" u="none" strike="noStrike" kern="1200" cap="none" baseline="0" dirty="0">
                <a:solidFill>
                  <a:schemeClr val="dk1"/>
                </a:solidFill>
                <a:effectLst/>
                <a:latin typeface="Calibri"/>
                <a:ea typeface="Calibri"/>
                <a:cs typeface="Calibri"/>
                <a:sym typeface="Calibri"/>
              </a:rPr>
              <a:t> standard, we can clearly see that </a:t>
            </a:r>
            <a:r>
              <a:rPr lang="en-US" sz="1200" b="0" i="1" u="none" strike="noStrike" kern="1200" cap="none" baseline="0" dirty="0">
                <a:solidFill>
                  <a:schemeClr val="dk1"/>
                </a:solidFill>
                <a:effectLst/>
                <a:latin typeface="Calibri"/>
                <a:ea typeface="Calibri"/>
                <a:cs typeface="Calibri"/>
                <a:sym typeface="Calibri"/>
              </a:rPr>
              <a:t>f</a:t>
            </a:r>
            <a:r>
              <a:rPr lang="en-US" sz="1200" b="0" i="0" u="none" strike="noStrike" kern="1200" cap="none" baseline="0" dirty="0">
                <a:solidFill>
                  <a:schemeClr val="dk1"/>
                </a:solidFill>
                <a:effectLst/>
                <a:latin typeface="Calibri"/>
                <a:ea typeface="Calibri"/>
                <a:cs typeface="Calibri"/>
                <a:sym typeface="Calibri"/>
              </a:rPr>
              <a:t> refers to the function while </a:t>
            </a:r>
            <a:r>
              <a:rPr lang="en-US" sz="1200" b="0" i="1" u="none" strike="noStrike" kern="1200" cap="none" baseline="0" dirty="0">
                <a:solidFill>
                  <a:schemeClr val="dk1"/>
                </a:solidFill>
                <a:effectLst/>
                <a:latin typeface="Calibri"/>
                <a:ea typeface="Calibri"/>
                <a:cs typeface="Calibri"/>
                <a:sym typeface="Calibri"/>
              </a:rPr>
              <a:t>f(x)</a:t>
            </a:r>
            <a:r>
              <a:rPr lang="en-US" sz="1200" b="0" i="0" u="none" strike="noStrike" kern="1200" cap="none" baseline="0" dirty="0">
                <a:solidFill>
                  <a:schemeClr val="dk1"/>
                </a:solidFill>
                <a:effectLst/>
                <a:latin typeface="Calibri"/>
                <a:ea typeface="Calibri"/>
                <a:cs typeface="Calibri"/>
                <a:sym typeface="Calibri"/>
              </a:rPr>
              <a:t> refers to the output of function </a:t>
            </a:r>
            <a:r>
              <a:rPr lang="en-US" sz="1200" b="0" i="1" u="none" strike="noStrike" kern="1200" cap="none" baseline="0" dirty="0">
                <a:solidFill>
                  <a:schemeClr val="dk1"/>
                </a:solidFill>
                <a:effectLst/>
                <a:latin typeface="Calibri"/>
                <a:ea typeface="Calibri"/>
                <a:cs typeface="Calibri"/>
                <a:sym typeface="Calibri"/>
              </a:rPr>
              <a:t>f</a:t>
            </a:r>
            <a:r>
              <a:rPr lang="en-US" sz="1200" b="0" i="0" u="none" strike="noStrike" kern="1200" cap="none" baseline="0" dirty="0">
                <a:solidFill>
                  <a:schemeClr val="dk1"/>
                </a:solidFill>
                <a:effectLst/>
                <a:latin typeface="Calibri"/>
                <a:ea typeface="Calibri"/>
                <a:cs typeface="Calibri"/>
                <a:sym typeface="Calibri"/>
              </a:rPr>
              <a:t> for input </a:t>
            </a:r>
            <a:r>
              <a:rPr lang="en-US" sz="1200" b="0" i="1" u="none" strike="noStrike" kern="1200" cap="none" baseline="0" dirty="0">
                <a:solidFill>
                  <a:schemeClr val="dk1"/>
                </a:solidFill>
                <a:effectLst/>
                <a:latin typeface="Calibri"/>
                <a:ea typeface="Calibri"/>
                <a:cs typeface="Calibri"/>
                <a:sym typeface="Calibri"/>
              </a:rPr>
              <a:t>x.</a:t>
            </a:r>
            <a:r>
              <a:rPr lang="en-US" sz="1200" b="0" i="0" u="none" strike="noStrike" kern="1200" cap="none" baseline="0" dirty="0">
                <a:solidFill>
                  <a:schemeClr val="dk1"/>
                </a:solidFill>
                <a:effectLst/>
                <a:latin typeface="Calibri"/>
                <a:ea typeface="Calibri"/>
                <a:cs typeface="Calibri"/>
                <a:sym typeface="Calibri"/>
              </a:rPr>
              <a:t> One common error is referring to the function as </a:t>
            </a:r>
            <a:r>
              <a:rPr lang="en-US" sz="1200" b="0" i="1" u="none" strike="noStrike" kern="1200" cap="none" baseline="0" dirty="0">
                <a:solidFill>
                  <a:schemeClr val="dk1"/>
                </a:solidFill>
                <a:effectLst/>
                <a:latin typeface="Calibri"/>
                <a:ea typeface="Calibri"/>
                <a:cs typeface="Calibri"/>
                <a:sym typeface="Calibri"/>
              </a:rPr>
              <a:t>f(x)</a:t>
            </a:r>
            <a:r>
              <a:rPr lang="en-US" sz="1200" b="0" i="0" u="none" strike="noStrike" kern="1200" cap="none" baseline="0" dirty="0">
                <a:solidFill>
                  <a:schemeClr val="dk1"/>
                </a:solidFill>
                <a:effectLst/>
                <a:latin typeface="Calibri"/>
                <a:ea typeface="Calibri"/>
                <a:cs typeface="Calibri"/>
                <a:sym typeface="Calibri"/>
              </a:rPr>
              <a:t> when really this is the output of the function; in the first sentence of the item it would be better to call the function just </a:t>
            </a:r>
            <a:r>
              <a:rPr lang="en-US" sz="1200" b="0" i="1" u="none" strike="noStrike" kern="1200" cap="none" baseline="0" dirty="0">
                <a:solidFill>
                  <a:schemeClr val="dk1"/>
                </a:solidFill>
                <a:effectLst/>
                <a:latin typeface="Calibri"/>
                <a:ea typeface="Calibri"/>
                <a:cs typeface="Calibri"/>
                <a:sym typeface="Calibri"/>
              </a:rPr>
              <a:t>f</a:t>
            </a:r>
            <a:r>
              <a:rPr lang="en-US" sz="1200" b="0" i="0" u="none" strike="noStrike" kern="1200" cap="none" baseline="0" dirty="0">
                <a:solidFill>
                  <a:schemeClr val="dk1"/>
                </a:solidFill>
                <a:effectLst/>
                <a:latin typeface="Calibri"/>
                <a:ea typeface="Calibri"/>
                <a:cs typeface="Calibri"/>
                <a:sym typeface="Calibri"/>
              </a:rPr>
              <a:t>. There are several other sources of ambiguity in this particular item that might lead to the following questions:</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baseline="0"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Pct val="25000"/>
              <a:buFont typeface="Arial" charset="0"/>
              <a:buChar char="•"/>
              <a:tabLst/>
              <a:defRPr/>
            </a:pPr>
            <a:r>
              <a:rPr lang="en-US" sz="1200" b="0" i="0" u="none" strike="noStrike" kern="1200" cap="none" baseline="0" dirty="0">
                <a:solidFill>
                  <a:schemeClr val="dk1"/>
                </a:solidFill>
                <a:effectLst/>
                <a:latin typeface="Calibri"/>
                <a:ea typeface="Calibri"/>
                <a:cs typeface="Calibri"/>
                <a:sym typeface="Calibri"/>
              </a:rPr>
              <a:t>Do those values of </a:t>
            </a:r>
            <a:r>
              <a:rPr lang="en-US" sz="1200" b="0" i="1" u="none" strike="noStrike" kern="1200" cap="none" baseline="0" dirty="0">
                <a:solidFill>
                  <a:schemeClr val="dk1"/>
                </a:solidFill>
                <a:effectLst/>
                <a:latin typeface="Calibri"/>
                <a:ea typeface="Calibri"/>
                <a:cs typeface="Calibri"/>
                <a:sym typeface="Calibri"/>
              </a:rPr>
              <a:t>x</a:t>
            </a:r>
            <a:r>
              <a:rPr lang="en-US" sz="1200" b="0" i="0" u="none" strike="noStrike" kern="1200" cap="none" baseline="0" dirty="0">
                <a:solidFill>
                  <a:schemeClr val="dk1"/>
                </a:solidFill>
                <a:effectLst/>
                <a:latin typeface="Calibri"/>
                <a:ea typeface="Calibri"/>
                <a:cs typeface="Calibri"/>
                <a:sym typeface="Calibri"/>
              </a:rPr>
              <a:t> represent the whole domain or is the function continuous on a larger interval?</a:t>
            </a:r>
          </a:p>
          <a:p>
            <a:pPr marL="171450" marR="0" lvl="0" indent="-171450" algn="l" defTabSz="914400" rtl="0" eaLnBrk="1" fontAlgn="auto" latinLnBrk="0" hangingPunct="1">
              <a:lnSpc>
                <a:spcPct val="100000"/>
              </a:lnSpc>
              <a:spcBef>
                <a:spcPts val="0"/>
              </a:spcBef>
              <a:spcAft>
                <a:spcPts val="0"/>
              </a:spcAft>
              <a:buClrTx/>
              <a:buSzPct val="25000"/>
              <a:buFont typeface="Arial" charset="0"/>
              <a:buChar char="•"/>
              <a:tabLst/>
              <a:defRPr/>
            </a:pPr>
            <a:r>
              <a:rPr lang="en-US" sz="1200" b="0" i="0" u="none" strike="noStrike" kern="1200" cap="none" baseline="0" dirty="0">
                <a:solidFill>
                  <a:schemeClr val="dk1"/>
                </a:solidFill>
                <a:effectLst/>
                <a:latin typeface="Calibri"/>
                <a:ea typeface="Calibri"/>
                <a:cs typeface="Calibri"/>
                <a:sym typeface="Calibri"/>
              </a:rPr>
              <a:t>The function appears as though it could be linear, but we have no assurances that it is.</a:t>
            </a:r>
          </a:p>
          <a:p>
            <a:pPr marL="171450" marR="0" lvl="0" indent="-171450" algn="l" defTabSz="914400" rtl="0" eaLnBrk="1" fontAlgn="auto" latinLnBrk="0" hangingPunct="1">
              <a:lnSpc>
                <a:spcPct val="100000"/>
              </a:lnSpc>
              <a:spcBef>
                <a:spcPts val="0"/>
              </a:spcBef>
              <a:spcAft>
                <a:spcPts val="0"/>
              </a:spcAft>
              <a:buClrTx/>
              <a:buSzPct val="25000"/>
              <a:buFont typeface="Arial" charset="0"/>
              <a:buChar char="•"/>
              <a:tabLst/>
              <a:defRPr/>
            </a:pPr>
            <a:r>
              <a:rPr lang="en-US" sz="1200" b="0" i="0" u="none" strike="noStrike" kern="1200" cap="none" dirty="0">
                <a:solidFill>
                  <a:schemeClr val="dk1"/>
                </a:solidFill>
                <a:effectLst/>
                <a:latin typeface="Calibri"/>
                <a:ea typeface="Calibri"/>
                <a:cs typeface="Calibri"/>
                <a:sym typeface="Calibri"/>
              </a:rPr>
              <a:t> Also what does it mean to enter a function</a:t>
            </a:r>
            <a:r>
              <a:rPr lang="en-US" sz="1200" b="0" i="0" u="none" strike="noStrike" kern="1200" cap="none" baseline="0" dirty="0">
                <a:solidFill>
                  <a:schemeClr val="dk1"/>
                </a:solidFill>
                <a:effectLst/>
                <a:latin typeface="Calibri"/>
                <a:ea typeface="Calibri"/>
                <a:cs typeface="Calibri"/>
                <a:sym typeface="Calibri"/>
              </a:rPr>
              <a:t> for </a:t>
            </a:r>
            <a:r>
              <a:rPr lang="en-US" sz="1200" b="0" i="1" u="none" strike="noStrike" kern="1200" cap="none" baseline="0" dirty="0">
                <a:solidFill>
                  <a:schemeClr val="dk1"/>
                </a:solidFill>
                <a:effectLst/>
                <a:latin typeface="Calibri"/>
                <a:ea typeface="Calibri"/>
                <a:cs typeface="Calibri"/>
                <a:sym typeface="Calibri"/>
              </a:rPr>
              <a:t>f(x)</a:t>
            </a:r>
            <a:r>
              <a:rPr lang="en-US" sz="1200" b="0" i="0" u="none" strike="noStrike" kern="1200" cap="none" baseline="0" dirty="0">
                <a:solidFill>
                  <a:schemeClr val="dk1"/>
                </a:solidFill>
                <a:effectLst/>
                <a:latin typeface="Calibri"/>
                <a:ea typeface="Calibri"/>
                <a:cs typeface="Calibri"/>
                <a:sym typeface="Calibri"/>
              </a:rPr>
              <a:t>? That is like saying ”Enter a function for the output of the function.” [See F-IF.C.8 for more about this language.]</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099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Standards for Mathematical Practice should reflect a growing arc of sophistication in assessment items. In early grades, students might give examples or non-examples to show their understanding of a particular claim, but are not asked to prove it or show that it is true for all cases. Similarly, younger students begin modeling real-world situations with equations, but do not engage in the full modeling cycle shown in the high school standards.</a:t>
            </a:r>
          </a:p>
        </p:txBody>
      </p:sp>
      <p:sp>
        <p:nvSpPr>
          <p:cNvPr id="348" name="Shape 3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0790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adapted from the Smarter Balanced Grade 11 Claim 3 Item Specifications.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7.</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FTTT</a:t>
            </a: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7?</a:t>
            </a:r>
          </a:p>
          <a:p>
            <a:r>
              <a:rPr lang="en-US" sz="1200" b="0" i="0" u="none" strike="noStrike" cap="none" dirty="0">
                <a:solidFill>
                  <a:schemeClr val="dk1"/>
                </a:solidFill>
                <a:latin typeface="Calibri"/>
                <a:ea typeface="Calibri"/>
                <a:cs typeface="Calibri"/>
                <a:sym typeface="Calibri"/>
              </a:rPr>
              <a:t>Part of the text under Standard for Mathematical Practice 3 states that</a:t>
            </a:r>
            <a:r>
              <a:rPr lang="en-US" sz="1200" b="0" i="0" u="none" strike="noStrike" cap="none" baseline="0" dirty="0">
                <a:solidFill>
                  <a:schemeClr val="dk1"/>
                </a:solidFill>
                <a:latin typeface="Calibri"/>
                <a:ea typeface="Calibri"/>
                <a:cs typeface="Calibri"/>
                <a:sym typeface="Calibri"/>
              </a:rPr>
              <a:t> students: </a:t>
            </a:r>
            <a:r>
              <a:rPr lang="en-US" sz="1200" b="1" i="0" u="none" strike="noStrike" cap="none" baseline="0" dirty="0">
                <a:solidFill>
                  <a:schemeClr val="dk1"/>
                </a:solidFill>
                <a:latin typeface="Calibri"/>
                <a:ea typeface="Calibri"/>
                <a:cs typeface="Calibri"/>
                <a:sym typeface="Calibri"/>
              </a:rPr>
              <a:t>“</a:t>
            </a:r>
            <a:r>
              <a:rPr lang="en-US" sz="1200" b="0" i="0" u="none" strike="noStrike" kern="1200" cap="none" baseline="0" dirty="0">
                <a:solidFill>
                  <a:schemeClr val="dk1"/>
                </a:solidFill>
                <a:latin typeface="Calibri"/>
                <a:ea typeface="Calibri"/>
                <a:cs typeface="Calibri"/>
                <a:sym typeface="Calibri"/>
              </a:rPr>
              <a:t>are able to analyze situations by breaking them into cases, and can recognize and use counterexamples.” By high school, students should have opportunities to think about which cases are important to consider for a particular problem and also have opportunities to think about the relationship between those cases and the truth of a conjecture. This is not an expectation for younger students, but is appropriate in high school.</a:t>
            </a:r>
            <a:endParaRPr lang="en-US" sz="1200" b="1" i="0" u="none" strike="noStrike" cap="none" dirty="0">
              <a:solidFill>
                <a:schemeClr val="dk1"/>
              </a:solidFill>
              <a:latin typeface="Calibri"/>
              <a:ea typeface="Calibri"/>
              <a:cs typeface="Calibri"/>
              <a:sym typeface="Calibri"/>
            </a:endParaRPr>
          </a:p>
        </p:txBody>
      </p:sp>
      <p:sp>
        <p:nvSpPr>
          <p:cNvPr id="356" name="Shape 3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7072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With many assessments moving online, choices of item type have a lot of driving factors: accessibility, cost, and content. In this section, we will show examples of items that are designed well to meet the evidence required by the standards and are well suited to a particular item’s purpose. This is not to say that a balanced assessment that meets the demands of the standards must include all of these item types nor that this is an exhaustive list of available item types, but that an aligned assessment will include multiple item types. These are illustrations of good ways to collect the evidence required by the standards, but decisions ultimately must be made after carefully considering how to effectively balance cost, content, and accessibility.</a:t>
            </a:r>
          </a:p>
        </p:txBody>
      </p:sp>
      <p:sp>
        <p:nvSpPr>
          <p:cNvPr id="365" name="Shape 3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12797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Smarter Balanced 2015 Grade 11 Practice Test.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8.</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64</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8?</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Having equation</a:t>
            </a:r>
            <a:r>
              <a:rPr lang="en-US" sz="1200" b="0" i="0" u="none" strike="noStrike" cap="none" baseline="0" dirty="0">
                <a:solidFill>
                  <a:schemeClr val="dk1"/>
                </a:solidFill>
                <a:latin typeface="Calibri"/>
                <a:ea typeface="Calibri"/>
                <a:cs typeface="Calibri"/>
                <a:sym typeface="Calibri"/>
              </a:rPr>
              <a:t> and/or numerical entry is often ideal when the answer to a question is a number. Students should be diligent in checking their mathematics to a problem and verifying that their answers seem reasonable; with multiple-choice questions students often are alerted that their answers are not reasonable or correct because they don’t show up on the list of options. For classroom teachers, open response has the added benefit of supporting formative assessment, providing better information to look for and summarize student misconceptions or errors. Since summative assessments often serve as a signal to classroom instruction, selecting item types that are best aligned to the desired evidence should be a top priority.</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Because the function in this item is represented graphically, we align it to F-IF.C in addition to its primary alignment to F-IF.A.2, which requires students to evaluate functions for inputs in their domains.</a:t>
            </a:r>
          </a:p>
        </p:txBody>
      </p:sp>
      <p:sp>
        <p:nvSpPr>
          <p:cNvPr id="373" name="Shape 3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85273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0" name="Shape 3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Smarter Balanced Grade 11 Claim 1 Item Specifications.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8.</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Student</a:t>
            </a:r>
            <a:r>
              <a:rPr lang="en-US" sz="1200" b="0" i="0" u="none" strike="noStrike" cap="none" baseline="0" dirty="0">
                <a:solidFill>
                  <a:schemeClr val="dk1"/>
                </a:solidFill>
                <a:latin typeface="Calibri"/>
                <a:ea typeface="Calibri"/>
                <a:cs typeface="Calibri"/>
                <a:sym typeface="Calibri"/>
              </a:rPr>
              <a:t> creates a model within given parameters and selects the correct point based on the model</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8?</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full text</a:t>
            </a:r>
            <a:r>
              <a:rPr lang="en-US" sz="1200" b="0" i="0" u="none" strike="noStrike" cap="none" baseline="0" dirty="0">
                <a:solidFill>
                  <a:schemeClr val="dk1"/>
                </a:solidFill>
                <a:latin typeface="Calibri"/>
                <a:ea typeface="Calibri"/>
                <a:cs typeface="Calibri"/>
                <a:sym typeface="Calibri"/>
              </a:rPr>
              <a:t> of the shortened standard is here: </a:t>
            </a:r>
          </a:p>
          <a:p>
            <a:pPr marL="0" marR="0" lvl="0" indent="0" algn="l" rtl="0">
              <a:spcBef>
                <a:spcPts val="0"/>
              </a:spcBef>
              <a:buSzPct val="25000"/>
              <a:buNone/>
            </a:pPr>
            <a:r>
              <a:rPr lang="en-US" sz="1200" b="0" i="0" u="none" strike="noStrike" kern="1200" cap="none" baseline="0" dirty="0">
                <a:solidFill>
                  <a:schemeClr val="dk1"/>
                </a:solidFill>
                <a:latin typeface="Calibri"/>
                <a:ea typeface="Calibri"/>
                <a:cs typeface="Calibri"/>
                <a:sym typeface="Calibri"/>
              </a:rPr>
              <a:t>a. Fit a function to the data; use functions fitted to data to solve problems in the context of the data. </a:t>
            </a:r>
            <a:r>
              <a:rPr lang="en-US" sz="1200" b="0" i="1" u="none" strike="noStrike" kern="1200" cap="none" baseline="0" dirty="0">
                <a:solidFill>
                  <a:schemeClr val="dk1"/>
                </a:solidFill>
                <a:latin typeface="Calibri"/>
                <a:ea typeface="Calibri"/>
                <a:cs typeface="Calibri"/>
                <a:sym typeface="Calibri"/>
              </a:rPr>
              <a:t>Use given functions or choose a function suggested by the context. Emphasize linear, quadratic, and exponential models.</a:t>
            </a:r>
          </a:p>
          <a:p>
            <a:r>
              <a:rPr lang="en-US" sz="1200" b="0" i="0" u="none" strike="noStrike" kern="1200" cap="none" baseline="0" dirty="0">
                <a:solidFill>
                  <a:schemeClr val="dk1"/>
                </a:solidFill>
                <a:latin typeface="Calibri"/>
                <a:ea typeface="Calibri"/>
                <a:cs typeface="Calibri"/>
                <a:sym typeface="Calibri"/>
              </a:rPr>
              <a:t>b. Informally assess the fit of a function by plotting and analyzing residuals.</a:t>
            </a:r>
          </a:p>
          <a:p>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a:t>
            </a:r>
            <a:r>
              <a:rPr lang="en-US" sz="1200" b="0" i="0" u="none" strike="noStrike" cap="none" baseline="0" dirty="0">
                <a:solidFill>
                  <a:schemeClr val="dk1"/>
                </a:solidFill>
                <a:latin typeface="Calibri"/>
                <a:ea typeface="Calibri"/>
                <a:cs typeface="Calibri"/>
                <a:sym typeface="Calibri"/>
              </a:rPr>
              <a:t> item mirrors some of the functionality now available in online software programs, apps, and online graphing calculators allowing students to use a “slider” to experiment with adjusting the fit of a model to a data set. The advantage of this approach over traditional methods of generating equations for lines of best fit is that the student must actively engage with the slider, noticing how the curve changes for different values of the variable leading to a stronger understanding of what might otherwise be just a “behind the scenes” computation done by a machine. Part B is an informal assessment of student’s ability to identify and interpret the meaning of a residual.</a:t>
            </a:r>
            <a:endParaRPr sz="1200" b="0" i="0" u="none" strike="noStrike" cap="none" dirty="0">
              <a:solidFill>
                <a:schemeClr val="dk1"/>
              </a:solidFill>
              <a:latin typeface="Calibri"/>
              <a:ea typeface="Calibri"/>
              <a:cs typeface="Calibri"/>
              <a:sym typeface="Calibri"/>
            </a:endParaRPr>
          </a:p>
        </p:txBody>
      </p:sp>
      <p:sp>
        <p:nvSpPr>
          <p:cNvPr id="381" name="Shape 3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47610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Smarter Balanced 2015 Grade 11 Practice Test. Available from http://www.smarterbalanced.org/assessments/;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8.</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Student</a:t>
            </a:r>
            <a:r>
              <a:rPr lang="en-US" sz="1200" b="0" i="0" u="none" strike="noStrike" cap="none" baseline="0" dirty="0">
                <a:solidFill>
                  <a:schemeClr val="dk1"/>
                </a:solidFill>
                <a:latin typeface="Calibri"/>
                <a:ea typeface="Calibri"/>
                <a:cs typeface="Calibri"/>
                <a:sym typeface="Calibri"/>
              </a:rPr>
              <a:t> drags the graph to the correct location</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8?</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Some of the graphing required by the standards can be a bit trickier</a:t>
            </a:r>
            <a:r>
              <a:rPr lang="en-US" sz="1200" b="0" i="0" u="none" strike="noStrike" cap="none" baseline="0" dirty="0">
                <a:solidFill>
                  <a:schemeClr val="dk1"/>
                </a:solidFill>
                <a:latin typeface="Calibri"/>
                <a:ea typeface="Calibri"/>
                <a:cs typeface="Calibri"/>
                <a:sym typeface="Calibri"/>
              </a:rPr>
              <a:t> with online assessments and a limited number of item types. This item takes advantage of drag and drop to measure students’ understanding of the effect of a particular translation on the parent graph (y=x^2). Two standards are listed for alignment – the graphical representation of the answer is a requirement of F-IF.C.7 and the understanding of the relationship between the transformed graph and the original is articulated in F-BF.B.3.</a:t>
            </a:r>
            <a:endParaRPr lang="en-US" sz="1200" b="0" i="0" u="none" strike="noStrike" cap="none" dirty="0">
              <a:solidFill>
                <a:schemeClr val="dk1"/>
              </a:solidFill>
              <a:latin typeface="Calibri"/>
              <a:ea typeface="Calibri"/>
              <a:cs typeface="Calibri"/>
              <a:sym typeface="Calibri"/>
            </a:endParaRPr>
          </a:p>
        </p:txBody>
      </p:sp>
      <p:sp>
        <p:nvSpPr>
          <p:cNvPr id="389" name="Shape 3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54554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Keeping the assessment focused on the widely applicable</a:t>
            </a:r>
            <a:r>
              <a:rPr lang="en-US" sz="1200" b="0" i="0" u="none" strike="noStrike" cap="none" baseline="0" dirty="0">
                <a:solidFill>
                  <a:schemeClr val="dk1"/>
                </a:solidFill>
                <a:latin typeface="Calibri"/>
                <a:ea typeface="Calibri"/>
                <a:cs typeface="Calibri"/>
                <a:sym typeface="Calibri"/>
              </a:rPr>
              <a:t> prerequisites </a:t>
            </a:r>
            <a:r>
              <a:rPr lang="en-US" sz="1200" b="0" i="0" u="none" strike="noStrike" cap="none" dirty="0">
                <a:solidFill>
                  <a:schemeClr val="dk1"/>
                </a:solidFill>
                <a:latin typeface="Calibri"/>
                <a:ea typeface="Calibri"/>
                <a:cs typeface="Calibri"/>
                <a:sym typeface="Calibri"/>
              </a:rPr>
              <a:t>is an important design principle in the overall test construction. In measuring the Standards for Mathematical Practice, it is important to help retain the focus of the test by using many items that align to the these prerequisite standards.</a:t>
            </a:r>
          </a:p>
        </p:txBody>
      </p:sp>
      <p:sp>
        <p:nvSpPr>
          <p:cNvPr id="201" name="Shape 2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6031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Based on the need to provide guidance for what high-quality assessments looked like, the Council of Chief State School Officers created the Criteria for Procuring and Evaluating High-Quality Assessments. More information on this document can be found in the “Test Level Considerations” presentation for Mathematics. The full document is also available online. http://ccsso.org/News_and_Events/Press_Releases/State_Chiefs_Release_Criteria_for_High-Quality_Assessment.html </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2013, CCSSO worked with their stakeholders, the Chief State School Officers, to draft principles of high-quality assessments. These principles described the characteristics of high-quality assessments aligned to college and career readiness. Through the end of 2013 and into 2014, CCSSO  continued working with their stakeholders to clarify what these principles mean. The principles became criteria with metrics used to judge whether these principles were realized in assessment systems. These are the criteria on which this review of assessment systems will be based. </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There are six sections of the CCSSO Criteria. Overarching goals and technical quality (e.g., accessibility, validity, and reliability) come first. Then two sections on content alignment. Then reports, administration, and a section where states can add criteria reflecting individual state needs. The overall document is designed to be “drop in” for a state’s RFP and can be modified as needed. It could also could serve as a “drop in” checklist of criteria for evaluating an existing assessment. For the purpose of this module, we will focus on Section C: Align to Standards – Mathematics.  The slide shows the five content alignment criteria in Section C of the CCSSO document, which is the section covering mathematics.</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2B9650"/>
              </a:buClr>
              <a:buSzPct val="25000"/>
              <a:buFont typeface="Calibri"/>
              <a:buNone/>
            </a:pPr>
            <a:r>
              <a:rPr lang="en-US" sz="1200" b="0" i="0" u="none" strike="noStrike" cap="none" dirty="0">
                <a:solidFill>
                  <a:srgbClr val="2B9650"/>
                </a:solidFill>
                <a:latin typeface="Calibri"/>
                <a:ea typeface="Calibri"/>
                <a:cs typeface="Calibri"/>
                <a:sym typeface="Calibri"/>
              </a:rPr>
              <a:t>College and career readiness</a:t>
            </a:r>
            <a:r>
              <a:rPr lang="en-US" sz="1200" b="0" i="0" u="none" strike="noStrike" cap="none" dirty="0">
                <a:solidFill>
                  <a:schemeClr val="dk1"/>
                </a:solidFill>
                <a:latin typeface="Calibri"/>
                <a:ea typeface="Calibri"/>
                <a:cs typeface="Calibri"/>
                <a:sym typeface="Calibri"/>
              </a:rPr>
              <a:t> has specific implications for math content, math instruction, and therefore, math assessment. We are not talking about just *any* mathematics, by the way, but mathematics that aims at college and career readiness. States require assessments that match the depth, breadth, and rigor of the standards, accurately measure student progress towards college and career readiness, and provide valid data to inform teaching and learning.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66" name="Shape 16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spcBef>
                  <a:spcPts val="0"/>
                </a:spcBef>
                <a:buClr>
                  <a:srgbClr val="000000"/>
                </a:buClr>
                <a:buSzPct val="25000"/>
                <a:buFont typeface="Calibri"/>
                <a:buNone/>
              </a:pPr>
              <a:t>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69197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Item retrieved from Smarter Balanced Scoring Guide for Selected Short Text Mathematics Items. </a:t>
            </a:r>
            <a:r>
              <a:rPr lang="en-US" sz="1200" b="0" i="1" u="none" strike="noStrike" kern="1200" cap="none" dirty="0">
                <a:solidFill>
                  <a:schemeClr val="dk1"/>
                </a:solidFill>
                <a:effectLst/>
                <a:latin typeface="Calibri"/>
                <a:ea typeface="Calibri"/>
                <a:cs typeface="Calibri"/>
                <a:sym typeface="Calibri"/>
              </a:rPr>
              <a:t>Available from http://www.smarterbalanced.org/assessments/; accessed April 2016.</a:t>
            </a:r>
            <a:endParaRPr lang="en-US" sz="12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9.</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Student</a:t>
            </a:r>
            <a:r>
              <a:rPr lang="en-US" sz="1200" b="0" i="0" u="none" strike="noStrike" cap="none" baseline="0" dirty="0">
                <a:solidFill>
                  <a:schemeClr val="dk1"/>
                </a:solidFill>
                <a:latin typeface="Calibri"/>
                <a:ea typeface="Calibri"/>
                <a:cs typeface="Calibri"/>
                <a:sym typeface="Calibri"/>
              </a:rPr>
              <a:t> correctly matches each function to its graph and explains his/her reasoning</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9?</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a:t>
            </a:r>
            <a:r>
              <a:rPr lang="en-US" sz="1200" b="0" i="0" u="none" strike="noStrike" cap="none" baseline="0" dirty="0">
                <a:solidFill>
                  <a:schemeClr val="dk1"/>
                </a:solidFill>
                <a:latin typeface="Calibri"/>
                <a:ea typeface="Calibri"/>
                <a:cs typeface="Calibri"/>
                <a:sym typeface="Calibri"/>
              </a:rPr>
              <a:t> item is designed to allow students to use the structure of the expressions that define the three functions to determine which graph matches each. The item strongly reflects the intent of Standard for Mathematical Practice 7: “Look for and make use of structure.” This alignment matches well with the expectations for students within the high school domain A-SSE, a domain that consists of widely applicable prerequisites.  The primary emphasis of this item is on whether the student can use the structure of the three expressions to make the matches. The use of function notation and analyzing graphs of functions is also required by the item, so you see a secondary content alignment to the Functions conceptual category, specifically to cluster F-IF.C. </a:t>
            </a:r>
            <a:endParaRPr lang="en-US" sz="1200" b="0" i="0" u="none" strike="noStrike" cap="none" dirty="0">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30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14439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few items per test event may serve as opportunities to connect content across standards, domains, or grade levels. These opportunities should be carefully defined with an established purpose tied back to the language and structure of the standards. An item writer might ask: What key connections are students being asked to make to respond to this question that isn’t articulated in any individual standard?</a:t>
            </a: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31</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35285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1" u="none" strike="noStrike" kern="1200" cap="none" dirty="0">
                <a:solidFill>
                  <a:schemeClr val="dk1"/>
                </a:solidFill>
                <a:effectLst/>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Item retrieved</a:t>
            </a:r>
            <a:r>
              <a:rPr lang="en-US" sz="1200" b="0" i="1" u="none" strike="noStrike" cap="none" baseline="0" dirty="0">
                <a:solidFill>
                  <a:schemeClr val="dk1"/>
                </a:solidFill>
                <a:latin typeface="Calibri"/>
                <a:ea typeface="Calibri"/>
                <a:cs typeface="Calibri"/>
                <a:sym typeface="Calibri"/>
              </a:rPr>
              <a:t> from PARCC ITN 2012. </a:t>
            </a:r>
            <a:r>
              <a:rPr lang="en-US" sz="1200" b="0" i="1" u="none" strike="noStrike" kern="1200" cap="none" dirty="0">
                <a:solidFill>
                  <a:schemeClr val="dk1"/>
                </a:solidFill>
                <a:effectLst/>
                <a:latin typeface="Calibri"/>
                <a:ea typeface="Calibri"/>
                <a:cs typeface="Calibri"/>
                <a:sym typeface="Calibri"/>
              </a:rPr>
              <a:t>Available from https://prc.parcconline.org/assessments/parcc-released-items; accessed April 2016.</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10.</a:t>
            </a: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 </a:t>
            </a:r>
            <a:r>
              <a:rPr lang="en-US" sz="1200" b="0" i="0" u="none" strike="noStrike" cap="none" dirty="0">
                <a:solidFill>
                  <a:schemeClr val="dk1"/>
                </a:solidFill>
                <a:latin typeface="Calibri"/>
                <a:ea typeface="Calibri"/>
                <a:cs typeface="Calibri"/>
                <a:sym typeface="Calibri"/>
              </a:rPr>
              <a:t>4.046 feet</a:t>
            </a: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10?</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a:t>
            </a:r>
            <a:r>
              <a:rPr lang="en-US" sz="1200" b="0" i="0" u="none" strike="noStrike" cap="none" baseline="0" dirty="0">
                <a:solidFill>
                  <a:schemeClr val="dk1"/>
                </a:solidFill>
                <a:latin typeface="Calibri"/>
                <a:ea typeface="Calibri"/>
                <a:cs typeface="Calibri"/>
                <a:sym typeface="Calibri"/>
              </a:rPr>
              <a:t> item integrates work from two conceptual categories – Geometry and Algebra. Students use their knowledge of algebra to create equations that show the relationship between quantities in a geometric modeling scenario. In this case, students are dealing with a known cylinder height, but need to use that information to determine the volume of the standard tank and then set up an equation to determine the radius for a tank double that capacity. This is a nice illustration of this principle and the meaning of “key integration points” that serve as a way to show the coherence of the standards in assessments.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3974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principles illustrated throughout this module are intended to support those charged with developing summative mathematics assessment items and to support training efforts for those who review the content of items.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spcBef>
                  <a:spcPts val="0"/>
                </a:spcBef>
                <a:buSzPct val="25000"/>
                <a:buNone/>
              </a:pPr>
              <a:t>33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30253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11" name="Shape 41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Clr>
                  <a:schemeClr val="dk1"/>
                </a:buClr>
                <a:buSzPct val="25000"/>
                <a:buFont typeface="Calibri"/>
                <a:buNone/>
              </a:p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974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Criterion 1 emphasizes the content most needed for success in later mathematics. In earlier</a:t>
            </a:r>
            <a:r>
              <a:rPr lang="en-US" sz="1200" b="0" i="0" u="none" strike="noStrike" cap="none" baseline="0" dirty="0">
                <a:solidFill>
                  <a:schemeClr val="dk1"/>
                </a:solidFill>
                <a:latin typeface="Calibri"/>
                <a:ea typeface="Calibri"/>
                <a:cs typeface="Calibri"/>
                <a:sym typeface="Calibri"/>
              </a:rPr>
              <a:t> grades, this content is referred to as </a:t>
            </a:r>
            <a:r>
              <a:rPr lang="en-US" sz="1200" b="0" i="0" u="none" strike="noStrike" cap="none" dirty="0">
                <a:solidFill>
                  <a:schemeClr val="dk1"/>
                </a:solidFill>
                <a:latin typeface="Calibri"/>
                <a:ea typeface="Calibri"/>
                <a:cs typeface="Calibri"/>
                <a:sym typeface="Calibri"/>
              </a:rPr>
              <a:t>“major work of the grade” or just “major work.” In high</a:t>
            </a:r>
            <a:r>
              <a:rPr lang="en-US" sz="1200" b="0" i="0" u="none" strike="noStrike" cap="none" baseline="0" dirty="0">
                <a:solidFill>
                  <a:schemeClr val="dk1"/>
                </a:solidFill>
                <a:latin typeface="Calibri"/>
                <a:ea typeface="Calibri"/>
                <a:cs typeface="Calibri"/>
                <a:sym typeface="Calibri"/>
              </a:rPr>
              <a:t> school, the mathematics content most needed for success after high school is referred to as “widely applicable prerequisites” to highlight the relationship between certain mathematics content and entry-level, credit-bearing mathematics coursework in postsecondary education programs. </a:t>
            </a:r>
            <a:r>
              <a:rPr lang="en-US" sz="1200" b="0" i="0" u="none" strike="noStrike" cap="none" dirty="0">
                <a:solidFill>
                  <a:schemeClr val="dk1"/>
                </a:solidFill>
                <a:latin typeface="Calibri"/>
                <a:ea typeface="Calibri"/>
                <a:cs typeface="Calibri"/>
                <a:sym typeface="Calibri"/>
              </a:rPr>
              <a:t>The widely applicable prerequisites shown in the table</a:t>
            </a:r>
            <a:r>
              <a:rPr lang="en-US" sz="1200" b="0" i="0" u="none" strike="noStrike" cap="none" baseline="0" dirty="0">
                <a:solidFill>
                  <a:schemeClr val="dk1"/>
                </a:solidFill>
                <a:latin typeface="Calibri"/>
                <a:ea typeface="Calibri"/>
                <a:cs typeface="Calibri"/>
                <a:sym typeface="Calibri"/>
              </a:rPr>
              <a:t> are based on research that looked broadly at which mathematics content was most important across a broad range of postsecondary majors.</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PARCC, Smarter Balanced, and several states working independently on developing aligned assessments used these designations to inform the proportional representation of content reflected in their summative test blueprints.</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It is also worth pointing out that the structure of the standards organized by conceptual category, then by cluster, illustrates an important difference between these standards and many states’ previous standards. For example, there has never been a standards document before that emphasized Seeing</a:t>
            </a:r>
            <a:r>
              <a:rPr lang="en-US" sz="1200" b="0" i="0" u="none" strike="noStrike" cap="none" baseline="0" dirty="0">
                <a:solidFill>
                  <a:schemeClr val="dk1"/>
                </a:solidFill>
                <a:latin typeface="Calibri"/>
                <a:ea typeface="Calibri"/>
                <a:cs typeface="Calibri"/>
                <a:sym typeface="Calibri"/>
              </a:rPr>
              <a:t> Structure in Expressions </a:t>
            </a:r>
            <a:r>
              <a:rPr lang="en-US" sz="1200" b="0" i="0" u="none" strike="noStrike" cap="none" dirty="0">
                <a:solidFill>
                  <a:schemeClr val="dk1"/>
                </a:solidFill>
                <a:latin typeface="Calibri"/>
                <a:ea typeface="Calibri"/>
                <a:cs typeface="Calibri"/>
                <a:sym typeface="Calibri"/>
              </a:rPr>
              <a:t>as a top-level organizer; the fact that the CCSS use it as a top-level organizer signals its emphasis in the document. In general, standards that are college and career</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ready based on evidence will drive towards a substantial amount of algebra for all students during middle school. The major work designations trace that trajectory</a:t>
            </a:r>
            <a:r>
              <a:rPr lang="en-US" sz="1200" b="0" i="0" u="none" strike="noStrike" cap="none" baseline="0" dirty="0">
                <a:solidFill>
                  <a:schemeClr val="dk1"/>
                </a:solidFill>
                <a:latin typeface="Calibri"/>
                <a:ea typeface="Calibri"/>
                <a:cs typeface="Calibri"/>
                <a:sym typeface="Calibri"/>
              </a:rPr>
              <a:t> leading up to work in high school on these widely applicable prerequisites.</a:t>
            </a:r>
          </a:p>
          <a:p>
            <a:pPr marL="0" marR="0" lvl="0" indent="0" algn="l" rtl="0">
              <a:spcBef>
                <a:spcPts val="0"/>
              </a:spcBef>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Note: The star symbol next to the N-Q category indicates it is an important part of the mathematical modeling expectations in high school.</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455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Here are ten principles that can be used to guide the creation of CCSS-aligned assessment items. This list was generated based on common issues identified by the assessment consortia as well as individual states as they worked to develop next-generation assessment systems. You will also note connections back to the CCSSO criteria. For example, Alignment Principles 1 and 9 are used to support Criteria 1, focusing strongly on the content needed for success in later mathematics. Note that these two also use the phrase “major work of the grade” as defined in the previous slide. As another example, Principle 2 is directly tied to Criteria 2, assessing a balance of concepts, procedures, and applications.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Each principle will be illustrated through examples selected from publicly available sources or created by Student Achievement Partners content staff.</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2483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While some high school assessment developers may not immediately understand the importance of this principle, it is worth noting that the Common Core State Standards have explicit language to support this principle. This requirement is articulated on page 84 of the Common Core State Standards document:  “</a:t>
            </a:r>
            <a:r>
              <a:rPr lang="en-US" sz="1200" b="0" i="0" u="none" strike="noStrike" kern="1200" cap="none" baseline="0" dirty="0">
                <a:solidFill>
                  <a:schemeClr val="dk1"/>
                </a:solidFill>
                <a:latin typeface="Calibri"/>
                <a:ea typeface="Calibri"/>
                <a:cs typeface="Calibri"/>
                <a:sym typeface="Calibri"/>
              </a:rPr>
              <a:t>Indeed, some of the highest priority content for college and career readiness comes from Grades 6-8.” Further, this page also states: “Because important standards for college and career readiness are distributed across grades and courses, systems for evaluating college and career readiness should reach as far back in the standards as Grades 6-8.” </a:t>
            </a:r>
          </a:p>
          <a:p>
            <a:pPr marL="0" marR="0" lvl="0" indent="0" algn="l" rtl="0">
              <a:spcBef>
                <a:spcPts val="0"/>
              </a:spcBef>
              <a:buSzPct val="25000"/>
              <a:buNone/>
            </a:pPr>
            <a:endParaRPr lang="en-US" sz="1200" b="0" i="0" u="none" strike="noStrike" kern="1200"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kern="1200" cap="none" baseline="0" dirty="0">
                <a:solidFill>
                  <a:schemeClr val="dk1"/>
                </a:solidFill>
                <a:latin typeface="Calibri"/>
                <a:ea typeface="Calibri"/>
                <a:cs typeface="Calibri"/>
                <a:sym typeface="Calibri"/>
              </a:rPr>
              <a:t>It should also be noted that the practice of measuring middle-grades content at the high school level is not new to assessment. The </a:t>
            </a:r>
            <a:r>
              <a:rPr lang="en-US" sz="1200" b="0" i="0" u="none" strike="noStrike" kern="1200" cap="none" baseline="0" dirty="0" err="1">
                <a:solidFill>
                  <a:schemeClr val="dk1"/>
                </a:solidFill>
                <a:latin typeface="Calibri"/>
                <a:ea typeface="Calibri"/>
                <a:cs typeface="Calibri"/>
                <a:sym typeface="Calibri"/>
              </a:rPr>
              <a:t>Programme</a:t>
            </a:r>
            <a:r>
              <a:rPr lang="en-US" sz="1200" b="0" i="0" u="none" strike="noStrike" kern="1200" cap="none" baseline="0" dirty="0">
                <a:solidFill>
                  <a:schemeClr val="dk1"/>
                </a:solidFill>
                <a:latin typeface="Calibri"/>
                <a:ea typeface="Calibri"/>
                <a:cs typeface="Calibri"/>
                <a:sym typeface="Calibri"/>
              </a:rPr>
              <a:t> for International Student Assessment, better known as PISA, is delivered to fifteen-year-olds around the world and uses many mathematics questions that measure middle-grades content at a level of sophistication appropriate to the high school level.</a:t>
            </a:r>
            <a:endParaRPr lang="en-US" sz="1200" b="0" i="0" u="none" strike="noStrike" cap="none" dirty="0">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spcBef>
                  <a:spcPts val="0"/>
                </a:spcBef>
                <a:buSzPct val="25000"/>
                <a:buNone/>
              </a:pPr>
              <a:t>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6710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1" u="none" strike="noStrike" kern="1200" cap="none" dirty="0">
                <a:solidFill>
                  <a:schemeClr val="dk1"/>
                </a:solidFill>
                <a:effectLst/>
                <a:latin typeface="Calibri"/>
                <a:ea typeface="Calibri"/>
                <a:cs typeface="Calibri"/>
                <a:sym typeface="Calibri"/>
              </a:rPr>
              <a:t>©</a:t>
            </a:r>
            <a:r>
              <a:rPr lang="en-US" sz="1200" b="0" i="1" u="none" strike="noStrike" kern="1200" cap="none" baseline="0"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OECD (2013), PISA 2012 Released Mathematics Items, May 2013, https://www.oecd.org/pisa/pisaproducts/pisa-test-questions.htm </a:t>
            </a:r>
            <a:endParaRPr lang="en-US" sz="12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1.</a:t>
            </a: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80</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1?</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a:t>
            </a:r>
            <a:r>
              <a:rPr lang="en-US" sz="1200" b="0" i="0" u="none" strike="noStrike" cap="none" baseline="0" dirty="0">
                <a:solidFill>
                  <a:schemeClr val="dk1"/>
                </a:solidFill>
                <a:latin typeface="Calibri"/>
                <a:ea typeface="Calibri"/>
                <a:cs typeface="Calibri"/>
                <a:sym typeface="Calibri"/>
              </a:rPr>
              <a:t> PISA item expects that students have a strong foundation in mathematical language associated with circles, which is developed in the grade 7 Geometry CCSS. Students must make sense of the problem and use the relationship between the radius and diameter to formulate a solution. The complexity of the task as one appropriate for high school students is grounded in the fact that most of their work with radius and diameter was likely in the context of computing circumferences and areas, and this item ensures that students can transfer that knowledge to a less familiar problem situation.</a:t>
            </a: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5808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cap="none" dirty="0">
                <a:solidFill>
                  <a:schemeClr val="dk1"/>
                </a:solidFill>
                <a:effectLst/>
                <a:latin typeface="Calibri"/>
                <a:ea typeface="Calibri"/>
                <a:cs typeface="Calibri"/>
                <a:sym typeface="Calibri"/>
              </a:rPr>
              <a:t> © Item retrieved from OECD (2013), PISA 2012 Released Mathematics Items, May 2013, https://www.oecd.org/pisa/pisaproducts/pisa-test-questions.htm </a:t>
            </a:r>
          </a:p>
          <a:p>
            <a:endParaRPr lang="en-US" dirty="0"/>
          </a:p>
          <a:p>
            <a:r>
              <a:rPr lang="en-US" dirty="0"/>
              <a:t>(Continued)</a:t>
            </a:r>
          </a:p>
          <a:p>
            <a:endParaRPr lang="en-US" dirty="0"/>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C</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1?</a:t>
            </a:r>
          </a:p>
          <a:p>
            <a:r>
              <a:rPr lang="en-US" b="0" dirty="0"/>
              <a:t>This</a:t>
            </a:r>
            <a:r>
              <a:rPr lang="en-US" b="0" baseline="0" dirty="0"/>
              <a:t> part of the item ties back to students’ work in grades 6-8 in the RP domain. The student uses the 40 minute full rotation information as the basis for figuring out where point P will be after 30 minutes and then needs to interpret that in terms of the circle (</a:t>
            </a:r>
            <a:r>
              <a:rPr lang="en-US" b="0" baseline="0" dirty="0" err="1"/>
              <a:t>ferris</a:t>
            </a:r>
            <a:r>
              <a:rPr lang="en-US" b="0" baseline="0" dirty="0"/>
              <a:t> wheel), starting point, and the direction of rotation. </a:t>
            </a:r>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2136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kern="1200" cap="none" dirty="0">
                <a:solidFill>
                  <a:schemeClr val="dk1"/>
                </a:solidFill>
                <a:effectLst/>
                <a:latin typeface="Calibri"/>
                <a:ea typeface="Calibri"/>
                <a:cs typeface="Calibri"/>
                <a:sym typeface="Calibri"/>
              </a:rPr>
              <a:t>© </a:t>
            </a:r>
            <a:r>
              <a:rPr lang="en-US" sz="1200" b="0" i="1" u="none" strike="noStrike" kern="1200" cap="none" dirty="0">
                <a:solidFill>
                  <a:schemeClr val="dk1"/>
                </a:solidFill>
                <a:effectLst/>
                <a:latin typeface="Calibri"/>
                <a:ea typeface="Calibri"/>
                <a:cs typeface="Calibri"/>
                <a:sym typeface="Calibri"/>
              </a:rPr>
              <a:t>Item retrieved from the Smarter Balanced Grade 11 Claim 3 Item Specifications. Available from http://www.smarterbalanced.org/assessments/; accessed April 2016.</a:t>
            </a:r>
            <a:endParaRPr lang="en-US" sz="1200" b="0" i="0" u="none" strike="noStrike" kern="1200" cap="none" dirty="0">
              <a:solidFill>
                <a:schemeClr val="dk1"/>
              </a:solidFill>
              <a:effectLst/>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Let’s look at this example item written to illustrate Alignment Principle 1.</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Answer key:</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32</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makes this item a good illustration of Alignment Principle 1?</a:t>
            </a:r>
          </a:p>
          <a:p>
            <a:r>
              <a:rPr lang="en-US" sz="1200" b="0" i="0" u="none" strike="noStrike" cap="none" dirty="0">
                <a:solidFill>
                  <a:schemeClr val="dk1"/>
                </a:solidFill>
                <a:latin typeface="Calibri"/>
                <a:ea typeface="Calibri"/>
                <a:cs typeface="Calibri"/>
                <a:sym typeface="Calibri"/>
              </a:rPr>
              <a:t>The</a:t>
            </a:r>
            <a:r>
              <a:rPr lang="en-US" sz="1200" b="0" i="0" u="none" strike="noStrike" cap="none" baseline="0" dirty="0">
                <a:solidFill>
                  <a:schemeClr val="dk1"/>
                </a:solidFill>
                <a:latin typeface="Calibri"/>
                <a:ea typeface="Calibri"/>
                <a:cs typeface="Calibri"/>
                <a:sym typeface="Calibri"/>
              </a:rPr>
              <a:t> Number-Quantities domain in high school provides a nice opportunity to measure applications of some of the key takeaways from grades 6-8. The language of N.Q.A is intentionally broad in scope allowing developers to set grade 6 as the content floor as required by the standards. This items illustrates how the 6</a:t>
            </a:r>
            <a:r>
              <a:rPr lang="en-US" sz="1200" b="0" i="0" u="none" strike="noStrike" cap="none" baseline="30000" dirty="0">
                <a:solidFill>
                  <a:schemeClr val="dk1"/>
                </a:solidFill>
                <a:latin typeface="Calibri"/>
                <a:ea typeface="Calibri"/>
                <a:cs typeface="Calibri"/>
                <a:sym typeface="Calibri"/>
              </a:rPr>
              <a:t>th</a:t>
            </a:r>
            <a:r>
              <a:rPr lang="en-US" sz="1200" b="0" i="0" u="none" strike="noStrike" cap="none" baseline="0" dirty="0">
                <a:solidFill>
                  <a:schemeClr val="dk1"/>
                </a:solidFill>
                <a:latin typeface="Calibri"/>
                <a:ea typeface="Calibri"/>
                <a:cs typeface="Calibri"/>
                <a:sym typeface="Calibri"/>
              </a:rPr>
              <a:t> grade RP standard for using ratio reasoning to convert measurement units might look at a high school level of sophistication requiring multiple steps to convert between units.</a:t>
            </a:r>
          </a:p>
        </p:txBody>
      </p:sp>
      <p:sp>
        <p:nvSpPr>
          <p:cNvPr id="193" name="Shape 1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50263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219322" y="225997"/>
            <a:ext cx="1640437" cy="808048"/>
          </a:xfrm>
          <a:prstGeom prst="rect">
            <a:avLst/>
          </a:prstGeom>
          <a:noFill/>
          <a:ln>
            <a:noFill/>
          </a:ln>
        </p:spPr>
      </p:pic>
      <p:pic>
        <p:nvPicPr>
          <p:cNvPr id="14" name="Shape 14"/>
          <p:cNvPicPr preferRelativeResize="0"/>
          <p:nvPr/>
        </p:nvPicPr>
        <p:blipFill rotWithShape="1">
          <a:blip r:embed="rId3">
            <a:alphaModFix/>
          </a:blip>
          <a:srcRect/>
          <a:stretch/>
        </p:blipFill>
        <p:spPr>
          <a:xfrm>
            <a:off x="0" y="1848736"/>
            <a:ext cx="9144000" cy="3167762"/>
          </a:xfrm>
          <a:prstGeom prst="rect">
            <a:avLst/>
          </a:prstGeom>
          <a:noFill/>
          <a:ln>
            <a:noFill/>
          </a:ln>
        </p:spPr>
      </p:pic>
      <p:sp>
        <p:nvSpPr>
          <p:cNvPr id="15" name="Shape 15"/>
          <p:cNvSpPr txBox="1">
            <a:spLocks noGrp="1"/>
          </p:cNvSpPr>
          <p:nvPr>
            <p:ph type="ctrTitle"/>
          </p:nvPr>
        </p:nvSpPr>
        <p:spPr>
          <a:xfrm>
            <a:off x="219318"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Lucida Sans" panose="020B0602030504020204" pitchFamily="34" charset="0"/>
                <a:ea typeface="Allerta"/>
                <a:cs typeface="Lucida Sans" panose="020B0602030504020204" pitchFamily="34" charset="0"/>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6" name="Shape 16"/>
          <p:cNvSpPr txBox="1">
            <a:spLocks noGrp="1"/>
          </p:cNvSpPr>
          <p:nvPr>
            <p:ph type="subTitle" idx="1"/>
          </p:nvPr>
        </p:nvSpPr>
        <p:spPr>
          <a:xfrm>
            <a:off x="219319" y="3835564"/>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Lucida Sans" panose="020B0602030504020204" pitchFamily="34" charset="0"/>
                <a:ea typeface="Allerta"/>
                <a:cs typeface="Lucida Sans" panose="020B0602030504020204" pitchFamily="34" charset="0"/>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17" name="Shape 17"/>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18" name="Shape 18"/>
          <p:cNvPicPr preferRelativeResize="0"/>
          <p:nvPr/>
        </p:nvPicPr>
        <p:blipFill rotWithShape="1">
          <a:blip r:embed="rId4">
            <a:alphaModFix/>
          </a:blip>
          <a:srcRect/>
          <a:stretch/>
        </p:blipFill>
        <p:spPr>
          <a:xfrm>
            <a:off x="5353921" y="283561"/>
            <a:ext cx="3651247" cy="7504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3F3F39"/>
              </a:buClr>
              <a:buFont typeface="Calibri"/>
              <a:buNone/>
              <a:defRPr sz="4400" b="0" i="0" u="none" strike="noStrike" cap="none">
                <a:solidFill>
                  <a:srgbClr val="3F3F39"/>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8" name="Shape 88"/>
          <p:cNvSpPr txBox="1">
            <a:spLocks noGrp="1"/>
          </p:cNvSpPr>
          <p:nvPr>
            <p:ph type="body" idx="1"/>
          </p:nvPr>
        </p:nvSpPr>
        <p:spPr>
          <a:xfrm>
            <a:off x="457204" y="1550987"/>
            <a:ext cx="4040187" cy="639762"/>
          </a:xfrm>
          <a:prstGeom prst="rect">
            <a:avLst/>
          </a:prstGeom>
          <a:noFill/>
          <a:ln>
            <a:noFill/>
          </a:ln>
        </p:spPr>
        <p:txBody>
          <a:bodyPr lIns="91425" tIns="91425" rIns="91425" bIns="91425" anchor="b" anchorCtr="0"/>
          <a:lstStyle>
            <a:lvl1pPr marL="0" marR="0" lvl="0" indent="0" algn="l" rtl="0">
              <a:spcBef>
                <a:spcPts val="0"/>
              </a:spcBef>
              <a:buClr>
                <a:srgbClr val="3F3F39"/>
              </a:buClr>
              <a:buFont typeface="Allerta"/>
              <a:buNone/>
              <a:defRPr sz="2400" b="1" i="0" u="none" strike="noStrike" cap="none">
                <a:solidFill>
                  <a:srgbClr val="3F3F39"/>
                </a:solidFill>
                <a:latin typeface="Calibri"/>
                <a:ea typeface="Calibri"/>
                <a:cs typeface="Calibri"/>
                <a:sym typeface="Calibri"/>
              </a:defRPr>
            </a:lvl1pPr>
            <a:lvl2pPr marL="457200" marR="0" lvl="1" indent="0" algn="l" rtl="0">
              <a:spcBef>
                <a:spcPts val="0"/>
              </a:spcBef>
              <a:buClr>
                <a:schemeClr val="dk1"/>
              </a:buClr>
              <a:buFont typeface="Allerta"/>
              <a:buNone/>
              <a:defRPr sz="2000" b="1"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Allerta"/>
              <a:buNone/>
              <a:defRPr sz="1800" b="1"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Allerta"/>
              <a:buNone/>
              <a:defRPr sz="1600" b="1"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Allerta"/>
              <a:buNone/>
              <a:defRPr sz="1600" b="1"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2"/>
          </p:nvPr>
        </p:nvSpPr>
        <p:spPr>
          <a:xfrm>
            <a:off x="457204" y="2190752"/>
            <a:ext cx="4040187" cy="3951286"/>
          </a:xfrm>
          <a:prstGeom prst="rect">
            <a:avLst/>
          </a:prstGeom>
          <a:noFill/>
          <a:ln>
            <a:noFill/>
          </a:ln>
        </p:spPr>
        <p:txBody>
          <a:bodyPr lIns="91425" tIns="91425" rIns="91425" bIns="91425" anchor="t" anchorCtr="0"/>
          <a:lstStyle>
            <a:lvl1pPr marL="342900" marR="0" lvl="0" indent="-190500" algn="l" rtl="0">
              <a:spcBef>
                <a:spcPts val="0"/>
              </a:spcBef>
              <a:buClr>
                <a:srgbClr val="3F3F39"/>
              </a:buClr>
              <a:buSzPct val="100000"/>
              <a:buFont typeface="Arial"/>
              <a:buChar char="•"/>
              <a:defRPr sz="2400" b="0" i="0" u="none" strike="noStrike" cap="none">
                <a:solidFill>
                  <a:srgbClr val="3F3F39"/>
                </a:solidFill>
                <a:latin typeface="Calibri"/>
                <a:ea typeface="Calibri"/>
                <a:cs typeface="Calibri"/>
                <a:sym typeface="Calibri"/>
              </a:defRPr>
            </a:lvl1pPr>
            <a:lvl2pPr marL="742950" marR="0" lvl="1" indent="-158750" algn="l" rtl="0">
              <a:spcBef>
                <a:spcPts val="0"/>
              </a:spcBef>
              <a:buClr>
                <a:srgbClr val="3F3F39"/>
              </a:buClr>
              <a:buSzPct val="100000"/>
              <a:buFont typeface="Arial"/>
              <a:buChar char="–"/>
              <a:defRPr sz="2000" b="0" i="0" u="none" strike="noStrike" cap="none">
                <a:solidFill>
                  <a:srgbClr val="3F3F39"/>
                </a:solidFill>
                <a:latin typeface="Calibri"/>
                <a:ea typeface="Calibri"/>
                <a:cs typeface="Calibri"/>
                <a:sym typeface="Calibri"/>
              </a:defRPr>
            </a:lvl2pPr>
            <a:lvl3pPr marL="1143000" marR="0" lvl="2" indent="-114300" algn="l" rtl="0">
              <a:spcBef>
                <a:spcPts val="0"/>
              </a:spcBef>
              <a:buClr>
                <a:srgbClr val="3F3F39"/>
              </a:buClr>
              <a:buSzPct val="100000"/>
              <a:buFont typeface="Arial"/>
              <a:buChar char="•"/>
              <a:defRPr sz="1800" b="0" i="0" u="none" strike="noStrike" cap="none">
                <a:solidFill>
                  <a:srgbClr val="3F3F39"/>
                </a:solidFill>
                <a:latin typeface="Calibri"/>
                <a:ea typeface="Calibri"/>
                <a:cs typeface="Calibri"/>
                <a:sym typeface="Calibri"/>
              </a:defRPr>
            </a:lvl3pPr>
            <a:lvl4pPr marL="1600200" marR="0" lvl="3" indent="-127000" algn="l" rtl="0">
              <a:spcBef>
                <a:spcPts val="0"/>
              </a:spcBef>
              <a:buClr>
                <a:srgbClr val="3F3F39"/>
              </a:buClr>
              <a:buSzPct val="100000"/>
              <a:buFont typeface="Arial"/>
              <a:buChar char="–"/>
              <a:defRPr sz="1600" b="0" i="0" u="none" strike="noStrike" cap="none">
                <a:solidFill>
                  <a:srgbClr val="3F3F39"/>
                </a:solidFill>
                <a:latin typeface="Calibri"/>
                <a:ea typeface="Calibri"/>
                <a:cs typeface="Calibri"/>
                <a:sym typeface="Calibri"/>
              </a:defRPr>
            </a:lvl4pPr>
            <a:lvl5pPr marL="2057400" marR="0" lvl="4" indent="-127000" algn="l" rtl="0">
              <a:spcBef>
                <a:spcPts val="0"/>
              </a:spcBef>
              <a:buClr>
                <a:srgbClr val="3F3F39"/>
              </a:buClr>
              <a:buSzPct val="100000"/>
              <a:buFont typeface="Arial"/>
              <a:buChar char="»"/>
              <a:defRPr sz="1600" b="0" i="0" u="none" strike="noStrike" cap="none">
                <a:solidFill>
                  <a:srgbClr val="3F3F39"/>
                </a:solidFill>
                <a:latin typeface="Calibri"/>
                <a:ea typeface="Calibri"/>
                <a:cs typeface="Calibri"/>
                <a:sym typeface="Calibri"/>
              </a:defRPr>
            </a:lvl5pPr>
            <a:lvl6pPr marL="2514600" marR="0" lvl="5"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3"/>
          </p:nvPr>
        </p:nvSpPr>
        <p:spPr>
          <a:xfrm>
            <a:off x="4645025" y="1550987"/>
            <a:ext cx="4041773" cy="639762"/>
          </a:xfrm>
          <a:prstGeom prst="rect">
            <a:avLst/>
          </a:prstGeom>
          <a:noFill/>
          <a:ln>
            <a:noFill/>
          </a:ln>
        </p:spPr>
        <p:txBody>
          <a:bodyPr lIns="91425" tIns="91425" rIns="91425" bIns="91425" anchor="b" anchorCtr="0"/>
          <a:lstStyle>
            <a:lvl1pPr marL="0" marR="0" lvl="0" indent="0" algn="l" rtl="0">
              <a:spcBef>
                <a:spcPts val="0"/>
              </a:spcBef>
              <a:buClr>
                <a:srgbClr val="3F3F39"/>
              </a:buClr>
              <a:buFont typeface="Allerta"/>
              <a:buNone/>
              <a:defRPr sz="2400" b="1" i="0" u="none" strike="noStrike" cap="none">
                <a:solidFill>
                  <a:srgbClr val="3F3F39"/>
                </a:solidFill>
                <a:latin typeface="Calibri"/>
                <a:ea typeface="Calibri"/>
                <a:cs typeface="Calibri"/>
                <a:sym typeface="Calibri"/>
              </a:defRPr>
            </a:lvl1pPr>
            <a:lvl2pPr marL="457200" marR="0" lvl="1" indent="0" algn="l" rtl="0">
              <a:spcBef>
                <a:spcPts val="0"/>
              </a:spcBef>
              <a:buClr>
                <a:schemeClr val="dk1"/>
              </a:buClr>
              <a:buFont typeface="Allerta"/>
              <a:buNone/>
              <a:defRPr sz="2000" b="1"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Allerta"/>
              <a:buNone/>
              <a:defRPr sz="1800" b="1"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Allerta"/>
              <a:buNone/>
              <a:defRPr sz="1600" b="1"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Allerta"/>
              <a:buNone/>
              <a:defRPr sz="1600" b="1"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4"/>
          </p:nvPr>
        </p:nvSpPr>
        <p:spPr>
          <a:xfrm>
            <a:off x="4645025" y="2190752"/>
            <a:ext cx="4041773" cy="3951286"/>
          </a:xfrm>
          <a:prstGeom prst="rect">
            <a:avLst/>
          </a:prstGeom>
          <a:noFill/>
          <a:ln>
            <a:noFill/>
          </a:ln>
        </p:spPr>
        <p:txBody>
          <a:bodyPr lIns="91425" tIns="91425" rIns="91425" bIns="91425" anchor="t" anchorCtr="0"/>
          <a:lstStyle>
            <a:lvl1pPr marL="342900" marR="0" lvl="0" indent="-190500" algn="l" rtl="0">
              <a:spcBef>
                <a:spcPts val="0"/>
              </a:spcBef>
              <a:buClr>
                <a:srgbClr val="3F3F39"/>
              </a:buClr>
              <a:buSzPct val="100000"/>
              <a:buFont typeface="Arial"/>
              <a:buChar char="•"/>
              <a:defRPr sz="2400" b="0" i="0" u="none" strike="noStrike" cap="none">
                <a:solidFill>
                  <a:srgbClr val="3F3F39"/>
                </a:solidFill>
                <a:latin typeface="Calibri"/>
                <a:ea typeface="Calibri"/>
                <a:cs typeface="Calibri"/>
                <a:sym typeface="Calibri"/>
              </a:defRPr>
            </a:lvl1pPr>
            <a:lvl2pPr marL="742950" marR="0" lvl="1" indent="-158750" algn="l" rtl="0">
              <a:spcBef>
                <a:spcPts val="0"/>
              </a:spcBef>
              <a:buClr>
                <a:srgbClr val="3F3F39"/>
              </a:buClr>
              <a:buSzPct val="100000"/>
              <a:buFont typeface="Arial"/>
              <a:buChar char="–"/>
              <a:defRPr sz="2000" b="0" i="0" u="none" strike="noStrike" cap="none">
                <a:solidFill>
                  <a:srgbClr val="3F3F39"/>
                </a:solidFill>
                <a:latin typeface="Calibri"/>
                <a:ea typeface="Calibri"/>
                <a:cs typeface="Calibri"/>
                <a:sym typeface="Calibri"/>
              </a:defRPr>
            </a:lvl2pPr>
            <a:lvl3pPr marL="1143000" marR="0" lvl="2" indent="-114300" algn="l" rtl="0">
              <a:spcBef>
                <a:spcPts val="0"/>
              </a:spcBef>
              <a:buClr>
                <a:srgbClr val="3F3F39"/>
              </a:buClr>
              <a:buSzPct val="100000"/>
              <a:buFont typeface="Arial"/>
              <a:buChar char="•"/>
              <a:defRPr sz="1800" b="0" i="0" u="none" strike="noStrike" cap="none">
                <a:solidFill>
                  <a:srgbClr val="3F3F39"/>
                </a:solidFill>
                <a:latin typeface="Calibri"/>
                <a:ea typeface="Calibri"/>
                <a:cs typeface="Calibri"/>
                <a:sym typeface="Calibri"/>
              </a:defRPr>
            </a:lvl3pPr>
            <a:lvl4pPr marL="1600200" marR="0" lvl="3" indent="-127000" algn="l" rtl="0">
              <a:spcBef>
                <a:spcPts val="0"/>
              </a:spcBef>
              <a:buClr>
                <a:srgbClr val="3F3F39"/>
              </a:buClr>
              <a:buSzPct val="100000"/>
              <a:buFont typeface="Arial"/>
              <a:buChar char="–"/>
              <a:defRPr sz="1600" b="0" i="0" u="none" strike="noStrike" cap="none">
                <a:solidFill>
                  <a:srgbClr val="3F3F39"/>
                </a:solidFill>
                <a:latin typeface="Calibri"/>
                <a:ea typeface="Calibri"/>
                <a:cs typeface="Calibri"/>
                <a:sym typeface="Calibri"/>
              </a:defRPr>
            </a:lvl4pPr>
            <a:lvl5pPr marL="2057400" marR="0" lvl="4" indent="-127000" algn="l" rtl="0">
              <a:spcBef>
                <a:spcPts val="0"/>
              </a:spcBef>
              <a:buClr>
                <a:srgbClr val="3F3F39"/>
              </a:buClr>
              <a:buSzPct val="100000"/>
              <a:buFont typeface="Arial"/>
              <a:buChar char="»"/>
              <a:defRPr sz="1600" b="0" i="0" u="none" strike="noStrike" cap="none">
                <a:solidFill>
                  <a:srgbClr val="3F3F39"/>
                </a:solidFill>
                <a:latin typeface="Calibri"/>
                <a:ea typeface="Calibri"/>
                <a:cs typeface="Calibri"/>
                <a:sym typeface="Calibri"/>
              </a:defRPr>
            </a:lvl5pPr>
            <a:lvl6pPr marL="2514600" marR="0" lvl="5"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2" name="Shape 92"/>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1800" b="0" i="0" u="none" strike="noStrike" cap="none">
              <a:solidFill>
                <a:schemeClr val="lt1"/>
              </a:solidFill>
              <a:latin typeface="Calibri"/>
              <a:ea typeface="Calibri"/>
              <a:cs typeface="Calibri"/>
              <a:sym typeface="Calibri"/>
            </a:endParaRPr>
          </a:p>
        </p:txBody>
      </p:sp>
      <p:sp>
        <p:nvSpPr>
          <p:cNvPr id="93" name="Shape 93"/>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Clr>
                <a:srgbClr val="FFFFFF"/>
              </a:buClr>
              <a:buSzPct val="25000"/>
              <a:buFont typeface="Allerta"/>
              <a:buNone/>
            </a:pPr>
            <a:r>
              <a:rPr lang="en-US" sz="1000" b="0" i="0" u="none" strike="noStrike" cap="none" dirty="0">
                <a:solidFill>
                  <a:srgbClr val="FFFFFF"/>
                </a:solidFill>
                <a:latin typeface="Lucida Sans" panose="020B0602030504020204" pitchFamily="34" charset="0"/>
                <a:ea typeface="Allerta"/>
                <a:cs typeface="Allerta"/>
                <a:sym typeface="Allerta"/>
              </a:rPr>
              <a:t>PAGE </a:t>
            </a:r>
            <a:fld id="{00000000-1234-1234-1234-123412341234}" type="slidenum">
              <a:rPr lang="en-US" sz="1000" b="0" i="0" u="none" strike="noStrike" cap="none">
                <a:solidFill>
                  <a:srgbClr val="FFFFFF"/>
                </a:solidFill>
                <a:latin typeface="Lucida Sans" panose="020B0602030504020204" pitchFamily="34" charset="0"/>
                <a:ea typeface="Allerta"/>
                <a:cs typeface="Allerta"/>
                <a:sym typeface="Allerta"/>
              </a:rPr>
              <a:pPr marL="0" marR="0" lvl="0" indent="0" algn="r" rtl="0">
                <a:spcBef>
                  <a:spcPts val="0"/>
                </a:spcBef>
                <a:buClr>
                  <a:srgbClr val="FFFFFF"/>
                </a:buClr>
                <a:buSzPct val="25000"/>
                <a:buFont typeface="Allerta"/>
                <a:buNone/>
              </a:pPr>
              <a:t>‹#›</a:t>
            </a:fld>
            <a:r>
              <a:rPr lang="en-US" sz="1000" b="0" i="0" u="none" strike="noStrike" cap="none" dirty="0">
                <a:solidFill>
                  <a:srgbClr val="FFFFFF"/>
                </a:solidFill>
                <a:latin typeface="Lucida Sans" panose="020B0602030504020204" pitchFamily="34" charset="0"/>
                <a:ea typeface="Allerta"/>
                <a:cs typeface="Allerta"/>
                <a:sym typeface="Allerta"/>
              </a:rPr>
              <a:t> </a:t>
            </a:r>
          </a:p>
        </p:txBody>
      </p:sp>
      <p:pic>
        <p:nvPicPr>
          <p:cNvPr id="94" name="Shape 94"/>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95" name="Shape 95"/>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nd Slide">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8" name="Shape 98"/>
          <p:cNvSpPr txBox="1"/>
          <p:nvPr/>
        </p:nvSpPr>
        <p:spPr>
          <a:xfrm>
            <a:off x="115463" y="2306251"/>
            <a:ext cx="3793677" cy="193309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dirty="0">
              <a:solidFill>
                <a:schemeClr val="dk1"/>
              </a:solidFill>
              <a:latin typeface="Lucida Sans" panose="020B0602030504020204" pitchFamily="34" charset="0"/>
              <a:ea typeface="Allerta"/>
              <a:cs typeface="Allerta"/>
              <a:sym typeface="Allerta"/>
            </a:endParaRPr>
          </a:p>
        </p:txBody>
      </p:sp>
      <p:sp>
        <p:nvSpPr>
          <p:cNvPr id="99" name="Shape 99"/>
          <p:cNvSpPr txBox="1"/>
          <p:nvPr/>
        </p:nvSpPr>
        <p:spPr>
          <a:xfrm>
            <a:off x="115463" y="2306251"/>
            <a:ext cx="3793677" cy="193309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dirty="0">
              <a:solidFill>
                <a:schemeClr val="dk1"/>
              </a:solidFill>
              <a:latin typeface="Lucida Sans" panose="020B0602030504020204" pitchFamily="34" charset="0"/>
              <a:ea typeface="Allerta"/>
              <a:cs typeface="Allerta"/>
              <a:sym typeface="Allerta"/>
            </a:endParaRPr>
          </a:p>
        </p:txBody>
      </p:sp>
      <p:sp>
        <p:nvSpPr>
          <p:cNvPr id="100" name="Shape 100"/>
          <p:cNvSpPr txBox="1"/>
          <p:nvPr/>
        </p:nvSpPr>
        <p:spPr>
          <a:xfrm>
            <a:off x="216570" y="2852948"/>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dirty="0">
              <a:solidFill>
                <a:srgbClr val="23593E"/>
              </a:solidFill>
              <a:latin typeface="Lucida Sans" panose="020B0602030504020204" pitchFamily="34" charset="0"/>
              <a:ea typeface="Allerta"/>
              <a:cs typeface="Allerta"/>
              <a:sym typeface="Allerta"/>
            </a:endParaRPr>
          </a:p>
        </p:txBody>
      </p:sp>
      <p:pic>
        <p:nvPicPr>
          <p:cNvPr id="101" name="Shape 101"/>
          <p:cNvPicPr preferRelativeResize="0"/>
          <p:nvPr/>
        </p:nvPicPr>
        <p:blipFill rotWithShape="1">
          <a:blip r:embed="rId3">
            <a:alphaModFix/>
          </a:blip>
          <a:srcRect/>
          <a:stretch/>
        </p:blipFill>
        <p:spPr>
          <a:xfrm>
            <a:off x="219322" y="225997"/>
            <a:ext cx="1640437" cy="808048"/>
          </a:xfrm>
          <a:prstGeom prst="rect">
            <a:avLst/>
          </a:prstGeom>
          <a:noFill/>
          <a:ln>
            <a:noFill/>
          </a:ln>
        </p:spPr>
      </p:pic>
      <p:sp>
        <p:nvSpPr>
          <p:cNvPr id="102" name="Shape 102"/>
          <p:cNvSpPr txBox="1">
            <a:spLocks noGrp="1"/>
          </p:cNvSpPr>
          <p:nvPr>
            <p:ph type="title"/>
          </p:nvPr>
        </p:nvSpPr>
        <p:spPr>
          <a:xfrm>
            <a:off x="219318" y="2852948"/>
            <a:ext cx="8617800" cy="876843"/>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Allerta"/>
              <a:buNone/>
              <a:defRPr sz="2800" b="0" i="0" u="none" strike="noStrike" cap="none">
                <a:solidFill>
                  <a:schemeClr val="dk1"/>
                </a:solidFill>
                <a:latin typeface="Lucida Sans" panose="020B0602030504020204" pitchFamily="34" charset="0"/>
                <a:ea typeface="Allerta"/>
                <a:cs typeface="Lucida Sans" panose="020B0602030504020204" pitchFamily="34" charset="0"/>
                <a:sym typeface="Allert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7"/>
        <p:cNvGrpSpPr/>
        <p:nvPr/>
      </p:nvGrpSpPr>
      <p:grpSpPr>
        <a:xfrm>
          <a:off x="0" y="0"/>
          <a:ext cx="0" cy="0"/>
          <a:chOff x="0" y="0"/>
          <a:chExt cx="0" cy="0"/>
        </a:xfrm>
      </p:grpSpPr>
      <p:sp>
        <p:nvSpPr>
          <p:cNvPr id="118" name="Shape 118"/>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19" name="Shape 119"/>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120" name="Shape 120"/>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21" name="Shape 121"/>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5"/>
        <p:cNvGrpSpPr/>
        <p:nvPr/>
      </p:nvGrpSpPr>
      <p:grpSpPr>
        <a:xfrm>
          <a:off x="0" y="0"/>
          <a:ext cx="0" cy="0"/>
          <a:chOff x="0" y="0"/>
          <a:chExt cx="0" cy="0"/>
        </a:xfrm>
      </p:grpSpPr>
      <p:sp>
        <p:nvSpPr>
          <p:cNvPr id="126" name="Shape 126"/>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27" name="Shape 127"/>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128" name="Shape 12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29" name="Shape 12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3"/>
        <p:cNvGrpSpPr/>
        <p:nvPr/>
      </p:nvGrpSpPr>
      <p:grpSpPr>
        <a:xfrm>
          <a:off x="0" y="0"/>
          <a:ext cx="0" cy="0"/>
          <a:chOff x="0" y="0"/>
          <a:chExt cx="0" cy="0"/>
        </a:xfrm>
      </p:grpSpPr>
      <p:sp>
        <p:nvSpPr>
          <p:cNvPr id="134" name="Shape 134"/>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35" name="Shape 135"/>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136" name="Shape 136"/>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37" name="Shape 137"/>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1"/>
        <p:cNvGrpSpPr/>
        <p:nvPr/>
      </p:nvGrpSpPr>
      <p:grpSpPr>
        <a:xfrm>
          <a:off x="0" y="0"/>
          <a:ext cx="0" cy="0"/>
          <a:chOff x="0" y="0"/>
          <a:chExt cx="0" cy="0"/>
        </a:xfrm>
      </p:grpSpPr>
      <p:sp>
        <p:nvSpPr>
          <p:cNvPr id="142" name="Shape 142"/>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143" name="Shape 143"/>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144" name="Shape 144"/>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45" name="Shape 145"/>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panose="020B0602030504020204" pitchFamily="34" charset="0"/>
                <a:ea typeface="Allerta"/>
                <a:cs typeface="Lucida Sans" panose="020B0602030504020204" pitchFamily="34" charset="0"/>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21" name="Shape 21"/>
          <p:cNvSpPr txBox="1">
            <a:spLocks noGrp="1"/>
          </p:cNvSpPr>
          <p:nvPr>
            <p:ph type="body" idx="1"/>
          </p:nvPr>
        </p:nvSpPr>
        <p:spPr>
          <a:xfrm>
            <a:off x="457200" y="1600200"/>
            <a:ext cx="8229600" cy="4525999"/>
          </a:xfrm>
          <a:prstGeom prst="rect">
            <a:avLst/>
          </a:prstGeom>
          <a:noFill/>
          <a:ln>
            <a:noFill/>
          </a:ln>
        </p:spPr>
        <p:txBody>
          <a:bodyPr lIns="91425" tIns="91425" rIns="91425" bIns="91425" anchor="t" anchorCtr="0"/>
          <a:lstStyle>
            <a:lvl1pPr marL="342900" marR="0" lvl="0" indent="-381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Lucida Sans" panose="020B0602030504020204" pitchFamily="34" charset="0"/>
                <a:ea typeface="Allerta"/>
                <a:cs typeface="Lucida Sans" panose="020B0602030504020204" pitchFamily="34" charset="0"/>
                <a:sym typeface="Allerta"/>
              </a:defRPr>
            </a:lvl1pPr>
            <a:lvl2pPr marL="742950" marR="0" lvl="1" indent="-317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254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2" name="Shape 22"/>
          <p:cNvSpPr/>
          <p:nvPr/>
        </p:nvSpPr>
        <p:spPr>
          <a:xfrm>
            <a:off x="0" y="6330471"/>
            <a:ext cx="9153000" cy="540399"/>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23" name="Shape 23"/>
          <p:cNvSpPr txBox="1"/>
          <p:nvPr/>
        </p:nvSpPr>
        <p:spPr>
          <a:xfrm>
            <a:off x="7571685" y="6483773"/>
            <a:ext cx="1458298" cy="2463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dirty="0">
                <a:solidFill>
                  <a:srgbClr val="FFFFFF"/>
                </a:solidFill>
                <a:latin typeface="Lucida Sans" panose="020B0602030504020204" pitchFamily="34" charset="0"/>
                <a:ea typeface="Allerta"/>
                <a:cs typeface="Allerta"/>
                <a:sym typeface="Allerta"/>
              </a:rPr>
              <a:t>PAGE </a:t>
            </a:r>
            <a:fld id="{00000000-1234-1234-1234-123412341234}" type="slidenum">
              <a:rPr lang="en-US" sz="1000" b="0" i="0" u="none" strike="noStrike" cap="none">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b="0" i="0" u="none" strike="noStrike" cap="none" dirty="0">
                <a:solidFill>
                  <a:srgbClr val="FFFFFF"/>
                </a:solidFill>
                <a:latin typeface="Lucida Sans" panose="020B0602030504020204" pitchFamily="34" charset="0"/>
                <a:ea typeface="Allerta"/>
                <a:cs typeface="Allerta"/>
                <a:sym typeface="Allerta"/>
              </a:rPr>
              <a:t> </a:t>
            </a:r>
          </a:p>
        </p:txBody>
      </p:sp>
      <p:pic>
        <p:nvPicPr>
          <p:cNvPr id="24" name="Shape 24"/>
          <p:cNvPicPr preferRelativeResize="0"/>
          <p:nvPr/>
        </p:nvPicPr>
        <p:blipFill rotWithShape="1">
          <a:blip r:embed="rId2">
            <a:alphaModFix/>
          </a:blip>
          <a:srcRect/>
          <a:stretch/>
        </p:blipFill>
        <p:spPr>
          <a:xfrm>
            <a:off x="75409" y="6436275"/>
            <a:ext cx="5476198" cy="337998"/>
          </a:xfrm>
          <a:prstGeom prst="rect">
            <a:avLst/>
          </a:prstGeom>
          <a:noFill/>
          <a:ln>
            <a:noFill/>
          </a:ln>
        </p:spPr>
      </p:pic>
      <p:sp>
        <p:nvSpPr>
          <p:cNvPr id="25" name="Shape 25"/>
          <p:cNvSpPr/>
          <p:nvPr/>
        </p:nvSpPr>
        <p:spPr>
          <a:xfrm>
            <a:off x="3542585" y="6519775"/>
            <a:ext cx="1906799" cy="175599"/>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Clr>
                <a:schemeClr val="dk1"/>
              </a:buClr>
              <a:buFont typeface="Arial"/>
              <a:buNone/>
            </a:pPr>
            <a:endParaRPr sz="1800" b="0" i="0" u="none" strike="noStrike" cap="none">
              <a:solidFill>
                <a:schemeClr val="lt1"/>
              </a:solidFill>
              <a:latin typeface="Calibri"/>
              <a:ea typeface="Calibri"/>
              <a:cs typeface="Calibri"/>
              <a:sym typeface="Calibri"/>
            </a:endParaRPr>
          </a:p>
        </p:txBody>
      </p:sp>
      <p:sp>
        <p:nvSpPr>
          <p:cNvPr id="31" name="Shape 31"/>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Clr>
                <a:srgbClr val="FFFFFF"/>
              </a:buClr>
              <a:buSzPct val="25000"/>
              <a:buFont typeface="Allerta"/>
              <a:buNone/>
            </a:pPr>
            <a:r>
              <a:rPr lang="en-US" sz="1000" b="0" i="0" u="none" strike="noStrike" cap="none" dirty="0">
                <a:solidFill>
                  <a:srgbClr val="FFFFFF"/>
                </a:solidFill>
                <a:latin typeface="Lucida Sans" panose="020B0602030504020204" pitchFamily="34" charset="0"/>
                <a:ea typeface="Allerta"/>
                <a:cs typeface="Allerta"/>
                <a:sym typeface="Allerta"/>
              </a:rPr>
              <a:t>PAGE </a:t>
            </a:r>
            <a:fld id="{00000000-1234-1234-1234-123412341234}" type="slidenum">
              <a:rPr lang="en-US" sz="1000" b="0" i="0" u="none" strike="noStrike" cap="none">
                <a:solidFill>
                  <a:srgbClr val="FFFFFF"/>
                </a:solidFill>
                <a:latin typeface="Lucida Sans" panose="020B0602030504020204" pitchFamily="34" charset="0"/>
                <a:ea typeface="Allerta"/>
                <a:cs typeface="Allerta"/>
                <a:sym typeface="Allerta"/>
              </a:rPr>
              <a:pPr marL="0" marR="0" lvl="0" indent="0" algn="r" rtl="0">
                <a:spcBef>
                  <a:spcPts val="0"/>
                </a:spcBef>
                <a:buClr>
                  <a:srgbClr val="FFFFFF"/>
                </a:buClr>
                <a:buSzPct val="25000"/>
                <a:buFont typeface="Allerta"/>
                <a:buNone/>
              </a:pPr>
              <a:t>‹#›</a:t>
            </a:fld>
            <a:r>
              <a:rPr lang="en-US" sz="1000" b="0" i="0" u="none" strike="noStrike" cap="none" dirty="0">
                <a:solidFill>
                  <a:srgbClr val="FFFFFF"/>
                </a:solidFill>
                <a:latin typeface="Lucida Sans" panose="020B0602030504020204" pitchFamily="34" charset="0"/>
                <a:ea typeface="Allerta"/>
                <a:cs typeface="Allerta"/>
                <a:sym typeface="Allerta"/>
              </a:rPr>
              <a:t> </a:t>
            </a:r>
          </a:p>
        </p:txBody>
      </p:sp>
      <p:pic>
        <p:nvPicPr>
          <p:cNvPr id="32" name="Shape 32"/>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33" name="Shape 33"/>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able Page">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Lucida Sans" panose="020B0602030504020204" pitchFamily="34" charset="0"/>
                <a:ea typeface="Allerta"/>
                <a:cs typeface="Lucida Sans" panose="020B0602030504020204" pitchFamily="34" charset="0"/>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36" name="Shape 36"/>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37" name="Shape 37"/>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dirty="0">
                <a:solidFill>
                  <a:srgbClr val="FFFFFF"/>
                </a:solidFill>
                <a:latin typeface="Lucida Sans" panose="020B0602030504020204" pitchFamily="34" charset="0"/>
                <a:ea typeface="Allerta"/>
                <a:cs typeface="Allerta"/>
                <a:sym typeface="Allerta"/>
              </a:rPr>
              <a:t>PAGE </a:t>
            </a:r>
            <a:fld id="{00000000-1234-1234-1234-123412341234}" type="slidenum">
              <a:rPr lang="en-US" sz="1000" b="0" i="0" u="none" strike="noStrike" cap="none">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b="0" i="0" u="none" strike="noStrike" cap="none" dirty="0">
                <a:solidFill>
                  <a:srgbClr val="FFFFFF"/>
                </a:solidFill>
                <a:latin typeface="Lucida Sans" panose="020B0602030504020204" pitchFamily="34" charset="0"/>
                <a:ea typeface="Allerta"/>
                <a:cs typeface="Allerta"/>
                <a:sym typeface="Allerta"/>
              </a:rPr>
              <a:t> </a:t>
            </a:r>
          </a:p>
        </p:txBody>
      </p:sp>
      <p:pic>
        <p:nvPicPr>
          <p:cNvPr id="38" name="Shape 3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39" name="Shape 3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
        <p:nvSpPr>
          <p:cNvPr id="44" name="Shape 44"/>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45" name="Shape 45"/>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46" name="Shape 46"/>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47" name="Shape 47"/>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53" name="Shape 53"/>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54" name="Shape 54"/>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55" name="Shape 55"/>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61" name="Shape 61"/>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62" name="Shape 62"/>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63" name="Shape 63"/>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69" name="Shape 69"/>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70" name="Shape 70"/>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71" name="Shape 71"/>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5"/>
        <p:cNvGrpSpPr/>
        <p:nvPr/>
      </p:nvGrpSpPr>
      <p:grpSpPr>
        <a:xfrm>
          <a:off x="0" y="0"/>
          <a:ext cx="0" cy="0"/>
          <a:chOff x="0" y="0"/>
          <a:chExt cx="0" cy="0"/>
        </a:xfrm>
      </p:grpSpPr>
      <p:sp>
        <p:nvSpPr>
          <p:cNvPr id="76" name="Shape 76"/>
          <p:cNvSpPr/>
          <p:nvPr/>
        </p:nvSpPr>
        <p:spPr>
          <a:xfrm>
            <a:off x="3"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77" name="Shape 77"/>
          <p:cNvSpPr txBox="1"/>
          <p:nvPr/>
        </p:nvSpPr>
        <p:spPr>
          <a:xfrm>
            <a:off x="7571686" y="6483775"/>
            <a:ext cx="1458265" cy="246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rgbClr val="FFFFFF"/>
                </a:solidFill>
                <a:latin typeface="Lucida Sans" panose="020B0602030504020204" pitchFamily="34" charset="0"/>
                <a:ea typeface="Allerta"/>
                <a:cs typeface="Allerta"/>
                <a:sym typeface="Allerta"/>
              </a:rPr>
              <a:t>PAGE </a:t>
            </a:r>
            <a:fld id="{00000000-1234-1234-1234-123412341234}" type="slidenum">
              <a:rPr lang="en-US" sz="1000">
                <a:solidFill>
                  <a:srgbClr val="FFFFFF"/>
                </a:solidFill>
                <a:latin typeface="Lucida Sans" panose="020B0602030504020204" pitchFamily="34" charset="0"/>
                <a:ea typeface="Allerta"/>
                <a:cs typeface="Allerta"/>
                <a:sym typeface="Allerta"/>
              </a:rPr>
              <a:pPr marL="0" marR="0" lvl="0" indent="0" algn="r" rtl="0">
                <a:spcBef>
                  <a:spcPts val="0"/>
                </a:spcBef>
                <a:buSzPct val="25000"/>
                <a:buNone/>
              </a:pPr>
              <a:t>‹#›</a:t>
            </a:fld>
            <a:r>
              <a:rPr lang="en-US" sz="1000" dirty="0">
                <a:solidFill>
                  <a:srgbClr val="FFFFFF"/>
                </a:solidFill>
                <a:latin typeface="Lucida Sans" panose="020B0602030504020204" pitchFamily="34" charset="0"/>
                <a:ea typeface="Allerta"/>
                <a:cs typeface="Allerta"/>
                <a:sym typeface="Allerta"/>
              </a:rPr>
              <a:t> </a:t>
            </a:r>
          </a:p>
        </p:txBody>
      </p:sp>
      <p:pic>
        <p:nvPicPr>
          <p:cNvPr id="78" name="Shape 7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79" name="Shape 7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8.xml"/><Relationship Id="rId4"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24" name="Shape 1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32" name="Shape 1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40" name="Shape 14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28" name="Shape 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42" name="Shape 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50" name="Shape 5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58" name="Shape 5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66" name="Shape 6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74" name="Shape 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6356351"/>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1"/>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356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buSzPct val="25000"/>
                <a:buNone/>
              </a:p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a:lvl2pPr>
            <a:lvl3pPr marL="0" marR="0" lvl="2" indent="0" algn="l" rtl="0">
              <a:spcBef>
                <a:spcPts val="0"/>
              </a:spcBef>
              <a:buNone/>
              <a:defRPr sz="1800"/>
            </a:lvl3pPr>
            <a:lvl4pPr marL="0" marR="0" lvl="3" indent="0" algn="l" rtl="0">
              <a:spcBef>
                <a:spcPts val="0"/>
              </a:spcBef>
              <a:buNone/>
              <a:defRPr sz="1800"/>
            </a:lvl4pPr>
            <a:lvl5pPr marL="0" marR="0" lvl="4" indent="0" algn="l" rtl="0">
              <a:spcBef>
                <a:spcPts val="0"/>
              </a:spcBef>
              <a:buNone/>
              <a:defRPr sz="1800"/>
            </a:lvl5pPr>
            <a:lvl6pPr marL="0" marR="0" lvl="5" indent="0" algn="l" rtl="0">
              <a:spcBef>
                <a:spcPts val="0"/>
              </a:spcBef>
              <a:buNone/>
              <a:defRPr sz="1800"/>
            </a:lvl6pPr>
            <a:lvl7pPr marL="0" marR="0" lvl="6" indent="0" algn="l" rtl="0">
              <a:spcBef>
                <a:spcPts val="0"/>
              </a:spcBef>
              <a:buNone/>
              <a:defRPr sz="1800"/>
            </a:lvl7pPr>
            <a:lvl8pPr marL="0" marR="0" lvl="7" indent="0" algn="l" rtl="0">
              <a:spcBef>
                <a:spcPts val="0"/>
              </a:spcBef>
              <a:buNone/>
              <a:defRPr sz="1800"/>
            </a:lvl8pPr>
            <a:lvl9pPr marL="0" marR="0" lvl="8" indent="0" algn="l" rtl="0">
              <a:spcBef>
                <a:spcPts val="0"/>
              </a:spcBef>
              <a:buNone/>
              <a:defRPr sz="1800"/>
            </a:lvl9pPr>
          </a:lstStyle>
          <a:p>
            <a:endParaRPr dirty="0"/>
          </a:p>
        </p:txBody>
      </p:sp>
      <p:sp>
        <p:nvSpPr>
          <p:cNvPr id="116" name="Shape 1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p:nvPr/>
        </p:nvSpPr>
        <p:spPr>
          <a:xfrm>
            <a:off x="-2518771" y="5036555"/>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rgbClr val="000000"/>
              </a:solidFill>
              <a:latin typeface="Calibri"/>
              <a:ea typeface="Calibri"/>
              <a:cs typeface="Calibri"/>
              <a:sym typeface="Calibri"/>
            </a:endParaRPr>
          </a:p>
        </p:txBody>
      </p:sp>
      <p:sp>
        <p:nvSpPr>
          <p:cNvPr id="161" name="Shape 161"/>
          <p:cNvSpPr txBox="1">
            <a:spLocks noGrp="1"/>
          </p:cNvSpPr>
          <p:nvPr>
            <p:ph type="ctrTitle"/>
          </p:nvPr>
        </p:nvSpPr>
        <p:spPr>
          <a:xfrm>
            <a:off x="219318" y="2362433"/>
            <a:ext cx="8785850" cy="14700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llerta"/>
              <a:buNone/>
            </a:pPr>
            <a:r>
              <a:rPr lang="en-US" dirty="0">
                <a:cs typeface="Allerta"/>
              </a:rPr>
              <a:t>High School</a:t>
            </a:r>
            <a:r>
              <a:rPr lang="en-US" sz="3200" b="0" i="0" u="none" strike="noStrike" cap="none" dirty="0">
                <a:solidFill>
                  <a:srgbClr val="FFFFFF"/>
                </a:solidFill>
                <a:cs typeface="Allerta"/>
                <a:sym typeface="Allerta"/>
              </a:rPr>
              <a:t>: Alignment to Mathematics </a:t>
            </a:r>
            <a:br>
              <a:rPr lang="en-US" sz="3200" b="0" i="0" u="none" strike="noStrike" cap="none" dirty="0">
                <a:solidFill>
                  <a:srgbClr val="FFFFFF"/>
                </a:solidFill>
                <a:cs typeface="Allerta"/>
                <a:sym typeface="Allerta"/>
              </a:rPr>
            </a:br>
            <a:r>
              <a:rPr lang="en-US" sz="3200" b="0" i="0" u="none" strike="noStrike" cap="none" dirty="0">
                <a:solidFill>
                  <a:srgbClr val="FFFFFF"/>
                </a:solidFill>
                <a:cs typeface="Allerta"/>
                <a:sym typeface="Allerta"/>
              </a:rPr>
              <a:t>Grade-Level Standards</a:t>
            </a:r>
          </a:p>
        </p:txBody>
      </p:sp>
      <p:sp>
        <p:nvSpPr>
          <p:cNvPr id="162" name="Shape 162"/>
          <p:cNvSpPr txBox="1">
            <a:spLocks noGrp="1"/>
          </p:cNvSpPr>
          <p:nvPr>
            <p:ph type="subTitle" idx="1"/>
          </p:nvPr>
        </p:nvSpPr>
        <p:spPr>
          <a:xfrm>
            <a:off x="219315" y="3987964"/>
            <a:ext cx="8785800" cy="792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4593B"/>
              </a:buClr>
              <a:buSzPct val="25000"/>
              <a:buFont typeface="Arial"/>
              <a:buNone/>
            </a:pPr>
            <a:r>
              <a:rPr lang="en-US" sz="2400" b="0" i="0" u="none" strike="noStrike" cap="none" dirty="0">
                <a:solidFill>
                  <a:srgbClr val="24593B"/>
                </a:solidFill>
                <a:cs typeface="Allerta"/>
                <a:sym typeface="Allerta"/>
              </a:rPr>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idx="4294967295"/>
          </p:nvPr>
        </p:nvSpPr>
        <p:spPr>
          <a:xfrm>
            <a:off x="284162"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#2</a:t>
            </a:r>
          </a:p>
        </p:txBody>
      </p:sp>
      <p:sp>
        <p:nvSpPr>
          <p:cNvPr id="237" name="Shape 237"/>
          <p:cNvSpPr txBox="1">
            <a:spLocks noGrp="1"/>
          </p:cNvSpPr>
          <p:nvPr>
            <p:ph type="body" idx="4294967295"/>
          </p:nvPr>
        </p:nvSpPr>
        <p:spPr>
          <a:xfrm>
            <a:off x="167948" y="1600200"/>
            <a:ext cx="8797925"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Items are designed to address the </a:t>
            </a:r>
            <a:r>
              <a:rPr lang="en-US" sz="2400" b="0" i="0" u="none" strike="noStrike" cap="none" dirty="0">
                <a:solidFill>
                  <a:srgbClr val="15A059"/>
                </a:solidFill>
                <a:latin typeface="Lucida Sans" panose="020B0602030504020204" pitchFamily="34" charset="0"/>
                <a:sym typeface="Allerta"/>
              </a:rPr>
              <a:t>aspect(s) of </a:t>
            </a:r>
            <a:r>
              <a:rPr lang="en-US" sz="2400" b="0" i="0" u="none" strike="noStrike" cap="none" dirty="0">
                <a:solidFill>
                  <a:srgbClr val="2B9650"/>
                </a:solidFill>
                <a:latin typeface="Lucida Sans" panose="020B0602030504020204" pitchFamily="34" charset="0"/>
                <a:sym typeface="Allerta"/>
              </a:rPr>
              <a:t>rigor</a:t>
            </a:r>
            <a:r>
              <a:rPr lang="en-US" sz="2400" b="0" i="0" u="none" strike="noStrike" cap="none" dirty="0">
                <a:solidFill>
                  <a:srgbClr val="000000"/>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(conceptual understanding, procedural skill, and application) evident in the language of the content standards.</a:t>
            </a:r>
          </a:p>
        </p:txBody>
      </p:sp>
      <p:pic>
        <p:nvPicPr>
          <p:cNvPr id="238" name="Shape 238"/>
          <p:cNvPicPr preferRelativeResize="0"/>
          <p:nvPr/>
        </p:nvPicPr>
        <p:blipFill rotWithShape="1">
          <a:blip r:embed="rId3">
            <a:alphaModFix/>
          </a:blip>
          <a:srcRect l="30638" t="40633" r="24469" b="16263"/>
          <a:stretch/>
        </p:blipFill>
        <p:spPr>
          <a:xfrm>
            <a:off x="2074227" y="3550292"/>
            <a:ext cx="4310742" cy="2327072"/>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idx="4294967295"/>
          </p:nvPr>
        </p:nvSpPr>
        <p:spPr>
          <a:xfrm>
            <a:off x="409433" y="306845"/>
            <a:ext cx="8412836"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Items are designed to address the </a:t>
            </a:r>
            <a:r>
              <a:rPr lang="en-US" sz="2000" b="1" dirty="0">
                <a:solidFill>
                  <a:srgbClr val="3F3F39"/>
                </a:solidFill>
                <a:latin typeface="Lucida Sans" panose="020B0602030504020204" pitchFamily="34" charset="0"/>
              </a:rPr>
              <a:t>aspect</a:t>
            </a:r>
            <a:r>
              <a:rPr lang="en-US" sz="2000" b="1" i="0" u="none" strike="noStrike" cap="none" dirty="0">
                <a:solidFill>
                  <a:srgbClr val="3F3F39"/>
                </a:solidFill>
                <a:latin typeface="Lucida Sans" panose="020B0602030504020204" pitchFamily="34" charset="0"/>
                <a:sym typeface="Allerta"/>
              </a:rPr>
              <a:t>(s) of rigor (</a:t>
            </a:r>
            <a:r>
              <a:rPr lang="en-US" sz="2000" b="1" i="0" u="none" strike="noStrike" cap="none" dirty="0">
                <a:solidFill>
                  <a:srgbClr val="2B9650"/>
                </a:solidFill>
                <a:latin typeface="Lucida Sans" panose="020B0602030504020204" pitchFamily="34" charset="0"/>
                <a:sym typeface="Allerta"/>
              </a:rPr>
              <a:t>conceptual understanding</a:t>
            </a:r>
            <a:r>
              <a:rPr lang="en-US" sz="2000" b="1" i="0" u="none" strike="noStrike" cap="none" dirty="0">
                <a:solidFill>
                  <a:srgbClr val="3F3F39"/>
                </a:solidFill>
                <a:latin typeface="Lucida Sans" panose="020B0602030504020204" pitchFamily="34" charset="0"/>
                <a:sym typeface="Allerta"/>
              </a:rPr>
              <a:t>, procedural skill, and application) evident in the language of the content standards.</a:t>
            </a:r>
          </a:p>
        </p:txBody>
      </p:sp>
      <p:sp>
        <p:nvSpPr>
          <p:cNvPr id="245" name="Shape 245"/>
          <p:cNvSpPr txBox="1"/>
          <p:nvPr/>
        </p:nvSpPr>
        <p:spPr>
          <a:xfrm>
            <a:off x="425007" y="5653953"/>
            <a:ext cx="8397261" cy="387445"/>
          </a:xfrm>
          <a:prstGeom prst="rect">
            <a:avLst/>
          </a:prstGeom>
          <a:noFill/>
          <a:ln w="12700" cap="flat" cmpd="sng">
            <a:solidFill>
              <a:srgbClr val="000000"/>
            </a:solidFill>
            <a:prstDash val="solid"/>
            <a:round/>
            <a:headEnd type="none" w="med" len="med"/>
            <a:tailEnd type="none" w="med" len="med"/>
          </a:ln>
        </p:spPr>
        <p:txBody>
          <a:bodyPr lIns="91425" tIns="45700" rIns="91425" bIns="45700" anchor="t" anchorCtr="0">
            <a:noAutofit/>
          </a:bodyPr>
          <a:lstStyle/>
          <a:p>
            <a:pPr>
              <a:buSzPct val="25000"/>
            </a:pPr>
            <a:r>
              <a:rPr lang="en-US" sz="1800" dirty="0">
                <a:latin typeface="Lucida Sans" charset="0"/>
                <a:ea typeface="Lucida Sans" charset="0"/>
                <a:cs typeface="Lucida Sans" charset="0"/>
              </a:rPr>
              <a:t>F-IF.A Understand the concept of a function and use function notation.</a:t>
            </a:r>
            <a:endParaRPr lang="en-US" sz="1800" dirty="0">
              <a:solidFill>
                <a:schemeClr val="dk1"/>
              </a:solidFill>
              <a:latin typeface="Lucida Sans" charset="0"/>
              <a:ea typeface="Lucida Sans" charset="0"/>
              <a:cs typeface="Lucida Sans" charset="0"/>
              <a:sym typeface="Arial"/>
            </a:endParaRPr>
          </a:p>
        </p:txBody>
      </p:sp>
      <p:pic>
        <p:nvPicPr>
          <p:cNvPr id="2" name="Picture 1"/>
          <p:cNvPicPr>
            <a:picLocks noChangeAspect="1"/>
          </p:cNvPicPr>
          <p:nvPr/>
        </p:nvPicPr>
        <p:blipFill>
          <a:blip r:embed="rId3"/>
          <a:stretch>
            <a:fillRect/>
          </a:stretch>
        </p:blipFill>
        <p:spPr>
          <a:xfrm>
            <a:off x="352425" y="1328737"/>
            <a:ext cx="8439150" cy="4200525"/>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idx="4294967295"/>
          </p:nvPr>
        </p:nvSpPr>
        <p:spPr>
          <a:xfrm>
            <a:off x="300251" y="274637"/>
            <a:ext cx="8516203" cy="1320033"/>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Items are designed to address the aspect(s) of rigor (conceptual understanding, </a:t>
            </a:r>
            <a:r>
              <a:rPr lang="en-US" sz="2000" b="1" i="0" u="none" strike="noStrike" cap="none" dirty="0">
                <a:solidFill>
                  <a:srgbClr val="2B9650"/>
                </a:solidFill>
                <a:latin typeface="Lucida Sans" panose="020B0602030504020204" pitchFamily="34" charset="0"/>
                <a:sym typeface="Allerta"/>
              </a:rPr>
              <a:t>procedural skill</a:t>
            </a:r>
            <a:r>
              <a:rPr lang="en-US" sz="2000" b="1" i="0" u="none" strike="noStrike" cap="none" dirty="0">
                <a:solidFill>
                  <a:srgbClr val="3F3F39"/>
                </a:solidFill>
                <a:latin typeface="Lucida Sans" panose="020B0602030504020204" pitchFamily="34" charset="0"/>
                <a:sym typeface="Allerta"/>
              </a:rPr>
              <a:t>, and application) evident in the language of the content standards.</a:t>
            </a:r>
          </a:p>
        </p:txBody>
      </p:sp>
      <p:sp>
        <p:nvSpPr>
          <p:cNvPr id="253" name="Shape 253"/>
          <p:cNvSpPr txBox="1"/>
          <p:nvPr/>
        </p:nvSpPr>
        <p:spPr>
          <a:xfrm>
            <a:off x="101598" y="5437205"/>
            <a:ext cx="8940799" cy="670359"/>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r>
              <a:rPr lang="en-US" sz="1800" dirty="0">
                <a:solidFill>
                  <a:schemeClr val="dk1"/>
                </a:solidFill>
                <a:latin typeface="Lucida Sans" panose="020B0602030504020204" pitchFamily="34" charset="0"/>
                <a:ea typeface="Allerta"/>
                <a:cs typeface="Allerta"/>
                <a:sym typeface="Allerta"/>
              </a:rPr>
              <a:t>A-REI.B.3 Solve linear equations and inequalities in one variable, including equations with coefficients represented by letters.</a:t>
            </a:r>
            <a:endParaRPr lang="en-US" sz="1800" dirty="0">
              <a:solidFill>
                <a:schemeClr val="dk1"/>
              </a:solidFill>
              <a:latin typeface="Lucida Sans"/>
              <a:ea typeface="Arial"/>
              <a:cs typeface="Lucida Sans"/>
              <a:sym typeface="Arial"/>
            </a:endParaRPr>
          </a:p>
        </p:txBody>
      </p:sp>
      <p:pic>
        <p:nvPicPr>
          <p:cNvPr id="3" name="Picture 2"/>
          <p:cNvPicPr>
            <a:picLocks noChangeAspect="1"/>
          </p:cNvPicPr>
          <p:nvPr/>
        </p:nvPicPr>
        <p:blipFill>
          <a:blip r:embed="rId3"/>
          <a:stretch>
            <a:fillRect/>
          </a:stretch>
        </p:blipFill>
        <p:spPr>
          <a:xfrm>
            <a:off x="300251" y="1970360"/>
            <a:ext cx="6419850" cy="2562225"/>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idx="4294967295"/>
          </p:nvPr>
        </p:nvSpPr>
        <p:spPr>
          <a:xfrm>
            <a:off x="381277" y="274637"/>
            <a:ext cx="8394234" cy="1117434"/>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Items are designed to address the aspect(s) of rigor (conceptual understanding, procedural skill, and </a:t>
            </a:r>
            <a:r>
              <a:rPr lang="en-US" sz="2000" b="1" i="0" u="none" strike="noStrike" cap="none" dirty="0">
                <a:solidFill>
                  <a:srgbClr val="2B9650"/>
                </a:solidFill>
                <a:latin typeface="Lucida Sans" panose="020B0602030504020204" pitchFamily="34" charset="0"/>
                <a:sym typeface="Allerta"/>
              </a:rPr>
              <a:t>application</a:t>
            </a:r>
            <a:r>
              <a:rPr lang="en-US" sz="2000" b="1" i="0" u="none" strike="noStrike" cap="none" dirty="0">
                <a:solidFill>
                  <a:srgbClr val="3F3F39"/>
                </a:solidFill>
                <a:latin typeface="Lucida Sans" panose="020B0602030504020204" pitchFamily="34" charset="0"/>
                <a:sym typeface="Allerta"/>
              </a:rPr>
              <a:t>) evident in the language of the content standards.</a:t>
            </a:r>
          </a:p>
        </p:txBody>
      </p:sp>
      <p:sp>
        <p:nvSpPr>
          <p:cNvPr id="261" name="Shape 261"/>
          <p:cNvSpPr txBox="1"/>
          <p:nvPr/>
        </p:nvSpPr>
        <p:spPr>
          <a:xfrm>
            <a:off x="529719" y="5698947"/>
            <a:ext cx="8093391" cy="567382"/>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r>
              <a:rPr lang="en-US" sz="1800" dirty="0">
                <a:solidFill>
                  <a:srgbClr val="000000"/>
                </a:solidFill>
                <a:latin typeface="Lucida Sans" charset="0"/>
                <a:ea typeface="Lucida Sans" charset="0"/>
                <a:cs typeface="Lucida Sans" charset="0"/>
                <a:sym typeface="Allerta"/>
              </a:rPr>
              <a:t>A-CED.A.1. </a:t>
            </a:r>
            <a:r>
              <a:rPr lang="en-US" sz="1800" dirty="0">
                <a:latin typeface="Lucida Sans" charset="0"/>
                <a:ea typeface="Lucida Sans" charset="0"/>
                <a:cs typeface="Lucida Sans" charset="0"/>
              </a:rPr>
              <a:t>Create equations and inequalities in one variable and use them to solve problems.</a:t>
            </a:r>
            <a:endParaRPr lang="en-US" sz="1800" dirty="0">
              <a:solidFill>
                <a:schemeClr val="dk1"/>
              </a:solidFill>
              <a:latin typeface="Lucida Sans" charset="0"/>
              <a:ea typeface="Lucida Sans" charset="0"/>
              <a:cs typeface="Lucida Sans" charset="0"/>
              <a:sym typeface="Arial"/>
            </a:endParaRPr>
          </a:p>
        </p:txBody>
      </p:sp>
      <p:pic>
        <p:nvPicPr>
          <p:cNvPr id="2" name="Picture 1"/>
          <p:cNvPicPr>
            <a:picLocks noChangeAspect="1"/>
          </p:cNvPicPr>
          <p:nvPr/>
        </p:nvPicPr>
        <p:blipFill>
          <a:blip r:embed="rId3"/>
          <a:stretch>
            <a:fillRect/>
          </a:stretch>
        </p:blipFill>
        <p:spPr>
          <a:xfrm>
            <a:off x="381277" y="1322098"/>
            <a:ext cx="7525594" cy="4300339"/>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p:cNvPicPr preferRelativeResize="0"/>
          <p:nvPr/>
        </p:nvPicPr>
        <p:blipFill rotWithShape="1">
          <a:blip r:embed="rId3">
            <a:alphaModFix/>
          </a:blip>
          <a:srcRect/>
          <a:stretch/>
        </p:blipFill>
        <p:spPr>
          <a:xfrm>
            <a:off x="898001" y="4420821"/>
            <a:ext cx="2686049" cy="1085851"/>
          </a:xfrm>
          <a:prstGeom prst="rect">
            <a:avLst/>
          </a:prstGeom>
          <a:noFill/>
          <a:ln>
            <a:noFill/>
          </a:ln>
        </p:spPr>
      </p:pic>
      <p:sp>
        <p:nvSpPr>
          <p:cNvPr id="269" name="Shape 269"/>
          <p:cNvSpPr txBox="1">
            <a:spLocks noGrp="1"/>
          </p:cNvSpPr>
          <p:nvPr>
            <p:ph type="title" idx="4294967295"/>
          </p:nvPr>
        </p:nvSpPr>
        <p:spPr>
          <a:xfrm>
            <a:off x="449566" y="283641"/>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#3</a:t>
            </a:r>
          </a:p>
        </p:txBody>
      </p:sp>
      <p:sp>
        <p:nvSpPr>
          <p:cNvPr id="270" name="Shape 270"/>
          <p:cNvSpPr txBox="1">
            <a:spLocks noGrp="1"/>
          </p:cNvSpPr>
          <p:nvPr>
            <p:ph type="body" idx="4294967295"/>
          </p:nvPr>
        </p:nvSpPr>
        <p:spPr>
          <a:xfrm>
            <a:off x="410545" y="1600200"/>
            <a:ext cx="8229600" cy="4525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Items are designed to attend to </a:t>
            </a:r>
            <a:r>
              <a:rPr lang="en-US" sz="2400" b="0" i="0" u="none" strike="noStrike" cap="none" dirty="0">
                <a:solidFill>
                  <a:srgbClr val="00B050"/>
                </a:solidFill>
                <a:latin typeface="Lucida Sans" panose="020B0602030504020204" pitchFamily="34" charset="0"/>
                <a:sym typeface="Allerta"/>
              </a:rPr>
              <a:t>content limits </a:t>
            </a:r>
            <a:r>
              <a:rPr lang="en-US" sz="2400" b="0" i="0" u="none" strike="noStrike" cap="none" dirty="0">
                <a:solidFill>
                  <a:srgbClr val="3F3F39"/>
                </a:solidFill>
                <a:latin typeface="Lucida Sans" panose="020B0602030504020204" pitchFamily="34" charset="0"/>
                <a:sym typeface="Allerta"/>
              </a:rPr>
              <a:t>articulated in the standards.</a:t>
            </a:r>
          </a:p>
        </p:txBody>
      </p:sp>
      <p:pic>
        <p:nvPicPr>
          <p:cNvPr id="271" name="Shape 271"/>
          <p:cNvPicPr preferRelativeResize="0"/>
          <p:nvPr/>
        </p:nvPicPr>
        <p:blipFill rotWithShape="1">
          <a:blip r:embed="rId4">
            <a:alphaModFix/>
          </a:blip>
          <a:srcRect/>
          <a:stretch/>
        </p:blipFill>
        <p:spPr>
          <a:xfrm>
            <a:off x="6936075" y="2869756"/>
            <a:ext cx="888087" cy="1089677"/>
          </a:xfrm>
          <a:prstGeom prst="rect">
            <a:avLst/>
          </a:prstGeom>
          <a:noFill/>
          <a:ln>
            <a:noFill/>
          </a:ln>
        </p:spPr>
      </p:pic>
      <p:pic>
        <p:nvPicPr>
          <p:cNvPr id="272" name="Shape 272"/>
          <p:cNvPicPr preferRelativeResize="0"/>
          <p:nvPr/>
        </p:nvPicPr>
        <p:blipFill rotWithShape="1">
          <a:blip r:embed="rId5">
            <a:alphaModFix/>
          </a:blip>
          <a:srcRect/>
          <a:stretch/>
        </p:blipFill>
        <p:spPr>
          <a:xfrm>
            <a:off x="3424844" y="4482783"/>
            <a:ext cx="2876201" cy="89832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Shape 279"/>
          <p:cNvSpPr txBox="1">
            <a:spLocks noGrp="1"/>
          </p:cNvSpPr>
          <p:nvPr>
            <p:ph type="title" idx="4294967295"/>
          </p:nvPr>
        </p:nvSpPr>
        <p:spPr>
          <a:xfrm>
            <a:off x="382136" y="274637"/>
            <a:ext cx="7847462"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160" b="1" i="0" u="none" strike="noStrike" cap="none" dirty="0">
                <a:solidFill>
                  <a:srgbClr val="3F3F39"/>
                </a:solidFill>
                <a:latin typeface="Lucida Sans" panose="020B0602030504020204" pitchFamily="34" charset="0"/>
                <a:sym typeface="Allerta"/>
              </a:rPr>
              <a:t>Items are designed to attend to content limits articulated in the standards.</a:t>
            </a:r>
            <a:br>
              <a:rPr lang="en-US" sz="2520" b="0" i="0" u="none" strike="noStrike" cap="none" dirty="0">
                <a:solidFill>
                  <a:schemeClr val="dk1"/>
                </a:solidFill>
                <a:latin typeface="Lucida Sans" panose="020B0602030504020204" pitchFamily="34" charset="0"/>
                <a:sym typeface="Allerta"/>
              </a:rPr>
            </a:br>
            <a:endParaRPr lang="en-US" sz="2520" b="0" i="0" u="none" strike="noStrike" cap="none" dirty="0">
              <a:solidFill>
                <a:schemeClr val="dk1"/>
              </a:solidFill>
              <a:latin typeface="Lucida Sans" panose="020B0602030504020204" pitchFamily="34" charset="0"/>
              <a:sym typeface="Allerta"/>
            </a:endParaRPr>
          </a:p>
        </p:txBody>
      </p:sp>
      <p:sp>
        <p:nvSpPr>
          <p:cNvPr id="281" name="Shape 281"/>
          <p:cNvSpPr txBox="1"/>
          <p:nvPr/>
        </p:nvSpPr>
        <p:spPr>
          <a:xfrm>
            <a:off x="382136" y="5136775"/>
            <a:ext cx="8435815" cy="1129554"/>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r>
              <a:rPr lang="en-US" sz="1800" dirty="0">
                <a:solidFill>
                  <a:schemeClr val="dk1"/>
                </a:solidFill>
                <a:latin typeface="Lucida Sans" charset="0"/>
                <a:ea typeface="Lucida Sans" charset="0"/>
                <a:cs typeface="Lucida Sans" charset="0"/>
                <a:sym typeface="Allerta"/>
              </a:rPr>
              <a:t>A-REI.D.12 </a:t>
            </a:r>
            <a:r>
              <a:rPr lang="en-US" sz="1800" dirty="0">
                <a:latin typeface="Lucida Sans" charset="0"/>
                <a:ea typeface="Lucida Sans" charset="0"/>
                <a:cs typeface="Lucida Sans" charset="0"/>
              </a:rPr>
              <a:t>Graph the solutions to a linear inequality in two variables as a half-plane (excluding the boundary in the case of a strict inequality), and graph the solution set to </a:t>
            </a:r>
            <a:r>
              <a:rPr lang="en-US" sz="1800" dirty="0">
                <a:solidFill>
                  <a:schemeClr val="accent2"/>
                </a:solidFill>
                <a:latin typeface="Lucida Sans" charset="0"/>
                <a:ea typeface="Lucida Sans" charset="0"/>
                <a:cs typeface="Lucida Sans" charset="0"/>
              </a:rPr>
              <a:t>a system of linear inequalities in two variables </a:t>
            </a:r>
            <a:r>
              <a:rPr lang="en-US" sz="1800" dirty="0">
                <a:latin typeface="Lucida Sans" charset="0"/>
                <a:ea typeface="Lucida Sans" charset="0"/>
                <a:cs typeface="Lucida Sans" charset="0"/>
              </a:rPr>
              <a:t>as the intersection of the corresponding half-planes.</a:t>
            </a:r>
            <a:r>
              <a:rPr lang="en-US" sz="1800" dirty="0">
                <a:solidFill>
                  <a:schemeClr val="dk1"/>
                </a:solidFill>
                <a:latin typeface="Lucida Sans" charset="0"/>
                <a:ea typeface="Lucida Sans" charset="0"/>
                <a:cs typeface="Lucida Sans" charset="0"/>
                <a:sym typeface="Allerta"/>
              </a:rPr>
              <a:t> </a:t>
            </a:r>
          </a:p>
        </p:txBody>
      </p:sp>
      <p:sp>
        <p:nvSpPr>
          <p:cNvPr id="2" name="TextBox 1"/>
          <p:cNvSpPr txBox="1"/>
          <p:nvPr/>
        </p:nvSpPr>
        <p:spPr>
          <a:xfrm>
            <a:off x="382136" y="1369136"/>
            <a:ext cx="5349629" cy="2308324"/>
          </a:xfrm>
          <a:prstGeom prst="rect">
            <a:avLst/>
          </a:prstGeom>
          <a:noFill/>
        </p:spPr>
        <p:txBody>
          <a:bodyPr wrap="square" rtlCol="0">
            <a:spAutoFit/>
          </a:bodyPr>
          <a:lstStyle/>
          <a:p>
            <a:r>
              <a:rPr lang="en-US" sz="2400" dirty="0"/>
              <a:t>Consider this system of inequalities.</a:t>
            </a:r>
          </a:p>
          <a:p>
            <a:endParaRPr lang="en-US" sz="2400" dirty="0"/>
          </a:p>
          <a:p>
            <a:endParaRPr lang="en-US" sz="2400" dirty="0"/>
          </a:p>
          <a:p>
            <a:endParaRPr lang="en-US" sz="2400" dirty="0"/>
          </a:p>
          <a:p>
            <a:r>
              <a:rPr lang="en-US" sz="2400" dirty="0"/>
              <a:t>On the graph shown, click to shade the correct region(s).</a:t>
            </a:r>
          </a:p>
        </p:txBody>
      </p:sp>
      <p:graphicFrame>
        <p:nvGraphicFramePr>
          <p:cNvPr id="3" name="Object 2"/>
          <p:cNvGraphicFramePr>
            <a:graphicFrameLocks noChangeAspect="1"/>
          </p:cNvGraphicFramePr>
          <p:nvPr>
            <p:extLst>
              <p:ext uri="{D42A27DB-BD31-4B8C-83A1-F6EECF244321}">
                <p14:modId xmlns:p14="http://schemas.microsoft.com/office/powerpoint/2010/main" val="3068936829"/>
              </p:ext>
            </p:extLst>
          </p:nvPr>
        </p:nvGraphicFramePr>
        <p:xfrm>
          <a:off x="698126" y="1893236"/>
          <a:ext cx="1333500" cy="941294"/>
        </p:xfrm>
        <a:graphic>
          <a:graphicData uri="http://schemas.openxmlformats.org/presentationml/2006/ole">
            <mc:AlternateContent xmlns:mc="http://schemas.openxmlformats.org/markup-compatibility/2006">
              <mc:Choice xmlns:v="urn:schemas-microsoft-com:vml" Requires="v">
                <p:oleObj spid="_x0000_s2143" name="Equation" r:id="rId4" imgW="647640" imgH="457200" progId="Equation.DSMT4">
                  <p:embed/>
                </p:oleObj>
              </mc:Choice>
              <mc:Fallback>
                <p:oleObj name="Equation" r:id="rId4" imgW="647640" imgH="457200" progId="Equation.DSMT4">
                  <p:embed/>
                  <p:pic>
                    <p:nvPicPr>
                      <p:cNvPr id="0" name=""/>
                      <p:cNvPicPr/>
                      <p:nvPr/>
                    </p:nvPicPr>
                    <p:blipFill>
                      <a:blip r:embed="rId5"/>
                      <a:stretch>
                        <a:fillRect/>
                      </a:stretch>
                    </p:blipFill>
                    <p:spPr>
                      <a:xfrm>
                        <a:off x="698126" y="1893236"/>
                        <a:ext cx="1333500" cy="941294"/>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5731765" y="833716"/>
            <a:ext cx="3086186" cy="4087907"/>
          </a:xfrm>
          <a:prstGeom prst="rect">
            <a:avLst/>
          </a:prstGeom>
        </p:spPr>
      </p:pic>
      <p:sp>
        <p:nvSpPr>
          <p:cNvPr id="5" name="Multiply 4"/>
          <p:cNvSpPr/>
          <p:nvPr/>
        </p:nvSpPr>
        <p:spPr>
          <a:xfrm>
            <a:off x="1403428" y="976528"/>
            <a:ext cx="5002306" cy="4386205"/>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idx="4294967295"/>
          </p:nvPr>
        </p:nvSpPr>
        <p:spPr>
          <a:xfrm>
            <a:off x="335902"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#4</a:t>
            </a:r>
          </a:p>
        </p:txBody>
      </p:sp>
      <p:sp>
        <p:nvSpPr>
          <p:cNvPr id="291" name="Shape 291"/>
          <p:cNvSpPr txBox="1">
            <a:spLocks noGrp="1"/>
          </p:cNvSpPr>
          <p:nvPr>
            <p:ph type="body" idx="4294967295"/>
          </p:nvPr>
        </p:nvSpPr>
        <p:spPr>
          <a:xfrm>
            <a:off x="335902" y="1558212"/>
            <a:ext cx="8416213" cy="4525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Most items aligned to a single content standard should assess the </a:t>
            </a:r>
            <a:r>
              <a:rPr lang="en-US" sz="2400" b="0" i="0" u="none" strike="noStrike" cap="none" dirty="0">
                <a:solidFill>
                  <a:srgbClr val="2B9650"/>
                </a:solidFill>
                <a:latin typeface="Lucida Sans" panose="020B0602030504020204" pitchFamily="34" charset="0"/>
                <a:sym typeface="Allerta"/>
              </a:rPr>
              <a:t>central concern </a:t>
            </a:r>
            <a:r>
              <a:rPr lang="en-US" sz="2400" b="0" i="0" u="none" strike="noStrike" cap="none" dirty="0">
                <a:solidFill>
                  <a:srgbClr val="3F3F39"/>
                </a:solidFill>
                <a:latin typeface="Lucida Sans" panose="020B0602030504020204" pitchFamily="34" charset="0"/>
                <a:sym typeface="Allerta"/>
              </a:rPr>
              <a:t>of the standard.</a:t>
            </a:r>
          </a:p>
        </p:txBody>
      </p:sp>
      <p:pic>
        <p:nvPicPr>
          <p:cNvPr id="292" name="Shape 292"/>
          <p:cNvPicPr preferRelativeResize="0"/>
          <p:nvPr/>
        </p:nvPicPr>
        <p:blipFill rotWithShape="1">
          <a:blip r:embed="rId3">
            <a:alphaModFix/>
          </a:blip>
          <a:srcRect l="7976" t="8945" b="5269"/>
          <a:stretch/>
        </p:blipFill>
        <p:spPr>
          <a:xfrm>
            <a:off x="2780522" y="3097763"/>
            <a:ext cx="2962664" cy="276186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74637"/>
            <a:ext cx="8229600" cy="803535"/>
          </a:xfrm>
          <a:prstGeom prst="rect">
            <a:avLst/>
          </a:prstGeom>
          <a:noFill/>
          <a:ln>
            <a:noFill/>
          </a:ln>
        </p:spPr>
        <p:txBody>
          <a:bodyPr lIns="91425" tIns="91425" rIns="91425" bIns="91425" anchor="ctr" anchorCtr="0">
            <a:noAutofit/>
          </a:bodyPr>
          <a:lstStyle/>
          <a:p>
            <a:pPr marL="0" marR="0" lvl="0" indent="0" algn="l" rtl="0">
              <a:spcBef>
                <a:spcPts val="0"/>
              </a:spcBef>
              <a:buClr>
                <a:srgbClr val="3F3F39"/>
              </a:buClr>
              <a:buSzPct val="25000"/>
              <a:buFont typeface="Allerta"/>
              <a:buNone/>
            </a:pPr>
            <a:r>
              <a:rPr lang="en-US" sz="2000" b="1" i="0" u="none" strike="noStrike" cap="none" dirty="0">
                <a:solidFill>
                  <a:srgbClr val="3F3F39"/>
                </a:solidFill>
                <a:latin typeface="Lucida Sans" panose="020B0602030504020204" pitchFamily="34" charset="0"/>
                <a:ea typeface="Allerta"/>
                <a:cs typeface="Allerta"/>
                <a:sym typeface="Allerta"/>
              </a:rPr>
              <a:t>Most items aligned to a single content standard should assess the central concern of the standard.</a:t>
            </a:r>
          </a:p>
        </p:txBody>
      </p:sp>
      <p:sp>
        <p:nvSpPr>
          <p:cNvPr id="299" name="Shape 299"/>
          <p:cNvSpPr txBox="1">
            <a:spLocks noGrp="1"/>
          </p:cNvSpPr>
          <p:nvPr>
            <p:ph type="body" idx="1"/>
          </p:nvPr>
        </p:nvSpPr>
        <p:spPr>
          <a:xfrm>
            <a:off x="175143" y="1157378"/>
            <a:ext cx="4040187" cy="492383"/>
          </a:xfrm>
          <a:prstGeom prst="rect">
            <a:avLst/>
          </a:prstGeom>
          <a:noFill/>
          <a:ln>
            <a:noFill/>
          </a:ln>
        </p:spPr>
        <p:txBody>
          <a:bodyPr lIns="91425" tIns="91425" rIns="91425" bIns="91425" anchor="b" anchorCtr="0">
            <a:noAutofit/>
          </a:bodyPr>
          <a:lstStyle/>
          <a:p>
            <a:pPr marL="0" marR="0" lvl="0" indent="0" algn="l" rtl="0">
              <a:spcBef>
                <a:spcPts val="0"/>
              </a:spcBef>
              <a:buClr>
                <a:srgbClr val="3F3F39"/>
              </a:buClr>
              <a:buSzPct val="25000"/>
              <a:buFont typeface="Allerta"/>
              <a:buNone/>
            </a:pPr>
            <a:r>
              <a:rPr lang="en-US" sz="2400" b="1" i="0" u="none" strike="noStrike" cap="none" dirty="0">
                <a:solidFill>
                  <a:srgbClr val="3F3F39"/>
                </a:solidFill>
                <a:latin typeface="Lucida Sans" panose="020B0602030504020204" pitchFamily="34" charset="0"/>
                <a:ea typeface="Allerta"/>
                <a:cs typeface="Allerta"/>
                <a:sym typeface="Allerta"/>
              </a:rPr>
              <a:t>Central Concern	</a:t>
            </a:r>
          </a:p>
        </p:txBody>
      </p:sp>
      <p:sp>
        <p:nvSpPr>
          <p:cNvPr id="300" name="Shape 300"/>
          <p:cNvSpPr txBox="1">
            <a:spLocks noGrp="1"/>
          </p:cNvSpPr>
          <p:nvPr>
            <p:ph type="body" idx="3"/>
          </p:nvPr>
        </p:nvSpPr>
        <p:spPr>
          <a:xfrm>
            <a:off x="313238" y="3454482"/>
            <a:ext cx="4041773" cy="639762"/>
          </a:xfrm>
          <a:prstGeom prst="rect">
            <a:avLst/>
          </a:prstGeom>
          <a:noFill/>
          <a:ln>
            <a:noFill/>
          </a:ln>
        </p:spPr>
        <p:txBody>
          <a:bodyPr lIns="91425" tIns="91425" rIns="91425" bIns="91425" anchor="b" anchorCtr="0">
            <a:noAutofit/>
          </a:bodyPr>
          <a:lstStyle/>
          <a:p>
            <a:pPr marL="0" marR="0" lvl="0" indent="0" algn="l" rtl="0">
              <a:spcBef>
                <a:spcPts val="0"/>
              </a:spcBef>
              <a:buClr>
                <a:srgbClr val="3F3F39"/>
              </a:buClr>
              <a:buSzPct val="25000"/>
              <a:buFont typeface="Allerta"/>
              <a:buNone/>
            </a:pPr>
            <a:r>
              <a:rPr lang="en-US" sz="2400" b="1" i="0" u="none" strike="noStrike" cap="none" dirty="0">
                <a:solidFill>
                  <a:srgbClr val="3F3F39"/>
                </a:solidFill>
                <a:latin typeface="Lucida Sans" panose="020B0602030504020204" pitchFamily="34" charset="0"/>
                <a:ea typeface="Allerta"/>
                <a:cs typeface="Allerta"/>
                <a:sym typeface="Allerta"/>
              </a:rPr>
              <a:t>Not the Central Concern</a:t>
            </a:r>
          </a:p>
        </p:txBody>
      </p:sp>
      <p:sp>
        <p:nvSpPr>
          <p:cNvPr id="6" name="Shape 318"/>
          <p:cNvSpPr txBox="1"/>
          <p:nvPr/>
        </p:nvSpPr>
        <p:spPr>
          <a:xfrm>
            <a:off x="1080346" y="5809411"/>
            <a:ext cx="6211994" cy="385650"/>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a:buSzPct val="25000"/>
            </a:pPr>
            <a:r>
              <a:rPr lang="en-US" sz="1800" dirty="0">
                <a:solidFill>
                  <a:srgbClr val="000000"/>
                </a:solidFill>
                <a:latin typeface="Lucida Sans" charset="0"/>
                <a:ea typeface="Lucida Sans" charset="0"/>
                <a:cs typeface="Lucida Sans" charset="0"/>
                <a:sym typeface="Allerta"/>
              </a:rPr>
              <a:t>A-REI</a:t>
            </a:r>
            <a:r>
              <a:rPr lang="en-US" sz="1800" dirty="0">
                <a:latin typeface="Lucida Sans" charset="0"/>
                <a:ea typeface="Lucida Sans" charset="0"/>
                <a:cs typeface="Lucida Sans" charset="0"/>
              </a:rPr>
              <a:t>.B.4 Solve quadratic equations in one variable.</a:t>
            </a:r>
          </a:p>
          <a:p>
            <a:pPr lvl="0">
              <a:buSzPct val="25000"/>
            </a:pPr>
            <a:endParaRPr lang="en-US" sz="1800" dirty="0">
              <a:solidFill>
                <a:schemeClr val="dk1"/>
              </a:solidFill>
              <a:latin typeface="Arial"/>
              <a:ea typeface="Arial"/>
              <a:cs typeface="Arial"/>
              <a:sym typeface="Arial"/>
            </a:endParaRPr>
          </a:p>
        </p:txBody>
      </p:sp>
      <p:pic>
        <p:nvPicPr>
          <p:cNvPr id="3" name="Picture 2"/>
          <p:cNvPicPr>
            <a:picLocks noChangeAspect="1"/>
          </p:cNvPicPr>
          <p:nvPr/>
        </p:nvPicPr>
        <p:blipFill>
          <a:blip r:embed="rId3"/>
          <a:stretch>
            <a:fillRect/>
          </a:stretch>
        </p:blipFill>
        <p:spPr>
          <a:xfrm>
            <a:off x="309613" y="1728967"/>
            <a:ext cx="5314950" cy="1476375"/>
          </a:xfrm>
          <a:prstGeom prst="rect">
            <a:avLst/>
          </a:prstGeom>
        </p:spPr>
      </p:pic>
      <p:pic>
        <p:nvPicPr>
          <p:cNvPr id="2" name="Picture 1"/>
          <p:cNvPicPr>
            <a:picLocks noChangeAspect="1"/>
          </p:cNvPicPr>
          <p:nvPr/>
        </p:nvPicPr>
        <p:blipFill>
          <a:blip r:embed="rId4"/>
          <a:stretch>
            <a:fillRect/>
          </a:stretch>
        </p:blipFill>
        <p:spPr>
          <a:xfrm>
            <a:off x="353371" y="4169984"/>
            <a:ext cx="6791325" cy="923925"/>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idx="4294967295"/>
          </p:nvPr>
        </p:nvSpPr>
        <p:spPr>
          <a:xfrm>
            <a:off x="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#5</a:t>
            </a:r>
          </a:p>
        </p:txBody>
      </p:sp>
      <p:sp>
        <p:nvSpPr>
          <p:cNvPr id="310" name="Shape 310"/>
          <p:cNvSpPr txBox="1">
            <a:spLocks noGrp="1"/>
          </p:cNvSpPr>
          <p:nvPr>
            <p:ph type="body" idx="4294967295"/>
          </p:nvPr>
        </p:nvSpPr>
        <p:spPr>
          <a:xfrm>
            <a:off x="429208" y="1600200"/>
            <a:ext cx="8229600" cy="1534886"/>
          </a:xfrm>
          <a:prstGeom prst="rect">
            <a:avLst/>
          </a:prstGeom>
          <a:noFill/>
          <a:ln>
            <a:noFill/>
          </a:ln>
        </p:spPr>
        <p:txBody>
          <a:bodyPr lIns="91425" tIns="91425" rIns="91425" bIns="91425" anchor="t" anchorCtr="0">
            <a:noAutofit/>
          </a:bodyPr>
          <a:lstStyle/>
          <a:p>
            <a:pPr lvl="0" indent="-190500">
              <a:spcBef>
                <a:spcPts val="0"/>
              </a:spcBef>
              <a:buSzPct val="25000"/>
              <a:buNone/>
            </a:pPr>
            <a:r>
              <a:rPr lang="en-US" sz="2400" b="0" i="0" u="none" strike="noStrike" cap="none" dirty="0">
                <a:solidFill>
                  <a:srgbClr val="3F3F39"/>
                </a:solidFill>
                <a:latin typeface="Lucida Sans" panose="020B0602030504020204" pitchFamily="34" charset="0"/>
                <a:sym typeface="Allerta"/>
              </a:rPr>
              <a:t>	</a:t>
            </a:r>
            <a:r>
              <a:rPr lang="en-US" dirty="0">
                <a:solidFill>
                  <a:srgbClr val="00B050"/>
                </a:solidFill>
                <a:latin typeface="Lucida Sans" panose="020B0602030504020204" pitchFamily="34" charset="0"/>
              </a:rPr>
              <a:t>Representations </a:t>
            </a:r>
            <a:r>
              <a:rPr lang="en-US" dirty="0">
                <a:solidFill>
                  <a:srgbClr val="3F3F39"/>
                </a:solidFill>
                <a:latin typeface="Lucida Sans" panose="020B0602030504020204" pitchFamily="34" charset="0"/>
              </a:rPr>
              <a:t>are well suited to the mathematics that students are learning and serve an important purpose within the item itself.</a:t>
            </a:r>
            <a:endParaRPr sz="2400" b="0" i="0" u="none" strike="noStrike" cap="none" dirty="0">
              <a:solidFill>
                <a:srgbClr val="3F3F39"/>
              </a:solidFill>
              <a:latin typeface="Lucida Sans" panose="020B0602030504020204" pitchFamily="34" charset="0"/>
              <a:sym typeface="Allerta"/>
            </a:endParaRPr>
          </a:p>
          <a:p>
            <a:pPr marL="342900" marR="0" lvl="0" indent="-19050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Lucida Sans" panose="020B0602030504020204" pitchFamily="34" charset="0"/>
              <a:sym typeface="Allerta"/>
            </a:endParaRPr>
          </a:p>
          <a:p>
            <a:pPr marL="342900" marR="0" lvl="0" indent="-190500" algn="l"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Lucida Sans" panose="020B0602030504020204" pitchFamily="34" charset="0"/>
              <a:sym typeface="Allerta"/>
            </a:endParaRPr>
          </a:p>
        </p:txBody>
      </p:sp>
      <p:pic>
        <p:nvPicPr>
          <p:cNvPr id="311" name="Shape 311"/>
          <p:cNvPicPr preferRelativeResize="0"/>
          <p:nvPr/>
        </p:nvPicPr>
        <p:blipFill rotWithShape="1">
          <a:blip r:embed="rId3">
            <a:alphaModFix/>
          </a:blip>
          <a:srcRect/>
          <a:stretch/>
        </p:blipFill>
        <p:spPr>
          <a:xfrm>
            <a:off x="1718258" y="3135086"/>
            <a:ext cx="5905500" cy="300037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idx="4294967295"/>
          </p:nvPr>
        </p:nvSpPr>
        <p:spPr>
          <a:xfrm>
            <a:off x="313897" y="274637"/>
            <a:ext cx="7915700" cy="1062843"/>
          </a:xfrm>
          <a:prstGeom prst="rect">
            <a:avLst/>
          </a:prstGeom>
          <a:noFill/>
          <a:ln>
            <a:noFill/>
          </a:ln>
        </p:spPr>
        <p:txBody>
          <a:bodyPr lIns="91425" tIns="91425" rIns="91425" bIns="91425" anchor="ctr" anchorCtr="0">
            <a:noAutofit/>
          </a:bodyPr>
          <a:lstStyle/>
          <a:p>
            <a:pPr lvl="0">
              <a:buSzPct val="25000"/>
            </a:pPr>
            <a:r>
              <a:rPr lang="en-US" sz="2000" b="1" dirty="0">
                <a:solidFill>
                  <a:srgbClr val="3F3F39"/>
                </a:solidFill>
                <a:latin typeface="Lucida Sans" panose="020B0602030504020204" pitchFamily="34" charset="0"/>
              </a:rPr>
              <a:t>Representations are well suited to the mathematics that students are learning and serve an important purpose within the item itself.</a:t>
            </a:r>
            <a:endParaRPr lang="en-US" sz="2000" b="1" i="0" u="none" strike="noStrike" cap="none" dirty="0">
              <a:solidFill>
                <a:srgbClr val="3F3F39"/>
              </a:solidFill>
              <a:latin typeface="Lucida Sans" panose="020B0602030504020204" pitchFamily="34" charset="0"/>
              <a:sym typeface="Allerta"/>
            </a:endParaRPr>
          </a:p>
        </p:txBody>
      </p:sp>
      <p:sp>
        <p:nvSpPr>
          <p:cNvPr id="318" name="Shape 318"/>
          <p:cNvSpPr txBox="1"/>
          <p:nvPr/>
        </p:nvSpPr>
        <p:spPr>
          <a:xfrm>
            <a:off x="5426199" y="1337480"/>
            <a:ext cx="3347195" cy="4895908"/>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r>
              <a:rPr lang="en-US" sz="1800" dirty="0">
                <a:latin typeface="Lucida Sans" charset="0"/>
                <a:ea typeface="Lucida Sans" charset="0"/>
                <a:cs typeface="Lucida Sans" charset="0"/>
              </a:rPr>
              <a:t>A-REI.D.11 Explain why the </a:t>
            </a:r>
            <a:r>
              <a:rPr lang="en-US" sz="1800" i="1" dirty="0">
                <a:latin typeface="Lucida Sans" charset="0"/>
                <a:ea typeface="Lucida Sans" charset="0"/>
                <a:cs typeface="Lucida Sans" charset="0"/>
              </a:rPr>
              <a:t>x</a:t>
            </a:r>
            <a:r>
              <a:rPr lang="en-US" sz="1800" dirty="0">
                <a:latin typeface="Lucida Sans" charset="0"/>
                <a:ea typeface="Lucida Sans" charset="0"/>
                <a:cs typeface="Lucida Sans" charset="0"/>
              </a:rPr>
              <a:t>-coordinates of the points where the graphs of the equations </a:t>
            </a:r>
            <a:r>
              <a:rPr lang="en-US" sz="1800" i="1" dirty="0">
                <a:latin typeface="Lucida Sans" charset="0"/>
                <a:ea typeface="Lucida Sans" charset="0"/>
                <a:cs typeface="Lucida Sans" charset="0"/>
              </a:rPr>
              <a:t>y </a:t>
            </a:r>
            <a:r>
              <a:rPr lang="en-US" sz="1800" dirty="0">
                <a:latin typeface="Lucida Sans" charset="0"/>
                <a:ea typeface="Lucida Sans" charset="0"/>
                <a:cs typeface="Lucida Sans" charset="0"/>
              </a:rPr>
              <a:t>= </a:t>
            </a:r>
            <a:r>
              <a:rPr lang="en-US" sz="1800" i="1" dirty="0">
                <a:latin typeface="Lucida Sans" charset="0"/>
                <a:ea typeface="Lucida Sans" charset="0"/>
                <a:cs typeface="Lucida Sans" charset="0"/>
              </a:rPr>
              <a:t>f</a:t>
            </a:r>
            <a:r>
              <a:rPr lang="en-US" sz="1800" dirty="0">
                <a:latin typeface="Lucida Sans" charset="0"/>
                <a:ea typeface="Lucida Sans" charset="0"/>
                <a:cs typeface="Lucida Sans" charset="0"/>
              </a:rPr>
              <a:t>(</a:t>
            </a:r>
            <a:r>
              <a:rPr lang="en-US" sz="1800" i="1" dirty="0">
                <a:latin typeface="Lucida Sans" charset="0"/>
                <a:ea typeface="Lucida Sans" charset="0"/>
                <a:cs typeface="Lucida Sans" charset="0"/>
              </a:rPr>
              <a:t>x</a:t>
            </a:r>
            <a:r>
              <a:rPr lang="en-US" sz="1800" dirty="0">
                <a:latin typeface="Lucida Sans" charset="0"/>
                <a:ea typeface="Lucida Sans" charset="0"/>
                <a:cs typeface="Lucida Sans" charset="0"/>
              </a:rPr>
              <a:t>) and </a:t>
            </a:r>
            <a:r>
              <a:rPr lang="en-US" sz="1800" i="1" dirty="0">
                <a:latin typeface="Lucida Sans" charset="0"/>
                <a:ea typeface="Lucida Sans" charset="0"/>
                <a:cs typeface="Lucida Sans" charset="0"/>
              </a:rPr>
              <a:t>y </a:t>
            </a:r>
            <a:r>
              <a:rPr lang="en-US" sz="1800" dirty="0">
                <a:latin typeface="Lucida Sans" charset="0"/>
                <a:ea typeface="Lucida Sans" charset="0"/>
                <a:cs typeface="Lucida Sans" charset="0"/>
              </a:rPr>
              <a:t>= </a:t>
            </a:r>
            <a:r>
              <a:rPr lang="en-US" sz="1800" i="1" dirty="0">
                <a:latin typeface="Lucida Sans" charset="0"/>
                <a:ea typeface="Lucida Sans" charset="0"/>
                <a:cs typeface="Lucida Sans" charset="0"/>
              </a:rPr>
              <a:t>g</a:t>
            </a:r>
            <a:r>
              <a:rPr lang="en-US" sz="1800" dirty="0">
                <a:latin typeface="Lucida Sans" charset="0"/>
                <a:ea typeface="Lucida Sans" charset="0"/>
                <a:cs typeface="Lucida Sans" charset="0"/>
              </a:rPr>
              <a:t>(</a:t>
            </a:r>
            <a:r>
              <a:rPr lang="en-US" sz="1800" i="1" dirty="0">
                <a:latin typeface="Lucida Sans" charset="0"/>
                <a:ea typeface="Lucida Sans" charset="0"/>
                <a:cs typeface="Lucida Sans" charset="0"/>
              </a:rPr>
              <a:t>x</a:t>
            </a:r>
            <a:r>
              <a:rPr lang="en-US" sz="1800" dirty="0">
                <a:latin typeface="Lucida Sans" charset="0"/>
                <a:ea typeface="Lucida Sans" charset="0"/>
                <a:cs typeface="Lucida Sans" charset="0"/>
              </a:rPr>
              <a:t>) intersect are the solutions of the equation </a:t>
            </a:r>
            <a:r>
              <a:rPr lang="en-US" sz="1800" i="1" dirty="0">
                <a:latin typeface="Lucida Sans" charset="0"/>
                <a:ea typeface="Lucida Sans" charset="0"/>
                <a:cs typeface="Lucida Sans" charset="0"/>
              </a:rPr>
              <a:t>f</a:t>
            </a:r>
            <a:r>
              <a:rPr lang="en-US" sz="1800" dirty="0">
                <a:latin typeface="Lucida Sans" charset="0"/>
                <a:ea typeface="Lucida Sans" charset="0"/>
                <a:cs typeface="Lucida Sans" charset="0"/>
              </a:rPr>
              <a:t>(</a:t>
            </a:r>
            <a:r>
              <a:rPr lang="en-US" sz="1800" i="1" dirty="0">
                <a:latin typeface="Lucida Sans" charset="0"/>
                <a:ea typeface="Lucida Sans" charset="0"/>
                <a:cs typeface="Lucida Sans" charset="0"/>
              </a:rPr>
              <a:t>x</a:t>
            </a:r>
            <a:r>
              <a:rPr lang="en-US" sz="1800" dirty="0">
                <a:latin typeface="Lucida Sans" charset="0"/>
                <a:ea typeface="Lucida Sans" charset="0"/>
                <a:cs typeface="Lucida Sans" charset="0"/>
              </a:rPr>
              <a:t>) = </a:t>
            </a:r>
            <a:r>
              <a:rPr lang="en-US" sz="1800" i="1" dirty="0">
                <a:latin typeface="Lucida Sans" charset="0"/>
                <a:ea typeface="Lucida Sans" charset="0"/>
                <a:cs typeface="Lucida Sans" charset="0"/>
              </a:rPr>
              <a:t>g</a:t>
            </a:r>
            <a:r>
              <a:rPr lang="en-US" sz="1800" dirty="0">
                <a:latin typeface="Lucida Sans" charset="0"/>
                <a:ea typeface="Lucida Sans" charset="0"/>
                <a:cs typeface="Lucida Sans" charset="0"/>
              </a:rPr>
              <a:t>(</a:t>
            </a:r>
            <a:r>
              <a:rPr lang="en-US" sz="1800" i="1" dirty="0">
                <a:latin typeface="Lucida Sans" charset="0"/>
                <a:ea typeface="Lucida Sans" charset="0"/>
                <a:cs typeface="Lucida Sans" charset="0"/>
              </a:rPr>
              <a:t>x</a:t>
            </a:r>
            <a:r>
              <a:rPr lang="en-US" sz="1800" dirty="0">
                <a:latin typeface="Lucida Sans" charset="0"/>
                <a:ea typeface="Lucida Sans" charset="0"/>
                <a:cs typeface="Lucida Sans" charset="0"/>
              </a:rPr>
              <a:t>); find the solutions approximately, e.g., using technology to graph the functions, make tables of values, or find successive approximations. Include cases where </a:t>
            </a:r>
            <a:r>
              <a:rPr lang="en-US" sz="1800" i="1" dirty="0">
                <a:latin typeface="Lucida Sans" charset="0"/>
                <a:ea typeface="Lucida Sans" charset="0"/>
                <a:cs typeface="Lucida Sans" charset="0"/>
              </a:rPr>
              <a:t>f</a:t>
            </a:r>
            <a:r>
              <a:rPr lang="en-US" sz="1800" dirty="0">
                <a:latin typeface="Lucida Sans" charset="0"/>
                <a:ea typeface="Lucida Sans" charset="0"/>
                <a:cs typeface="Lucida Sans" charset="0"/>
              </a:rPr>
              <a:t>(</a:t>
            </a:r>
            <a:r>
              <a:rPr lang="en-US" sz="1800" i="1" dirty="0">
                <a:latin typeface="Lucida Sans" charset="0"/>
                <a:ea typeface="Lucida Sans" charset="0"/>
                <a:cs typeface="Lucida Sans" charset="0"/>
              </a:rPr>
              <a:t>x</a:t>
            </a:r>
            <a:r>
              <a:rPr lang="en-US" sz="1800" dirty="0">
                <a:latin typeface="Lucida Sans" charset="0"/>
                <a:ea typeface="Lucida Sans" charset="0"/>
                <a:cs typeface="Lucida Sans" charset="0"/>
              </a:rPr>
              <a:t>) and/or </a:t>
            </a:r>
            <a:r>
              <a:rPr lang="en-US" sz="1800" i="1" dirty="0">
                <a:latin typeface="Lucida Sans" charset="0"/>
                <a:ea typeface="Lucida Sans" charset="0"/>
                <a:cs typeface="Lucida Sans" charset="0"/>
              </a:rPr>
              <a:t>g</a:t>
            </a:r>
            <a:r>
              <a:rPr lang="en-US" sz="1800" dirty="0">
                <a:latin typeface="Lucida Sans" charset="0"/>
                <a:ea typeface="Lucida Sans" charset="0"/>
                <a:cs typeface="Lucida Sans" charset="0"/>
              </a:rPr>
              <a:t>(</a:t>
            </a:r>
            <a:r>
              <a:rPr lang="en-US" sz="1800" i="1" dirty="0">
                <a:latin typeface="Lucida Sans" charset="0"/>
                <a:ea typeface="Lucida Sans" charset="0"/>
                <a:cs typeface="Lucida Sans" charset="0"/>
              </a:rPr>
              <a:t>x</a:t>
            </a:r>
            <a:r>
              <a:rPr lang="en-US" sz="1800" dirty="0">
                <a:latin typeface="Lucida Sans" charset="0"/>
                <a:ea typeface="Lucida Sans" charset="0"/>
                <a:cs typeface="Lucida Sans" charset="0"/>
              </a:rPr>
              <a:t>) are linear, polynomial, rational, absolute value, exponential, and logarithmic functions.★</a:t>
            </a:r>
          </a:p>
          <a:p>
            <a:pPr lvl="0">
              <a:buSzPct val="25000"/>
            </a:pPr>
            <a:endParaRPr lang="en-US" sz="1800" dirty="0">
              <a:solidFill>
                <a:schemeClr val="dk1"/>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313897" y="1337480"/>
            <a:ext cx="5112302" cy="4895908"/>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Lucida Sans" panose="020B0602030504020204" pitchFamily="34" charset="0"/>
              </a:rPr>
              <a:t>Session Objective</a:t>
            </a:r>
          </a:p>
        </p:txBody>
      </p:sp>
      <p:sp>
        <p:nvSpPr>
          <p:cNvPr id="6" name="Content Placeholder 5"/>
          <p:cNvSpPr>
            <a:spLocks noGrp="1"/>
          </p:cNvSpPr>
          <p:nvPr>
            <p:ph idx="1"/>
          </p:nvPr>
        </p:nvSpPr>
        <p:spPr/>
        <p:txBody>
          <a:bodyPr/>
          <a:lstStyle/>
          <a:p>
            <a:pPr marL="0" indent="0">
              <a:buNone/>
            </a:pPr>
            <a:r>
              <a:rPr lang="en-US" dirty="0">
                <a:latin typeface="Lucida Sans" panose="020B0602030504020204" pitchFamily="34" charset="0"/>
              </a:rPr>
              <a:t>The purpose of these materials is to help develop understanding of the expectations of high-quality summative assessment items. The concepts shown throughout these modules can be useful for classroom questioning and assessment, but the items themselves may need to be slightly modified.</a:t>
            </a:r>
          </a:p>
        </p:txBody>
      </p:sp>
    </p:spTree>
    <p:extLst>
      <p:ext uri="{BB962C8B-B14F-4D97-AF65-F5344CB8AC3E}">
        <p14:creationId xmlns:p14="http://schemas.microsoft.com/office/powerpoint/2010/main" val="162218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idx="4294967295"/>
          </p:nvPr>
        </p:nvSpPr>
        <p:spPr>
          <a:xfrm>
            <a:off x="522514"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#6</a:t>
            </a:r>
          </a:p>
        </p:txBody>
      </p:sp>
      <p:sp>
        <p:nvSpPr>
          <p:cNvPr id="332" name="Shape 332"/>
          <p:cNvSpPr txBox="1">
            <a:spLocks noGrp="1"/>
          </p:cNvSpPr>
          <p:nvPr>
            <p:ph type="body" idx="4294967295"/>
          </p:nvPr>
        </p:nvSpPr>
        <p:spPr>
          <a:xfrm>
            <a:off x="391886" y="1417637"/>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1" i="0" u="none" strike="noStrike" cap="none" dirty="0">
                <a:solidFill>
                  <a:srgbClr val="000000"/>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Items use mathematically precise language, are </a:t>
            </a:r>
            <a:r>
              <a:rPr lang="en-US" sz="2400" b="0" i="0" u="none" strike="noStrike" cap="none" dirty="0">
                <a:solidFill>
                  <a:srgbClr val="2B9650"/>
                </a:solidFill>
                <a:latin typeface="Lucida Sans" panose="020B0602030504020204" pitchFamily="34" charset="0"/>
                <a:sym typeface="Allerta"/>
              </a:rPr>
              <a:t>free from mathematical errors or ambiguities</a:t>
            </a:r>
            <a:r>
              <a:rPr lang="en-US" sz="2400" b="0" i="0" u="none" strike="noStrike" cap="none" dirty="0">
                <a:solidFill>
                  <a:srgbClr val="3F3F39"/>
                </a:solidFill>
                <a:latin typeface="Lucida Sans" panose="020B0602030504020204" pitchFamily="34" charset="0"/>
                <a:sym typeface="Allerta"/>
              </a:rPr>
              <a:t>, and are aligned to the mathematically appropriate standard. </a:t>
            </a:r>
          </a:p>
        </p:txBody>
      </p:sp>
      <p:pic>
        <p:nvPicPr>
          <p:cNvPr id="333" name="Shape 333"/>
          <p:cNvPicPr preferRelativeResize="0"/>
          <p:nvPr/>
        </p:nvPicPr>
        <p:blipFill rotWithShape="1">
          <a:blip r:embed="rId3">
            <a:alphaModFix/>
          </a:blip>
          <a:srcRect l="11900" t="10122" r="13434" b="735"/>
          <a:stretch/>
        </p:blipFill>
        <p:spPr>
          <a:xfrm>
            <a:off x="2583782" y="3245499"/>
            <a:ext cx="3868615" cy="3079101"/>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idx="4294967295"/>
          </p:nvPr>
        </p:nvSpPr>
        <p:spPr>
          <a:xfrm>
            <a:off x="295840" y="384517"/>
            <a:ext cx="7983939" cy="151233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Items use mathematically precise language, are </a:t>
            </a:r>
            <a:r>
              <a:rPr lang="en-US" sz="2000" b="1" i="0" u="none" strike="noStrike" cap="none" dirty="0">
                <a:solidFill>
                  <a:srgbClr val="2B9650"/>
                </a:solidFill>
                <a:latin typeface="Lucida Sans" panose="020B0602030504020204" pitchFamily="34" charset="0"/>
                <a:sym typeface="Allerta"/>
              </a:rPr>
              <a:t>free from mathematical errors or ambiguities</a:t>
            </a:r>
            <a:r>
              <a:rPr lang="en-US" sz="2000" b="1" i="0" u="none" strike="noStrike" cap="none" dirty="0">
                <a:solidFill>
                  <a:srgbClr val="3F3F39"/>
                </a:solidFill>
                <a:latin typeface="Lucida Sans" panose="020B0602030504020204" pitchFamily="34" charset="0"/>
                <a:sym typeface="Allerta"/>
              </a:rPr>
              <a:t>, and are aligned to the mathematically appropriate standard. </a:t>
            </a:r>
          </a:p>
        </p:txBody>
      </p:sp>
      <p:sp>
        <p:nvSpPr>
          <p:cNvPr id="343" name="Shape 343"/>
          <p:cNvSpPr txBox="1"/>
          <p:nvPr/>
        </p:nvSpPr>
        <p:spPr>
          <a:xfrm>
            <a:off x="618565" y="5024185"/>
            <a:ext cx="8009464" cy="623580"/>
          </a:xfrm>
          <a:prstGeom prst="rect">
            <a:avLst/>
          </a:prstGeom>
          <a:noFill/>
          <a:ln w="12700" cap="flat" cmpd="sng">
            <a:solidFill>
              <a:srgbClr val="000000"/>
            </a:solidFill>
            <a:prstDash val="solid"/>
            <a:round/>
            <a:headEnd type="none" w="med" len="med"/>
            <a:tailEnd type="none" w="med" len="med"/>
          </a:ln>
        </p:spPr>
        <p:txBody>
          <a:bodyPr lIns="91425" tIns="45700" rIns="91425" bIns="45700" anchor="t" anchorCtr="0">
            <a:noAutofit/>
          </a:bodyPr>
          <a:lstStyle/>
          <a:p>
            <a:r>
              <a:rPr lang="en-US" sz="1800" dirty="0">
                <a:solidFill>
                  <a:srgbClr val="000000"/>
                </a:solidFill>
                <a:latin typeface="Lucida Sans" charset="0"/>
                <a:ea typeface="Lucida Sans" charset="0"/>
                <a:cs typeface="Lucida Sans" charset="0"/>
                <a:sym typeface="Allerta"/>
              </a:rPr>
              <a:t>A-REI.A.2 </a:t>
            </a:r>
            <a:r>
              <a:rPr lang="en-US" sz="1800" dirty="0">
                <a:latin typeface="Lucida Sans" charset="0"/>
                <a:ea typeface="Lucida Sans" charset="0"/>
                <a:cs typeface="Lucida Sans" charset="0"/>
              </a:rPr>
              <a:t>Solve simple rational and radical equations in one variable, and give examples showing how extraneous solutions may arise.</a:t>
            </a:r>
            <a:endParaRPr lang="en-US" sz="1800" dirty="0">
              <a:solidFill>
                <a:schemeClr val="dk1"/>
              </a:solidFill>
              <a:latin typeface="Lucida Sans" charset="0"/>
              <a:ea typeface="Lucida Sans" charset="0"/>
              <a:cs typeface="Lucida Sans" charset="0"/>
              <a:sym typeface="Arial"/>
            </a:endParaRPr>
          </a:p>
        </p:txBody>
      </p:sp>
      <p:sp>
        <p:nvSpPr>
          <p:cNvPr id="2" name="TextBox 1"/>
          <p:cNvSpPr txBox="1"/>
          <p:nvPr/>
        </p:nvSpPr>
        <p:spPr>
          <a:xfrm>
            <a:off x="618565" y="2421268"/>
            <a:ext cx="7661214" cy="461665"/>
          </a:xfrm>
          <a:prstGeom prst="rect">
            <a:avLst/>
          </a:prstGeom>
          <a:noFill/>
        </p:spPr>
        <p:txBody>
          <a:bodyPr wrap="square" rtlCol="0">
            <a:spAutoFit/>
          </a:bodyPr>
          <a:lstStyle/>
          <a:p>
            <a:r>
              <a:rPr lang="en-US" sz="2400" dirty="0"/>
              <a:t>Enter the extraneous solution to the equation shown.</a:t>
            </a:r>
          </a:p>
        </p:txBody>
      </p:sp>
      <p:graphicFrame>
        <p:nvGraphicFramePr>
          <p:cNvPr id="3" name="Object 2"/>
          <p:cNvGraphicFramePr>
            <a:graphicFrameLocks noChangeAspect="1"/>
          </p:cNvGraphicFramePr>
          <p:nvPr>
            <p:extLst>
              <p:ext uri="{D42A27DB-BD31-4B8C-83A1-F6EECF244321}">
                <p14:modId xmlns:p14="http://schemas.microsoft.com/office/powerpoint/2010/main" val="2671708183"/>
              </p:ext>
            </p:extLst>
          </p:nvPr>
        </p:nvGraphicFramePr>
        <p:xfrm>
          <a:off x="618565" y="2936721"/>
          <a:ext cx="1795183" cy="598394"/>
        </p:xfrm>
        <a:graphic>
          <a:graphicData uri="http://schemas.openxmlformats.org/presentationml/2006/ole">
            <mc:AlternateContent xmlns:mc="http://schemas.openxmlformats.org/markup-compatibility/2006">
              <mc:Choice xmlns:v="urn:schemas-microsoft-com:vml" Requires="v">
                <p:oleObj spid="_x0000_s1128" name="Equation" r:id="rId4" imgW="685800" imgH="228600" progId="Equation.DSMT4">
                  <p:embed/>
                </p:oleObj>
              </mc:Choice>
              <mc:Fallback>
                <p:oleObj name="Equation" r:id="rId4" imgW="685800" imgH="228600" progId="Equation.DSMT4">
                  <p:embed/>
                  <p:pic>
                    <p:nvPicPr>
                      <p:cNvPr id="0" name=""/>
                      <p:cNvPicPr/>
                      <p:nvPr/>
                    </p:nvPicPr>
                    <p:blipFill>
                      <a:blip r:embed="rId5"/>
                      <a:stretch>
                        <a:fillRect/>
                      </a:stretch>
                    </p:blipFill>
                    <p:spPr>
                      <a:xfrm>
                        <a:off x="618565" y="2936721"/>
                        <a:ext cx="1795183" cy="598394"/>
                      </a:xfrm>
                      <a:prstGeom prst="rect">
                        <a:avLst/>
                      </a:prstGeom>
                    </p:spPr>
                  </p:pic>
                </p:oleObj>
              </mc:Fallback>
            </mc:AlternateContent>
          </a:graphicData>
        </a:graphic>
      </p:graphicFrame>
      <p:sp>
        <p:nvSpPr>
          <p:cNvPr id="4" name="Multiply 3"/>
          <p:cNvSpPr/>
          <p:nvPr/>
        </p:nvSpPr>
        <p:spPr>
          <a:xfrm>
            <a:off x="2452286" y="1384839"/>
            <a:ext cx="2480981" cy="3103763"/>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7078" y="1641943"/>
            <a:ext cx="6451396" cy="2846659"/>
          </a:xfrm>
          <a:prstGeom prst="rect">
            <a:avLst/>
          </a:prstGeom>
        </p:spPr>
      </p:pic>
      <p:sp>
        <p:nvSpPr>
          <p:cNvPr id="4" name="Shape 339"/>
          <p:cNvSpPr txBox="1">
            <a:spLocks noGrp="1"/>
          </p:cNvSpPr>
          <p:nvPr>
            <p:ph type="title" idx="4294967295"/>
          </p:nvPr>
        </p:nvSpPr>
        <p:spPr>
          <a:xfrm>
            <a:off x="295840" y="384517"/>
            <a:ext cx="7983939" cy="151233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Items use mathematically precise language, are </a:t>
            </a:r>
            <a:r>
              <a:rPr lang="en-US" sz="2000" b="1" i="0" u="none" strike="noStrike" cap="none" dirty="0">
                <a:solidFill>
                  <a:srgbClr val="2B9650"/>
                </a:solidFill>
                <a:latin typeface="Lucida Sans" panose="020B0602030504020204" pitchFamily="34" charset="0"/>
                <a:sym typeface="Allerta"/>
              </a:rPr>
              <a:t>free from mathematical errors or ambiguities</a:t>
            </a:r>
            <a:r>
              <a:rPr lang="en-US" sz="2000" b="1" i="0" u="none" strike="noStrike" cap="none" dirty="0">
                <a:solidFill>
                  <a:srgbClr val="3F3F39"/>
                </a:solidFill>
                <a:latin typeface="Lucida Sans" panose="020B0602030504020204" pitchFamily="34" charset="0"/>
                <a:sym typeface="Allerta"/>
              </a:rPr>
              <a:t>, and are aligned to the mathematically appropriate standard. </a:t>
            </a:r>
          </a:p>
        </p:txBody>
      </p:sp>
      <p:sp>
        <p:nvSpPr>
          <p:cNvPr id="5" name="Multiply 4"/>
          <p:cNvSpPr/>
          <p:nvPr/>
        </p:nvSpPr>
        <p:spPr>
          <a:xfrm>
            <a:off x="868813" y="1640844"/>
            <a:ext cx="2480981" cy="3103763"/>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343"/>
          <p:cNvSpPr txBox="1"/>
          <p:nvPr/>
        </p:nvSpPr>
        <p:spPr>
          <a:xfrm>
            <a:off x="618565" y="5024185"/>
            <a:ext cx="8009464" cy="623580"/>
          </a:xfrm>
          <a:prstGeom prst="rect">
            <a:avLst/>
          </a:prstGeom>
          <a:noFill/>
          <a:ln w="12700" cap="flat" cmpd="sng">
            <a:solidFill>
              <a:srgbClr val="000000"/>
            </a:solidFill>
            <a:prstDash val="solid"/>
            <a:round/>
            <a:headEnd type="none" w="med" len="med"/>
            <a:tailEnd type="none" w="med" len="med"/>
          </a:ln>
        </p:spPr>
        <p:txBody>
          <a:bodyPr lIns="91425" tIns="45700" rIns="91425" bIns="45700" anchor="t" anchorCtr="0">
            <a:noAutofit/>
          </a:bodyPr>
          <a:lstStyle/>
          <a:p>
            <a:r>
              <a:rPr lang="en-US" sz="1800" dirty="0">
                <a:solidFill>
                  <a:srgbClr val="000000"/>
                </a:solidFill>
                <a:latin typeface="Lucida Sans" charset="0"/>
                <a:ea typeface="Lucida Sans" charset="0"/>
                <a:cs typeface="Lucida Sans" charset="0"/>
                <a:sym typeface="Allerta"/>
              </a:rPr>
              <a:t>F-BF.A.1 </a:t>
            </a:r>
            <a:r>
              <a:rPr lang="en-US" sz="1800" dirty="0"/>
              <a:t>Write a function that describes a relationship between two quantities. </a:t>
            </a:r>
          </a:p>
          <a:p>
            <a:endParaRPr lang="en-US" sz="1800" dirty="0">
              <a:solidFill>
                <a:schemeClr val="dk1"/>
              </a:solidFill>
              <a:latin typeface="Lucida Sans" charset="0"/>
              <a:ea typeface="Lucida Sans" charset="0"/>
              <a:cs typeface="Lucida Sans" charset="0"/>
              <a:sym typeface="Arial"/>
            </a:endParaRPr>
          </a:p>
        </p:txBody>
      </p:sp>
    </p:spTree>
    <p:extLst>
      <p:ext uri="{BB962C8B-B14F-4D97-AF65-F5344CB8AC3E}">
        <p14:creationId xmlns:p14="http://schemas.microsoft.com/office/powerpoint/2010/main" val="92209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idx="4294967295"/>
          </p:nvPr>
        </p:nvSpPr>
        <p:spPr>
          <a:xfrm>
            <a:off x="429208" y="30668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#7</a:t>
            </a:r>
          </a:p>
        </p:txBody>
      </p:sp>
      <p:sp>
        <p:nvSpPr>
          <p:cNvPr id="351" name="Shape 351"/>
          <p:cNvSpPr txBox="1">
            <a:spLocks noGrp="1"/>
          </p:cNvSpPr>
          <p:nvPr>
            <p:ph type="body" idx="4294967295"/>
          </p:nvPr>
        </p:nvSpPr>
        <p:spPr>
          <a:xfrm>
            <a:off x="429208" y="1468536"/>
            <a:ext cx="8229600" cy="127829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The demands of items measuring the Standards for Mathematical Practice are </a:t>
            </a:r>
            <a:r>
              <a:rPr lang="en-US" sz="2400" b="0" i="0" u="none" strike="noStrike" cap="none" dirty="0">
                <a:solidFill>
                  <a:srgbClr val="2B9650"/>
                </a:solidFill>
                <a:latin typeface="Lucida Sans" panose="020B0602030504020204" pitchFamily="34" charset="0"/>
                <a:sym typeface="Allerta"/>
              </a:rPr>
              <a:t>appropriate</a:t>
            </a:r>
            <a:r>
              <a:rPr lang="en-US" sz="2400" b="0" i="0" u="none" strike="noStrike" cap="none" dirty="0">
                <a:solidFill>
                  <a:srgbClr val="3F3F39"/>
                </a:solidFill>
                <a:latin typeface="Lucida Sans" panose="020B0602030504020204" pitchFamily="34" charset="0"/>
                <a:sym typeface="Allerta"/>
              </a:rPr>
              <a:t> to the targeted grade level.</a:t>
            </a:r>
          </a:p>
        </p:txBody>
      </p:sp>
      <p:pic>
        <p:nvPicPr>
          <p:cNvPr id="352" name="Shape 352"/>
          <p:cNvPicPr preferRelativeResize="0"/>
          <p:nvPr/>
        </p:nvPicPr>
        <p:blipFill rotWithShape="1">
          <a:blip r:embed="rId3">
            <a:alphaModFix/>
          </a:blip>
          <a:srcRect/>
          <a:stretch/>
        </p:blipFill>
        <p:spPr>
          <a:xfrm>
            <a:off x="2444619" y="3102558"/>
            <a:ext cx="3876675" cy="2809876"/>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p:nvPr/>
        </p:nvSpPr>
        <p:spPr>
          <a:xfrm>
            <a:off x="234379" y="5678556"/>
            <a:ext cx="6019371" cy="37382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Lucida Sans" panose="020B0602030504020204" pitchFamily="34" charset="0"/>
                <a:ea typeface="Allerta"/>
                <a:cs typeface="Allerta"/>
                <a:sym typeface="Allerta"/>
              </a:rPr>
              <a:t>A-SSE.A. Interpret the structure of expressions.</a:t>
            </a:r>
          </a:p>
        </p:txBody>
      </p:sp>
      <p:sp>
        <p:nvSpPr>
          <p:cNvPr id="359" name="Shape 359"/>
          <p:cNvSpPr txBox="1"/>
          <p:nvPr/>
        </p:nvSpPr>
        <p:spPr>
          <a:xfrm>
            <a:off x="234379" y="5131555"/>
            <a:ext cx="8327730" cy="39641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Lucida Sans" panose="020B0602030504020204" pitchFamily="34" charset="0"/>
                <a:ea typeface="Allerta"/>
                <a:cs typeface="Allerta"/>
                <a:sym typeface="Allerta"/>
              </a:rPr>
              <a:t>MP.3. Construct viable arguments and critique the reasoning of others.</a:t>
            </a:r>
          </a:p>
        </p:txBody>
      </p:sp>
      <p:sp>
        <p:nvSpPr>
          <p:cNvPr id="360" name="Shape 360"/>
          <p:cNvSpPr txBox="1">
            <a:spLocks noGrp="1"/>
          </p:cNvSpPr>
          <p:nvPr>
            <p:ph type="title" idx="4294967295"/>
          </p:nvPr>
        </p:nvSpPr>
        <p:spPr>
          <a:xfrm>
            <a:off x="167474" y="331787"/>
            <a:ext cx="8909620" cy="108757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The demands of items measuring the Standards for Mathematical Practice are appropriate to the targeted grade level.</a:t>
            </a:r>
          </a:p>
        </p:txBody>
      </p:sp>
      <p:pic>
        <p:nvPicPr>
          <p:cNvPr id="3" name="Picture 2"/>
          <p:cNvPicPr>
            <a:picLocks noChangeAspect="1"/>
          </p:cNvPicPr>
          <p:nvPr/>
        </p:nvPicPr>
        <p:blipFill>
          <a:blip r:embed="rId3"/>
          <a:stretch>
            <a:fillRect/>
          </a:stretch>
        </p:blipFill>
        <p:spPr>
          <a:xfrm>
            <a:off x="683942" y="1577364"/>
            <a:ext cx="6705600" cy="3403600"/>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idx="4294967295"/>
          </p:nvPr>
        </p:nvSpPr>
        <p:spPr>
          <a:xfrm>
            <a:off x="429208" y="288018"/>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a:t>
            </a:r>
            <a:r>
              <a:rPr lang="en-US" dirty="0">
                <a:solidFill>
                  <a:srgbClr val="3F3F39"/>
                </a:solidFill>
                <a:latin typeface="Lucida Sans" panose="020B0602030504020204" pitchFamily="34" charset="0"/>
              </a:rPr>
              <a:t>8</a:t>
            </a:r>
            <a:endParaRPr lang="en-US" sz="2800" b="0" i="0" u="none" strike="noStrike" cap="none" dirty="0">
              <a:solidFill>
                <a:srgbClr val="3F3F39"/>
              </a:solidFill>
              <a:latin typeface="Lucida Sans" panose="020B0602030504020204" pitchFamily="34" charset="0"/>
              <a:sym typeface="Allerta"/>
            </a:endParaRPr>
          </a:p>
        </p:txBody>
      </p:sp>
      <p:sp>
        <p:nvSpPr>
          <p:cNvPr id="368" name="Shape 368"/>
          <p:cNvSpPr txBox="1">
            <a:spLocks noGrp="1"/>
          </p:cNvSpPr>
          <p:nvPr>
            <p:ph type="body" idx="4294967295"/>
          </p:nvPr>
        </p:nvSpPr>
        <p:spPr>
          <a:xfrm>
            <a:off x="429208" y="1600200"/>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	</a:t>
            </a:r>
            <a:r>
              <a:rPr lang="en-US" sz="2400" b="0" i="0" u="none" strike="noStrike" cap="none" dirty="0">
                <a:solidFill>
                  <a:srgbClr val="15A059"/>
                </a:solidFill>
                <a:latin typeface="Lucida Sans" panose="020B0602030504020204" pitchFamily="34" charset="0"/>
                <a:sym typeface="Allerta"/>
              </a:rPr>
              <a:t>Item types </a:t>
            </a:r>
            <a:r>
              <a:rPr lang="en-US" sz="2400" b="0" i="0" u="none" strike="noStrike" cap="none" dirty="0">
                <a:solidFill>
                  <a:srgbClr val="3F3F39"/>
                </a:solidFill>
                <a:latin typeface="Lucida Sans" panose="020B0602030504020204" pitchFamily="34" charset="0"/>
                <a:sym typeface="Allerta"/>
              </a:rPr>
              <a:t>are chosen to </a:t>
            </a:r>
            <a:r>
              <a:rPr lang="en-US" sz="2400" b="0" i="0" u="none" strike="noStrike" cap="none" dirty="0">
                <a:solidFill>
                  <a:schemeClr val="dk2"/>
                </a:solidFill>
                <a:latin typeface="Lucida Sans" panose="020B0602030504020204" pitchFamily="34" charset="0"/>
                <a:sym typeface="Allerta"/>
              </a:rPr>
              <a:t>match </a:t>
            </a:r>
            <a:r>
              <a:rPr lang="en-US" sz="2400" b="0" i="0" u="none" strike="noStrike" cap="none" dirty="0">
                <a:solidFill>
                  <a:srgbClr val="3F3F39"/>
                </a:solidFill>
                <a:latin typeface="Lucida Sans" panose="020B0602030504020204" pitchFamily="34" charset="0"/>
                <a:sym typeface="Allerta"/>
              </a:rPr>
              <a:t>the item’s </a:t>
            </a:r>
            <a:r>
              <a:rPr lang="en-US" sz="2400" b="0" i="0" u="none" strike="noStrike" cap="none" dirty="0">
                <a:solidFill>
                  <a:schemeClr val="accent2"/>
                </a:solidFill>
                <a:latin typeface="Lucida Sans" panose="020B0602030504020204" pitchFamily="34" charset="0"/>
                <a:sym typeface="Allerta"/>
              </a:rPr>
              <a:t>purpose</a:t>
            </a:r>
            <a:r>
              <a:rPr lang="en-US" sz="2400" b="0" i="0" u="none" strike="noStrike" cap="none" dirty="0">
                <a:solidFill>
                  <a:srgbClr val="3F3F39"/>
                </a:solidFill>
                <a:latin typeface="Lucida Sans" panose="020B0602030504020204" pitchFamily="34" charset="0"/>
                <a:sym typeface="Allerta"/>
              </a:rPr>
              <a:t> and as part of the </a:t>
            </a:r>
            <a:r>
              <a:rPr lang="en-US" sz="2400" b="0" i="0" u="none" strike="noStrike" cap="none" dirty="0">
                <a:solidFill>
                  <a:srgbClr val="00B050"/>
                </a:solidFill>
                <a:latin typeface="Lucida Sans" panose="020B0602030504020204" pitchFamily="34" charset="0"/>
                <a:sym typeface="Allerta"/>
              </a:rPr>
              <a:t>evidence</a:t>
            </a:r>
            <a:r>
              <a:rPr lang="en-US" sz="2400" b="0" i="0" u="none" strike="noStrike" cap="none" dirty="0">
                <a:solidFill>
                  <a:srgbClr val="3F3F39"/>
                </a:solidFill>
                <a:latin typeface="Lucida Sans" panose="020B0602030504020204" pitchFamily="34" charset="0"/>
                <a:sym typeface="Allerta"/>
              </a:rPr>
              <a:t> required by the standards. </a:t>
            </a:r>
          </a:p>
        </p:txBody>
      </p:sp>
      <p:pic>
        <p:nvPicPr>
          <p:cNvPr id="369" name="Shape 369"/>
          <p:cNvPicPr preferRelativeResize="0"/>
          <p:nvPr/>
        </p:nvPicPr>
        <p:blipFill rotWithShape="1">
          <a:blip r:embed="rId3">
            <a:alphaModFix/>
          </a:blip>
          <a:srcRect b="15297"/>
          <a:stretch/>
        </p:blipFill>
        <p:spPr>
          <a:xfrm>
            <a:off x="2715208" y="2869616"/>
            <a:ext cx="3657600" cy="3098047"/>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idx="4294967295"/>
          </p:nvPr>
        </p:nvSpPr>
        <p:spPr>
          <a:xfrm>
            <a:off x="341193" y="274637"/>
            <a:ext cx="821445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Item types are chosen to match the item’s purpose and as part of the evidence required by the standards.</a:t>
            </a:r>
            <a:r>
              <a:rPr lang="en-US" sz="2000" b="1" i="0" u="none" strike="noStrike" cap="none" dirty="0">
                <a:solidFill>
                  <a:schemeClr val="dk1"/>
                </a:solidFill>
                <a:latin typeface="Lucida Sans" panose="020B0602030504020204" pitchFamily="34" charset="0"/>
                <a:sym typeface="Allerta"/>
              </a:rPr>
              <a:t> </a:t>
            </a:r>
          </a:p>
        </p:txBody>
      </p:sp>
      <p:sp>
        <p:nvSpPr>
          <p:cNvPr id="376" name="Shape 376"/>
          <p:cNvSpPr txBox="1"/>
          <p:nvPr/>
        </p:nvSpPr>
        <p:spPr>
          <a:xfrm>
            <a:off x="4708121" y="3424711"/>
            <a:ext cx="3936739" cy="1526428"/>
          </a:xfrm>
          <a:prstGeom prst="rect">
            <a:avLst/>
          </a:prstGeom>
          <a:noFill/>
          <a:ln w="12700" cap="flat" cmpd="sng">
            <a:solidFill>
              <a:srgbClr val="000000"/>
            </a:solidFill>
            <a:prstDash val="solid"/>
            <a:round/>
            <a:headEnd type="none" w="med" len="med"/>
            <a:tailEnd type="none" w="med" len="med"/>
          </a:ln>
        </p:spPr>
        <p:txBody>
          <a:bodyPr lIns="91425" tIns="45700" rIns="91425" bIns="45700" anchor="t" anchorCtr="0">
            <a:noAutofit/>
          </a:bodyPr>
          <a:lstStyle/>
          <a:p>
            <a:r>
              <a:rPr lang="en-US" sz="1800" dirty="0">
                <a:solidFill>
                  <a:srgbClr val="000000"/>
                </a:solidFill>
                <a:latin typeface="Lucida Sans" charset="0"/>
                <a:ea typeface="Lucida Sans" charset="0"/>
                <a:cs typeface="Lucida Sans" charset="0"/>
                <a:sym typeface="Allerta"/>
              </a:rPr>
              <a:t>F-IF.A.2. </a:t>
            </a:r>
            <a:r>
              <a:rPr lang="en-US" sz="1800" dirty="0"/>
              <a:t>Use function notation, evaluate functions for inputs in their domains, and interpret statements that use function notation in terms of a context. </a:t>
            </a:r>
          </a:p>
          <a:p>
            <a:endParaRPr lang="en-US" sz="1800" dirty="0"/>
          </a:p>
          <a:p>
            <a:endParaRPr lang="en-US" sz="1800" dirty="0">
              <a:solidFill>
                <a:schemeClr val="dk1"/>
              </a:solidFill>
              <a:latin typeface="Lucida Sans" charset="0"/>
              <a:ea typeface="Lucida Sans" charset="0"/>
              <a:cs typeface="Lucida Sans" charset="0"/>
              <a:sym typeface="Arial"/>
            </a:endParaRPr>
          </a:p>
        </p:txBody>
      </p:sp>
      <p:pic>
        <p:nvPicPr>
          <p:cNvPr id="2" name="Picture 1"/>
          <p:cNvPicPr>
            <a:picLocks noChangeAspect="1"/>
          </p:cNvPicPr>
          <p:nvPr/>
        </p:nvPicPr>
        <p:blipFill>
          <a:blip r:embed="rId3"/>
          <a:stretch>
            <a:fillRect/>
          </a:stretch>
        </p:blipFill>
        <p:spPr>
          <a:xfrm>
            <a:off x="359006" y="1417637"/>
            <a:ext cx="4276725" cy="4543425"/>
          </a:xfrm>
          <a:prstGeom prst="rect">
            <a:avLst/>
          </a:prstGeom>
        </p:spPr>
      </p:pic>
      <p:sp>
        <p:nvSpPr>
          <p:cNvPr id="5" name="Shape 376"/>
          <p:cNvSpPr txBox="1"/>
          <p:nvPr/>
        </p:nvSpPr>
        <p:spPr>
          <a:xfrm>
            <a:off x="4708121" y="2624817"/>
            <a:ext cx="3936739" cy="631337"/>
          </a:xfrm>
          <a:prstGeom prst="rect">
            <a:avLst/>
          </a:prstGeom>
          <a:noFill/>
          <a:ln w="12700" cap="flat" cmpd="sng">
            <a:solidFill>
              <a:srgbClr val="000000"/>
            </a:solidFill>
            <a:prstDash val="solid"/>
            <a:round/>
            <a:headEnd type="none" w="med" len="med"/>
            <a:tailEnd type="none" w="med" len="med"/>
          </a:ln>
        </p:spPr>
        <p:txBody>
          <a:bodyPr lIns="91425" tIns="45700" rIns="91425" bIns="45700" anchor="t" anchorCtr="0">
            <a:noAutofit/>
          </a:bodyPr>
          <a:lstStyle/>
          <a:p>
            <a:r>
              <a:rPr lang="en-US" sz="1800" dirty="0">
                <a:solidFill>
                  <a:srgbClr val="000000"/>
                </a:solidFill>
                <a:latin typeface="Lucida Sans" charset="0"/>
                <a:ea typeface="Lucida Sans" charset="0"/>
                <a:cs typeface="Lucida Sans" charset="0"/>
                <a:sym typeface="Allerta"/>
              </a:rPr>
              <a:t>F-IF.C. </a:t>
            </a:r>
            <a:r>
              <a:rPr lang="en-US" sz="1800" dirty="0"/>
              <a:t>Analyze functions using different representations </a:t>
            </a:r>
          </a:p>
          <a:p>
            <a:endParaRPr lang="en-US" sz="1800" dirty="0"/>
          </a:p>
          <a:p>
            <a:endParaRPr lang="en-US" sz="1800" dirty="0">
              <a:solidFill>
                <a:schemeClr val="dk1"/>
              </a:solidFill>
              <a:latin typeface="Lucida Sans" charset="0"/>
              <a:ea typeface="Lucida Sans" charset="0"/>
              <a:cs typeface="Lucida Sans" charset="0"/>
              <a:sym typeface="Arial"/>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idx="4294967295"/>
          </p:nvPr>
        </p:nvSpPr>
        <p:spPr>
          <a:xfrm>
            <a:off x="255855" y="274637"/>
            <a:ext cx="8260346"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Item types are chosen to match the item’s purpose and as part of the evidence required by the standards. </a:t>
            </a:r>
            <a:r>
              <a:rPr lang="en-US" sz="2000" b="1" i="0" u="none" strike="noStrike" cap="none" dirty="0">
                <a:solidFill>
                  <a:schemeClr val="dk1"/>
                </a:solidFill>
                <a:latin typeface="Lucida Sans" panose="020B0602030504020204" pitchFamily="34" charset="0"/>
                <a:sym typeface="Allerta"/>
              </a:rPr>
              <a:t> </a:t>
            </a:r>
          </a:p>
        </p:txBody>
      </p:sp>
      <p:sp>
        <p:nvSpPr>
          <p:cNvPr id="384" name="Shape 384"/>
          <p:cNvSpPr txBox="1"/>
          <p:nvPr/>
        </p:nvSpPr>
        <p:spPr>
          <a:xfrm>
            <a:off x="255854" y="5672211"/>
            <a:ext cx="8888145" cy="624680"/>
          </a:xfrm>
          <a:prstGeom prst="rect">
            <a:avLst/>
          </a:prstGeom>
          <a:noFill/>
          <a:ln w="12700" cap="flat" cmpd="sng">
            <a:solidFill>
              <a:srgbClr val="000000"/>
            </a:solidFill>
            <a:prstDash val="solid"/>
            <a:round/>
            <a:headEnd type="none" w="med" len="med"/>
            <a:tailEnd type="none" w="med" len="med"/>
          </a:ln>
        </p:spPr>
        <p:txBody>
          <a:bodyPr lIns="91425" tIns="45700" rIns="91425" bIns="45700" anchor="t" anchorCtr="0">
            <a:noAutofit/>
          </a:bodyPr>
          <a:lstStyle/>
          <a:p>
            <a:r>
              <a:rPr lang="en-US" sz="1800" dirty="0">
                <a:solidFill>
                  <a:schemeClr val="dk1"/>
                </a:solidFill>
                <a:latin typeface="Lucida Sans" charset="0"/>
                <a:ea typeface="Lucida Sans" charset="0"/>
                <a:cs typeface="Lucida Sans" charset="0"/>
                <a:sym typeface="Allerta"/>
              </a:rPr>
              <a:t>S-ID.B.6 </a:t>
            </a:r>
            <a:r>
              <a:rPr lang="en-US" sz="1800" kern="1200" dirty="0">
                <a:solidFill>
                  <a:schemeClr val="dk1"/>
                </a:solidFill>
                <a:latin typeface="Calibri"/>
                <a:ea typeface="Calibri"/>
                <a:cs typeface="Calibri"/>
                <a:sym typeface="Calibri"/>
              </a:rPr>
              <a:t>a. Fit a function to the data</a:t>
            </a:r>
            <a:r>
              <a:rPr lang="en-US" sz="1800" i="1" kern="1200" dirty="0">
                <a:solidFill>
                  <a:schemeClr val="dk1"/>
                </a:solidFill>
                <a:latin typeface="Calibri"/>
                <a:ea typeface="Calibri"/>
                <a:cs typeface="Calibri"/>
                <a:sym typeface="Calibri"/>
              </a:rPr>
              <a:t>.   </a:t>
            </a:r>
            <a:r>
              <a:rPr lang="en-US" sz="1800" kern="1200" dirty="0">
                <a:solidFill>
                  <a:schemeClr val="dk1"/>
                </a:solidFill>
                <a:latin typeface="Calibri"/>
                <a:ea typeface="Calibri"/>
                <a:cs typeface="Calibri"/>
                <a:sym typeface="Calibri"/>
              </a:rPr>
              <a:t>b. Informally assess the fit of a function by plotting and analyzing residuals.   [</a:t>
            </a:r>
            <a:r>
              <a:rPr lang="en-US" sz="1800" i="1" kern="1200" dirty="0">
                <a:solidFill>
                  <a:schemeClr val="dk1"/>
                </a:solidFill>
                <a:latin typeface="Calibri"/>
                <a:ea typeface="Calibri"/>
                <a:cs typeface="Calibri"/>
                <a:sym typeface="Calibri"/>
              </a:rPr>
              <a:t>standard intentionally shortened to fit slide</a:t>
            </a:r>
            <a:r>
              <a:rPr lang="en-US" sz="1800" kern="1200" dirty="0">
                <a:solidFill>
                  <a:schemeClr val="dk1"/>
                </a:solidFill>
                <a:latin typeface="Calibri"/>
                <a:ea typeface="Calibri"/>
                <a:cs typeface="Calibri"/>
                <a:sym typeface="Calibri"/>
              </a:rPr>
              <a:t>]</a:t>
            </a:r>
          </a:p>
          <a:p>
            <a:endParaRPr lang="en-US" sz="1800" dirty="0">
              <a:latin typeface="Lucida Sans" charset="0"/>
              <a:ea typeface="Lucida Sans" charset="0"/>
              <a:cs typeface="Lucida Sans" charset="0"/>
            </a:endParaRPr>
          </a:p>
        </p:txBody>
      </p:sp>
      <p:pic>
        <p:nvPicPr>
          <p:cNvPr id="2" name="Picture 1"/>
          <p:cNvPicPr>
            <a:picLocks noChangeAspect="1"/>
          </p:cNvPicPr>
          <p:nvPr/>
        </p:nvPicPr>
        <p:blipFill>
          <a:blip r:embed="rId3"/>
          <a:stretch>
            <a:fillRect/>
          </a:stretch>
        </p:blipFill>
        <p:spPr>
          <a:xfrm>
            <a:off x="255855" y="1307306"/>
            <a:ext cx="8326412" cy="4259775"/>
          </a:xfrm>
          <a:prstGeom prst="rect">
            <a:avLst/>
          </a:prstGeom>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idx="4294967295"/>
          </p:nvPr>
        </p:nvSpPr>
        <p:spPr>
          <a:xfrm>
            <a:off x="300250" y="274637"/>
            <a:ext cx="8215953" cy="858126"/>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Item types are chosen to match the item’s purpose and as part of the evidence required by the standards. </a:t>
            </a:r>
          </a:p>
        </p:txBody>
      </p:sp>
      <p:pic>
        <p:nvPicPr>
          <p:cNvPr id="2" name="Picture 1"/>
          <p:cNvPicPr>
            <a:picLocks noChangeAspect="1"/>
          </p:cNvPicPr>
          <p:nvPr/>
        </p:nvPicPr>
        <p:blipFill>
          <a:blip r:embed="rId3"/>
          <a:stretch>
            <a:fillRect/>
          </a:stretch>
        </p:blipFill>
        <p:spPr>
          <a:xfrm>
            <a:off x="1230890" y="1173185"/>
            <a:ext cx="7337332" cy="3460364"/>
          </a:xfrm>
          <a:prstGeom prst="rect">
            <a:avLst/>
          </a:prstGeom>
        </p:spPr>
      </p:pic>
      <p:sp>
        <p:nvSpPr>
          <p:cNvPr id="393" name="Shape 393"/>
          <p:cNvSpPr txBox="1"/>
          <p:nvPr/>
        </p:nvSpPr>
        <p:spPr>
          <a:xfrm>
            <a:off x="145473" y="3387436"/>
            <a:ext cx="3387435" cy="1704109"/>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r>
              <a:rPr lang="en-US" sz="1800" dirty="0">
                <a:solidFill>
                  <a:schemeClr val="dk1"/>
                </a:solidFill>
                <a:latin typeface="Lucida Sans" charset="0"/>
                <a:ea typeface="Lucida Sans" charset="0"/>
                <a:cs typeface="Lucida Sans" charset="0"/>
                <a:sym typeface="Allerta"/>
              </a:rPr>
              <a:t>F-IF.C.7 </a:t>
            </a:r>
            <a:r>
              <a:rPr lang="en-US" sz="1800" dirty="0">
                <a:latin typeface="Lucida Sans" charset="0"/>
                <a:ea typeface="Lucida Sans" charset="0"/>
                <a:cs typeface="Lucida Sans" charset="0"/>
              </a:rPr>
              <a:t>Graph functions expressed symbolically and show key features of the graph, by hand in simple cases and using technology for more complicated cases.</a:t>
            </a:r>
            <a:r>
              <a:rPr lang="en-US" sz="1800" dirty="0">
                <a:solidFill>
                  <a:schemeClr val="dk1"/>
                </a:solidFill>
                <a:latin typeface="Lucida Sans" charset="0"/>
                <a:ea typeface="Lucida Sans" charset="0"/>
                <a:cs typeface="Lucida Sans" charset="0"/>
                <a:sym typeface="Allerta"/>
              </a:rPr>
              <a:t> </a:t>
            </a:r>
          </a:p>
        </p:txBody>
      </p:sp>
      <p:sp>
        <p:nvSpPr>
          <p:cNvPr id="3" name="TextBox 2"/>
          <p:cNvSpPr txBox="1"/>
          <p:nvPr/>
        </p:nvSpPr>
        <p:spPr>
          <a:xfrm>
            <a:off x="145474" y="5133109"/>
            <a:ext cx="8656713" cy="1200329"/>
          </a:xfrm>
          <a:prstGeom prst="rect">
            <a:avLst/>
          </a:prstGeom>
          <a:noFill/>
          <a:ln>
            <a:solidFill>
              <a:schemeClr val="tx1"/>
            </a:solidFill>
          </a:ln>
        </p:spPr>
        <p:txBody>
          <a:bodyPr wrap="square" rtlCol="0">
            <a:spAutoFit/>
          </a:bodyPr>
          <a:lstStyle/>
          <a:p>
            <a:r>
              <a:rPr lang="en-US" sz="1800" dirty="0">
                <a:solidFill>
                  <a:schemeClr val="dk1"/>
                </a:solidFill>
                <a:latin typeface="Lucida Sans" charset="0"/>
                <a:ea typeface="Lucida Sans" charset="0"/>
                <a:cs typeface="Lucida Sans" charset="0"/>
                <a:sym typeface="Allerta"/>
              </a:rPr>
              <a:t>F-BF.B.3 </a:t>
            </a:r>
            <a:r>
              <a:rPr lang="en-US" sz="1800" dirty="0">
                <a:latin typeface="Lucida Sans" charset="0"/>
                <a:ea typeface="Lucida Sans" charset="0"/>
                <a:cs typeface="Lucida Sans" charset="0"/>
              </a:rPr>
              <a:t>Identify the effect on the graph of replacing </a:t>
            </a:r>
            <a:r>
              <a:rPr lang="en-US" sz="1800" i="1" dirty="0">
                <a:latin typeface="Lucida Sans" charset="0"/>
                <a:ea typeface="Lucida Sans" charset="0"/>
                <a:cs typeface="Lucida Sans" charset="0"/>
              </a:rPr>
              <a:t>f</a:t>
            </a:r>
            <a:r>
              <a:rPr lang="en-US" sz="1800" dirty="0">
                <a:latin typeface="Lucida Sans" charset="0"/>
                <a:ea typeface="Lucida Sans" charset="0"/>
                <a:cs typeface="Lucida Sans" charset="0"/>
              </a:rPr>
              <a:t>(</a:t>
            </a:r>
            <a:r>
              <a:rPr lang="en-US" sz="1800" i="1" dirty="0">
                <a:latin typeface="Lucida Sans" charset="0"/>
                <a:ea typeface="Lucida Sans" charset="0"/>
                <a:cs typeface="Lucida Sans" charset="0"/>
              </a:rPr>
              <a:t>x</a:t>
            </a:r>
            <a:r>
              <a:rPr lang="en-US" sz="1800" dirty="0">
                <a:latin typeface="Lucida Sans" charset="0"/>
                <a:ea typeface="Lucida Sans" charset="0"/>
                <a:cs typeface="Lucida Sans" charset="0"/>
              </a:rPr>
              <a:t>) by </a:t>
            </a:r>
            <a:r>
              <a:rPr lang="en-US" sz="1800" i="1" dirty="0">
                <a:latin typeface="Lucida Sans" charset="0"/>
                <a:ea typeface="Lucida Sans" charset="0"/>
                <a:cs typeface="Lucida Sans" charset="0"/>
              </a:rPr>
              <a:t>f</a:t>
            </a:r>
            <a:r>
              <a:rPr lang="en-US" sz="1800" dirty="0">
                <a:latin typeface="Lucida Sans" charset="0"/>
                <a:ea typeface="Lucida Sans" charset="0"/>
                <a:cs typeface="Lucida Sans" charset="0"/>
              </a:rPr>
              <a:t>(</a:t>
            </a:r>
            <a:r>
              <a:rPr lang="en-US" sz="1800" i="1" dirty="0">
                <a:latin typeface="Lucida Sans" charset="0"/>
                <a:ea typeface="Lucida Sans" charset="0"/>
                <a:cs typeface="Lucida Sans" charset="0"/>
              </a:rPr>
              <a:t>x</a:t>
            </a:r>
            <a:r>
              <a:rPr lang="en-US" sz="1800" dirty="0">
                <a:latin typeface="Lucida Sans" charset="0"/>
                <a:ea typeface="Lucida Sans" charset="0"/>
                <a:cs typeface="Lucida Sans" charset="0"/>
              </a:rPr>
              <a:t>) + </a:t>
            </a:r>
            <a:r>
              <a:rPr lang="en-US" sz="1800" i="1" dirty="0">
                <a:latin typeface="Lucida Sans" charset="0"/>
                <a:ea typeface="Lucida Sans" charset="0"/>
                <a:cs typeface="Lucida Sans" charset="0"/>
              </a:rPr>
              <a:t>k</a:t>
            </a:r>
            <a:r>
              <a:rPr lang="en-US" sz="1800" dirty="0">
                <a:latin typeface="Lucida Sans" charset="0"/>
                <a:ea typeface="Lucida Sans" charset="0"/>
                <a:cs typeface="Lucida Sans" charset="0"/>
              </a:rPr>
              <a:t>, </a:t>
            </a:r>
            <a:r>
              <a:rPr lang="en-US" sz="1800" i="1" dirty="0">
                <a:latin typeface="Lucida Sans" charset="0"/>
                <a:ea typeface="Lucida Sans" charset="0"/>
                <a:cs typeface="Lucida Sans" charset="0"/>
              </a:rPr>
              <a:t>k f</a:t>
            </a:r>
            <a:r>
              <a:rPr lang="en-US" sz="1800" dirty="0">
                <a:latin typeface="Lucida Sans" charset="0"/>
                <a:ea typeface="Lucida Sans" charset="0"/>
                <a:cs typeface="Lucida Sans" charset="0"/>
              </a:rPr>
              <a:t>(</a:t>
            </a:r>
            <a:r>
              <a:rPr lang="en-US" sz="1800" i="1" dirty="0">
                <a:latin typeface="Lucida Sans" charset="0"/>
                <a:ea typeface="Lucida Sans" charset="0"/>
                <a:cs typeface="Lucida Sans" charset="0"/>
              </a:rPr>
              <a:t>x</a:t>
            </a:r>
            <a:r>
              <a:rPr lang="en-US" sz="1800" dirty="0">
                <a:latin typeface="Lucida Sans" charset="0"/>
                <a:ea typeface="Lucida Sans" charset="0"/>
                <a:cs typeface="Lucida Sans" charset="0"/>
              </a:rPr>
              <a:t>), </a:t>
            </a:r>
            <a:r>
              <a:rPr lang="en-US" sz="1800" i="1" dirty="0">
                <a:latin typeface="Lucida Sans" charset="0"/>
                <a:ea typeface="Lucida Sans" charset="0"/>
                <a:cs typeface="Lucida Sans" charset="0"/>
              </a:rPr>
              <a:t>f</a:t>
            </a:r>
            <a:r>
              <a:rPr lang="en-US" sz="1800" dirty="0">
                <a:latin typeface="Lucida Sans" charset="0"/>
                <a:ea typeface="Lucida Sans" charset="0"/>
                <a:cs typeface="Lucida Sans" charset="0"/>
              </a:rPr>
              <a:t>(</a:t>
            </a:r>
            <a:r>
              <a:rPr lang="en-US" sz="1800" i="1" dirty="0" err="1">
                <a:latin typeface="Lucida Sans" charset="0"/>
                <a:ea typeface="Lucida Sans" charset="0"/>
                <a:cs typeface="Lucida Sans" charset="0"/>
              </a:rPr>
              <a:t>kx</a:t>
            </a:r>
            <a:r>
              <a:rPr lang="en-US" sz="1800" dirty="0">
                <a:latin typeface="Lucida Sans" charset="0"/>
                <a:ea typeface="Lucida Sans" charset="0"/>
                <a:cs typeface="Lucida Sans" charset="0"/>
              </a:rPr>
              <a:t>), and </a:t>
            </a:r>
            <a:r>
              <a:rPr lang="en-US" sz="1800" i="1" dirty="0">
                <a:latin typeface="Lucida Sans" charset="0"/>
                <a:ea typeface="Lucida Sans" charset="0"/>
                <a:cs typeface="Lucida Sans" charset="0"/>
              </a:rPr>
              <a:t>f</a:t>
            </a:r>
            <a:r>
              <a:rPr lang="en-US" sz="1800" dirty="0">
                <a:latin typeface="Lucida Sans" charset="0"/>
                <a:ea typeface="Lucida Sans" charset="0"/>
                <a:cs typeface="Lucida Sans" charset="0"/>
              </a:rPr>
              <a:t>(</a:t>
            </a:r>
            <a:r>
              <a:rPr lang="en-US" sz="1800" i="1" dirty="0">
                <a:latin typeface="Lucida Sans" charset="0"/>
                <a:ea typeface="Lucida Sans" charset="0"/>
                <a:cs typeface="Lucida Sans" charset="0"/>
              </a:rPr>
              <a:t>x </a:t>
            </a:r>
            <a:r>
              <a:rPr lang="en-US" sz="1800" dirty="0">
                <a:latin typeface="Lucida Sans" charset="0"/>
                <a:ea typeface="Lucida Sans" charset="0"/>
                <a:cs typeface="Lucida Sans" charset="0"/>
              </a:rPr>
              <a:t>+ </a:t>
            </a:r>
            <a:r>
              <a:rPr lang="en-US" sz="1800" i="1" dirty="0">
                <a:latin typeface="Lucida Sans" charset="0"/>
                <a:ea typeface="Lucida Sans" charset="0"/>
                <a:cs typeface="Lucida Sans" charset="0"/>
              </a:rPr>
              <a:t>k</a:t>
            </a:r>
            <a:r>
              <a:rPr lang="en-US" sz="1800" dirty="0">
                <a:latin typeface="Lucida Sans" charset="0"/>
                <a:ea typeface="Lucida Sans" charset="0"/>
                <a:cs typeface="Lucida Sans" charset="0"/>
              </a:rPr>
              <a:t>) for specific values of </a:t>
            </a:r>
            <a:r>
              <a:rPr lang="en-US" sz="1800" i="1" dirty="0">
                <a:latin typeface="Lucida Sans" charset="0"/>
                <a:ea typeface="Lucida Sans" charset="0"/>
                <a:cs typeface="Lucida Sans" charset="0"/>
              </a:rPr>
              <a:t>k </a:t>
            </a:r>
            <a:r>
              <a:rPr lang="en-US" sz="1800" dirty="0">
                <a:latin typeface="Lucida Sans" charset="0"/>
                <a:ea typeface="Lucida Sans" charset="0"/>
                <a:cs typeface="Lucida Sans" charset="0"/>
              </a:rPr>
              <a:t>(both positive and negative); find the value of </a:t>
            </a:r>
            <a:r>
              <a:rPr lang="en-US" sz="1800" i="1" dirty="0">
                <a:latin typeface="Lucida Sans" charset="0"/>
                <a:ea typeface="Lucida Sans" charset="0"/>
                <a:cs typeface="Lucida Sans" charset="0"/>
              </a:rPr>
              <a:t>k </a:t>
            </a:r>
            <a:r>
              <a:rPr lang="en-US" sz="1800" dirty="0">
                <a:latin typeface="Lucida Sans" charset="0"/>
                <a:ea typeface="Lucida Sans" charset="0"/>
                <a:cs typeface="Lucida Sans" charset="0"/>
              </a:rPr>
              <a:t>given the graphs. Experiment with cases and illustrate an explanation of the effects on the graph using technology.</a:t>
            </a:r>
            <a:endParaRPr lang="en-US" sz="1800" dirty="0">
              <a:solidFill>
                <a:schemeClr val="dk1"/>
              </a:solidFill>
              <a:latin typeface="Lucida Sans" charset="0"/>
              <a:ea typeface="Lucida Sans" charset="0"/>
              <a:cs typeface="Lucida Sans" charset="0"/>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idx="4294967295"/>
          </p:nvPr>
        </p:nvSpPr>
        <p:spPr>
          <a:xfrm>
            <a:off x="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#9</a:t>
            </a:r>
          </a:p>
        </p:txBody>
      </p:sp>
      <p:sp>
        <p:nvSpPr>
          <p:cNvPr id="204" name="Shape 204"/>
          <p:cNvSpPr txBox="1">
            <a:spLocks noGrp="1"/>
          </p:cNvSpPr>
          <p:nvPr>
            <p:ph type="body" idx="4294967295"/>
          </p:nvPr>
        </p:nvSpPr>
        <p:spPr>
          <a:xfrm>
            <a:off x="429208" y="1600200"/>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0" i="0" u="none" strike="noStrike" cap="none" dirty="0">
                <a:solidFill>
                  <a:srgbClr val="000000"/>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Most items measuring the </a:t>
            </a:r>
            <a:r>
              <a:rPr lang="en-US" sz="2400" b="0" i="0" u="none" strike="noStrike" cap="none" dirty="0">
                <a:solidFill>
                  <a:srgbClr val="15A059"/>
                </a:solidFill>
                <a:latin typeface="Lucida Sans" panose="020B0602030504020204" pitchFamily="34" charset="0"/>
                <a:sym typeface="Allerta"/>
              </a:rPr>
              <a:t>Standards for Mathematical Practice</a:t>
            </a:r>
            <a:r>
              <a:rPr lang="en-US" sz="2400" b="0" i="0" u="none" strike="noStrike" cap="none" dirty="0">
                <a:solidFill>
                  <a:srgbClr val="3F3F39"/>
                </a:solidFill>
                <a:latin typeface="Lucida Sans" panose="020B0602030504020204" pitchFamily="34" charset="0"/>
                <a:sym typeface="Allerta"/>
              </a:rPr>
              <a:t> are also aligned to content standards representing </a:t>
            </a:r>
            <a:r>
              <a:rPr lang="en-US" dirty="0">
                <a:solidFill>
                  <a:srgbClr val="00B050"/>
                </a:solidFill>
                <a:latin typeface="Lucida Sans" panose="020B0602030504020204" pitchFamily="34" charset="0"/>
              </a:rPr>
              <a:t>widely applicable prerequisites.</a:t>
            </a:r>
            <a:r>
              <a:rPr lang="en-US" sz="2400" b="0" i="0" u="none" strike="noStrike" cap="none" dirty="0">
                <a:solidFill>
                  <a:srgbClr val="3F3F39"/>
                </a:solidFill>
                <a:latin typeface="Lucida Sans" panose="020B0602030504020204" pitchFamily="34" charset="0"/>
                <a:sym typeface="Allerta"/>
              </a:rPr>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152400"/>
            <a:ext cx="8229600" cy="114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1" i="0" u="none" strike="noStrike" cap="none" dirty="0">
                <a:solidFill>
                  <a:srgbClr val="3F3F39"/>
                </a:solidFill>
                <a:latin typeface="Lucida Sans" panose="020B0602030504020204" pitchFamily="34" charset="0"/>
                <a:sym typeface="Allerta"/>
              </a:rPr>
              <a:t>CCSSO Section C: Align to Standards – Mathematics </a:t>
            </a:r>
          </a:p>
        </p:txBody>
      </p:sp>
      <p:sp>
        <p:nvSpPr>
          <p:cNvPr id="169" name="Shape 169"/>
          <p:cNvSpPr txBox="1">
            <a:spLocks noGrp="1"/>
          </p:cNvSpPr>
          <p:nvPr>
            <p:ph type="body" idx="1"/>
          </p:nvPr>
        </p:nvSpPr>
        <p:spPr>
          <a:xfrm>
            <a:off x="457200" y="1149530"/>
            <a:ext cx="8229600" cy="5251199"/>
          </a:xfrm>
          <a:prstGeom prst="rect">
            <a:avLst/>
          </a:prstGeom>
          <a:noFill/>
          <a:ln>
            <a:noFill/>
          </a:ln>
        </p:spPr>
        <p:txBody>
          <a:bodyPr lIns="91425" tIns="45700" rIns="91425" bIns="45700" anchor="t" anchorCtr="0">
            <a:noAutofit/>
          </a:bodyPr>
          <a:lstStyle/>
          <a:p>
            <a:pPr marL="2220912" marR="0" lvl="0" indent="-2220912" algn="l" rtl="0">
              <a:lnSpc>
                <a:spcPct val="120000"/>
              </a:lnSpc>
              <a:spcBef>
                <a:spcPts val="0"/>
              </a:spcBef>
              <a:spcAft>
                <a:spcPts val="0"/>
              </a:spcAft>
              <a:buClr>
                <a:schemeClr val="dk1"/>
              </a:buClr>
              <a:buSzPct val="25000"/>
              <a:buFont typeface="Arial"/>
              <a:buNone/>
            </a:pPr>
            <a:endParaRPr sz="2400" b="1" i="0" u="none" strike="noStrike" cap="none" dirty="0">
              <a:solidFill>
                <a:schemeClr val="dk1"/>
              </a:solidFill>
              <a:cs typeface="Allerta"/>
              <a:sym typeface="Allerta"/>
            </a:endParaRPr>
          </a:p>
          <a:p>
            <a:pPr marL="1933575" marR="0" lvl="0" indent="-1933575" algn="l" rtl="0">
              <a:lnSpc>
                <a:spcPct val="120000"/>
              </a:lnSpc>
              <a:spcBef>
                <a:spcPts val="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C.1:  </a:t>
            </a:r>
            <a:r>
              <a:rPr lang="en-US" sz="2400" b="0" i="0" u="none" strike="noStrike" cap="none" dirty="0">
                <a:solidFill>
                  <a:srgbClr val="3F3F39"/>
                </a:solidFill>
                <a:latin typeface="Lucida Sans" panose="020B0602030504020204" pitchFamily="34" charset="0"/>
                <a:sym typeface="Allerta"/>
              </a:rPr>
              <a:t>Focusing strongly on the content most   </a:t>
            </a:r>
          </a:p>
          <a:p>
            <a:pPr marL="1933575" marR="0" lvl="0" indent="-1933575" algn="l" rtl="0">
              <a:lnSpc>
                <a:spcPct val="120000"/>
              </a:lnSpc>
              <a:spcBef>
                <a:spcPts val="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	   needed for success in later   </a:t>
            </a:r>
          </a:p>
          <a:p>
            <a:pPr marL="1933575" marR="0" lvl="0" indent="-1933575" algn="l" rtl="0">
              <a:lnSpc>
                <a:spcPct val="120000"/>
              </a:lnSpc>
              <a:spcBef>
                <a:spcPts val="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	   mathematics</a:t>
            </a:r>
          </a:p>
          <a:p>
            <a:pPr marL="0" marR="0" lvl="0" indent="0" algn="l" rtl="0">
              <a:lnSpc>
                <a:spcPct val="120000"/>
              </a:lnSpc>
              <a:spcBef>
                <a:spcPts val="48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C.2:  </a:t>
            </a:r>
            <a:r>
              <a:rPr lang="en-US" sz="2400" b="0" i="0" u="none" strike="noStrike" cap="none" dirty="0">
                <a:solidFill>
                  <a:srgbClr val="3F3F39"/>
                </a:solidFill>
                <a:latin typeface="Lucida Sans" panose="020B0602030504020204" pitchFamily="34" charset="0"/>
                <a:sym typeface="Allerta"/>
              </a:rPr>
              <a:t>Assessing a balance of concepts, 			    procedures, and applications</a:t>
            </a:r>
          </a:p>
          <a:p>
            <a:pPr marL="0" marR="0" lvl="0" indent="0" algn="l" rtl="0">
              <a:lnSpc>
                <a:spcPct val="120000"/>
              </a:lnSpc>
              <a:spcBef>
                <a:spcPts val="48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C.3:  </a:t>
            </a:r>
            <a:r>
              <a:rPr lang="en-US" sz="2400" b="0" i="0" u="none" strike="noStrike" cap="none" dirty="0">
                <a:solidFill>
                  <a:srgbClr val="3F3F39"/>
                </a:solidFill>
                <a:latin typeface="Lucida Sans" panose="020B0602030504020204" pitchFamily="34" charset="0"/>
                <a:sym typeface="Allerta"/>
              </a:rPr>
              <a:t>Connecting practice to content</a:t>
            </a:r>
          </a:p>
          <a:p>
            <a:pPr marL="0" marR="0" lvl="0" indent="0" algn="l" rtl="0">
              <a:lnSpc>
                <a:spcPct val="120000"/>
              </a:lnSpc>
              <a:spcBef>
                <a:spcPts val="48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C.4:  </a:t>
            </a:r>
            <a:r>
              <a:rPr lang="en-US" sz="2400" b="0" i="0" u="none" strike="noStrike" cap="none" dirty="0">
                <a:solidFill>
                  <a:srgbClr val="3F3F39"/>
                </a:solidFill>
                <a:latin typeface="Lucida Sans" panose="020B0602030504020204" pitchFamily="34" charset="0"/>
                <a:sym typeface="Allerta"/>
              </a:rPr>
              <a:t>Requiring a range of cognitive demand</a:t>
            </a:r>
          </a:p>
          <a:p>
            <a:pPr marL="1933575" marR="0" lvl="0" indent="-1933575" algn="l" rtl="0">
              <a:lnSpc>
                <a:spcPct val="120000"/>
              </a:lnSpc>
              <a:spcBef>
                <a:spcPts val="480"/>
              </a:spcBef>
              <a:spcAft>
                <a:spcPts val="0"/>
              </a:spcAft>
              <a:buClr>
                <a:schemeClr val="dk1"/>
              </a:buClr>
              <a:buSzPct val="25000"/>
              <a:buFont typeface="Arial"/>
              <a:buNone/>
            </a:pPr>
            <a:r>
              <a:rPr lang="en-US" sz="2400" b="1" i="0" u="none" strike="noStrike" cap="none" dirty="0">
                <a:solidFill>
                  <a:srgbClr val="3F3F39"/>
                </a:solidFill>
                <a:latin typeface="Lucida Sans" panose="020B0602030504020204" pitchFamily="34" charset="0"/>
                <a:sym typeface="Allerta"/>
              </a:rPr>
              <a:t>Criterion C.5:  </a:t>
            </a:r>
            <a:r>
              <a:rPr lang="en-US" sz="2400" b="0" i="0" u="none" strike="noStrike" cap="none" dirty="0">
                <a:solidFill>
                  <a:srgbClr val="3F3F39"/>
                </a:solidFill>
                <a:latin typeface="Lucida Sans" panose="020B0602030504020204" pitchFamily="34" charset="0"/>
                <a:sym typeface="Allerta"/>
              </a:rPr>
              <a:t>Ensuring high-quality items and a    </a:t>
            </a:r>
          </a:p>
          <a:p>
            <a:pPr marL="1933575" marR="0" lvl="0" indent="-1933575" algn="l" rtl="0">
              <a:lnSpc>
                <a:spcPct val="120000"/>
              </a:lnSpc>
              <a:spcBef>
                <a:spcPts val="480"/>
              </a:spcBef>
              <a:spcAft>
                <a:spcPts val="0"/>
              </a:spcAft>
              <a:buClr>
                <a:schemeClr val="dk1"/>
              </a:buClr>
              <a:buSzPct val="25000"/>
              <a:buFont typeface="Arial"/>
              <a:buNone/>
            </a:pPr>
            <a:r>
              <a:rPr lang="en-US" sz="2400" b="0" i="0" u="none" strike="noStrike" cap="none" dirty="0">
                <a:solidFill>
                  <a:srgbClr val="3F3F39"/>
                </a:solidFill>
                <a:latin typeface="Lucida Sans" panose="020B0602030504020204" pitchFamily="34" charset="0"/>
                <a:sym typeface="Allerta"/>
              </a:rPr>
              <a:t>                       variety of item types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idx="4294967295"/>
          </p:nvPr>
        </p:nvSpPr>
        <p:spPr>
          <a:xfrm>
            <a:off x="344660" y="274637"/>
            <a:ext cx="834213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Most items measuring the Standards for Mathematical Practice are also aligned to content standards representing widely applicable prerequisites. </a:t>
            </a:r>
          </a:p>
        </p:txBody>
      </p:sp>
      <p:pic>
        <p:nvPicPr>
          <p:cNvPr id="6" name="Picture 5"/>
          <p:cNvPicPr>
            <a:picLocks noChangeAspect="1"/>
          </p:cNvPicPr>
          <p:nvPr/>
        </p:nvPicPr>
        <p:blipFill>
          <a:blip r:embed="rId3"/>
          <a:stretch>
            <a:fillRect/>
          </a:stretch>
        </p:blipFill>
        <p:spPr>
          <a:xfrm>
            <a:off x="344660" y="1417637"/>
            <a:ext cx="5972227" cy="3697511"/>
          </a:xfrm>
          <a:prstGeom prst="rect">
            <a:avLst/>
          </a:prstGeom>
        </p:spPr>
      </p:pic>
      <p:sp>
        <p:nvSpPr>
          <p:cNvPr id="7" name="Shape 229"/>
          <p:cNvSpPr txBox="1"/>
          <p:nvPr/>
        </p:nvSpPr>
        <p:spPr>
          <a:xfrm>
            <a:off x="3531491" y="5376534"/>
            <a:ext cx="1977207" cy="881614"/>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600" dirty="0">
                <a:solidFill>
                  <a:schemeClr val="dk1"/>
                </a:solidFill>
                <a:latin typeface="Lucida Sans" panose="020B0602030504020204" pitchFamily="34" charset="0"/>
                <a:ea typeface="Allerta"/>
                <a:cs typeface="Allerta"/>
                <a:sym typeface="Allerta"/>
              </a:rPr>
              <a:t>Algebra – Seeing Structure in Expressions</a:t>
            </a:r>
          </a:p>
        </p:txBody>
      </p:sp>
      <p:sp>
        <p:nvSpPr>
          <p:cNvPr id="9" name="Shape 376"/>
          <p:cNvSpPr txBox="1"/>
          <p:nvPr/>
        </p:nvSpPr>
        <p:spPr>
          <a:xfrm>
            <a:off x="344660" y="5376534"/>
            <a:ext cx="2920072" cy="881614"/>
          </a:xfrm>
          <a:prstGeom prst="rect">
            <a:avLst/>
          </a:prstGeom>
          <a:noFill/>
          <a:ln w="12700" cap="flat" cmpd="sng">
            <a:solidFill>
              <a:srgbClr val="000000"/>
            </a:solidFill>
            <a:prstDash val="solid"/>
            <a:round/>
            <a:headEnd type="none" w="med" len="med"/>
            <a:tailEnd type="none" w="med" len="med"/>
          </a:ln>
        </p:spPr>
        <p:txBody>
          <a:bodyPr lIns="91425" tIns="45700" rIns="91425" bIns="45700" anchor="t" anchorCtr="0">
            <a:noAutofit/>
          </a:bodyPr>
          <a:lstStyle/>
          <a:p>
            <a:r>
              <a:rPr lang="en-US" sz="1600" dirty="0">
                <a:solidFill>
                  <a:srgbClr val="000000"/>
                </a:solidFill>
                <a:latin typeface="Lucida Sans" charset="0"/>
                <a:ea typeface="Lucida Sans" charset="0"/>
                <a:cs typeface="Lucida Sans" charset="0"/>
                <a:sym typeface="Allerta"/>
              </a:rPr>
              <a:t>F-IF.C. </a:t>
            </a:r>
            <a:r>
              <a:rPr lang="en-US" sz="1600" dirty="0">
                <a:latin typeface="Lucida Sans" charset="0"/>
                <a:ea typeface="Lucida Sans" charset="0"/>
                <a:cs typeface="Lucida Sans" charset="0"/>
              </a:rPr>
              <a:t>Analyze functions using different representations. </a:t>
            </a:r>
          </a:p>
          <a:p>
            <a:endParaRPr lang="en-US" sz="1800" dirty="0"/>
          </a:p>
          <a:p>
            <a:endParaRPr lang="en-US" sz="1800" dirty="0">
              <a:solidFill>
                <a:schemeClr val="dk1"/>
              </a:solidFill>
              <a:latin typeface="Lucida Sans" charset="0"/>
              <a:ea typeface="Lucida Sans" charset="0"/>
              <a:cs typeface="Lucida Sans" charset="0"/>
              <a:sym typeface="Arial"/>
            </a:endParaRPr>
          </a:p>
        </p:txBody>
      </p:sp>
      <p:sp>
        <p:nvSpPr>
          <p:cNvPr id="213" name="Shape 213"/>
          <p:cNvSpPr txBox="1"/>
          <p:nvPr/>
        </p:nvSpPr>
        <p:spPr>
          <a:xfrm>
            <a:off x="5711437" y="5376534"/>
            <a:ext cx="2295140" cy="881614"/>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dirty="0">
                <a:solidFill>
                  <a:srgbClr val="000000"/>
                </a:solidFill>
                <a:latin typeface="Lucida Sans" panose="020B0602030504020204" pitchFamily="34" charset="0"/>
                <a:ea typeface="Allerta"/>
                <a:cs typeface="Allerta"/>
                <a:sym typeface="Allerta"/>
              </a:rPr>
              <a:t>MP7. Look for and make use of structure.</a:t>
            </a:r>
            <a:endParaRPr lang="en-US" sz="1800" dirty="0">
              <a:latin typeface="Lucida Sans" panose="020B0602030504020204" pitchFamily="34" charset="0"/>
              <a:ea typeface="Allerta"/>
              <a:cs typeface="Allerta"/>
              <a:sym typeface="Allerta"/>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idx="4294967295"/>
          </p:nvPr>
        </p:nvSpPr>
        <p:spPr>
          <a:xfrm>
            <a:off x="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#10</a:t>
            </a:r>
          </a:p>
        </p:txBody>
      </p:sp>
      <p:sp>
        <p:nvSpPr>
          <p:cNvPr id="221" name="Shape 221"/>
          <p:cNvSpPr txBox="1">
            <a:spLocks noGrp="1"/>
          </p:cNvSpPr>
          <p:nvPr>
            <p:ph type="body" idx="4294967295"/>
          </p:nvPr>
        </p:nvSpPr>
        <p:spPr>
          <a:xfrm>
            <a:off x="373219" y="1469573"/>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25000"/>
              <a:buFont typeface="Arial"/>
              <a:buNone/>
            </a:pPr>
            <a:r>
              <a:rPr lang="en-US" sz="2400" b="1" i="0" u="none" strike="noStrike" cap="none" dirty="0">
                <a:solidFill>
                  <a:schemeClr val="dk1"/>
                </a:solidFill>
                <a:latin typeface="Lucida Sans" panose="020B0602030504020204" pitchFamily="34" charset="0"/>
                <a:sym typeface="Allerta"/>
              </a:rPr>
              <a:t>	</a:t>
            </a:r>
            <a:r>
              <a:rPr lang="en-US" sz="2400" b="0" i="0" u="none" strike="noStrike" cap="none" dirty="0">
                <a:solidFill>
                  <a:srgbClr val="3F3F39"/>
                </a:solidFill>
                <a:latin typeface="Lucida Sans" panose="020B0602030504020204" pitchFamily="34" charset="0"/>
                <a:sym typeface="Allerta"/>
              </a:rPr>
              <a:t>Items written at the </a:t>
            </a:r>
            <a:r>
              <a:rPr lang="en-US" sz="2400" b="0" i="0" u="none" strike="noStrike" cap="none" dirty="0">
                <a:solidFill>
                  <a:srgbClr val="15A059"/>
                </a:solidFill>
                <a:latin typeface="Lucida Sans" panose="020B0602030504020204" pitchFamily="34" charset="0"/>
                <a:sym typeface="Allerta"/>
              </a:rPr>
              <a:t>cluster, domain or conceptual-category level measure</a:t>
            </a:r>
            <a:r>
              <a:rPr lang="en-US" sz="2400" b="0" i="0" u="none" strike="noStrike" cap="none" dirty="0">
                <a:solidFill>
                  <a:srgbClr val="3F3F39"/>
                </a:solidFill>
                <a:latin typeface="Lucida Sans" panose="020B0602030504020204" pitchFamily="34" charset="0"/>
                <a:sym typeface="Allerta"/>
              </a:rPr>
              <a:t> </a:t>
            </a:r>
            <a:r>
              <a:rPr lang="en-US" sz="2400" b="0" i="0" u="none" strike="noStrike" cap="none" dirty="0">
                <a:solidFill>
                  <a:srgbClr val="2B9650"/>
                </a:solidFill>
                <a:latin typeface="Lucida Sans" panose="020B0602030504020204" pitchFamily="34" charset="0"/>
                <a:sym typeface="Allerta"/>
              </a:rPr>
              <a:t>key integration points </a:t>
            </a:r>
            <a:r>
              <a:rPr lang="en-US" sz="2400" b="0" i="0" u="none" strike="noStrike" cap="none" dirty="0">
                <a:solidFill>
                  <a:srgbClr val="3F3F39"/>
                </a:solidFill>
                <a:latin typeface="Lucida Sans" panose="020B0602030504020204" pitchFamily="34" charset="0"/>
                <a:sym typeface="Allerta"/>
              </a:rPr>
              <a:t>not necessarily articulated in individual standards but plausibly implied directly by what is written. </a:t>
            </a:r>
          </a:p>
        </p:txBody>
      </p:sp>
      <p:pic>
        <p:nvPicPr>
          <p:cNvPr id="222" name="Shape 222"/>
          <p:cNvPicPr preferRelativeResize="0"/>
          <p:nvPr/>
        </p:nvPicPr>
        <p:blipFill rotWithShape="1">
          <a:blip r:embed="rId3">
            <a:alphaModFix/>
          </a:blip>
          <a:srcRect/>
          <a:stretch/>
        </p:blipFill>
        <p:spPr>
          <a:xfrm>
            <a:off x="2528886" y="3521042"/>
            <a:ext cx="3171825" cy="2181226"/>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596" y="1479750"/>
            <a:ext cx="6336884" cy="4492398"/>
          </a:xfrm>
          <a:prstGeom prst="rect">
            <a:avLst/>
          </a:prstGeom>
        </p:spPr>
      </p:pic>
      <p:sp>
        <p:nvSpPr>
          <p:cNvPr id="5" name="Shape 228"/>
          <p:cNvSpPr txBox="1">
            <a:spLocks noGrp="1"/>
          </p:cNvSpPr>
          <p:nvPr>
            <p:ph type="title" idx="4294967295"/>
          </p:nvPr>
        </p:nvSpPr>
        <p:spPr>
          <a:xfrm>
            <a:off x="469900" y="274637"/>
            <a:ext cx="8378678" cy="1300943"/>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000" b="1" i="0" u="none" strike="noStrike" cap="none" dirty="0">
                <a:solidFill>
                  <a:srgbClr val="3F3F39"/>
                </a:solidFill>
                <a:latin typeface="Lucida Sans" panose="020B0602030504020204" pitchFamily="34" charset="0"/>
                <a:sym typeface="Allerta"/>
              </a:rPr>
              <a:t>Items written at the cluster, domain or </a:t>
            </a:r>
            <a:r>
              <a:rPr lang="en-US" sz="2000" b="1" dirty="0">
                <a:solidFill>
                  <a:srgbClr val="3F3F39"/>
                </a:solidFill>
                <a:latin typeface="Lucida Sans" panose="020B0602030504020204" pitchFamily="34" charset="0"/>
              </a:rPr>
              <a:t>conceptual-category</a:t>
            </a:r>
            <a:r>
              <a:rPr lang="en-US" sz="2000" b="1" i="0" u="none" strike="noStrike" cap="none" dirty="0">
                <a:solidFill>
                  <a:srgbClr val="3F3F39"/>
                </a:solidFill>
                <a:latin typeface="Lucida Sans" panose="020B0602030504020204" pitchFamily="34" charset="0"/>
                <a:sym typeface="Allerta"/>
              </a:rPr>
              <a:t> level measure key integration points not necessarily articulated in individual standards but plausibly implied directly by what is written. </a:t>
            </a:r>
          </a:p>
        </p:txBody>
      </p:sp>
      <p:sp>
        <p:nvSpPr>
          <p:cNvPr id="2" name="TextBox 1"/>
          <p:cNvSpPr txBox="1"/>
          <p:nvPr/>
        </p:nvSpPr>
        <p:spPr>
          <a:xfrm>
            <a:off x="6296288" y="2799657"/>
            <a:ext cx="2624689" cy="830997"/>
          </a:xfrm>
          <a:prstGeom prst="rect">
            <a:avLst/>
          </a:prstGeom>
          <a:noFill/>
          <a:ln>
            <a:solidFill>
              <a:schemeClr val="tx1"/>
            </a:solidFill>
          </a:ln>
        </p:spPr>
        <p:txBody>
          <a:bodyPr wrap="square" rtlCol="0">
            <a:spAutoFit/>
          </a:bodyPr>
          <a:lstStyle/>
          <a:p>
            <a:r>
              <a:rPr lang="en-US" sz="1600" dirty="0">
                <a:latin typeface="Lucida Sans" charset="0"/>
                <a:ea typeface="Lucida Sans" charset="0"/>
                <a:cs typeface="Lucida Sans" charset="0"/>
              </a:rPr>
              <a:t>G-MG.A Apply geometric concepts in modeling situations</a:t>
            </a:r>
            <a:r>
              <a:rPr lang="en-US" dirty="0"/>
              <a:t>.</a:t>
            </a:r>
          </a:p>
        </p:txBody>
      </p:sp>
      <p:sp>
        <p:nvSpPr>
          <p:cNvPr id="6" name="TextBox 5"/>
          <p:cNvSpPr txBox="1"/>
          <p:nvPr/>
        </p:nvSpPr>
        <p:spPr>
          <a:xfrm>
            <a:off x="6317835" y="3823679"/>
            <a:ext cx="2581593" cy="2062103"/>
          </a:xfrm>
          <a:prstGeom prst="rect">
            <a:avLst/>
          </a:prstGeom>
          <a:noFill/>
          <a:ln>
            <a:solidFill>
              <a:schemeClr val="tx1"/>
            </a:solidFill>
          </a:ln>
        </p:spPr>
        <p:txBody>
          <a:bodyPr wrap="square" rtlCol="0">
            <a:spAutoFit/>
          </a:bodyPr>
          <a:lstStyle/>
          <a:p>
            <a:r>
              <a:rPr lang="en-US" sz="1600" dirty="0">
                <a:latin typeface="Lucida Sans" charset="0"/>
                <a:ea typeface="Lucida Sans" charset="0"/>
                <a:cs typeface="Lucida Sans" charset="0"/>
              </a:rPr>
              <a:t>A-CED.A.2. Create equations in two or more variables to represent relationships between quantities; graph equations on coordinate axes with labels and scales. </a:t>
            </a:r>
            <a:endParaRPr lang="en-US" dirty="0"/>
          </a:p>
        </p:txBody>
      </p:sp>
    </p:spTree>
    <p:extLst>
      <p:ext uri="{BB962C8B-B14F-4D97-AF65-F5344CB8AC3E}">
        <p14:creationId xmlns:p14="http://schemas.microsoft.com/office/powerpoint/2010/main" val="3300606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aphicFrame>
        <p:nvGraphicFramePr>
          <p:cNvPr id="4" name="Shape 181"/>
          <p:cNvGraphicFramePr/>
          <p:nvPr>
            <p:extLst>
              <p:ext uri="{D42A27DB-BD31-4B8C-83A1-F6EECF244321}">
                <p14:modId xmlns:p14="http://schemas.microsoft.com/office/powerpoint/2010/main" val="4252298316"/>
              </p:ext>
            </p:extLst>
          </p:nvPr>
        </p:nvGraphicFramePr>
        <p:xfrm>
          <a:off x="228600" y="156114"/>
          <a:ext cx="8610600" cy="6036471"/>
        </p:xfrm>
        <a:graphic>
          <a:graphicData uri="http://schemas.openxmlformats.org/drawingml/2006/table">
            <a:tbl>
              <a:tblPr firstRow="1" bandRow="1">
                <a:noFill/>
                <a:tableStyleId>{BCCE97C6-EC2C-49BD-979F-EE1B2292A954}</a:tableStyleId>
              </a:tblPr>
              <a:tblGrid>
                <a:gridCol w="8610600">
                  <a:extLst>
                    <a:ext uri="{9D8B030D-6E8A-4147-A177-3AD203B41FA5}">
                      <a16:colId xmlns:a16="http://schemas.microsoft.com/office/drawing/2014/main" val="20000"/>
                    </a:ext>
                  </a:extLst>
                </a:gridCol>
              </a:tblGrid>
              <a:tr h="435325">
                <a:tc>
                  <a:txBody>
                    <a:bodyPr/>
                    <a:lstStyle/>
                    <a:p>
                      <a:pPr marL="0" marR="0" lvl="0" indent="0" algn="ctr" rtl="0">
                        <a:lnSpc>
                          <a:spcPct val="100000"/>
                        </a:lnSpc>
                        <a:spcBef>
                          <a:spcPts val="0"/>
                        </a:spcBef>
                        <a:spcAft>
                          <a:spcPts val="0"/>
                        </a:spcAft>
                        <a:buClr>
                          <a:srgbClr val="000000"/>
                        </a:buClr>
                        <a:buSzPct val="25000"/>
                        <a:buFont typeface="Allerta"/>
                        <a:buNone/>
                      </a:pPr>
                      <a:r>
                        <a:rPr lang="en-US" sz="1600" u="none" strike="noStrike" cap="none" dirty="0">
                          <a:latin typeface="Lucida Sans" panose="020B0602030504020204" pitchFamily="34" charset="0"/>
                          <a:ea typeface="Allerta"/>
                          <a:cs typeface="Allerta"/>
                          <a:sym typeface="Allerta"/>
                        </a:rPr>
                        <a:t>Ten Principles of CCSS-Aligned Items</a:t>
                      </a:r>
                    </a:p>
                  </a:txBody>
                  <a:tcPr marL="91450" marR="91450" marT="45725" marB="45725"/>
                </a:tc>
                <a:extLst>
                  <a:ext uri="{0D108BD9-81ED-4DB2-BD59-A6C34878D82A}">
                    <a16:rowId xmlns:a16="http://schemas.microsoft.com/office/drawing/2014/main" val="10000"/>
                  </a:ext>
                </a:extLst>
              </a:tr>
              <a:tr h="526475">
                <a:tc>
                  <a:txBody>
                    <a:bodyPr/>
                    <a:lstStyle/>
                    <a:p>
                      <a:pPr marL="225425" marR="0" lvl="0" indent="-225425" algn="l" rtl="0">
                        <a:lnSpc>
                          <a:spcPct val="100000"/>
                        </a:lnSpc>
                        <a:spcBef>
                          <a:spcPts val="0"/>
                        </a:spcBef>
                        <a:spcAft>
                          <a:spcPts val="0"/>
                        </a:spcAft>
                        <a:buClr>
                          <a:srgbClr val="000000"/>
                        </a:buClr>
                        <a:buSzPct val="25000"/>
                        <a:buFont typeface="Allerta"/>
                        <a:buNone/>
                      </a:pPr>
                      <a:r>
                        <a:rPr lang="en-US" sz="1400" b="1" u="none" strike="noStrike" cap="none" dirty="0">
                          <a:latin typeface="Lucida Sans" panose="020B0602030504020204" pitchFamily="34" charset="0"/>
                          <a:ea typeface="Allerta"/>
                          <a:cs typeface="Allerta"/>
                          <a:sym typeface="Allerta"/>
                        </a:rPr>
                        <a:t>1. Some items are designed to measure applications of key takeaways from grades 6-8 at a level of sophistication appropriate to high school.</a:t>
                      </a:r>
                    </a:p>
                  </a:txBody>
                  <a:tcPr marL="91450" marR="91450" marT="45725" marB="45725"/>
                </a:tc>
                <a:extLst>
                  <a:ext uri="{0D108BD9-81ED-4DB2-BD59-A6C34878D82A}">
                    <a16:rowId xmlns:a16="http://schemas.microsoft.com/office/drawing/2014/main" val="10001"/>
                  </a:ext>
                </a:extLst>
              </a:tr>
              <a:tr h="608250">
                <a:tc>
                  <a:txBody>
                    <a:bodyPr/>
                    <a:lstStyle/>
                    <a:p>
                      <a:pPr marL="225425" marR="0" lvl="0" indent="-225425"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solidFill>
                            <a:srgbClr val="000000"/>
                          </a:solidFill>
                          <a:latin typeface="Lucida Sans" panose="020B0602030504020204" pitchFamily="34" charset="0"/>
                          <a:ea typeface="Allerta"/>
                          <a:cs typeface="Allerta"/>
                          <a:sym typeface="Allerta"/>
                        </a:rPr>
                        <a:t>2. </a:t>
                      </a:r>
                      <a:r>
                        <a:rPr lang="en-US" sz="1400" b="1" u="none" strike="noStrike" cap="none" dirty="0">
                          <a:latin typeface="Lucida Sans" panose="020B0602030504020204" pitchFamily="34" charset="0"/>
                          <a:ea typeface="Allerta"/>
                          <a:cs typeface="Allerta"/>
                          <a:sym typeface="Allerta"/>
                        </a:rPr>
                        <a:t>Items are designed to address the aspect(s) of rigo</a:t>
                      </a:r>
                      <a:r>
                        <a:rPr lang="en-US" sz="1400" b="1" u="none" strike="noStrike" cap="none" dirty="0">
                          <a:solidFill>
                            <a:srgbClr val="000000"/>
                          </a:solidFill>
                          <a:latin typeface="Lucida Sans" panose="020B0602030504020204" pitchFamily="34" charset="0"/>
                          <a:ea typeface="Allerta"/>
                          <a:cs typeface="Allerta"/>
                          <a:sym typeface="Allerta"/>
                        </a:rPr>
                        <a:t>r (conceptual understanding</a:t>
                      </a:r>
                      <a:r>
                        <a:rPr lang="en-US" sz="1400" b="1" u="none" strike="noStrike" cap="none" dirty="0">
                          <a:latin typeface="Lucida Sans" panose="020B0602030504020204" pitchFamily="34" charset="0"/>
                          <a:ea typeface="Allerta"/>
                          <a:cs typeface="Allerta"/>
                          <a:sym typeface="Allerta"/>
                        </a:rPr>
                        <a:t>, procedural skill, and application) evident in the language of the content standards.</a:t>
                      </a:r>
                    </a:p>
                  </a:txBody>
                  <a:tcPr marL="91450" marR="91450" marT="45725" marB="45725"/>
                </a:tc>
                <a:extLst>
                  <a:ext uri="{0D108BD9-81ED-4DB2-BD59-A6C34878D82A}">
                    <a16:rowId xmlns:a16="http://schemas.microsoft.com/office/drawing/2014/main" val="10002"/>
                  </a:ext>
                </a:extLst>
              </a:tr>
              <a:tr h="404223">
                <a:tc>
                  <a:txBody>
                    <a:bodyPr/>
                    <a:lstStyle/>
                    <a:p>
                      <a:pPr marL="163513" marR="0" lvl="0" indent="-163513" algn="l" rtl="0">
                        <a:lnSpc>
                          <a:spcPct val="100000"/>
                        </a:lnSpc>
                        <a:spcBef>
                          <a:spcPts val="0"/>
                        </a:spcBef>
                        <a:spcAft>
                          <a:spcPts val="0"/>
                        </a:spcAft>
                        <a:buClr>
                          <a:srgbClr val="000000"/>
                        </a:buClr>
                        <a:buSzPct val="25000"/>
                        <a:buFont typeface="Allerta"/>
                        <a:buNone/>
                      </a:pPr>
                      <a:r>
                        <a:rPr lang="en-US" sz="1400" b="1" u="none" strike="noStrike" cap="none" dirty="0">
                          <a:latin typeface="Lucida Sans" panose="020B0602030504020204" pitchFamily="34" charset="0"/>
                          <a:ea typeface="Allerta"/>
                          <a:cs typeface="Allerta"/>
                          <a:sym typeface="Allerta"/>
                        </a:rPr>
                        <a:t>3. Items are designed to attend to content limits articulated in the standards.</a:t>
                      </a:r>
                    </a:p>
                  </a:txBody>
                  <a:tcPr marL="91450" marR="91450" marT="45725" marB="45725"/>
                </a:tc>
                <a:extLst>
                  <a:ext uri="{0D108BD9-81ED-4DB2-BD59-A6C34878D82A}">
                    <a16:rowId xmlns:a16="http://schemas.microsoft.com/office/drawing/2014/main" val="10003"/>
                  </a:ext>
                </a:extLst>
              </a:tr>
              <a:tr h="540327">
                <a:tc>
                  <a:txBody>
                    <a:bodyPr/>
                    <a:lstStyle/>
                    <a:p>
                      <a:pPr marL="239713" marR="0" lvl="0" indent="-239713"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latin typeface="Lucida Sans" panose="020B0602030504020204" pitchFamily="34" charset="0"/>
                          <a:ea typeface="Allerta"/>
                          <a:cs typeface="Allerta"/>
                          <a:sym typeface="Allerta"/>
                        </a:rPr>
                        <a:t>4. Most items aligned to a single content standard should assess the central concern of the standard.</a:t>
                      </a:r>
                    </a:p>
                  </a:txBody>
                  <a:tcPr marL="91450" marR="91450" marT="45725" marB="45725"/>
                </a:tc>
                <a:extLst>
                  <a:ext uri="{0D108BD9-81ED-4DB2-BD59-A6C34878D82A}">
                    <a16:rowId xmlns:a16="http://schemas.microsoft.com/office/drawing/2014/main" val="10004"/>
                  </a:ext>
                </a:extLst>
              </a:tr>
              <a:tr h="435325">
                <a:tc>
                  <a:txBody>
                    <a:bodyPr/>
                    <a:lstStyle/>
                    <a:p>
                      <a:pPr marL="239713" marR="0" lvl="0" indent="-239713"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latin typeface="Lucida Sans" panose="020B0602030504020204" pitchFamily="34" charset="0"/>
                          <a:ea typeface="Allerta"/>
                          <a:cs typeface="Allerta"/>
                          <a:sym typeface="Allerta"/>
                        </a:rPr>
                        <a:t>5. Representations are well suited to the mathematics that students are learning and serve   </a:t>
                      </a:r>
                    </a:p>
                    <a:p>
                      <a:pPr marL="239713" marR="0" lvl="0" indent="-239713"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latin typeface="Lucida Sans" panose="020B0602030504020204" pitchFamily="34" charset="0"/>
                          <a:ea typeface="Allerta"/>
                          <a:cs typeface="Allerta"/>
                          <a:sym typeface="Allerta"/>
                        </a:rPr>
                        <a:t>    an important purpose within the item itself.</a:t>
                      </a:r>
                    </a:p>
                  </a:txBody>
                  <a:tcPr marL="91450" marR="91450" marT="45725" marB="45725"/>
                </a:tc>
                <a:extLst>
                  <a:ext uri="{0D108BD9-81ED-4DB2-BD59-A6C34878D82A}">
                    <a16:rowId xmlns:a16="http://schemas.microsoft.com/office/drawing/2014/main" val="10005"/>
                  </a:ext>
                </a:extLst>
              </a:tr>
              <a:tr h="526475">
                <a:tc>
                  <a:txBody>
                    <a:bodyPr/>
                    <a:lstStyle/>
                    <a:p>
                      <a:pPr marL="225425" marR="0" lvl="0" indent="-225425"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latin typeface="Lucida Sans" panose="020B0602030504020204" pitchFamily="34" charset="0"/>
                          <a:ea typeface="Allerta"/>
                          <a:cs typeface="Allerta"/>
                          <a:sym typeface="Allerta"/>
                        </a:rPr>
                        <a:t>6. </a:t>
                      </a:r>
                      <a:r>
                        <a:rPr lang="en-US" sz="1400" b="1" u="none" strike="noStrike" cap="none" dirty="0">
                          <a:solidFill>
                            <a:srgbClr val="000000"/>
                          </a:solidFill>
                          <a:latin typeface="Lucida Sans" panose="020B0602030504020204" pitchFamily="34" charset="0"/>
                          <a:ea typeface="Allerta"/>
                          <a:cs typeface="Allerta"/>
                          <a:sym typeface="Allerta"/>
                        </a:rPr>
                        <a:t>Items use mathematically precise language, are </a:t>
                      </a:r>
                      <a:r>
                        <a:rPr lang="en-US" sz="1400" b="1" u="none" strike="noStrike" cap="none" dirty="0">
                          <a:latin typeface="Lucida Sans" panose="020B0602030504020204" pitchFamily="34" charset="0"/>
                          <a:ea typeface="Allerta"/>
                          <a:cs typeface="Allerta"/>
                          <a:sym typeface="Allerta"/>
                        </a:rPr>
                        <a:t>free from mathematical errors or ambiguities, </a:t>
                      </a:r>
                      <a:r>
                        <a:rPr lang="en-US" sz="1400" b="1" u="none" strike="noStrike" cap="none" dirty="0">
                          <a:solidFill>
                            <a:srgbClr val="000000"/>
                          </a:solidFill>
                          <a:latin typeface="Lucida Sans" panose="020B0602030504020204" pitchFamily="34" charset="0"/>
                          <a:ea typeface="Allerta"/>
                          <a:cs typeface="Allerta"/>
                          <a:sym typeface="Allerta"/>
                        </a:rPr>
                        <a:t>and are aligned to the mathematically appropriate standard. </a:t>
                      </a:r>
                    </a:p>
                  </a:txBody>
                  <a:tcPr marL="91450" marR="91450" marT="45725" marB="45725"/>
                </a:tc>
                <a:extLst>
                  <a:ext uri="{0D108BD9-81ED-4DB2-BD59-A6C34878D82A}">
                    <a16:rowId xmlns:a16="http://schemas.microsoft.com/office/drawing/2014/main" val="10006"/>
                  </a:ext>
                </a:extLst>
              </a:tr>
              <a:tr h="608250">
                <a:tc>
                  <a:txBody>
                    <a:bodyPr/>
                    <a:lstStyle/>
                    <a:p>
                      <a:pPr marL="239713" marR="0" lvl="0" indent="-239713"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latin typeface="Lucida Sans" panose="020B0602030504020204" pitchFamily="34" charset="0"/>
                          <a:ea typeface="Allerta"/>
                          <a:cs typeface="Allerta"/>
                          <a:sym typeface="Allerta"/>
                        </a:rPr>
                        <a:t>7.</a:t>
                      </a:r>
                      <a:r>
                        <a:rPr lang="en-US" sz="1400" b="1" u="none" strike="noStrike" cap="none" baseline="0" dirty="0">
                          <a:latin typeface="Lucida Sans" panose="020B0602030504020204" pitchFamily="34" charset="0"/>
                          <a:ea typeface="Allerta"/>
                          <a:cs typeface="Allerta"/>
                          <a:sym typeface="Allerta"/>
                        </a:rPr>
                        <a:t> </a:t>
                      </a:r>
                      <a:r>
                        <a:rPr lang="en-US" sz="1400" b="1" u="none" strike="noStrike" cap="none" dirty="0">
                          <a:latin typeface="Lucida Sans" panose="020B0602030504020204" pitchFamily="34" charset="0"/>
                          <a:ea typeface="Allerta"/>
                          <a:cs typeface="Allerta"/>
                          <a:sym typeface="Allerta"/>
                        </a:rPr>
                        <a:t>The demands of items measuring the Standards for Mathematical Practice are appropriate to the targeted grade level.</a:t>
                      </a:r>
                    </a:p>
                  </a:txBody>
                  <a:tcPr marL="91450" marR="91450" marT="45725" marB="45725"/>
                </a:tc>
                <a:extLst>
                  <a:ext uri="{0D108BD9-81ED-4DB2-BD59-A6C34878D82A}">
                    <a16:rowId xmlns:a16="http://schemas.microsoft.com/office/drawing/2014/main" val="10007"/>
                  </a:ext>
                </a:extLst>
              </a:tr>
              <a:tr h="529196">
                <a:tc>
                  <a:txBody>
                    <a:bodyPr/>
                    <a:lstStyle/>
                    <a:p>
                      <a:pPr marL="239713" marR="0" lvl="0" indent="-239713"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solidFill>
                            <a:srgbClr val="000000"/>
                          </a:solidFill>
                          <a:latin typeface="Lucida Sans" panose="020B0602030504020204" pitchFamily="34" charset="0"/>
                          <a:ea typeface="Allerta"/>
                          <a:cs typeface="Allerta"/>
                          <a:sym typeface="Allerta"/>
                        </a:rPr>
                        <a:t>8. </a:t>
                      </a:r>
                      <a:r>
                        <a:rPr lang="en-US" sz="1400" b="1" u="none" strike="noStrike" cap="none" dirty="0">
                          <a:latin typeface="Lucida Sans" panose="020B0602030504020204" pitchFamily="34" charset="0"/>
                          <a:ea typeface="Allerta"/>
                          <a:cs typeface="Allerta"/>
                          <a:sym typeface="Allerta"/>
                        </a:rPr>
                        <a:t>Item types are chosen to match the item’s purpose and as part of the evidence required   by the standards. </a:t>
                      </a:r>
                    </a:p>
                  </a:txBody>
                  <a:tcPr marL="91450" marR="91450" marT="45725" marB="45725"/>
                </a:tc>
                <a:extLst>
                  <a:ext uri="{0D108BD9-81ED-4DB2-BD59-A6C34878D82A}">
                    <a16:rowId xmlns:a16="http://schemas.microsoft.com/office/drawing/2014/main" val="10008"/>
                  </a:ext>
                </a:extLst>
              </a:tr>
              <a:tr h="608250">
                <a:tc>
                  <a:txBody>
                    <a:bodyPr/>
                    <a:lstStyle/>
                    <a:p>
                      <a:pPr marL="225425" marR="0" lvl="0" indent="-225425"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latin typeface="Lucida Sans" panose="020B0602030504020204" pitchFamily="34" charset="0"/>
                          <a:ea typeface="Allerta"/>
                          <a:cs typeface="Allerta"/>
                          <a:sym typeface="Allerta"/>
                        </a:rPr>
                        <a:t>9. </a:t>
                      </a:r>
                      <a:r>
                        <a:rPr lang="en-US" sz="1400" b="1" u="none" strike="noStrike" cap="none" dirty="0">
                          <a:solidFill>
                            <a:srgbClr val="000000"/>
                          </a:solidFill>
                          <a:latin typeface="Lucida Sans" panose="020B0602030504020204" pitchFamily="34" charset="0"/>
                          <a:ea typeface="Allerta"/>
                          <a:cs typeface="Allerta"/>
                          <a:sym typeface="Allerta"/>
                        </a:rPr>
                        <a:t>Most items measuring the Standards for Mathematical Practice are also aligned to content standards representing widely</a:t>
                      </a:r>
                      <a:r>
                        <a:rPr lang="en-US" sz="1400" b="1" u="none" strike="noStrike" cap="none" baseline="0" dirty="0">
                          <a:solidFill>
                            <a:srgbClr val="000000"/>
                          </a:solidFill>
                          <a:latin typeface="Lucida Sans" panose="020B0602030504020204" pitchFamily="34" charset="0"/>
                          <a:ea typeface="Allerta"/>
                          <a:cs typeface="Allerta"/>
                          <a:sym typeface="Allerta"/>
                        </a:rPr>
                        <a:t> applicable prerequisites</a:t>
                      </a:r>
                      <a:r>
                        <a:rPr lang="en-US" sz="1400" b="1" u="none" strike="noStrike" cap="none" dirty="0">
                          <a:solidFill>
                            <a:srgbClr val="000000"/>
                          </a:solidFill>
                          <a:latin typeface="Lucida Sans" panose="020B0602030504020204" pitchFamily="34" charset="0"/>
                          <a:ea typeface="Allerta"/>
                          <a:cs typeface="Allerta"/>
                          <a:sym typeface="Allerta"/>
                        </a:rPr>
                        <a:t>. </a:t>
                      </a:r>
                    </a:p>
                  </a:txBody>
                  <a:tcPr marL="91450" marR="91450" marT="45725" marB="45725"/>
                </a:tc>
                <a:extLst>
                  <a:ext uri="{0D108BD9-81ED-4DB2-BD59-A6C34878D82A}">
                    <a16:rowId xmlns:a16="http://schemas.microsoft.com/office/drawing/2014/main" val="10009"/>
                  </a:ext>
                </a:extLst>
              </a:tr>
              <a:tr h="608250">
                <a:tc>
                  <a:txBody>
                    <a:bodyPr/>
                    <a:lstStyle/>
                    <a:p>
                      <a:pPr marL="287338" marR="0" lvl="0" indent="-287338"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latin typeface="Lucida Sans" panose="020B0602030504020204" pitchFamily="34" charset="0"/>
                          <a:ea typeface="Allerta"/>
                          <a:cs typeface="Allerta"/>
                          <a:sym typeface="Allerta"/>
                        </a:rPr>
                        <a:t>10. Items written at the cluster, domain or conceptual</a:t>
                      </a:r>
                      <a:r>
                        <a:rPr lang="en-US" sz="1400" b="1" u="none" strike="noStrike" cap="none" baseline="0" dirty="0">
                          <a:latin typeface="Lucida Sans" panose="020B0602030504020204" pitchFamily="34" charset="0"/>
                          <a:ea typeface="Allerta"/>
                          <a:cs typeface="Allerta"/>
                          <a:sym typeface="Allerta"/>
                        </a:rPr>
                        <a:t>-category</a:t>
                      </a:r>
                      <a:r>
                        <a:rPr lang="en-US" sz="1400" b="1" u="none" strike="noStrike" cap="none" dirty="0">
                          <a:latin typeface="Lucida Sans" panose="020B0602030504020204" pitchFamily="34" charset="0"/>
                          <a:ea typeface="Allerta"/>
                          <a:cs typeface="Allerta"/>
                          <a:sym typeface="Allerta"/>
                        </a:rPr>
                        <a:t> level measure key integration points not necessarily articulated in individual standards but plausibly implied directly by what is written. </a:t>
                      </a:r>
                    </a:p>
                  </a:txBody>
                  <a:tcPr marL="91450" marR="91450" marT="45725" marB="45725"/>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81824645"/>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p:nvPr/>
        </p:nvSpPr>
        <p:spPr>
          <a:xfrm>
            <a:off x="1229599" y="2586936"/>
            <a:ext cx="2845256" cy="1449818"/>
          </a:xfrm>
          <a:prstGeom prst="rect">
            <a:avLst/>
          </a:prstGeom>
          <a:noFill/>
          <a:ln>
            <a:noFill/>
          </a:ln>
        </p:spPr>
        <p:txBody>
          <a:bodyPr lIns="68575" tIns="34275" rIns="68575" bIns="34275" anchor="ctr" anchorCtr="0">
            <a:noAutofit/>
          </a:bodyPr>
          <a:lstStyle/>
          <a:p>
            <a:pPr marL="0" marR="0" lvl="0" indent="0" algn="l" rtl="0">
              <a:spcBef>
                <a:spcPts val="0"/>
              </a:spcBef>
              <a:buClr>
                <a:schemeClr val="dk1"/>
              </a:buClr>
              <a:buFont typeface="Calibri"/>
              <a:buNone/>
            </a:pPr>
            <a:endParaRPr sz="2400" b="0" i="0" u="none" strike="noStrike" cap="none" dirty="0">
              <a:solidFill>
                <a:schemeClr val="dk1"/>
              </a:solidFill>
              <a:latin typeface="Lucida Sans" panose="020B0602030504020204" pitchFamily="34" charset="0"/>
              <a:ea typeface="Allerta"/>
              <a:cs typeface="Allerta"/>
              <a:sym typeface="Allerta"/>
            </a:endParaRPr>
          </a:p>
        </p:txBody>
      </p:sp>
      <p:sp>
        <p:nvSpPr>
          <p:cNvPr id="414" name="Shape 414"/>
          <p:cNvSpPr txBox="1"/>
          <p:nvPr/>
        </p:nvSpPr>
        <p:spPr>
          <a:xfrm>
            <a:off x="1229599" y="3071768"/>
            <a:ext cx="2845256" cy="1449818"/>
          </a:xfrm>
          <a:prstGeom prst="rect">
            <a:avLst/>
          </a:prstGeom>
          <a:noFill/>
          <a:ln>
            <a:noFill/>
          </a:ln>
        </p:spPr>
        <p:txBody>
          <a:bodyPr lIns="68575" tIns="34275" rIns="68575" bIns="34275" anchor="ctr" anchorCtr="0">
            <a:noAutofit/>
          </a:bodyPr>
          <a:lstStyle/>
          <a:p>
            <a:pPr marL="0" marR="0" lvl="0" indent="0" algn="l" rtl="0">
              <a:spcBef>
                <a:spcPts val="0"/>
              </a:spcBef>
              <a:buClr>
                <a:schemeClr val="dk1"/>
              </a:buClr>
              <a:buFont typeface="Calibri"/>
              <a:buNone/>
            </a:pPr>
            <a:endParaRPr sz="2400" b="0" i="0" u="none" strike="noStrike" cap="none" dirty="0">
              <a:solidFill>
                <a:schemeClr val="dk1"/>
              </a:solidFill>
              <a:latin typeface="Lucida Sans" panose="020B0602030504020204" pitchFamily="34" charset="0"/>
              <a:ea typeface="Allerta"/>
              <a:cs typeface="Allerta"/>
              <a:sym typeface="Allerta"/>
            </a:endParaRPr>
          </a:p>
        </p:txBody>
      </p:sp>
      <p:sp>
        <p:nvSpPr>
          <p:cNvPr id="415" name="Shape 415"/>
          <p:cNvSpPr txBox="1">
            <a:spLocks noGrp="1"/>
          </p:cNvSpPr>
          <p:nvPr>
            <p:ph type="title"/>
          </p:nvPr>
        </p:nvSpPr>
        <p:spPr>
          <a:xfrm>
            <a:off x="219318" y="2852948"/>
            <a:ext cx="8617800" cy="87684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llerta"/>
              <a:buNone/>
            </a:pPr>
            <a:r>
              <a:rPr lang="en-US" sz="3200" b="0" i="0" u="none" strike="noStrike" cap="none" dirty="0">
                <a:solidFill>
                  <a:schemeClr val="dk1"/>
                </a:solidFill>
                <a:cs typeface="Allerta"/>
                <a:sym typeface="Allerta"/>
              </a:rPr>
              <a:t>Thank You!</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4111" y="1285787"/>
            <a:ext cx="8882855" cy="4759829"/>
          </a:xfrm>
          <a:prstGeom prst="rect">
            <a:avLst/>
          </a:prstGeom>
        </p:spPr>
      </p:pic>
      <p:sp>
        <p:nvSpPr>
          <p:cNvPr id="3" name="Title 2"/>
          <p:cNvSpPr>
            <a:spLocks noGrp="1"/>
          </p:cNvSpPr>
          <p:nvPr>
            <p:ph type="title"/>
          </p:nvPr>
        </p:nvSpPr>
        <p:spPr/>
        <p:txBody>
          <a:bodyPr/>
          <a:lstStyle/>
          <a:p>
            <a:r>
              <a:rPr lang="en-US" dirty="0"/>
              <a:t>Widely Applicable Prerequisites for a Wide Range of College Majors and Careers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aphicFrame>
        <p:nvGraphicFramePr>
          <p:cNvPr id="181" name="Shape 181"/>
          <p:cNvGraphicFramePr/>
          <p:nvPr>
            <p:extLst>
              <p:ext uri="{D42A27DB-BD31-4B8C-83A1-F6EECF244321}">
                <p14:modId xmlns:p14="http://schemas.microsoft.com/office/powerpoint/2010/main" val="4253309192"/>
              </p:ext>
            </p:extLst>
          </p:nvPr>
        </p:nvGraphicFramePr>
        <p:xfrm>
          <a:off x="228600" y="200718"/>
          <a:ext cx="8610600" cy="6036471"/>
        </p:xfrm>
        <a:graphic>
          <a:graphicData uri="http://schemas.openxmlformats.org/drawingml/2006/table">
            <a:tbl>
              <a:tblPr firstRow="1" bandRow="1">
                <a:noFill/>
                <a:tableStyleId>{BCCE97C6-EC2C-49BD-979F-EE1B2292A954}</a:tableStyleId>
              </a:tblPr>
              <a:tblGrid>
                <a:gridCol w="8610600">
                  <a:extLst>
                    <a:ext uri="{9D8B030D-6E8A-4147-A177-3AD203B41FA5}">
                      <a16:colId xmlns:a16="http://schemas.microsoft.com/office/drawing/2014/main" val="20000"/>
                    </a:ext>
                  </a:extLst>
                </a:gridCol>
              </a:tblGrid>
              <a:tr h="435325">
                <a:tc>
                  <a:txBody>
                    <a:bodyPr/>
                    <a:lstStyle/>
                    <a:p>
                      <a:pPr marL="0" marR="0" lvl="0" indent="0" algn="ctr" rtl="0">
                        <a:lnSpc>
                          <a:spcPct val="100000"/>
                        </a:lnSpc>
                        <a:spcBef>
                          <a:spcPts val="0"/>
                        </a:spcBef>
                        <a:spcAft>
                          <a:spcPts val="0"/>
                        </a:spcAft>
                        <a:buClr>
                          <a:srgbClr val="000000"/>
                        </a:buClr>
                        <a:buSzPct val="25000"/>
                        <a:buFont typeface="Allerta"/>
                        <a:buNone/>
                      </a:pPr>
                      <a:r>
                        <a:rPr lang="en-US" sz="1600" u="none" strike="noStrike" cap="none" dirty="0">
                          <a:latin typeface="Lucida Sans" panose="020B0602030504020204" pitchFamily="34" charset="0"/>
                          <a:ea typeface="Allerta"/>
                          <a:cs typeface="Allerta"/>
                          <a:sym typeface="Allerta"/>
                        </a:rPr>
                        <a:t>Ten Principles of CCSS-Aligned Items</a:t>
                      </a:r>
                    </a:p>
                  </a:txBody>
                  <a:tcPr marL="91450" marR="91450" marT="45725" marB="45725"/>
                </a:tc>
                <a:extLst>
                  <a:ext uri="{0D108BD9-81ED-4DB2-BD59-A6C34878D82A}">
                    <a16:rowId xmlns:a16="http://schemas.microsoft.com/office/drawing/2014/main" val="10000"/>
                  </a:ext>
                </a:extLst>
              </a:tr>
              <a:tr h="526475">
                <a:tc>
                  <a:txBody>
                    <a:bodyPr/>
                    <a:lstStyle/>
                    <a:p>
                      <a:pPr marL="225425" marR="0" lvl="0" indent="-225425" algn="l" rtl="0">
                        <a:lnSpc>
                          <a:spcPct val="100000"/>
                        </a:lnSpc>
                        <a:spcBef>
                          <a:spcPts val="0"/>
                        </a:spcBef>
                        <a:spcAft>
                          <a:spcPts val="0"/>
                        </a:spcAft>
                        <a:buClr>
                          <a:srgbClr val="000000"/>
                        </a:buClr>
                        <a:buSzPct val="25000"/>
                        <a:buFont typeface="Allerta"/>
                        <a:buNone/>
                      </a:pPr>
                      <a:r>
                        <a:rPr lang="en-US" sz="1400" b="1" u="none" strike="noStrike" cap="none" dirty="0">
                          <a:latin typeface="Lucida Sans" panose="020B0602030504020204" pitchFamily="34" charset="0"/>
                          <a:ea typeface="Allerta"/>
                          <a:cs typeface="Allerta"/>
                          <a:sym typeface="Allerta"/>
                        </a:rPr>
                        <a:t>1. Some items are designed to measure applications of key takeaways from grades 6-8 at a level of sophistication appropriate to high school.</a:t>
                      </a:r>
                    </a:p>
                  </a:txBody>
                  <a:tcPr marL="91450" marR="91450" marT="45725" marB="45725"/>
                </a:tc>
                <a:extLst>
                  <a:ext uri="{0D108BD9-81ED-4DB2-BD59-A6C34878D82A}">
                    <a16:rowId xmlns:a16="http://schemas.microsoft.com/office/drawing/2014/main" val="10001"/>
                  </a:ext>
                </a:extLst>
              </a:tr>
              <a:tr h="608250">
                <a:tc>
                  <a:txBody>
                    <a:bodyPr/>
                    <a:lstStyle/>
                    <a:p>
                      <a:pPr marL="225425" marR="0" lvl="0" indent="-225425"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solidFill>
                            <a:srgbClr val="000000"/>
                          </a:solidFill>
                          <a:latin typeface="Lucida Sans" panose="020B0602030504020204" pitchFamily="34" charset="0"/>
                          <a:ea typeface="Allerta"/>
                          <a:cs typeface="Allerta"/>
                          <a:sym typeface="Allerta"/>
                        </a:rPr>
                        <a:t>2. </a:t>
                      </a:r>
                      <a:r>
                        <a:rPr lang="en-US" sz="1400" b="1" u="none" strike="noStrike" cap="none" dirty="0">
                          <a:latin typeface="Lucida Sans" panose="020B0602030504020204" pitchFamily="34" charset="0"/>
                          <a:ea typeface="Allerta"/>
                          <a:cs typeface="Allerta"/>
                          <a:sym typeface="Allerta"/>
                        </a:rPr>
                        <a:t>Items are designed to address the aspect(s) of rigo</a:t>
                      </a:r>
                      <a:r>
                        <a:rPr lang="en-US" sz="1400" b="1" u="none" strike="noStrike" cap="none" dirty="0">
                          <a:solidFill>
                            <a:srgbClr val="000000"/>
                          </a:solidFill>
                          <a:latin typeface="Lucida Sans" panose="020B0602030504020204" pitchFamily="34" charset="0"/>
                          <a:ea typeface="Allerta"/>
                          <a:cs typeface="Allerta"/>
                          <a:sym typeface="Allerta"/>
                        </a:rPr>
                        <a:t>r (conceptual understanding</a:t>
                      </a:r>
                      <a:r>
                        <a:rPr lang="en-US" sz="1400" b="1" u="none" strike="noStrike" cap="none" dirty="0">
                          <a:latin typeface="Lucida Sans" panose="020B0602030504020204" pitchFamily="34" charset="0"/>
                          <a:ea typeface="Allerta"/>
                          <a:cs typeface="Allerta"/>
                          <a:sym typeface="Allerta"/>
                        </a:rPr>
                        <a:t>, procedural skill, and application) evident in the language of the content standards.</a:t>
                      </a:r>
                    </a:p>
                  </a:txBody>
                  <a:tcPr marL="91450" marR="91450" marT="45725" marB="45725"/>
                </a:tc>
                <a:extLst>
                  <a:ext uri="{0D108BD9-81ED-4DB2-BD59-A6C34878D82A}">
                    <a16:rowId xmlns:a16="http://schemas.microsoft.com/office/drawing/2014/main" val="10002"/>
                  </a:ext>
                </a:extLst>
              </a:tr>
              <a:tr h="404223">
                <a:tc>
                  <a:txBody>
                    <a:bodyPr/>
                    <a:lstStyle/>
                    <a:p>
                      <a:pPr marL="163513" marR="0" lvl="0" indent="-163513" algn="l" rtl="0">
                        <a:lnSpc>
                          <a:spcPct val="100000"/>
                        </a:lnSpc>
                        <a:spcBef>
                          <a:spcPts val="0"/>
                        </a:spcBef>
                        <a:spcAft>
                          <a:spcPts val="0"/>
                        </a:spcAft>
                        <a:buClr>
                          <a:srgbClr val="000000"/>
                        </a:buClr>
                        <a:buSzPct val="25000"/>
                        <a:buFont typeface="Allerta"/>
                        <a:buNone/>
                      </a:pPr>
                      <a:r>
                        <a:rPr lang="en-US" sz="1400" b="1" u="none" strike="noStrike" cap="none" dirty="0">
                          <a:latin typeface="Lucida Sans" panose="020B0602030504020204" pitchFamily="34" charset="0"/>
                          <a:ea typeface="Allerta"/>
                          <a:cs typeface="Allerta"/>
                          <a:sym typeface="Allerta"/>
                        </a:rPr>
                        <a:t>3. Items are designed to attend to content limits articulated in the standards.</a:t>
                      </a:r>
                    </a:p>
                  </a:txBody>
                  <a:tcPr marL="91450" marR="91450" marT="45725" marB="45725"/>
                </a:tc>
                <a:extLst>
                  <a:ext uri="{0D108BD9-81ED-4DB2-BD59-A6C34878D82A}">
                    <a16:rowId xmlns:a16="http://schemas.microsoft.com/office/drawing/2014/main" val="10003"/>
                  </a:ext>
                </a:extLst>
              </a:tr>
              <a:tr h="540327">
                <a:tc>
                  <a:txBody>
                    <a:bodyPr/>
                    <a:lstStyle/>
                    <a:p>
                      <a:pPr marL="239713" marR="0" lvl="0" indent="-239713"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latin typeface="Lucida Sans" panose="020B0602030504020204" pitchFamily="34" charset="0"/>
                          <a:ea typeface="Allerta"/>
                          <a:cs typeface="Allerta"/>
                          <a:sym typeface="Allerta"/>
                        </a:rPr>
                        <a:t>4. Most items aligned to a single content standard should assess the central concern of the standard.</a:t>
                      </a:r>
                    </a:p>
                  </a:txBody>
                  <a:tcPr marL="91450" marR="91450" marT="45725" marB="45725"/>
                </a:tc>
                <a:extLst>
                  <a:ext uri="{0D108BD9-81ED-4DB2-BD59-A6C34878D82A}">
                    <a16:rowId xmlns:a16="http://schemas.microsoft.com/office/drawing/2014/main" val="10004"/>
                  </a:ext>
                </a:extLst>
              </a:tr>
              <a:tr h="435325">
                <a:tc>
                  <a:txBody>
                    <a:bodyPr/>
                    <a:lstStyle/>
                    <a:p>
                      <a:pPr marL="239713" marR="0" lvl="0" indent="-239713"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latin typeface="Lucida Sans" panose="020B0602030504020204" pitchFamily="34" charset="0"/>
                          <a:ea typeface="Allerta"/>
                          <a:cs typeface="Allerta"/>
                          <a:sym typeface="Allerta"/>
                        </a:rPr>
                        <a:t>5. Representations are well suited to the mathematics that students are learning and serve   </a:t>
                      </a:r>
                    </a:p>
                    <a:p>
                      <a:pPr marL="239713" marR="0" lvl="0" indent="-239713"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latin typeface="Lucida Sans" panose="020B0602030504020204" pitchFamily="34" charset="0"/>
                          <a:ea typeface="Allerta"/>
                          <a:cs typeface="Allerta"/>
                          <a:sym typeface="Allerta"/>
                        </a:rPr>
                        <a:t>    an important purpose within the item itself.</a:t>
                      </a:r>
                    </a:p>
                  </a:txBody>
                  <a:tcPr marL="91450" marR="91450" marT="45725" marB="45725"/>
                </a:tc>
                <a:extLst>
                  <a:ext uri="{0D108BD9-81ED-4DB2-BD59-A6C34878D82A}">
                    <a16:rowId xmlns:a16="http://schemas.microsoft.com/office/drawing/2014/main" val="10005"/>
                  </a:ext>
                </a:extLst>
              </a:tr>
              <a:tr h="526475">
                <a:tc>
                  <a:txBody>
                    <a:bodyPr/>
                    <a:lstStyle/>
                    <a:p>
                      <a:pPr marL="225425" marR="0" lvl="0" indent="-225425"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latin typeface="Lucida Sans" panose="020B0602030504020204" pitchFamily="34" charset="0"/>
                          <a:ea typeface="Allerta"/>
                          <a:cs typeface="Allerta"/>
                          <a:sym typeface="Allerta"/>
                        </a:rPr>
                        <a:t>6. </a:t>
                      </a:r>
                      <a:r>
                        <a:rPr lang="en-US" sz="1400" b="1" u="none" strike="noStrike" cap="none" dirty="0">
                          <a:solidFill>
                            <a:srgbClr val="000000"/>
                          </a:solidFill>
                          <a:latin typeface="Lucida Sans" panose="020B0602030504020204" pitchFamily="34" charset="0"/>
                          <a:ea typeface="Allerta"/>
                          <a:cs typeface="Allerta"/>
                          <a:sym typeface="Allerta"/>
                        </a:rPr>
                        <a:t>Items use mathematically precise language, are </a:t>
                      </a:r>
                      <a:r>
                        <a:rPr lang="en-US" sz="1400" b="1" u="none" strike="noStrike" cap="none" dirty="0">
                          <a:latin typeface="Lucida Sans" panose="020B0602030504020204" pitchFamily="34" charset="0"/>
                          <a:ea typeface="Allerta"/>
                          <a:cs typeface="Allerta"/>
                          <a:sym typeface="Allerta"/>
                        </a:rPr>
                        <a:t>free from mathematical errors or ambiguities, </a:t>
                      </a:r>
                      <a:r>
                        <a:rPr lang="en-US" sz="1400" b="1" u="none" strike="noStrike" cap="none" dirty="0">
                          <a:solidFill>
                            <a:srgbClr val="000000"/>
                          </a:solidFill>
                          <a:latin typeface="Lucida Sans" panose="020B0602030504020204" pitchFamily="34" charset="0"/>
                          <a:ea typeface="Allerta"/>
                          <a:cs typeface="Allerta"/>
                          <a:sym typeface="Allerta"/>
                        </a:rPr>
                        <a:t>and are aligned to the mathematically appropriate standard. </a:t>
                      </a:r>
                    </a:p>
                  </a:txBody>
                  <a:tcPr marL="91450" marR="91450" marT="45725" marB="45725"/>
                </a:tc>
                <a:extLst>
                  <a:ext uri="{0D108BD9-81ED-4DB2-BD59-A6C34878D82A}">
                    <a16:rowId xmlns:a16="http://schemas.microsoft.com/office/drawing/2014/main" val="10006"/>
                  </a:ext>
                </a:extLst>
              </a:tr>
              <a:tr h="608250">
                <a:tc>
                  <a:txBody>
                    <a:bodyPr/>
                    <a:lstStyle/>
                    <a:p>
                      <a:pPr marL="239713" marR="0" lvl="0" indent="-239713"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latin typeface="Lucida Sans" panose="020B0602030504020204" pitchFamily="34" charset="0"/>
                          <a:ea typeface="Allerta"/>
                          <a:cs typeface="Allerta"/>
                          <a:sym typeface="Allerta"/>
                        </a:rPr>
                        <a:t>7.</a:t>
                      </a:r>
                      <a:r>
                        <a:rPr lang="en-US" sz="1400" b="1" u="none" strike="noStrike" cap="none" baseline="0" dirty="0">
                          <a:latin typeface="Lucida Sans" panose="020B0602030504020204" pitchFamily="34" charset="0"/>
                          <a:ea typeface="Allerta"/>
                          <a:cs typeface="Allerta"/>
                          <a:sym typeface="Allerta"/>
                        </a:rPr>
                        <a:t> </a:t>
                      </a:r>
                      <a:r>
                        <a:rPr lang="en-US" sz="1400" b="1" u="none" strike="noStrike" cap="none" dirty="0">
                          <a:latin typeface="Lucida Sans" panose="020B0602030504020204" pitchFamily="34" charset="0"/>
                          <a:ea typeface="Allerta"/>
                          <a:cs typeface="Allerta"/>
                          <a:sym typeface="Allerta"/>
                        </a:rPr>
                        <a:t>The demands of items measuring the Standards for Mathematical Practice are appropriate to the targeted grade level.</a:t>
                      </a:r>
                    </a:p>
                  </a:txBody>
                  <a:tcPr marL="91450" marR="91450" marT="45725" marB="45725"/>
                </a:tc>
                <a:extLst>
                  <a:ext uri="{0D108BD9-81ED-4DB2-BD59-A6C34878D82A}">
                    <a16:rowId xmlns:a16="http://schemas.microsoft.com/office/drawing/2014/main" val="10007"/>
                  </a:ext>
                </a:extLst>
              </a:tr>
              <a:tr h="529196">
                <a:tc>
                  <a:txBody>
                    <a:bodyPr/>
                    <a:lstStyle/>
                    <a:p>
                      <a:pPr marL="239713" marR="0" lvl="0" indent="-239713"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solidFill>
                            <a:srgbClr val="000000"/>
                          </a:solidFill>
                          <a:latin typeface="Lucida Sans" panose="020B0602030504020204" pitchFamily="34" charset="0"/>
                          <a:ea typeface="Allerta"/>
                          <a:cs typeface="Allerta"/>
                          <a:sym typeface="Allerta"/>
                        </a:rPr>
                        <a:t>8. </a:t>
                      </a:r>
                      <a:r>
                        <a:rPr lang="en-US" sz="1400" b="1" u="none" strike="noStrike" cap="none" dirty="0">
                          <a:latin typeface="Lucida Sans" panose="020B0602030504020204" pitchFamily="34" charset="0"/>
                          <a:ea typeface="Allerta"/>
                          <a:cs typeface="Allerta"/>
                          <a:sym typeface="Allerta"/>
                        </a:rPr>
                        <a:t>Item types are chosen to match the item’s purpose and as part of the evidence required   by the standards. </a:t>
                      </a:r>
                    </a:p>
                  </a:txBody>
                  <a:tcPr marL="91450" marR="91450" marT="45725" marB="45725"/>
                </a:tc>
                <a:extLst>
                  <a:ext uri="{0D108BD9-81ED-4DB2-BD59-A6C34878D82A}">
                    <a16:rowId xmlns:a16="http://schemas.microsoft.com/office/drawing/2014/main" val="10008"/>
                  </a:ext>
                </a:extLst>
              </a:tr>
              <a:tr h="608250">
                <a:tc>
                  <a:txBody>
                    <a:bodyPr/>
                    <a:lstStyle/>
                    <a:p>
                      <a:pPr marL="225425" marR="0" lvl="0" indent="-225425"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latin typeface="Lucida Sans" panose="020B0602030504020204" pitchFamily="34" charset="0"/>
                          <a:ea typeface="Allerta"/>
                          <a:cs typeface="Allerta"/>
                          <a:sym typeface="Allerta"/>
                        </a:rPr>
                        <a:t>9. </a:t>
                      </a:r>
                      <a:r>
                        <a:rPr lang="en-US" sz="1400" b="1" u="none" strike="noStrike" cap="none" dirty="0">
                          <a:solidFill>
                            <a:srgbClr val="000000"/>
                          </a:solidFill>
                          <a:latin typeface="Lucida Sans" panose="020B0602030504020204" pitchFamily="34" charset="0"/>
                          <a:ea typeface="Allerta"/>
                          <a:cs typeface="Allerta"/>
                          <a:sym typeface="Allerta"/>
                        </a:rPr>
                        <a:t>Most items measuring the Standards for Mathematical Practice are also aligned to content standards representing widely</a:t>
                      </a:r>
                      <a:r>
                        <a:rPr lang="en-US" sz="1400" b="1" u="none" strike="noStrike" cap="none" baseline="0" dirty="0">
                          <a:solidFill>
                            <a:srgbClr val="000000"/>
                          </a:solidFill>
                          <a:latin typeface="Lucida Sans" panose="020B0602030504020204" pitchFamily="34" charset="0"/>
                          <a:ea typeface="Allerta"/>
                          <a:cs typeface="Allerta"/>
                          <a:sym typeface="Allerta"/>
                        </a:rPr>
                        <a:t> applicable prerequisites</a:t>
                      </a:r>
                      <a:r>
                        <a:rPr lang="en-US" sz="1400" b="1" u="none" strike="noStrike" cap="none" dirty="0">
                          <a:solidFill>
                            <a:srgbClr val="000000"/>
                          </a:solidFill>
                          <a:latin typeface="Lucida Sans" panose="020B0602030504020204" pitchFamily="34" charset="0"/>
                          <a:ea typeface="Allerta"/>
                          <a:cs typeface="Allerta"/>
                          <a:sym typeface="Allerta"/>
                        </a:rPr>
                        <a:t>. </a:t>
                      </a:r>
                    </a:p>
                  </a:txBody>
                  <a:tcPr marL="91450" marR="91450" marT="45725" marB="45725"/>
                </a:tc>
                <a:extLst>
                  <a:ext uri="{0D108BD9-81ED-4DB2-BD59-A6C34878D82A}">
                    <a16:rowId xmlns:a16="http://schemas.microsoft.com/office/drawing/2014/main" val="10009"/>
                  </a:ext>
                </a:extLst>
              </a:tr>
              <a:tr h="608250">
                <a:tc>
                  <a:txBody>
                    <a:bodyPr/>
                    <a:lstStyle/>
                    <a:p>
                      <a:pPr marL="287338" marR="0" lvl="0" indent="-287338" algn="l" defTabSz="914400" rtl="0" eaLnBrk="1" fontAlgn="auto" latinLnBrk="0" hangingPunct="1">
                        <a:lnSpc>
                          <a:spcPct val="100000"/>
                        </a:lnSpc>
                        <a:spcBef>
                          <a:spcPts val="0"/>
                        </a:spcBef>
                        <a:spcAft>
                          <a:spcPts val="0"/>
                        </a:spcAft>
                        <a:buClr>
                          <a:srgbClr val="000000"/>
                        </a:buClr>
                        <a:buSzPct val="25000"/>
                        <a:buFont typeface="Allerta"/>
                        <a:buNone/>
                        <a:tabLst/>
                        <a:defRPr/>
                      </a:pPr>
                      <a:r>
                        <a:rPr lang="en-US" sz="1400" b="1" u="none" strike="noStrike" cap="none" dirty="0">
                          <a:latin typeface="Lucida Sans" panose="020B0602030504020204" pitchFamily="34" charset="0"/>
                          <a:ea typeface="Allerta"/>
                          <a:cs typeface="Allerta"/>
                          <a:sym typeface="Allerta"/>
                        </a:rPr>
                        <a:t>10. Items written at the cluster, domain, or conceptual</a:t>
                      </a:r>
                      <a:r>
                        <a:rPr lang="en-US" sz="1400" b="1" u="none" strike="noStrike" cap="none" baseline="0" dirty="0">
                          <a:latin typeface="Lucida Sans" panose="020B0602030504020204" pitchFamily="34" charset="0"/>
                          <a:ea typeface="Allerta"/>
                          <a:cs typeface="Allerta"/>
                          <a:sym typeface="Allerta"/>
                        </a:rPr>
                        <a:t>-category</a:t>
                      </a:r>
                      <a:r>
                        <a:rPr lang="en-US" sz="1400" b="1" u="none" strike="noStrike" cap="none" dirty="0">
                          <a:latin typeface="Lucida Sans" panose="020B0602030504020204" pitchFamily="34" charset="0"/>
                          <a:ea typeface="Allerta"/>
                          <a:cs typeface="Allerta"/>
                          <a:sym typeface="Allerta"/>
                        </a:rPr>
                        <a:t> level measure key integration points not necessarily articulated in individual standards but plausibly implied directly by what is written. </a:t>
                      </a:r>
                    </a:p>
                  </a:txBody>
                  <a:tcPr marL="91450" marR="91450" marT="45725" marB="45725"/>
                </a:tc>
                <a:extLst>
                  <a:ext uri="{0D108BD9-81ED-4DB2-BD59-A6C34878D82A}">
                    <a16:rowId xmlns:a16="http://schemas.microsoft.com/office/drawing/2014/main" val="10010"/>
                  </a:ext>
                </a:extLst>
              </a:tr>
            </a:tbl>
          </a:graphicData>
        </a:graphic>
      </p:graphicFrame>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idx="4294967295"/>
          </p:nvPr>
        </p:nvSpPr>
        <p:spPr>
          <a:xfrm>
            <a:off x="429208" y="274637"/>
            <a:ext cx="7800391"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panose="020B0602030504020204" pitchFamily="34" charset="0"/>
                <a:sym typeface="Allerta"/>
              </a:rPr>
              <a:t>Alignment Principle #1</a:t>
            </a:r>
          </a:p>
        </p:txBody>
      </p:sp>
      <p:sp>
        <p:nvSpPr>
          <p:cNvPr id="188" name="Shape 188"/>
          <p:cNvSpPr txBox="1">
            <a:spLocks noGrp="1"/>
          </p:cNvSpPr>
          <p:nvPr>
            <p:ph type="body" idx="4294967295"/>
          </p:nvPr>
        </p:nvSpPr>
        <p:spPr>
          <a:xfrm>
            <a:off x="429208" y="1600200"/>
            <a:ext cx="8229600" cy="4525963"/>
          </a:xfrm>
          <a:prstGeom prst="rect">
            <a:avLst/>
          </a:prstGeom>
          <a:noFill/>
          <a:ln>
            <a:noFill/>
          </a:ln>
        </p:spPr>
        <p:txBody>
          <a:bodyPr lIns="91425" tIns="91425" rIns="91425" bIns="91425" anchor="t" anchorCtr="0">
            <a:noAutofit/>
          </a:bodyPr>
          <a:lstStyle/>
          <a:p>
            <a:pPr lvl="0" indent="-190500">
              <a:spcBef>
                <a:spcPts val="0"/>
              </a:spcBef>
              <a:buSzPct val="25000"/>
              <a:buNone/>
            </a:pPr>
            <a:r>
              <a:rPr lang="en-US" dirty="0">
                <a:latin typeface="Lucida Sans" panose="020B0602030504020204" pitchFamily="34" charset="0"/>
              </a:rPr>
              <a:t>Some items are designed to measure applications of key takeaways from grades 6-8 at a level of sophistication appropriate to high school</a:t>
            </a:r>
            <a:r>
              <a:rPr lang="en-US" sz="2400" i="0" u="none" strike="noStrike" cap="none" dirty="0">
                <a:solidFill>
                  <a:srgbClr val="3F3F39"/>
                </a:solidFill>
                <a:latin typeface="Lucida Sans" panose="020B0602030504020204" pitchFamily="34" charset="0"/>
                <a:sym typeface="Allerta"/>
              </a:rPr>
              <a:t>.</a:t>
            </a:r>
          </a:p>
          <a:p>
            <a:pPr marL="0" marR="0" lvl="0" indent="0" algn="ctr" rtl="0">
              <a:lnSpc>
                <a:spcPct val="100000"/>
              </a:lnSpc>
              <a:spcBef>
                <a:spcPts val="480"/>
              </a:spcBef>
              <a:spcAft>
                <a:spcPts val="0"/>
              </a:spcAft>
              <a:buClr>
                <a:schemeClr val="dk1"/>
              </a:buClr>
              <a:buSzPct val="25000"/>
              <a:buFont typeface="Arial"/>
              <a:buNone/>
            </a:pPr>
            <a:endParaRPr sz="2400" b="0" i="0" u="none" strike="noStrike" cap="none" dirty="0">
              <a:solidFill>
                <a:srgbClr val="3F3F39"/>
              </a:solidFill>
              <a:latin typeface="Lucida Sans" panose="020B0602030504020204" pitchFamily="34" charset="0"/>
              <a:sym typeface="Allerta"/>
            </a:endParaRPr>
          </a:p>
        </p:txBody>
      </p:sp>
      <p:pic>
        <p:nvPicPr>
          <p:cNvPr id="189" name="Shape 189"/>
          <p:cNvPicPr preferRelativeResize="0"/>
          <p:nvPr/>
        </p:nvPicPr>
        <p:blipFill rotWithShape="1">
          <a:blip r:embed="rId3">
            <a:alphaModFix/>
          </a:blip>
          <a:srcRect/>
          <a:stretch/>
        </p:blipFill>
        <p:spPr>
          <a:xfrm>
            <a:off x="2757778" y="3129901"/>
            <a:ext cx="3143249" cy="28574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dirty="0"/>
              <a:t>Some items are designed to measure applications of key takeaways from grades 6-8 at a level of sophistication appropriate to high school.</a:t>
            </a:r>
            <a:br>
              <a:rPr lang="en-US" b="1" dirty="0"/>
            </a:br>
            <a:endParaRPr lang="en-US" dirty="0"/>
          </a:p>
        </p:txBody>
      </p:sp>
      <p:pic>
        <p:nvPicPr>
          <p:cNvPr id="3" name="Picture 2"/>
          <p:cNvPicPr>
            <a:picLocks noChangeAspect="1"/>
          </p:cNvPicPr>
          <p:nvPr/>
        </p:nvPicPr>
        <p:blipFill>
          <a:blip r:embed="rId3"/>
          <a:stretch>
            <a:fillRect/>
          </a:stretch>
        </p:blipFill>
        <p:spPr>
          <a:xfrm>
            <a:off x="457201" y="1462241"/>
            <a:ext cx="4927120" cy="4782441"/>
          </a:xfrm>
          <a:prstGeom prst="rect">
            <a:avLst/>
          </a:prstGeom>
        </p:spPr>
      </p:pic>
    </p:spTree>
    <p:extLst>
      <p:ext uri="{BB962C8B-B14F-4D97-AF65-F5344CB8AC3E}">
        <p14:creationId xmlns:p14="http://schemas.microsoft.com/office/powerpoint/2010/main" val="965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Some items are designed to measure applications of key takeaways from grades 6-8 at a level of sophistication appropriate to high school.</a:t>
            </a:r>
            <a:endParaRPr lang="en-US" dirty="0"/>
          </a:p>
        </p:txBody>
      </p:sp>
      <p:pic>
        <p:nvPicPr>
          <p:cNvPr id="3" name="Picture 2"/>
          <p:cNvPicPr>
            <a:picLocks noChangeAspect="1"/>
          </p:cNvPicPr>
          <p:nvPr/>
        </p:nvPicPr>
        <p:blipFill>
          <a:blip r:embed="rId3"/>
          <a:stretch>
            <a:fillRect/>
          </a:stretch>
        </p:blipFill>
        <p:spPr>
          <a:xfrm>
            <a:off x="457200" y="1621109"/>
            <a:ext cx="7797800" cy="2857500"/>
          </a:xfrm>
          <a:prstGeom prst="rect">
            <a:avLst/>
          </a:prstGeom>
        </p:spPr>
      </p:pic>
    </p:spTree>
    <p:extLst>
      <p:ext uri="{BB962C8B-B14F-4D97-AF65-F5344CB8AC3E}">
        <p14:creationId xmlns:p14="http://schemas.microsoft.com/office/powerpoint/2010/main" val="83154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501183" y="269690"/>
            <a:ext cx="8229600" cy="729114"/>
          </a:xfrm>
          <a:prstGeom prst="rect">
            <a:avLst/>
          </a:prstGeom>
          <a:noFill/>
          <a:ln>
            <a:noFill/>
          </a:ln>
        </p:spPr>
        <p:txBody>
          <a:bodyPr lIns="91425" tIns="45700" rIns="91425" bIns="45700" anchor="ctr" anchorCtr="0">
            <a:noAutofit/>
          </a:bodyPr>
          <a:lstStyle/>
          <a:p>
            <a:pPr lvl="0" indent="-190500">
              <a:buSzPct val="25000"/>
            </a:pPr>
            <a:r>
              <a:rPr lang="en-US" sz="2000" b="1" dirty="0">
                <a:latin typeface="Lucida Sans" panose="020B0602030504020204" pitchFamily="34" charset="0"/>
              </a:rPr>
              <a:t>Some items are designed to measure applications of key takeaways from grades 6-8 at a level of sophistication appropriate to high school</a:t>
            </a:r>
            <a:r>
              <a:rPr lang="en-US" sz="2000" b="1" dirty="0">
                <a:solidFill>
                  <a:srgbClr val="3F3F39"/>
                </a:solidFill>
                <a:latin typeface="Lucida Sans" panose="020B0602030504020204" pitchFamily="34" charset="0"/>
                <a:sym typeface="Allerta"/>
              </a:rPr>
              <a:t>.</a:t>
            </a:r>
          </a:p>
        </p:txBody>
      </p:sp>
      <p:sp>
        <p:nvSpPr>
          <p:cNvPr id="196" name="Shape 196"/>
          <p:cNvSpPr txBox="1"/>
          <p:nvPr/>
        </p:nvSpPr>
        <p:spPr>
          <a:xfrm>
            <a:off x="501182" y="4038506"/>
            <a:ext cx="7755311" cy="408804"/>
          </a:xfrm>
          <a:prstGeom prst="rect">
            <a:avLst/>
          </a:prstGeom>
          <a:noFill/>
          <a:ln w="12700" cap="flat" cmpd="sng">
            <a:solidFill>
              <a:schemeClr val="tx1"/>
            </a:solidFill>
            <a:prstDash val="solid"/>
            <a:round/>
            <a:headEnd type="none" w="med" len="med"/>
            <a:tailEnd type="none" w="med" len="med"/>
          </a:ln>
        </p:spPr>
        <p:txBody>
          <a:bodyPr lIns="91425" tIns="45700" rIns="91425" bIns="45700" anchor="t" anchorCtr="0">
            <a:noAutofit/>
          </a:bodyPr>
          <a:lstStyle/>
          <a:p>
            <a:pPr lvl="0">
              <a:buSzPct val="25000"/>
            </a:pPr>
            <a:r>
              <a:rPr lang="en-US" sz="1800" b="0" i="0" u="none" strike="noStrike" cap="none" dirty="0">
                <a:solidFill>
                  <a:srgbClr val="000000"/>
                </a:solidFill>
                <a:latin typeface="Lucida Sans" charset="0"/>
                <a:ea typeface="Lucida Sans" charset="0"/>
                <a:cs typeface="Lucida Sans" charset="0"/>
                <a:sym typeface="Allerta"/>
              </a:rPr>
              <a:t>N.Q.A. </a:t>
            </a:r>
            <a:r>
              <a:rPr lang="en-US" sz="1800" dirty="0">
                <a:latin typeface="Lucida Sans" charset="0"/>
                <a:ea typeface="Lucida Sans" charset="0"/>
                <a:cs typeface="Lucida Sans" charset="0"/>
              </a:rPr>
              <a:t>Reason quantitatively and use units to solve problems.</a:t>
            </a:r>
          </a:p>
          <a:p>
            <a:pPr lvl="0">
              <a:buSzPct val="25000"/>
            </a:pPr>
            <a:endParaRPr lang="en-US"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34470" y="1413573"/>
            <a:ext cx="8931471" cy="1877650"/>
          </a:xfrm>
          <a:prstGeom prst="rect">
            <a:avLst/>
          </a:prstGeom>
        </p:spPr>
      </p:pic>
      <p:sp>
        <p:nvSpPr>
          <p:cNvPr id="4" name="TextBox 3"/>
          <p:cNvSpPr txBox="1"/>
          <p:nvPr/>
        </p:nvSpPr>
        <p:spPr>
          <a:xfrm>
            <a:off x="501183" y="4655127"/>
            <a:ext cx="7936235" cy="923330"/>
          </a:xfrm>
          <a:prstGeom prst="rect">
            <a:avLst/>
          </a:prstGeom>
          <a:noFill/>
          <a:ln>
            <a:solidFill>
              <a:schemeClr val="tx1"/>
            </a:solidFill>
          </a:ln>
        </p:spPr>
        <p:txBody>
          <a:bodyPr wrap="square" rtlCol="0">
            <a:spAutoFit/>
          </a:bodyPr>
          <a:lstStyle/>
          <a:p>
            <a:r>
              <a:rPr lang="en-US" sz="1800" dirty="0">
                <a:latin typeface="Lucida Sans" charset="0"/>
                <a:ea typeface="Lucida Sans" charset="0"/>
                <a:cs typeface="Lucida Sans" charset="0"/>
                <a:sym typeface="Allerta"/>
              </a:rPr>
              <a:t>6.RP.3.d</a:t>
            </a:r>
            <a:r>
              <a:rPr lang="en-US" sz="1800" b="1" dirty="0">
                <a:latin typeface="Lucida Sans" charset="0"/>
                <a:ea typeface="Lucida Sans" charset="0"/>
                <a:cs typeface="Lucida Sans" charset="0"/>
                <a:sym typeface="Allerta"/>
              </a:rPr>
              <a:t>.</a:t>
            </a:r>
            <a:r>
              <a:rPr lang="en-US" sz="1800" dirty="0">
                <a:latin typeface="Lucida Sans" charset="0"/>
                <a:ea typeface="Lucida Sans" charset="0"/>
                <a:cs typeface="Lucida Sans" charset="0"/>
              </a:rPr>
              <a:t> Use ratio reasoning to convert measurement units; manipulate and transform units appropriately when multiplying or dividing quantities.</a:t>
            </a:r>
            <a:endParaRPr lang="en-US" sz="1800" dirty="0">
              <a:latin typeface="Lucida Sans" charset="0"/>
              <a:ea typeface="Lucida Sans" charset="0"/>
              <a:cs typeface="Lucida Sans" charset="0"/>
              <a:sym typeface="Allerta"/>
            </a:endParaRPr>
          </a:p>
        </p:txBody>
      </p:sp>
    </p:spTree>
  </p:cSld>
  <p:clrMapOvr>
    <a:masterClrMapping/>
  </p:clrMapOvr>
  <p:transition spd="slow">
    <p:cut/>
  </p:transition>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5452</TotalTime>
  <Words>7419</Words>
  <Application>Microsoft Office PowerPoint</Application>
  <PresentationFormat>On-screen Show (4:3)</PresentationFormat>
  <Paragraphs>326</Paragraphs>
  <Slides>34</Slides>
  <Notes>34</Notes>
  <HiddenSlides>0</HiddenSlides>
  <MMClips>0</MMClips>
  <ScaleCrop>false</ScaleCrop>
  <HeadingPairs>
    <vt:vector size="8" baseType="variant">
      <vt:variant>
        <vt:lpstr>Fonts Used</vt:lpstr>
      </vt:variant>
      <vt:variant>
        <vt:i4>4</vt:i4>
      </vt:variant>
      <vt:variant>
        <vt:lpstr>Theme</vt:lpstr>
      </vt:variant>
      <vt:variant>
        <vt:i4>12</vt:i4>
      </vt:variant>
      <vt:variant>
        <vt:lpstr>Embedded OLE Servers</vt:lpstr>
      </vt:variant>
      <vt:variant>
        <vt:i4>1</vt:i4>
      </vt:variant>
      <vt:variant>
        <vt:lpstr>Slide Titles</vt:lpstr>
      </vt:variant>
      <vt:variant>
        <vt:i4>34</vt:i4>
      </vt:variant>
    </vt:vector>
  </HeadingPairs>
  <TitlesOfParts>
    <vt:vector size="51" baseType="lpstr">
      <vt:lpstr>Allerta</vt:lpstr>
      <vt:lpstr>Arial</vt:lpstr>
      <vt:lpstr>Calibri</vt:lpstr>
      <vt:lpstr>Lucida Sans</vt:lpstr>
      <vt:lpstr>SAP ATC PPT Template revised</vt:lpstr>
      <vt:lpstr>1_SAP ATC PPT Template revised</vt:lpstr>
      <vt:lpstr>2_SAP ATC PPT Template revised</vt:lpstr>
      <vt:lpstr>3_SAP ATC PPT Template revised</vt:lpstr>
      <vt:lpstr>4_SAP ATC PPT Template revised</vt:lpstr>
      <vt:lpstr>5_SAP ATC PPT Template revised</vt:lpstr>
      <vt:lpstr>6_SAP ATC PPT Template revised</vt:lpstr>
      <vt:lpstr>1_Office Theme</vt:lpstr>
      <vt:lpstr>7_SAP ATC PPT Template revised</vt:lpstr>
      <vt:lpstr>8_SAP ATC PPT Template revised</vt:lpstr>
      <vt:lpstr>9_SAP ATC PPT Template revised</vt:lpstr>
      <vt:lpstr>10_SAP ATC PPT Template revised</vt:lpstr>
      <vt:lpstr>Equation</vt:lpstr>
      <vt:lpstr>High School: Alignment to Mathematics  Grade-Level Standards</vt:lpstr>
      <vt:lpstr>Session Objective</vt:lpstr>
      <vt:lpstr>CCSSO Section C: Align to Standards – Mathematics </vt:lpstr>
      <vt:lpstr>Widely Applicable Prerequisites for a Wide Range of College Majors and Careers</vt:lpstr>
      <vt:lpstr>PowerPoint Presentation</vt:lpstr>
      <vt:lpstr>Alignment Principle #1</vt:lpstr>
      <vt:lpstr>Some items are designed to measure applications of key takeaways from grades 6-8 at a level of sophistication appropriate to high school. </vt:lpstr>
      <vt:lpstr>Some items are designed to measure applications of key takeaways from grades 6-8 at a level of sophistication appropriate to high school.</vt:lpstr>
      <vt:lpstr>PowerPoint Presentation</vt:lpstr>
      <vt:lpstr>Alignment Principle #2</vt:lpstr>
      <vt:lpstr>Items are designed to address the aspect(s) of rigor (conceptual understanding, procedural skill, and application) evident in the language of the content standards.</vt:lpstr>
      <vt:lpstr>Items are designed to address the aspect(s) of rigor (conceptual understanding, procedural skill, and application) evident in the language of the content standards.</vt:lpstr>
      <vt:lpstr>Items are designed to address the aspect(s) of rigor (conceptual understanding, procedural skill, and application) evident in the language of the content standards.</vt:lpstr>
      <vt:lpstr>Alignment Principle #3</vt:lpstr>
      <vt:lpstr>Items are designed to attend to content limits articulated in the standards. </vt:lpstr>
      <vt:lpstr>Alignment Principle #4</vt:lpstr>
      <vt:lpstr>Most items aligned to a single content standard should assess the central concern of the standard.</vt:lpstr>
      <vt:lpstr>Alignment Principle #5</vt:lpstr>
      <vt:lpstr>Representations are well suited to the mathematics that students are learning and serve an important purpose within the item itself.</vt:lpstr>
      <vt:lpstr>Alignment Principle #6</vt:lpstr>
      <vt:lpstr>Items use mathematically precise language, are free from mathematical errors or ambiguities, and are aligned to the mathematically appropriate standard. </vt:lpstr>
      <vt:lpstr>Items use mathematically precise language, are free from mathematical errors or ambiguities, and are aligned to the mathematically appropriate standard. </vt:lpstr>
      <vt:lpstr>Alignment Principle #7</vt:lpstr>
      <vt:lpstr>The demands of items measuring the Standards for Mathematical Practice are appropriate to the targeted grade level.</vt:lpstr>
      <vt:lpstr>Alignment Principle #8</vt:lpstr>
      <vt:lpstr>Item types are chosen to match the item’s purpose and as part of the evidence required by the standards. </vt:lpstr>
      <vt:lpstr>Item types are chosen to match the item’s purpose and as part of the evidence required by the standards.  </vt:lpstr>
      <vt:lpstr>Item types are chosen to match the item’s purpose and as part of the evidence required by the standards. </vt:lpstr>
      <vt:lpstr>Alignment Principle #9</vt:lpstr>
      <vt:lpstr>Most items measuring the Standards for Mathematical Practice are also aligned to content standards representing widely applicable prerequisites. </vt:lpstr>
      <vt:lpstr>Alignment Principle #10</vt:lpstr>
      <vt:lpstr>Items written at the cluster, domain or conceptual-category level measure key integration points not necessarily articulated in individual standards but plausibly implied directly by what is written.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6:  Alignment to Mathematics  Grade-Level Standards</dc:title>
  <dc:creator>Katie</dc:creator>
  <cp:lastModifiedBy>Pascale Joseph</cp:lastModifiedBy>
  <cp:revision>186</cp:revision>
  <cp:lastPrinted>2016-05-05T01:22:54Z</cp:lastPrinted>
  <dcterms:created xsi:type="dcterms:W3CDTF">2016-03-21T18:05:52Z</dcterms:created>
  <dcterms:modified xsi:type="dcterms:W3CDTF">2020-01-23T19:59:45Z</dcterms:modified>
</cp:coreProperties>
</file>